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2" r:id="rId5"/>
    <p:sldMasterId id="2147483693" r:id="rId6"/>
    <p:sldMasterId id="214748369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Lst>
  <p:sldSz cy="9902950" cx="6858000"/>
  <p:notesSz cx="6858000" cy="9144000"/>
  <p:embeddedFontLst>
    <p:embeddedFont>
      <p:font typeface="Dosis"/>
      <p:regular r:id="rId22"/>
      <p:bold r:id="rId23"/>
    </p:embeddedFont>
    <p:embeddedFont>
      <p:font typeface="Cairo SemiBold"/>
      <p:regular r:id="rId24"/>
      <p:bold r:id="rId25"/>
    </p:embeddedFont>
    <p:embeddedFont>
      <p:font typeface="Economica"/>
      <p:regular r:id="rId26"/>
      <p:bold r:id="rId27"/>
      <p:italic r:id="rId28"/>
      <p:boldItalic r:id="rId29"/>
    </p:embeddedFont>
    <p:embeddedFont>
      <p:font typeface="Cairo"/>
      <p:regular r:id="rId30"/>
      <p:bold r:id="rId31"/>
    </p:embeddedFont>
    <p:embeddedFont>
      <p:font typeface="Josefin Sans"/>
      <p:regular r:id="rId32"/>
      <p:bold r:id="rId33"/>
      <p:italic r:id="rId34"/>
      <p:boldItalic r:id="rId35"/>
    </p:embeddedFont>
    <p:embeddedFont>
      <p:font typeface="Philosopher"/>
      <p:regular r:id="rId36"/>
      <p:bold r:id="rId37"/>
      <p:italic r:id="rId38"/>
      <p:boldItalic r:id="rId39"/>
    </p:embeddedFont>
    <p:embeddedFont>
      <p:font typeface="Comfortaa"/>
      <p:regular r:id="rId40"/>
      <p:bold r:id="rId41"/>
    </p:embeddedFont>
    <p:embeddedFont>
      <p:font typeface="Open Sans"/>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2B0514A0-8887-4B06-8A84-9A8A8513901A}">
  <a:tblStyle styleId="{2B0514A0-8887-4B06-8A84-9A8A8513901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omfortaa-regular.fntdata"/><Relationship Id="rId20" Type="http://schemas.openxmlformats.org/officeDocument/2006/relationships/slide" Target="slides/slide12.xml"/><Relationship Id="rId42" Type="http://schemas.openxmlformats.org/officeDocument/2006/relationships/font" Target="fonts/OpenSans-regular.fntdata"/><Relationship Id="rId41" Type="http://schemas.openxmlformats.org/officeDocument/2006/relationships/font" Target="fonts/Comfortaa-bold.fntdata"/><Relationship Id="rId22" Type="http://schemas.openxmlformats.org/officeDocument/2006/relationships/font" Target="fonts/Dosis-regular.fntdata"/><Relationship Id="rId44" Type="http://schemas.openxmlformats.org/officeDocument/2006/relationships/font" Target="fonts/OpenSans-italic.fntdata"/><Relationship Id="rId21" Type="http://schemas.openxmlformats.org/officeDocument/2006/relationships/slide" Target="slides/slide13.xml"/><Relationship Id="rId43" Type="http://schemas.openxmlformats.org/officeDocument/2006/relationships/font" Target="fonts/OpenSans-bold.fntdata"/><Relationship Id="rId24" Type="http://schemas.openxmlformats.org/officeDocument/2006/relationships/font" Target="fonts/CairoSemiBold-regular.fntdata"/><Relationship Id="rId23" Type="http://schemas.openxmlformats.org/officeDocument/2006/relationships/font" Target="fonts/Dosis-bold.fntdata"/><Relationship Id="rId45" Type="http://schemas.openxmlformats.org/officeDocument/2006/relationships/font" Target="fonts/OpenSans-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Economica-regular.fntdata"/><Relationship Id="rId25" Type="http://schemas.openxmlformats.org/officeDocument/2006/relationships/font" Target="fonts/CairoSemiBold-bold.fntdata"/><Relationship Id="rId28" Type="http://schemas.openxmlformats.org/officeDocument/2006/relationships/font" Target="fonts/Economica-italic.fntdata"/><Relationship Id="rId27" Type="http://schemas.openxmlformats.org/officeDocument/2006/relationships/font" Target="fonts/Economica-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bold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Cairo-bold.fntdata"/><Relationship Id="rId30" Type="http://schemas.openxmlformats.org/officeDocument/2006/relationships/font" Target="fonts/Cairo-regular.fntdata"/><Relationship Id="rId11" Type="http://schemas.openxmlformats.org/officeDocument/2006/relationships/slide" Target="slides/slide3.xml"/><Relationship Id="rId33" Type="http://schemas.openxmlformats.org/officeDocument/2006/relationships/font" Target="fonts/JosefinSans-bold.fntdata"/><Relationship Id="rId10" Type="http://schemas.openxmlformats.org/officeDocument/2006/relationships/slide" Target="slides/slide2.xml"/><Relationship Id="rId32" Type="http://schemas.openxmlformats.org/officeDocument/2006/relationships/font" Target="fonts/JosefinSans-regular.fntdata"/><Relationship Id="rId13" Type="http://schemas.openxmlformats.org/officeDocument/2006/relationships/slide" Target="slides/slide5.xml"/><Relationship Id="rId35" Type="http://schemas.openxmlformats.org/officeDocument/2006/relationships/font" Target="fonts/JosefinSans-boldItalic.fntdata"/><Relationship Id="rId12" Type="http://schemas.openxmlformats.org/officeDocument/2006/relationships/slide" Target="slides/slide4.xml"/><Relationship Id="rId34" Type="http://schemas.openxmlformats.org/officeDocument/2006/relationships/font" Target="fonts/JosefinSans-italic.fntdata"/><Relationship Id="rId15" Type="http://schemas.openxmlformats.org/officeDocument/2006/relationships/slide" Target="slides/slide7.xml"/><Relationship Id="rId37" Type="http://schemas.openxmlformats.org/officeDocument/2006/relationships/font" Target="fonts/Philosopher-bold.fntdata"/><Relationship Id="rId14" Type="http://schemas.openxmlformats.org/officeDocument/2006/relationships/slide" Target="slides/slide6.xml"/><Relationship Id="rId36" Type="http://schemas.openxmlformats.org/officeDocument/2006/relationships/font" Target="fonts/Philosopher-regular.fntdata"/><Relationship Id="rId17" Type="http://schemas.openxmlformats.org/officeDocument/2006/relationships/slide" Target="slides/slide9.xml"/><Relationship Id="rId39" Type="http://schemas.openxmlformats.org/officeDocument/2006/relationships/font" Target="fonts/Philosopher-boldItalic.fntdata"/><Relationship Id="rId16" Type="http://schemas.openxmlformats.org/officeDocument/2006/relationships/slide" Target="slides/slide8.xml"/><Relationship Id="rId38" Type="http://schemas.openxmlformats.org/officeDocument/2006/relationships/font" Target="fonts/Philosopher-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2e26e5c12bd7055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2e26e5c12bd70556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1a24a3ca14086e9e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1a24a3ca14086e9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368943ed7f76ec31_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368943ed7f76ec3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g215e0281662e9c0b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215e0281662e9c0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8515af8f38faff_1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8515af8f38faff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g40b57471c3_2_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40b57471c3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b4eccc616dd0b74_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b4eccc616dd0b7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3fb109483f_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fb10948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40b57471c3_2_2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40b57471c3_2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30dfefe4188201f9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30dfefe4188201f9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77693a32ca22e71_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77693a32ca22e7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9" name="Shape 399"/>
        <p:cNvGrpSpPr/>
        <p:nvPr/>
      </p:nvGrpSpPr>
      <p:grpSpPr>
        <a:xfrm>
          <a:off x="0" y="0"/>
          <a:ext cx="0" cy="0"/>
          <a:chOff x="0" y="0"/>
          <a:chExt cx="0" cy="0"/>
        </a:xfrm>
      </p:grpSpPr>
      <p:sp>
        <p:nvSpPr>
          <p:cNvPr id="400" name="Google Shape;400;g55d6d7c275d85a1a_11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55d6d7c275d85a1a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0" name="Google Shape;80;p16"/>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1" name="Google Shape;81;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2" name="Google Shape;82;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3" name="Google Shape;83;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4" name="Shape 84"/>
        <p:cNvGrpSpPr/>
        <p:nvPr/>
      </p:nvGrpSpPr>
      <p:grpSpPr>
        <a:xfrm>
          <a:off x="0" y="0"/>
          <a:ext cx="0" cy="0"/>
          <a:chOff x="0" y="0"/>
          <a:chExt cx="0" cy="0"/>
        </a:xfrm>
      </p:grpSpPr>
      <p:sp>
        <p:nvSpPr>
          <p:cNvPr id="85" name="Google Shape;8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7" name="Google Shape;8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8" name="Google Shape;8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90" name="Google Shape;90;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91" name="Shape 91"/>
        <p:cNvGrpSpPr/>
        <p:nvPr/>
      </p:nvGrpSpPr>
      <p:grpSpPr>
        <a:xfrm>
          <a:off x="0" y="0"/>
          <a:ext cx="0" cy="0"/>
          <a:chOff x="0" y="0"/>
          <a:chExt cx="0" cy="0"/>
        </a:xfrm>
      </p:grpSpPr>
      <p:sp>
        <p:nvSpPr>
          <p:cNvPr id="92" name="Google Shape;9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3" name="Google Shape;9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4" name="Google Shape;94;p18"/>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5" name="Google Shape;9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97" name="Google Shape;97;p18"/>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8" name="Shape 98"/>
        <p:cNvGrpSpPr/>
        <p:nvPr/>
      </p:nvGrpSpPr>
      <p:grpSpPr>
        <a:xfrm>
          <a:off x="0" y="0"/>
          <a:ext cx="0" cy="0"/>
          <a:chOff x="0" y="0"/>
          <a:chExt cx="0" cy="0"/>
        </a:xfrm>
      </p:grpSpPr>
      <p:sp>
        <p:nvSpPr>
          <p:cNvPr id="99" name="Google Shape;9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1" name="Google Shape;10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2" name="Google Shape;10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3" name="Google Shape;10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04" name="Google Shape;10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05" name="Shape 105"/>
        <p:cNvGrpSpPr/>
        <p:nvPr/>
      </p:nvGrpSpPr>
      <p:grpSpPr>
        <a:xfrm>
          <a:off x="0" y="0"/>
          <a:ext cx="0" cy="0"/>
          <a:chOff x="0" y="0"/>
          <a:chExt cx="0" cy="0"/>
        </a:xfrm>
      </p:grpSpPr>
      <p:sp>
        <p:nvSpPr>
          <p:cNvPr id="106" name="Google Shape;10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7" name="Google Shape;10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8" name="Google Shape;10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9" name="Google Shape;10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11" name="Google Shape;111;p20"/>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12" name="Shape 112"/>
        <p:cNvGrpSpPr/>
        <p:nvPr/>
      </p:nvGrpSpPr>
      <p:grpSpPr>
        <a:xfrm>
          <a:off x="0" y="0"/>
          <a:ext cx="0" cy="0"/>
          <a:chOff x="0" y="0"/>
          <a:chExt cx="0" cy="0"/>
        </a:xfrm>
      </p:grpSpPr>
      <p:sp>
        <p:nvSpPr>
          <p:cNvPr id="113" name="Google Shape;11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4" name="Google Shape;11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6" name="Google Shape;11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7" name="Google Shape;11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18" name="Google Shape;118;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19" name="Shape 119"/>
        <p:cNvGrpSpPr/>
        <p:nvPr/>
      </p:nvGrpSpPr>
      <p:grpSpPr>
        <a:xfrm>
          <a:off x="0" y="0"/>
          <a:ext cx="0" cy="0"/>
          <a:chOff x="0" y="0"/>
          <a:chExt cx="0" cy="0"/>
        </a:xfrm>
      </p:grpSpPr>
      <p:sp>
        <p:nvSpPr>
          <p:cNvPr id="120" name="Google Shape;12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1" name="Google Shape;12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2" name="Google Shape;12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3" name="Google Shape;12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25" name="Google Shape;125;p22"/>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26" name="Shape 126"/>
        <p:cNvGrpSpPr/>
        <p:nvPr/>
      </p:nvGrpSpPr>
      <p:grpSpPr>
        <a:xfrm>
          <a:off x="0" y="0"/>
          <a:ext cx="0" cy="0"/>
          <a:chOff x="0" y="0"/>
          <a:chExt cx="0" cy="0"/>
        </a:xfrm>
      </p:grpSpPr>
      <p:sp>
        <p:nvSpPr>
          <p:cNvPr id="127" name="Google Shape;12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8" name="Google Shape;12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0" name="Google Shape;13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32" name="Google Shape;132;p23"/>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33" name="Shape 133"/>
        <p:cNvGrpSpPr/>
        <p:nvPr/>
      </p:nvGrpSpPr>
      <p:grpSpPr>
        <a:xfrm>
          <a:off x="0" y="0"/>
          <a:ext cx="0" cy="0"/>
          <a:chOff x="0" y="0"/>
          <a:chExt cx="0" cy="0"/>
        </a:xfrm>
      </p:grpSpPr>
      <p:sp>
        <p:nvSpPr>
          <p:cNvPr id="134" name="Google Shape;134;p2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5" name="Google Shape;135;p2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6" name="Google Shape;136;p2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7" name="Google Shape;13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8" name="Google Shape;138;p2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39" name="Google Shape;139;p24"/>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0" name="Shape 140"/>
        <p:cNvGrpSpPr/>
        <p:nvPr/>
      </p:nvGrpSpPr>
      <p:grpSpPr>
        <a:xfrm>
          <a:off x="0" y="0"/>
          <a:ext cx="0" cy="0"/>
          <a:chOff x="0" y="0"/>
          <a:chExt cx="0" cy="0"/>
        </a:xfrm>
      </p:grpSpPr>
      <p:sp>
        <p:nvSpPr>
          <p:cNvPr id="141" name="Google Shape;141;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3" name="Google Shape;143;p25"/>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7" name="Google Shape;147;p26"/>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26"/>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0" name="Shape 150"/>
        <p:cNvGrpSpPr/>
        <p:nvPr/>
      </p:nvGrpSpPr>
      <p:grpSpPr>
        <a:xfrm>
          <a:off x="0" y="0"/>
          <a:ext cx="0" cy="0"/>
          <a:chOff x="0" y="0"/>
          <a:chExt cx="0" cy="0"/>
        </a:xfrm>
      </p:grpSpPr>
      <p:sp>
        <p:nvSpPr>
          <p:cNvPr id="151" name="Google Shape;151;p2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52" name="Google Shape;15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53" name="Shape 153"/>
        <p:cNvGrpSpPr/>
        <p:nvPr/>
      </p:nvGrpSpPr>
      <p:grpSpPr>
        <a:xfrm>
          <a:off x="0" y="0"/>
          <a:ext cx="0" cy="0"/>
          <a:chOff x="0" y="0"/>
          <a:chExt cx="0" cy="0"/>
        </a:xfrm>
      </p:grpSpPr>
      <p:sp>
        <p:nvSpPr>
          <p:cNvPr id="154" name="Google Shape;154;p28"/>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55" name="Google Shape;155;p28"/>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7" name="Shape 157"/>
        <p:cNvGrpSpPr/>
        <p:nvPr/>
      </p:nvGrpSpPr>
      <p:grpSpPr>
        <a:xfrm>
          <a:off x="0" y="0"/>
          <a:ext cx="0" cy="0"/>
          <a:chOff x="0" y="0"/>
          <a:chExt cx="0" cy="0"/>
        </a:xfrm>
      </p:grpSpPr>
      <p:sp>
        <p:nvSpPr>
          <p:cNvPr id="158" name="Google Shape;158;p2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9"/>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0" name="Google Shape;16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30"/>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3" name="Google Shape;163;p30"/>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64" name="Google Shape;164;p30"/>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65" name="Google Shape;165;p30"/>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6" name="Google Shape;166;p30"/>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7" name="Google Shape;16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8" name="Shape 168"/>
        <p:cNvGrpSpPr/>
        <p:nvPr/>
      </p:nvGrpSpPr>
      <p:grpSpPr>
        <a:xfrm>
          <a:off x="0" y="0"/>
          <a:ext cx="0" cy="0"/>
          <a:chOff x="0" y="0"/>
          <a:chExt cx="0" cy="0"/>
        </a:xfrm>
      </p:grpSpPr>
      <p:sp>
        <p:nvSpPr>
          <p:cNvPr id="169" name="Google Shape;169;p31"/>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70" name="Google Shape;170;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71" name="Shape 171"/>
        <p:cNvGrpSpPr/>
        <p:nvPr/>
      </p:nvGrpSpPr>
      <p:grpSpPr>
        <a:xfrm>
          <a:off x="0" y="0"/>
          <a:ext cx="0" cy="0"/>
          <a:chOff x="0" y="0"/>
          <a:chExt cx="0" cy="0"/>
        </a:xfrm>
      </p:grpSpPr>
      <p:sp>
        <p:nvSpPr>
          <p:cNvPr id="172" name="Google Shape;172;p3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2"/>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74" name="Google Shape;174;p32"/>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5" name="Google Shape;175;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6" name="Shape 176"/>
        <p:cNvGrpSpPr/>
        <p:nvPr/>
      </p:nvGrpSpPr>
      <p:grpSpPr>
        <a:xfrm>
          <a:off x="0" y="0"/>
          <a:ext cx="0" cy="0"/>
          <a:chOff x="0" y="0"/>
          <a:chExt cx="0" cy="0"/>
        </a:xfrm>
      </p:grpSpPr>
      <p:sp>
        <p:nvSpPr>
          <p:cNvPr id="177" name="Google Shape;177;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82" name="Shape 182"/>
        <p:cNvGrpSpPr/>
        <p:nvPr/>
      </p:nvGrpSpPr>
      <p:grpSpPr>
        <a:xfrm>
          <a:off x="0" y="0"/>
          <a:ext cx="0" cy="0"/>
          <a:chOff x="0" y="0"/>
          <a:chExt cx="0" cy="0"/>
        </a:xfrm>
      </p:grpSpPr>
      <p:sp>
        <p:nvSpPr>
          <p:cNvPr id="183" name="Google Shape;183;p35"/>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84" name="Google Shape;184;p35"/>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5" name="Google Shape;185;p35"/>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86" name="Google Shape;186;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87" name="Shape 187"/>
        <p:cNvGrpSpPr/>
        <p:nvPr/>
      </p:nvGrpSpPr>
      <p:grpSpPr>
        <a:xfrm>
          <a:off x="0" y="0"/>
          <a:ext cx="0" cy="0"/>
          <a:chOff x="0" y="0"/>
          <a:chExt cx="0" cy="0"/>
        </a:xfrm>
      </p:grpSpPr>
      <p:sp>
        <p:nvSpPr>
          <p:cNvPr id="188" name="Google Shape;18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9" name="Google Shape;18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0" name="Google Shape;19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1" name="Google Shape;19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2" name="Google Shape;19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Dosis"/>
                <a:ea typeface="Dosis"/>
                <a:cs typeface="Dosis"/>
                <a:sym typeface="Dosis"/>
              </a:rPr>
              <a:t>Objective number or name…...</a:t>
            </a:r>
            <a:endParaRPr>
              <a:solidFill>
                <a:srgbClr val="134F5C"/>
              </a:solidFill>
              <a:latin typeface="Dosis"/>
              <a:ea typeface="Dosis"/>
              <a:cs typeface="Dosis"/>
              <a:sym typeface="Dosis"/>
            </a:endParaRPr>
          </a:p>
        </p:txBody>
      </p:sp>
      <p:cxnSp>
        <p:nvCxnSpPr>
          <p:cNvPr id="193" name="Google Shape;193;p3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94" name="Shape 194"/>
        <p:cNvGrpSpPr/>
        <p:nvPr/>
      </p:nvGrpSpPr>
      <p:grpSpPr>
        <a:xfrm>
          <a:off x="0" y="0"/>
          <a:ext cx="0" cy="0"/>
          <a:chOff x="0" y="0"/>
          <a:chExt cx="0" cy="0"/>
        </a:xfrm>
      </p:grpSpPr>
      <p:sp>
        <p:nvSpPr>
          <p:cNvPr id="195" name="Google Shape;19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6" name="Google Shape;19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7" name="Google Shape;19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8" name="Google Shape;19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9" name="Google Shape;19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00" name="Google Shape;200;p3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01" name="Shape 201"/>
        <p:cNvGrpSpPr/>
        <p:nvPr/>
      </p:nvGrpSpPr>
      <p:grpSpPr>
        <a:xfrm>
          <a:off x="0" y="0"/>
          <a:ext cx="0" cy="0"/>
          <a:chOff x="0" y="0"/>
          <a:chExt cx="0" cy="0"/>
        </a:xfrm>
      </p:grpSpPr>
      <p:sp>
        <p:nvSpPr>
          <p:cNvPr id="202" name="Google Shape;20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3" name="Google Shape;20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4" name="Google Shape;20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5" name="Google Shape;20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207" name="Google Shape;207;p38"/>
          <p:cNvCxnSpPr/>
          <p:nvPr/>
        </p:nvCxnSpPr>
        <p:spPr>
          <a:xfrm>
            <a:off x="164550" y="367150"/>
            <a:ext cx="6282000" cy="0"/>
          </a:xfrm>
          <a:prstGeom prst="straightConnector1">
            <a:avLst/>
          </a:prstGeom>
          <a:noFill/>
          <a:ln cap="flat" cmpd="sng" w="19050">
            <a:solidFill>
              <a:srgbClr val="2C5072"/>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8" name="Shape 208"/>
        <p:cNvGrpSpPr/>
        <p:nvPr/>
      </p:nvGrpSpPr>
      <p:grpSpPr>
        <a:xfrm>
          <a:off x="0" y="0"/>
          <a:ext cx="0" cy="0"/>
          <a:chOff x="0" y="0"/>
          <a:chExt cx="0" cy="0"/>
        </a:xfrm>
      </p:grpSpPr>
      <p:sp>
        <p:nvSpPr>
          <p:cNvPr id="209" name="Google Shape;209;p3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2" name="Google Shape;21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3" name="Shape 213"/>
        <p:cNvGrpSpPr/>
        <p:nvPr/>
      </p:nvGrpSpPr>
      <p:grpSpPr>
        <a:xfrm>
          <a:off x="0" y="0"/>
          <a:ext cx="0" cy="0"/>
          <a:chOff x="0" y="0"/>
          <a:chExt cx="0" cy="0"/>
        </a:xfrm>
      </p:grpSpPr>
      <p:sp>
        <p:nvSpPr>
          <p:cNvPr id="214" name="Google Shape;214;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5" name="Google Shape;215;p4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7" name="Google Shape;217;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8" name="Shape 218"/>
        <p:cNvGrpSpPr/>
        <p:nvPr/>
      </p:nvGrpSpPr>
      <p:grpSpPr>
        <a:xfrm>
          <a:off x="0" y="0"/>
          <a:ext cx="0" cy="0"/>
          <a:chOff x="0" y="0"/>
          <a:chExt cx="0" cy="0"/>
        </a:xfrm>
      </p:grpSpPr>
      <p:sp>
        <p:nvSpPr>
          <p:cNvPr id="219" name="Google Shape;219;p4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0" name="Google Shape;220;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1" name="Shape 221"/>
        <p:cNvGrpSpPr/>
        <p:nvPr/>
      </p:nvGrpSpPr>
      <p:grpSpPr>
        <a:xfrm>
          <a:off x="0" y="0"/>
          <a:ext cx="0" cy="0"/>
          <a:chOff x="0" y="0"/>
          <a:chExt cx="0" cy="0"/>
        </a:xfrm>
      </p:grpSpPr>
      <p:sp>
        <p:nvSpPr>
          <p:cNvPr id="222" name="Google Shape;222;p4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3" name="Google Shape;223;p4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4" name="Google Shape;224;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5" name="Shape 225"/>
        <p:cNvGrpSpPr/>
        <p:nvPr/>
      </p:nvGrpSpPr>
      <p:grpSpPr>
        <a:xfrm>
          <a:off x="0" y="0"/>
          <a:ext cx="0" cy="0"/>
          <a:chOff x="0" y="0"/>
          <a:chExt cx="0" cy="0"/>
        </a:xfrm>
      </p:grpSpPr>
      <p:sp>
        <p:nvSpPr>
          <p:cNvPr id="226" name="Google Shape;226;p4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4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8" name="Google Shape;22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9" name="Shape 229"/>
        <p:cNvGrpSpPr/>
        <p:nvPr/>
      </p:nvGrpSpPr>
      <p:grpSpPr>
        <a:xfrm>
          <a:off x="0" y="0"/>
          <a:ext cx="0" cy="0"/>
          <a:chOff x="0" y="0"/>
          <a:chExt cx="0" cy="0"/>
        </a:xfrm>
      </p:grpSpPr>
      <p:sp>
        <p:nvSpPr>
          <p:cNvPr id="230" name="Google Shape;230;p4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1" name="Google Shape;231;p4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2" name="Google Shape;232;p4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3" name="Google Shape;233;p4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4" name="Google Shape;234;p4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5" name="Google Shape;235;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6" name="Shape 236"/>
        <p:cNvGrpSpPr/>
        <p:nvPr/>
      </p:nvGrpSpPr>
      <p:grpSpPr>
        <a:xfrm>
          <a:off x="0" y="0"/>
          <a:ext cx="0" cy="0"/>
          <a:chOff x="0" y="0"/>
          <a:chExt cx="0" cy="0"/>
        </a:xfrm>
      </p:grpSpPr>
      <p:sp>
        <p:nvSpPr>
          <p:cNvPr id="237" name="Google Shape;237;p4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8" name="Google Shape;238;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9" name="Shape 239"/>
        <p:cNvGrpSpPr/>
        <p:nvPr/>
      </p:nvGrpSpPr>
      <p:grpSpPr>
        <a:xfrm>
          <a:off x="0" y="0"/>
          <a:ext cx="0" cy="0"/>
          <a:chOff x="0" y="0"/>
          <a:chExt cx="0" cy="0"/>
        </a:xfrm>
      </p:grpSpPr>
      <p:sp>
        <p:nvSpPr>
          <p:cNvPr id="240" name="Google Shape;240;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2" name="Google Shape;242;p4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3" name="Google Shape;243;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4" name="Shape 244"/>
        <p:cNvGrpSpPr/>
        <p:nvPr/>
      </p:nvGrpSpPr>
      <p:grpSpPr>
        <a:xfrm>
          <a:off x="0" y="0"/>
          <a:ext cx="0" cy="0"/>
          <a:chOff x="0" y="0"/>
          <a:chExt cx="0" cy="0"/>
        </a:xfrm>
      </p:grpSpPr>
      <p:sp>
        <p:nvSpPr>
          <p:cNvPr id="245" name="Google Shape;245;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theme" Target="../theme/theme4.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78" name="Shape 178"/>
        <p:cNvGrpSpPr/>
        <p:nvPr/>
      </p:nvGrpSpPr>
      <p:grpSpPr>
        <a:xfrm>
          <a:off x="0" y="0"/>
          <a:ext cx="0" cy="0"/>
          <a:chOff x="0" y="0"/>
          <a:chExt cx="0" cy="0"/>
        </a:xfrm>
      </p:grpSpPr>
      <p:sp>
        <p:nvSpPr>
          <p:cNvPr id="179" name="Google Shape;179;p34"/>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80" name="Google Shape;180;p34"/>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81" name="Google Shape;181;p34"/>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13.jpg"/><Relationship Id="rId5"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7.png"/><Relationship Id="rId4" Type="http://schemas.openxmlformats.org/officeDocument/2006/relationships/image" Target="../media/image9.jpg"/><Relationship Id="rId5" Type="http://schemas.openxmlformats.org/officeDocument/2006/relationships/image" Target="../media/image24.png"/><Relationship Id="rId6"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6.png"/><Relationship Id="rId5"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49" name="Shape 249"/>
        <p:cNvGrpSpPr/>
        <p:nvPr/>
      </p:nvGrpSpPr>
      <p:grpSpPr>
        <a:xfrm>
          <a:off x="0" y="0"/>
          <a:ext cx="0" cy="0"/>
          <a:chOff x="0" y="0"/>
          <a:chExt cx="0" cy="0"/>
        </a:xfrm>
      </p:grpSpPr>
      <p:pic>
        <p:nvPicPr>
          <p:cNvPr id="250" name="Google Shape;250;p48"/>
          <p:cNvPicPr preferRelativeResize="0"/>
          <p:nvPr/>
        </p:nvPicPr>
        <p:blipFill rotWithShape="1">
          <a:blip r:embed="rId3">
            <a:alphaModFix/>
          </a:blip>
          <a:srcRect b="0" l="0" r="0" t="0"/>
          <a:stretch/>
        </p:blipFill>
        <p:spPr>
          <a:xfrm>
            <a:off x="2" y="311848"/>
            <a:ext cx="1569150" cy="602825"/>
          </a:xfrm>
          <a:prstGeom prst="rect">
            <a:avLst/>
          </a:prstGeom>
          <a:noFill/>
          <a:ln>
            <a:noFill/>
          </a:ln>
        </p:spPr>
      </p:pic>
      <p:sp>
        <p:nvSpPr>
          <p:cNvPr id="251" name="Google Shape;251;p48"/>
          <p:cNvSpPr txBox="1"/>
          <p:nvPr/>
        </p:nvSpPr>
        <p:spPr>
          <a:xfrm>
            <a:off x="-341700" y="5829071"/>
            <a:ext cx="6858000" cy="2016000"/>
          </a:xfrm>
          <a:prstGeom prst="rect">
            <a:avLst/>
          </a:prstGeom>
          <a:noFill/>
          <a:ln>
            <a:noFill/>
          </a:ln>
        </p:spPr>
        <p:txBody>
          <a:bodyPr anchorCtr="0" anchor="t" bIns="91425" lIns="91425" spcFirstLastPara="1" rIns="91425" wrap="square" tIns="91425">
            <a:noAutofit/>
          </a:bodyPr>
          <a:lstStyle/>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Definition​ and Functions​ of synapses.</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Structure and Types​ of synapses: anatomical &amp; functional.</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Synaptic transmission​ &amp; neurotransmitters.</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What neurotransmitters are, and how they are released and act on their receptors.</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Fate​ of neurotransmitters.</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Differentiate between neurotransmitter receptors (ionotropic and metabotropic).</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Electrical events​ at synapses (EPSPs &amp; IPSPs) and the differentiation.</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Properties of synaptic transmission. </a:t>
            </a:r>
            <a:endParaRPr sz="1300">
              <a:solidFill>
                <a:srgbClr val="45818E"/>
              </a:solidFill>
              <a:latin typeface="Cairo"/>
              <a:ea typeface="Cairo"/>
              <a:cs typeface="Cairo"/>
              <a:sym typeface="Cairo"/>
            </a:endParaRPr>
          </a:p>
          <a:p>
            <a:pPr indent="-311150" lvl="0" marL="9144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Factors affecting synaptic transmission. </a:t>
            </a:r>
            <a:endParaRPr sz="1300">
              <a:solidFill>
                <a:srgbClr val="45818E"/>
              </a:solidFill>
              <a:latin typeface="Cairo"/>
              <a:ea typeface="Cairo"/>
              <a:cs typeface="Cairo"/>
              <a:sym typeface="Cairo"/>
            </a:endParaRPr>
          </a:p>
        </p:txBody>
      </p:sp>
      <p:sp>
        <p:nvSpPr>
          <p:cNvPr id="252" name="Google Shape;252;p48"/>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34F5C"/>
                </a:solidFill>
                <a:latin typeface="Cairo"/>
                <a:ea typeface="Cairo"/>
                <a:cs typeface="Cairo"/>
                <a:sym typeface="Cairo"/>
              </a:rPr>
              <a:t>1st</a:t>
            </a:r>
            <a:r>
              <a:rPr b="1" lang="en">
                <a:solidFill>
                  <a:srgbClr val="134F5C"/>
                </a:solidFill>
                <a:latin typeface="Cairo"/>
                <a:ea typeface="Cairo"/>
                <a:cs typeface="Cairo"/>
                <a:sym typeface="Cairo"/>
              </a:rPr>
              <a:t>  Lecture  ∣ The Physiology Team</a:t>
            </a:r>
            <a:endParaRPr b="1">
              <a:solidFill>
                <a:srgbClr val="134F5C"/>
              </a:solidFill>
              <a:latin typeface="Cairo"/>
              <a:ea typeface="Cairo"/>
              <a:cs typeface="Cairo"/>
              <a:sym typeface="Cairo"/>
            </a:endParaRPr>
          </a:p>
        </p:txBody>
      </p:sp>
      <p:sp>
        <p:nvSpPr>
          <p:cNvPr id="253" name="Google Shape;253;p48"/>
          <p:cNvSpPr/>
          <p:nvPr/>
        </p:nvSpPr>
        <p:spPr>
          <a:xfrm>
            <a:off x="-504300" y="5481800"/>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54" name="Google Shape;254;p48"/>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55" name="Google Shape;255;p48"/>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48"/>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57" name="Google Shape;257;p48"/>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58" name="Google Shape;258;p48"/>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8"/>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48"/>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48"/>
          <p:cNvSpPr txBox="1"/>
          <p:nvPr/>
        </p:nvSpPr>
        <p:spPr>
          <a:xfrm>
            <a:off x="91925" y="3947572"/>
            <a:ext cx="4994700" cy="93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rgbClr val="134F5C"/>
                </a:solidFill>
                <a:latin typeface="Philosopher"/>
                <a:ea typeface="Philosopher"/>
                <a:cs typeface="Philosopher"/>
                <a:sym typeface="Philosopher"/>
              </a:rPr>
              <a:t>Synapses and Synaptic Transmission </a:t>
            </a:r>
            <a:endParaRPr b="1" sz="2500">
              <a:solidFill>
                <a:srgbClr val="134F5C"/>
              </a:solidFill>
              <a:latin typeface="Philosopher"/>
              <a:ea typeface="Philosopher"/>
              <a:cs typeface="Philosopher"/>
              <a:sym typeface="Philosopher"/>
            </a:endParaRPr>
          </a:p>
          <a:p>
            <a:pPr indent="0" lvl="0" marL="0" rtl="0" algn="ctr">
              <a:spcBef>
                <a:spcPts val="0"/>
              </a:spcBef>
              <a:spcAft>
                <a:spcPts val="0"/>
              </a:spcAft>
              <a:buNone/>
            </a:pPr>
            <a:r>
              <a:t/>
            </a:r>
            <a:endParaRPr b="1" sz="2500">
              <a:solidFill>
                <a:srgbClr val="134F5C"/>
              </a:solidFill>
            </a:endParaRPr>
          </a:p>
        </p:txBody>
      </p:sp>
      <p:sp>
        <p:nvSpPr>
          <p:cNvPr id="262" name="Google Shape;262;p48"/>
          <p:cNvSpPr/>
          <p:nvPr/>
        </p:nvSpPr>
        <p:spPr>
          <a:xfrm>
            <a:off x="-341700" y="7842051"/>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63" name="Google Shape;263;p48"/>
          <p:cNvPicPr preferRelativeResize="0"/>
          <p:nvPr/>
        </p:nvPicPr>
        <p:blipFill>
          <a:blip r:embed="rId4">
            <a:alphaModFix/>
          </a:blip>
          <a:stretch>
            <a:fillRect/>
          </a:stretch>
        </p:blipFill>
        <p:spPr>
          <a:xfrm>
            <a:off x="3122675" y="1806200"/>
            <a:ext cx="2959350" cy="2872599"/>
          </a:xfrm>
          <a:prstGeom prst="rect">
            <a:avLst/>
          </a:prstGeom>
          <a:noFill/>
          <a:ln>
            <a:noFill/>
          </a:ln>
        </p:spPr>
      </p:pic>
      <p:sp>
        <p:nvSpPr>
          <p:cNvPr id="264" name="Google Shape;264;p48"/>
          <p:cNvSpPr txBox="1"/>
          <p:nvPr/>
        </p:nvSpPr>
        <p:spPr>
          <a:xfrm>
            <a:off x="91925" y="8191550"/>
            <a:ext cx="4411800" cy="18573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a:t>
            </a:r>
            <a:r>
              <a:rPr lang="en" sz="1300">
                <a:solidFill>
                  <a:srgbClr val="45818E"/>
                </a:solidFill>
                <a:latin typeface="Cairo"/>
                <a:ea typeface="Cairo"/>
                <a:cs typeface="Cairo"/>
                <a:sym typeface="Cairo"/>
              </a:rPr>
              <a:t>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members: Mohammed AlHasan, Hisham AlShaya, Afnan AlMustafa, </a:t>
            </a:r>
            <a:r>
              <a:rPr lang="en" sz="1300">
                <a:solidFill>
                  <a:srgbClr val="45818E"/>
                </a:solidFill>
                <a:latin typeface="Cairo"/>
                <a:ea typeface="Cairo"/>
                <a:cs typeface="Cairo"/>
                <a:sym typeface="Cairo"/>
              </a:rPr>
              <a:t>Dana AlKadi, Noura AlKadi, Rahaf AlShunaiber, Reem AlQarni, Rinad AlGhurabib, Shahad AlTayyash, Shahad AlZahrani. </a:t>
            </a:r>
            <a:endParaRPr sz="1300">
              <a:solidFill>
                <a:srgbClr val="45818E"/>
              </a:solidFill>
              <a:latin typeface="Cairo"/>
              <a:ea typeface="Cairo"/>
              <a:cs typeface="Cairo"/>
              <a:sym typeface="Cairo"/>
            </a:endParaRPr>
          </a:p>
        </p:txBody>
      </p:sp>
      <p:pic>
        <p:nvPicPr>
          <p:cNvPr id="265" name="Google Shape;265;p48"/>
          <p:cNvPicPr preferRelativeResize="0"/>
          <p:nvPr/>
        </p:nvPicPr>
        <p:blipFill>
          <a:blip r:embed="rId5">
            <a:alphaModFix/>
          </a:blip>
          <a:stretch>
            <a:fillRect/>
          </a:stretch>
        </p:blipFill>
        <p:spPr>
          <a:xfrm>
            <a:off x="5735148" y="218446"/>
            <a:ext cx="840134" cy="789600"/>
          </a:xfrm>
          <a:prstGeom prst="rect">
            <a:avLst/>
          </a:prstGeom>
          <a:noFill/>
          <a:ln>
            <a:noFill/>
          </a:ln>
        </p:spPr>
      </p:pic>
      <p:pic>
        <p:nvPicPr>
          <p:cNvPr id="266" name="Google Shape;266;p48"/>
          <p:cNvPicPr preferRelativeResize="0"/>
          <p:nvPr/>
        </p:nvPicPr>
        <p:blipFill>
          <a:blip r:embed="rId6">
            <a:alphaModFix/>
          </a:blip>
          <a:stretch>
            <a:fillRect/>
          </a:stretch>
        </p:blipFill>
        <p:spPr>
          <a:xfrm>
            <a:off x="4962575" y="218450"/>
            <a:ext cx="840098" cy="76225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57"/>
          <p:cNvSpPr/>
          <p:nvPr/>
        </p:nvSpPr>
        <p:spPr>
          <a:xfrm>
            <a:off x="367800" y="635250"/>
            <a:ext cx="6122400" cy="5166600"/>
          </a:xfrm>
          <a:prstGeom prst="rect">
            <a:avLst/>
          </a:prstGeom>
          <a:noFill/>
          <a:ln cap="flat" cmpd="sng" w="9525">
            <a:solidFill>
              <a:srgbClr val="45818E"/>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Image result for Inhibitory interneuron ( Renshaw cells)" id="419" name="Google Shape;419;p57"/>
          <p:cNvPicPr preferRelativeResize="0"/>
          <p:nvPr/>
        </p:nvPicPr>
        <p:blipFill rotWithShape="1">
          <a:blip r:embed="rId3">
            <a:alphaModFix/>
          </a:blip>
          <a:srcRect b="0" l="0" r="0" t="0"/>
          <a:stretch/>
        </p:blipFill>
        <p:spPr>
          <a:xfrm>
            <a:off x="3216754" y="3299857"/>
            <a:ext cx="3168899" cy="1904054"/>
          </a:xfrm>
          <a:prstGeom prst="rect">
            <a:avLst/>
          </a:prstGeom>
          <a:noFill/>
          <a:ln>
            <a:noFill/>
          </a:ln>
        </p:spPr>
      </p:pic>
      <p:pic>
        <p:nvPicPr>
          <p:cNvPr descr="C:\Users\hp\AppData\Local\Microsoft\Windows\Temporary Internet Files\Low\Content.IE5\BEBLD1UW\ch223f5[1].jpg" id="420" name="Google Shape;420;p57"/>
          <p:cNvPicPr preferRelativeResize="0"/>
          <p:nvPr/>
        </p:nvPicPr>
        <p:blipFill rotWithShape="1">
          <a:blip r:embed="rId4">
            <a:alphaModFix/>
          </a:blip>
          <a:srcRect b="0" l="0" r="0" t="0"/>
          <a:stretch/>
        </p:blipFill>
        <p:spPr>
          <a:xfrm>
            <a:off x="482767" y="679527"/>
            <a:ext cx="2564575" cy="3442050"/>
          </a:xfrm>
          <a:prstGeom prst="rect">
            <a:avLst/>
          </a:prstGeom>
          <a:noFill/>
          <a:ln>
            <a:noFill/>
          </a:ln>
        </p:spPr>
      </p:pic>
      <p:sp>
        <p:nvSpPr>
          <p:cNvPr id="421" name="Google Shape;421;p57"/>
          <p:cNvSpPr txBox="1"/>
          <p:nvPr/>
        </p:nvSpPr>
        <p:spPr>
          <a:xfrm>
            <a:off x="3321300" y="991275"/>
            <a:ext cx="3064200" cy="1692600"/>
          </a:xfrm>
          <a:prstGeom prst="rect">
            <a:avLst/>
          </a:prstGeom>
          <a:no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82472"/>
                </a:solidFill>
                <a:latin typeface="Cairo SemiBold"/>
                <a:ea typeface="Cairo SemiBold"/>
                <a:cs typeface="Cairo SemiBold"/>
                <a:sym typeface="Cairo SemiBold"/>
              </a:rPr>
              <a:t>C. Reciprocal inhibition:</a:t>
            </a:r>
            <a:r>
              <a:rPr lang="en">
                <a:latin typeface="Cairo"/>
                <a:ea typeface="Cairo"/>
                <a:cs typeface="Cairo"/>
                <a:sym typeface="Cairo"/>
              </a:rPr>
              <a:t> Inhibition of antagonist activity is initiated in the agonist muscle. Impulses pass directly to the motor neurons supplying the same muscle and via branches to inhibitory interneurons that end on motor neurons of antagonist muscle.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cxnSp>
        <p:nvCxnSpPr>
          <p:cNvPr id="422" name="Google Shape;422;p57"/>
          <p:cNvCxnSpPr>
            <a:stCxn id="421" idx="2"/>
            <a:endCxn id="420" idx="3"/>
          </p:cNvCxnSpPr>
          <p:nvPr/>
        </p:nvCxnSpPr>
        <p:spPr>
          <a:xfrm flipH="1" rot="5400000">
            <a:off x="3808800" y="1639275"/>
            <a:ext cx="283200" cy="1806000"/>
          </a:xfrm>
          <a:prstGeom prst="bentConnector4">
            <a:avLst>
              <a:gd fmla="val -84084" name="adj1"/>
              <a:gd fmla="val 92419" name="adj2"/>
            </a:avLst>
          </a:prstGeom>
          <a:noFill/>
          <a:ln cap="flat" cmpd="sng" w="9525">
            <a:solidFill>
              <a:srgbClr val="FF00FF"/>
            </a:solidFill>
            <a:prstDash val="solid"/>
            <a:round/>
            <a:headEnd len="med" w="med" type="none"/>
            <a:tailEnd len="med" w="med" type="none"/>
          </a:ln>
        </p:spPr>
      </p:cxnSp>
      <p:sp>
        <p:nvSpPr>
          <p:cNvPr id="423" name="Google Shape;423;p57"/>
          <p:cNvSpPr txBox="1"/>
          <p:nvPr/>
        </p:nvSpPr>
        <p:spPr>
          <a:xfrm>
            <a:off x="482713" y="4313294"/>
            <a:ext cx="2564700" cy="1401600"/>
          </a:xfrm>
          <a:prstGeom prst="rect">
            <a:avLst/>
          </a:prstGeom>
          <a:no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082472"/>
                </a:solidFill>
                <a:latin typeface="Cairo SemiBold"/>
                <a:ea typeface="Cairo SemiBold"/>
                <a:cs typeface="Cairo SemiBold"/>
                <a:sym typeface="Cairo SemiBold"/>
              </a:rPr>
              <a:t>D. Inhibitory interneuron </a:t>
            </a:r>
            <a:r>
              <a:rPr lang="en">
                <a:latin typeface="Cairo"/>
                <a:ea typeface="Cairo"/>
                <a:cs typeface="Cairo"/>
                <a:sym typeface="Cairo"/>
              </a:rPr>
              <a:t>(</a:t>
            </a:r>
            <a:r>
              <a:rPr lang="en">
                <a:solidFill>
                  <a:srgbClr val="FF0000"/>
                </a:solidFill>
                <a:latin typeface="Cairo"/>
                <a:ea typeface="Cairo"/>
                <a:cs typeface="Cairo"/>
                <a:sym typeface="Cairo"/>
              </a:rPr>
              <a:t>Renshaw</a:t>
            </a:r>
            <a:r>
              <a:rPr lang="en">
                <a:latin typeface="Cairo"/>
                <a:ea typeface="Cairo"/>
                <a:cs typeface="Cairo"/>
                <a:sym typeface="Cairo"/>
              </a:rPr>
              <a:t> </a:t>
            </a:r>
            <a:r>
              <a:rPr lang="en">
                <a:solidFill>
                  <a:srgbClr val="FF0000"/>
                </a:solidFill>
                <a:latin typeface="Cairo"/>
                <a:ea typeface="Cairo"/>
                <a:cs typeface="Cairo"/>
                <a:sym typeface="Cairo"/>
              </a:rPr>
              <a:t>cells</a:t>
            </a:r>
            <a:r>
              <a:rPr lang="en">
                <a:latin typeface="Cairo"/>
                <a:ea typeface="Cairo"/>
                <a:cs typeface="Cairo"/>
                <a:sym typeface="Cairo"/>
              </a:rPr>
              <a:t>) </a:t>
            </a:r>
            <a:r>
              <a:rPr lang="en">
                <a:solidFill>
                  <a:srgbClr val="FF0000"/>
                </a:solidFill>
                <a:latin typeface="Cairo"/>
                <a:ea typeface="Cairo"/>
                <a:cs typeface="Cairo"/>
                <a:sym typeface="Cairo"/>
              </a:rPr>
              <a:t>Negative feedback</a:t>
            </a:r>
            <a:r>
              <a:rPr lang="en">
                <a:latin typeface="Cairo"/>
                <a:ea typeface="Cairo"/>
                <a:cs typeface="Cairo"/>
                <a:sym typeface="Cairo"/>
              </a:rPr>
              <a:t> inhibitory interneuron of a spinal motor neuron (Control the strength of contraction)</a:t>
            </a:r>
            <a:endParaRPr>
              <a:latin typeface="Cairo"/>
              <a:ea typeface="Cairo"/>
              <a:cs typeface="Cairo"/>
              <a:sym typeface="Cairo"/>
            </a:endParaRPr>
          </a:p>
        </p:txBody>
      </p:sp>
      <p:cxnSp>
        <p:nvCxnSpPr>
          <p:cNvPr id="424" name="Google Shape;424;p57"/>
          <p:cNvCxnSpPr>
            <a:stCxn id="423" idx="3"/>
            <a:endCxn id="419" idx="2"/>
          </p:cNvCxnSpPr>
          <p:nvPr/>
        </p:nvCxnSpPr>
        <p:spPr>
          <a:xfrm>
            <a:off x="3047413" y="5014094"/>
            <a:ext cx="1753800" cy="189900"/>
          </a:xfrm>
          <a:prstGeom prst="bentConnector4">
            <a:avLst>
              <a:gd fmla="val 4828" name="adj1"/>
              <a:gd fmla="val 225351" name="adj2"/>
            </a:avLst>
          </a:prstGeom>
          <a:noFill/>
          <a:ln cap="flat" cmpd="sng" w="9525">
            <a:solidFill>
              <a:srgbClr val="FF9900"/>
            </a:solidFill>
            <a:prstDash val="solid"/>
            <a:round/>
            <a:headEnd len="med" w="med" type="none"/>
            <a:tailEnd len="med" w="med" type="none"/>
          </a:ln>
        </p:spPr>
      </p:cxnSp>
      <p:sp>
        <p:nvSpPr>
          <p:cNvPr id="425" name="Google Shape;425;p57"/>
          <p:cNvSpPr/>
          <p:nvPr/>
        </p:nvSpPr>
        <p:spPr>
          <a:xfrm>
            <a:off x="367800" y="5906600"/>
            <a:ext cx="6122400" cy="3597300"/>
          </a:xfrm>
          <a:prstGeom prst="rect">
            <a:avLst/>
          </a:prstGeom>
          <a:noFill/>
          <a:ln cap="flat" cmpd="sng" w="9525">
            <a:solidFill>
              <a:srgbClr val="45818E"/>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Image result for spatial and temporal summation" id="426" name="Google Shape;426;p57"/>
          <p:cNvPicPr preferRelativeResize="0"/>
          <p:nvPr/>
        </p:nvPicPr>
        <p:blipFill rotWithShape="1">
          <a:blip r:embed="rId5">
            <a:alphaModFix/>
          </a:blip>
          <a:srcRect b="0" l="0" r="0" t="0"/>
          <a:stretch/>
        </p:blipFill>
        <p:spPr>
          <a:xfrm>
            <a:off x="2975000" y="6139625"/>
            <a:ext cx="3427694" cy="3210975"/>
          </a:xfrm>
          <a:prstGeom prst="rect">
            <a:avLst/>
          </a:prstGeom>
          <a:noFill/>
          <a:ln cap="flat" cmpd="sng" w="9525">
            <a:solidFill>
              <a:srgbClr val="76A5AF"/>
            </a:solidFill>
            <a:prstDash val="dot"/>
            <a:round/>
            <a:headEnd len="sm" w="sm" type="none"/>
            <a:tailEnd len="sm" w="sm" type="none"/>
          </a:ln>
        </p:spPr>
      </p:pic>
      <p:sp>
        <p:nvSpPr>
          <p:cNvPr id="427" name="Google Shape;427;p57"/>
          <p:cNvSpPr txBox="1"/>
          <p:nvPr/>
        </p:nvSpPr>
        <p:spPr>
          <a:xfrm>
            <a:off x="482725" y="6099763"/>
            <a:ext cx="2540400" cy="32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4. Summation: </a:t>
            </a:r>
            <a:endParaRPr sz="1800">
              <a:solidFill>
                <a:srgbClr val="134F5C"/>
              </a:solidFill>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082472"/>
              </a:solidFill>
              <a:latin typeface="Josefin Sans"/>
              <a:ea typeface="Josefin Sans"/>
              <a:cs typeface="Josefin Sans"/>
              <a:sym typeface="Josefin Sans"/>
            </a:endParaRPr>
          </a:p>
          <a:p>
            <a:pPr indent="0" lvl="0" marL="0" rtl="0" algn="l">
              <a:spcBef>
                <a:spcPts val="0"/>
              </a:spcBef>
              <a:spcAft>
                <a:spcPts val="0"/>
              </a:spcAft>
              <a:buNone/>
            </a:pPr>
            <a:r>
              <a:rPr b="1" lang="en">
                <a:solidFill>
                  <a:srgbClr val="45818E"/>
                </a:solidFill>
                <a:latin typeface="Cairo"/>
                <a:ea typeface="Cairo"/>
                <a:cs typeface="Cairo"/>
                <a:sym typeface="Cairo"/>
              </a:rPr>
              <a:t>A. Spatial summation. </a:t>
            </a:r>
            <a:endParaRPr b="1">
              <a:solidFill>
                <a:srgbClr val="45818E"/>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Eliciting an action potential in a neuron with input from multiple presynaptic cells.</a:t>
            </a:r>
            <a:endParaRPr>
              <a:latin typeface="Cairo"/>
              <a:ea typeface="Cairo"/>
              <a:cs typeface="Cairo"/>
              <a:sym typeface="Cairo"/>
            </a:endParaRPr>
          </a:p>
          <a:p>
            <a:pPr indent="0" lvl="0" marL="0" rtl="0" algn="l">
              <a:spcBef>
                <a:spcPts val="0"/>
              </a:spcBef>
              <a:spcAft>
                <a:spcPts val="0"/>
              </a:spcAft>
              <a:buNone/>
            </a:pPr>
            <a:r>
              <a:rPr lang="en">
                <a:solidFill>
                  <a:srgbClr val="A64D79"/>
                </a:solidFill>
                <a:latin typeface="Cairo"/>
                <a:ea typeface="Cairo"/>
                <a:cs typeface="Cairo"/>
                <a:sym typeface="Cairo"/>
              </a:rPr>
              <a:t>(</a:t>
            </a:r>
            <a:r>
              <a:rPr lang="en">
                <a:solidFill>
                  <a:srgbClr val="A64D79"/>
                </a:solidFill>
                <a:latin typeface="Cairo"/>
                <a:ea typeface="Cairo"/>
                <a:cs typeface="Cairo"/>
                <a:sym typeface="Cairo"/>
              </a:rPr>
              <a:t>Greater number of fibers)</a:t>
            </a:r>
            <a:endParaRPr>
              <a:solidFill>
                <a:srgbClr val="A64D79"/>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Cairo"/>
              <a:ea typeface="Cairo"/>
              <a:cs typeface="Cairo"/>
              <a:sym typeface="Cairo"/>
            </a:endParaRPr>
          </a:p>
          <a:p>
            <a:pPr indent="0" lvl="0" marL="0" rtl="0" algn="l">
              <a:spcBef>
                <a:spcPts val="0"/>
              </a:spcBef>
              <a:spcAft>
                <a:spcPts val="0"/>
              </a:spcAft>
              <a:buNone/>
            </a:pPr>
            <a:r>
              <a:rPr b="1" lang="en">
                <a:solidFill>
                  <a:srgbClr val="45818E"/>
                </a:solidFill>
                <a:latin typeface="Cairo"/>
                <a:ea typeface="Cairo"/>
                <a:cs typeface="Cairo"/>
                <a:sym typeface="Cairo"/>
              </a:rPr>
              <a:t>B. Temporal summation. </a:t>
            </a:r>
            <a:endParaRPr b="1">
              <a:solidFill>
                <a:srgbClr val="45818E"/>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When the frequency of stimulation increased from the same presynaptic fiber.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t>
            </a:r>
            <a:r>
              <a:rPr lang="en">
                <a:solidFill>
                  <a:srgbClr val="A64D79"/>
                </a:solidFill>
                <a:latin typeface="Cairo"/>
                <a:ea typeface="Cairo"/>
                <a:cs typeface="Cairo"/>
                <a:sym typeface="Cairo"/>
              </a:rPr>
              <a:t>Increase number of frequency </a:t>
            </a:r>
            <a:r>
              <a:rPr lang="en">
                <a:latin typeface="Cairo"/>
                <a:ea typeface="Cairo"/>
                <a:cs typeface="Cairo"/>
                <a:sym typeface="Cairo"/>
              </a:rPr>
              <a:t>of nerve impulses in each fibers). </a:t>
            </a:r>
            <a:endParaRPr>
              <a:latin typeface="Cairo"/>
              <a:ea typeface="Cairo"/>
              <a:cs typeface="Cairo"/>
              <a:sym typeface="Cairo"/>
            </a:endParaRPr>
          </a:p>
        </p:txBody>
      </p:sp>
      <p:sp>
        <p:nvSpPr>
          <p:cNvPr id="428" name="Google Shape;428;p57"/>
          <p:cNvSpPr txBox="1"/>
          <p:nvPr/>
        </p:nvSpPr>
        <p:spPr>
          <a:xfrm>
            <a:off x="2076450" y="5906626"/>
            <a:ext cx="1140300" cy="63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900">
                <a:solidFill>
                  <a:srgbClr val="B7B7B7"/>
                </a:solidFill>
                <a:latin typeface="Cairo"/>
                <a:ea typeface="Cairo"/>
                <a:cs typeface="Cairo"/>
                <a:sym typeface="Cairo"/>
              </a:rPr>
              <a:t>Increase the </a:t>
            </a:r>
            <a:r>
              <a:rPr lang="en" sz="900">
                <a:solidFill>
                  <a:srgbClr val="B7B7B7"/>
                </a:solidFill>
                <a:latin typeface="Cairo"/>
                <a:ea typeface="Cairo"/>
                <a:cs typeface="Cairo"/>
                <a:sym typeface="Cairo"/>
              </a:rPr>
              <a:t>efficiency</a:t>
            </a:r>
            <a:r>
              <a:rPr lang="en" sz="900">
                <a:solidFill>
                  <a:srgbClr val="B7B7B7"/>
                </a:solidFill>
                <a:latin typeface="Cairo"/>
                <a:ea typeface="Cairo"/>
                <a:cs typeface="Cairo"/>
                <a:sym typeface="Cairo"/>
              </a:rPr>
              <a:t> of AP developed by the postsynaptic neuron</a:t>
            </a:r>
            <a:endParaRPr sz="900">
              <a:solidFill>
                <a:srgbClr val="B7B7B7"/>
              </a:solidFill>
              <a:latin typeface="Calibri"/>
              <a:ea typeface="Calibri"/>
              <a:cs typeface="Calibri"/>
              <a:sym typeface="Calibri"/>
            </a:endParaRPr>
          </a:p>
          <a:p>
            <a:pPr indent="0" lvl="0" marL="0" rtl="0" algn="l">
              <a:spcBef>
                <a:spcPts val="0"/>
              </a:spcBef>
              <a:spcAft>
                <a:spcPts val="0"/>
              </a:spcAft>
              <a:buNone/>
            </a:pPr>
            <a:r>
              <a:t/>
            </a:r>
            <a:endParaRPr sz="900">
              <a:solidFill>
                <a:srgbClr val="B7B7B7"/>
              </a:solidFill>
            </a:endParaRPr>
          </a:p>
        </p:txBody>
      </p:sp>
      <p:sp>
        <p:nvSpPr>
          <p:cNvPr id="429" name="Google Shape;429;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30" name="Google Shape;430;p57"/>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Properties of synaptic transmission </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Google Shape;435;p58"/>
          <p:cNvSpPr/>
          <p:nvPr/>
        </p:nvSpPr>
        <p:spPr>
          <a:xfrm>
            <a:off x="310350" y="3911175"/>
            <a:ext cx="6167400" cy="940200"/>
          </a:xfrm>
          <a:prstGeom prst="rect">
            <a:avLst/>
          </a:prstGeom>
          <a:noFill/>
          <a:ln cap="flat" cmpd="sng" w="9525">
            <a:solidFill>
              <a:srgbClr val="76A5AF"/>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58"/>
          <p:cNvSpPr txBox="1"/>
          <p:nvPr/>
        </p:nvSpPr>
        <p:spPr>
          <a:xfrm>
            <a:off x="345300" y="3911180"/>
            <a:ext cx="6167400" cy="8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6. Fatigue</a:t>
            </a:r>
            <a:r>
              <a:rPr lang="en">
                <a:solidFill>
                  <a:srgbClr val="55B787"/>
                </a:solidFill>
                <a:latin typeface="Cairo"/>
                <a:ea typeface="Cairo"/>
                <a:cs typeface="Cairo"/>
                <a:sym typeface="Cairo"/>
              </a:rPr>
              <a:t> </a:t>
            </a:r>
            <a:r>
              <a:rPr lang="en">
                <a:latin typeface="Cairo"/>
                <a:ea typeface="Cairo"/>
                <a:cs typeface="Cairo"/>
                <a:sym typeface="Cairo"/>
              </a:rPr>
              <a:t>It is due to </a:t>
            </a:r>
            <a:r>
              <a:rPr lang="en">
                <a:solidFill>
                  <a:srgbClr val="1C4587"/>
                </a:solidFill>
                <a:latin typeface="Cairo"/>
                <a:ea typeface="Cairo"/>
                <a:cs typeface="Cairo"/>
                <a:sym typeface="Cairo"/>
              </a:rPr>
              <a:t>exhaustion</a:t>
            </a:r>
            <a:r>
              <a:rPr lang="en">
                <a:latin typeface="Cairo"/>
                <a:ea typeface="Cairo"/>
                <a:cs typeface="Cairo"/>
                <a:sym typeface="Cairo"/>
              </a:rPr>
              <a:t> of neurotransmitter. If the pre-synaptic neurons are continuously stimulated there may be an exhaustion of the neurotransmitter. Resulting in </a:t>
            </a:r>
            <a:r>
              <a:rPr lang="en">
                <a:solidFill>
                  <a:srgbClr val="1C4587"/>
                </a:solidFill>
                <a:latin typeface="Cairo"/>
                <a:ea typeface="Cairo"/>
                <a:cs typeface="Cairo"/>
                <a:sym typeface="Cairo"/>
              </a:rPr>
              <a:t>stoppage</a:t>
            </a:r>
            <a:r>
              <a:rPr lang="en">
                <a:latin typeface="Cairo"/>
                <a:ea typeface="Cairo"/>
                <a:cs typeface="Cairo"/>
                <a:sym typeface="Cairo"/>
              </a:rPr>
              <a:t> of synaptic transmission. </a:t>
            </a:r>
            <a:endParaRPr>
              <a:latin typeface="Cairo"/>
              <a:ea typeface="Cairo"/>
              <a:cs typeface="Cairo"/>
              <a:sym typeface="Cairo"/>
            </a:endParaRPr>
          </a:p>
        </p:txBody>
      </p:sp>
      <p:sp>
        <p:nvSpPr>
          <p:cNvPr id="437" name="Google Shape;437;p58"/>
          <p:cNvSpPr/>
          <p:nvPr/>
        </p:nvSpPr>
        <p:spPr>
          <a:xfrm>
            <a:off x="310350" y="719900"/>
            <a:ext cx="6167400" cy="3079200"/>
          </a:xfrm>
          <a:prstGeom prst="rect">
            <a:avLst/>
          </a:prstGeom>
          <a:noFill/>
          <a:ln cap="flat" cmpd="sng" w="9525">
            <a:solidFill>
              <a:srgbClr val="76A5AF"/>
            </a:solidFill>
            <a:prstDash val="lg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http://www.colorado.edu/intphys/Class/IPHY3430-200/image/08-25.jpg" id="438" name="Google Shape;438;p58"/>
          <p:cNvPicPr preferRelativeResize="0"/>
          <p:nvPr/>
        </p:nvPicPr>
        <p:blipFill rotWithShape="1">
          <a:blip r:embed="rId3">
            <a:alphaModFix/>
          </a:blip>
          <a:srcRect b="0" l="0" r="0" t="0"/>
          <a:stretch/>
        </p:blipFill>
        <p:spPr>
          <a:xfrm>
            <a:off x="2286869" y="791165"/>
            <a:ext cx="4178700" cy="2864700"/>
          </a:xfrm>
          <a:prstGeom prst="rect">
            <a:avLst/>
          </a:prstGeom>
          <a:noFill/>
          <a:ln>
            <a:noFill/>
          </a:ln>
        </p:spPr>
      </p:pic>
      <p:sp>
        <p:nvSpPr>
          <p:cNvPr id="439" name="Google Shape;439;p58"/>
          <p:cNvSpPr txBox="1"/>
          <p:nvPr/>
        </p:nvSpPr>
        <p:spPr>
          <a:xfrm>
            <a:off x="975850" y="4974675"/>
            <a:ext cx="5018700" cy="483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Factors Affecting Synaptic Transmission</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p:txBody>
      </p:sp>
      <p:sp>
        <p:nvSpPr>
          <p:cNvPr id="440" name="Google Shape;440;p58"/>
          <p:cNvSpPr txBox="1"/>
          <p:nvPr/>
        </p:nvSpPr>
        <p:spPr>
          <a:xfrm>
            <a:off x="2070210" y="8762550"/>
            <a:ext cx="4390800" cy="831900"/>
          </a:xfrm>
          <a:prstGeom prst="rect">
            <a:avLst/>
          </a:prstGeom>
          <a:noFill/>
          <a:ln cap="flat" cmpd="sng" w="9525">
            <a:solidFill>
              <a:srgbClr val="D9D2E9"/>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a:latin typeface="Cairo"/>
                <a:ea typeface="Cairo"/>
                <a:cs typeface="Cairo"/>
                <a:sym typeface="Cairo"/>
              </a:rPr>
              <a:t>Depression of neurons.</a:t>
            </a:r>
            <a:endParaRPr>
              <a:latin typeface="Cairo"/>
              <a:ea typeface="Cairo"/>
              <a:cs typeface="Cairo"/>
              <a:sym typeface="Cairo"/>
            </a:endParaRPr>
          </a:p>
        </p:txBody>
      </p:sp>
      <p:sp>
        <p:nvSpPr>
          <p:cNvPr id="441" name="Google Shape;441;p58"/>
          <p:cNvSpPr/>
          <p:nvPr/>
        </p:nvSpPr>
        <p:spPr>
          <a:xfrm>
            <a:off x="380100" y="5699464"/>
            <a:ext cx="1596300" cy="831900"/>
          </a:xfrm>
          <a:prstGeom prst="roundRect">
            <a:avLst>
              <a:gd fmla="val 16667" name="adj"/>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Alkalosis </a:t>
            </a:r>
            <a:endParaRPr sz="1600">
              <a:latin typeface="Josefin Sans"/>
              <a:ea typeface="Josefin Sans"/>
              <a:cs typeface="Josefin Sans"/>
              <a:sym typeface="Josefin Sans"/>
            </a:endParaRPr>
          </a:p>
        </p:txBody>
      </p:sp>
      <p:sp>
        <p:nvSpPr>
          <p:cNvPr id="442" name="Google Shape;442;p58"/>
          <p:cNvSpPr/>
          <p:nvPr/>
        </p:nvSpPr>
        <p:spPr>
          <a:xfrm>
            <a:off x="380100" y="6973339"/>
            <a:ext cx="1596300" cy="8319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Acidosis </a:t>
            </a:r>
            <a:endParaRPr sz="1600">
              <a:latin typeface="Josefin Sans"/>
              <a:ea typeface="Josefin Sans"/>
              <a:cs typeface="Josefin Sans"/>
              <a:sym typeface="Josefin Sans"/>
            </a:endParaRPr>
          </a:p>
        </p:txBody>
      </p:sp>
      <p:sp>
        <p:nvSpPr>
          <p:cNvPr id="443" name="Google Shape;443;p58"/>
          <p:cNvSpPr/>
          <p:nvPr/>
        </p:nvSpPr>
        <p:spPr>
          <a:xfrm>
            <a:off x="380100" y="7867989"/>
            <a:ext cx="1596300" cy="831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Drugs </a:t>
            </a:r>
            <a:endParaRPr sz="1600">
              <a:latin typeface="Josefin Sans"/>
              <a:ea typeface="Josefin Sans"/>
              <a:cs typeface="Josefin Sans"/>
              <a:sym typeface="Josefin Sans"/>
            </a:endParaRPr>
          </a:p>
        </p:txBody>
      </p:sp>
      <p:sp>
        <p:nvSpPr>
          <p:cNvPr id="444" name="Google Shape;444;p58"/>
          <p:cNvSpPr/>
          <p:nvPr/>
        </p:nvSpPr>
        <p:spPr>
          <a:xfrm>
            <a:off x="380100" y="8762639"/>
            <a:ext cx="1596300" cy="8319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Hypoxia </a:t>
            </a:r>
            <a:endParaRPr sz="1600">
              <a:latin typeface="Josefin Sans"/>
              <a:ea typeface="Josefin Sans"/>
              <a:cs typeface="Josefin Sans"/>
              <a:sym typeface="Josefin Sans"/>
            </a:endParaRPr>
          </a:p>
        </p:txBody>
      </p:sp>
      <p:sp>
        <p:nvSpPr>
          <p:cNvPr id="445" name="Google Shape;445;p58"/>
          <p:cNvSpPr txBox="1"/>
          <p:nvPr/>
        </p:nvSpPr>
        <p:spPr>
          <a:xfrm>
            <a:off x="2051900" y="5359775"/>
            <a:ext cx="4427400" cy="1550700"/>
          </a:xfrm>
          <a:prstGeom prst="rect">
            <a:avLst/>
          </a:prstGeom>
          <a:no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just">
              <a:lnSpc>
                <a:spcPct val="115000"/>
              </a:lnSpc>
              <a:spcBef>
                <a:spcPts val="0"/>
              </a:spcBef>
              <a:spcAft>
                <a:spcPts val="0"/>
              </a:spcAft>
              <a:buClr>
                <a:srgbClr val="2C5072"/>
              </a:buClr>
              <a:buSzPts val="1400"/>
              <a:buFont typeface="Cairo"/>
              <a:buChar char="●"/>
            </a:pPr>
            <a:r>
              <a:rPr lang="en">
                <a:solidFill>
                  <a:srgbClr val="FF0000"/>
                </a:solidFill>
                <a:latin typeface="Cairo"/>
                <a:ea typeface="Cairo"/>
                <a:cs typeface="Cairo"/>
                <a:sym typeface="Cairo"/>
              </a:rPr>
              <a:t>Increases</a:t>
            </a:r>
            <a:r>
              <a:rPr lang="en">
                <a:solidFill>
                  <a:schemeClr val="dk1"/>
                </a:solidFill>
                <a:latin typeface="Cairo"/>
                <a:ea typeface="Cairo"/>
                <a:cs typeface="Cairo"/>
                <a:sym typeface="Cairo"/>
              </a:rPr>
              <a:t> neuronal excitability.</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Causes </a:t>
            </a:r>
            <a:r>
              <a:rPr lang="en">
                <a:solidFill>
                  <a:srgbClr val="FF0000"/>
                </a:solidFill>
                <a:latin typeface="Cairo"/>
                <a:ea typeface="Cairo"/>
                <a:cs typeface="Cairo"/>
                <a:sym typeface="Cairo"/>
              </a:rPr>
              <a:t>cerebral</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epileptic</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seizures</a:t>
            </a:r>
            <a:r>
              <a:rPr lang="en">
                <a:solidFill>
                  <a:schemeClr val="dk1"/>
                </a:solidFill>
                <a:latin typeface="Cairo"/>
                <a:ea typeface="Cairo"/>
                <a:cs typeface="Cairo"/>
                <a:sym typeface="Cairo"/>
              </a:rPr>
              <a:t> (Increased excitability cerebral neurons). </a:t>
            </a:r>
            <a:endParaRPr>
              <a:solidFill>
                <a:schemeClr val="dk1"/>
              </a:solidFill>
              <a:latin typeface="Cairo"/>
              <a:ea typeface="Cairo"/>
              <a:cs typeface="Cairo"/>
              <a:sym typeface="Cairo"/>
            </a:endParaRPr>
          </a:p>
          <a:p>
            <a:pPr indent="-317500" lvl="0" marL="457200" rtl="0" algn="just">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e. g. overbreathing in person with epilepsy. </a:t>
            </a:r>
            <a:endParaRPr>
              <a:solidFill>
                <a:schemeClr val="dk1"/>
              </a:solidFill>
              <a:latin typeface="Cairo"/>
              <a:ea typeface="Cairo"/>
              <a:cs typeface="Cairo"/>
              <a:sym typeface="Cairo"/>
            </a:endParaRPr>
          </a:p>
          <a:p>
            <a:pPr indent="0" lvl="0" marL="0" rtl="0" algn="just">
              <a:lnSpc>
                <a:spcPct val="115000"/>
              </a:lnSpc>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The over breathing blows off carbon dioxide and therefore elevates the pH of the blood momentarily</a:t>
            </a:r>
            <a:endParaRPr>
              <a:latin typeface="Cairo"/>
              <a:ea typeface="Cairo"/>
              <a:cs typeface="Cairo"/>
              <a:sym typeface="Cairo"/>
            </a:endParaRPr>
          </a:p>
        </p:txBody>
      </p:sp>
      <p:sp>
        <p:nvSpPr>
          <p:cNvPr id="446" name="Google Shape;446;p58"/>
          <p:cNvSpPr txBox="1"/>
          <p:nvPr/>
        </p:nvSpPr>
        <p:spPr>
          <a:xfrm>
            <a:off x="2086970" y="6973225"/>
            <a:ext cx="4390800" cy="831900"/>
          </a:xfrm>
          <a:prstGeom prst="rect">
            <a:avLst/>
          </a:prstGeom>
          <a:no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just">
              <a:lnSpc>
                <a:spcPct val="115000"/>
              </a:lnSpc>
              <a:spcBef>
                <a:spcPts val="0"/>
              </a:spcBef>
              <a:spcAft>
                <a:spcPts val="0"/>
              </a:spcAft>
              <a:buClr>
                <a:srgbClr val="2C5072"/>
              </a:buClr>
              <a:buSzPts val="1400"/>
              <a:buFont typeface="Cairo"/>
              <a:buChar char="●"/>
            </a:pPr>
            <a:r>
              <a:rPr lang="en">
                <a:solidFill>
                  <a:srgbClr val="FF0000"/>
                </a:solidFill>
                <a:latin typeface="Cairo"/>
                <a:ea typeface="Cairo"/>
                <a:cs typeface="Cairo"/>
                <a:sym typeface="Cairo"/>
              </a:rPr>
              <a:t>Depresses</a:t>
            </a:r>
            <a:r>
              <a:rPr lang="en">
                <a:solidFill>
                  <a:schemeClr val="dk1"/>
                </a:solidFill>
                <a:latin typeface="Cairo"/>
                <a:ea typeface="Cairo"/>
                <a:cs typeface="Cairo"/>
                <a:sym typeface="Cairo"/>
              </a:rPr>
              <a:t> neuronal activity. </a:t>
            </a:r>
            <a:endParaRPr>
              <a:solidFill>
                <a:schemeClr val="dk1"/>
              </a:solidFill>
              <a:latin typeface="Cairo"/>
              <a:ea typeface="Cairo"/>
              <a:cs typeface="Cairo"/>
              <a:sym typeface="Cairo"/>
            </a:endParaRPr>
          </a:p>
          <a:p>
            <a:pPr indent="-317500" lvl="0" marL="457200" rtl="0" algn="just">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pH around 7.0 usually causes a </a:t>
            </a:r>
            <a:r>
              <a:rPr lang="en">
                <a:solidFill>
                  <a:srgbClr val="FF0000"/>
                </a:solidFill>
                <a:latin typeface="Cairo"/>
                <a:ea typeface="Cairo"/>
                <a:cs typeface="Cairo"/>
                <a:sym typeface="Cairo"/>
              </a:rPr>
              <a:t>coma</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317500" lvl="0" marL="457200" rtl="0" algn="just">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E.g. severe diabetic or uremic acidosis. </a:t>
            </a:r>
            <a:endParaRPr>
              <a:latin typeface="Cairo"/>
              <a:ea typeface="Cairo"/>
              <a:cs typeface="Cairo"/>
              <a:sym typeface="Cairo"/>
            </a:endParaRPr>
          </a:p>
        </p:txBody>
      </p:sp>
      <p:sp>
        <p:nvSpPr>
          <p:cNvPr id="447" name="Google Shape;447;p58"/>
          <p:cNvSpPr txBox="1"/>
          <p:nvPr/>
        </p:nvSpPr>
        <p:spPr>
          <a:xfrm>
            <a:off x="2086945" y="7867875"/>
            <a:ext cx="4390800" cy="831900"/>
          </a:xfrm>
          <a:prstGeom prst="rect">
            <a:avLst/>
          </a:prstGeom>
          <a:no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Caffeine found in coffee, tea, </a:t>
            </a:r>
            <a:r>
              <a:rPr lang="en">
                <a:solidFill>
                  <a:srgbClr val="FF0000"/>
                </a:solidFill>
                <a:latin typeface="Cairo"/>
                <a:ea typeface="Cairo"/>
                <a:cs typeface="Cairo"/>
                <a:sym typeface="Cairo"/>
              </a:rPr>
              <a:t>increases</a:t>
            </a:r>
            <a:r>
              <a:rPr lang="en">
                <a:solidFill>
                  <a:schemeClr val="dk1"/>
                </a:solidFill>
                <a:latin typeface="Cairo"/>
                <a:ea typeface="Cairo"/>
                <a:cs typeface="Cairo"/>
                <a:sym typeface="Cairo"/>
              </a:rPr>
              <a:t> neuronal excitability, by </a:t>
            </a:r>
            <a:r>
              <a:rPr lang="en">
                <a:solidFill>
                  <a:srgbClr val="FF0000"/>
                </a:solidFill>
                <a:latin typeface="Cairo"/>
                <a:ea typeface="Cairo"/>
                <a:cs typeface="Cairo"/>
                <a:sym typeface="Cairo"/>
              </a:rPr>
              <a:t>reducing</a:t>
            </a:r>
            <a:r>
              <a:rPr lang="en">
                <a:solidFill>
                  <a:schemeClr val="dk1"/>
                </a:solidFill>
                <a:latin typeface="Cairo"/>
                <a:ea typeface="Cairo"/>
                <a:cs typeface="Cairo"/>
                <a:sym typeface="Cairo"/>
              </a:rPr>
              <a:t> the threshold for excitation of neurons.</a:t>
            </a:r>
            <a:endParaRPr>
              <a:solidFill>
                <a:schemeClr val="dk1"/>
              </a:solidFill>
              <a:latin typeface="Cairo"/>
              <a:ea typeface="Cairo"/>
              <a:cs typeface="Cairo"/>
              <a:sym typeface="Cairo"/>
            </a:endParaRPr>
          </a:p>
        </p:txBody>
      </p:sp>
      <p:sp>
        <p:nvSpPr>
          <p:cNvPr id="448" name="Google Shape;448;p58"/>
          <p:cNvSpPr txBox="1"/>
          <p:nvPr/>
        </p:nvSpPr>
        <p:spPr>
          <a:xfrm>
            <a:off x="310350" y="791175"/>
            <a:ext cx="1974900" cy="286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5. Convergence and divergence: </a:t>
            </a:r>
            <a:endParaRPr sz="1800">
              <a:solidFill>
                <a:srgbClr val="134F5C"/>
              </a:solidFill>
              <a:latin typeface="Josefin Sans"/>
              <a:ea typeface="Josefin Sans"/>
              <a:cs typeface="Josefin Sans"/>
              <a:sym typeface="Josefin Sans"/>
            </a:endParaRPr>
          </a:p>
          <a:p>
            <a:pPr indent="0" lvl="0" marL="0" rtl="0" algn="l">
              <a:spcBef>
                <a:spcPts val="0"/>
              </a:spcBef>
              <a:spcAft>
                <a:spcPts val="0"/>
              </a:spcAft>
              <a:buNone/>
            </a:pPr>
            <a:r>
              <a:rPr lang="en">
                <a:solidFill>
                  <a:srgbClr val="082472"/>
                </a:solidFill>
                <a:latin typeface="Cairo"/>
                <a:ea typeface="Cairo"/>
                <a:cs typeface="Cairo"/>
                <a:sym typeface="Cairo"/>
              </a:rPr>
              <a:t>a. </a:t>
            </a:r>
            <a:r>
              <a:rPr lang="en">
                <a:solidFill>
                  <a:srgbClr val="082472"/>
                </a:solidFill>
                <a:latin typeface="Cairo"/>
                <a:ea typeface="Cairo"/>
                <a:cs typeface="Cairo"/>
                <a:sym typeface="Cairo"/>
              </a:rPr>
              <a:t>Divergence: </a:t>
            </a:r>
            <a:r>
              <a:rPr lang="en">
                <a:solidFill>
                  <a:schemeClr val="dk1"/>
                </a:solidFill>
                <a:latin typeface="Cairo"/>
                <a:ea typeface="Cairo"/>
                <a:cs typeface="Cairo"/>
                <a:sym typeface="Cairo"/>
              </a:rPr>
              <a:t>Axons of pre-synaptic neurons divide into many branches that diverge to end on many post-synaptic neurons</a:t>
            </a:r>
            <a:r>
              <a:rPr lang="en">
                <a:solidFill>
                  <a:srgbClr val="55B787"/>
                </a:solidFill>
                <a:latin typeface="Cairo"/>
                <a:ea typeface="Cairo"/>
                <a:cs typeface="Cairo"/>
                <a:sym typeface="Cairo"/>
              </a:rPr>
              <a:t>.</a:t>
            </a:r>
            <a:endParaRPr>
              <a:solidFill>
                <a:srgbClr val="082472"/>
              </a:solidFill>
              <a:latin typeface="Cairo"/>
              <a:ea typeface="Cairo"/>
              <a:cs typeface="Cairo"/>
              <a:sym typeface="Cairo"/>
            </a:endParaRPr>
          </a:p>
          <a:p>
            <a:pPr indent="0" lvl="0" marL="0" rtl="0" algn="l">
              <a:spcBef>
                <a:spcPts val="0"/>
              </a:spcBef>
              <a:spcAft>
                <a:spcPts val="0"/>
              </a:spcAft>
              <a:buNone/>
            </a:pPr>
            <a:r>
              <a:rPr lang="en">
                <a:solidFill>
                  <a:srgbClr val="082472"/>
                </a:solidFill>
                <a:latin typeface="Cairo"/>
                <a:ea typeface="Cairo"/>
                <a:cs typeface="Cairo"/>
                <a:sym typeface="Cairo"/>
              </a:rPr>
              <a:t>b. </a:t>
            </a:r>
            <a:r>
              <a:rPr lang="en">
                <a:solidFill>
                  <a:srgbClr val="082472"/>
                </a:solidFill>
                <a:latin typeface="Cairo"/>
                <a:ea typeface="Cairo"/>
                <a:cs typeface="Cairo"/>
                <a:sym typeface="Cairo"/>
              </a:rPr>
              <a:t>Convergence: </a:t>
            </a:r>
            <a:r>
              <a:rPr lang="en">
                <a:solidFill>
                  <a:schemeClr val="dk1"/>
                </a:solidFill>
                <a:latin typeface="Cairo"/>
                <a:ea typeface="Cairo"/>
                <a:cs typeface="Cairo"/>
                <a:sym typeface="Cairo"/>
              </a:rPr>
              <a:t>When many pre-synaptic neurons converge on any single post-synaptic neuron. </a:t>
            </a:r>
            <a:endParaRPr>
              <a:solidFill>
                <a:srgbClr val="55B787"/>
              </a:solidFill>
              <a:latin typeface="Cairo"/>
              <a:ea typeface="Cairo"/>
              <a:cs typeface="Cairo"/>
              <a:sym typeface="Cairo"/>
            </a:endParaRPr>
          </a:p>
        </p:txBody>
      </p:sp>
      <p:sp>
        <p:nvSpPr>
          <p:cNvPr id="449" name="Google Shape;449;p58"/>
          <p:cNvSpPr txBox="1"/>
          <p:nvPr/>
        </p:nvSpPr>
        <p:spPr>
          <a:xfrm>
            <a:off x="5244179" y="4368363"/>
            <a:ext cx="1311300" cy="4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Despite giving the neuron a strong stimulus there is no AP </a:t>
            </a:r>
            <a:endParaRPr sz="900">
              <a:solidFill>
                <a:srgbClr val="B7B7B7"/>
              </a:solidFill>
            </a:endParaRPr>
          </a:p>
        </p:txBody>
      </p:sp>
      <p:sp>
        <p:nvSpPr>
          <p:cNvPr id="450" name="Google Shape;450;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51" name="Google Shape;451;p58"/>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Properties of synaptic transmission / </a:t>
            </a:r>
            <a:r>
              <a:rPr lang="en" sz="1200">
                <a:solidFill>
                  <a:srgbClr val="134F5C"/>
                </a:solidFill>
                <a:latin typeface="Josefin Sans"/>
                <a:ea typeface="Josefin Sans"/>
                <a:cs typeface="Josefin Sans"/>
                <a:sym typeface="Josefin Sans"/>
              </a:rPr>
              <a:t>Factors affecting synaptic transmission </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sp>
        <p:nvSpPr>
          <p:cNvPr id="456" name="Google Shape;456;p59"/>
          <p:cNvSpPr txBox="1"/>
          <p:nvPr>
            <p:ph type="title"/>
          </p:nvPr>
        </p:nvSpPr>
        <p:spPr>
          <a:xfrm>
            <a:off x="274050" y="3545050"/>
            <a:ext cx="6147300" cy="4177200"/>
          </a:xfrm>
          <a:prstGeom prst="rect">
            <a:avLst/>
          </a:prstGeom>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SzPts val="1300"/>
              <a:buFont typeface="Cairo"/>
              <a:buChar char="●"/>
            </a:pPr>
            <a:r>
              <a:rPr lang="en" sz="1300">
                <a:latin typeface="Cairo"/>
                <a:ea typeface="Cairo"/>
                <a:cs typeface="Cairo"/>
                <a:sym typeface="Cairo"/>
              </a:rPr>
              <a:t>Almost all synapses in the CNS are </a:t>
            </a:r>
            <a:r>
              <a:rPr lang="en" sz="1300">
                <a:solidFill>
                  <a:srgbClr val="FF0000"/>
                </a:solidFill>
                <a:latin typeface="Cairo"/>
                <a:ea typeface="Cairo"/>
                <a:cs typeface="Cairo"/>
                <a:sym typeface="Cairo"/>
              </a:rPr>
              <a:t>chemical synapses</a:t>
            </a:r>
            <a:endParaRPr sz="1300">
              <a:solidFill>
                <a:srgbClr val="FF0000"/>
              </a:solidFill>
              <a:latin typeface="Cairo"/>
              <a:ea typeface="Cairo"/>
              <a:cs typeface="Cairo"/>
              <a:sym typeface="Cairo"/>
            </a:endParaRPr>
          </a:p>
          <a:p>
            <a:pPr indent="-311150" lvl="0" marL="457200" rtl="0" algn="l">
              <a:lnSpc>
                <a:spcPct val="115000"/>
              </a:lnSpc>
              <a:spcBef>
                <a:spcPts val="0"/>
              </a:spcBef>
              <a:spcAft>
                <a:spcPts val="0"/>
              </a:spcAft>
              <a:buSzPts val="1300"/>
              <a:buFont typeface="Cairo"/>
              <a:buChar char="●"/>
            </a:pPr>
            <a:r>
              <a:rPr lang="en" sz="1300">
                <a:latin typeface="Cairo"/>
                <a:ea typeface="Cairo"/>
                <a:cs typeface="Cairo"/>
                <a:sym typeface="Cairo"/>
              </a:rPr>
              <a:t> </a:t>
            </a:r>
            <a:r>
              <a:rPr lang="en" sz="1300">
                <a:solidFill>
                  <a:srgbClr val="FF0000"/>
                </a:solidFill>
                <a:latin typeface="Cairo"/>
                <a:ea typeface="Cairo"/>
                <a:cs typeface="Cairo"/>
                <a:sym typeface="Cairo"/>
              </a:rPr>
              <a:t>neurotransmitter </a:t>
            </a:r>
            <a:r>
              <a:rPr lang="en" sz="1300">
                <a:latin typeface="Cairo"/>
                <a:ea typeface="Cairo"/>
                <a:cs typeface="Cairo"/>
                <a:sym typeface="Cairo"/>
              </a:rPr>
              <a:t>is a chemical substance that is secreted by the first neuron at the synapse to act on receptor on the next neuron to excite it, inhibit or modify its sensitivity </a:t>
            </a:r>
            <a:endParaRPr sz="1300">
              <a:latin typeface="Cairo"/>
              <a:ea typeface="Cairo"/>
              <a:cs typeface="Cairo"/>
              <a:sym typeface="Cairo"/>
            </a:endParaRPr>
          </a:p>
          <a:p>
            <a:pPr indent="-311150" lvl="0" marL="457200" rtl="0" algn="l">
              <a:lnSpc>
                <a:spcPct val="115000"/>
              </a:lnSpc>
              <a:spcBef>
                <a:spcPts val="0"/>
              </a:spcBef>
              <a:spcAft>
                <a:spcPts val="0"/>
              </a:spcAft>
              <a:buSzPts val="1300"/>
              <a:buFont typeface="Cairo"/>
              <a:buChar char="●"/>
            </a:pPr>
            <a:r>
              <a:rPr lang="en" sz="1300">
                <a:latin typeface="Cairo"/>
                <a:ea typeface="Cairo"/>
                <a:cs typeface="Cairo"/>
                <a:sym typeface="Cairo"/>
              </a:rPr>
              <a:t>Chemical synapse is </a:t>
            </a:r>
            <a:r>
              <a:rPr lang="en" sz="1300">
                <a:solidFill>
                  <a:srgbClr val="FF0000"/>
                </a:solidFill>
                <a:latin typeface="Cairo"/>
                <a:ea typeface="Cairo"/>
                <a:cs typeface="Cairo"/>
                <a:sym typeface="Cairo"/>
              </a:rPr>
              <a:t>One directional </a:t>
            </a:r>
            <a:r>
              <a:rPr lang="en" sz="1300">
                <a:latin typeface="Cairo"/>
                <a:ea typeface="Cairo"/>
                <a:cs typeface="Cairo"/>
                <a:sym typeface="Cairo"/>
              </a:rPr>
              <a:t>in transmission while electrical synapse transmission can occur in </a:t>
            </a:r>
            <a:r>
              <a:rPr lang="en" sz="1300">
                <a:solidFill>
                  <a:srgbClr val="FF0000"/>
                </a:solidFill>
                <a:latin typeface="Cairo"/>
                <a:ea typeface="Cairo"/>
                <a:cs typeface="Cairo"/>
                <a:sym typeface="Cairo"/>
              </a:rPr>
              <a:t>both directions</a:t>
            </a:r>
            <a:r>
              <a:rPr lang="en" sz="1300">
                <a:latin typeface="Cairo"/>
                <a:ea typeface="Cairo"/>
                <a:cs typeface="Cairo"/>
                <a:sym typeface="Cairo"/>
              </a:rPr>
              <a:t> .</a:t>
            </a:r>
            <a:endParaRPr sz="1300">
              <a:latin typeface="Cairo"/>
              <a:ea typeface="Cairo"/>
              <a:cs typeface="Cairo"/>
              <a:sym typeface="Cairo"/>
            </a:endParaRPr>
          </a:p>
          <a:p>
            <a:pPr indent="-311150" lvl="0" marL="457200" rtl="0" algn="l">
              <a:lnSpc>
                <a:spcPct val="115000"/>
              </a:lnSpc>
              <a:spcBef>
                <a:spcPts val="0"/>
              </a:spcBef>
              <a:spcAft>
                <a:spcPts val="0"/>
              </a:spcAft>
              <a:buSzPts val="1300"/>
              <a:buFont typeface="Cairo"/>
              <a:buChar char="●"/>
            </a:pPr>
            <a:r>
              <a:rPr lang="en" sz="1300">
                <a:solidFill>
                  <a:srgbClr val="FF0000"/>
                </a:solidFill>
                <a:latin typeface="Cairo"/>
                <a:ea typeface="Cairo"/>
                <a:cs typeface="Cairo"/>
                <a:sym typeface="Cairo"/>
              </a:rPr>
              <a:t>Gap</a:t>
            </a:r>
            <a:r>
              <a:rPr lang="en" sz="1300">
                <a:latin typeface="Cairo"/>
                <a:ea typeface="Cairo"/>
                <a:cs typeface="Cairo"/>
                <a:sym typeface="Cairo"/>
              </a:rPr>
              <a:t> </a:t>
            </a:r>
            <a:r>
              <a:rPr lang="en" sz="1300">
                <a:solidFill>
                  <a:srgbClr val="FF0000"/>
                </a:solidFill>
                <a:latin typeface="Cairo"/>
                <a:ea typeface="Cairo"/>
                <a:cs typeface="Cairo"/>
                <a:sym typeface="Cairo"/>
              </a:rPr>
              <a:t>junction</a:t>
            </a:r>
            <a:r>
              <a:rPr lang="en" sz="1300">
                <a:latin typeface="Cairo"/>
                <a:ea typeface="Cairo"/>
                <a:cs typeface="Cairo"/>
                <a:sym typeface="Cairo"/>
              </a:rPr>
              <a:t> is the space between the pre- and postsynaptic neurons which allows the passage of ions</a:t>
            </a:r>
            <a:endParaRPr sz="1300">
              <a:latin typeface="Cairo"/>
              <a:ea typeface="Cairo"/>
              <a:cs typeface="Cairo"/>
              <a:sym typeface="Cairo"/>
            </a:endParaRPr>
          </a:p>
          <a:p>
            <a:pPr indent="-311150" lvl="0" marL="457200" rtl="0" algn="l">
              <a:lnSpc>
                <a:spcPct val="115000"/>
              </a:lnSpc>
              <a:spcBef>
                <a:spcPts val="0"/>
              </a:spcBef>
              <a:spcAft>
                <a:spcPts val="0"/>
              </a:spcAft>
              <a:buSzPts val="1300"/>
              <a:buFont typeface="Cairo"/>
              <a:buChar char="●"/>
            </a:pPr>
            <a:r>
              <a:rPr lang="en" sz="1300">
                <a:latin typeface="Cairo"/>
                <a:ea typeface="Cairo"/>
                <a:cs typeface="Cairo"/>
                <a:sym typeface="Cairo"/>
              </a:rPr>
              <a:t>Electrical synapses Are important in the CNS in </a:t>
            </a:r>
            <a:r>
              <a:rPr lang="en" sz="1300">
                <a:solidFill>
                  <a:srgbClr val="FF0000"/>
                </a:solidFill>
                <a:latin typeface="Cairo"/>
                <a:ea typeface="Cairo"/>
                <a:cs typeface="Cairo"/>
                <a:sym typeface="Cairo"/>
              </a:rPr>
              <a:t>Mental</a:t>
            </a:r>
            <a:r>
              <a:rPr lang="en" sz="1300">
                <a:latin typeface="Cairo"/>
                <a:ea typeface="Cairo"/>
                <a:cs typeface="Cairo"/>
                <a:sym typeface="Cairo"/>
              </a:rPr>
              <a:t> attention,</a:t>
            </a:r>
            <a:r>
              <a:rPr lang="en" sz="1300">
                <a:solidFill>
                  <a:srgbClr val="FF0000"/>
                </a:solidFill>
                <a:latin typeface="Cairo"/>
                <a:ea typeface="Cairo"/>
                <a:cs typeface="Cairo"/>
                <a:sym typeface="Cairo"/>
              </a:rPr>
              <a:t>Emotions</a:t>
            </a:r>
            <a:r>
              <a:rPr lang="en" sz="1300">
                <a:latin typeface="Cairo"/>
                <a:ea typeface="Cairo"/>
                <a:cs typeface="Cairo"/>
                <a:sym typeface="Cairo"/>
              </a:rPr>
              <a:t>, </a:t>
            </a:r>
            <a:r>
              <a:rPr lang="en" sz="1300">
                <a:solidFill>
                  <a:srgbClr val="FF0000"/>
                </a:solidFill>
                <a:latin typeface="Cairo"/>
                <a:ea typeface="Cairo"/>
                <a:cs typeface="Cairo"/>
                <a:sym typeface="Cairo"/>
              </a:rPr>
              <a:t>memory </a:t>
            </a:r>
            <a:r>
              <a:rPr lang="en" sz="1300">
                <a:solidFill>
                  <a:srgbClr val="000000"/>
                </a:solidFill>
                <a:latin typeface="Cairo"/>
                <a:ea typeface="Cairo"/>
                <a:cs typeface="Cairo"/>
                <a:sym typeface="Cairo"/>
              </a:rPr>
              <a:t>and </a:t>
            </a:r>
            <a:r>
              <a:rPr lang="en" sz="1300">
                <a:solidFill>
                  <a:srgbClr val="FF0000"/>
                </a:solidFill>
                <a:latin typeface="Cairo"/>
                <a:ea typeface="Cairo"/>
                <a:cs typeface="Cairo"/>
                <a:sym typeface="Cairo"/>
              </a:rPr>
              <a:t>Arousal</a:t>
            </a:r>
            <a:r>
              <a:rPr lang="en" sz="1300">
                <a:latin typeface="Cairo"/>
                <a:ea typeface="Cairo"/>
                <a:cs typeface="Cairo"/>
                <a:sym typeface="Cairo"/>
              </a:rPr>
              <a:t> from sleep.</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rgbClr val="FF0000"/>
                </a:solidFill>
                <a:latin typeface="Cairo"/>
                <a:ea typeface="Cairo"/>
                <a:cs typeface="Cairo"/>
                <a:sym typeface="Cairo"/>
              </a:rPr>
              <a:t>neurons in lateral vestibular nucleus</a:t>
            </a:r>
            <a:r>
              <a:rPr baseline="30000" lang="en" sz="1300">
                <a:solidFill>
                  <a:srgbClr val="FF0000"/>
                </a:solidFill>
                <a:latin typeface="Cairo"/>
                <a:ea typeface="Cairo"/>
                <a:cs typeface="Cairo"/>
                <a:sym typeface="Cairo"/>
              </a:rPr>
              <a:t>1</a:t>
            </a:r>
            <a:r>
              <a:rPr lang="en" sz="1300">
                <a:solidFill>
                  <a:srgbClr val="FF0000"/>
                </a:solidFill>
                <a:latin typeface="Cairo"/>
                <a:ea typeface="Cairo"/>
                <a:cs typeface="Cairo"/>
                <a:sym typeface="Cairo"/>
              </a:rPr>
              <a:t> </a:t>
            </a:r>
            <a:r>
              <a:rPr lang="en" sz="1300">
                <a:solidFill>
                  <a:srgbClr val="000000"/>
                </a:solidFill>
                <a:latin typeface="Cairo"/>
                <a:ea typeface="Cairo"/>
                <a:cs typeface="Cairo"/>
                <a:sym typeface="Cairo"/>
              </a:rPr>
              <a:t>have conjoint synapse</a:t>
            </a:r>
            <a:endParaRPr sz="1300">
              <a:solidFill>
                <a:srgbClr val="000000"/>
              </a:solidFill>
              <a:latin typeface="Cairo"/>
              <a:ea typeface="Cairo"/>
              <a:cs typeface="Cairo"/>
              <a:sym typeface="Cairo"/>
            </a:endParaRPr>
          </a:p>
          <a:p>
            <a:pPr indent="-311150" lvl="0" marL="457200" rtl="0" algn="l">
              <a:spcBef>
                <a:spcPts val="0"/>
              </a:spcBef>
              <a:spcAft>
                <a:spcPts val="0"/>
              </a:spcAft>
              <a:buClr>
                <a:srgbClr val="000000"/>
              </a:buClr>
              <a:buSzPts val="1300"/>
              <a:buFont typeface="Cairo"/>
              <a:buChar char="●"/>
            </a:pPr>
            <a:r>
              <a:rPr lang="en" sz="1300">
                <a:solidFill>
                  <a:srgbClr val="FF0000"/>
                </a:solidFill>
                <a:latin typeface="Cairo"/>
                <a:ea typeface="Cairo"/>
                <a:cs typeface="Cairo"/>
                <a:sym typeface="Cairo"/>
              </a:rPr>
              <a:t>Ach esterase </a:t>
            </a:r>
            <a:r>
              <a:rPr lang="en" sz="1300">
                <a:solidFill>
                  <a:srgbClr val="000000"/>
                </a:solidFill>
                <a:latin typeface="Cairo"/>
                <a:ea typeface="Cairo"/>
                <a:cs typeface="Cairo"/>
                <a:sym typeface="Cairo"/>
              </a:rPr>
              <a:t>is an enzyme that destroys</a:t>
            </a:r>
            <a:r>
              <a:rPr lang="en" sz="1300">
                <a:solidFill>
                  <a:srgbClr val="FF0000"/>
                </a:solidFill>
                <a:latin typeface="Cairo"/>
                <a:ea typeface="Cairo"/>
                <a:cs typeface="Cairo"/>
                <a:sym typeface="Cairo"/>
              </a:rPr>
              <a:t> Ach neurotransmitter </a:t>
            </a:r>
            <a:r>
              <a:rPr lang="en" sz="1300">
                <a:solidFill>
                  <a:srgbClr val="000000"/>
                </a:solidFill>
                <a:latin typeface="Cairo"/>
                <a:ea typeface="Cairo"/>
                <a:cs typeface="Cairo"/>
                <a:sym typeface="Cairo"/>
              </a:rPr>
              <a:t>in a process called </a:t>
            </a:r>
            <a:r>
              <a:rPr lang="en" sz="1300">
                <a:latin typeface="Cairo"/>
                <a:ea typeface="Cairo"/>
                <a:cs typeface="Cairo"/>
                <a:sym typeface="Cairo"/>
              </a:rPr>
              <a:t>Enzymatic destruction</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rgbClr val="FF0000"/>
                </a:solidFill>
                <a:latin typeface="Cairo"/>
                <a:ea typeface="Cairo"/>
                <a:cs typeface="Cairo"/>
                <a:sym typeface="Cairo"/>
              </a:rPr>
              <a:t>Norepinephrine</a:t>
            </a:r>
            <a:r>
              <a:rPr lang="en" sz="1300">
                <a:latin typeface="Cairo"/>
                <a:ea typeface="Cairo"/>
                <a:cs typeface="Cairo"/>
                <a:sym typeface="Cairo"/>
              </a:rPr>
              <a:t> neurotransmitter is actively transported back into the presynaptic terminal.</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Neurotransmitter receptors that directly open gate ion channels are often called </a:t>
            </a:r>
            <a:r>
              <a:rPr lang="en" sz="1300">
                <a:solidFill>
                  <a:srgbClr val="FF0000"/>
                </a:solidFill>
                <a:latin typeface="Cairo"/>
                <a:ea typeface="Cairo"/>
                <a:cs typeface="Cairo"/>
                <a:sym typeface="Cairo"/>
              </a:rPr>
              <a:t>ionotropic receptors</a:t>
            </a:r>
            <a:r>
              <a:rPr lang="en" sz="1300">
                <a:latin typeface="Cairo"/>
                <a:ea typeface="Cairo"/>
                <a:cs typeface="Cairo"/>
                <a:sym typeface="Cairo"/>
              </a:rPr>
              <a:t>, whereas those that act through second messenger systems are called </a:t>
            </a:r>
            <a:r>
              <a:rPr lang="en" sz="1300">
                <a:solidFill>
                  <a:srgbClr val="FF0000"/>
                </a:solidFill>
                <a:latin typeface="Cairo"/>
                <a:ea typeface="Cairo"/>
                <a:cs typeface="Cairo"/>
                <a:sym typeface="Cairo"/>
              </a:rPr>
              <a:t>metabotropic receptors.</a:t>
            </a:r>
            <a:r>
              <a:rPr baseline="30000" lang="en" sz="1300">
                <a:solidFill>
                  <a:srgbClr val="FF0000"/>
                </a:solidFill>
                <a:latin typeface="Cairo"/>
                <a:ea typeface="Cairo"/>
                <a:cs typeface="Cairo"/>
                <a:sym typeface="Cairo"/>
              </a:rPr>
              <a:t>2</a:t>
            </a:r>
            <a:endParaRPr sz="1300">
              <a:latin typeface="Cairo"/>
              <a:ea typeface="Cairo"/>
              <a:cs typeface="Cairo"/>
              <a:sym typeface="Cairo"/>
            </a:endParaRPr>
          </a:p>
        </p:txBody>
      </p:sp>
      <p:sp>
        <p:nvSpPr>
          <p:cNvPr id="457" name="Google Shape;457;p59"/>
          <p:cNvSpPr txBox="1"/>
          <p:nvPr/>
        </p:nvSpPr>
        <p:spPr>
          <a:xfrm>
            <a:off x="274038" y="3167151"/>
            <a:ext cx="2223900" cy="56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400">
                <a:solidFill>
                  <a:srgbClr val="134F5C"/>
                </a:solidFill>
                <a:highlight>
                  <a:srgbClr val="EFEFEF"/>
                </a:highlight>
                <a:latin typeface="Josefin Sans"/>
                <a:ea typeface="Josefin Sans"/>
                <a:cs typeface="Josefin Sans"/>
                <a:sym typeface="Josefin Sans"/>
              </a:rPr>
              <a:t>Summary </a:t>
            </a:r>
            <a:endParaRPr sz="24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p:txBody>
      </p:sp>
      <p:pic>
        <p:nvPicPr>
          <p:cNvPr id="458" name="Google Shape;458;p59"/>
          <p:cNvPicPr preferRelativeResize="0"/>
          <p:nvPr/>
        </p:nvPicPr>
        <p:blipFill>
          <a:blip r:embed="rId3">
            <a:alphaModFix/>
          </a:blip>
          <a:stretch>
            <a:fillRect/>
          </a:stretch>
        </p:blipFill>
        <p:spPr>
          <a:xfrm>
            <a:off x="213225" y="7815348"/>
            <a:ext cx="2963677" cy="1808476"/>
          </a:xfrm>
          <a:prstGeom prst="rect">
            <a:avLst/>
          </a:prstGeom>
          <a:noFill/>
          <a:ln>
            <a:noFill/>
          </a:ln>
        </p:spPr>
      </p:pic>
      <p:sp>
        <p:nvSpPr>
          <p:cNvPr id="459" name="Google Shape;459;p59"/>
          <p:cNvSpPr txBox="1"/>
          <p:nvPr/>
        </p:nvSpPr>
        <p:spPr>
          <a:xfrm>
            <a:off x="2486075" y="7722136"/>
            <a:ext cx="194400" cy="34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0000"/>
                </a:solidFill>
              </a:rPr>
              <a:t>1</a:t>
            </a:r>
            <a:endParaRPr sz="1100">
              <a:solidFill>
                <a:srgbClr val="FF0000"/>
              </a:solidFill>
            </a:endParaRPr>
          </a:p>
        </p:txBody>
      </p:sp>
      <p:pic>
        <p:nvPicPr>
          <p:cNvPr id="460" name="Google Shape;460;p59"/>
          <p:cNvPicPr preferRelativeResize="0"/>
          <p:nvPr/>
        </p:nvPicPr>
        <p:blipFill>
          <a:blip r:embed="rId4">
            <a:alphaModFix/>
          </a:blip>
          <a:stretch>
            <a:fillRect/>
          </a:stretch>
        </p:blipFill>
        <p:spPr>
          <a:xfrm>
            <a:off x="3329302" y="7835236"/>
            <a:ext cx="3315473" cy="1756693"/>
          </a:xfrm>
          <a:prstGeom prst="rect">
            <a:avLst/>
          </a:prstGeom>
          <a:noFill/>
          <a:ln>
            <a:noFill/>
          </a:ln>
        </p:spPr>
      </p:pic>
      <p:sp>
        <p:nvSpPr>
          <p:cNvPr id="461" name="Google Shape;461;p59"/>
          <p:cNvSpPr txBox="1"/>
          <p:nvPr/>
        </p:nvSpPr>
        <p:spPr>
          <a:xfrm>
            <a:off x="6207132" y="7679981"/>
            <a:ext cx="548100" cy="42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a:t>
            </a:r>
            <a:endParaRPr sz="1000">
              <a:solidFill>
                <a:srgbClr val="FF0000"/>
              </a:solidFill>
            </a:endParaRPr>
          </a:p>
        </p:txBody>
      </p:sp>
      <p:graphicFrame>
        <p:nvGraphicFramePr>
          <p:cNvPr id="462" name="Google Shape;462;p59"/>
          <p:cNvGraphicFramePr/>
          <p:nvPr/>
        </p:nvGraphicFramePr>
        <p:xfrm>
          <a:off x="83076" y="471408"/>
          <a:ext cx="3000000" cy="3000000"/>
        </p:xfrm>
        <a:graphic>
          <a:graphicData uri="http://schemas.openxmlformats.org/drawingml/2006/table">
            <a:tbl>
              <a:tblPr>
                <a:noFill/>
                <a:tableStyleId>{2B0514A0-8887-4B06-8A84-9A8A8513901A}</a:tableStyleId>
              </a:tblPr>
              <a:tblGrid>
                <a:gridCol w="3241300"/>
                <a:gridCol w="3241300"/>
              </a:tblGrid>
              <a:tr h="344575">
                <a:tc>
                  <a:txBody>
                    <a:bodyPr>
                      <a:noAutofit/>
                    </a:bodyPr>
                    <a:lstStyle/>
                    <a:p>
                      <a:pPr indent="0" lvl="0" marL="0" rtl="0" algn="ctr">
                        <a:spcBef>
                          <a:spcPts val="0"/>
                        </a:spcBef>
                        <a:spcAft>
                          <a:spcPts val="0"/>
                        </a:spcAft>
                        <a:buNone/>
                      </a:pPr>
                      <a:r>
                        <a:rPr b="1" lang="en">
                          <a:solidFill>
                            <a:srgbClr val="FFFFFF"/>
                          </a:solidFill>
                          <a:latin typeface="Josefin Sans"/>
                          <a:ea typeface="Josefin Sans"/>
                          <a:cs typeface="Josefin Sans"/>
                          <a:sym typeface="Josefin Sans"/>
                        </a:rPr>
                        <a:t>EPSPs</a:t>
                      </a:r>
                      <a:endParaRPr b="1">
                        <a:solidFill>
                          <a:srgbClr val="FFFFFF"/>
                        </a:solidFill>
                        <a:latin typeface="Josefin Sans"/>
                        <a:ea typeface="Josefin Sans"/>
                        <a:cs typeface="Josefin Sans"/>
                        <a:sym typeface="Josefin Sans"/>
                      </a:endParaRPr>
                    </a:p>
                  </a:txBody>
                  <a:tcPr marT="91425" marB="91425" marR="91425" marL="91425">
                    <a:solidFill>
                      <a:srgbClr val="134F5C"/>
                    </a:solidFill>
                  </a:tcPr>
                </a:tc>
                <a:tc>
                  <a:txBody>
                    <a:bodyPr>
                      <a:noAutofit/>
                    </a:bodyPr>
                    <a:lstStyle/>
                    <a:p>
                      <a:pPr indent="0" lvl="0" marL="0" rtl="0" algn="ctr">
                        <a:spcBef>
                          <a:spcPts val="0"/>
                        </a:spcBef>
                        <a:spcAft>
                          <a:spcPts val="0"/>
                        </a:spcAft>
                        <a:buNone/>
                      </a:pPr>
                      <a:r>
                        <a:rPr b="1" lang="en">
                          <a:solidFill>
                            <a:srgbClr val="FFFFFF"/>
                          </a:solidFill>
                          <a:latin typeface="Josefin Sans"/>
                          <a:ea typeface="Josefin Sans"/>
                          <a:cs typeface="Josefin Sans"/>
                          <a:sym typeface="Josefin Sans"/>
                        </a:rPr>
                        <a:t>IPSP</a:t>
                      </a:r>
                      <a:endParaRPr b="1">
                        <a:solidFill>
                          <a:srgbClr val="FFFFFF"/>
                        </a:solidFill>
                        <a:latin typeface="Josefin Sans"/>
                        <a:ea typeface="Josefin Sans"/>
                        <a:cs typeface="Josefin Sans"/>
                        <a:sym typeface="Josefin Sans"/>
                      </a:endParaRPr>
                    </a:p>
                  </a:txBody>
                  <a:tcPr marT="91425" marB="91425" marR="91425" marL="91425">
                    <a:solidFill>
                      <a:srgbClr val="134F5C"/>
                    </a:solidFill>
                  </a:tcPr>
                </a:tc>
              </a:tr>
              <a:tr h="524575">
                <a:tc>
                  <a:txBody>
                    <a:bodyPr>
                      <a:noAutofit/>
                    </a:bodyPr>
                    <a:lstStyle/>
                    <a:p>
                      <a:pPr indent="0" lvl="0" marL="0" rtl="0" algn="l">
                        <a:spcBef>
                          <a:spcPts val="0"/>
                        </a:spcBef>
                        <a:spcAft>
                          <a:spcPts val="0"/>
                        </a:spcAft>
                        <a:buNone/>
                      </a:pPr>
                      <a:r>
                        <a:rPr lang="en" sz="1300"/>
                        <a:t>1- </a:t>
                      </a:r>
                      <a:r>
                        <a:rPr lang="en" sz="1300"/>
                        <a:t>Opening of </a:t>
                      </a:r>
                      <a:r>
                        <a:rPr lang="en" sz="1300">
                          <a:solidFill>
                            <a:srgbClr val="FF0000"/>
                          </a:solidFill>
                        </a:rPr>
                        <a:t>Na channels</a:t>
                      </a:r>
                      <a:r>
                        <a:rPr lang="en" sz="1300"/>
                        <a:t> to threshold level (Most Common).</a:t>
                      </a:r>
                      <a:endParaRPr sz="1300"/>
                    </a:p>
                  </a:txBody>
                  <a:tcPr marT="91425" marB="91425" marR="91425" marL="91425"/>
                </a:tc>
                <a:tc>
                  <a:txBody>
                    <a:bodyPr>
                      <a:noAutofit/>
                    </a:bodyPr>
                    <a:lstStyle/>
                    <a:p>
                      <a:pPr indent="0" lvl="0" marL="0" rtl="0" algn="l">
                        <a:spcBef>
                          <a:spcPts val="0"/>
                        </a:spcBef>
                        <a:spcAft>
                          <a:spcPts val="0"/>
                        </a:spcAft>
                        <a:buNone/>
                      </a:pPr>
                      <a:r>
                        <a:rPr lang="en" sz="1300"/>
                        <a:t>1- Opening of </a:t>
                      </a:r>
                      <a:r>
                        <a:rPr lang="en" sz="1300">
                          <a:solidFill>
                            <a:srgbClr val="FF0000"/>
                          </a:solidFill>
                        </a:rPr>
                        <a:t>Cl ion channels</a:t>
                      </a:r>
                      <a:r>
                        <a:rPr lang="en" sz="1300"/>
                        <a:t> through the postsynaptic neuronal membrane.</a:t>
                      </a:r>
                      <a:endParaRPr sz="1300"/>
                    </a:p>
                  </a:txBody>
                  <a:tcPr marT="91425" marB="91425" marR="91425" marL="91425"/>
                </a:tc>
              </a:tr>
              <a:tr h="524575">
                <a:tc>
                  <a:txBody>
                    <a:bodyPr>
                      <a:noAutofit/>
                    </a:bodyPr>
                    <a:lstStyle/>
                    <a:p>
                      <a:pPr indent="0" lvl="0" marL="0" rtl="0" algn="l">
                        <a:spcBef>
                          <a:spcPts val="0"/>
                        </a:spcBef>
                        <a:spcAft>
                          <a:spcPts val="0"/>
                        </a:spcAft>
                        <a:buNone/>
                      </a:pPr>
                      <a:r>
                        <a:rPr lang="en" sz="1300"/>
                        <a:t>2- </a:t>
                      </a:r>
                      <a:r>
                        <a:rPr lang="en" sz="1300">
                          <a:solidFill>
                            <a:srgbClr val="FF0000"/>
                          </a:solidFill>
                        </a:rPr>
                        <a:t>De</a:t>
                      </a:r>
                      <a:r>
                        <a:rPr lang="en" sz="1300">
                          <a:solidFill>
                            <a:srgbClr val="FF0000"/>
                          </a:solidFill>
                        </a:rPr>
                        <a:t>crease conduction through Cl or K</a:t>
                      </a:r>
                      <a:r>
                        <a:rPr lang="en" sz="1300"/>
                        <a:t> channels, or both.</a:t>
                      </a:r>
                      <a:endParaRPr sz="1300"/>
                    </a:p>
                  </a:txBody>
                  <a:tcPr marT="91425" marB="91425" marR="91425" marL="91425"/>
                </a:tc>
                <a:tc>
                  <a:txBody>
                    <a:bodyPr>
                      <a:noAutofit/>
                    </a:bodyPr>
                    <a:lstStyle/>
                    <a:p>
                      <a:pPr indent="0" lvl="0" marL="0" rtl="0" algn="l">
                        <a:spcBef>
                          <a:spcPts val="0"/>
                        </a:spcBef>
                        <a:spcAft>
                          <a:spcPts val="0"/>
                        </a:spcAft>
                        <a:buNone/>
                      </a:pPr>
                      <a:r>
                        <a:rPr lang="en" sz="1300"/>
                        <a:t>2- </a:t>
                      </a:r>
                      <a:r>
                        <a:rPr lang="en" sz="1300">
                          <a:solidFill>
                            <a:srgbClr val="FF0000"/>
                          </a:solidFill>
                        </a:rPr>
                        <a:t>Increase in conductance of K ions</a:t>
                      </a:r>
                      <a:r>
                        <a:rPr lang="en" sz="1300"/>
                        <a:t> out of the Neuron</a:t>
                      </a:r>
                      <a:endParaRPr sz="1300"/>
                    </a:p>
                  </a:txBody>
                  <a:tcPr marT="91425" marB="91425" marR="91425" marL="91425"/>
                </a:tc>
              </a:tr>
              <a:tr h="1064625">
                <a:tc>
                  <a:txBody>
                    <a:bodyPr>
                      <a:noAutofit/>
                    </a:bodyPr>
                    <a:lstStyle/>
                    <a:p>
                      <a:pPr indent="0" lvl="0" marL="0" rtl="0" algn="l">
                        <a:spcBef>
                          <a:spcPts val="0"/>
                        </a:spcBef>
                        <a:spcAft>
                          <a:spcPts val="0"/>
                        </a:spcAft>
                        <a:buNone/>
                      </a:pPr>
                      <a:r>
                        <a:rPr lang="en" sz="1300"/>
                        <a:t>3- Various changes in the internal metabolism of  the postsynaptic neuron to </a:t>
                      </a:r>
                      <a:r>
                        <a:rPr lang="en" sz="1300">
                          <a:solidFill>
                            <a:srgbClr val="FF0000"/>
                          </a:solidFill>
                        </a:rPr>
                        <a:t>excite</a:t>
                      </a:r>
                      <a:r>
                        <a:rPr lang="en" sz="1300"/>
                        <a:t> or, in some instances, to Increase </a:t>
                      </a:r>
                      <a:r>
                        <a:rPr lang="en" sz="1300">
                          <a:solidFill>
                            <a:schemeClr val="dk1"/>
                          </a:solidFill>
                        </a:rPr>
                        <a:t>excitatory</a:t>
                      </a:r>
                      <a:r>
                        <a:rPr lang="en" sz="1300"/>
                        <a:t> membrane receptors or decrease </a:t>
                      </a:r>
                      <a:r>
                        <a:rPr lang="en" sz="1300">
                          <a:solidFill>
                            <a:schemeClr val="dk1"/>
                          </a:solidFill>
                        </a:rPr>
                        <a:t>inhibitory </a:t>
                      </a:r>
                      <a:r>
                        <a:rPr lang="en" sz="1300"/>
                        <a:t>membrane receptors </a:t>
                      </a:r>
                      <a:endParaRPr sz="1300"/>
                    </a:p>
                  </a:txBody>
                  <a:tcPr marT="91425" marB="91425" marR="91425" marL="91425"/>
                </a:tc>
                <a:tc>
                  <a:txBody>
                    <a:bodyPr>
                      <a:noAutofit/>
                    </a:bodyPr>
                    <a:lstStyle/>
                    <a:p>
                      <a:pPr indent="0" lvl="0" marL="0" rtl="0" algn="l">
                        <a:spcBef>
                          <a:spcPts val="0"/>
                        </a:spcBef>
                        <a:spcAft>
                          <a:spcPts val="0"/>
                        </a:spcAft>
                        <a:buNone/>
                      </a:pPr>
                      <a:r>
                        <a:rPr lang="en" sz="1300"/>
                        <a:t>3- Activation of receptor enzymes that </a:t>
                      </a:r>
                      <a:r>
                        <a:rPr lang="en" sz="1300">
                          <a:solidFill>
                            <a:srgbClr val="FF0000"/>
                          </a:solidFill>
                        </a:rPr>
                        <a:t>inhibit</a:t>
                      </a:r>
                      <a:r>
                        <a:rPr lang="en" sz="1300"/>
                        <a:t> cellular metabolic functions that increase inhibitory membrane receptors or decrease excitatory membrane receptors.</a:t>
                      </a:r>
                      <a:endParaRPr sz="1300"/>
                    </a:p>
                  </a:txBody>
                  <a:tcPr marT="91425" marB="91425" marR="91425" marL="91425"/>
                </a:tc>
              </a:tr>
            </a:tbl>
          </a:graphicData>
        </a:graphic>
      </p:graphicFrame>
      <p:sp>
        <p:nvSpPr>
          <p:cNvPr id="463" name="Google Shape;463;p59"/>
          <p:cNvSpPr txBox="1"/>
          <p:nvPr/>
        </p:nvSpPr>
        <p:spPr>
          <a:xfrm>
            <a:off x="3329300" y="3203050"/>
            <a:ext cx="3236400" cy="3420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 sz="800">
                <a:solidFill>
                  <a:srgbClr val="FF0000"/>
                </a:solidFill>
                <a:latin typeface="Cairo"/>
                <a:ea typeface="Cairo"/>
                <a:cs typeface="Cairo"/>
                <a:sym typeface="Cairo"/>
              </a:rPr>
              <a:t>*** </a:t>
            </a:r>
            <a:r>
              <a:rPr lang="en" sz="800">
                <a:solidFill>
                  <a:srgbClr val="FF0000"/>
                </a:solidFill>
                <a:latin typeface="Cairo"/>
                <a:ea typeface="Cairo"/>
                <a:cs typeface="Cairo"/>
                <a:sym typeface="Cairo"/>
              </a:rPr>
              <a:t>ممكن يجي وحدة من خصائص EPSP أو خصائص الـ IPSP ويلخبط بينهم</a:t>
            </a:r>
            <a:endParaRPr sz="800">
              <a:solidFill>
                <a:srgbClr val="FF0000"/>
              </a:solidFill>
              <a:latin typeface="Cairo"/>
              <a:ea typeface="Cairo"/>
              <a:cs typeface="Cairo"/>
              <a:sym typeface="Cairo"/>
            </a:endParaRPr>
          </a:p>
        </p:txBody>
      </p:sp>
      <p:sp>
        <p:nvSpPr>
          <p:cNvPr id="464" name="Google Shape;464;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65" name="Google Shape;465;p59"/>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Important points you should focus on:</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Google Shape;470;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1" name="Google Shape;471;p60"/>
          <p:cNvSpPr txBox="1"/>
          <p:nvPr/>
        </p:nvSpPr>
        <p:spPr>
          <a:xfrm>
            <a:off x="350513" y="543844"/>
            <a:ext cx="3030000" cy="5738100"/>
          </a:xfrm>
          <a:prstGeom prst="rect">
            <a:avLst/>
          </a:prstGeom>
          <a:noFill/>
          <a:ln cap="flat" cmpd="sng" w="9525">
            <a:solidFill>
              <a:srgbClr val="134F5C"/>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SemiBold"/>
                <a:ea typeface="Cairo SemiBold"/>
                <a:cs typeface="Cairo SemiBold"/>
                <a:sym typeface="Cairo SemiBold"/>
              </a:rPr>
              <a:t>1.All synapses are junctions But not all junctions are synapses.</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False.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True.</a:t>
            </a:r>
            <a:br>
              <a:rPr lang="en">
                <a:solidFill>
                  <a:schemeClr val="dk1"/>
                </a:solidFill>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2.Which one of these types has one direction transmission?</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conjoint synapse.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Chemical synapse.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Electrical synapse.</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3.The electrical synapse is important in:</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Memory.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Emotions.</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Both A+B.</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4.How many types of neurotransmitters does the synaptic vesicle contains?</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Each vesicle contains only one type.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Each vesicle contains 3 types.</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Each vesicle contains 5 types.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72" name="Google Shape;472;p60"/>
          <p:cNvSpPr txBox="1"/>
          <p:nvPr/>
        </p:nvSpPr>
        <p:spPr>
          <a:xfrm>
            <a:off x="3477488" y="543843"/>
            <a:ext cx="3030000" cy="5738100"/>
          </a:xfrm>
          <a:prstGeom prst="rect">
            <a:avLst/>
          </a:prstGeom>
          <a:noFill/>
          <a:ln cap="flat" cmpd="sng" w="9525">
            <a:solidFill>
              <a:srgbClr val="134F5C"/>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SemiBold"/>
                <a:ea typeface="Cairo SemiBold"/>
                <a:cs typeface="Cairo SemiBold"/>
                <a:sym typeface="Cairo SemiBold"/>
              </a:rPr>
              <a:t>5.Choose the correct answer:</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Glutamate is excitatory, GABA is inhibitory.</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Glutamate and </a:t>
            </a:r>
            <a:r>
              <a:rPr lang="en">
                <a:solidFill>
                  <a:schemeClr val="dk1"/>
                </a:solidFill>
                <a:latin typeface="Cairo"/>
                <a:ea typeface="Cairo"/>
                <a:cs typeface="Cairo"/>
                <a:sym typeface="Cairo"/>
              </a:rPr>
              <a:t>GABA are excitatory</a:t>
            </a:r>
            <a:r>
              <a:rPr lang="en">
                <a:latin typeface="Cairo"/>
                <a:ea typeface="Cairo"/>
                <a:cs typeface="Cairo"/>
                <a:sym typeface="Cairo"/>
              </a:rPr>
              <a:t>.</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Glutamate and GABA are inhibitory.</a:t>
            </a:r>
            <a:br>
              <a:rPr lang="en">
                <a:solidFill>
                  <a:schemeClr val="dk1"/>
                </a:solidFill>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6.Axons of pre-synaptic neurons divide into many branches called:</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Convergence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Divergence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None.</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7.Glycine at the level of spinal cord is example for:</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Direct inhibition.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Indirect inhibition</a:t>
            </a:r>
            <a:r>
              <a:rPr lang="en">
                <a:latin typeface="Cairo"/>
                <a:ea typeface="Cairo"/>
                <a:cs typeface="Cairo"/>
                <a:sym typeface="Cairo"/>
              </a:rPr>
              <a:t>.</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solidFill>
                  <a:schemeClr val="dk1"/>
                </a:solidFill>
                <a:latin typeface="Cairo"/>
                <a:ea typeface="Cairo"/>
                <a:cs typeface="Cairo"/>
                <a:sym typeface="Cairo"/>
              </a:rPr>
              <a:t>Reciprocal inhibition</a:t>
            </a:r>
            <a:r>
              <a:rPr lang="en">
                <a:latin typeface="Cairo"/>
                <a:ea typeface="Cairo"/>
                <a:cs typeface="Cairo"/>
                <a:sym typeface="Cairo"/>
              </a:rPr>
              <a:t>.</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8.Caffeine _____ threshold and _____ neural excitability.</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Reduce, increase.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Reduce, reduce.</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Increase, increase.</a:t>
            </a:r>
            <a:endParaRPr>
              <a:latin typeface="Cairo"/>
              <a:ea typeface="Cairo"/>
              <a:cs typeface="Cairo"/>
              <a:sym typeface="Cairo"/>
            </a:endParaRPr>
          </a:p>
        </p:txBody>
      </p:sp>
      <p:sp>
        <p:nvSpPr>
          <p:cNvPr id="473" name="Google Shape;473;p60"/>
          <p:cNvSpPr txBox="1"/>
          <p:nvPr/>
        </p:nvSpPr>
        <p:spPr>
          <a:xfrm rot="-5400000">
            <a:off x="735825" y="8155325"/>
            <a:ext cx="920100" cy="221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B7B7B7"/>
                </a:solidFill>
                <a:latin typeface="Cairo"/>
                <a:ea typeface="Cairo"/>
                <a:cs typeface="Cairo"/>
                <a:sym typeface="Cairo"/>
              </a:rPr>
              <a:t>Answers:</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1.B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2.B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3.C</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4.A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5.A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6.B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7.A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8.A</a:t>
            </a:r>
            <a:endParaRPr sz="1200">
              <a:solidFill>
                <a:srgbClr val="B7B7B7"/>
              </a:solidFill>
              <a:latin typeface="Cairo"/>
              <a:ea typeface="Cairo"/>
              <a:cs typeface="Cairo"/>
              <a:sym typeface="Cairo"/>
            </a:endParaRPr>
          </a:p>
        </p:txBody>
      </p:sp>
      <p:sp>
        <p:nvSpPr>
          <p:cNvPr id="474" name="Google Shape;474;p60"/>
          <p:cNvSpPr txBox="1"/>
          <p:nvPr/>
        </p:nvSpPr>
        <p:spPr>
          <a:xfrm>
            <a:off x="350550" y="6371481"/>
            <a:ext cx="6156900" cy="2765100"/>
          </a:xfrm>
          <a:prstGeom prst="rect">
            <a:avLst/>
          </a:prstGeom>
          <a:noFill/>
          <a:ln cap="flat" cmpd="sng" w="9525">
            <a:solidFill>
              <a:srgbClr val="FF0000"/>
            </a:solidFill>
            <a:prstDash val="lgDash"/>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Clr>
                <a:srgbClr val="FF0000"/>
              </a:buClr>
              <a:buSzPts val="1400"/>
              <a:buFont typeface="Cairo"/>
              <a:buChar char="-"/>
            </a:pPr>
            <a:r>
              <a:rPr lang="en">
                <a:solidFill>
                  <a:srgbClr val="FF0000"/>
                </a:solidFill>
                <a:latin typeface="Cairo SemiBold"/>
                <a:ea typeface="Cairo SemiBold"/>
                <a:cs typeface="Cairo SemiBold"/>
                <a:sym typeface="Cairo SemiBold"/>
              </a:rPr>
              <a:t>what are the two types of channel activities/affect produced in the postsynaptic membrane? </a:t>
            </a:r>
            <a:endParaRPr>
              <a:solidFill>
                <a:srgbClr val="FF0000"/>
              </a:solidFill>
              <a:latin typeface="Cairo SemiBold"/>
              <a:ea typeface="Cairo SemiBold"/>
              <a:cs typeface="Cairo SemiBold"/>
              <a:sym typeface="Cairo SemiBold"/>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Excitatory postsynaptic potentials EPSP</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Inhibitory postsynaptic potentials IPSP</a:t>
            </a:r>
            <a:endParaRPr>
              <a:solidFill>
                <a:srgbClr val="45818E"/>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What are the main two characteristics for end plate potentials EPPs? </a:t>
            </a:r>
            <a:endParaRPr>
              <a:solidFill>
                <a:srgbClr val="FF0000"/>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Localized (they don’t spread)</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Graded (you can grade them unlike action potential)</a:t>
            </a:r>
            <a:endParaRPr>
              <a:solidFill>
                <a:srgbClr val="45818E"/>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What are the reasons for synaptic delay?</a:t>
            </a:r>
            <a:endParaRPr>
              <a:solidFill>
                <a:srgbClr val="FF0000"/>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Mentioned in slide 7</a:t>
            </a:r>
            <a:endParaRPr>
              <a:solidFill>
                <a:srgbClr val="45818E"/>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What are the two mechanisms of prolongation?</a:t>
            </a:r>
            <a:endParaRPr>
              <a:solidFill>
                <a:srgbClr val="FF0000"/>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Long acting neurotransmitter</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Reverberating circuits </a:t>
            </a:r>
            <a:endParaRPr>
              <a:solidFill>
                <a:srgbClr val="45818E"/>
              </a:solidFill>
              <a:latin typeface="Cairo"/>
              <a:ea typeface="Cairo"/>
              <a:cs typeface="Cairo"/>
              <a:sym typeface="Cairo"/>
            </a:endParaRPr>
          </a:p>
        </p:txBody>
      </p:sp>
      <p:sp>
        <p:nvSpPr>
          <p:cNvPr id="475" name="Google Shape;475;p60"/>
          <p:cNvSpPr txBox="1"/>
          <p:nvPr/>
        </p:nvSpPr>
        <p:spPr>
          <a:xfrm>
            <a:off x="91350" y="83375"/>
            <a:ext cx="6675300" cy="973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272" name="Google Shape;272;p49"/>
          <p:cNvGraphicFramePr/>
          <p:nvPr/>
        </p:nvGraphicFramePr>
        <p:xfrm>
          <a:off x="252672" y="522824"/>
          <a:ext cx="3000000" cy="3000000"/>
        </p:xfrm>
        <a:graphic>
          <a:graphicData uri="http://schemas.openxmlformats.org/drawingml/2006/table">
            <a:tbl>
              <a:tblPr>
                <a:noFill/>
                <a:tableStyleId>{2B0514A0-8887-4B06-8A84-9A8A8513901A}</a:tableStyleId>
              </a:tblPr>
              <a:tblGrid>
                <a:gridCol w="1775800"/>
                <a:gridCol w="4477100"/>
              </a:tblGrid>
              <a:tr h="343150">
                <a:tc>
                  <a:txBody>
                    <a:bodyPr>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Terminology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ctr">
                        <a:spcBef>
                          <a:spcPts val="0"/>
                        </a:spcBef>
                        <a:spcAft>
                          <a:spcPts val="0"/>
                        </a:spcAft>
                        <a:buNone/>
                      </a:pPr>
                      <a:r>
                        <a:rPr b="1" lang="en">
                          <a:latin typeface="Cairo"/>
                          <a:ea typeface="Cairo"/>
                          <a:cs typeface="Cairo"/>
                          <a:sym typeface="Cairo"/>
                        </a:rPr>
                        <a:t>Definition </a:t>
                      </a:r>
                      <a:endParaRPr b="1">
                        <a:latin typeface="Cairo"/>
                        <a:ea typeface="Cairo"/>
                        <a:cs typeface="Cairo"/>
                        <a:sym typeface="Cairo"/>
                      </a:endParaRPr>
                    </a:p>
                  </a:txBody>
                  <a:tcPr marT="91425" marB="91425" marR="91425" marL="91425" anchor="ctr"/>
                </a:tc>
              </a:tr>
              <a:tr h="63467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Chemical synapses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one direction transmission of signals where a chemical substance (neurotransmitter) is secreted by the first neuron to act on receptors on the membrane of the next neuron.</a:t>
                      </a:r>
                      <a:endParaRPr sz="1200">
                        <a:latin typeface="Cairo"/>
                        <a:ea typeface="Cairo"/>
                        <a:cs typeface="Cairo"/>
                        <a:sym typeface="Cairo"/>
                      </a:endParaRPr>
                    </a:p>
                  </a:txBody>
                  <a:tcPr marT="91425" marB="91425" marR="91425" marL="91425" anchor="ctr"/>
                </a:tc>
              </a:tr>
              <a:tr h="63467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Electrical synapses</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bidirectional transmission of signals where the cytoplasms of adjacent cells are connected by ion channels called </a:t>
                      </a:r>
                      <a:r>
                        <a:rPr lang="en" sz="1200" u="sng">
                          <a:latin typeface="Cairo"/>
                          <a:ea typeface="Cairo"/>
                          <a:cs typeface="Cairo"/>
                          <a:sym typeface="Cairo"/>
                        </a:rPr>
                        <a:t>gap junctions</a:t>
                      </a:r>
                      <a:r>
                        <a:rPr lang="en" sz="1200">
                          <a:latin typeface="Cairo"/>
                          <a:ea typeface="Cairo"/>
                          <a:cs typeface="Cairo"/>
                          <a:sym typeface="Cairo"/>
                        </a:rPr>
                        <a:t> allowing movement of ions.</a:t>
                      </a:r>
                      <a:endParaRPr sz="1200">
                        <a:latin typeface="Cairo"/>
                        <a:ea typeface="Cairo"/>
                        <a:cs typeface="Cairo"/>
                        <a:sym typeface="Cairo"/>
                      </a:endParaRPr>
                    </a:p>
                  </a:txBody>
                  <a:tcPr marT="91425" marB="91425" marR="91425" marL="91425" anchor="ctr"/>
                </a:tc>
              </a:tr>
              <a:tr h="63467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Neurotransmitters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chemical transmitter substance secreted at the end of a nerve fiber that acts on receptor proteins in the membrane of the next neuron.</a:t>
                      </a:r>
                      <a:endParaRPr sz="1200">
                        <a:latin typeface="Cairo"/>
                        <a:ea typeface="Cairo"/>
                        <a:cs typeface="Cairo"/>
                        <a:sym typeface="Cairo"/>
                      </a:endParaRPr>
                    </a:p>
                  </a:txBody>
                  <a:tcPr marT="91425" marB="91425" marR="91425" marL="91425" anchor="ctr"/>
                </a:tc>
              </a:tr>
              <a:tr h="63467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Presynaptic inhibition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synaptic inhibition occurring when </a:t>
                      </a:r>
                      <a:r>
                        <a:rPr lang="en" sz="1200">
                          <a:solidFill>
                            <a:schemeClr val="dk1"/>
                          </a:solidFill>
                          <a:latin typeface="Cairo"/>
                          <a:ea typeface="Cairo"/>
                          <a:cs typeface="Cairo"/>
                          <a:sym typeface="Cairo"/>
                        </a:rPr>
                        <a:t>an inhibitory synaptic knob laying on the termination of a presynaptic excitatory fiber releases a transmitter which inhibits the release of excitatory transmitters.</a:t>
                      </a:r>
                      <a:endParaRPr sz="1200">
                        <a:latin typeface="Cairo"/>
                        <a:ea typeface="Cairo"/>
                        <a:cs typeface="Cairo"/>
                        <a:sym typeface="Cairo"/>
                      </a:endParaRPr>
                    </a:p>
                  </a:txBody>
                  <a:tcPr marT="91425" marB="91425" marR="91425" marL="91425" anchor="ctr"/>
                </a:tc>
              </a:tr>
              <a:tr h="63467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Postsynaptic inhibition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A synaptic inhibition occurring when an inhibitory neuron (releasing inhibitory substances) acts on a postsynaptic neuron leading to hyperpolarization.</a:t>
                      </a:r>
                      <a:endParaRPr sz="1200">
                        <a:solidFill>
                          <a:schemeClr val="dk1"/>
                        </a:solidFill>
                        <a:latin typeface="Cairo"/>
                        <a:ea typeface="Cairo"/>
                        <a:cs typeface="Cairo"/>
                        <a:sym typeface="Cairo"/>
                      </a:endParaRPr>
                    </a:p>
                  </a:txBody>
                  <a:tcPr marT="91425" marB="91425" marR="91425" marL="91425" anchor="ctr"/>
                </a:tc>
              </a:tr>
              <a:tr h="526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Temporal summation</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The type of summation where the frequency of stimulation from the </a:t>
                      </a:r>
                      <a:r>
                        <a:rPr lang="en" sz="1200" u="sng">
                          <a:solidFill>
                            <a:schemeClr val="dk1"/>
                          </a:solidFill>
                          <a:latin typeface="Cairo"/>
                          <a:ea typeface="Cairo"/>
                          <a:cs typeface="Cairo"/>
                          <a:sym typeface="Cairo"/>
                        </a:rPr>
                        <a:t>same presynaptic fiber </a:t>
                      </a:r>
                      <a:r>
                        <a:rPr lang="en" sz="1200">
                          <a:solidFill>
                            <a:schemeClr val="dk1"/>
                          </a:solidFill>
                          <a:latin typeface="Cairo"/>
                          <a:ea typeface="Cairo"/>
                          <a:cs typeface="Cairo"/>
                          <a:sym typeface="Cairo"/>
                        </a:rPr>
                        <a:t>is increased.</a:t>
                      </a:r>
                      <a:endParaRPr sz="1200">
                        <a:latin typeface="Cairo"/>
                        <a:ea typeface="Cairo"/>
                        <a:cs typeface="Cairo"/>
                        <a:sym typeface="Cairo"/>
                      </a:endParaRPr>
                    </a:p>
                  </a:txBody>
                  <a:tcPr marT="91425" marB="91425" marR="91425" marL="91425" anchor="ctr"/>
                </a:tc>
              </a:tr>
              <a:tr h="47642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Spatial summation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Eliciting an action potential in a neuron with input from </a:t>
                      </a:r>
                      <a:r>
                        <a:rPr lang="en" sz="1200" u="sng">
                          <a:solidFill>
                            <a:schemeClr val="dk1"/>
                          </a:solidFill>
                          <a:latin typeface="Cairo"/>
                          <a:ea typeface="Cairo"/>
                          <a:cs typeface="Cairo"/>
                          <a:sym typeface="Cairo"/>
                        </a:rPr>
                        <a:t>multiple presynaptic cells</a:t>
                      </a:r>
                      <a:r>
                        <a:rPr lang="en" sz="1200">
                          <a:solidFill>
                            <a:schemeClr val="dk1"/>
                          </a:solidFill>
                          <a:latin typeface="Cairo"/>
                          <a:ea typeface="Cairo"/>
                          <a:cs typeface="Cairo"/>
                          <a:sym typeface="Cairo"/>
                        </a:rPr>
                        <a:t>.</a:t>
                      </a:r>
                      <a:endParaRPr sz="1200">
                        <a:latin typeface="Cairo"/>
                        <a:ea typeface="Cairo"/>
                        <a:cs typeface="Cairo"/>
                        <a:sym typeface="Cairo"/>
                      </a:endParaRPr>
                    </a:p>
                  </a:txBody>
                  <a:tcPr marT="91425" marB="91425" marR="91425" marL="91425" anchor="ctr"/>
                </a:tc>
              </a:tr>
              <a:tr h="476425">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Synaptic vesicles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solidFill>
                            <a:srgbClr val="222222"/>
                          </a:solidFill>
                          <a:highlight>
                            <a:srgbClr val="FFFFFF"/>
                          </a:highlight>
                          <a:latin typeface="Cairo"/>
                          <a:ea typeface="Cairo"/>
                          <a:cs typeface="Cairo"/>
                          <a:sym typeface="Cairo"/>
                        </a:rPr>
                        <a:t>Vesicles that store various neurotransmitters that are released at the synapse.</a:t>
                      </a:r>
                      <a:endParaRPr sz="1200">
                        <a:latin typeface="Cairo"/>
                        <a:ea typeface="Cairo"/>
                        <a:cs typeface="Cairo"/>
                        <a:sym typeface="Cairo"/>
                      </a:endParaRPr>
                    </a:p>
                  </a:txBody>
                  <a:tcPr marT="91425" marB="91425" marR="91425" marL="91425" anchor="ctr"/>
                </a:tc>
              </a:tr>
              <a:tr h="526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Excitatory neurotransmitters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solidFill>
                            <a:srgbClr val="333333"/>
                          </a:solidFill>
                          <a:latin typeface="Cairo"/>
                          <a:ea typeface="Cairo"/>
                          <a:cs typeface="Cairo"/>
                          <a:sym typeface="Cairo"/>
                        </a:rPr>
                        <a:t>Neurotransmitters that increase the rate or likelihood of a neuron firing by depolarizing the neuron.</a:t>
                      </a:r>
                      <a:endParaRPr sz="1200">
                        <a:latin typeface="Cairo"/>
                        <a:ea typeface="Cairo"/>
                        <a:cs typeface="Cairo"/>
                        <a:sym typeface="Cairo"/>
                      </a:endParaRPr>
                    </a:p>
                  </a:txBody>
                  <a:tcPr marT="91425" marB="91425" marR="91425" marL="91425" anchor="ctr"/>
                </a:tc>
              </a:tr>
              <a:tr h="526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Inhibitory neurotransmitters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solidFill>
                            <a:srgbClr val="333333"/>
                          </a:solidFill>
                          <a:latin typeface="Cairo"/>
                          <a:ea typeface="Cairo"/>
                          <a:cs typeface="Cairo"/>
                          <a:sym typeface="Cairo"/>
                        </a:rPr>
                        <a:t>Neurotransmitters that decrease the rate or likelihood of a neuron firing by hyperpolarizing the neuron.</a:t>
                      </a:r>
                      <a:endParaRPr sz="1200">
                        <a:latin typeface="Cairo"/>
                        <a:ea typeface="Cairo"/>
                        <a:cs typeface="Cairo"/>
                        <a:sym typeface="Cairo"/>
                      </a:endParaRPr>
                    </a:p>
                  </a:txBody>
                  <a:tcPr marT="91425" marB="91425" marR="91425" marL="91425" anchor="ctr"/>
                </a:tc>
              </a:tr>
              <a:tr h="526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Ionotropic receptors</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solidFill>
                            <a:schemeClr val="dk1"/>
                          </a:solidFill>
                          <a:latin typeface="Cairo"/>
                          <a:ea typeface="Cairo"/>
                          <a:cs typeface="Cairo"/>
                          <a:sym typeface="Cairo"/>
                        </a:rPr>
                        <a:t>Neurotransmitter receptors that directly open gate ion channels.</a:t>
                      </a:r>
                      <a:endParaRPr sz="1200">
                        <a:latin typeface="Cairo"/>
                        <a:ea typeface="Cairo"/>
                        <a:cs typeface="Cairo"/>
                        <a:sym typeface="Cairo"/>
                      </a:endParaRPr>
                    </a:p>
                  </a:txBody>
                  <a:tcPr marT="91425" marB="91425" marR="91425" marL="91425" anchor="ctr"/>
                </a:tc>
              </a:tr>
              <a:tr h="526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Metabotropic receptors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sz="1200">
                          <a:solidFill>
                            <a:schemeClr val="dk1"/>
                          </a:solidFill>
                          <a:latin typeface="Cairo"/>
                          <a:ea typeface="Cairo"/>
                          <a:cs typeface="Cairo"/>
                          <a:sym typeface="Cairo"/>
                        </a:rPr>
                        <a:t>Receptors that act through second messenger systems.</a:t>
                      </a:r>
                      <a:endParaRPr sz="1200">
                        <a:latin typeface="Cairo"/>
                        <a:ea typeface="Cairo"/>
                        <a:cs typeface="Cairo"/>
                        <a:sym typeface="Cairo"/>
                      </a:endParaRPr>
                    </a:p>
                  </a:txBody>
                  <a:tcPr marT="91425" marB="91425" marR="91425" marL="91425" anchor="ctr"/>
                </a:tc>
              </a:tr>
            </a:tbl>
          </a:graphicData>
        </a:graphic>
      </p:graphicFrame>
      <p:sp>
        <p:nvSpPr>
          <p:cNvPr id="273" name="Google Shape;273;p49"/>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Key words </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7" name="Shape 277"/>
        <p:cNvGrpSpPr/>
        <p:nvPr/>
      </p:nvGrpSpPr>
      <p:grpSpPr>
        <a:xfrm>
          <a:off x="0" y="0"/>
          <a:ext cx="0" cy="0"/>
          <a:chOff x="0" y="0"/>
          <a:chExt cx="0" cy="0"/>
        </a:xfrm>
      </p:grpSpPr>
      <p:sp>
        <p:nvSpPr>
          <p:cNvPr id="278" name="Google Shape;278;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9" name="Google Shape;279;p50"/>
          <p:cNvSpPr txBox="1"/>
          <p:nvPr/>
        </p:nvSpPr>
        <p:spPr>
          <a:xfrm>
            <a:off x="227100" y="581627"/>
            <a:ext cx="6403800" cy="244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General Facts about Synapses</a:t>
            </a:r>
            <a:r>
              <a:rPr lang="en" sz="1800">
                <a:solidFill>
                  <a:srgbClr val="082472"/>
                </a:solidFill>
                <a:highlight>
                  <a:srgbClr val="F3F3F3"/>
                </a:highlight>
                <a:latin typeface="Josefin Sans"/>
                <a:ea typeface="Josefin Sans"/>
                <a:cs typeface="Josefin Sans"/>
                <a:sym typeface="Josefin Sans"/>
              </a:rPr>
              <a:t> </a:t>
            </a:r>
            <a:endParaRPr sz="1800">
              <a:solidFill>
                <a:srgbClr val="082472"/>
              </a:solidFill>
              <a:highlight>
                <a:srgbClr val="F3F3F3"/>
              </a:highlight>
              <a:latin typeface="Josefin Sans"/>
              <a:ea typeface="Josefin Sans"/>
              <a:cs typeface="Josefin Sans"/>
              <a:sym typeface="Josefin Sans"/>
            </a:endParaRPr>
          </a:p>
          <a:p>
            <a:pPr indent="-311150" lvl="0" marL="457200" rtl="0" algn="l">
              <a:lnSpc>
                <a:spcPct val="115000"/>
              </a:lnSpc>
              <a:spcBef>
                <a:spcPts val="0"/>
              </a:spcBef>
              <a:spcAft>
                <a:spcPts val="0"/>
              </a:spcAft>
              <a:buSzPts val="1300"/>
              <a:buChar char="★"/>
            </a:pPr>
            <a:r>
              <a:rPr lang="en" sz="1300">
                <a:solidFill>
                  <a:schemeClr val="dk1"/>
                </a:solidFill>
                <a:latin typeface="Cairo"/>
                <a:ea typeface="Cairo"/>
                <a:cs typeface="Cairo"/>
                <a:sym typeface="Cairo"/>
              </a:rPr>
              <a:t>It is a </a:t>
            </a:r>
            <a:r>
              <a:rPr b="1" lang="en" sz="1300">
                <a:solidFill>
                  <a:schemeClr val="dk1"/>
                </a:solidFill>
                <a:latin typeface="Cairo"/>
                <a:ea typeface="Cairo"/>
                <a:cs typeface="Cairo"/>
                <a:sym typeface="Cairo"/>
              </a:rPr>
              <a:t>junction</a:t>
            </a:r>
            <a:r>
              <a:rPr lang="en" sz="1300">
                <a:solidFill>
                  <a:schemeClr val="dk1"/>
                </a:solidFill>
                <a:latin typeface="Cairo"/>
                <a:ea typeface="Cairo"/>
                <a:cs typeface="Cairo"/>
                <a:sym typeface="Cairo"/>
              </a:rPr>
              <a:t> where the axon or some other portion of one cell (presynaptic cell)  terminates on the dendrites, soma,  or axon of another neuron (postsynaptic cell). </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 CNS contains ​more​ than 100 billion neurons. The brain has  ​86 billion neurons​​</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Some CNS neurons receive 20,000 synapses. </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Synaptic input is converted to a nerve impulse (AP) at the ​</a:t>
            </a:r>
            <a:r>
              <a:rPr b="1" lang="en" sz="1300">
                <a:solidFill>
                  <a:schemeClr val="dk1"/>
                </a:solidFill>
                <a:latin typeface="Cairo"/>
                <a:ea typeface="Cairo"/>
                <a:cs typeface="Cairo"/>
                <a:sym typeface="Cairo"/>
              </a:rPr>
              <a:t>AXON HILLOCK</a:t>
            </a:r>
            <a:endParaRPr b="1"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 output signal (AP) travels by way of a single axon leaving the neuron. </a:t>
            </a:r>
            <a:br>
              <a:rPr lang="en" sz="1300">
                <a:solidFill>
                  <a:schemeClr val="dk1"/>
                </a:solidFill>
                <a:latin typeface="Cairo"/>
                <a:ea typeface="Cairo"/>
                <a:cs typeface="Cairo"/>
                <a:sym typeface="Cairo"/>
              </a:rPr>
            </a:br>
            <a:endParaRPr sz="1300">
              <a:solidFill>
                <a:schemeClr val="dk1"/>
              </a:solidFill>
              <a:latin typeface="Cairo"/>
              <a:ea typeface="Cairo"/>
              <a:cs typeface="Cairo"/>
              <a:sym typeface="Cairo"/>
            </a:endParaRPr>
          </a:p>
        </p:txBody>
      </p:sp>
      <p:pic>
        <p:nvPicPr>
          <p:cNvPr id="280" name="Google Shape;280;p50"/>
          <p:cNvPicPr preferRelativeResize="0"/>
          <p:nvPr/>
        </p:nvPicPr>
        <p:blipFill>
          <a:blip r:embed="rId3">
            <a:alphaModFix/>
          </a:blip>
          <a:stretch>
            <a:fillRect/>
          </a:stretch>
        </p:blipFill>
        <p:spPr>
          <a:xfrm>
            <a:off x="3284276" y="2802531"/>
            <a:ext cx="3206175" cy="2286643"/>
          </a:xfrm>
          <a:prstGeom prst="rect">
            <a:avLst/>
          </a:prstGeom>
          <a:noFill/>
          <a:ln cap="flat" cmpd="sng" w="9525">
            <a:solidFill>
              <a:srgbClr val="45818E"/>
            </a:solidFill>
            <a:prstDash val="dot"/>
            <a:round/>
            <a:headEnd len="sm" w="sm" type="none"/>
            <a:tailEnd len="sm" w="sm" type="none"/>
          </a:ln>
        </p:spPr>
      </p:pic>
      <p:pic>
        <p:nvPicPr>
          <p:cNvPr id="281" name="Google Shape;281;p50"/>
          <p:cNvPicPr preferRelativeResize="0"/>
          <p:nvPr/>
        </p:nvPicPr>
        <p:blipFill rotWithShape="1">
          <a:blip r:embed="rId4">
            <a:alphaModFix/>
          </a:blip>
          <a:srcRect b="0" l="14484" r="13490" t="0"/>
          <a:stretch/>
        </p:blipFill>
        <p:spPr>
          <a:xfrm>
            <a:off x="304350" y="2802525"/>
            <a:ext cx="2821954" cy="2286636"/>
          </a:xfrm>
          <a:prstGeom prst="rect">
            <a:avLst/>
          </a:prstGeom>
          <a:noFill/>
          <a:ln cap="flat" cmpd="sng" w="9525">
            <a:solidFill>
              <a:srgbClr val="45818E"/>
            </a:solidFill>
            <a:prstDash val="dot"/>
            <a:round/>
            <a:headEnd len="sm" w="sm" type="none"/>
            <a:tailEnd len="sm" w="sm" type="none"/>
          </a:ln>
        </p:spPr>
      </p:pic>
      <p:sp>
        <p:nvSpPr>
          <p:cNvPr id="282" name="Google Shape;282;p50"/>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Definition and functions of synapses </a:t>
            </a:r>
            <a:endParaRPr sz="1200">
              <a:solidFill>
                <a:srgbClr val="134F5C"/>
              </a:solidFill>
              <a:latin typeface="Josefin Sans"/>
              <a:ea typeface="Josefin Sans"/>
              <a:cs typeface="Josefin Sans"/>
              <a:sym typeface="Josefin Sans"/>
            </a:endParaRPr>
          </a:p>
        </p:txBody>
      </p:sp>
      <p:sp>
        <p:nvSpPr>
          <p:cNvPr id="283" name="Google Shape;283;p50"/>
          <p:cNvSpPr txBox="1"/>
          <p:nvPr/>
        </p:nvSpPr>
        <p:spPr>
          <a:xfrm>
            <a:off x="685811" y="7072258"/>
            <a:ext cx="54864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Functions </a:t>
            </a:r>
            <a:r>
              <a:rPr lang="en" sz="1800">
                <a:solidFill>
                  <a:srgbClr val="134F5C"/>
                </a:solidFill>
                <a:highlight>
                  <a:srgbClr val="EFEFEF"/>
                </a:highlight>
                <a:latin typeface="Josefin Sans"/>
                <a:ea typeface="Josefin Sans"/>
                <a:cs typeface="Josefin Sans"/>
                <a:sym typeface="Josefin Sans"/>
              </a:rPr>
              <a:t>of synapse</a:t>
            </a:r>
            <a:endParaRPr sz="1800">
              <a:solidFill>
                <a:srgbClr val="134F5C"/>
              </a:solidFill>
              <a:highlight>
                <a:srgbClr val="EFEFEF"/>
              </a:highlight>
              <a:latin typeface="Josefin Sans"/>
              <a:ea typeface="Josefin Sans"/>
              <a:cs typeface="Josefin Sans"/>
              <a:sym typeface="Josefin Sans"/>
            </a:endParaRPr>
          </a:p>
        </p:txBody>
      </p:sp>
      <p:sp>
        <p:nvSpPr>
          <p:cNvPr id="284" name="Google Shape;284;p50"/>
          <p:cNvSpPr txBox="1"/>
          <p:nvPr/>
        </p:nvSpPr>
        <p:spPr>
          <a:xfrm>
            <a:off x="607650" y="7345041"/>
            <a:ext cx="5642700" cy="17907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In the </a:t>
            </a:r>
            <a:r>
              <a:rPr lang="en">
                <a:solidFill>
                  <a:srgbClr val="FF0000"/>
                </a:solidFill>
                <a:latin typeface="Cairo"/>
                <a:ea typeface="Cairo"/>
                <a:cs typeface="Cairo"/>
                <a:sym typeface="Cairo"/>
              </a:rPr>
              <a:t>CNS</a:t>
            </a:r>
            <a:r>
              <a:rPr lang="en">
                <a:latin typeface="Cairo"/>
                <a:ea typeface="Cairo"/>
                <a:cs typeface="Cairo"/>
                <a:sym typeface="Cairo"/>
              </a:rPr>
              <a:t>, this other cell is also a neuron.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 the </a:t>
            </a:r>
            <a:r>
              <a:rPr lang="en">
                <a:solidFill>
                  <a:srgbClr val="FF0000"/>
                </a:solidFill>
                <a:latin typeface="Cairo"/>
                <a:ea typeface="Cairo"/>
                <a:cs typeface="Cairo"/>
                <a:sym typeface="Cairo"/>
              </a:rPr>
              <a:t>PNS</a:t>
            </a:r>
            <a:r>
              <a:rPr lang="en">
                <a:latin typeface="Cairo"/>
                <a:ea typeface="Cairo"/>
                <a:cs typeface="Cairo"/>
                <a:sym typeface="Cairo"/>
              </a:rPr>
              <a:t>, the other cell may be either a neuron or an effector cell eg; gland or muscle.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synapses determine the </a:t>
            </a:r>
            <a:r>
              <a:rPr lang="en">
                <a:latin typeface="Cairo"/>
                <a:ea typeface="Cairo"/>
                <a:cs typeface="Cairo"/>
                <a:sym typeface="Cairo"/>
              </a:rPr>
              <a:t>directions that the nervous signals will spread through the nervous system.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synapses perform a selective action, often blocking weak signals while allowing strong signals to pass.</a:t>
            </a:r>
            <a:endParaRPr>
              <a:latin typeface="Cairo"/>
              <a:ea typeface="Cairo"/>
              <a:cs typeface="Cairo"/>
              <a:sym typeface="Cairo"/>
            </a:endParaRPr>
          </a:p>
        </p:txBody>
      </p:sp>
      <p:sp>
        <p:nvSpPr>
          <p:cNvPr id="285" name="Google Shape;285;p50"/>
          <p:cNvSpPr txBox="1"/>
          <p:nvPr/>
        </p:nvSpPr>
        <p:spPr>
          <a:xfrm>
            <a:off x="685811" y="5712461"/>
            <a:ext cx="5486400" cy="49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How brain functions?</a:t>
            </a:r>
            <a:endParaRPr sz="1800">
              <a:solidFill>
                <a:srgbClr val="134F5C"/>
              </a:solidFill>
              <a:highlight>
                <a:srgbClr val="EFEFEF"/>
              </a:highlight>
              <a:latin typeface="Josefin Sans"/>
              <a:ea typeface="Josefin Sans"/>
              <a:cs typeface="Josefin Sans"/>
              <a:sym typeface="Josefin Sans"/>
            </a:endParaRPr>
          </a:p>
        </p:txBody>
      </p:sp>
      <p:sp>
        <p:nvSpPr>
          <p:cNvPr id="286" name="Google Shape;286;p50"/>
          <p:cNvSpPr txBox="1"/>
          <p:nvPr/>
        </p:nvSpPr>
        <p:spPr>
          <a:xfrm>
            <a:off x="685811" y="6124220"/>
            <a:ext cx="54864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AutoNum type="arabicPeriod"/>
            </a:pPr>
            <a:r>
              <a:rPr lang="en">
                <a:latin typeface="Cairo"/>
                <a:ea typeface="Cairo"/>
                <a:cs typeface="Cairo"/>
                <a:sym typeface="Cairo"/>
              </a:rPr>
              <a:t>Collecting of sensory input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Central integration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Motor output </a:t>
            </a:r>
            <a:endParaRPr>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51"/>
          <p:cNvSpPr txBox="1"/>
          <p:nvPr/>
        </p:nvSpPr>
        <p:spPr>
          <a:xfrm>
            <a:off x="351600" y="2767172"/>
            <a:ext cx="6154800" cy="47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B7B7B7"/>
                </a:solidFill>
                <a:latin typeface="Cairo"/>
                <a:ea typeface="Cairo"/>
                <a:cs typeface="Cairo"/>
                <a:sym typeface="Cairo"/>
              </a:rPr>
              <a:t>Looks like a button because of dilatation which helps to increase the surface area, thus, increase the efficiency  </a:t>
            </a:r>
            <a:r>
              <a:rPr lang="en" sz="1000">
                <a:solidFill>
                  <a:srgbClr val="B7B7B7"/>
                </a:solidFill>
              </a:rPr>
              <a:t> </a:t>
            </a:r>
            <a:endParaRPr sz="1000">
              <a:solidFill>
                <a:srgbClr val="B7B7B7"/>
              </a:solidFill>
            </a:endParaRPr>
          </a:p>
        </p:txBody>
      </p:sp>
      <p:sp>
        <p:nvSpPr>
          <p:cNvPr id="292" name="Google Shape;292;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3" name="Google Shape;293;p51"/>
          <p:cNvSpPr/>
          <p:nvPr/>
        </p:nvSpPr>
        <p:spPr>
          <a:xfrm>
            <a:off x="1143700" y="4072483"/>
            <a:ext cx="4518600" cy="5775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a:solidFill>
                  <a:srgbClr val="134F5C"/>
                </a:solidFill>
                <a:latin typeface="Josefin Sans"/>
                <a:ea typeface="Josefin Sans"/>
                <a:cs typeface="Josefin Sans"/>
                <a:sym typeface="Josefin Sans"/>
              </a:rPr>
              <a:t>Anatomical Types of Synapses</a:t>
            </a:r>
            <a:endParaRPr b="1" sz="1700">
              <a:solidFill>
                <a:srgbClr val="134F5C"/>
              </a:solidFill>
              <a:latin typeface="Josefin Sans"/>
              <a:ea typeface="Josefin Sans"/>
              <a:cs typeface="Josefin Sans"/>
              <a:sym typeface="Josefin Sans"/>
            </a:endParaRPr>
          </a:p>
        </p:txBody>
      </p:sp>
      <p:sp>
        <p:nvSpPr>
          <p:cNvPr id="294" name="Google Shape;294;p51"/>
          <p:cNvSpPr/>
          <p:nvPr/>
        </p:nvSpPr>
        <p:spPr>
          <a:xfrm>
            <a:off x="99375" y="5396350"/>
            <a:ext cx="2083500" cy="10119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134F5C"/>
                </a:solidFill>
                <a:latin typeface="Cairo"/>
                <a:ea typeface="Cairo"/>
                <a:cs typeface="Cairo"/>
                <a:sym typeface="Cairo"/>
              </a:rPr>
              <a:t>Axodendritic</a:t>
            </a:r>
            <a:endParaRPr b="1">
              <a:solidFill>
                <a:srgbClr val="134F5C"/>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synapses between the axon of one neuron and the dendrite of another</a:t>
            </a:r>
            <a:endParaRPr>
              <a:latin typeface="Cairo"/>
              <a:ea typeface="Cairo"/>
              <a:cs typeface="Cairo"/>
              <a:sym typeface="Cairo"/>
            </a:endParaRPr>
          </a:p>
        </p:txBody>
      </p:sp>
      <p:sp>
        <p:nvSpPr>
          <p:cNvPr id="295" name="Google Shape;295;p51"/>
          <p:cNvSpPr/>
          <p:nvPr/>
        </p:nvSpPr>
        <p:spPr>
          <a:xfrm>
            <a:off x="4608025" y="5405188"/>
            <a:ext cx="2017800" cy="9942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134F5C"/>
                </a:solidFill>
                <a:latin typeface="Cairo"/>
                <a:ea typeface="Cairo"/>
                <a:cs typeface="Cairo"/>
                <a:sym typeface="Cairo"/>
              </a:rPr>
              <a:t>Axosomatic</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synapses between the axon of one neuron and the soma of another</a:t>
            </a:r>
            <a:endParaRPr>
              <a:latin typeface="Cairo"/>
              <a:ea typeface="Cairo"/>
              <a:cs typeface="Cairo"/>
              <a:sym typeface="Cairo"/>
            </a:endParaRPr>
          </a:p>
        </p:txBody>
      </p:sp>
      <p:sp>
        <p:nvSpPr>
          <p:cNvPr id="296" name="Google Shape;296;p51"/>
          <p:cNvSpPr txBox="1"/>
          <p:nvPr/>
        </p:nvSpPr>
        <p:spPr>
          <a:xfrm>
            <a:off x="4844800" y="7418575"/>
            <a:ext cx="19212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51"/>
          <p:cNvSpPr/>
          <p:nvPr/>
        </p:nvSpPr>
        <p:spPr>
          <a:xfrm>
            <a:off x="2386550" y="5396338"/>
            <a:ext cx="2017800" cy="10119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Other types of synapses include:</a:t>
            </a:r>
            <a:endParaRPr>
              <a:latin typeface="Cairo"/>
              <a:ea typeface="Cairo"/>
              <a:cs typeface="Cairo"/>
              <a:sym typeface="Cairo"/>
            </a:endParaRPr>
          </a:p>
        </p:txBody>
      </p:sp>
      <p:sp>
        <p:nvSpPr>
          <p:cNvPr id="298" name="Google Shape;298;p51"/>
          <p:cNvSpPr/>
          <p:nvPr/>
        </p:nvSpPr>
        <p:spPr>
          <a:xfrm>
            <a:off x="660050" y="7154625"/>
            <a:ext cx="1726500" cy="5775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134F5C"/>
                </a:solidFill>
                <a:latin typeface="Cairo"/>
                <a:ea typeface="Cairo"/>
                <a:cs typeface="Cairo"/>
                <a:sym typeface="Cairo"/>
              </a:rPr>
              <a:t>Axoaxonic</a:t>
            </a:r>
            <a:endParaRPr b="1">
              <a:solidFill>
                <a:srgbClr val="134F5C"/>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 (axon to axon)</a:t>
            </a:r>
            <a:endParaRPr>
              <a:latin typeface="Cairo"/>
              <a:ea typeface="Cairo"/>
              <a:cs typeface="Cairo"/>
              <a:sym typeface="Cairo"/>
            </a:endParaRPr>
          </a:p>
        </p:txBody>
      </p:sp>
      <p:sp>
        <p:nvSpPr>
          <p:cNvPr id="299" name="Google Shape;299;p51"/>
          <p:cNvSpPr/>
          <p:nvPr/>
        </p:nvSpPr>
        <p:spPr>
          <a:xfrm>
            <a:off x="2434850" y="7154625"/>
            <a:ext cx="1921200" cy="5775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134F5C"/>
                </a:solidFill>
                <a:latin typeface="Cairo"/>
                <a:ea typeface="Cairo"/>
                <a:cs typeface="Cairo"/>
                <a:sym typeface="Cairo"/>
              </a:rPr>
              <a:t>Dendrodendritic</a:t>
            </a:r>
            <a:endParaRPr b="1">
              <a:solidFill>
                <a:srgbClr val="134F5C"/>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(dendrite to dendrite)</a:t>
            </a:r>
            <a:endParaRPr>
              <a:latin typeface="Cairo"/>
              <a:ea typeface="Cairo"/>
              <a:cs typeface="Cairo"/>
              <a:sym typeface="Cairo"/>
            </a:endParaRPr>
          </a:p>
        </p:txBody>
      </p:sp>
      <p:sp>
        <p:nvSpPr>
          <p:cNvPr id="300" name="Google Shape;300;p51"/>
          <p:cNvSpPr/>
          <p:nvPr/>
        </p:nvSpPr>
        <p:spPr>
          <a:xfrm>
            <a:off x="4404350" y="7154624"/>
            <a:ext cx="1726500" cy="5775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134F5C"/>
                </a:solidFill>
                <a:latin typeface="Cairo"/>
                <a:ea typeface="Cairo"/>
                <a:cs typeface="Cairo"/>
                <a:sym typeface="Cairo"/>
              </a:rPr>
              <a:t>Dendrosomatic</a:t>
            </a:r>
            <a:r>
              <a:rPr lang="en">
                <a:solidFill>
                  <a:schemeClr val="dk1"/>
                </a:solidFill>
                <a:latin typeface="Cairo"/>
                <a:ea typeface="Cairo"/>
                <a:cs typeface="Cairo"/>
                <a:sym typeface="Cairo"/>
              </a:rPr>
              <a:t> (dendrites to soma)</a:t>
            </a:r>
            <a:endParaRPr>
              <a:latin typeface="Cairo"/>
              <a:ea typeface="Cairo"/>
              <a:cs typeface="Cairo"/>
              <a:sym typeface="Cairo"/>
            </a:endParaRPr>
          </a:p>
        </p:txBody>
      </p:sp>
      <p:cxnSp>
        <p:nvCxnSpPr>
          <p:cNvPr id="301" name="Google Shape;301;p51"/>
          <p:cNvCxnSpPr>
            <a:stCxn id="299" idx="0"/>
            <a:endCxn id="297" idx="2"/>
          </p:cNvCxnSpPr>
          <p:nvPr/>
        </p:nvCxnSpPr>
        <p:spPr>
          <a:xfrm rot="10800000">
            <a:off x="3395450" y="6408225"/>
            <a:ext cx="0" cy="746400"/>
          </a:xfrm>
          <a:prstGeom prst="straightConnector1">
            <a:avLst/>
          </a:prstGeom>
          <a:noFill/>
          <a:ln cap="flat" cmpd="sng" w="9525">
            <a:solidFill>
              <a:schemeClr val="dk2"/>
            </a:solidFill>
            <a:prstDash val="solid"/>
            <a:round/>
            <a:headEnd len="med" w="med" type="none"/>
            <a:tailEnd len="med" w="med" type="none"/>
          </a:ln>
        </p:spPr>
      </p:cxnSp>
      <p:pic>
        <p:nvPicPr>
          <p:cNvPr id="302" name="Google Shape;302;p51"/>
          <p:cNvPicPr preferRelativeResize="0"/>
          <p:nvPr/>
        </p:nvPicPr>
        <p:blipFill rotWithShape="1">
          <a:blip r:embed="rId3">
            <a:alphaModFix/>
          </a:blip>
          <a:srcRect b="0" l="5695" r="0" t="0"/>
          <a:stretch/>
        </p:blipFill>
        <p:spPr>
          <a:xfrm>
            <a:off x="3776951" y="8014450"/>
            <a:ext cx="2524251" cy="1326250"/>
          </a:xfrm>
          <a:prstGeom prst="rect">
            <a:avLst/>
          </a:prstGeom>
          <a:noFill/>
          <a:ln>
            <a:noFill/>
          </a:ln>
        </p:spPr>
      </p:pic>
      <p:pic>
        <p:nvPicPr>
          <p:cNvPr id="303" name="Google Shape;303;p51"/>
          <p:cNvPicPr preferRelativeResize="0"/>
          <p:nvPr/>
        </p:nvPicPr>
        <p:blipFill>
          <a:blip r:embed="rId4">
            <a:alphaModFix/>
          </a:blip>
          <a:stretch>
            <a:fillRect/>
          </a:stretch>
        </p:blipFill>
        <p:spPr>
          <a:xfrm>
            <a:off x="660038" y="8058775"/>
            <a:ext cx="2911286" cy="1326250"/>
          </a:xfrm>
          <a:prstGeom prst="rect">
            <a:avLst/>
          </a:prstGeom>
          <a:noFill/>
          <a:ln>
            <a:noFill/>
          </a:ln>
        </p:spPr>
      </p:pic>
      <p:cxnSp>
        <p:nvCxnSpPr>
          <p:cNvPr id="304" name="Google Shape;304;p51"/>
          <p:cNvCxnSpPr>
            <a:stCxn id="293" idx="2"/>
            <a:endCxn id="295" idx="0"/>
          </p:cNvCxnSpPr>
          <p:nvPr/>
        </p:nvCxnSpPr>
        <p:spPr>
          <a:xfrm flipH="1" rot="-5400000">
            <a:off x="4132450" y="3920533"/>
            <a:ext cx="755100" cy="2214000"/>
          </a:xfrm>
          <a:prstGeom prst="bentConnector3">
            <a:avLst>
              <a:gd fmla="val 50007" name="adj1"/>
            </a:avLst>
          </a:prstGeom>
          <a:noFill/>
          <a:ln cap="flat" cmpd="sng" w="9525">
            <a:solidFill>
              <a:schemeClr val="dk2"/>
            </a:solidFill>
            <a:prstDash val="solid"/>
            <a:round/>
            <a:headEnd len="med" w="med" type="none"/>
            <a:tailEnd len="med" w="med" type="none"/>
          </a:ln>
        </p:spPr>
      </p:cxnSp>
      <p:cxnSp>
        <p:nvCxnSpPr>
          <p:cNvPr id="305" name="Google Shape;305;p51"/>
          <p:cNvCxnSpPr>
            <a:stCxn id="293" idx="2"/>
            <a:endCxn id="294" idx="0"/>
          </p:cNvCxnSpPr>
          <p:nvPr/>
        </p:nvCxnSpPr>
        <p:spPr>
          <a:xfrm rot="5400000">
            <a:off x="1898800" y="3892183"/>
            <a:ext cx="746400" cy="2262000"/>
          </a:xfrm>
          <a:prstGeom prst="bentConnector3">
            <a:avLst>
              <a:gd fmla="val 49998" name="adj1"/>
            </a:avLst>
          </a:prstGeom>
          <a:noFill/>
          <a:ln cap="flat" cmpd="sng" w="9525">
            <a:solidFill>
              <a:schemeClr val="dk2"/>
            </a:solidFill>
            <a:prstDash val="solid"/>
            <a:round/>
            <a:headEnd len="med" w="med" type="none"/>
            <a:tailEnd len="med" w="med" type="none"/>
          </a:ln>
        </p:spPr>
      </p:cxnSp>
      <p:cxnSp>
        <p:nvCxnSpPr>
          <p:cNvPr id="306" name="Google Shape;306;p51"/>
          <p:cNvCxnSpPr>
            <a:stCxn id="293" idx="2"/>
            <a:endCxn id="297" idx="0"/>
          </p:cNvCxnSpPr>
          <p:nvPr/>
        </p:nvCxnSpPr>
        <p:spPr>
          <a:xfrm flipH="1">
            <a:off x="3395500" y="4649983"/>
            <a:ext cx="7500" cy="746400"/>
          </a:xfrm>
          <a:prstGeom prst="straightConnector1">
            <a:avLst/>
          </a:prstGeom>
          <a:noFill/>
          <a:ln cap="flat" cmpd="sng" w="9525">
            <a:solidFill>
              <a:schemeClr val="dk2"/>
            </a:solidFill>
            <a:prstDash val="solid"/>
            <a:round/>
            <a:headEnd len="med" w="med" type="none"/>
            <a:tailEnd len="med" w="med" type="none"/>
          </a:ln>
        </p:spPr>
      </p:cxnSp>
      <p:cxnSp>
        <p:nvCxnSpPr>
          <p:cNvPr id="307" name="Google Shape;307;p51"/>
          <p:cNvCxnSpPr>
            <a:stCxn id="297" idx="2"/>
            <a:endCxn id="300" idx="0"/>
          </p:cNvCxnSpPr>
          <p:nvPr/>
        </p:nvCxnSpPr>
        <p:spPr>
          <a:xfrm flipH="1" rot="-5400000">
            <a:off x="3958400" y="5845288"/>
            <a:ext cx="746400" cy="1872300"/>
          </a:xfrm>
          <a:prstGeom prst="bentConnector3">
            <a:avLst>
              <a:gd fmla="val 49999" name="adj1"/>
            </a:avLst>
          </a:prstGeom>
          <a:noFill/>
          <a:ln cap="flat" cmpd="sng" w="9525">
            <a:solidFill>
              <a:schemeClr val="dk2"/>
            </a:solidFill>
            <a:prstDash val="solid"/>
            <a:round/>
            <a:headEnd len="med" w="med" type="none"/>
            <a:tailEnd len="med" w="med" type="none"/>
          </a:ln>
        </p:spPr>
      </p:cxnSp>
      <p:cxnSp>
        <p:nvCxnSpPr>
          <p:cNvPr id="308" name="Google Shape;308;p51"/>
          <p:cNvCxnSpPr>
            <a:stCxn id="297" idx="2"/>
            <a:endCxn id="298" idx="0"/>
          </p:cNvCxnSpPr>
          <p:nvPr/>
        </p:nvCxnSpPr>
        <p:spPr>
          <a:xfrm rot="5400000">
            <a:off x="2086250" y="5845438"/>
            <a:ext cx="746400" cy="1872000"/>
          </a:xfrm>
          <a:prstGeom prst="bentConnector3">
            <a:avLst>
              <a:gd fmla="val 49999" name="adj1"/>
            </a:avLst>
          </a:prstGeom>
          <a:noFill/>
          <a:ln cap="flat" cmpd="sng" w="9525">
            <a:solidFill>
              <a:schemeClr val="dk2"/>
            </a:solidFill>
            <a:prstDash val="solid"/>
            <a:round/>
            <a:headEnd len="med" w="med" type="none"/>
            <a:tailEnd len="med" w="med" type="none"/>
          </a:ln>
        </p:spPr>
      </p:cxnSp>
      <p:sp>
        <p:nvSpPr>
          <p:cNvPr id="309" name="Google Shape;309;p51"/>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Structure and types of synapses</a:t>
            </a:r>
            <a:endParaRPr sz="1200">
              <a:solidFill>
                <a:srgbClr val="134F5C"/>
              </a:solidFill>
              <a:latin typeface="Josefin Sans"/>
              <a:ea typeface="Josefin Sans"/>
              <a:cs typeface="Josefin Sans"/>
              <a:sym typeface="Josefin Sans"/>
            </a:endParaRPr>
          </a:p>
        </p:txBody>
      </p:sp>
      <p:pic>
        <p:nvPicPr>
          <p:cNvPr id="310" name="Google Shape;310;p51"/>
          <p:cNvPicPr preferRelativeResize="0"/>
          <p:nvPr/>
        </p:nvPicPr>
        <p:blipFill>
          <a:blip r:embed="rId5">
            <a:alphaModFix/>
          </a:blip>
          <a:stretch>
            <a:fillRect/>
          </a:stretch>
        </p:blipFill>
        <p:spPr>
          <a:xfrm>
            <a:off x="3164450" y="442714"/>
            <a:ext cx="3249824" cy="2094680"/>
          </a:xfrm>
          <a:prstGeom prst="rect">
            <a:avLst/>
          </a:prstGeom>
          <a:noFill/>
          <a:ln>
            <a:noFill/>
          </a:ln>
        </p:spPr>
      </p:pic>
      <p:sp>
        <p:nvSpPr>
          <p:cNvPr id="311" name="Google Shape;311;p51"/>
          <p:cNvSpPr txBox="1"/>
          <p:nvPr/>
        </p:nvSpPr>
        <p:spPr>
          <a:xfrm>
            <a:off x="99375" y="958075"/>
            <a:ext cx="3065100" cy="29937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2C5072"/>
              </a:buClr>
              <a:buSzPts val="1400"/>
              <a:buFont typeface="Cairo"/>
              <a:buAutoNum type="arabicPeriod"/>
            </a:pPr>
            <a:r>
              <a:rPr b="1" lang="en">
                <a:solidFill>
                  <a:schemeClr val="dk1"/>
                </a:solidFill>
                <a:latin typeface="Cairo"/>
                <a:ea typeface="Cairo"/>
                <a:cs typeface="Cairo"/>
                <a:sym typeface="Cairo"/>
              </a:rPr>
              <a:t>Synaptic knobs </a:t>
            </a:r>
            <a:r>
              <a:rPr lang="en">
                <a:solidFill>
                  <a:schemeClr val="dk1"/>
                </a:solidFill>
                <a:latin typeface="Cairo"/>
                <a:ea typeface="Cairo"/>
                <a:cs typeface="Cairo"/>
                <a:sym typeface="Cairo"/>
              </a:rPr>
              <a:t>(presynaptic terminal): It has synaptic vesicles (neurotransmitters). </a:t>
            </a:r>
            <a:endParaRPr b="1">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AutoNum type="arabicPeriod"/>
            </a:pPr>
            <a:r>
              <a:rPr b="1" lang="en">
                <a:solidFill>
                  <a:schemeClr val="dk1"/>
                </a:solidFill>
                <a:latin typeface="Cairo"/>
                <a:ea typeface="Cairo"/>
                <a:cs typeface="Cairo"/>
                <a:sym typeface="Cairo"/>
              </a:rPr>
              <a:t>Synaptic</a:t>
            </a:r>
            <a:r>
              <a:rPr lang="en">
                <a:solidFill>
                  <a:schemeClr val="dk1"/>
                </a:solidFill>
                <a:latin typeface="Cairo"/>
                <a:ea typeface="Cairo"/>
                <a:cs typeface="Cairo"/>
                <a:sym typeface="Cairo"/>
              </a:rPr>
              <a:t> </a:t>
            </a:r>
            <a:r>
              <a:rPr b="1" lang="en">
                <a:solidFill>
                  <a:schemeClr val="dk1"/>
                </a:solidFill>
                <a:latin typeface="Cairo"/>
                <a:ea typeface="Cairo"/>
                <a:cs typeface="Cairo"/>
                <a:sym typeface="Cairo"/>
              </a:rPr>
              <a:t>cleft</a:t>
            </a:r>
            <a:r>
              <a:rPr lang="en">
                <a:solidFill>
                  <a:schemeClr val="dk1"/>
                </a:solidFill>
                <a:latin typeface="Cairo"/>
                <a:ea typeface="Cairo"/>
                <a:cs typeface="Cairo"/>
                <a:sym typeface="Cairo"/>
              </a:rPr>
              <a:t>:  It is the space between the axon terminal and sarcolemma. It has a width </a:t>
            </a:r>
            <a:r>
              <a:rPr lang="en">
                <a:solidFill>
                  <a:schemeClr val="dk1"/>
                </a:solidFill>
                <a:latin typeface="Cairo"/>
                <a:ea typeface="Cairo"/>
                <a:cs typeface="Cairo"/>
                <a:sym typeface="Cairo"/>
              </a:rPr>
              <a:t>of 200-300 angstroms.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                                                                                                                             </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Postsynaptic membrane</a:t>
            </a:r>
            <a:r>
              <a:rPr lang="en">
                <a:solidFill>
                  <a:schemeClr val="dk1"/>
                </a:solidFill>
                <a:latin typeface="Cairo"/>
                <a:ea typeface="Cairo"/>
                <a:cs typeface="Cairo"/>
                <a:sym typeface="Cairo"/>
              </a:rPr>
              <a:t> It has receptors for neurotransmitters or ion channels. </a:t>
            </a:r>
            <a:endParaRPr>
              <a:solidFill>
                <a:schemeClr val="dk1"/>
              </a:solidFill>
              <a:latin typeface="Cairo"/>
              <a:ea typeface="Cairo"/>
              <a:cs typeface="Cairo"/>
              <a:sym typeface="Cairo"/>
            </a:endParaRPr>
          </a:p>
        </p:txBody>
      </p:sp>
      <p:sp>
        <p:nvSpPr>
          <p:cNvPr id="312" name="Google Shape;312;p51"/>
          <p:cNvSpPr txBox="1"/>
          <p:nvPr/>
        </p:nvSpPr>
        <p:spPr>
          <a:xfrm>
            <a:off x="-1219908" y="472942"/>
            <a:ext cx="54864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Structure </a:t>
            </a:r>
            <a:r>
              <a:rPr lang="en" sz="1800">
                <a:solidFill>
                  <a:srgbClr val="134F5C"/>
                </a:solidFill>
                <a:highlight>
                  <a:srgbClr val="EFEFEF"/>
                </a:highlight>
                <a:latin typeface="Josefin Sans"/>
                <a:ea typeface="Josefin Sans"/>
                <a:cs typeface="Josefin Sans"/>
                <a:sym typeface="Josefin Sans"/>
              </a:rPr>
              <a:t>of synapse</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pic>
        <p:nvPicPr>
          <p:cNvPr id="317" name="Google Shape;317;p52"/>
          <p:cNvPicPr preferRelativeResize="0"/>
          <p:nvPr/>
        </p:nvPicPr>
        <p:blipFill rotWithShape="1">
          <a:blip r:embed="rId3">
            <a:alphaModFix/>
          </a:blip>
          <a:srcRect b="0" l="1630" r="1909" t="0"/>
          <a:stretch/>
        </p:blipFill>
        <p:spPr>
          <a:xfrm>
            <a:off x="4364328" y="7024775"/>
            <a:ext cx="1961301" cy="2711273"/>
          </a:xfrm>
          <a:prstGeom prst="rect">
            <a:avLst/>
          </a:prstGeom>
          <a:noFill/>
          <a:ln>
            <a:noFill/>
          </a:ln>
        </p:spPr>
      </p:pic>
      <p:sp>
        <p:nvSpPr>
          <p:cNvPr id="318" name="Google Shape;318;p52"/>
          <p:cNvSpPr txBox="1"/>
          <p:nvPr>
            <p:ph type="title"/>
          </p:nvPr>
        </p:nvSpPr>
        <p:spPr>
          <a:xfrm>
            <a:off x="274050" y="6489150"/>
            <a:ext cx="5486400" cy="3051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en" sz="1800">
                <a:solidFill>
                  <a:srgbClr val="134F5C"/>
                </a:solidFill>
                <a:highlight>
                  <a:srgbClr val="EFEFEF"/>
                </a:highlight>
                <a:latin typeface="Josefin Sans"/>
                <a:ea typeface="Josefin Sans"/>
                <a:cs typeface="Josefin Sans"/>
                <a:sym typeface="Josefin Sans"/>
              </a:rPr>
              <a:t>Examples of synapse outside the CNS</a:t>
            </a:r>
            <a:endParaRPr sz="1400" u="sng">
              <a:solidFill>
                <a:srgbClr val="134F5C"/>
              </a:solidFill>
              <a:latin typeface="Cairo"/>
              <a:ea typeface="Cairo"/>
              <a:cs typeface="Cairo"/>
              <a:sym typeface="Cairo"/>
            </a:endParaRPr>
          </a:p>
          <a:p>
            <a:pPr indent="-317500" lvl="0" marL="457200" rtl="0" algn="l">
              <a:lnSpc>
                <a:spcPct val="100000"/>
              </a:lnSpc>
              <a:spcBef>
                <a:spcPts val="600"/>
              </a:spcBef>
              <a:spcAft>
                <a:spcPts val="0"/>
              </a:spcAft>
              <a:buClr>
                <a:srgbClr val="2C5072"/>
              </a:buClr>
              <a:buSzPts val="1400"/>
              <a:buFont typeface="Cairo"/>
              <a:buChar char="●"/>
            </a:pPr>
            <a:r>
              <a:rPr lang="en" sz="1400">
                <a:latin typeface="Cairo"/>
                <a:ea typeface="Cairo"/>
                <a:cs typeface="Cairo"/>
                <a:sym typeface="Cairo"/>
              </a:rPr>
              <a:t>Neuromuscular junction</a:t>
            </a:r>
            <a:endParaRPr sz="1400">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sz="1400">
                <a:latin typeface="Cairo"/>
                <a:ea typeface="Cairo"/>
                <a:cs typeface="Cairo"/>
                <a:sym typeface="Cairo"/>
              </a:rPr>
              <a:t>Contact between: autonomic neurons &amp; smooth, cardiac muscles, &amp; other effector cells. </a:t>
            </a:r>
            <a:endParaRPr sz="2200" u="sng">
              <a:latin typeface="Cairo"/>
              <a:ea typeface="Cairo"/>
              <a:cs typeface="Cairo"/>
              <a:sym typeface="Cairo"/>
            </a:endParaRPr>
          </a:p>
        </p:txBody>
      </p:sp>
      <p:pic>
        <p:nvPicPr>
          <p:cNvPr id="319" name="Google Shape;319;p52"/>
          <p:cNvPicPr preferRelativeResize="0"/>
          <p:nvPr/>
        </p:nvPicPr>
        <p:blipFill rotWithShape="1">
          <a:blip r:embed="rId4">
            <a:alphaModFix/>
          </a:blip>
          <a:srcRect b="0" l="0" r="0" t="0"/>
          <a:stretch/>
        </p:blipFill>
        <p:spPr>
          <a:xfrm>
            <a:off x="355350" y="7744577"/>
            <a:ext cx="2480525" cy="1839698"/>
          </a:xfrm>
          <a:prstGeom prst="rect">
            <a:avLst/>
          </a:prstGeom>
          <a:noFill/>
          <a:ln cap="flat" cmpd="sng" w="9525">
            <a:solidFill>
              <a:srgbClr val="6FA8DC"/>
            </a:solidFill>
            <a:prstDash val="dot"/>
            <a:round/>
            <a:headEnd len="sm" w="sm" type="none"/>
            <a:tailEnd len="sm" w="sm" type="none"/>
          </a:ln>
        </p:spPr>
      </p:pic>
      <p:sp>
        <p:nvSpPr>
          <p:cNvPr id="320" name="Google Shape;320;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1" name="Google Shape;321;p52"/>
          <p:cNvSpPr/>
          <p:nvPr/>
        </p:nvSpPr>
        <p:spPr>
          <a:xfrm>
            <a:off x="1156100" y="456055"/>
            <a:ext cx="4518600" cy="5775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a:solidFill>
                  <a:srgbClr val="134F5C"/>
                </a:solidFill>
                <a:latin typeface="Josefin Sans"/>
                <a:ea typeface="Josefin Sans"/>
                <a:cs typeface="Josefin Sans"/>
                <a:sym typeface="Josefin Sans"/>
              </a:rPr>
              <a:t>Functional </a:t>
            </a:r>
            <a:r>
              <a:rPr b="1" lang="en" sz="1700">
                <a:solidFill>
                  <a:srgbClr val="134F5C"/>
                </a:solidFill>
                <a:latin typeface="Josefin Sans"/>
                <a:ea typeface="Josefin Sans"/>
                <a:cs typeface="Josefin Sans"/>
                <a:sym typeface="Josefin Sans"/>
              </a:rPr>
              <a:t>Types of Synapses</a:t>
            </a:r>
            <a:endParaRPr b="1" sz="1700">
              <a:solidFill>
                <a:srgbClr val="134F5C"/>
              </a:solidFill>
              <a:latin typeface="Josefin Sans"/>
              <a:ea typeface="Josefin Sans"/>
              <a:cs typeface="Josefin Sans"/>
              <a:sym typeface="Josefin Sans"/>
            </a:endParaRPr>
          </a:p>
        </p:txBody>
      </p:sp>
      <p:sp>
        <p:nvSpPr>
          <p:cNvPr id="322" name="Google Shape;322;p52"/>
          <p:cNvSpPr/>
          <p:nvPr/>
        </p:nvSpPr>
        <p:spPr>
          <a:xfrm>
            <a:off x="487075" y="1225100"/>
            <a:ext cx="2063400" cy="4950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a:solidFill>
                  <a:srgbClr val="134F5C"/>
                </a:solidFill>
                <a:latin typeface="Cairo"/>
                <a:ea typeface="Cairo"/>
                <a:cs typeface="Cairo"/>
                <a:sym typeface="Cairo"/>
              </a:rPr>
              <a:t>A. Chemical synapse</a:t>
            </a:r>
            <a:endParaRPr b="1">
              <a:solidFill>
                <a:srgbClr val="134F5C"/>
              </a:solidFill>
              <a:latin typeface="Cairo"/>
              <a:ea typeface="Cairo"/>
              <a:cs typeface="Cairo"/>
              <a:sym typeface="Cairo"/>
            </a:endParaRPr>
          </a:p>
        </p:txBody>
      </p:sp>
      <p:sp>
        <p:nvSpPr>
          <p:cNvPr id="323" name="Google Shape;323;p52"/>
          <p:cNvSpPr/>
          <p:nvPr/>
        </p:nvSpPr>
        <p:spPr>
          <a:xfrm>
            <a:off x="487075" y="2596400"/>
            <a:ext cx="2063400" cy="4950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134F5C"/>
                </a:solidFill>
                <a:latin typeface="Cairo"/>
                <a:ea typeface="Cairo"/>
                <a:cs typeface="Cairo"/>
                <a:sym typeface="Cairo"/>
              </a:rPr>
              <a:t>B. Electrical Synapses</a:t>
            </a:r>
            <a:endParaRPr b="1">
              <a:solidFill>
                <a:srgbClr val="134F5C"/>
              </a:solidFill>
              <a:latin typeface="Cairo"/>
              <a:ea typeface="Cairo"/>
              <a:cs typeface="Cairo"/>
              <a:sym typeface="Cairo"/>
            </a:endParaRPr>
          </a:p>
        </p:txBody>
      </p:sp>
      <p:sp>
        <p:nvSpPr>
          <p:cNvPr id="324" name="Google Shape;324;p52"/>
          <p:cNvSpPr/>
          <p:nvPr/>
        </p:nvSpPr>
        <p:spPr>
          <a:xfrm>
            <a:off x="487075" y="5353950"/>
            <a:ext cx="2063400" cy="4950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
                <a:solidFill>
                  <a:srgbClr val="134F5C"/>
                </a:solidFill>
                <a:latin typeface="Cairo"/>
                <a:ea typeface="Cairo"/>
                <a:cs typeface="Cairo"/>
                <a:sym typeface="Cairo"/>
              </a:rPr>
              <a:t>C. Conjoint synapse</a:t>
            </a:r>
            <a:endParaRPr b="1">
              <a:solidFill>
                <a:srgbClr val="134F5C"/>
              </a:solidFill>
              <a:latin typeface="Cairo"/>
              <a:ea typeface="Cairo"/>
              <a:cs typeface="Cairo"/>
              <a:sym typeface="Cairo"/>
            </a:endParaRPr>
          </a:p>
        </p:txBody>
      </p:sp>
      <p:sp>
        <p:nvSpPr>
          <p:cNvPr id="325" name="Google Shape;325;p52"/>
          <p:cNvSpPr txBox="1"/>
          <p:nvPr/>
        </p:nvSpPr>
        <p:spPr>
          <a:xfrm>
            <a:off x="355350" y="1720175"/>
            <a:ext cx="6147300" cy="87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rgbClr val="FF0000"/>
                </a:solidFill>
                <a:latin typeface="Cairo"/>
                <a:ea typeface="Cairo"/>
                <a:cs typeface="Cairo"/>
                <a:sym typeface="Cairo"/>
              </a:rPr>
              <a:t>Almost all synapses</a:t>
            </a:r>
            <a:r>
              <a:rPr lang="en" sz="1300">
                <a:solidFill>
                  <a:schemeClr val="dk1"/>
                </a:solidFill>
                <a:latin typeface="Cairo"/>
                <a:ea typeface="Cairo"/>
                <a:cs typeface="Cairo"/>
                <a:sym typeface="Cairo"/>
              </a:rPr>
              <a:t> in the CNS. (I.e. first neuron secretes a chemical substance called </a:t>
            </a:r>
            <a:r>
              <a:rPr lang="en" sz="1300">
                <a:solidFill>
                  <a:srgbClr val="FF0000"/>
                </a:solidFill>
                <a:latin typeface="Cairo"/>
                <a:ea typeface="Cairo"/>
                <a:cs typeface="Cairo"/>
                <a:sym typeface="Cairo"/>
              </a:rPr>
              <a:t>neurotransmitter</a:t>
            </a:r>
            <a:r>
              <a:rPr lang="en" sz="1300">
                <a:solidFill>
                  <a:schemeClr val="dk1"/>
                </a:solidFill>
                <a:latin typeface="Cairo"/>
                <a:ea typeface="Cairo"/>
                <a:cs typeface="Cairo"/>
                <a:sym typeface="Cairo"/>
              </a:rPr>
              <a:t> at the synapse to act on receptor on the next neuron to excite it, inhibit or modify its sensitivity). </a:t>
            </a:r>
            <a:r>
              <a:rPr lang="en" sz="1300">
                <a:solidFill>
                  <a:srgbClr val="FF0000"/>
                </a:solidFill>
                <a:latin typeface="Cairo"/>
                <a:ea typeface="Cairo"/>
                <a:cs typeface="Cairo"/>
                <a:sym typeface="Cairo"/>
              </a:rPr>
              <a:t>One direction</a:t>
            </a:r>
            <a:r>
              <a:rPr lang="en" sz="1300">
                <a:solidFill>
                  <a:schemeClr val="dk1"/>
                </a:solidFill>
                <a:latin typeface="Cairo"/>
                <a:ea typeface="Cairo"/>
                <a:cs typeface="Cairo"/>
                <a:sym typeface="Cairo"/>
              </a:rPr>
              <a:t> transmission*. </a:t>
            </a:r>
            <a:endParaRPr sz="1300">
              <a:latin typeface="Cairo"/>
              <a:ea typeface="Cairo"/>
              <a:cs typeface="Cairo"/>
              <a:sym typeface="Cairo"/>
            </a:endParaRPr>
          </a:p>
        </p:txBody>
      </p:sp>
      <p:sp>
        <p:nvSpPr>
          <p:cNvPr id="326" name="Google Shape;326;p52"/>
          <p:cNvSpPr txBox="1"/>
          <p:nvPr/>
        </p:nvSpPr>
        <p:spPr>
          <a:xfrm>
            <a:off x="400250" y="3091400"/>
            <a:ext cx="6030300" cy="1706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solidFill>
                  <a:schemeClr val="dk1"/>
                </a:solidFill>
                <a:latin typeface="Cairo"/>
                <a:ea typeface="Cairo"/>
                <a:cs typeface="Cairo"/>
                <a:sym typeface="Cairo"/>
              </a:rPr>
              <a:t>Membranes of the pre- and postsynaptic neurons come close together and </a:t>
            </a:r>
            <a:r>
              <a:rPr lang="en" sz="1300">
                <a:solidFill>
                  <a:srgbClr val="FF0000"/>
                </a:solidFill>
                <a:latin typeface="Cairo"/>
                <a:ea typeface="Cairo"/>
                <a:cs typeface="Cairo"/>
                <a:sym typeface="Cairo"/>
              </a:rPr>
              <a:t>gap junctions</a:t>
            </a:r>
            <a:r>
              <a:rPr lang="en" sz="1300">
                <a:solidFill>
                  <a:schemeClr val="dk1"/>
                </a:solidFill>
                <a:latin typeface="Cairo"/>
                <a:ea typeface="Cairo"/>
                <a:cs typeface="Cairo"/>
                <a:sym typeface="Cairo"/>
              </a:rPr>
              <a:t> forms → low membrane borders which allow passage of ions.</a:t>
            </a:r>
            <a:endParaRPr sz="1300">
              <a:solidFill>
                <a:schemeClr val="dk1"/>
              </a:solidFill>
              <a:latin typeface="Cairo"/>
              <a:ea typeface="Cairo"/>
              <a:cs typeface="Cairo"/>
              <a:sym typeface="Cairo"/>
            </a:endParaRPr>
          </a:p>
          <a:p>
            <a:pPr indent="-311150" lvl="0" marL="457200" rtl="0" algn="l">
              <a:lnSpc>
                <a:spcPct val="115000"/>
              </a:lnSpc>
              <a:spcBef>
                <a:spcPts val="500"/>
              </a:spcBef>
              <a:spcAft>
                <a:spcPts val="0"/>
              </a:spcAft>
              <a:buClr>
                <a:srgbClr val="2C5072"/>
              </a:buClr>
              <a:buSzPts val="1300"/>
              <a:buFont typeface="Cairo"/>
              <a:buChar char="●"/>
            </a:pPr>
            <a:r>
              <a:rPr lang="en" sz="1300">
                <a:solidFill>
                  <a:schemeClr val="dk1"/>
                </a:solidFill>
                <a:latin typeface="Cairo"/>
                <a:ea typeface="Cairo"/>
                <a:cs typeface="Cairo"/>
                <a:sym typeface="Cairo"/>
              </a:rPr>
              <a:t>Are less common than chemical synapses</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rgbClr val="2C5072"/>
              </a:buClr>
              <a:buSzPts val="1300"/>
              <a:buFont typeface="Cairo"/>
              <a:buChar char="●"/>
            </a:pPr>
            <a:r>
              <a:rPr lang="en" sz="1300">
                <a:solidFill>
                  <a:schemeClr val="dk1"/>
                </a:solidFill>
                <a:latin typeface="Cairo"/>
                <a:ea typeface="Cairo"/>
                <a:cs typeface="Cairo"/>
                <a:sym typeface="Cairo"/>
              </a:rPr>
              <a:t>Correspond to gap junctions found in other cell types. </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Each gap junction is composed of </a:t>
            </a:r>
            <a:r>
              <a:rPr lang="en" sz="1300">
                <a:solidFill>
                  <a:srgbClr val="FF0000"/>
                </a:solidFill>
                <a:latin typeface="Cairo"/>
                <a:ea typeface="Cairo"/>
                <a:cs typeface="Cairo"/>
                <a:sym typeface="Cairo"/>
              </a:rPr>
              <a:t>12 connexin proteins. </a:t>
            </a:r>
            <a:endParaRPr sz="1300">
              <a:solidFill>
                <a:srgbClr val="FF0000"/>
              </a:solidFill>
              <a:latin typeface="Cairo"/>
              <a:ea typeface="Cairo"/>
              <a:cs typeface="Cairo"/>
              <a:sym typeface="Cairo"/>
            </a:endParaRPr>
          </a:p>
          <a:p>
            <a:pPr indent="-311150" lvl="0" marL="457200" rtl="0" algn="l">
              <a:lnSpc>
                <a:spcPct val="115000"/>
              </a:lnSpc>
              <a:spcBef>
                <a:spcPts val="0"/>
              </a:spcBef>
              <a:spcAft>
                <a:spcPts val="0"/>
              </a:spcAft>
              <a:buClr>
                <a:srgbClr val="2C5072"/>
              </a:buClr>
              <a:buSzPts val="1300"/>
              <a:buFont typeface="Cairo"/>
              <a:buChar char="●"/>
            </a:pPr>
            <a:r>
              <a:rPr lang="en" sz="1300">
                <a:solidFill>
                  <a:schemeClr val="dk1"/>
                </a:solidFill>
                <a:latin typeface="Cairo"/>
                <a:ea typeface="Cairo"/>
                <a:cs typeface="Cairo"/>
                <a:sym typeface="Cairo"/>
              </a:rPr>
              <a:t>Are important in the CNS in:</a:t>
            </a:r>
            <a:endParaRPr sz="1300">
              <a:solidFill>
                <a:schemeClr val="dk1"/>
              </a:solidFill>
              <a:latin typeface="Cairo"/>
              <a:ea typeface="Cairo"/>
              <a:cs typeface="Cairo"/>
              <a:sym typeface="Cairo"/>
            </a:endParaRPr>
          </a:p>
          <a:p>
            <a:pPr indent="-311150" lvl="1" marL="914400" rtl="0" algn="l">
              <a:lnSpc>
                <a:spcPct val="115000"/>
              </a:lnSpc>
              <a:spcBef>
                <a:spcPts val="0"/>
              </a:spcBef>
              <a:spcAft>
                <a:spcPts val="0"/>
              </a:spcAft>
              <a:buClr>
                <a:srgbClr val="2C5072"/>
              </a:buClr>
              <a:buSzPts val="1300"/>
              <a:buFont typeface="Cairo"/>
              <a:buChar char="○"/>
            </a:pPr>
            <a:r>
              <a:rPr lang="en" sz="1300">
                <a:solidFill>
                  <a:srgbClr val="FF0000"/>
                </a:solidFill>
                <a:latin typeface="Cairo"/>
                <a:ea typeface="Cairo"/>
                <a:cs typeface="Cairo"/>
                <a:sym typeface="Cairo"/>
              </a:rPr>
              <a:t>Mental</a:t>
            </a:r>
            <a:r>
              <a:rPr lang="en" sz="1300">
                <a:solidFill>
                  <a:schemeClr val="dk1"/>
                </a:solidFill>
                <a:latin typeface="Cairo"/>
                <a:ea typeface="Cairo"/>
                <a:cs typeface="Cairo"/>
                <a:sym typeface="Cairo"/>
              </a:rPr>
              <a:t> attention</a:t>
            </a:r>
            <a:endParaRPr sz="1300">
              <a:solidFill>
                <a:schemeClr val="dk1"/>
              </a:solidFill>
              <a:latin typeface="Cairo"/>
              <a:ea typeface="Cairo"/>
              <a:cs typeface="Cairo"/>
              <a:sym typeface="Cairo"/>
            </a:endParaRPr>
          </a:p>
          <a:p>
            <a:pPr indent="-311150" lvl="1" marL="914400" rtl="0" algn="l">
              <a:lnSpc>
                <a:spcPct val="115000"/>
              </a:lnSpc>
              <a:spcBef>
                <a:spcPts val="0"/>
              </a:spcBef>
              <a:spcAft>
                <a:spcPts val="0"/>
              </a:spcAft>
              <a:buClr>
                <a:srgbClr val="2C5072"/>
              </a:buClr>
              <a:buSzPts val="1300"/>
              <a:buFont typeface="Cairo"/>
              <a:buChar char="○"/>
            </a:pPr>
            <a:r>
              <a:rPr lang="en" sz="1300">
                <a:solidFill>
                  <a:srgbClr val="FF0000"/>
                </a:solidFill>
                <a:latin typeface="Cairo"/>
                <a:ea typeface="Cairo"/>
                <a:cs typeface="Cairo"/>
                <a:sym typeface="Cairo"/>
              </a:rPr>
              <a:t>Emotions</a:t>
            </a:r>
            <a:r>
              <a:rPr lang="en" sz="1300">
                <a:solidFill>
                  <a:schemeClr val="dk1"/>
                </a:solidFill>
                <a:latin typeface="Cairo"/>
                <a:ea typeface="Cairo"/>
                <a:cs typeface="Cairo"/>
                <a:sym typeface="Cairo"/>
              </a:rPr>
              <a:t> and </a:t>
            </a:r>
            <a:r>
              <a:rPr lang="en" sz="1300">
                <a:solidFill>
                  <a:srgbClr val="FF0000"/>
                </a:solidFill>
                <a:latin typeface="Cairo"/>
                <a:ea typeface="Cairo"/>
                <a:cs typeface="Cairo"/>
                <a:sym typeface="Cairo"/>
              </a:rPr>
              <a:t>memory</a:t>
            </a:r>
            <a:endParaRPr sz="1300">
              <a:solidFill>
                <a:srgbClr val="FF0000"/>
              </a:solidFill>
              <a:latin typeface="Cairo"/>
              <a:ea typeface="Cairo"/>
              <a:cs typeface="Cairo"/>
              <a:sym typeface="Cairo"/>
            </a:endParaRPr>
          </a:p>
          <a:p>
            <a:pPr indent="-311150" lvl="1" marL="914400" rtl="0" algn="l">
              <a:lnSpc>
                <a:spcPct val="115000"/>
              </a:lnSpc>
              <a:spcBef>
                <a:spcPts val="0"/>
              </a:spcBef>
              <a:spcAft>
                <a:spcPts val="0"/>
              </a:spcAft>
              <a:buClr>
                <a:srgbClr val="2C5072"/>
              </a:buClr>
              <a:buSzPts val="1300"/>
              <a:buFont typeface="Cairo"/>
              <a:buChar char="○"/>
            </a:pPr>
            <a:r>
              <a:rPr lang="en" sz="1300">
                <a:solidFill>
                  <a:srgbClr val="FF0000"/>
                </a:solidFill>
                <a:latin typeface="Cairo"/>
                <a:ea typeface="Cairo"/>
                <a:cs typeface="Cairo"/>
                <a:sym typeface="Cairo"/>
              </a:rPr>
              <a:t>Arousal</a:t>
            </a:r>
            <a:r>
              <a:rPr lang="en" sz="1300">
                <a:solidFill>
                  <a:schemeClr val="dk1"/>
                </a:solidFill>
                <a:latin typeface="Cairo"/>
                <a:ea typeface="Cairo"/>
                <a:cs typeface="Cairo"/>
                <a:sym typeface="Cairo"/>
              </a:rPr>
              <a:t> from sleep</a:t>
            </a:r>
            <a:endParaRPr sz="1300">
              <a:solidFill>
                <a:schemeClr val="dk1"/>
              </a:solidFill>
              <a:latin typeface="Cairo"/>
              <a:ea typeface="Cairo"/>
              <a:cs typeface="Cairo"/>
              <a:sym typeface="Cairo"/>
            </a:endParaRPr>
          </a:p>
        </p:txBody>
      </p:sp>
      <p:cxnSp>
        <p:nvCxnSpPr>
          <p:cNvPr id="327" name="Google Shape;327;p52"/>
          <p:cNvCxnSpPr>
            <a:stCxn id="321" idx="1"/>
            <a:endCxn id="322" idx="1"/>
          </p:cNvCxnSpPr>
          <p:nvPr/>
        </p:nvCxnSpPr>
        <p:spPr>
          <a:xfrm flipH="1">
            <a:off x="487100" y="744805"/>
            <a:ext cx="669000" cy="727800"/>
          </a:xfrm>
          <a:prstGeom prst="bentConnector3">
            <a:avLst>
              <a:gd fmla="val 135598" name="adj1"/>
            </a:avLst>
          </a:prstGeom>
          <a:noFill/>
          <a:ln cap="flat" cmpd="sng" w="9525">
            <a:solidFill>
              <a:schemeClr val="dk2"/>
            </a:solidFill>
            <a:prstDash val="solid"/>
            <a:round/>
            <a:headEnd len="med" w="med" type="none"/>
            <a:tailEnd len="med" w="med" type="none"/>
          </a:ln>
        </p:spPr>
      </p:cxnSp>
      <p:cxnSp>
        <p:nvCxnSpPr>
          <p:cNvPr id="328" name="Google Shape;328;p52"/>
          <p:cNvCxnSpPr>
            <a:stCxn id="321" idx="1"/>
            <a:endCxn id="323" idx="1"/>
          </p:cNvCxnSpPr>
          <p:nvPr/>
        </p:nvCxnSpPr>
        <p:spPr>
          <a:xfrm flipH="1">
            <a:off x="487100" y="744805"/>
            <a:ext cx="669000" cy="2099100"/>
          </a:xfrm>
          <a:prstGeom prst="bentConnector3">
            <a:avLst>
              <a:gd fmla="val 135598" name="adj1"/>
            </a:avLst>
          </a:prstGeom>
          <a:noFill/>
          <a:ln cap="flat" cmpd="sng" w="9525">
            <a:solidFill>
              <a:schemeClr val="dk2"/>
            </a:solidFill>
            <a:prstDash val="solid"/>
            <a:round/>
            <a:headEnd len="med" w="med" type="none"/>
            <a:tailEnd len="med" w="med" type="none"/>
          </a:ln>
        </p:spPr>
      </p:cxnSp>
      <p:cxnSp>
        <p:nvCxnSpPr>
          <p:cNvPr id="329" name="Google Shape;329;p52"/>
          <p:cNvCxnSpPr>
            <a:stCxn id="321" idx="1"/>
            <a:endCxn id="324" idx="1"/>
          </p:cNvCxnSpPr>
          <p:nvPr/>
        </p:nvCxnSpPr>
        <p:spPr>
          <a:xfrm flipH="1">
            <a:off x="487100" y="744805"/>
            <a:ext cx="669000" cy="4856700"/>
          </a:xfrm>
          <a:prstGeom prst="bentConnector3">
            <a:avLst>
              <a:gd fmla="val 135598" name="adj1"/>
            </a:avLst>
          </a:prstGeom>
          <a:noFill/>
          <a:ln cap="flat" cmpd="sng" w="9525">
            <a:solidFill>
              <a:schemeClr val="dk2"/>
            </a:solidFill>
            <a:prstDash val="solid"/>
            <a:round/>
            <a:headEnd len="med" w="med" type="none"/>
            <a:tailEnd len="med" w="med" type="none"/>
          </a:ln>
        </p:spPr>
      </p:cxnSp>
      <p:sp>
        <p:nvSpPr>
          <p:cNvPr id="330" name="Google Shape;330;p52"/>
          <p:cNvSpPr txBox="1"/>
          <p:nvPr/>
        </p:nvSpPr>
        <p:spPr>
          <a:xfrm>
            <a:off x="4951475" y="3792275"/>
            <a:ext cx="1757100" cy="6402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Thus, if one cell is excited the other cells will be excited too. (Like the cardiac muscles)</a:t>
            </a:r>
            <a:endParaRPr sz="900">
              <a:solidFill>
                <a:srgbClr val="B7B7B7"/>
              </a:solidFill>
              <a:latin typeface="Cairo"/>
              <a:ea typeface="Cairo"/>
              <a:cs typeface="Cairo"/>
              <a:sym typeface="Cairo"/>
            </a:endParaRPr>
          </a:p>
        </p:txBody>
      </p:sp>
      <p:sp>
        <p:nvSpPr>
          <p:cNvPr id="331" name="Google Shape;331;p52"/>
          <p:cNvSpPr txBox="1"/>
          <p:nvPr/>
        </p:nvSpPr>
        <p:spPr>
          <a:xfrm>
            <a:off x="2550475" y="2565050"/>
            <a:ext cx="4335600" cy="5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*The transmission can occur in </a:t>
            </a:r>
            <a:r>
              <a:rPr lang="en" sz="900">
                <a:solidFill>
                  <a:srgbClr val="FF0000"/>
                </a:solidFill>
                <a:latin typeface="Cairo"/>
                <a:ea typeface="Cairo"/>
                <a:cs typeface="Cairo"/>
                <a:sym typeface="Cairo"/>
              </a:rPr>
              <a:t>both</a:t>
            </a:r>
            <a:r>
              <a:rPr lang="en" sz="900">
                <a:solidFill>
                  <a:srgbClr val="B7B7B7"/>
                </a:solidFill>
                <a:latin typeface="Cairo"/>
                <a:ea typeface="Cairo"/>
                <a:cs typeface="Cairo"/>
                <a:sym typeface="Cairo"/>
              </a:rPr>
              <a:t> </a:t>
            </a:r>
            <a:r>
              <a:rPr lang="en" sz="900">
                <a:solidFill>
                  <a:srgbClr val="FF0000"/>
                </a:solidFill>
                <a:latin typeface="Cairo"/>
                <a:ea typeface="Cairo"/>
                <a:cs typeface="Cairo"/>
                <a:sym typeface="Cairo"/>
              </a:rPr>
              <a:t>directions</a:t>
            </a:r>
            <a:r>
              <a:rPr lang="en" sz="900">
                <a:solidFill>
                  <a:srgbClr val="B7B7B7"/>
                </a:solidFill>
                <a:latin typeface="Cairo"/>
                <a:ea typeface="Cairo"/>
                <a:cs typeface="Cairo"/>
                <a:sym typeface="Cairo"/>
              </a:rPr>
              <a:t>. Which allows it to control the activities of large groups of interconnected neurons, and allow the synchronized firing.</a:t>
            </a:r>
            <a:endParaRPr sz="900">
              <a:solidFill>
                <a:srgbClr val="B7B7B7"/>
              </a:solidFill>
              <a:latin typeface="Cairo"/>
              <a:ea typeface="Cairo"/>
              <a:cs typeface="Cairo"/>
              <a:sym typeface="Cairo"/>
            </a:endParaRPr>
          </a:p>
        </p:txBody>
      </p:sp>
      <p:sp>
        <p:nvSpPr>
          <p:cNvPr id="332" name="Google Shape;332;p52"/>
          <p:cNvSpPr txBox="1"/>
          <p:nvPr/>
        </p:nvSpPr>
        <p:spPr>
          <a:xfrm>
            <a:off x="2438851" y="5293025"/>
            <a:ext cx="1485000" cy="92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B7B7B7"/>
                </a:solidFill>
                <a:latin typeface="Cairo"/>
                <a:ea typeface="Cairo"/>
                <a:cs typeface="Cairo"/>
                <a:sym typeface="Cairo"/>
              </a:rPr>
              <a:t>Relates to balance and equilibrium, and those are connected to sight, hearing, and muscle tone.</a:t>
            </a:r>
            <a:endParaRPr sz="900">
              <a:solidFill>
                <a:srgbClr val="B7B7B7"/>
              </a:solidFill>
              <a:latin typeface="Cairo"/>
              <a:ea typeface="Cairo"/>
              <a:cs typeface="Cairo"/>
              <a:sym typeface="Cairo"/>
            </a:endParaRPr>
          </a:p>
        </p:txBody>
      </p:sp>
      <p:sp>
        <p:nvSpPr>
          <p:cNvPr id="333" name="Google Shape;333;p52"/>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Structure and types of synapses</a:t>
            </a:r>
            <a:endParaRPr sz="1200">
              <a:solidFill>
                <a:srgbClr val="134F5C"/>
              </a:solidFill>
              <a:latin typeface="Josefin Sans"/>
              <a:ea typeface="Josefin Sans"/>
              <a:cs typeface="Josefin Sans"/>
              <a:sym typeface="Josefin Sans"/>
            </a:endParaRPr>
          </a:p>
        </p:txBody>
      </p:sp>
      <p:sp>
        <p:nvSpPr>
          <p:cNvPr id="334" name="Google Shape;334;p52"/>
          <p:cNvSpPr txBox="1"/>
          <p:nvPr/>
        </p:nvSpPr>
        <p:spPr>
          <a:xfrm>
            <a:off x="355350" y="5848950"/>
            <a:ext cx="3900900" cy="640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Cairo"/>
                <a:ea typeface="Cairo"/>
                <a:cs typeface="Cairo"/>
                <a:sym typeface="Cairo"/>
              </a:rPr>
              <a:t>Both electrical and chemical.</a:t>
            </a:r>
            <a:endParaRPr sz="1300">
              <a:solidFill>
                <a:schemeClr val="dk1"/>
              </a:solidFill>
              <a:latin typeface="Cairo"/>
              <a:ea typeface="Cairo"/>
              <a:cs typeface="Cairo"/>
              <a:sym typeface="Cairo"/>
            </a:endParaRPr>
          </a:p>
          <a:p>
            <a:pPr indent="0" lvl="0" marL="0" rtl="0" algn="l">
              <a:spcBef>
                <a:spcPts val="500"/>
              </a:spcBef>
              <a:spcAft>
                <a:spcPts val="0"/>
              </a:spcAft>
              <a:buNone/>
            </a:pPr>
            <a:r>
              <a:rPr lang="en" sz="1300">
                <a:solidFill>
                  <a:schemeClr val="dk1"/>
                </a:solidFill>
                <a:latin typeface="Cairo"/>
                <a:ea typeface="Cairo"/>
                <a:cs typeface="Cairo"/>
                <a:sym typeface="Cairo"/>
              </a:rPr>
              <a:t>Examples:  </a:t>
            </a:r>
            <a:r>
              <a:rPr lang="en" sz="1300">
                <a:solidFill>
                  <a:srgbClr val="FF0000"/>
                </a:solidFill>
                <a:latin typeface="Cairo"/>
                <a:ea typeface="Cairo"/>
                <a:cs typeface="Cairo"/>
                <a:sym typeface="Cairo"/>
              </a:rPr>
              <a:t>neurons in lateral vestibular nucleus.</a:t>
            </a:r>
            <a:endParaRPr sz="1300"/>
          </a:p>
        </p:txBody>
      </p:sp>
      <p:pic>
        <p:nvPicPr>
          <p:cNvPr id="335" name="Google Shape;335;p52"/>
          <p:cNvPicPr preferRelativeResize="0"/>
          <p:nvPr/>
        </p:nvPicPr>
        <p:blipFill rotWithShape="1">
          <a:blip r:embed="rId5">
            <a:alphaModFix/>
          </a:blip>
          <a:srcRect b="20105" l="8826" r="42785" t="11532"/>
          <a:stretch/>
        </p:blipFill>
        <p:spPr>
          <a:xfrm>
            <a:off x="3816825" y="4491125"/>
            <a:ext cx="1442503" cy="1706702"/>
          </a:xfrm>
          <a:prstGeom prst="rect">
            <a:avLst/>
          </a:prstGeom>
          <a:noFill/>
          <a:ln>
            <a:noFill/>
          </a:ln>
        </p:spPr>
      </p:pic>
      <p:pic>
        <p:nvPicPr>
          <p:cNvPr id="336" name="Google Shape;336;p52"/>
          <p:cNvPicPr preferRelativeResize="0"/>
          <p:nvPr/>
        </p:nvPicPr>
        <p:blipFill rotWithShape="1">
          <a:blip r:embed="rId6">
            <a:alphaModFix/>
          </a:blip>
          <a:srcRect b="21587" l="13191" r="33956" t="13838"/>
          <a:stretch/>
        </p:blipFill>
        <p:spPr>
          <a:xfrm>
            <a:off x="5444278" y="4491191"/>
            <a:ext cx="1321673" cy="135236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2" name="Google Shape;342;p53"/>
          <p:cNvSpPr txBox="1"/>
          <p:nvPr/>
        </p:nvSpPr>
        <p:spPr>
          <a:xfrm>
            <a:off x="311325" y="1006525"/>
            <a:ext cx="3227700" cy="341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AP     Open of ca </a:t>
            </a:r>
            <a:r>
              <a:rPr lang="en">
                <a:latin typeface="Cairo"/>
                <a:ea typeface="Cairo"/>
                <a:cs typeface="Cairo"/>
                <a:sym typeface="Cairo"/>
              </a:rPr>
              <a:t>channel  &gt;  </a:t>
            </a:r>
            <a:r>
              <a:rPr lang="en">
                <a:latin typeface="Cairo"/>
                <a:ea typeface="Cairo"/>
                <a:cs typeface="Cairo"/>
                <a:sym typeface="Cairo"/>
              </a:rPr>
              <a:t>NT release at </a:t>
            </a:r>
            <a:r>
              <a:rPr lang="en">
                <a:solidFill>
                  <a:srgbClr val="FF0000"/>
                </a:solidFill>
                <a:latin typeface="Cairo"/>
                <a:ea typeface="Cairo"/>
                <a:cs typeface="Cairo"/>
                <a:sym typeface="Cairo"/>
              </a:rPr>
              <a:t>docking</a:t>
            </a:r>
            <a:r>
              <a:rPr lang="en">
                <a:latin typeface="Cairo"/>
                <a:ea typeface="Cairo"/>
                <a:cs typeface="Cairo"/>
                <a:sym typeface="Cairo"/>
              </a:rPr>
              <a:t> </a:t>
            </a:r>
            <a:r>
              <a:rPr lang="en">
                <a:solidFill>
                  <a:srgbClr val="FF0000"/>
                </a:solidFill>
                <a:latin typeface="Cairo"/>
                <a:ea typeface="Cairo"/>
                <a:cs typeface="Cairo"/>
                <a:sym typeface="Cairo"/>
              </a:rPr>
              <a:t>site</a:t>
            </a:r>
            <a:r>
              <a:rPr lang="en">
                <a:latin typeface="Cairo"/>
                <a:ea typeface="Cairo"/>
                <a:cs typeface="Cairo"/>
                <a:sym typeface="Cairo"/>
              </a:rPr>
              <a:t>  </a:t>
            </a:r>
            <a:r>
              <a:rPr lang="en">
                <a:latin typeface="Cairo"/>
                <a:ea typeface="Cairo"/>
                <a:cs typeface="Cairo"/>
                <a:sym typeface="Cairo"/>
              </a:rPr>
              <a:t>&gt;   Binding to postsynaptic receptors (</a:t>
            </a:r>
            <a:r>
              <a:rPr b="1" lang="en">
                <a:latin typeface="Cairo"/>
                <a:ea typeface="Cairo"/>
                <a:cs typeface="Cairo"/>
                <a:sym typeface="Cairo"/>
              </a:rPr>
              <a:t>inhibition</a:t>
            </a:r>
            <a:r>
              <a:rPr lang="en">
                <a:latin typeface="Cairo"/>
                <a:ea typeface="Cairo"/>
                <a:cs typeface="Cairo"/>
                <a:sym typeface="Cairo"/>
              </a:rPr>
              <a:t> or </a:t>
            </a:r>
            <a:r>
              <a:rPr b="1" lang="en">
                <a:latin typeface="Cairo"/>
                <a:ea typeface="Cairo"/>
                <a:cs typeface="Cairo"/>
                <a:sym typeface="Cairo"/>
              </a:rPr>
              <a:t>excitation</a:t>
            </a:r>
            <a:r>
              <a:rPr lang="en">
                <a:latin typeface="Cairo"/>
                <a:ea typeface="Cairo"/>
                <a:cs typeface="Cairo"/>
                <a:sym typeface="Cairo"/>
              </a:rPr>
              <a:t>) of the postsynaptic membrane (Depending on the type of the neurotransmitter, i.e. excitatory or inhibitory).</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 </a:t>
            </a:r>
            <a:r>
              <a:rPr lang="en">
                <a:latin typeface="Cairo"/>
                <a:ea typeface="Cairo"/>
                <a:cs typeface="Cairo"/>
                <a:sym typeface="Cairo"/>
              </a:rPr>
              <a:t>activates </a:t>
            </a:r>
            <a:r>
              <a:rPr lang="en">
                <a:solidFill>
                  <a:srgbClr val="1155CC"/>
                </a:solidFill>
                <a:latin typeface="Cairo"/>
                <a:ea typeface="Cairo"/>
                <a:cs typeface="Cairo"/>
                <a:sym typeface="Cairo"/>
              </a:rPr>
              <a:t>calmodulin</a:t>
            </a:r>
            <a:r>
              <a:rPr lang="en">
                <a:latin typeface="Cairo"/>
                <a:ea typeface="Cairo"/>
                <a:cs typeface="Cairo"/>
                <a:sym typeface="Cairo"/>
              </a:rPr>
              <a:t> which activates (PK) </a:t>
            </a:r>
            <a:r>
              <a:rPr lang="en">
                <a:solidFill>
                  <a:srgbClr val="1155CC"/>
                </a:solidFill>
                <a:latin typeface="Cairo"/>
                <a:ea typeface="Cairo"/>
                <a:cs typeface="Cairo"/>
                <a:sym typeface="Cairo"/>
              </a:rPr>
              <a:t>protein kinase</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Information is transmitted in the central nervous system mainly in the form of nerve action potentials, called </a:t>
            </a:r>
            <a:r>
              <a:rPr lang="en">
                <a:solidFill>
                  <a:srgbClr val="FF0000"/>
                </a:solidFill>
                <a:latin typeface="Cairo"/>
                <a:ea typeface="Cairo"/>
                <a:cs typeface="Cairo"/>
                <a:sym typeface="Cairo"/>
              </a:rPr>
              <a:t>NERVE</a:t>
            </a:r>
            <a:r>
              <a:rPr lang="en">
                <a:latin typeface="Cairo"/>
                <a:ea typeface="Cairo"/>
                <a:cs typeface="Cairo"/>
                <a:sym typeface="Cairo"/>
              </a:rPr>
              <a:t> </a:t>
            </a:r>
            <a:r>
              <a:rPr lang="en">
                <a:solidFill>
                  <a:srgbClr val="FF0000"/>
                </a:solidFill>
                <a:latin typeface="Cairo"/>
                <a:ea typeface="Cairo"/>
                <a:cs typeface="Cairo"/>
                <a:sym typeface="Cairo"/>
              </a:rPr>
              <a:t>IMPULSES</a:t>
            </a:r>
            <a:r>
              <a:rPr lang="en">
                <a:latin typeface="Cairo"/>
                <a:ea typeface="Cairo"/>
                <a:cs typeface="Cairo"/>
                <a:sym typeface="Cairo"/>
              </a:rPr>
              <a:t>, through a succession of neurons, one after another.</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t/>
            </a:r>
            <a:endParaRPr sz="1800">
              <a:latin typeface="Cairo"/>
              <a:ea typeface="Cairo"/>
              <a:cs typeface="Cairo"/>
              <a:sym typeface="Cairo"/>
            </a:endParaRPr>
          </a:p>
          <a:p>
            <a:pPr indent="0" lvl="0" marL="0" rtl="0" algn="l">
              <a:spcBef>
                <a:spcPts val="0"/>
              </a:spcBef>
              <a:spcAft>
                <a:spcPts val="0"/>
              </a:spcAft>
              <a:buNone/>
            </a:pPr>
            <a:r>
              <a:t/>
            </a:r>
            <a:endParaRPr sz="1800">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343" name="Google Shape;343;p53"/>
          <p:cNvPicPr preferRelativeResize="0"/>
          <p:nvPr/>
        </p:nvPicPr>
        <p:blipFill>
          <a:blip r:embed="rId3">
            <a:alphaModFix/>
          </a:blip>
          <a:stretch>
            <a:fillRect/>
          </a:stretch>
        </p:blipFill>
        <p:spPr>
          <a:xfrm>
            <a:off x="3371619" y="1006525"/>
            <a:ext cx="3227607" cy="2952901"/>
          </a:xfrm>
          <a:prstGeom prst="rect">
            <a:avLst/>
          </a:prstGeom>
          <a:noFill/>
          <a:ln>
            <a:noFill/>
          </a:ln>
        </p:spPr>
      </p:pic>
      <p:sp>
        <p:nvSpPr>
          <p:cNvPr id="344" name="Google Shape;344;p53"/>
          <p:cNvSpPr txBox="1"/>
          <p:nvPr/>
        </p:nvSpPr>
        <p:spPr>
          <a:xfrm>
            <a:off x="685800" y="411203"/>
            <a:ext cx="5486400" cy="59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Mechanism of Synaptic Transmission </a:t>
            </a:r>
            <a:endParaRPr sz="1800">
              <a:solidFill>
                <a:srgbClr val="134F5C"/>
              </a:solidFill>
              <a:highlight>
                <a:srgbClr val="EFEFEF"/>
              </a:highlight>
              <a:latin typeface="Josefin Sans"/>
              <a:ea typeface="Josefin Sans"/>
              <a:cs typeface="Josefin Sans"/>
              <a:sym typeface="Josefin Sans"/>
            </a:endParaRPr>
          </a:p>
        </p:txBody>
      </p:sp>
      <p:pic>
        <p:nvPicPr>
          <p:cNvPr id="345" name="Google Shape;345;p53"/>
          <p:cNvPicPr preferRelativeResize="0"/>
          <p:nvPr/>
        </p:nvPicPr>
        <p:blipFill>
          <a:blip r:embed="rId4">
            <a:alphaModFix/>
          </a:blip>
          <a:stretch>
            <a:fillRect/>
          </a:stretch>
        </p:blipFill>
        <p:spPr>
          <a:xfrm flipH="1" rot="10800000">
            <a:off x="579797" y="1077900"/>
            <a:ext cx="266775" cy="266775"/>
          </a:xfrm>
          <a:prstGeom prst="rect">
            <a:avLst/>
          </a:prstGeom>
          <a:noFill/>
          <a:ln>
            <a:noFill/>
          </a:ln>
        </p:spPr>
      </p:pic>
      <p:sp>
        <p:nvSpPr>
          <p:cNvPr id="346" name="Google Shape;346;p53"/>
          <p:cNvSpPr txBox="1"/>
          <p:nvPr/>
        </p:nvSpPr>
        <p:spPr>
          <a:xfrm>
            <a:off x="311325" y="21630"/>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Synaptic transmission &amp; neurotransmitters / </a:t>
            </a:r>
            <a:r>
              <a:rPr lang="en" sz="1200">
                <a:solidFill>
                  <a:srgbClr val="134F5C"/>
                </a:solidFill>
                <a:latin typeface="Josefin Sans"/>
                <a:ea typeface="Josefin Sans"/>
                <a:cs typeface="Josefin Sans"/>
                <a:sym typeface="Josefin Sans"/>
              </a:rPr>
              <a:t>Fate of neurotransmitters </a:t>
            </a:r>
            <a:endParaRPr sz="1200">
              <a:solidFill>
                <a:srgbClr val="134F5C"/>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134F5C"/>
              </a:solidFill>
              <a:latin typeface="Josefin Sans"/>
              <a:ea typeface="Josefin Sans"/>
              <a:cs typeface="Josefin Sans"/>
              <a:sym typeface="Josefin Sans"/>
            </a:endParaRPr>
          </a:p>
        </p:txBody>
      </p:sp>
      <p:pic>
        <p:nvPicPr>
          <p:cNvPr id="347" name="Google Shape;347;p53"/>
          <p:cNvPicPr preferRelativeResize="0"/>
          <p:nvPr/>
        </p:nvPicPr>
        <p:blipFill>
          <a:blip r:embed="rId5">
            <a:alphaModFix/>
          </a:blip>
          <a:stretch>
            <a:fillRect/>
          </a:stretch>
        </p:blipFill>
        <p:spPr>
          <a:xfrm>
            <a:off x="1241970" y="4476412"/>
            <a:ext cx="4502867" cy="2469325"/>
          </a:xfrm>
          <a:prstGeom prst="rect">
            <a:avLst/>
          </a:prstGeom>
          <a:noFill/>
          <a:ln>
            <a:noFill/>
          </a:ln>
        </p:spPr>
      </p:pic>
      <p:sp>
        <p:nvSpPr>
          <p:cNvPr id="348" name="Google Shape;348;p53"/>
          <p:cNvSpPr txBox="1"/>
          <p:nvPr/>
        </p:nvSpPr>
        <p:spPr>
          <a:xfrm>
            <a:off x="388938" y="8074356"/>
            <a:ext cx="6080100" cy="113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After a transmitter substance is released at a synapse, it must be removed by :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b="1" lang="en">
                <a:latin typeface="Cairo"/>
                <a:ea typeface="Cairo"/>
                <a:cs typeface="Cairo"/>
                <a:sym typeface="Cairo"/>
              </a:rPr>
              <a:t>Diffusion</a:t>
            </a:r>
            <a:r>
              <a:rPr lang="en">
                <a:latin typeface="Cairo"/>
                <a:ea typeface="Cairo"/>
                <a:cs typeface="Cairo"/>
                <a:sym typeface="Cairo"/>
              </a:rPr>
              <a:t> out of synaptic cleft into surrounding fluid.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b="1" lang="en">
                <a:latin typeface="Cairo"/>
                <a:ea typeface="Cairo"/>
                <a:cs typeface="Cairo"/>
                <a:sym typeface="Cairo"/>
              </a:rPr>
              <a:t>Enzymatic destruction</a:t>
            </a:r>
            <a:r>
              <a:rPr lang="en">
                <a:latin typeface="Cairo"/>
                <a:ea typeface="Cairo"/>
                <a:cs typeface="Cairo"/>
                <a:sym typeface="Cairo"/>
              </a:rPr>
              <a:t> e.g </a:t>
            </a:r>
            <a:r>
              <a:rPr lang="en">
                <a:solidFill>
                  <a:srgbClr val="FF0000"/>
                </a:solidFill>
                <a:latin typeface="Cairo"/>
                <a:ea typeface="Cairo"/>
                <a:cs typeface="Cairo"/>
                <a:sym typeface="Cairo"/>
              </a:rPr>
              <a:t>Ach esterase for Ach</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b="1" lang="en">
                <a:latin typeface="Cairo"/>
                <a:ea typeface="Cairo"/>
                <a:cs typeface="Cairo"/>
                <a:sym typeface="Cairo"/>
              </a:rPr>
              <a:t>Active transport</a:t>
            </a:r>
            <a:r>
              <a:rPr lang="en">
                <a:latin typeface="Cairo"/>
                <a:ea typeface="Cairo"/>
                <a:cs typeface="Cairo"/>
                <a:sym typeface="Cairo"/>
              </a:rPr>
              <a:t> back into presynaptic terminal itself e.g </a:t>
            </a:r>
            <a:r>
              <a:rPr lang="en">
                <a:solidFill>
                  <a:srgbClr val="FF0000"/>
                </a:solidFill>
                <a:latin typeface="Cairo"/>
                <a:ea typeface="Cairo"/>
                <a:cs typeface="Cairo"/>
                <a:sym typeface="Cairo"/>
              </a:rPr>
              <a:t>norepinephrine</a:t>
            </a:r>
            <a:r>
              <a:rPr lang="en">
                <a:latin typeface="Cairo"/>
                <a:ea typeface="Cairo"/>
                <a:cs typeface="Cairo"/>
                <a:sym typeface="Cairo"/>
              </a:rPr>
              <a:t>. </a:t>
            </a:r>
            <a:endParaRPr>
              <a:latin typeface="Cairo"/>
              <a:ea typeface="Cairo"/>
              <a:cs typeface="Cairo"/>
              <a:sym typeface="Cairo"/>
            </a:endParaRPr>
          </a:p>
        </p:txBody>
      </p:sp>
      <p:sp>
        <p:nvSpPr>
          <p:cNvPr id="349" name="Google Shape;349;p53"/>
          <p:cNvSpPr txBox="1"/>
          <p:nvPr/>
        </p:nvSpPr>
        <p:spPr>
          <a:xfrm>
            <a:off x="750186" y="7648235"/>
            <a:ext cx="5486400" cy="49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Fate of Neurotransmitters</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Google Shape;354;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55" name="Google Shape;355;p54"/>
          <p:cNvSpPr txBox="1"/>
          <p:nvPr/>
        </p:nvSpPr>
        <p:spPr>
          <a:xfrm>
            <a:off x="1304250" y="531722"/>
            <a:ext cx="4249500" cy="757800"/>
          </a:xfrm>
          <a:prstGeom prst="rect">
            <a:avLst/>
          </a:prstGeom>
          <a:solidFill>
            <a:srgbClr val="D0E0E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latin typeface="Josefin Sans"/>
                <a:ea typeface="Josefin Sans"/>
                <a:cs typeface="Josefin Sans"/>
                <a:sym typeface="Josefin Sans"/>
              </a:rPr>
              <a:t>These </a:t>
            </a:r>
            <a:r>
              <a:rPr lang="en" sz="1800">
                <a:solidFill>
                  <a:srgbClr val="134F5C"/>
                </a:solidFill>
                <a:latin typeface="Josefin Sans"/>
                <a:ea typeface="Josefin Sans"/>
                <a:cs typeface="Josefin Sans"/>
                <a:sym typeface="Josefin Sans"/>
              </a:rPr>
              <a:t>receptors have two components</a:t>
            </a:r>
            <a:endParaRPr sz="1800">
              <a:solidFill>
                <a:srgbClr val="134F5C"/>
              </a:solidFill>
              <a:latin typeface="Josefin Sans"/>
              <a:ea typeface="Josefin Sans"/>
              <a:cs typeface="Josefin Sans"/>
              <a:sym typeface="Josefin Sans"/>
            </a:endParaRPr>
          </a:p>
        </p:txBody>
      </p:sp>
      <p:sp>
        <p:nvSpPr>
          <p:cNvPr id="356" name="Google Shape;356;p54"/>
          <p:cNvSpPr txBox="1"/>
          <p:nvPr/>
        </p:nvSpPr>
        <p:spPr>
          <a:xfrm>
            <a:off x="334200" y="1613950"/>
            <a:ext cx="2907300" cy="757800"/>
          </a:xfrm>
          <a:prstGeom prst="rect">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2C5072"/>
                </a:solidFill>
                <a:latin typeface="Cairo"/>
                <a:ea typeface="Cairo"/>
                <a:cs typeface="Cairo"/>
                <a:sym typeface="Cairo"/>
              </a:rPr>
              <a:t>1-</a:t>
            </a:r>
            <a:r>
              <a:rPr b="1" lang="en">
                <a:solidFill>
                  <a:schemeClr val="dk1"/>
                </a:solidFill>
                <a:latin typeface="Cairo"/>
                <a:ea typeface="Cairo"/>
                <a:cs typeface="Cairo"/>
                <a:sym typeface="Cairo"/>
              </a:rPr>
              <a:t> </a:t>
            </a:r>
            <a:r>
              <a:rPr b="1" lang="en">
                <a:solidFill>
                  <a:schemeClr val="dk1"/>
                </a:solidFill>
                <a:latin typeface="Cairo"/>
                <a:ea typeface="Cairo"/>
                <a:cs typeface="Cairo"/>
                <a:sym typeface="Cairo"/>
              </a:rPr>
              <a:t>Binding</a:t>
            </a:r>
            <a:r>
              <a:rPr lang="en">
                <a:solidFill>
                  <a:schemeClr val="dk1"/>
                </a:solidFill>
                <a:latin typeface="Cairo"/>
                <a:ea typeface="Cairo"/>
                <a:cs typeface="Cairo"/>
                <a:sym typeface="Cairo"/>
              </a:rPr>
              <a:t> </a:t>
            </a:r>
            <a:r>
              <a:rPr b="1" lang="en">
                <a:solidFill>
                  <a:schemeClr val="dk1"/>
                </a:solidFill>
                <a:latin typeface="Cairo"/>
                <a:ea typeface="Cairo"/>
                <a:cs typeface="Cairo"/>
                <a:sym typeface="Cairo"/>
              </a:rPr>
              <a:t>site</a:t>
            </a:r>
            <a:r>
              <a:rPr lang="en">
                <a:solidFill>
                  <a:schemeClr val="dk1"/>
                </a:solidFill>
                <a:latin typeface="Cairo"/>
                <a:ea typeface="Cairo"/>
                <a:cs typeface="Cairo"/>
                <a:sym typeface="Cairo"/>
              </a:rPr>
              <a:t> that face the cleft to bind the neurotransmitter. </a:t>
            </a:r>
            <a:endParaRPr>
              <a:latin typeface="Cairo"/>
              <a:ea typeface="Cairo"/>
              <a:cs typeface="Cairo"/>
              <a:sym typeface="Cairo"/>
            </a:endParaRPr>
          </a:p>
        </p:txBody>
      </p:sp>
      <p:sp>
        <p:nvSpPr>
          <p:cNvPr id="357" name="Google Shape;357;p54"/>
          <p:cNvSpPr txBox="1"/>
          <p:nvPr/>
        </p:nvSpPr>
        <p:spPr>
          <a:xfrm>
            <a:off x="3313800" y="1613950"/>
            <a:ext cx="3210000" cy="757800"/>
          </a:xfrm>
          <a:prstGeom prst="rect">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2C5072"/>
                </a:solidFill>
                <a:latin typeface="Cairo"/>
                <a:ea typeface="Cairo"/>
                <a:cs typeface="Cairo"/>
                <a:sym typeface="Cairo"/>
              </a:rPr>
              <a:t>2-</a:t>
            </a:r>
            <a:r>
              <a:rPr lang="en">
                <a:latin typeface="Cairo"/>
                <a:ea typeface="Cairo"/>
                <a:cs typeface="Cairo"/>
                <a:sym typeface="Cairo"/>
              </a:rPr>
              <a:t> </a:t>
            </a:r>
            <a:r>
              <a:rPr b="1" lang="en">
                <a:latin typeface="Cairo"/>
                <a:ea typeface="Cairo"/>
                <a:cs typeface="Cairo"/>
                <a:sym typeface="Cairo"/>
              </a:rPr>
              <a:t>Ionophore</a:t>
            </a:r>
            <a:r>
              <a:rPr lang="en">
                <a:latin typeface="Cairo"/>
                <a:ea typeface="Cairo"/>
                <a:cs typeface="Cairo"/>
                <a:sym typeface="Cairo"/>
              </a:rPr>
              <a:t> : It passes all the way through the </a:t>
            </a:r>
            <a:r>
              <a:rPr lang="en">
                <a:latin typeface="Cairo"/>
                <a:ea typeface="Cairo"/>
                <a:cs typeface="Cairo"/>
                <a:sym typeface="Cairo"/>
              </a:rPr>
              <a:t>membrane to the interior. </a:t>
            </a:r>
            <a:endParaRPr>
              <a:latin typeface="Cairo"/>
              <a:ea typeface="Cairo"/>
              <a:cs typeface="Cairo"/>
              <a:sym typeface="Cairo"/>
            </a:endParaRPr>
          </a:p>
          <a:p>
            <a:pPr indent="0" lvl="0" marL="0" rtl="0" algn="ctr">
              <a:spcBef>
                <a:spcPts val="0"/>
              </a:spcBef>
              <a:spcAft>
                <a:spcPts val="0"/>
              </a:spcAft>
              <a:buNone/>
            </a:pPr>
            <a:r>
              <a:rPr lang="en">
                <a:latin typeface="Cairo"/>
                <a:ea typeface="Cairo"/>
                <a:cs typeface="Cairo"/>
                <a:sym typeface="Cairo"/>
              </a:rPr>
              <a:t>It is of two types :</a:t>
            </a:r>
            <a:endParaRPr>
              <a:latin typeface="Cairo"/>
              <a:ea typeface="Cairo"/>
              <a:cs typeface="Cairo"/>
              <a:sym typeface="Cairo"/>
            </a:endParaRPr>
          </a:p>
        </p:txBody>
      </p:sp>
      <p:sp>
        <p:nvSpPr>
          <p:cNvPr id="358" name="Google Shape;358;p54"/>
          <p:cNvSpPr txBox="1"/>
          <p:nvPr/>
        </p:nvSpPr>
        <p:spPr>
          <a:xfrm>
            <a:off x="784800" y="2616250"/>
            <a:ext cx="5486400" cy="1006500"/>
          </a:xfrm>
          <a:prstGeom prst="rect">
            <a:avLst/>
          </a:prstGeom>
          <a:solidFill>
            <a:srgbClr val="EAD1D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 </a:t>
            </a:r>
            <a:r>
              <a:rPr b="1" lang="en">
                <a:latin typeface="Cairo"/>
                <a:ea typeface="Cairo"/>
                <a:cs typeface="Cairo"/>
                <a:sym typeface="Cairo"/>
              </a:rPr>
              <a:t>2</a:t>
            </a:r>
            <a:r>
              <a:rPr b="1" baseline="30000" lang="en">
                <a:latin typeface="Cairo"/>
                <a:ea typeface="Cairo"/>
                <a:cs typeface="Cairo"/>
                <a:sym typeface="Cairo"/>
              </a:rPr>
              <a:t>nd</a:t>
            </a:r>
            <a:r>
              <a:rPr b="1" lang="en">
                <a:latin typeface="Cairo"/>
                <a:ea typeface="Cairo"/>
                <a:cs typeface="Cairo"/>
                <a:sym typeface="Cairo"/>
              </a:rPr>
              <a:t> messenger system </a:t>
            </a:r>
            <a:r>
              <a:rPr lang="en">
                <a:latin typeface="Cairo"/>
                <a:ea typeface="Cairo"/>
                <a:cs typeface="Cairo"/>
                <a:sym typeface="Cairo"/>
              </a:rPr>
              <a:t>in the postsynaptic neuron.  This mechanism is important where </a:t>
            </a:r>
            <a:r>
              <a:rPr b="1" lang="en">
                <a:latin typeface="Cairo"/>
                <a:ea typeface="Cairo"/>
                <a:cs typeface="Cairo"/>
                <a:sym typeface="Cairo"/>
              </a:rPr>
              <a:t>prolonged</a:t>
            </a:r>
            <a:r>
              <a:rPr lang="en">
                <a:latin typeface="Cairo"/>
                <a:ea typeface="Cairo"/>
                <a:cs typeface="Cairo"/>
                <a:sym typeface="Cairo"/>
              </a:rPr>
              <a:t> postsynaptic changes are needed to stay for days, months.. years (</a:t>
            </a:r>
            <a:r>
              <a:rPr lang="en">
                <a:solidFill>
                  <a:srgbClr val="FF0000"/>
                </a:solidFill>
                <a:latin typeface="Cairo"/>
                <a:ea typeface="Cairo"/>
                <a:cs typeface="Cairo"/>
                <a:sym typeface="Cairo"/>
              </a:rPr>
              <a:t>memory</a:t>
            </a:r>
            <a:r>
              <a:rPr lang="en">
                <a:latin typeface="Cairo"/>
                <a:ea typeface="Cairo"/>
                <a:cs typeface="Cairo"/>
                <a:sym typeface="Cairo"/>
              </a:rPr>
              <a:t>). </a:t>
            </a:r>
            <a:endParaRPr>
              <a:latin typeface="Cairo"/>
              <a:ea typeface="Cairo"/>
              <a:cs typeface="Cairo"/>
              <a:sym typeface="Cairo"/>
            </a:endParaRPr>
          </a:p>
          <a:p>
            <a:pPr indent="0" lvl="0" marL="0" rtl="0" algn="ctr">
              <a:spcBef>
                <a:spcPts val="0"/>
              </a:spcBef>
              <a:spcAft>
                <a:spcPts val="0"/>
              </a:spcAft>
              <a:buNone/>
            </a:pPr>
            <a:r>
              <a:rPr lang="en">
                <a:latin typeface="Cairo"/>
                <a:ea typeface="Cairo"/>
                <a:cs typeface="Cairo"/>
                <a:sym typeface="Cairo"/>
              </a:rPr>
              <a:t>Effects : intracellular </a:t>
            </a:r>
            <a:r>
              <a:rPr lang="en">
                <a:solidFill>
                  <a:schemeClr val="dk1"/>
                </a:solidFill>
                <a:latin typeface="Cairo"/>
                <a:ea typeface="Cairo"/>
                <a:cs typeface="Cairo"/>
                <a:sym typeface="Cairo"/>
              </a:rPr>
              <a:t>Enzymes activation, gene transcription, etc… </a:t>
            </a:r>
            <a:endParaRPr>
              <a:latin typeface="Cairo"/>
              <a:ea typeface="Cairo"/>
              <a:cs typeface="Cairo"/>
              <a:sym typeface="Cairo"/>
            </a:endParaRPr>
          </a:p>
        </p:txBody>
      </p:sp>
      <p:sp>
        <p:nvSpPr>
          <p:cNvPr id="359" name="Google Shape;359;p54"/>
          <p:cNvSpPr txBox="1"/>
          <p:nvPr/>
        </p:nvSpPr>
        <p:spPr>
          <a:xfrm>
            <a:off x="1178863" y="4574913"/>
            <a:ext cx="2115000" cy="2365200"/>
          </a:xfrm>
          <a:prstGeom prst="rect">
            <a:avLst/>
          </a:prstGeom>
          <a:solidFill>
            <a:srgbClr val="CFE2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82472"/>
                </a:solidFill>
                <a:latin typeface="Cairo"/>
                <a:ea typeface="Cairo"/>
                <a:cs typeface="Cairo"/>
                <a:sym typeface="Cairo"/>
              </a:rPr>
              <a:t>Cation channels </a:t>
            </a:r>
            <a:endParaRPr>
              <a:solidFill>
                <a:srgbClr val="082472"/>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Na+ (most common)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K+</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Ca++</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Opening of Na+ channels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membrane potential in positive direction toward threshold level of excitation     ( + ) </a:t>
            </a:r>
            <a:r>
              <a:rPr lang="en">
                <a:solidFill>
                  <a:schemeClr val="dk1"/>
                </a:solidFill>
                <a:latin typeface="Cairo"/>
                <a:ea typeface="Cairo"/>
                <a:cs typeface="Cairo"/>
                <a:sym typeface="Cairo"/>
              </a:rPr>
              <a:t>neuron </a:t>
            </a:r>
            <a:endParaRPr>
              <a:latin typeface="Cairo"/>
              <a:ea typeface="Cairo"/>
              <a:cs typeface="Cairo"/>
              <a:sym typeface="Cairo"/>
            </a:endParaRPr>
          </a:p>
        </p:txBody>
      </p:sp>
      <p:sp>
        <p:nvSpPr>
          <p:cNvPr id="360" name="Google Shape;360;p54"/>
          <p:cNvSpPr txBox="1"/>
          <p:nvPr/>
        </p:nvSpPr>
        <p:spPr>
          <a:xfrm>
            <a:off x="3564138" y="4574913"/>
            <a:ext cx="2115000" cy="2365200"/>
          </a:xfrm>
          <a:prstGeom prst="rect">
            <a:avLst/>
          </a:prstGeom>
          <a:solidFill>
            <a:srgbClr val="CFE2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082472"/>
                </a:solidFill>
                <a:latin typeface="Cairo"/>
                <a:ea typeface="Cairo"/>
                <a:cs typeface="Cairo"/>
                <a:sym typeface="Cairo"/>
              </a:rPr>
              <a:t>Anion </a:t>
            </a:r>
            <a:r>
              <a:rPr lang="en">
                <a:solidFill>
                  <a:srgbClr val="082472"/>
                </a:solidFill>
                <a:latin typeface="Cairo"/>
                <a:ea typeface="Cairo"/>
                <a:cs typeface="Cairo"/>
                <a:sym typeface="Cairo"/>
              </a:rPr>
              <a:t>channels </a:t>
            </a:r>
            <a:endParaRPr>
              <a:solidFill>
                <a:srgbClr val="082472"/>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Cl</a:t>
            </a:r>
            <a:r>
              <a:rPr baseline="30000" lang="en">
                <a:latin typeface="Cairo"/>
                <a:ea typeface="Cairo"/>
                <a:cs typeface="Cairo"/>
                <a:sym typeface="Cairo"/>
              </a:rPr>
              <a:t>- </a:t>
            </a:r>
            <a:r>
              <a:rPr lang="en">
                <a:latin typeface="Cairo"/>
                <a:ea typeface="Cairo"/>
                <a:cs typeface="Cairo"/>
                <a:sym typeface="Cairo"/>
              </a:rPr>
              <a:t>mainly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Opening of Cl</a:t>
            </a:r>
            <a:r>
              <a:rPr baseline="30000" lang="en">
                <a:latin typeface="Cairo"/>
                <a:ea typeface="Cairo"/>
                <a:cs typeface="Cairo"/>
                <a:sym typeface="Cairo"/>
              </a:rPr>
              <a:t>- </a:t>
            </a:r>
            <a:r>
              <a:rPr lang="en">
                <a:latin typeface="Cairo"/>
                <a:ea typeface="Cairo"/>
                <a:cs typeface="Cairo"/>
                <a:sym typeface="Cairo"/>
              </a:rPr>
              <a:t>c</a:t>
            </a:r>
            <a:r>
              <a:rPr lang="en">
                <a:latin typeface="Cairo"/>
                <a:ea typeface="Cairo"/>
                <a:cs typeface="Cairo"/>
                <a:sym typeface="Cairo"/>
              </a:rPr>
              <a:t>hannels                          diffusion of negative charges into the membrane       membrane potential making it more negative      away from threshold level     (-) neuron </a:t>
            </a:r>
            <a:endParaRPr>
              <a:latin typeface="Cairo"/>
              <a:ea typeface="Cairo"/>
              <a:cs typeface="Cairo"/>
              <a:sym typeface="Cairo"/>
            </a:endParaRPr>
          </a:p>
        </p:txBody>
      </p:sp>
      <p:sp>
        <p:nvSpPr>
          <p:cNvPr id="361" name="Google Shape;361;p54"/>
          <p:cNvSpPr txBox="1"/>
          <p:nvPr/>
        </p:nvSpPr>
        <p:spPr>
          <a:xfrm>
            <a:off x="2157138" y="3724783"/>
            <a:ext cx="2543700" cy="594300"/>
          </a:xfrm>
          <a:prstGeom prst="rect">
            <a:avLst/>
          </a:prstGeom>
          <a:solidFill>
            <a:srgbClr val="EAD1D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Cairo"/>
                <a:ea typeface="Cairo"/>
                <a:cs typeface="Cairo"/>
                <a:sym typeface="Cairo"/>
              </a:rPr>
              <a:t>Ion </a:t>
            </a:r>
            <a:r>
              <a:rPr b="1" lang="en">
                <a:latin typeface="Cairo"/>
                <a:ea typeface="Cairo"/>
                <a:cs typeface="Cairo"/>
                <a:sym typeface="Cairo"/>
              </a:rPr>
              <a:t>channel</a:t>
            </a:r>
            <a:endParaRPr b="1">
              <a:latin typeface="Cairo"/>
              <a:ea typeface="Cairo"/>
              <a:cs typeface="Cairo"/>
              <a:sym typeface="Cairo"/>
            </a:endParaRPr>
          </a:p>
        </p:txBody>
      </p:sp>
      <p:pic>
        <p:nvPicPr>
          <p:cNvPr id="362" name="Google Shape;362;p54"/>
          <p:cNvPicPr preferRelativeResize="0"/>
          <p:nvPr/>
        </p:nvPicPr>
        <p:blipFill>
          <a:blip r:embed="rId3">
            <a:alphaModFix/>
          </a:blip>
          <a:stretch>
            <a:fillRect/>
          </a:stretch>
        </p:blipFill>
        <p:spPr>
          <a:xfrm flipH="1" rot="10800000">
            <a:off x="4278913" y="6170786"/>
            <a:ext cx="259975" cy="259975"/>
          </a:xfrm>
          <a:prstGeom prst="rect">
            <a:avLst/>
          </a:prstGeom>
          <a:noFill/>
          <a:ln>
            <a:noFill/>
          </a:ln>
        </p:spPr>
      </p:pic>
      <p:pic>
        <p:nvPicPr>
          <p:cNvPr id="363" name="Google Shape;363;p54"/>
          <p:cNvPicPr preferRelativeResize="0"/>
          <p:nvPr/>
        </p:nvPicPr>
        <p:blipFill>
          <a:blip r:embed="rId3">
            <a:alphaModFix/>
          </a:blip>
          <a:stretch>
            <a:fillRect/>
          </a:stretch>
        </p:blipFill>
        <p:spPr>
          <a:xfrm flipH="1" rot="10800000">
            <a:off x="1178862" y="5831461"/>
            <a:ext cx="292850" cy="292875"/>
          </a:xfrm>
          <a:prstGeom prst="rect">
            <a:avLst/>
          </a:prstGeom>
          <a:noFill/>
          <a:ln>
            <a:noFill/>
          </a:ln>
        </p:spPr>
      </p:pic>
      <p:pic>
        <p:nvPicPr>
          <p:cNvPr id="364" name="Google Shape;364;p54"/>
          <p:cNvPicPr preferRelativeResize="0"/>
          <p:nvPr/>
        </p:nvPicPr>
        <p:blipFill>
          <a:blip r:embed="rId3">
            <a:alphaModFix/>
          </a:blip>
          <a:stretch>
            <a:fillRect/>
          </a:stretch>
        </p:blipFill>
        <p:spPr>
          <a:xfrm flipH="1" rot="5400000">
            <a:off x="1287351" y="5818401"/>
            <a:ext cx="318975" cy="319000"/>
          </a:xfrm>
          <a:prstGeom prst="rect">
            <a:avLst/>
          </a:prstGeom>
          <a:noFill/>
          <a:ln>
            <a:noFill/>
          </a:ln>
        </p:spPr>
      </p:pic>
      <p:cxnSp>
        <p:nvCxnSpPr>
          <p:cNvPr id="365" name="Google Shape;365;p54"/>
          <p:cNvCxnSpPr>
            <a:stCxn id="357" idx="2"/>
            <a:endCxn id="358" idx="0"/>
          </p:cNvCxnSpPr>
          <p:nvPr/>
        </p:nvCxnSpPr>
        <p:spPr>
          <a:xfrm rot="5400000">
            <a:off x="4101150" y="1798600"/>
            <a:ext cx="244500" cy="1390800"/>
          </a:xfrm>
          <a:prstGeom prst="bentConnector3">
            <a:avLst>
              <a:gd fmla="val 50000" name="adj1"/>
            </a:avLst>
          </a:prstGeom>
          <a:noFill/>
          <a:ln cap="flat" cmpd="sng" w="9525">
            <a:solidFill>
              <a:srgbClr val="D5A6BD"/>
            </a:solidFill>
            <a:prstDash val="solid"/>
            <a:round/>
            <a:headEnd len="med" w="med" type="oval"/>
            <a:tailEnd len="med" w="med" type="oval"/>
          </a:ln>
        </p:spPr>
      </p:cxnSp>
      <p:cxnSp>
        <p:nvCxnSpPr>
          <p:cNvPr id="366" name="Google Shape;366;p54"/>
          <p:cNvCxnSpPr>
            <a:stCxn id="357" idx="2"/>
            <a:endCxn id="361" idx="1"/>
          </p:cNvCxnSpPr>
          <p:nvPr/>
        </p:nvCxnSpPr>
        <p:spPr>
          <a:xfrm rot="5400000">
            <a:off x="2712750" y="1816000"/>
            <a:ext cx="1650300" cy="2761800"/>
          </a:xfrm>
          <a:prstGeom prst="bentConnector4">
            <a:avLst>
              <a:gd fmla="val 7332" name="adj1"/>
              <a:gd fmla="val 154606" name="adj2"/>
            </a:avLst>
          </a:prstGeom>
          <a:noFill/>
          <a:ln cap="flat" cmpd="sng" w="9525">
            <a:solidFill>
              <a:srgbClr val="D5A6BD"/>
            </a:solidFill>
            <a:prstDash val="solid"/>
            <a:round/>
            <a:headEnd len="med" w="med" type="oval"/>
            <a:tailEnd len="med" w="med" type="oval"/>
          </a:ln>
        </p:spPr>
      </p:cxnSp>
      <p:cxnSp>
        <p:nvCxnSpPr>
          <p:cNvPr id="367" name="Google Shape;367;p54"/>
          <p:cNvCxnSpPr>
            <a:stCxn id="355" idx="2"/>
            <a:endCxn id="357" idx="0"/>
          </p:cNvCxnSpPr>
          <p:nvPr/>
        </p:nvCxnSpPr>
        <p:spPr>
          <a:xfrm flipH="1" rot="-5400000">
            <a:off x="4011750" y="706772"/>
            <a:ext cx="324300" cy="1489800"/>
          </a:xfrm>
          <a:prstGeom prst="bentConnector3">
            <a:avLst>
              <a:gd fmla="val 50020" name="adj1"/>
            </a:avLst>
          </a:prstGeom>
          <a:noFill/>
          <a:ln cap="flat" cmpd="sng" w="9525">
            <a:solidFill>
              <a:srgbClr val="B4A7D6"/>
            </a:solidFill>
            <a:prstDash val="solid"/>
            <a:round/>
            <a:headEnd len="med" w="med" type="oval"/>
            <a:tailEnd len="med" w="med" type="oval"/>
          </a:ln>
        </p:spPr>
      </p:cxnSp>
      <p:cxnSp>
        <p:nvCxnSpPr>
          <p:cNvPr id="368" name="Google Shape;368;p54"/>
          <p:cNvCxnSpPr>
            <a:stCxn id="355" idx="2"/>
            <a:endCxn id="356" idx="0"/>
          </p:cNvCxnSpPr>
          <p:nvPr/>
        </p:nvCxnSpPr>
        <p:spPr>
          <a:xfrm rot="5400000">
            <a:off x="2446350" y="631172"/>
            <a:ext cx="324300" cy="1641000"/>
          </a:xfrm>
          <a:prstGeom prst="bentConnector3">
            <a:avLst>
              <a:gd fmla="val 50020" name="adj1"/>
            </a:avLst>
          </a:prstGeom>
          <a:noFill/>
          <a:ln cap="flat" cmpd="sng" w="9525">
            <a:solidFill>
              <a:srgbClr val="B4A7D6"/>
            </a:solidFill>
            <a:prstDash val="solid"/>
            <a:round/>
            <a:headEnd len="med" w="med" type="oval"/>
            <a:tailEnd len="med" w="med" type="oval"/>
          </a:ln>
        </p:spPr>
      </p:cxnSp>
      <p:cxnSp>
        <p:nvCxnSpPr>
          <p:cNvPr id="369" name="Google Shape;369;p54"/>
          <p:cNvCxnSpPr>
            <a:stCxn id="361" idx="2"/>
            <a:endCxn id="360" idx="0"/>
          </p:cNvCxnSpPr>
          <p:nvPr/>
        </p:nvCxnSpPr>
        <p:spPr>
          <a:xfrm flipH="1" rot="-5400000">
            <a:off x="3897438" y="3850633"/>
            <a:ext cx="255900" cy="1192800"/>
          </a:xfrm>
          <a:prstGeom prst="bentConnector3">
            <a:avLst>
              <a:gd fmla="val 49986" name="adj1"/>
            </a:avLst>
          </a:prstGeom>
          <a:noFill/>
          <a:ln cap="flat" cmpd="sng" w="9525">
            <a:solidFill>
              <a:srgbClr val="CFE2F3"/>
            </a:solidFill>
            <a:prstDash val="solid"/>
            <a:round/>
            <a:headEnd len="med" w="med" type="oval"/>
            <a:tailEnd len="med" w="med" type="oval"/>
          </a:ln>
        </p:spPr>
      </p:cxnSp>
      <p:cxnSp>
        <p:nvCxnSpPr>
          <p:cNvPr id="370" name="Google Shape;370;p54"/>
          <p:cNvCxnSpPr>
            <a:stCxn id="361" idx="2"/>
            <a:endCxn id="359" idx="0"/>
          </p:cNvCxnSpPr>
          <p:nvPr/>
        </p:nvCxnSpPr>
        <p:spPr>
          <a:xfrm rot="5400000">
            <a:off x="2704788" y="3850783"/>
            <a:ext cx="255900" cy="1192500"/>
          </a:xfrm>
          <a:prstGeom prst="bentConnector3">
            <a:avLst>
              <a:gd fmla="val 49986" name="adj1"/>
            </a:avLst>
          </a:prstGeom>
          <a:noFill/>
          <a:ln cap="flat" cmpd="sng" w="9525">
            <a:solidFill>
              <a:srgbClr val="CFE2F3"/>
            </a:solidFill>
            <a:prstDash val="solid"/>
            <a:round/>
            <a:headEnd len="med" w="med" type="oval"/>
            <a:tailEnd len="med" w="med" type="oval"/>
          </a:ln>
        </p:spPr>
      </p:cxnSp>
      <p:pic>
        <p:nvPicPr>
          <p:cNvPr id="371" name="Google Shape;371;p54"/>
          <p:cNvPicPr preferRelativeResize="0"/>
          <p:nvPr/>
        </p:nvPicPr>
        <p:blipFill>
          <a:blip r:embed="rId3">
            <a:alphaModFix/>
          </a:blip>
          <a:stretch>
            <a:fillRect/>
          </a:stretch>
        </p:blipFill>
        <p:spPr>
          <a:xfrm flipH="1" rot="10800000">
            <a:off x="1943437" y="6475062"/>
            <a:ext cx="292850" cy="292875"/>
          </a:xfrm>
          <a:prstGeom prst="rect">
            <a:avLst/>
          </a:prstGeom>
          <a:noFill/>
          <a:ln>
            <a:noFill/>
          </a:ln>
        </p:spPr>
      </p:pic>
      <p:pic>
        <p:nvPicPr>
          <p:cNvPr id="372" name="Google Shape;372;p54"/>
          <p:cNvPicPr preferRelativeResize="0"/>
          <p:nvPr/>
        </p:nvPicPr>
        <p:blipFill>
          <a:blip r:embed="rId4">
            <a:alphaModFix/>
          </a:blip>
          <a:stretch>
            <a:fillRect/>
          </a:stretch>
        </p:blipFill>
        <p:spPr>
          <a:xfrm flipH="1" rot="10800000">
            <a:off x="5381137" y="5097838"/>
            <a:ext cx="256900" cy="256900"/>
          </a:xfrm>
          <a:prstGeom prst="rect">
            <a:avLst/>
          </a:prstGeom>
          <a:noFill/>
          <a:ln>
            <a:noFill/>
          </a:ln>
        </p:spPr>
      </p:pic>
      <p:pic>
        <p:nvPicPr>
          <p:cNvPr id="373" name="Google Shape;373;p54"/>
          <p:cNvPicPr preferRelativeResize="0"/>
          <p:nvPr/>
        </p:nvPicPr>
        <p:blipFill>
          <a:blip r:embed="rId5">
            <a:alphaModFix/>
          </a:blip>
          <a:stretch>
            <a:fillRect/>
          </a:stretch>
        </p:blipFill>
        <p:spPr>
          <a:xfrm flipH="1" rot="10800000">
            <a:off x="4418963" y="5721925"/>
            <a:ext cx="405350" cy="287150"/>
          </a:xfrm>
          <a:prstGeom prst="rect">
            <a:avLst/>
          </a:prstGeom>
          <a:noFill/>
          <a:ln>
            <a:noFill/>
          </a:ln>
        </p:spPr>
      </p:pic>
      <p:pic>
        <p:nvPicPr>
          <p:cNvPr id="374" name="Google Shape;374;p54"/>
          <p:cNvPicPr preferRelativeResize="0"/>
          <p:nvPr/>
        </p:nvPicPr>
        <p:blipFill>
          <a:blip r:embed="rId3">
            <a:alphaModFix/>
          </a:blip>
          <a:stretch>
            <a:fillRect/>
          </a:stretch>
        </p:blipFill>
        <p:spPr>
          <a:xfrm flipH="1" rot="10800000">
            <a:off x="4734957" y="6353798"/>
            <a:ext cx="259975" cy="259975"/>
          </a:xfrm>
          <a:prstGeom prst="rect">
            <a:avLst/>
          </a:prstGeom>
          <a:noFill/>
          <a:ln>
            <a:noFill/>
          </a:ln>
        </p:spPr>
      </p:pic>
      <p:sp>
        <p:nvSpPr>
          <p:cNvPr id="375" name="Google Shape;375;p54"/>
          <p:cNvSpPr txBox="1"/>
          <p:nvPr/>
        </p:nvSpPr>
        <p:spPr>
          <a:xfrm>
            <a:off x="0" y="6958499"/>
            <a:ext cx="6858000" cy="67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Neurotransmitter receptors that </a:t>
            </a:r>
            <a:r>
              <a:rPr lang="en" sz="1300">
                <a:solidFill>
                  <a:srgbClr val="FF0000"/>
                </a:solidFill>
                <a:latin typeface="Cairo"/>
                <a:ea typeface="Cairo"/>
                <a:cs typeface="Cairo"/>
                <a:sym typeface="Cairo"/>
              </a:rPr>
              <a:t>directly</a:t>
            </a:r>
            <a:r>
              <a:rPr lang="en" sz="1300">
                <a:latin typeface="Cairo"/>
                <a:ea typeface="Cairo"/>
                <a:cs typeface="Cairo"/>
                <a:sym typeface="Cairo"/>
              </a:rPr>
              <a:t> gate ion channels are often called </a:t>
            </a:r>
            <a:r>
              <a:rPr lang="en" sz="1300">
                <a:solidFill>
                  <a:srgbClr val="FF0000"/>
                </a:solidFill>
                <a:latin typeface="Cairo"/>
                <a:ea typeface="Cairo"/>
                <a:cs typeface="Cairo"/>
                <a:sym typeface="Cairo"/>
              </a:rPr>
              <a:t>ionotropic receptors</a:t>
            </a:r>
            <a:r>
              <a:rPr lang="en" sz="1300">
                <a:latin typeface="Cairo"/>
                <a:ea typeface="Cairo"/>
                <a:cs typeface="Cairo"/>
                <a:sym typeface="Cairo"/>
              </a:rPr>
              <a:t>, whereas those that act through second messenger systems are called </a:t>
            </a:r>
            <a:r>
              <a:rPr lang="en" sz="1300">
                <a:solidFill>
                  <a:srgbClr val="FF0000"/>
                </a:solidFill>
                <a:latin typeface="Cairo"/>
                <a:ea typeface="Cairo"/>
                <a:cs typeface="Cairo"/>
                <a:sym typeface="Cairo"/>
              </a:rPr>
              <a:t>metabotropic receptors.</a:t>
            </a:r>
            <a:endParaRPr sz="1300">
              <a:solidFill>
                <a:srgbClr val="FF0000"/>
              </a:solidFill>
              <a:latin typeface="Cairo"/>
              <a:ea typeface="Cairo"/>
              <a:cs typeface="Cairo"/>
              <a:sym typeface="Cairo"/>
            </a:endParaRPr>
          </a:p>
          <a:p>
            <a:pPr indent="0" lvl="0" marL="0" rtl="0" algn="l">
              <a:spcBef>
                <a:spcPts val="0"/>
              </a:spcBef>
              <a:spcAft>
                <a:spcPts val="0"/>
              </a:spcAft>
              <a:buNone/>
            </a:pPr>
            <a:r>
              <a:t/>
            </a:r>
            <a:endParaRPr sz="1300">
              <a:latin typeface="Cairo"/>
              <a:ea typeface="Cairo"/>
              <a:cs typeface="Cairo"/>
              <a:sym typeface="Cairo"/>
            </a:endParaRPr>
          </a:p>
        </p:txBody>
      </p:sp>
      <p:sp>
        <p:nvSpPr>
          <p:cNvPr id="376" name="Google Shape;376;p54"/>
          <p:cNvSpPr txBox="1"/>
          <p:nvPr/>
        </p:nvSpPr>
        <p:spPr>
          <a:xfrm>
            <a:off x="218067" y="11700"/>
            <a:ext cx="5859900" cy="395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Differentiate between neurotransmitter receptors (ionotropic and metabotropic).</a:t>
            </a:r>
            <a:endParaRPr sz="1200">
              <a:solidFill>
                <a:srgbClr val="134F5C"/>
              </a:solidFill>
              <a:latin typeface="Josefin Sans"/>
              <a:ea typeface="Josefin Sans"/>
              <a:cs typeface="Josefin Sans"/>
              <a:sym typeface="Josefin Sans"/>
            </a:endParaRPr>
          </a:p>
        </p:txBody>
      </p:sp>
      <p:graphicFrame>
        <p:nvGraphicFramePr>
          <p:cNvPr id="377" name="Google Shape;377;p54"/>
          <p:cNvGraphicFramePr/>
          <p:nvPr/>
        </p:nvGraphicFramePr>
        <p:xfrm>
          <a:off x="334200" y="7493000"/>
          <a:ext cx="3000000" cy="3000000"/>
        </p:xfrm>
        <a:graphic>
          <a:graphicData uri="http://schemas.openxmlformats.org/drawingml/2006/table">
            <a:tbl>
              <a:tblPr>
                <a:noFill/>
                <a:tableStyleId>{2B0514A0-8887-4B06-8A84-9A8A8513901A}</a:tableStyleId>
              </a:tblPr>
              <a:tblGrid>
                <a:gridCol w="3094800"/>
                <a:gridCol w="3094800"/>
              </a:tblGrid>
              <a:tr h="294850">
                <a:tc>
                  <a:txBody>
                    <a:bodyPr>
                      <a:noAutofit/>
                    </a:bodyPr>
                    <a:lstStyle/>
                    <a:p>
                      <a:pPr indent="0" lvl="0" marL="0" rtl="0" algn="ctr">
                        <a:spcBef>
                          <a:spcPts val="0"/>
                        </a:spcBef>
                        <a:spcAft>
                          <a:spcPts val="0"/>
                        </a:spcAft>
                        <a:buNone/>
                      </a:pPr>
                      <a:r>
                        <a:rPr lang="en" sz="1300">
                          <a:latin typeface="Josefin Sans"/>
                          <a:ea typeface="Josefin Sans"/>
                          <a:cs typeface="Josefin Sans"/>
                          <a:sym typeface="Josefin Sans"/>
                        </a:rPr>
                        <a:t>Ionotropic</a:t>
                      </a:r>
                      <a:endParaRPr sz="1300">
                        <a:latin typeface="Josefin Sans"/>
                        <a:ea typeface="Josefin Sans"/>
                        <a:cs typeface="Josefin Sans"/>
                        <a:sym typeface="Josefin Sans"/>
                      </a:endParaRPr>
                    </a:p>
                  </a:txBody>
                  <a:tcPr marT="91425" marB="91425" marR="91425" marL="91425">
                    <a:solidFill>
                      <a:srgbClr val="FFE599"/>
                    </a:solidFill>
                  </a:tcPr>
                </a:tc>
                <a:tc>
                  <a:txBody>
                    <a:bodyPr>
                      <a:noAutofit/>
                    </a:bodyPr>
                    <a:lstStyle/>
                    <a:p>
                      <a:pPr indent="0" lvl="0" marL="0" rtl="0" algn="ctr">
                        <a:spcBef>
                          <a:spcPts val="0"/>
                        </a:spcBef>
                        <a:spcAft>
                          <a:spcPts val="0"/>
                        </a:spcAft>
                        <a:buNone/>
                      </a:pPr>
                      <a:r>
                        <a:rPr lang="en" sz="1300">
                          <a:latin typeface="Josefin Sans"/>
                          <a:ea typeface="Josefin Sans"/>
                          <a:cs typeface="Josefin Sans"/>
                          <a:sym typeface="Josefin Sans"/>
                        </a:rPr>
                        <a:t>Metabotropic</a:t>
                      </a:r>
                      <a:endParaRPr sz="1300">
                        <a:latin typeface="Josefin Sans"/>
                        <a:ea typeface="Josefin Sans"/>
                        <a:cs typeface="Josefin Sans"/>
                        <a:sym typeface="Josefin Sans"/>
                      </a:endParaRPr>
                    </a:p>
                  </a:txBody>
                  <a:tcPr marT="91425" marB="91425" marR="91425" marL="91425">
                    <a:solidFill>
                      <a:srgbClr val="F6B26B"/>
                    </a:solidFill>
                  </a:tcPr>
                </a:tc>
              </a:tr>
              <a:tr h="272850">
                <a:tc>
                  <a:txBody>
                    <a:bodyPr>
                      <a:noAutofit/>
                    </a:bodyPr>
                    <a:lstStyle/>
                    <a:p>
                      <a:pPr indent="0" lvl="0" marL="0" rtl="0" algn="l">
                        <a:spcBef>
                          <a:spcPts val="0"/>
                        </a:spcBef>
                        <a:spcAft>
                          <a:spcPts val="0"/>
                        </a:spcAft>
                        <a:buNone/>
                      </a:pPr>
                      <a:r>
                        <a:rPr lang="en" sz="1100">
                          <a:latin typeface="Cairo"/>
                          <a:ea typeface="Cairo"/>
                          <a:cs typeface="Cairo"/>
                          <a:sym typeface="Cairo"/>
                        </a:rPr>
                        <a:t>Mediate </a:t>
                      </a:r>
                      <a:r>
                        <a:rPr lang="en" sz="1100">
                          <a:latin typeface="Cairo"/>
                          <a:ea typeface="Cairo"/>
                          <a:cs typeface="Cairo"/>
                          <a:sym typeface="Cairo"/>
                        </a:rPr>
                        <a:t>rapid PSPs </a:t>
                      </a:r>
                      <a:endParaRPr sz="1100">
                        <a:latin typeface="Cairo"/>
                        <a:ea typeface="Cairo"/>
                        <a:cs typeface="Cairo"/>
                        <a:sym typeface="Cairo"/>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100">
                          <a:latin typeface="Cairo"/>
                          <a:ea typeface="Cairo"/>
                          <a:cs typeface="Cairo"/>
                          <a:sym typeface="Cairo"/>
                        </a:rPr>
                        <a:t>Mediate slower PSPs</a:t>
                      </a:r>
                      <a:endParaRPr sz="1100">
                        <a:latin typeface="Cairo"/>
                        <a:ea typeface="Cairo"/>
                        <a:cs typeface="Cairo"/>
                        <a:sym typeface="Cairo"/>
                      </a:endParaRPr>
                    </a:p>
                  </a:txBody>
                  <a:tcPr marT="91425" marB="91425" marR="91425" marL="91425">
                    <a:solidFill>
                      <a:srgbClr val="FCE5CD"/>
                    </a:solidFill>
                  </a:tcPr>
                </a:tc>
              </a:tr>
              <a:tr h="272850">
                <a:tc>
                  <a:txBody>
                    <a:bodyPr>
                      <a:noAutofit/>
                    </a:bodyPr>
                    <a:lstStyle/>
                    <a:p>
                      <a:pPr indent="0" lvl="0" marL="0" rtl="0" algn="l">
                        <a:spcBef>
                          <a:spcPts val="0"/>
                        </a:spcBef>
                        <a:spcAft>
                          <a:spcPts val="0"/>
                        </a:spcAft>
                        <a:buNone/>
                      </a:pPr>
                      <a:r>
                        <a:rPr lang="en" sz="1100">
                          <a:latin typeface="Cairo"/>
                          <a:ea typeface="Cairo"/>
                          <a:cs typeface="Cairo"/>
                          <a:sym typeface="Cairo"/>
                        </a:rPr>
                        <a:t>Duration of PSPs </a:t>
                      </a:r>
                      <a:r>
                        <a:rPr lang="en" sz="1100">
                          <a:solidFill>
                            <a:schemeClr val="dk1"/>
                          </a:solidFill>
                          <a:latin typeface="Cairo"/>
                          <a:ea typeface="Cairo"/>
                          <a:cs typeface="Cairo"/>
                          <a:sym typeface="Cairo"/>
                        </a:rPr>
                        <a:t>is 10-30 ms or less</a:t>
                      </a:r>
                      <a:endParaRPr sz="1100">
                        <a:latin typeface="Cairo"/>
                        <a:ea typeface="Cairo"/>
                        <a:cs typeface="Cairo"/>
                        <a:sym typeface="Cairo"/>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100">
                          <a:latin typeface="Cairo"/>
                          <a:ea typeface="Cairo"/>
                          <a:cs typeface="Cairo"/>
                          <a:sym typeface="Cairo"/>
                        </a:rPr>
                        <a:t>Duration from 100’s ms to minutes or longer </a:t>
                      </a:r>
                      <a:endParaRPr sz="1100">
                        <a:latin typeface="Cairo"/>
                        <a:ea typeface="Cairo"/>
                        <a:cs typeface="Cairo"/>
                        <a:sym typeface="Cairo"/>
                      </a:endParaRPr>
                    </a:p>
                  </a:txBody>
                  <a:tcPr marT="91425" marB="91425" marR="91425" marL="91425">
                    <a:solidFill>
                      <a:srgbClr val="FCE5CD"/>
                    </a:solidFill>
                  </a:tcPr>
                </a:tc>
              </a:tr>
              <a:tr h="404875">
                <a:tc>
                  <a:txBody>
                    <a:bodyPr>
                      <a:noAutofit/>
                    </a:bodyPr>
                    <a:lstStyle/>
                    <a:p>
                      <a:pPr indent="0" lvl="0" marL="0" rtl="0" algn="l">
                        <a:spcBef>
                          <a:spcPts val="0"/>
                        </a:spcBef>
                        <a:spcAft>
                          <a:spcPts val="0"/>
                        </a:spcAft>
                        <a:buNone/>
                      </a:pPr>
                      <a:r>
                        <a:rPr lang="en" sz="1100">
                          <a:latin typeface="Cairo"/>
                          <a:ea typeface="Cairo"/>
                          <a:cs typeface="Cairo"/>
                          <a:sym typeface="Cairo"/>
                        </a:rPr>
                        <a:t>PSPs (EPSP or IPSP) develop within ​1­-2 ms after an AP reaching the presynaptic terminal </a:t>
                      </a:r>
                      <a:endParaRPr sz="1100">
                        <a:latin typeface="Cairo"/>
                        <a:ea typeface="Cairo"/>
                        <a:cs typeface="Cairo"/>
                        <a:sym typeface="Cairo"/>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100">
                          <a:latin typeface="Cairo"/>
                          <a:ea typeface="Cairo"/>
                          <a:cs typeface="Cairo"/>
                          <a:sym typeface="Cairo"/>
                        </a:rPr>
                        <a:t>This is slowness is due to activation of second messengers leading to opening Ion channels. </a:t>
                      </a:r>
                      <a:endParaRPr sz="1100">
                        <a:latin typeface="Cairo"/>
                        <a:ea typeface="Cairo"/>
                        <a:cs typeface="Cairo"/>
                        <a:sym typeface="Cairo"/>
                      </a:endParaRPr>
                    </a:p>
                  </a:txBody>
                  <a:tcPr marT="91425" marB="91425" marR="91425" marL="91425">
                    <a:solidFill>
                      <a:srgbClr val="FCE5CD"/>
                    </a:solidFill>
                  </a:tcPr>
                </a:tc>
              </a:tr>
              <a:tr h="404875">
                <a:tc gridSpan="2">
                  <a:txBody>
                    <a:bodyPr>
                      <a:noAutofit/>
                    </a:bodyPr>
                    <a:lstStyle/>
                    <a:p>
                      <a:pPr indent="0" lvl="0" marL="0" rtl="0" algn="ctr">
                        <a:spcBef>
                          <a:spcPts val="0"/>
                        </a:spcBef>
                        <a:spcAft>
                          <a:spcPts val="0"/>
                        </a:spcAft>
                        <a:buNone/>
                      </a:pPr>
                      <a:r>
                        <a:rPr lang="en" sz="1100">
                          <a:latin typeface="Cairo"/>
                          <a:ea typeface="Cairo"/>
                          <a:cs typeface="Cairo"/>
                          <a:sym typeface="Cairo"/>
                        </a:rPr>
                        <a:t>A NT may activate both </a:t>
                      </a:r>
                      <a:r>
                        <a:rPr lang="en" sz="1100">
                          <a:latin typeface="Cairo"/>
                          <a:ea typeface="Cairo"/>
                          <a:cs typeface="Cairo"/>
                          <a:sym typeface="Cairo"/>
                        </a:rPr>
                        <a:t>Ionotropic and Metabotropic receptors to produce both fast and slow postsynaptic potentials as the same synapse. </a:t>
                      </a:r>
                      <a:endParaRPr sz="1100">
                        <a:latin typeface="Cairo"/>
                        <a:ea typeface="Cairo"/>
                        <a:cs typeface="Cairo"/>
                        <a:sym typeface="Cairo"/>
                      </a:endParaRPr>
                    </a:p>
                  </a:txBody>
                  <a:tcPr marT="91425" marB="91425" marR="91425" marL="91425">
                    <a:solidFill>
                      <a:srgbClr val="D9EAD3"/>
                    </a:solidFill>
                  </a:tcPr>
                </a:tc>
                <a:tc hMerge="1"/>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pic>
        <p:nvPicPr>
          <p:cNvPr id="382" name="Google Shape;382;p55"/>
          <p:cNvPicPr preferRelativeResize="0"/>
          <p:nvPr/>
        </p:nvPicPr>
        <p:blipFill rotWithShape="1">
          <a:blip r:embed="rId3">
            <a:alphaModFix/>
          </a:blip>
          <a:srcRect b="53610" l="67155" r="5869" t="5517"/>
          <a:stretch/>
        </p:blipFill>
        <p:spPr>
          <a:xfrm>
            <a:off x="4821548" y="5333152"/>
            <a:ext cx="1888676" cy="2146286"/>
          </a:xfrm>
          <a:prstGeom prst="rect">
            <a:avLst/>
          </a:prstGeom>
          <a:noFill/>
          <a:ln>
            <a:noFill/>
          </a:ln>
        </p:spPr>
      </p:pic>
      <p:sp>
        <p:nvSpPr>
          <p:cNvPr id="383" name="Google Shape;383;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84" name="Google Shape;384;p55"/>
          <p:cNvSpPr txBox="1"/>
          <p:nvPr/>
        </p:nvSpPr>
        <p:spPr>
          <a:xfrm>
            <a:off x="685802" y="2513764"/>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Electrical Events in Post-synaptic Neurons </a:t>
            </a:r>
            <a:endParaRPr sz="1800">
              <a:solidFill>
                <a:srgbClr val="134F5C"/>
              </a:solidFill>
              <a:highlight>
                <a:srgbClr val="EFEFEF"/>
              </a:highlight>
              <a:latin typeface="Josefin Sans"/>
              <a:ea typeface="Josefin Sans"/>
              <a:cs typeface="Josefin Sans"/>
              <a:sym typeface="Josefin Sans"/>
            </a:endParaRPr>
          </a:p>
        </p:txBody>
      </p:sp>
      <p:sp>
        <p:nvSpPr>
          <p:cNvPr id="385" name="Google Shape;385;p55"/>
          <p:cNvSpPr/>
          <p:nvPr/>
        </p:nvSpPr>
        <p:spPr>
          <a:xfrm>
            <a:off x="324400" y="3133475"/>
            <a:ext cx="4284600" cy="511200"/>
          </a:xfrm>
          <a:prstGeom prst="flowChartAlternateProcess">
            <a:avLst/>
          </a:prstGeom>
          <a:solidFill>
            <a:srgbClr val="D0E0E3"/>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500">
                <a:latin typeface="Josefin Sans"/>
                <a:ea typeface="Josefin Sans"/>
                <a:cs typeface="Josefin Sans"/>
                <a:sym typeface="Josefin Sans"/>
              </a:rPr>
              <a:t>1- RMP of Neuronal Soma</a:t>
            </a:r>
            <a:endParaRPr sz="1500">
              <a:latin typeface="Josefin Sans"/>
              <a:ea typeface="Josefin Sans"/>
              <a:cs typeface="Josefin Sans"/>
              <a:sym typeface="Josefin Sans"/>
            </a:endParaRPr>
          </a:p>
        </p:txBody>
      </p:sp>
      <p:sp>
        <p:nvSpPr>
          <p:cNvPr id="386" name="Google Shape;386;p55"/>
          <p:cNvSpPr/>
          <p:nvPr/>
        </p:nvSpPr>
        <p:spPr>
          <a:xfrm>
            <a:off x="324400" y="7897800"/>
            <a:ext cx="4284600" cy="511200"/>
          </a:xfrm>
          <a:prstGeom prst="flowChartAlternateProcess">
            <a:avLst/>
          </a:prstGeom>
          <a:solidFill>
            <a:srgbClr val="D0E0E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latin typeface="Josefin Sans"/>
                <a:ea typeface="Josefin Sans"/>
                <a:cs typeface="Josefin Sans"/>
                <a:sym typeface="Josefin Sans"/>
              </a:rPr>
              <a:t>3- Inhibitory Post-synaptic Potentials (IPSPs)</a:t>
            </a:r>
            <a:endParaRPr sz="1500">
              <a:latin typeface="Josefin Sans"/>
              <a:ea typeface="Josefin Sans"/>
              <a:cs typeface="Josefin Sans"/>
              <a:sym typeface="Josefin Sans"/>
            </a:endParaRPr>
          </a:p>
        </p:txBody>
      </p:sp>
      <p:sp>
        <p:nvSpPr>
          <p:cNvPr id="387" name="Google Shape;387;p55"/>
          <p:cNvSpPr txBox="1"/>
          <p:nvPr/>
        </p:nvSpPr>
        <p:spPr>
          <a:xfrm>
            <a:off x="147775" y="3555780"/>
            <a:ext cx="5871000" cy="757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-65 mV i.e. less </a:t>
            </a:r>
            <a:r>
              <a:rPr lang="en">
                <a:latin typeface="Cairo"/>
                <a:ea typeface="Cairo"/>
                <a:cs typeface="Cairo"/>
                <a:sym typeface="Cairo"/>
              </a:rPr>
              <a:t>than skeletal muscles (-70 to -90 mV).</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If the voltage is less negative    the neurons is excitable. </a:t>
            </a:r>
            <a:endParaRPr>
              <a:latin typeface="Cairo"/>
              <a:ea typeface="Cairo"/>
              <a:cs typeface="Cairo"/>
              <a:sym typeface="Cairo"/>
            </a:endParaRPr>
          </a:p>
        </p:txBody>
      </p:sp>
      <p:sp>
        <p:nvSpPr>
          <p:cNvPr id="388" name="Google Shape;388;p55"/>
          <p:cNvSpPr txBox="1"/>
          <p:nvPr/>
        </p:nvSpPr>
        <p:spPr>
          <a:xfrm>
            <a:off x="147775" y="4715377"/>
            <a:ext cx="5035500" cy="2947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When excitatory neurotransmitters binds to its receptor on post-synaptic membrane &gt; partial depolarization (</a:t>
            </a:r>
            <a:r>
              <a:rPr lang="en">
                <a:solidFill>
                  <a:srgbClr val="FF0000"/>
                </a:solidFill>
                <a:highlight>
                  <a:srgbClr val="FFFF00"/>
                </a:highlight>
                <a:latin typeface="Cairo"/>
                <a:ea typeface="Cairo"/>
                <a:cs typeface="Cairo"/>
                <a:sym typeface="Cairo"/>
              </a:rPr>
              <a:t>increase Na </a:t>
            </a:r>
            <a:r>
              <a:rPr lang="en">
                <a:solidFill>
                  <a:srgbClr val="FF0000"/>
                </a:solidFill>
                <a:highlight>
                  <a:srgbClr val="FFFF00"/>
                </a:highlight>
                <a:latin typeface="Cairo"/>
                <a:ea typeface="Cairo"/>
                <a:cs typeface="Cairo"/>
                <a:sym typeface="Cairo"/>
              </a:rPr>
              <a:t>influx</a:t>
            </a:r>
            <a:r>
              <a:rPr lang="en">
                <a:latin typeface="Cairo"/>
                <a:ea typeface="Cairo"/>
                <a:cs typeface="Cairo"/>
                <a:sym typeface="Cairo"/>
              </a:rPr>
              <a:t>) of post-synaptic cell membrane immediately under presynaptic ending, i.e. EPSPs. </a:t>
            </a:r>
            <a:endParaRPr>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a:latin typeface="Cairo"/>
                <a:ea typeface="Cairo"/>
                <a:cs typeface="Cairo"/>
                <a:sym typeface="Cairo"/>
              </a:rPr>
              <a:t>This summation will cause the membrane potential to increase from -65 mV to -45mV. </a:t>
            </a:r>
            <a:endParaRPr>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a:latin typeface="Cairo"/>
                <a:ea typeface="Cairo"/>
                <a:cs typeface="Cairo"/>
                <a:sym typeface="Cairo"/>
              </a:rPr>
              <a:t>EPSPs = +20mV which makes the membrane reach the firing level     AP develops at </a:t>
            </a:r>
            <a:r>
              <a:rPr b="1" lang="en">
                <a:latin typeface="Cairo"/>
                <a:ea typeface="Cairo"/>
                <a:cs typeface="Cairo"/>
                <a:sym typeface="Cairo"/>
              </a:rPr>
              <a:t>axon hillock.</a:t>
            </a:r>
            <a:r>
              <a:rPr lang="en">
                <a:latin typeface="Cairo"/>
                <a:ea typeface="Cairo"/>
                <a:cs typeface="Cairo"/>
                <a:sym typeface="Cairo"/>
              </a:rPr>
              <a:t> </a:t>
            </a:r>
            <a:endParaRPr>
              <a:latin typeface="Cairo"/>
              <a:ea typeface="Cairo"/>
              <a:cs typeface="Cairo"/>
              <a:sym typeface="Cairo"/>
            </a:endParaRPr>
          </a:p>
          <a:p>
            <a:pPr indent="-317500" lvl="2" marL="1371600" rtl="0" algn="l">
              <a:spcBef>
                <a:spcPts val="1000"/>
              </a:spcBef>
              <a:spcAft>
                <a:spcPts val="0"/>
              </a:spcAft>
              <a:buClr>
                <a:srgbClr val="45818E"/>
              </a:buClr>
              <a:buSzPts val="1400"/>
              <a:buFont typeface="Cairo SemiBold"/>
              <a:buChar char="■"/>
            </a:pPr>
            <a:r>
              <a:rPr lang="en">
                <a:solidFill>
                  <a:srgbClr val="45818E"/>
                </a:solidFill>
                <a:latin typeface="Cairo SemiBold"/>
                <a:ea typeface="Cairo SemiBold"/>
                <a:cs typeface="Cairo SemiBold"/>
                <a:sym typeface="Cairo SemiBold"/>
              </a:rPr>
              <a:t>How EPSPs differs from Action Potential ?</a:t>
            </a:r>
            <a:endParaRPr>
              <a:solidFill>
                <a:srgbClr val="45818E"/>
              </a:solidFill>
              <a:latin typeface="Cairo SemiBold"/>
              <a:ea typeface="Cairo SemiBold"/>
              <a:cs typeface="Cairo SemiBold"/>
              <a:sym typeface="Cairo SemiBold"/>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Proportionate to the strength of the stimulus </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Can be summated </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If large enough to reach firing level &gt; AP is produced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389" name="Google Shape;389;p55"/>
          <p:cNvSpPr txBox="1"/>
          <p:nvPr/>
        </p:nvSpPr>
        <p:spPr>
          <a:xfrm>
            <a:off x="402450" y="8408990"/>
            <a:ext cx="6053100" cy="1614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When an inhibitory NT binds to its receptor on post-synaptic membrane, it causes </a:t>
            </a:r>
            <a:r>
              <a:rPr lang="en">
                <a:solidFill>
                  <a:srgbClr val="FF0000"/>
                </a:solidFill>
                <a:latin typeface="Cairo"/>
                <a:ea typeface="Cairo"/>
                <a:cs typeface="Cairo"/>
                <a:sym typeface="Cairo"/>
              </a:rPr>
              <a:t>hyperpolarization</a:t>
            </a:r>
            <a:r>
              <a:rPr lang="en">
                <a:latin typeface="Cairo"/>
                <a:ea typeface="Cairo"/>
                <a:cs typeface="Cairo"/>
                <a:sym typeface="Cairo"/>
              </a:rPr>
              <a:t> of the post-synaptic membrane.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highlight>
                  <a:srgbClr val="FFFF00"/>
                </a:highlight>
                <a:latin typeface="Cairo"/>
                <a:ea typeface="Cairo"/>
                <a:cs typeface="Cairo"/>
                <a:sym typeface="Cairo"/>
              </a:rPr>
              <a:t>Increase membrane permeability to </a:t>
            </a:r>
            <a:r>
              <a:rPr lang="en">
                <a:solidFill>
                  <a:srgbClr val="FF0000"/>
                </a:solidFill>
                <a:highlight>
                  <a:srgbClr val="FFFF00"/>
                </a:highlight>
                <a:latin typeface="Cairo"/>
                <a:ea typeface="Cairo"/>
                <a:cs typeface="Cairo"/>
                <a:sym typeface="Cairo"/>
              </a:rPr>
              <a:t>Cl</a:t>
            </a:r>
            <a:r>
              <a:rPr baseline="30000" lang="en">
                <a:highlight>
                  <a:srgbClr val="FFFF00"/>
                </a:highlight>
                <a:latin typeface="Cairo"/>
                <a:ea typeface="Cairo"/>
                <a:cs typeface="Cairo"/>
                <a:sym typeface="Cairo"/>
              </a:rPr>
              <a:t>- </a:t>
            </a:r>
            <a:r>
              <a:rPr lang="en">
                <a:highlight>
                  <a:srgbClr val="FFFF00"/>
                </a:highlight>
                <a:latin typeface="Cairo"/>
                <a:ea typeface="Cairo"/>
                <a:cs typeface="Cairo"/>
                <a:sym typeface="Cairo"/>
              </a:rPr>
              <a:t> of post-synaptic membrane </a:t>
            </a:r>
            <a:r>
              <a:rPr lang="en">
                <a:latin typeface="Cairo"/>
                <a:ea typeface="Cairo"/>
                <a:cs typeface="Cairo"/>
                <a:sym typeface="Cairo"/>
              </a:rPr>
              <a:t>(produced by inhibitory neurotransmitter)         excitability and membrane potential (</a:t>
            </a:r>
            <a:r>
              <a:rPr lang="en">
                <a:solidFill>
                  <a:srgbClr val="FF0000"/>
                </a:solidFill>
                <a:latin typeface="Cairo"/>
                <a:ea typeface="Cairo"/>
                <a:cs typeface="Cairo"/>
                <a:sym typeface="Cairo"/>
              </a:rPr>
              <a:t>more negative</a:t>
            </a:r>
            <a:r>
              <a:rPr lang="en">
                <a:latin typeface="Cairo"/>
                <a:ea typeface="Cairo"/>
                <a:cs typeface="Cairo"/>
                <a:sym typeface="Cairo"/>
              </a:rPr>
              <a:t>). </a:t>
            </a:r>
            <a:endParaRPr>
              <a:latin typeface="Cairo"/>
              <a:ea typeface="Cairo"/>
              <a:cs typeface="Cairo"/>
              <a:sym typeface="Cairo"/>
            </a:endParaRPr>
          </a:p>
        </p:txBody>
      </p:sp>
      <p:sp>
        <p:nvSpPr>
          <p:cNvPr id="390" name="Google Shape;390;p55"/>
          <p:cNvSpPr/>
          <p:nvPr/>
        </p:nvSpPr>
        <p:spPr>
          <a:xfrm>
            <a:off x="324400" y="4286625"/>
            <a:ext cx="4284600" cy="511200"/>
          </a:xfrm>
          <a:prstGeom prst="flowChartAlternateProcess">
            <a:avLst/>
          </a:prstGeom>
          <a:solidFill>
            <a:srgbClr val="D0E0E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latin typeface="Josefin Sans"/>
                <a:ea typeface="Josefin Sans"/>
                <a:cs typeface="Josefin Sans"/>
                <a:sym typeface="Josefin Sans"/>
              </a:rPr>
              <a:t>2- Excitatory Post-synaptic Potential (EPSPs)</a:t>
            </a:r>
            <a:endParaRPr sz="1500">
              <a:latin typeface="Josefin Sans"/>
              <a:ea typeface="Josefin Sans"/>
              <a:cs typeface="Josefin Sans"/>
              <a:sym typeface="Josefin Sans"/>
            </a:endParaRPr>
          </a:p>
        </p:txBody>
      </p:sp>
      <p:pic>
        <p:nvPicPr>
          <p:cNvPr id="391" name="Google Shape;391;p55"/>
          <p:cNvPicPr preferRelativeResize="0"/>
          <p:nvPr/>
        </p:nvPicPr>
        <p:blipFill>
          <a:blip r:embed="rId4">
            <a:alphaModFix/>
          </a:blip>
          <a:stretch>
            <a:fillRect/>
          </a:stretch>
        </p:blipFill>
        <p:spPr>
          <a:xfrm flipH="1" rot="10800000">
            <a:off x="3930600" y="9021112"/>
            <a:ext cx="551125" cy="390380"/>
          </a:xfrm>
          <a:prstGeom prst="rect">
            <a:avLst/>
          </a:prstGeom>
          <a:noFill/>
          <a:ln>
            <a:noFill/>
          </a:ln>
        </p:spPr>
      </p:pic>
      <p:pic>
        <p:nvPicPr>
          <p:cNvPr id="392" name="Google Shape;392;p55"/>
          <p:cNvPicPr preferRelativeResize="0"/>
          <p:nvPr/>
        </p:nvPicPr>
        <p:blipFill>
          <a:blip r:embed="rId5">
            <a:alphaModFix/>
          </a:blip>
          <a:stretch>
            <a:fillRect/>
          </a:stretch>
        </p:blipFill>
        <p:spPr>
          <a:xfrm flipH="1" rot="10800000">
            <a:off x="1420200" y="6496252"/>
            <a:ext cx="308675" cy="308650"/>
          </a:xfrm>
          <a:prstGeom prst="rect">
            <a:avLst/>
          </a:prstGeom>
          <a:noFill/>
          <a:ln>
            <a:noFill/>
          </a:ln>
        </p:spPr>
      </p:pic>
      <p:pic>
        <p:nvPicPr>
          <p:cNvPr id="393" name="Google Shape;393;p55"/>
          <p:cNvPicPr preferRelativeResize="0"/>
          <p:nvPr/>
        </p:nvPicPr>
        <p:blipFill>
          <a:blip r:embed="rId5">
            <a:alphaModFix/>
          </a:blip>
          <a:stretch>
            <a:fillRect/>
          </a:stretch>
        </p:blipFill>
        <p:spPr>
          <a:xfrm flipH="1" rot="10800000">
            <a:off x="2794459" y="3797529"/>
            <a:ext cx="274350" cy="274325"/>
          </a:xfrm>
          <a:prstGeom prst="rect">
            <a:avLst/>
          </a:prstGeom>
          <a:noFill/>
          <a:ln>
            <a:noFill/>
          </a:ln>
        </p:spPr>
      </p:pic>
      <p:pic>
        <p:nvPicPr>
          <p:cNvPr id="394" name="Google Shape;394;p55"/>
          <p:cNvPicPr preferRelativeResize="0"/>
          <p:nvPr/>
        </p:nvPicPr>
        <p:blipFill rotWithShape="1">
          <a:blip r:embed="rId6">
            <a:alphaModFix/>
          </a:blip>
          <a:srcRect b="16589" l="52707" r="3904" t="51241"/>
          <a:stretch/>
        </p:blipFill>
        <p:spPr>
          <a:xfrm>
            <a:off x="2918049" y="527701"/>
            <a:ext cx="3436302" cy="1910923"/>
          </a:xfrm>
          <a:prstGeom prst="rect">
            <a:avLst/>
          </a:prstGeom>
          <a:noFill/>
          <a:ln>
            <a:noFill/>
          </a:ln>
        </p:spPr>
      </p:pic>
      <p:sp>
        <p:nvSpPr>
          <p:cNvPr id="395" name="Google Shape;395;p55"/>
          <p:cNvSpPr txBox="1"/>
          <p:nvPr/>
        </p:nvSpPr>
        <p:spPr>
          <a:xfrm>
            <a:off x="238639" y="675863"/>
            <a:ext cx="2671800" cy="161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 </a:t>
            </a:r>
            <a:r>
              <a:rPr lang="en" sz="1600">
                <a:solidFill>
                  <a:srgbClr val="45818E"/>
                </a:solidFill>
                <a:latin typeface="Josefin Sans"/>
                <a:ea typeface="Josefin Sans"/>
                <a:cs typeface="Josefin Sans"/>
                <a:sym typeface="Josefin Sans"/>
              </a:rPr>
              <a:t>2</a:t>
            </a:r>
            <a:r>
              <a:rPr baseline="30000" lang="en" sz="1600">
                <a:solidFill>
                  <a:srgbClr val="45818E"/>
                </a:solidFill>
                <a:latin typeface="Josefin Sans"/>
                <a:ea typeface="Josefin Sans"/>
                <a:cs typeface="Josefin Sans"/>
                <a:sym typeface="Josefin Sans"/>
              </a:rPr>
              <a:t>nd</a:t>
            </a:r>
            <a:r>
              <a:rPr lang="en" sz="1600">
                <a:solidFill>
                  <a:srgbClr val="45818E"/>
                </a:solidFill>
                <a:latin typeface="Josefin Sans"/>
                <a:ea typeface="Josefin Sans"/>
                <a:cs typeface="Josefin Sans"/>
                <a:sym typeface="Josefin Sans"/>
              </a:rPr>
              <a:t> messenger system in the postsynaptic neuron acts in : </a:t>
            </a:r>
            <a:endParaRPr sz="1600">
              <a:solidFill>
                <a:srgbClr val="45818E"/>
              </a:solidFill>
              <a:latin typeface="Josefin Sans"/>
              <a:ea typeface="Josefin Sans"/>
              <a:cs typeface="Josefin Sans"/>
              <a:sym typeface="Josefin Sans"/>
            </a:endParaRPr>
          </a:p>
          <a:p>
            <a:pPr indent="0" lvl="0" marL="0" rtl="0" algn="ctr">
              <a:spcBef>
                <a:spcPts val="0"/>
              </a:spcBef>
              <a:spcAft>
                <a:spcPts val="0"/>
              </a:spcAft>
              <a:buNone/>
            </a:pPr>
            <a:r>
              <a:rPr lang="en" sz="1000">
                <a:solidFill>
                  <a:srgbClr val="FF0000"/>
                </a:solidFill>
                <a:latin typeface="Cairo"/>
                <a:ea typeface="Cairo"/>
                <a:cs typeface="Cairo"/>
                <a:sym typeface="Cairo"/>
              </a:rPr>
              <a:t>*** </a:t>
            </a:r>
            <a:r>
              <a:rPr lang="en" sz="1000">
                <a:solidFill>
                  <a:srgbClr val="FF0000"/>
                </a:solidFill>
                <a:latin typeface="Cairo"/>
                <a:ea typeface="Cairo"/>
                <a:cs typeface="Cairo"/>
                <a:sym typeface="Cairo"/>
              </a:rPr>
              <a:t>focus</a:t>
            </a:r>
            <a:r>
              <a:rPr lang="en" sz="1000">
                <a:solidFill>
                  <a:srgbClr val="FF0000"/>
                </a:solidFill>
                <a:latin typeface="Cairo"/>
                <a:ea typeface="Cairo"/>
                <a:cs typeface="Cairo"/>
                <a:sym typeface="Cairo"/>
              </a:rPr>
              <a:t> on the 4 </a:t>
            </a:r>
            <a:r>
              <a:rPr lang="en" sz="1000">
                <a:solidFill>
                  <a:srgbClr val="FF0000"/>
                </a:solidFill>
                <a:latin typeface="Cairo"/>
                <a:ea typeface="Cairo"/>
                <a:cs typeface="Cairo"/>
                <a:sym typeface="Cairo"/>
              </a:rPr>
              <a:t>ways </a:t>
            </a:r>
            <a:endParaRPr sz="1000">
              <a:solidFill>
                <a:srgbClr val="FF0000"/>
              </a:solidFill>
              <a:latin typeface="Cairo"/>
              <a:ea typeface="Cairo"/>
              <a:cs typeface="Cairo"/>
              <a:sym typeface="Cairo"/>
            </a:endParaRPr>
          </a:p>
        </p:txBody>
      </p:sp>
      <p:sp>
        <p:nvSpPr>
          <p:cNvPr id="396" name="Google Shape;396;p55"/>
          <p:cNvSpPr/>
          <p:nvPr/>
        </p:nvSpPr>
        <p:spPr>
          <a:xfrm>
            <a:off x="4821550" y="1198572"/>
            <a:ext cx="843900" cy="7920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55"/>
          <p:cNvSpPr txBox="1"/>
          <p:nvPr/>
        </p:nvSpPr>
        <p:spPr>
          <a:xfrm>
            <a:off x="5571536" y="2513774"/>
            <a:ext cx="1360200" cy="3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There </a:t>
            </a:r>
            <a:r>
              <a:rPr lang="en" sz="900">
                <a:solidFill>
                  <a:srgbClr val="B7B7B7"/>
                </a:solidFill>
                <a:latin typeface="Cairo"/>
                <a:ea typeface="Cairo"/>
                <a:cs typeface="Cairo"/>
                <a:sym typeface="Cairo"/>
              </a:rPr>
              <a:t>will be a question about this part </a:t>
            </a:r>
            <a:endParaRPr sz="900">
              <a:solidFill>
                <a:srgbClr val="B7B7B7"/>
              </a:solidFill>
              <a:latin typeface="Cairo"/>
              <a:ea typeface="Cairo"/>
              <a:cs typeface="Cairo"/>
              <a:sym typeface="Cairo"/>
            </a:endParaRPr>
          </a:p>
        </p:txBody>
      </p:sp>
      <p:sp>
        <p:nvSpPr>
          <p:cNvPr id="398" name="Google Shape;398;p55"/>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Electrical events at </a:t>
            </a:r>
            <a:r>
              <a:rPr lang="en" sz="1200">
                <a:solidFill>
                  <a:srgbClr val="134F5C"/>
                </a:solidFill>
                <a:latin typeface="Josefin Sans"/>
                <a:ea typeface="Josefin Sans"/>
                <a:cs typeface="Josefin Sans"/>
                <a:sym typeface="Josefin Sans"/>
              </a:rPr>
              <a:t>synapses EPSP &amp; IPSP and the </a:t>
            </a:r>
            <a:r>
              <a:rPr lang="en" sz="1200">
                <a:solidFill>
                  <a:srgbClr val="134F5C"/>
                </a:solidFill>
                <a:latin typeface="Josefin Sans"/>
                <a:ea typeface="Josefin Sans"/>
                <a:cs typeface="Josefin Sans"/>
                <a:sym typeface="Josefin Sans"/>
              </a:rPr>
              <a:t>differentiation </a:t>
            </a:r>
            <a:endParaRPr sz="1200">
              <a:solidFill>
                <a:srgbClr val="134F5C"/>
              </a:solidFill>
              <a:latin typeface="Josefin Sans"/>
              <a:ea typeface="Josefin Sans"/>
              <a:cs typeface="Josefin Sans"/>
              <a:sym typeface="Josefi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2" name="Shape 402"/>
        <p:cNvGrpSpPr/>
        <p:nvPr/>
      </p:nvGrpSpPr>
      <p:grpSpPr>
        <a:xfrm>
          <a:off x="0" y="0"/>
          <a:ext cx="0" cy="0"/>
          <a:chOff x="0" y="0"/>
          <a:chExt cx="0" cy="0"/>
        </a:xfrm>
      </p:grpSpPr>
      <p:sp>
        <p:nvSpPr>
          <p:cNvPr id="403" name="Google Shape;403;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4" name="Google Shape;404;p56"/>
          <p:cNvSpPr txBox="1"/>
          <p:nvPr/>
        </p:nvSpPr>
        <p:spPr>
          <a:xfrm>
            <a:off x="685802" y="580764"/>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134F5C"/>
                </a:solidFill>
                <a:highlight>
                  <a:srgbClr val="EFEFEF"/>
                </a:highlight>
                <a:latin typeface="Josefin Sans"/>
                <a:ea typeface="Josefin Sans"/>
                <a:cs typeface="Josefin Sans"/>
                <a:sym typeface="Josefin Sans"/>
              </a:rPr>
              <a:t>Synaptic Properties</a:t>
            </a:r>
            <a:endParaRPr sz="20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highlight>
                  <a:srgbClr val="EFEFEF"/>
                </a:highlight>
                <a:latin typeface="Josefin Sans"/>
                <a:ea typeface="Josefin Sans"/>
                <a:cs typeface="Josefin Sans"/>
                <a:sym typeface="Josefin Sans"/>
              </a:rPr>
              <a:t>“Chemical Synapses”</a:t>
            </a:r>
            <a:endParaRPr>
              <a:solidFill>
                <a:srgbClr val="134F5C"/>
              </a:solidFill>
              <a:highlight>
                <a:srgbClr val="EFEFEF"/>
              </a:highlight>
              <a:latin typeface="Josefin Sans"/>
              <a:ea typeface="Josefin Sans"/>
              <a:cs typeface="Josefin Sans"/>
              <a:sym typeface="Josefin Sans"/>
            </a:endParaRPr>
          </a:p>
        </p:txBody>
      </p:sp>
      <p:sp>
        <p:nvSpPr>
          <p:cNvPr id="405" name="Google Shape;405;p56"/>
          <p:cNvSpPr txBox="1"/>
          <p:nvPr/>
        </p:nvSpPr>
        <p:spPr>
          <a:xfrm>
            <a:off x="345300" y="1368525"/>
            <a:ext cx="6167400" cy="854700"/>
          </a:xfrm>
          <a:prstGeom prst="rect">
            <a:avLst/>
          </a:prstGeom>
          <a:noFill/>
          <a:ln cap="flat" cmpd="sng" w="9525">
            <a:solidFill>
              <a:srgbClr val="45818E"/>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1. One-way conduction</a:t>
            </a:r>
            <a:r>
              <a:rPr lang="en" sz="1800">
                <a:solidFill>
                  <a:srgbClr val="55B787"/>
                </a:solidFill>
                <a:latin typeface="Josefin Sans"/>
                <a:ea typeface="Josefin Sans"/>
                <a:cs typeface="Josefin Sans"/>
                <a:sym typeface="Josefin Sans"/>
              </a:rPr>
              <a:t> </a:t>
            </a:r>
            <a:r>
              <a:rPr lang="en">
                <a:latin typeface="Cairo"/>
                <a:ea typeface="Cairo"/>
                <a:cs typeface="Cairo"/>
                <a:sym typeface="Cairo"/>
              </a:rPr>
              <a:t>synapses generally permit conduction of impulses in one-way i.e. from pre-synapstic to post-synaptic neuron. </a:t>
            </a:r>
            <a:r>
              <a:rPr lang="en">
                <a:solidFill>
                  <a:srgbClr val="3C78D8"/>
                </a:solidFill>
                <a:latin typeface="Cairo"/>
                <a:ea typeface="Cairo"/>
                <a:cs typeface="Cairo"/>
                <a:sym typeface="Cairo"/>
              </a:rPr>
              <a:t>“Bell-Magendie law”</a:t>
            </a:r>
            <a:endParaRPr>
              <a:solidFill>
                <a:srgbClr val="3C78D8"/>
              </a:solidFill>
              <a:latin typeface="Cairo"/>
              <a:ea typeface="Cairo"/>
              <a:cs typeface="Cairo"/>
              <a:sym typeface="Cairo"/>
            </a:endParaRPr>
          </a:p>
        </p:txBody>
      </p:sp>
      <p:sp>
        <p:nvSpPr>
          <p:cNvPr id="406" name="Google Shape;406;p56"/>
          <p:cNvSpPr txBox="1"/>
          <p:nvPr/>
        </p:nvSpPr>
        <p:spPr>
          <a:xfrm>
            <a:off x="345300" y="2509075"/>
            <a:ext cx="6167400" cy="2016300"/>
          </a:xfrm>
          <a:prstGeom prst="rect">
            <a:avLst/>
          </a:prstGeom>
          <a:noFill/>
          <a:ln cap="flat" cmpd="sng" w="9525">
            <a:solidFill>
              <a:srgbClr val="45818E"/>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2. Synaptic delay</a:t>
            </a:r>
            <a:r>
              <a:rPr lang="en" sz="1800">
                <a:solidFill>
                  <a:srgbClr val="55B787"/>
                </a:solidFill>
                <a:latin typeface="Josefin Sans"/>
                <a:ea typeface="Josefin Sans"/>
                <a:cs typeface="Josefin Sans"/>
                <a:sym typeface="Josefin Sans"/>
              </a:rPr>
              <a:t> </a:t>
            </a:r>
            <a:r>
              <a:rPr lang="en">
                <a:latin typeface="Cairo"/>
                <a:ea typeface="Cairo"/>
                <a:cs typeface="Cairo"/>
                <a:sym typeface="Cairo"/>
              </a:rPr>
              <a:t>is the </a:t>
            </a:r>
            <a:r>
              <a:rPr lang="en">
                <a:solidFill>
                  <a:srgbClr val="FF0000"/>
                </a:solidFill>
                <a:highlight>
                  <a:srgbClr val="FFFF00"/>
                </a:highlight>
                <a:latin typeface="Cairo"/>
                <a:ea typeface="Cairo"/>
                <a:cs typeface="Cairo"/>
                <a:sym typeface="Cairo"/>
              </a:rPr>
              <a:t>minimum time </a:t>
            </a:r>
            <a:r>
              <a:rPr lang="en">
                <a:highlight>
                  <a:srgbClr val="FFFF00"/>
                </a:highlight>
                <a:latin typeface="Cairo"/>
                <a:ea typeface="Cairo"/>
                <a:cs typeface="Cairo"/>
                <a:sym typeface="Cairo"/>
              </a:rPr>
              <a:t>required for transmission across the synapse. It is 0.5 ms</a:t>
            </a:r>
            <a:r>
              <a:rPr lang="en">
                <a:latin typeface="Cairo"/>
                <a:ea typeface="Cairo"/>
                <a:cs typeface="Cairo"/>
                <a:sym typeface="Cairo"/>
              </a:rPr>
              <a:t> for transmission across one synapse.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This time is taken by: </a:t>
            </a:r>
            <a:r>
              <a:rPr lang="en" sz="900">
                <a:solidFill>
                  <a:srgbClr val="B7B7B7"/>
                </a:solidFill>
                <a:latin typeface="Cairo"/>
                <a:ea typeface="Cairo"/>
                <a:cs typeface="Cairo"/>
                <a:sym typeface="Cairo"/>
              </a:rPr>
              <a:t>(</a:t>
            </a:r>
            <a:r>
              <a:rPr lang="en" sz="900">
                <a:solidFill>
                  <a:srgbClr val="FF0000"/>
                </a:solidFill>
                <a:latin typeface="Cairo"/>
                <a:ea typeface="Cairo"/>
                <a:cs typeface="Cairo"/>
                <a:sym typeface="Cairo"/>
              </a:rPr>
              <a:t>why</a:t>
            </a:r>
            <a:r>
              <a:rPr lang="en" sz="900">
                <a:solidFill>
                  <a:srgbClr val="B7B7B7"/>
                </a:solidFill>
                <a:latin typeface="Cairo"/>
                <a:ea typeface="Cairo"/>
                <a:cs typeface="Cairo"/>
                <a:sym typeface="Cairo"/>
              </a:rPr>
              <a:t> there is a </a:t>
            </a:r>
            <a:r>
              <a:rPr lang="en" sz="900">
                <a:solidFill>
                  <a:srgbClr val="B7B7B7"/>
                </a:solidFill>
                <a:latin typeface="Cairo"/>
                <a:ea typeface="Cairo"/>
                <a:cs typeface="Cairo"/>
                <a:sym typeface="Cairo"/>
              </a:rPr>
              <a:t>delay?) it could come as </a:t>
            </a:r>
            <a:r>
              <a:rPr lang="en" sz="900">
                <a:solidFill>
                  <a:srgbClr val="FF0000"/>
                </a:solidFill>
                <a:latin typeface="Cairo"/>
                <a:ea typeface="Cairo"/>
                <a:cs typeface="Cairo"/>
                <a:sym typeface="Cairo"/>
              </a:rPr>
              <a:t>MCQ</a:t>
            </a:r>
            <a:endParaRPr sz="900">
              <a:solidFill>
                <a:srgbClr val="FF0000"/>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1C4587"/>
                </a:solidFill>
                <a:latin typeface="Cairo"/>
                <a:ea typeface="Cairo"/>
                <a:cs typeface="Cairo"/>
                <a:sym typeface="Cairo"/>
              </a:rPr>
              <a:t>Discharge</a:t>
            </a:r>
            <a:r>
              <a:rPr lang="en">
                <a:latin typeface="Cairo"/>
                <a:ea typeface="Cairo"/>
                <a:cs typeface="Cairo"/>
                <a:sym typeface="Cairo"/>
              </a:rPr>
              <a:t> of transmitter substance by pre-synaptic terminal.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1C4587"/>
                </a:solidFill>
                <a:latin typeface="Cairo"/>
                <a:ea typeface="Cairo"/>
                <a:cs typeface="Cairo"/>
                <a:sym typeface="Cairo"/>
              </a:rPr>
              <a:t>Diffusion</a:t>
            </a:r>
            <a:r>
              <a:rPr lang="en">
                <a:latin typeface="Cairo"/>
                <a:ea typeface="Cairo"/>
                <a:cs typeface="Cairo"/>
                <a:sym typeface="Cairo"/>
              </a:rPr>
              <a:t> of transmitter to post-synaptic membrane.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Action of transmitter on its </a:t>
            </a:r>
            <a:r>
              <a:rPr lang="en">
                <a:solidFill>
                  <a:srgbClr val="1C4587"/>
                </a:solidFill>
                <a:latin typeface="Cairo"/>
                <a:ea typeface="Cairo"/>
                <a:cs typeface="Cairo"/>
                <a:sym typeface="Cairo"/>
              </a:rPr>
              <a:t>receptor</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Action of transmitter to increase membrane </a:t>
            </a:r>
            <a:r>
              <a:rPr lang="en">
                <a:solidFill>
                  <a:srgbClr val="1C4587"/>
                </a:solidFill>
                <a:latin typeface="Cairo"/>
                <a:ea typeface="Cairo"/>
                <a:cs typeface="Cairo"/>
                <a:sym typeface="Cairo"/>
              </a:rPr>
              <a:t>permeability</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1C4587"/>
                </a:solidFill>
                <a:latin typeface="Cairo"/>
                <a:ea typeface="Cairo"/>
                <a:cs typeface="Cairo"/>
                <a:sym typeface="Cairo"/>
              </a:rPr>
              <a:t>Increased diffusion of Na</a:t>
            </a:r>
            <a:r>
              <a:rPr baseline="30000" lang="en">
                <a:solidFill>
                  <a:srgbClr val="1C4587"/>
                </a:solidFill>
                <a:latin typeface="Cairo"/>
                <a:ea typeface="Cairo"/>
                <a:cs typeface="Cairo"/>
                <a:sym typeface="Cairo"/>
              </a:rPr>
              <a:t>+</a:t>
            </a:r>
            <a:r>
              <a:rPr lang="en">
                <a:solidFill>
                  <a:srgbClr val="1C4587"/>
                </a:solidFill>
                <a:latin typeface="Cairo"/>
                <a:ea typeface="Cairo"/>
                <a:cs typeface="Cairo"/>
                <a:sym typeface="Cairo"/>
              </a:rPr>
              <a:t> </a:t>
            </a:r>
            <a:r>
              <a:rPr lang="en">
                <a:latin typeface="Cairo"/>
                <a:ea typeface="Cairo"/>
                <a:cs typeface="Cairo"/>
                <a:sym typeface="Cairo"/>
              </a:rPr>
              <a:t>to increase post-synaptic potential. </a:t>
            </a:r>
            <a:endParaRPr>
              <a:latin typeface="Cairo"/>
              <a:ea typeface="Cairo"/>
              <a:cs typeface="Cairo"/>
              <a:sym typeface="Cairo"/>
            </a:endParaRPr>
          </a:p>
        </p:txBody>
      </p:sp>
      <p:sp>
        <p:nvSpPr>
          <p:cNvPr id="407" name="Google Shape;407;p56"/>
          <p:cNvSpPr txBox="1"/>
          <p:nvPr/>
        </p:nvSpPr>
        <p:spPr>
          <a:xfrm>
            <a:off x="345300" y="4892575"/>
            <a:ext cx="6167400" cy="4000200"/>
          </a:xfrm>
          <a:prstGeom prst="rect">
            <a:avLst/>
          </a:prstGeom>
          <a:noFill/>
          <a:ln cap="flat" cmpd="sng" w="9525">
            <a:solidFill>
              <a:srgbClr val="45818E"/>
            </a:solidFill>
            <a:prstDash val="lg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latin typeface="Josefin Sans"/>
                <a:ea typeface="Josefin Sans"/>
                <a:cs typeface="Josefin Sans"/>
                <a:sym typeface="Josefin Sans"/>
              </a:rPr>
              <a:t>3. Synaptic inhibition: </a:t>
            </a:r>
            <a:endParaRPr sz="1800">
              <a:solidFill>
                <a:srgbClr val="134F5C"/>
              </a:solidFill>
              <a:latin typeface="Josefin Sans"/>
              <a:ea typeface="Josefin Sans"/>
              <a:cs typeface="Josefin Sans"/>
              <a:sym typeface="Josefin Sans"/>
            </a:endParaRPr>
          </a:p>
          <a:p>
            <a:pPr indent="0" lvl="0" marL="0" rtl="0" algn="l">
              <a:spcBef>
                <a:spcPts val="0"/>
              </a:spcBef>
              <a:spcAft>
                <a:spcPts val="0"/>
              </a:spcAft>
              <a:buNone/>
            </a:pPr>
            <a:r>
              <a:rPr lang="en" sz="1700">
                <a:solidFill>
                  <a:srgbClr val="134F5C"/>
                </a:solidFill>
                <a:latin typeface="Economica"/>
                <a:ea typeface="Economica"/>
                <a:cs typeface="Economica"/>
                <a:sym typeface="Economica"/>
              </a:rPr>
              <a:t>Types: Direct inhibition, Indirect inhibition, Reciprocal inhibition &amp; Inhibitory interneuron</a:t>
            </a:r>
            <a:endParaRPr sz="1700">
              <a:solidFill>
                <a:srgbClr val="134F5C"/>
              </a:solidFill>
              <a:latin typeface="Economica"/>
              <a:ea typeface="Economica"/>
              <a:cs typeface="Economica"/>
              <a:sym typeface="Economica"/>
            </a:endParaRPr>
          </a:p>
        </p:txBody>
      </p:sp>
      <p:pic>
        <p:nvPicPr>
          <p:cNvPr descr="http://alford.bios.uic.edu/Images/axo-axonic%20model.gif" id="408" name="Google Shape;408;p56"/>
          <p:cNvPicPr preferRelativeResize="0"/>
          <p:nvPr/>
        </p:nvPicPr>
        <p:blipFill rotWithShape="1">
          <a:blip r:embed="rId3">
            <a:alphaModFix/>
          </a:blip>
          <a:srcRect b="0" l="0" r="0" t="0"/>
          <a:stretch/>
        </p:blipFill>
        <p:spPr>
          <a:xfrm>
            <a:off x="4761268" y="6753995"/>
            <a:ext cx="1671900" cy="1920300"/>
          </a:xfrm>
          <a:prstGeom prst="rect">
            <a:avLst/>
          </a:prstGeom>
          <a:noFill/>
          <a:ln>
            <a:noFill/>
          </a:ln>
        </p:spPr>
      </p:pic>
      <p:sp>
        <p:nvSpPr>
          <p:cNvPr id="409" name="Google Shape;409;p56"/>
          <p:cNvSpPr txBox="1"/>
          <p:nvPr/>
        </p:nvSpPr>
        <p:spPr>
          <a:xfrm>
            <a:off x="425749" y="6753995"/>
            <a:ext cx="4065000" cy="1692600"/>
          </a:xfrm>
          <a:prstGeom prst="rect">
            <a:avLst/>
          </a:prstGeom>
          <a:no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082472"/>
                </a:solidFill>
                <a:latin typeface="Cairo SemiBold"/>
                <a:ea typeface="Cairo SemiBold"/>
                <a:cs typeface="Cairo SemiBold"/>
                <a:sym typeface="Cairo SemiBold"/>
              </a:rPr>
              <a:t>B. Indirect Inhibition (Presynaptic inhibition):</a:t>
            </a:r>
            <a:r>
              <a:rPr lang="en">
                <a:solidFill>
                  <a:srgbClr val="55B787"/>
                </a:solidFill>
                <a:latin typeface="Cairo SemiBold"/>
                <a:ea typeface="Cairo SemiBold"/>
                <a:cs typeface="Cairo SemiBold"/>
                <a:sym typeface="Cairo SemiBold"/>
              </a:rPr>
              <a:t> </a:t>
            </a:r>
            <a:r>
              <a:rPr lang="en">
                <a:latin typeface="Cairo"/>
                <a:ea typeface="Cairo"/>
                <a:cs typeface="Cairo"/>
                <a:sym typeface="Cairo"/>
              </a:rPr>
              <a:t>This happens when an inhibitory synaptic knob lie directly on the termination of a pre-synaptic excitatory fiber. The inhibitory synaptic knob releases a transmitter which inhibits the release of excitatory transmitters from the pre-synaptic fiber. e. g.</a:t>
            </a:r>
            <a:r>
              <a:rPr lang="en">
                <a:solidFill>
                  <a:srgbClr val="FF0000"/>
                </a:solidFill>
                <a:latin typeface="Cairo"/>
                <a:ea typeface="Cairo"/>
                <a:cs typeface="Cairo"/>
                <a:sym typeface="Cairo"/>
              </a:rPr>
              <a:t> GABA (Pain modification).</a:t>
            </a:r>
            <a:endParaRPr>
              <a:solidFill>
                <a:srgbClr val="FF0000"/>
              </a:solidFill>
              <a:latin typeface="Cairo"/>
              <a:ea typeface="Cairo"/>
              <a:cs typeface="Cairo"/>
              <a:sym typeface="Cairo"/>
            </a:endParaRPr>
          </a:p>
        </p:txBody>
      </p:sp>
      <p:cxnSp>
        <p:nvCxnSpPr>
          <p:cNvPr id="410" name="Google Shape;410;p56"/>
          <p:cNvCxnSpPr>
            <a:stCxn id="409" idx="2"/>
            <a:endCxn id="408" idx="1"/>
          </p:cNvCxnSpPr>
          <p:nvPr/>
        </p:nvCxnSpPr>
        <p:spPr>
          <a:xfrm rot="-5400000">
            <a:off x="3243649" y="6928895"/>
            <a:ext cx="732300" cy="2303100"/>
          </a:xfrm>
          <a:prstGeom prst="bentConnector4">
            <a:avLst>
              <a:gd fmla="val -32504" name="adj1"/>
              <a:gd fmla="val 94124" name="adj2"/>
            </a:avLst>
          </a:prstGeom>
          <a:noFill/>
          <a:ln cap="flat" cmpd="sng" w="9525">
            <a:solidFill>
              <a:srgbClr val="0000FF"/>
            </a:solidFill>
            <a:prstDash val="solid"/>
            <a:round/>
            <a:headEnd len="med" w="med" type="none"/>
            <a:tailEnd len="med" w="med" type="none"/>
          </a:ln>
        </p:spPr>
      </p:cxnSp>
      <p:sp>
        <p:nvSpPr>
          <p:cNvPr id="411" name="Google Shape;411;p56"/>
          <p:cNvSpPr txBox="1"/>
          <p:nvPr/>
        </p:nvSpPr>
        <p:spPr>
          <a:xfrm>
            <a:off x="424774" y="5648670"/>
            <a:ext cx="6008400" cy="1018500"/>
          </a:xfrm>
          <a:prstGeom prst="rect">
            <a:avLst/>
          </a:prstGeom>
          <a:no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82472"/>
                </a:solidFill>
                <a:highlight>
                  <a:srgbClr val="FFFF00"/>
                </a:highlight>
                <a:latin typeface="Cairo SemiBold"/>
                <a:ea typeface="Cairo SemiBold"/>
                <a:cs typeface="Cairo SemiBold"/>
                <a:sym typeface="Cairo SemiBold"/>
              </a:rPr>
              <a:t>A. Direct inhibition:</a:t>
            </a:r>
            <a:r>
              <a:rPr lang="en">
                <a:highlight>
                  <a:srgbClr val="FFFF00"/>
                </a:highlight>
                <a:latin typeface="Cairo SemiBold"/>
                <a:ea typeface="Cairo SemiBold"/>
                <a:cs typeface="Cairo SemiBold"/>
                <a:sym typeface="Cairo SemiBold"/>
              </a:rPr>
              <a:t> </a:t>
            </a:r>
            <a:r>
              <a:rPr lang="en">
                <a:highlight>
                  <a:srgbClr val="FFFF00"/>
                </a:highlight>
                <a:latin typeface="Cairo"/>
                <a:ea typeface="Cairo"/>
                <a:cs typeface="Cairo"/>
                <a:sym typeface="Cairo"/>
              </a:rPr>
              <a:t>Occurs when an inhibitory neuron (releasing inhibitory substances) acts on a postsynaptic neuron leading to </a:t>
            </a:r>
            <a:r>
              <a:rPr lang="en">
                <a:solidFill>
                  <a:srgbClr val="FF0000"/>
                </a:solidFill>
                <a:highlight>
                  <a:srgbClr val="FFFF00"/>
                </a:highlight>
                <a:latin typeface="Cairo"/>
                <a:ea typeface="Cairo"/>
                <a:cs typeface="Cairo"/>
                <a:sym typeface="Cairo"/>
              </a:rPr>
              <a:t>hyperpolarization</a:t>
            </a:r>
            <a:r>
              <a:rPr lang="en">
                <a:highlight>
                  <a:srgbClr val="FFFF00"/>
                </a:highlight>
                <a:latin typeface="Cairo"/>
                <a:ea typeface="Cairo"/>
                <a:cs typeface="Cairo"/>
                <a:sym typeface="Cairo"/>
              </a:rPr>
              <a:t> </a:t>
            </a:r>
            <a:r>
              <a:rPr lang="en">
                <a:latin typeface="Cairo"/>
                <a:ea typeface="Cairo"/>
                <a:cs typeface="Cairo"/>
                <a:sym typeface="Cairo"/>
              </a:rPr>
              <a:t>due to opening of Cl¯ [IPSPs] and/or K+ channels. Example: </a:t>
            </a:r>
            <a:r>
              <a:rPr lang="en">
                <a:solidFill>
                  <a:srgbClr val="FF0000"/>
                </a:solidFill>
                <a:latin typeface="Cairo"/>
                <a:ea typeface="Cairo"/>
                <a:cs typeface="Cairo"/>
                <a:sym typeface="Cairo"/>
              </a:rPr>
              <a:t>Glycine</a:t>
            </a:r>
            <a:r>
              <a:rPr lang="en">
                <a:latin typeface="Cairo"/>
                <a:ea typeface="Cairo"/>
                <a:cs typeface="Cairo"/>
                <a:sym typeface="Cairo"/>
              </a:rPr>
              <a:t> at the level of the spinal cord to block pain impulses.</a:t>
            </a:r>
            <a:endParaRPr>
              <a:latin typeface="Cairo"/>
              <a:ea typeface="Cairo"/>
              <a:cs typeface="Cairo"/>
              <a:sym typeface="Cairo"/>
            </a:endParaRPr>
          </a:p>
        </p:txBody>
      </p:sp>
      <p:sp>
        <p:nvSpPr>
          <p:cNvPr id="412" name="Google Shape;412;p56"/>
          <p:cNvSpPr txBox="1"/>
          <p:nvPr/>
        </p:nvSpPr>
        <p:spPr>
          <a:xfrm>
            <a:off x="5455500" y="2959691"/>
            <a:ext cx="1057200" cy="119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Clinical Importance :</a:t>
            </a:r>
            <a:endParaRPr sz="900">
              <a:solidFill>
                <a:srgbClr val="B7B7B7"/>
              </a:solidFill>
              <a:latin typeface="Cairo"/>
              <a:ea typeface="Cairo"/>
              <a:cs typeface="Cairo"/>
              <a:sym typeface="Cairo"/>
            </a:endParaRPr>
          </a:p>
          <a:p>
            <a:pPr indent="0" lvl="0" marL="0" rtl="0" algn="l">
              <a:spcBef>
                <a:spcPts val="0"/>
              </a:spcBef>
              <a:spcAft>
                <a:spcPts val="0"/>
              </a:spcAft>
              <a:buNone/>
            </a:pPr>
            <a:r>
              <a:rPr lang="en" sz="900">
                <a:solidFill>
                  <a:srgbClr val="B7B7B7"/>
                </a:solidFill>
                <a:latin typeface="Cairo"/>
                <a:ea typeface="Cairo"/>
                <a:cs typeface="Cairo"/>
                <a:sym typeface="Cairo"/>
              </a:rPr>
              <a:t>We can know how many synapses are involved in the pathway by the time lag.</a:t>
            </a:r>
            <a:endParaRPr sz="900">
              <a:solidFill>
                <a:srgbClr val="B7B7B7"/>
              </a:solidFill>
              <a:latin typeface="Cairo"/>
              <a:ea typeface="Cairo"/>
              <a:cs typeface="Cairo"/>
              <a:sym typeface="Cairo"/>
            </a:endParaRPr>
          </a:p>
        </p:txBody>
      </p:sp>
      <p:sp>
        <p:nvSpPr>
          <p:cNvPr id="413" name="Google Shape;413;p56"/>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Properties of synaptic transmission </a:t>
            </a:r>
            <a:endParaRPr sz="1200">
              <a:solidFill>
                <a:srgbClr val="134F5C"/>
              </a:solidFill>
              <a:latin typeface="Josefin Sans"/>
              <a:ea typeface="Josefin Sans"/>
              <a:cs typeface="Josefin Sans"/>
              <a:sym typeface="Josefi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