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92" r:id="rId5"/>
    <p:sldMasterId id="2147483693" r:id="rId6"/>
    <p:sldMasterId id="2147483694"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Lst>
  <p:sldSz cy="9902950" cx="6858000"/>
  <p:notesSz cx="6858000" cy="9144000"/>
  <p:embeddedFontLst>
    <p:embeddedFont>
      <p:font typeface="Dosis"/>
      <p:regular r:id="rId22"/>
      <p:bold r:id="rId23"/>
    </p:embeddedFont>
    <p:embeddedFont>
      <p:font typeface="Cairo SemiBold"/>
      <p:regular r:id="rId24"/>
      <p:bold r:id="rId25"/>
    </p:embeddedFont>
    <p:embeddedFont>
      <p:font typeface="Economica"/>
      <p:regular r:id="rId26"/>
      <p:bold r:id="rId27"/>
      <p:italic r:id="rId28"/>
      <p:boldItalic r:id="rId29"/>
    </p:embeddedFont>
    <p:embeddedFont>
      <p:font typeface="Cairo"/>
      <p:regular r:id="rId30"/>
      <p:bold r:id="rId31"/>
    </p:embeddedFont>
    <p:embeddedFont>
      <p:font typeface="Josefin Sans"/>
      <p:regular r:id="rId32"/>
      <p:bold r:id="rId33"/>
      <p:italic r:id="rId34"/>
      <p:boldItalic r:id="rId35"/>
    </p:embeddedFont>
    <p:embeddedFont>
      <p:font typeface="Philosopher"/>
      <p:regular r:id="rId36"/>
      <p:bold r:id="rId37"/>
      <p:italic r:id="rId38"/>
      <p:boldItalic r:id="rId39"/>
    </p:embeddedFont>
    <p:embeddedFont>
      <p:font typeface="Comfortaa"/>
      <p:regular r:id="rId40"/>
      <p:bold r:id="rId41"/>
    </p:embeddedFont>
    <p:embeddedFont>
      <p:font typeface="Open Sans"/>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119">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2B0514A0-8887-4B06-8A84-9A8A8513901A}">
  <a:tblStyle styleId="{2B0514A0-8887-4B06-8A84-9A8A8513901A}"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3119" orient="horz"/>
        <p:guide pos="21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Comfortaa-regular.fntdata"/><Relationship Id="rId20" Type="http://schemas.openxmlformats.org/officeDocument/2006/relationships/slide" Target="slides/slide12.xml"/><Relationship Id="rId42" Type="http://schemas.openxmlformats.org/officeDocument/2006/relationships/font" Target="fonts/OpenSans-regular.fntdata"/><Relationship Id="rId41" Type="http://schemas.openxmlformats.org/officeDocument/2006/relationships/font" Target="fonts/Comfortaa-bold.fntdata"/><Relationship Id="rId22" Type="http://schemas.openxmlformats.org/officeDocument/2006/relationships/font" Target="fonts/Dosis-regular.fntdata"/><Relationship Id="rId44" Type="http://schemas.openxmlformats.org/officeDocument/2006/relationships/font" Target="fonts/OpenSans-italic.fntdata"/><Relationship Id="rId21" Type="http://schemas.openxmlformats.org/officeDocument/2006/relationships/slide" Target="slides/slide13.xml"/><Relationship Id="rId43" Type="http://schemas.openxmlformats.org/officeDocument/2006/relationships/font" Target="fonts/OpenSans-bold.fntdata"/><Relationship Id="rId24" Type="http://schemas.openxmlformats.org/officeDocument/2006/relationships/font" Target="fonts/CairoSemiBold-regular.fntdata"/><Relationship Id="rId23" Type="http://schemas.openxmlformats.org/officeDocument/2006/relationships/font" Target="fonts/Dosis-bold.fntdata"/><Relationship Id="rId45" Type="http://schemas.openxmlformats.org/officeDocument/2006/relationships/font" Target="fonts/OpenSans-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26" Type="http://schemas.openxmlformats.org/officeDocument/2006/relationships/font" Target="fonts/Economica-regular.fntdata"/><Relationship Id="rId25" Type="http://schemas.openxmlformats.org/officeDocument/2006/relationships/font" Target="fonts/CairoSemiBold-bold.fntdata"/><Relationship Id="rId28" Type="http://schemas.openxmlformats.org/officeDocument/2006/relationships/font" Target="fonts/Economica-italic.fntdata"/><Relationship Id="rId27" Type="http://schemas.openxmlformats.org/officeDocument/2006/relationships/font" Target="fonts/Economica-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Economica-boldItalic.fntdata"/><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font" Target="fonts/Cairo-bold.fntdata"/><Relationship Id="rId30" Type="http://schemas.openxmlformats.org/officeDocument/2006/relationships/font" Target="fonts/Cairo-regular.fntdata"/><Relationship Id="rId11" Type="http://schemas.openxmlformats.org/officeDocument/2006/relationships/slide" Target="slides/slide3.xml"/><Relationship Id="rId33" Type="http://schemas.openxmlformats.org/officeDocument/2006/relationships/font" Target="fonts/JosefinSans-bold.fntdata"/><Relationship Id="rId10" Type="http://schemas.openxmlformats.org/officeDocument/2006/relationships/slide" Target="slides/slide2.xml"/><Relationship Id="rId32" Type="http://schemas.openxmlformats.org/officeDocument/2006/relationships/font" Target="fonts/JosefinSans-regular.fntdata"/><Relationship Id="rId13" Type="http://schemas.openxmlformats.org/officeDocument/2006/relationships/slide" Target="slides/slide5.xml"/><Relationship Id="rId35" Type="http://schemas.openxmlformats.org/officeDocument/2006/relationships/font" Target="fonts/JosefinSans-boldItalic.fntdata"/><Relationship Id="rId12" Type="http://schemas.openxmlformats.org/officeDocument/2006/relationships/slide" Target="slides/slide4.xml"/><Relationship Id="rId34" Type="http://schemas.openxmlformats.org/officeDocument/2006/relationships/font" Target="fonts/JosefinSans-italic.fntdata"/><Relationship Id="rId15" Type="http://schemas.openxmlformats.org/officeDocument/2006/relationships/slide" Target="slides/slide7.xml"/><Relationship Id="rId37" Type="http://schemas.openxmlformats.org/officeDocument/2006/relationships/font" Target="fonts/Philosopher-bold.fntdata"/><Relationship Id="rId14" Type="http://schemas.openxmlformats.org/officeDocument/2006/relationships/slide" Target="slides/slide6.xml"/><Relationship Id="rId36" Type="http://schemas.openxmlformats.org/officeDocument/2006/relationships/font" Target="fonts/Philosopher-regular.fntdata"/><Relationship Id="rId17" Type="http://schemas.openxmlformats.org/officeDocument/2006/relationships/slide" Target="slides/slide9.xml"/><Relationship Id="rId39" Type="http://schemas.openxmlformats.org/officeDocument/2006/relationships/font" Target="fonts/Philosopher-boldItalic.fntdata"/><Relationship Id="rId16" Type="http://schemas.openxmlformats.org/officeDocument/2006/relationships/slide" Target="slides/slide8.xml"/><Relationship Id="rId38" Type="http://schemas.openxmlformats.org/officeDocument/2006/relationships/font" Target="fonts/Philosopher-italic.fntdata"/><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g2e26e5c12bd7055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2e26e5c12bd70556_0:notes"/>
          <p:cNvSpPr/>
          <p:nvPr>
            <p:ph idx="2" type="sldImg"/>
          </p:nvPr>
        </p:nvSpPr>
        <p:spPr>
          <a:xfrm>
            <a:off x="1142521" y="685800"/>
            <a:ext cx="45735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4" name="Shape 414"/>
        <p:cNvGrpSpPr/>
        <p:nvPr/>
      </p:nvGrpSpPr>
      <p:grpSpPr>
        <a:xfrm>
          <a:off x="0" y="0"/>
          <a:ext cx="0" cy="0"/>
          <a:chOff x="0" y="0"/>
          <a:chExt cx="0" cy="0"/>
        </a:xfrm>
      </p:grpSpPr>
      <p:sp>
        <p:nvSpPr>
          <p:cNvPr id="415" name="Google Shape;415;g1a24a3ca14086e9e_0:notes"/>
          <p:cNvSpPr/>
          <p:nvPr>
            <p:ph idx="2" type="sldImg"/>
          </p:nvPr>
        </p:nvSpPr>
        <p:spPr>
          <a:xfrm>
            <a:off x="2241996"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1a24a3ca14086e9e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1" name="Shape 431"/>
        <p:cNvGrpSpPr/>
        <p:nvPr/>
      </p:nvGrpSpPr>
      <p:grpSpPr>
        <a:xfrm>
          <a:off x="0" y="0"/>
          <a:ext cx="0" cy="0"/>
          <a:chOff x="0" y="0"/>
          <a:chExt cx="0" cy="0"/>
        </a:xfrm>
      </p:grpSpPr>
      <p:sp>
        <p:nvSpPr>
          <p:cNvPr id="432" name="Google Shape;432;g368943ed7f76ec31_0:notes"/>
          <p:cNvSpPr/>
          <p:nvPr>
            <p:ph idx="2" type="sldImg"/>
          </p:nvPr>
        </p:nvSpPr>
        <p:spPr>
          <a:xfrm>
            <a:off x="2241996"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368943ed7f76ec3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2" name="Shape 452"/>
        <p:cNvGrpSpPr/>
        <p:nvPr/>
      </p:nvGrpSpPr>
      <p:grpSpPr>
        <a:xfrm>
          <a:off x="0" y="0"/>
          <a:ext cx="0" cy="0"/>
          <a:chOff x="0" y="0"/>
          <a:chExt cx="0" cy="0"/>
        </a:xfrm>
      </p:grpSpPr>
      <p:sp>
        <p:nvSpPr>
          <p:cNvPr id="453" name="Google Shape;453;g215e0281662e9c0b_0: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215e0281662e9c0b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6" name="Shape 466"/>
        <p:cNvGrpSpPr/>
        <p:nvPr/>
      </p:nvGrpSpPr>
      <p:grpSpPr>
        <a:xfrm>
          <a:off x="0" y="0"/>
          <a:ext cx="0" cy="0"/>
          <a:chOff x="0" y="0"/>
          <a:chExt cx="0" cy="0"/>
        </a:xfrm>
      </p:grpSpPr>
      <p:sp>
        <p:nvSpPr>
          <p:cNvPr id="467" name="Google Shape;467;g8515af8f38faff_2: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8515af8f38faff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g8515af8f38faff_14: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8515af8f38faff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Google Shape;275;g40b57471c3_2_0:notes"/>
          <p:cNvSpPr/>
          <p:nvPr>
            <p:ph idx="2" type="sldImg"/>
          </p:nvPr>
        </p:nvSpPr>
        <p:spPr>
          <a:xfrm>
            <a:off x="2241991"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40b57471c3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Google Shape;288;gb4eccc616dd0b74_0:notes"/>
          <p:cNvSpPr/>
          <p:nvPr>
            <p:ph idx="2" type="sldImg"/>
          </p:nvPr>
        </p:nvSpPr>
        <p:spPr>
          <a:xfrm>
            <a:off x="2241991"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b4eccc616dd0b7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Google Shape;314;g3fb109483f_0_0: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3fb109483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7" name="Shape 337"/>
        <p:cNvGrpSpPr/>
        <p:nvPr/>
      </p:nvGrpSpPr>
      <p:grpSpPr>
        <a:xfrm>
          <a:off x="0" y="0"/>
          <a:ext cx="0" cy="0"/>
          <a:chOff x="0" y="0"/>
          <a:chExt cx="0" cy="0"/>
        </a:xfrm>
      </p:grpSpPr>
      <p:sp>
        <p:nvSpPr>
          <p:cNvPr id="338" name="Google Shape;338;g40b57471c3_2_24: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40b57471c3_2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Google Shape;351;g30dfefe4188201f9_2: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30dfefe4188201f9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8" name="Shape 378"/>
        <p:cNvGrpSpPr/>
        <p:nvPr/>
      </p:nvGrpSpPr>
      <p:grpSpPr>
        <a:xfrm>
          <a:off x="0" y="0"/>
          <a:ext cx="0" cy="0"/>
          <a:chOff x="0" y="0"/>
          <a:chExt cx="0" cy="0"/>
        </a:xfrm>
      </p:grpSpPr>
      <p:sp>
        <p:nvSpPr>
          <p:cNvPr id="379" name="Google Shape;379;g77693a32ca22e71_0:notes"/>
          <p:cNvSpPr/>
          <p:nvPr>
            <p:ph idx="2" type="sldImg"/>
          </p:nvPr>
        </p:nvSpPr>
        <p:spPr>
          <a:xfrm>
            <a:off x="2241991"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77693a32ca22e7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9" name="Shape 399"/>
        <p:cNvGrpSpPr/>
        <p:nvPr/>
      </p:nvGrpSpPr>
      <p:grpSpPr>
        <a:xfrm>
          <a:off x="0" y="0"/>
          <a:ext cx="0" cy="0"/>
          <a:chOff x="0" y="0"/>
          <a:chExt cx="0" cy="0"/>
        </a:xfrm>
      </p:grpSpPr>
      <p:sp>
        <p:nvSpPr>
          <p:cNvPr id="400" name="Google Shape;400;g55d6d7c275d85a1a_115: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55d6d7c275d85a1a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a:off x="5830559" y="126399"/>
            <a:ext cx="811219" cy="2165866"/>
          </a:xfrm>
          <a:custGeom>
            <a:rect b="b" l="l" r="r" t="t"/>
            <a:pathLst>
              <a:path extrusionOk="0" h="44998" w="43265">
                <a:moveTo>
                  <a:pt x="0" y="44998"/>
                </a:moveTo>
                <a:lnTo>
                  <a:pt x="0" y="0"/>
                </a:lnTo>
                <a:lnTo>
                  <a:pt x="43265" y="0"/>
                </a:lnTo>
              </a:path>
            </a:pathLst>
          </a:custGeom>
          <a:noFill/>
          <a:ln cap="flat" cmpd="sng" w="28575">
            <a:solidFill>
              <a:srgbClr val="134F5C"/>
            </a:solidFill>
            <a:prstDash val="solid"/>
            <a:miter lim="8000"/>
            <a:headEnd len="sm" w="sm" type="none"/>
            <a:tailEnd len="sm" w="sm" type="none"/>
          </a:ln>
        </p:spPr>
      </p:sp>
      <p:sp>
        <p:nvSpPr>
          <p:cNvPr id="11" name="Google Shape;11;p2"/>
          <p:cNvSpPr/>
          <p:nvPr/>
        </p:nvSpPr>
        <p:spPr>
          <a:xfrm flipH="1" rot="10800000">
            <a:off x="165688" y="7570195"/>
            <a:ext cx="811219" cy="2165866"/>
          </a:xfrm>
          <a:custGeom>
            <a:rect b="b" l="l" r="r" t="t"/>
            <a:pathLst>
              <a:path extrusionOk="0" h="44998" w="43265">
                <a:moveTo>
                  <a:pt x="0" y="44998"/>
                </a:moveTo>
                <a:lnTo>
                  <a:pt x="0" y="0"/>
                </a:lnTo>
                <a:lnTo>
                  <a:pt x="43265" y="0"/>
                </a:lnTo>
              </a:path>
            </a:pathLst>
          </a:custGeom>
          <a:noFill/>
          <a:ln cap="flat" cmpd="sng" w="28575">
            <a:solidFill>
              <a:srgbClr val="2C5072"/>
            </a:solidFill>
            <a:prstDash val="solid"/>
            <a:miter lim="8000"/>
            <a:headEnd len="sm" w="sm" type="none"/>
            <a:tailEnd len="sm" w="sm" type="none"/>
          </a:ln>
        </p:spPr>
      </p:sp>
      <p:sp>
        <p:nvSpPr>
          <p:cNvPr id="12" name="Google Shape;12;p2"/>
          <p:cNvSpPr txBox="1"/>
          <p:nvPr>
            <p:ph type="ctrTitle"/>
          </p:nvPr>
        </p:nvSpPr>
        <p:spPr>
          <a:xfrm>
            <a:off x="2283525" y="2780672"/>
            <a:ext cx="2290800" cy="2959500"/>
          </a:xfrm>
          <a:prstGeom prst="rect">
            <a:avLst/>
          </a:prstGeom>
        </p:spPr>
        <p:txBody>
          <a:bodyPr anchorCtr="0" anchor="b"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3" name="Google Shape;13;p2"/>
          <p:cNvSpPr txBox="1"/>
          <p:nvPr>
            <p:ph idx="1" type="subTitle"/>
          </p:nvPr>
        </p:nvSpPr>
        <p:spPr>
          <a:xfrm>
            <a:off x="2283525" y="6000455"/>
            <a:ext cx="2290800" cy="13503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rtl="0"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rtl="0"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rtl="0"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rtl="0"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rtl="0"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rtl="0"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rtl="0"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rtl="0"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14" name="Google Shape;14;p2"/>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57" name="Shape 57"/>
        <p:cNvGrpSpPr/>
        <p:nvPr/>
      </p:nvGrpSpPr>
      <p:grpSpPr>
        <a:xfrm>
          <a:off x="0" y="0"/>
          <a:ext cx="0" cy="0"/>
          <a:chOff x="0" y="0"/>
          <a:chExt cx="0" cy="0"/>
        </a:xfrm>
      </p:grpSpPr>
      <p:sp>
        <p:nvSpPr>
          <p:cNvPr id="58" name="Google Shape;58;p11"/>
          <p:cNvSpPr/>
          <p:nvPr/>
        </p:nvSpPr>
        <p:spPr>
          <a:xfrm>
            <a:off x="3429000" y="-48"/>
            <a:ext cx="3429000" cy="9903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9" name="Google Shape;59;p11"/>
          <p:cNvCxnSpPr/>
          <p:nvPr/>
        </p:nvCxnSpPr>
        <p:spPr>
          <a:xfrm>
            <a:off x="3772256" y="8655334"/>
            <a:ext cx="351300" cy="0"/>
          </a:xfrm>
          <a:prstGeom prst="straightConnector1">
            <a:avLst/>
          </a:prstGeom>
          <a:noFill/>
          <a:ln cap="flat" cmpd="sng" w="19050">
            <a:solidFill>
              <a:schemeClr val="lt1"/>
            </a:solidFill>
            <a:prstDash val="solid"/>
            <a:round/>
            <a:headEnd len="sm" w="sm" type="none"/>
            <a:tailEnd len="sm" w="sm" type="none"/>
          </a:ln>
        </p:spPr>
      </p:cxnSp>
      <p:sp>
        <p:nvSpPr>
          <p:cNvPr id="60" name="Google Shape;60;p11"/>
          <p:cNvSpPr txBox="1"/>
          <p:nvPr>
            <p:ph type="title"/>
          </p:nvPr>
        </p:nvSpPr>
        <p:spPr>
          <a:xfrm>
            <a:off x="199125" y="1789164"/>
            <a:ext cx="3033900" cy="3438900"/>
          </a:xfrm>
          <a:prstGeom prst="rect">
            <a:avLst/>
          </a:prstGeom>
        </p:spPr>
        <p:txBody>
          <a:bodyPr anchorCtr="0" anchor="b" bIns="91425" lIns="91425" spcFirstLastPara="1" rIns="91425" wrap="square" tIns="91425"/>
          <a:lstStyle>
            <a:lvl1pPr lvl="0" rtl="0" algn="ctr">
              <a:spcBef>
                <a:spcPts val="0"/>
              </a:spcBef>
              <a:spcAft>
                <a:spcPts val="0"/>
              </a:spcAft>
              <a:buClr>
                <a:schemeClr val="lt2"/>
              </a:buClr>
              <a:buSzPts val="4200"/>
              <a:buNone/>
              <a:defRPr>
                <a:solidFill>
                  <a:schemeClr val="lt2"/>
                </a:solidFill>
              </a:defRPr>
            </a:lvl1pPr>
            <a:lvl2pPr lvl="1" rtl="0" algn="ctr">
              <a:spcBef>
                <a:spcPts val="0"/>
              </a:spcBef>
              <a:spcAft>
                <a:spcPts val="0"/>
              </a:spcAft>
              <a:buClr>
                <a:schemeClr val="lt2"/>
              </a:buClr>
              <a:buSzPts val="4200"/>
              <a:buNone/>
              <a:defRPr>
                <a:solidFill>
                  <a:schemeClr val="lt2"/>
                </a:solidFill>
              </a:defRPr>
            </a:lvl2pPr>
            <a:lvl3pPr lvl="2" rtl="0" algn="ctr">
              <a:spcBef>
                <a:spcPts val="0"/>
              </a:spcBef>
              <a:spcAft>
                <a:spcPts val="0"/>
              </a:spcAft>
              <a:buClr>
                <a:schemeClr val="lt2"/>
              </a:buClr>
              <a:buSzPts val="4200"/>
              <a:buNone/>
              <a:defRPr>
                <a:solidFill>
                  <a:schemeClr val="lt2"/>
                </a:solidFill>
              </a:defRPr>
            </a:lvl3pPr>
            <a:lvl4pPr lvl="3" rtl="0" algn="ctr">
              <a:spcBef>
                <a:spcPts val="0"/>
              </a:spcBef>
              <a:spcAft>
                <a:spcPts val="0"/>
              </a:spcAft>
              <a:buClr>
                <a:schemeClr val="lt2"/>
              </a:buClr>
              <a:buSzPts val="4200"/>
              <a:buNone/>
              <a:defRPr>
                <a:solidFill>
                  <a:schemeClr val="lt2"/>
                </a:solidFill>
              </a:defRPr>
            </a:lvl4pPr>
            <a:lvl5pPr lvl="4" rtl="0" algn="ctr">
              <a:spcBef>
                <a:spcPts val="0"/>
              </a:spcBef>
              <a:spcAft>
                <a:spcPts val="0"/>
              </a:spcAft>
              <a:buClr>
                <a:schemeClr val="lt2"/>
              </a:buClr>
              <a:buSzPts val="4200"/>
              <a:buNone/>
              <a:defRPr>
                <a:solidFill>
                  <a:schemeClr val="lt2"/>
                </a:solidFill>
              </a:defRPr>
            </a:lvl5pPr>
            <a:lvl6pPr lvl="5" rtl="0" algn="ctr">
              <a:spcBef>
                <a:spcPts val="0"/>
              </a:spcBef>
              <a:spcAft>
                <a:spcPts val="0"/>
              </a:spcAft>
              <a:buClr>
                <a:schemeClr val="lt2"/>
              </a:buClr>
              <a:buSzPts val="4200"/>
              <a:buNone/>
              <a:defRPr>
                <a:solidFill>
                  <a:schemeClr val="lt2"/>
                </a:solidFill>
              </a:defRPr>
            </a:lvl6pPr>
            <a:lvl7pPr lvl="6" rtl="0" algn="ctr">
              <a:spcBef>
                <a:spcPts val="0"/>
              </a:spcBef>
              <a:spcAft>
                <a:spcPts val="0"/>
              </a:spcAft>
              <a:buClr>
                <a:schemeClr val="lt2"/>
              </a:buClr>
              <a:buSzPts val="4200"/>
              <a:buNone/>
              <a:defRPr>
                <a:solidFill>
                  <a:schemeClr val="lt2"/>
                </a:solidFill>
              </a:defRPr>
            </a:lvl7pPr>
            <a:lvl8pPr lvl="7" rtl="0" algn="ctr">
              <a:spcBef>
                <a:spcPts val="0"/>
              </a:spcBef>
              <a:spcAft>
                <a:spcPts val="0"/>
              </a:spcAft>
              <a:buClr>
                <a:schemeClr val="lt2"/>
              </a:buClr>
              <a:buSzPts val="4200"/>
              <a:buNone/>
              <a:defRPr>
                <a:solidFill>
                  <a:schemeClr val="lt2"/>
                </a:solidFill>
              </a:defRPr>
            </a:lvl8pPr>
            <a:lvl9pPr lvl="8" rtl="0" algn="ctr">
              <a:spcBef>
                <a:spcPts val="0"/>
              </a:spcBef>
              <a:spcAft>
                <a:spcPts val="0"/>
              </a:spcAft>
              <a:buClr>
                <a:schemeClr val="lt2"/>
              </a:buClr>
              <a:buSzPts val="4200"/>
              <a:buNone/>
              <a:defRPr>
                <a:solidFill>
                  <a:schemeClr val="lt2"/>
                </a:solidFill>
              </a:defRPr>
            </a:lvl9pPr>
          </a:lstStyle>
          <a:p/>
        </p:txBody>
      </p:sp>
      <p:sp>
        <p:nvSpPr>
          <p:cNvPr id="61" name="Google Shape;61;p11"/>
          <p:cNvSpPr txBox="1"/>
          <p:nvPr>
            <p:ph idx="1" type="subTitle"/>
          </p:nvPr>
        </p:nvSpPr>
        <p:spPr>
          <a:xfrm>
            <a:off x="199125" y="5331248"/>
            <a:ext cx="3033900" cy="30306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rtl="0"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rtl="0"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rtl="0"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rtl="0"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rtl="0"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rtl="0"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rtl="0"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rtl="0"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62" name="Google Shape;62;p11"/>
          <p:cNvSpPr txBox="1"/>
          <p:nvPr>
            <p:ph idx="2" type="body"/>
          </p:nvPr>
        </p:nvSpPr>
        <p:spPr>
          <a:xfrm>
            <a:off x="3704625" y="1394326"/>
            <a:ext cx="2877600" cy="7114200"/>
          </a:xfrm>
          <a:prstGeom prst="rect">
            <a:avLst/>
          </a:prstGeom>
        </p:spPr>
        <p:txBody>
          <a:bodyPr anchorCtr="0" anchor="ctr" bIns="91425" lIns="91425" spcFirstLastPara="1" rIns="91425" wrap="square" tIns="91425"/>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63" name="Google Shape;63;p11"/>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64" name="Shape 64"/>
        <p:cNvGrpSpPr/>
        <p:nvPr/>
      </p:nvGrpSpPr>
      <p:grpSpPr>
        <a:xfrm>
          <a:off x="0" y="0"/>
          <a:ext cx="0" cy="0"/>
          <a:chOff x="0" y="0"/>
          <a:chExt cx="0" cy="0"/>
        </a:xfrm>
      </p:grpSpPr>
      <p:sp>
        <p:nvSpPr>
          <p:cNvPr id="65" name="Google Shape;65;p12"/>
          <p:cNvSpPr txBox="1"/>
          <p:nvPr>
            <p:ph idx="1" type="body"/>
          </p:nvPr>
        </p:nvSpPr>
        <p:spPr>
          <a:xfrm>
            <a:off x="239625" y="8122835"/>
            <a:ext cx="4499100" cy="11529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66" name="Google Shape;66;p12"/>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67" name="Shape 67"/>
        <p:cNvGrpSpPr/>
        <p:nvPr/>
      </p:nvGrpSpPr>
      <p:grpSpPr>
        <a:xfrm>
          <a:off x="0" y="0"/>
          <a:ext cx="0" cy="0"/>
          <a:chOff x="0" y="0"/>
          <a:chExt cx="0" cy="0"/>
        </a:xfrm>
      </p:grpSpPr>
      <p:sp>
        <p:nvSpPr>
          <p:cNvPr id="68" name="Google Shape;68;p13"/>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3"/>
          <p:cNvSpPr txBox="1"/>
          <p:nvPr>
            <p:ph hasCustomPrompt="1" type="title"/>
          </p:nvPr>
        </p:nvSpPr>
        <p:spPr>
          <a:xfrm>
            <a:off x="233775" y="1842784"/>
            <a:ext cx="6390300" cy="4098600"/>
          </a:xfrm>
          <a:prstGeom prst="rect">
            <a:avLst/>
          </a:prstGeom>
        </p:spPr>
        <p:txBody>
          <a:bodyPr anchorCtr="0" anchor="ctr" bIns="91425" lIns="91425" spcFirstLastPara="1" rIns="91425" wrap="square" tIns="91425"/>
          <a:lstStyle>
            <a:lvl1pPr lvl="0" rtl="0" algn="ctr">
              <a:spcBef>
                <a:spcPts val="0"/>
              </a:spcBef>
              <a:spcAft>
                <a:spcPts val="0"/>
              </a:spcAft>
              <a:buClr>
                <a:schemeClr val="lt2"/>
              </a:buClr>
              <a:buSzPts val="16000"/>
              <a:buNone/>
              <a:defRPr sz="16000">
                <a:solidFill>
                  <a:schemeClr val="lt2"/>
                </a:solidFill>
              </a:defRPr>
            </a:lvl1pPr>
            <a:lvl2pPr lvl="1" rtl="0" algn="ctr">
              <a:spcBef>
                <a:spcPts val="0"/>
              </a:spcBef>
              <a:spcAft>
                <a:spcPts val="0"/>
              </a:spcAft>
              <a:buClr>
                <a:schemeClr val="lt2"/>
              </a:buClr>
              <a:buSzPts val="16000"/>
              <a:buNone/>
              <a:defRPr sz="16000">
                <a:solidFill>
                  <a:schemeClr val="lt2"/>
                </a:solidFill>
              </a:defRPr>
            </a:lvl2pPr>
            <a:lvl3pPr lvl="2" rtl="0" algn="ctr">
              <a:spcBef>
                <a:spcPts val="0"/>
              </a:spcBef>
              <a:spcAft>
                <a:spcPts val="0"/>
              </a:spcAft>
              <a:buClr>
                <a:schemeClr val="lt2"/>
              </a:buClr>
              <a:buSzPts val="16000"/>
              <a:buNone/>
              <a:defRPr sz="16000">
                <a:solidFill>
                  <a:schemeClr val="lt2"/>
                </a:solidFill>
              </a:defRPr>
            </a:lvl3pPr>
            <a:lvl4pPr lvl="3" rtl="0" algn="ctr">
              <a:spcBef>
                <a:spcPts val="0"/>
              </a:spcBef>
              <a:spcAft>
                <a:spcPts val="0"/>
              </a:spcAft>
              <a:buClr>
                <a:schemeClr val="lt2"/>
              </a:buClr>
              <a:buSzPts val="16000"/>
              <a:buNone/>
              <a:defRPr sz="16000">
                <a:solidFill>
                  <a:schemeClr val="lt2"/>
                </a:solidFill>
              </a:defRPr>
            </a:lvl4pPr>
            <a:lvl5pPr lvl="4" rtl="0" algn="ctr">
              <a:spcBef>
                <a:spcPts val="0"/>
              </a:spcBef>
              <a:spcAft>
                <a:spcPts val="0"/>
              </a:spcAft>
              <a:buClr>
                <a:schemeClr val="lt2"/>
              </a:buClr>
              <a:buSzPts val="16000"/>
              <a:buNone/>
              <a:defRPr sz="16000">
                <a:solidFill>
                  <a:schemeClr val="lt2"/>
                </a:solidFill>
              </a:defRPr>
            </a:lvl5pPr>
            <a:lvl6pPr lvl="5" rtl="0" algn="ctr">
              <a:spcBef>
                <a:spcPts val="0"/>
              </a:spcBef>
              <a:spcAft>
                <a:spcPts val="0"/>
              </a:spcAft>
              <a:buClr>
                <a:schemeClr val="lt2"/>
              </a:buClr>
              <a:buSzPts val="16000"/>
              <a:buNone/>
              <a:defRPr sz="16000">
                <a:solidFill>
                  <a:schemeClr val="lt2"/>
                </a:solidFill>
              </a:defRPr>
            </a:lvl6pPr>
            <a:lvl7pPr lvl="6" rtl="0" algn="ctr">
              <a:spcBef>
                <a:spcPts val="0"/>
              </a:spcBef>
              <a:spcAft>
                <a:spcPts val="0"/>
              </a:spcAft>
              <a:buClr>
                <a:schemeClr val="lt2"/>
              </a:buClr>
              <a:buSzPts val="16000"/>
              <a:buNone/>
              <a:defRPr sz="16000">
                <a:solidFill>
                  <a:schemeClr val="lt2"/>
                </a:solidFill>
              </a:defRPr>
            </a:lvl7pPr>
            <a:lvl8pPr lvl="7" rtl="0" algn="ctr">
              <a:spcBef>
                <a:spcPts val="0"/>
              </a:spcBef>
              <a:spcAft>
                <a:spcPts val="0"/>
              </a:spcAft>
              <a:buClr>
                <a:schemeClr val="lt2"/>
              </a:buClr>
              <a:buSzPts val="16000"/>
              <a:buNone/>
              <a:defRPr sz="16000">
                <a:solidFill>
                  <a:schemeClr val="lt2"/>
                </a:solidFill>
              </a:defRPr>
            </a:lvl8pPr>
            <a:lvl9pPr lvl="8" rtl="0" algn="ctr">
              <a:spcBef>
                <a:spcPts val="0"/>
              </a:spcBef>
              <a:spcAft>
                <a:spcPts val="0"/>
              </a:spcAft>
              <a:buClr>
                <a:schemeClr val="lt2"/>
              </a:buClr>
              <a:buSzPts val="16000"/>
              <a:buNone/>
              <a:defRPr sz="16000">
                <a:solidFill>
                  <a:schemeClr val="lt2"/>
                </a:solidFill>
              </a:defRPr>
            </a:lvl9pPr>
          </a:lstStyle>
          <a:p>
            <a:r>
              <a:t>xx%</a:t>
            </a:r>
          </a:p>
        </p:txBody>
      </p:sp>
      <p:sp>
        <p:nvSpPr>
          <p:cNvPr id="70" name="Google Shape;70;p13"/>
          <p:cNvSpPr txBox="1"/>
          <p:nvPr>
            <p:ph idx="1" type="body"/>
          </p:nvPr>
        </p:nvSpPr>
        <p:spPr>
          <a:xfrm>
            <a:off x="233775" y="6087903"/>
            <a:ext cx="6390300" cy="20631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71" name="Google Shape;71;p13"/>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72" name="Shape 72"/>
        <p:cNvGrpSpPr/>
        <p:nvPr/>
      </p:nvGrpSpPr>
      <p:grpSpPr>
        <a:xfrm>
          <a:off x="0" y="0"/>
          <a:ext cx="0" cy="0"/>
          <a:chOff x="0" y="0"/>
          <a:chExt cx="0" cy="0"/>
        </a:xfrm>
      </p:grpSpPr>
      <p:sp>
        <p:nvSpPr>
          <p:cNvPr id="73" name="Google Shape;73;p14"/>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78" name="Shape 78"/>
        <p:cNvGrpSpPr/>
        <p:nvPr/>
      </p:nvGrpSpPr>
      <p:grpSpPr>
        <a:xfrm>
          <a:off x="0" y="0"/>
          <a:ext cx="0" cy="0"/>
          <a:chOff x="0" y="0"/>
          <a:chExt cx="0" cy="0"/>
        </a:xfrm>
      </p:grpSpPr>
      <p:sp>
        <p:nvSpPr>
          <p:cNvPr id="79" name="Google Shape;79;p16"/>
          <p:cNvSpPr/>
          <p:nvPr/>
        </p:nvSpPr>
        <p:spPr>
          <a:xfrm flipH="1">
            <a:off x="5830559" y="126399"/>
            <a:ext cx="811219" cy="2165866"/>
          </a:xfrm>
          <a:custGeom>
            <a:rect b="b" l="l" r="r" t="t"/>
            <a:pathLst>
              <a:path extrusionOk="0" h="44998" w="43265">
                <a:moveTo>
                  <a:pt x="0" y="44998"/>
                </a:moveTo>
                <a:lnTo>
                  <a:pt x="0" y="0"/>
                </a:lnTo>
                <a:lnTo>
                  <a:pt x="43265" y="0"/>
                </a:lnTo>
              </a:path>
            </a:pathLst>
          </a:custGeom>
          <a:noFill/>
          <a:ln cap="flat" cmpd="sng" w="28575">
            <a:solidFill>
              <a:srgbClr val="55B787"/>
            </a:solidFill>
            <a:prstDash val="solid"/>
            <a:miter lim="8000"/>
            <a:headEnd len="sm" w="sm" type="none"/>
            <a:tailEnd len="sm" w="sm" type="none"/>
          </a:ln>
        </p:spPr>
      </p:sp>
      <p:sp>
        <p:nvSpPr>
          <p:cNvPr id="80" name="Google Shape;80;p16"/>
          <p:cNvSpPr/>
          <p:nvPr/>
        </p:nvSpPr>
        <p:spPr>
          <a:xfrm flipH="1" rot="10800000">
            <a:off x="165688" y="7570195"/>
            <a:ext cx="811219" cy="2165866"/>
          </a:xfrm>
          <a:custGeom>
            <a:rect b="b" l="l" r="r" t="t"/>
            <a:pathLst>
              <a:path extrusionOk="0" h="44998" w="43265">
                <a:moveTo>
                  <a:pt x="0" y="44998"/>
                </a:moveTo>
                <a:lnTo>
                  <a:pt x="0" y="0"/>
                </a:lnTo>
                <a:lnTo>
                  <a:pt x="43265" y="0"/>
                </a:lnTo>
              </a:path>
            </a:pathLst>
          </a:custGeom>
          <a:noFill/>
          <a:ln cap="flat" cmpd="sng" w="28575">
            <a:solidFill>
              <a:srgbClr val="55B787"/>
            </a:solidFill>
            <a:prstDash val="solid"/>
            <a:miter lim="8000"/>
            <a:headEnd len="sm" w="sm" type="none"/>
            <a:tailEnd len="sm" w="sm" type="none"/>
          </a:ln>
        </p:spPr>
      </p:sp>
      <p:sp>
        <p:nvSpPr>
          <p:cNvPr id="81" name="Google Shape;81;p16"/>
          <p:cNvSpPr txBox="1"/>
          <p:nvPr>
            <p:ph type="ctrTitle"/>
          </p:nvPr>
        </p:nvSpPr>
        <p:spPr>
          <a:xfrm>
            <a:off x="2283525" y="2780672"/>
            <a:ext cx="2290800" cy="2959500"/>
          </a:xfrm>
          <a:prstGeom prst="rect">
            <a:avLst/>
          </a:prstGeom>
        </p:spPr>
        <p:txBody>
          <a:bodyPr anchorCtr="0" anchor="b"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82" name="Google Shape;82;p16"/>
          <p:cNvSpPr txBox="1"/>
          <p:nvPr>
            <p:ph idx="1" type="subTitle"/>
          </p:nvPr>
        </p:nvSpPr>
        <p:spPr>
          <a:xfrm>
            <a:off x="2283525" y="6000455"/>
            <a:ext cx="2290800" cy="13503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rtl="0"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rtl="0"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rtl="0"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rtl="0"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rtl="0"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rtl="0"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rtl="0"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rtl="0"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83" name="Google Shape;83;p16"/>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84" name="Shape 84"/>
        <p:cNvGrpSpPr/>
        <p:nvPr/>
      </p:nvGrpSpPr>
      <p:grpSpPr>
        <a:xfrm>
          <a:off x="0" y="0"/>
          <a:ext cx="0" cy="0"/>
          <a:chOff x="0" y="0"/>
          <a:chExt cx="0" cy="0"/>
        </a:xfrm>
      </p:grpSpPr>
      <p:sp>
        <p:nvSpPr>
          <p:cNvPr id="85" name="Google Shape;85;p17"/>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86" name="Google Shape;86;p17"/>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87" name="Google Shape;87;p17"/>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88" name="Google Shape;88;p17"/>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9" name="Google Shape;89;p17"/>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5B787"/>
                </a:solidFill>
                <a:latin typeface="Dosis"/>
                <a:ea typeface="Dosis"/>
                <a:cs typeface="Dosis"/>
                <a:sym typeface="Dosis"/>
              </a:rPr>
              <a:t>The anatomy of somatic and autonomic nervous system.</a:t>
            </a:r>
            <a:br>
              <a:rPr lang="en">
                <a:solidFill>
                  <a:srgbClr val="55B787"/>
                </a:solidFill>
                <a:latin typeface="Dosis"/>
                <a:ea typeface="Dosis"/>
                <a:cs typeface="Dosis"/>
                <a:sym typeface="Dosis"/>
              </a:rPr>
            </a:br>
            <a:endParaRPr>
              <a:solidFill>
                <a:srgbClr val="55B787"/>
              </a:solidFill>
              <a:latin typeface="Dosis"/>
              <a:ea typeface="Dosis"/>
              <a:cs typeface="Dosis"/>
              <a:sym typeface="Dosis"/>
            </a:endParaRPr>
          </a:p>
        </p:txBody>
      </p:sp>
      <p:cxnSp>
        <p:nvCxnSpPr>
          <p:cNvPr id="90" name="Google Shape;90;p17"/>
          <p:cNvCxnSpPr/>
          <p:nvPr/>
        </p:nvCxnSpPr>
        <p:spPr>
          <a:xfrm>
            <a:off x="164550" y="367150"/>
            <a:ext cx="6282000" cy="0"/>
          </a:xfrm>
          <a:prstGeom prst="straightConnector1">
            <a:avLst/>
          </a:prstGeom>
          <a:noFill/>
          <a:ln cap="flat" cmpd="sng" w="19050">
            <a:solidFill>
              <a:schemeClr val="accent5"/>
            </a:solidFill>
            <a:prstDash val="dashDot"/>
            <a:round/>
            <a:headEnd len="med" w="med" type="diamond"/>
            <a:tailEnd len="med" w="med" type="diamond"/>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3">
  <p:cSld name="SECTION_HEADER_3">
    <p:spTree>
      <p:nvGrpSpPr>
        <p:cNvPr id="91" name="Shape 91"/>
        <p:cNvGrpSpPr/>
        <p:nvPr/>
      </p:nvGrpSpPr>
      <p:grpSpPr>
        <a:xfrm>
          <a:off x="0" y="0"/>
          <a:ext cx="0" cy="0"/>
          <a:chOff x="0" y="0"/>
          <a:chExt cx="0" cy="0"/>
        </a:xfrm>
      </p:grpSpPr>
      <p:sp>
        <p:nvSpPr>
          <p:cNvPr id="92" name="Google Shape;92;p18"/>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rgbClr val="B7B7B7"/>
            </a:solidFill>
            <a:prstDash val="solid"/>
            <a:miter lim="8000"/>
            <a:headEnd len="sm" w="sm" type="none"/>
            <a:tailEnd len="sm" w="sm" type="none"/>
          </a:ln>
        </p:spPr>
      </p:sp>
      <p:sp>
        <p:nvSpPr>
          <p:cNvPr id="93" name="Google Shape;93;p18"/>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rgbClr val="B7B7B7"/>
            </a:solidFill>
            <a:prstDash val="solid"/>
            <a:miter lim="8000"/>
            <a:headEnd len="sm" w="sm" type="none"/>
            <a:tailEnd len="sm" w="sm" type="none"/>
          </a:ln>
        </p:spPr>
      </p:sp>
      <p:sp>
        <p:nvSpPr>
          <p:cNvPr id="94" name="Google Shape;94;p18"/>
          <p:cNvSpPr txBox="1"/>
          <p:nvPr>
            <p:ph type="title"/>
          </p:nvPr>
        </p:nvSpPr>
        <p:spPr>
          <a:xfrm>
            <a:off x="274050" y="515300"/>
            <a:ext cx="6147300" cy="9025500"/>
          </a:xfrm>
          <a:prstGeom prst="rect">
            <a:avLst/>
          </a:prstGeom>
          <a:ln>
            <a:noFill/>
          </a:ln>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95" name="Google Shape;95;p18"/>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96" name="Google Shape;96;p18"/>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B7B7B7"/>
                </a:solidFill>
                <a:latin typeface="Dosis"/>
                <a:ea typeface="Dosis"/>
                <a:cs typeface="Dosis"/>
                <a:sym typeface="Dosis"/>
              </a:rPr>
              <a:t>Introduction</a:t>
            </a:r>
            <a:endParaRPr>
              <a:solidFill>
                <a:srgbClr val="B7B7B7"/>
              </a:solidFill>
              <a:latin typeface="Dosis"/>
              <a:ea typeface="Dosis"/>
              <a:cs typeface="Dosis"/>
              <a:sym typeface="Dosis"/>
            </a:endParaRPr>
          </a:p>
        </p:txBody>
      </p:sp>
      <p:cxnSp>
        <p:nvCxnSpPr>
          <p:cNvPr id="97" name="Google Shape;97;p18"/>
          <p:cNvCxnSpPr/>
          <p:nvPr/>
        </p:nvCxnSpPr>
        <p:spPr>
          <a:xfrm>
            <a:off x="164550" y="367150"/>
            <a:ext cx="6282000" cy="0"/>
          </a:xfrm>
          <a:prstGeom prst="straightConnector1">
            <a:avLst/>
          </a:prstGeom>
          <a:noFill/>
          <a:ln cap="flat" cmpd="sng" w="19050">
            <a:solidFill>
              <a:srgbClr val="B7B7B7"/>
            </a:solidFill>
            <a:prstDash val="dashDot"/>
            <a:round/>
            <a:headEnd len="med" w="med" type="diamond"/>
            <a:tailEnd len="med" w="med" type="diamond"/>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2">
  <p:cSld name="SECTION_HEADER_2">
    <p:spTree>
      <p:nvGrpSpPr>
        <p:cNvPr id="98" name="Shape 98"/>
        <p:cNvGrpSpPr/>
        <p:nvPr/>
      </p:nvGrpSpPr>
      <p:grpSpPr>
        <a:xfrm>
          <a:off x="0" y="0"/>
          <a:ext cx="0" cy="0"/>
          <a:chOff x="0" y="0"/>
          <a:chExt cx="0" cy="0"/>
        </a:xfrm>
      </p:grpSpPr>
      <p:sp>
        <p:nvSpPr>
          <p:cNvPr id="99" name="Google Shape;99;p19"/>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00" name="Google Shape;100;p19"/>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01" name="Google Shape;101;p19"/>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02" name="Google Shape;102;p19"/>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03" name="Google Shape;103;p19"/>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5B787"/>
                </a:solidFill>
                <a:latin typeface="Dosis"/>
                <a:ea typeface="Dosis"/>
                <a:cs typeface="Dosis"/>
                <a:sym typeface="Dosis"/>
              </a:rPr>
              <a:t>Sympathetic and parasympathetic nerves </a:t>
            </a:r>
            <a:br>
              <a:rPr lang="en">
                <a:solidFill>
                  <a:srgbClr val="55B787"/>
                </a:solidFill>
                <a:latin typeface="Dosis"/>
                <a:ea typeface="Dosis"/>
                <a:cs typeface="Dosis"/>
                <a:sym typeface="Dosis"/>
              </a:rPr>
            </a:br>
            <a:endParaRPr>
              <a:solidFill>
                <a:srgbClr val="55B787"/>
              </a:solidFill>
              <a:latin typeface="Dosis"/>
              <a:ea typeface="Dosis"/>
              <a:cs typeface="Dosis"/>
              <a:sym typeface="Dosis"/>
            </a:endParaRPr>
          </a:p>
        </p:txBody>
      </p:sp>
      <p:cxnSp>
        <p:nvCxnSpPr>
          <p:cNvPr id="104" name="Google Shape;104;p19"/>
          <p:cNvCxnSpPr/>
          <p:nvPr/>
        </p:nvCxnSpPr>
        <p:spPr>
          <a:xfrm>
            <a:off x="164550" y="367150"/>
            <a:ext cx="6282000" cy="0"/>
          </a:xfrm>
          <a:prstGeom prst="straightConnector1">
            <a:avLst/>
          </a:prstGeom>
          <a:noFill/>
          <a:ln cap="flat" cmpd="sng" w="19050">
            <a:solidFill>
              <a:schemeClr val="accent5"/>
            </a:solidFill>
            <a:prstDash val="dashDot"/>
            <a:round/>
            <a:headEnd len="med" w="med" type="diamond"/>
            <a:tailEnd len="med" w="med" type="diamond"/>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1">
  <p:cSld name="SECTION_HEADER_1">
    <p:spTree>
      <p:nvGrpSpPr>
        <p:cNvPr id="105" name="Shape 105"/>
        <p:cNvGrpSpPr/>
        <p:nvPr/>
      </p:nvGrpSpPr>
      <p:grpSpPr>
        <a:xfrm>
          <a:off x="0" y="0"/>
          <a:ext cx="0" cy="0"/>
          <a:chOff x="0" y="0"/>
          <a:chExt cx="0" cy="0"/>
        </a:xfrm>
      </p:grpSpPr>
      <p:sp>
        <p:nvSpPr>
          <p:cNvPr id="106" name="Google Shape;106;p20"/>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rgbClr val="134F5C"/>
            </a:solidFill>
            <a:prstDash val="solid"/>
            <a:miter lim="8000"/>
            <a:headEnd len="sm" w="sm" type="none"/>
            <a:tailEnd len="sm" w="sm" type="none"/>
          </a:ln>
        </p:spPr>
      </p:sp>
      <p:sp>
        <p:nvSpPr>
          <p:cNvPr id="107" name="Google Shape;107;p20"/>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rgbClr val="134F5C"/>
            </a:solidFill>
            <a:prstDash val="solid"/>
            <a:miter lim="8000"/>
            <a:headEnd len="sm" w="sm" type="none"/>
            <a:tailEnd len="sm" w="sm" type="none"/>
          </a:ln>
        </p:spPr>
      </p:sp>
      <p:sp>
        <p:nvSpPr>
          <p:cNvPr id="108" name="Google Shape;108;p20"/>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09" name="Google Shape;109;p20"/>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10" name="Google Shape;110;p20"/>
          <p:cNvSpPr txBox="1"/>
          <p:nvPr/>
        </p:nvSpPr>
        <p:spPr>
          <a:xfrm>
            <a:off x="164550" y="76200"/>
            <a:ext cx="66015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5B787"/>
                </a:solidFill>
                <a:latin typeface="Dosis"/>
                <a:ea typeface="Dosis"/>
                <a:cs typeface="Dosis"/>
                <a:sym typeface="Dosis"/>
              </a:rPr>
              <a:t>functions of Sympathetic &amp; parasympathetic nerves in head &amp; neck,chest,abdomen and pelvis</a:t>
            </a:r>
            <a:endParaRPr>
              <a:solidFill>
                <a:srgbClr val="55B787"/>
              </a:solidFill>
              <a:latin typeface="Dosis"/>
              <a:ea typeface="Dosis"/>
              <a:cs typeface="Dosis"/>
              <a:sym typeface="Dosis"/>
            </a:endParaRPr>
          </a:p>
        </p:txBody>
      </p:sp>
      <p:cxnSp>
        <p:nvCxnSpPr>
          <p:cNvPr id="111" name="Google Shape;111;p20"/>
          <p:cNvCxnSpPr/>
          <p:nvPr/>
        </p:nvCxnSpPr>
        <p:spPr>
          <a:xfrm>
            <a:off x="164550" y="443350"/>
            <a:ext cx="6282000" cy="0"/>
          </a:xfrm>
          <a:prstGeom prst="straightConnector1">
            <a:avLst/>
          </a:prstGeom>
          <a:noFill/>
          <a:ln cap="flat" cmpd="sng" w="19050">
            <a:solidFill>
              <a:srgbClr val="134F5C"/>
            </a:solidFill>
            <a:prstDash val="dashDot"/>
            <a:round/>
            <a:headEnd len="med" w="med" type="diamond"/>
            <a:tailEnd len="med" w="med" type="diamond"/>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2 1">
  <p:cSld name="SECTION_HEADER_2_1">
    <p:spTree>
      <p:nvGrpSpPr>
        <p:cNvPr id="112" name="Shape 112"/>
        <p:cNvGrpSpPr/>
        <p:nvPr/>
      </p:nvGrpSpPr>
      <p:grpSpPr>
        <a:xfrm>
          <a:off x="0" y="0"/>
          <a:ext cx="0" cy="0"/>
          <a:chOff x="0" y="0"/>
          <a:chExt cx="0" cy="0"/>
        </a:xfrm>
      </p:grpSpPr>
      <p:sp>
        <p:nvSpPr>
          <p:cNvPr id="113" name="Google Shape;113;p21"/>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14" name="Google Shape;114;p21"/>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15" name="Google Shape;115;p21"/>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16" name="Google Shape;116;p21"/>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17" name="Google Shape;117;p21"/>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5B787"/>
                </a:solidFill>
                <a:latin typeface="Dosis"/>
                <a:ea typeface="Dosis"/>
                <a:cs typeface="Dosis"/>
                <a:sym typeface="Dosis"/>
              </a:rPr>
              <a:t>Pre and post ganglionic neurons</a:t>
            </a:r>
            <a:endParaRPr>
              <a:solidFill>
                <a:srgbClr val="55B787"/>
              </a:solidFill>
              <a:latin typeface="Dosis"/>
              <a:ea typeface="Dosis"/>
              <a:cs typeface="Dosis"/>
              <a:sym typeface="Dosis"/>
            </a:endParaRPr>
          </a:p>
        </p:txBody>
      </p:sp>
      <p:cxnSp>
        <p:nvCxnSpPr>
          <p:cNvPr id="118" name="Google Shape;118;p21"/>
          <p:cNvCxnSpPr/>
          <p:nvPr/>
        </p:nvCxnSpPr>
        <p:spPr>
          <a:xfrm>
            <a:off x="164550" y="367150"/>
            <a:ext cx="6282000" cy="0"/>
          </a:xfrm>
          <a:prstGeom prst="straightConnector1">
            <a:avLst/>
          </a:prstGeom>
          <a:noFill/>
          <a:ln cap="flat" cmpd="sng" w="19050">
            <a:solidFill>
              <a:schemeClr val="accent5"/>
            </a:solidFill>
            <a:prstDash val="dashDot"/>
            <a:round/>
            <a:headEnd len="med" w="med" type="diamond"/>
            <a:tailEnd len="med" w="med" type="diamon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5" name="Shape 15"/>
        <p:cNvGrpSpPr/>
        <p:nvPr/>
      </p:nvGrpSpPr>
      <p:grpSpPr>
        <a:xfrm>
          <a:off x="0" y="0"/>
          <a:ext cx="0" cy="0"/>
          <a:chOff x="0" y="0"/>
          <a:chExt cx="0" cy="0"/>
        </a:xfrm>
      </p:grpSpPr>
      <p:sp>
        <p:nvSpPr>
          <p:cNvPr id="16" name="Google Shape;16;p3"/>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rgbClr val="134F5C"/>
            </a:solidFill>
            <a:prstDash val="solid"/>
            <a:miter lim="8000"/>
            <a:headEnd len="sm" w="sm" type="none"/>
            <a:tailEnd len="sm" w="sm" type="none"/>
          </a:ln>
        </p:spPr>
      </p:sp>
      <p:sp>
        <p:nvSpPr>
          <p:cNvPr id="17" name="Google Shape;17;p3"/>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rgbClr val="134F5C"/>
            </a:solidFill>
            <a:prstDash val="solid"/>
            <a:miter lim="8000"/>
            <a:headEnd len="sm" w="sm" type="none"/>
            <a:tailEnd len="sm" w="sm" type="none"/>
          </a:ln>
        </p:spPr>
      </p:sp>
      <p:sp>
        <p:nvSpPr>
          <p:cNvPr id="18" name="Google Shape;18;p3"/>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9" name="Google Shape;19;p3"/>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solidFill>
                  <a:srgbClr val="134F5C"/>
                </a:solidFill>
              </a:defRPr>
            </a:lvl1pPr>
            <a:lvl2pPr lvl="1" rtl="0">
              <a:buNone/>
              <a:defRPr>
                <a:solidFill>
                  <a:srgbClr val="134F5C"/>
                </a:solidFill>
              </a:defRPr>
            </a:lvl2pPr>
            <a:lvl3pPr lvl="2" rtl="0">
              <a:buNone/>
              <a:defRPr>
                <a:solidFill>
                  <a:srgbClr val="134F5C"/>
                </a:solidFill>
              </a:defRPr>
            </a:lvl3pPr>
            <a:lvl4pPr lvl="3" rtl="0">
              <a:buNone/>
              <a:defRPr>
                <a:solidFill>
                  <a:srgbClr val="134F5C"/>
                </a:solidFill>
              </a:defRPr>
            </a:lvl4pPr>
            <a:lvl5pPr lvl="4" rtl="0">
              <a:buNone/>
              <a:defRPr>
                <a:solidFill>
                  <a:srgbClr val="134F5C"/>
                </a:solidFill>
              </a:defRPr>
            </a:lvl5pPr>
            <a:lvl6pPr lvl="5" rtl="0">
              <a:buNone/>
              <a:defRPr>
                <a:solidFill>
                  <a:srgbClr val="134F5C"/>
                </a:solidFill>
              </a:defRPr>
            </a:lvl6pPr>
            <a:lvl7pPr lvl="6" rtl="0">
              <a:buNone/>
              <a:defRPr>
                <a:solidFill>
                  <a:srgbClr val="134F5C"/>
                </a:solidFill>
              </a:defRPr>
            </a:lvl7pPr>
            <a:lvl8pPr lvl="7" rtl="0">
              <a:buNone/>
              <a:defRPr>
                <a:solidFill>
                  <a:srgbClr val="134F5C"/>
                </a:solidFill>
              </a:defRPr>
            </a:lvl8pPr>
            <a:lvl9pPr lvl="8" rtl="0">
              <a:buNone/>
              <a:defRPr>
                <a:solidFill>
                  <a:srgbClr val="134F5C"/>
                </a:solidFill>
              </a:defRPr>
            </a:lvl9pPr>
          </a:lstStyle>
          <a:p>
            <a:pPr indent="0" lvl="0" marL="0" rtl="0" algn="r">
              <a:spcBef>
                <a:spcPts val="0"/>
              </a:spcBef>
              <a:spcAft>
                <a:spcPts val="0"/>
              </a:spcAft>
              <a:buNone/>
            </a:pPr>
            <a:fld id="{00000000-1234-1234-1234-123412341234}" type="slidenum">
              <a:rPr lang="en"/>
              <a:t>‹#›</a:t>
            </a:fld>
            <a:endParaRPr/>
          </a:p>
        </p:txBody>
      </p:sp>
      <p:sp>
        <p:nvSpPr>
          <p:cNvPr id="20" name="Google Shape;20;p3"/>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55B787"/>
              </a:solidFill>
              <a:latin typeface="Dosis"/>
              <a:ea typeface="Dosis"/>
              <a:cs typeface="Dosis"/>
              <a:sym typeface="Dosis"/>
            </a:endParaRPr>
          </a:p>
        </p:txBody>
      </p:sp>
      <p:cxnSp>
        <p:nvCxnSpPr>
          <p:cNvPr id="21" name="Google Shape;21;p3"/>
          <p:cNvCxnSpPr/>
          <p:nvPr/>
        </p:nvCxnSpPr>
        <p:spPr>
          <a:xfrm>
            <a:off x="164550" y="367150"/>
            <a:ext cx="6282000" cy="0"/>
          </a:xfrm>
          <a:prstGeom prst="straightConnector1">
            <a:avLst/>
          </a:prstGeom>
          <a:noFill/>
          <a:ln cap="flat" cmpd="sng" w="19050">
            <a:solidFill>
              <a:srgbClr val="134F5C"/>
            </a:solidFill>
            <a:prstDash val="dashDot"/>
            <a:round/>
            <a:headEnd len="med" w="med" type="diamond"/>
            <a:tailEnd len="med" w="med" type="diamond"/>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2 2">
  <p:cSld name="SECTION_HEADER_2_2">
    <p:spTree>
      <p:nvGrpSpPr>
        <p:cNvPr id="119" name="Shape 119"/>
        <p:cNvGrpSpPr/>
        <p:nvPr/>
      </p:nvGrpSpPr>
      <p:grpSpPr>
        <a:xfrm>
          <a:off x="0" y="0"/>
          <a:ext cx="0" cy="0"/>
          <a:chOff x="0" y="0"/>
          <a:chExt cx="0" cy="0"/>
        </a:xfrm>
      </p:grpSpPr>
      <p:sp>
        <p:nvSpPr>
          <p:cNvPr id="120" name="Google Shape;120;p22"/>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rgbClr val="134F5C"/>
            </a:solidFill>
            <a:prstDash val="solid"/>
            <a:miter lim="8000"/>
            <a:headEnd len="sm" w="sm" type="none"/>
            <a:tailEnd len="sm" w="sm" type="none"/>
          </a:ln>
        </p:spPr>
      </p:sp>
      <p:sp>
        <p:nvSpPr>
          <p:cNvPr id="121" name="Google Shape;121;p22"/>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rgbClr val="134F5C"/>
            </a:solidFill>
            <a:prstDash val="solid"/>
            <a:miter lim="8000"/>
            <a:headEnd len="sm" w="sm" type="none"/>
            <a:tailEnd len="sm" w="sm" type="none"/>
          </a:ln>
        </p:spPr>
      </p:sp>
      <p:sp>
        <p:nvSpPr>
          <p:cNvPr id="122" name="Google Shape;122;p22"/>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23" name="Google Shape;123;p22"/>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24" name="Google Shape;124;p22"/>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55B787"/>
              </a:solidFill>
              <a:latin typeface="Dosis"/>
              <a:ea typeface="Dosis"/>
              <a:cs typeface="Dosis"/>
              <a:sym typeface="Dosis"/>
            </a:endParaRPr>
          </a:p>
        </p:txBody>
      </p:sp>
      <p:cxnSp>
        <p:nvCxnSpPr>
          <p:cNvPr id="125" name="Google Shape;125;p22"/>
          <p:cNvCxnSpPr/>
          <p:nvPr/>
        </p:nvCxnSpPr>
        <p:spPr>
          <a:xfrm>
            <a:off x="164550" y="367150"/>
            <a:ext cx="6282000" cy="0"/>
          </a:xfrm>
          <a:prstGeom prst="straightConnector1">
            <a:avLst/>
          </a:prstGeom>
          <a:noFill/>
          <a:ln cap="flat" cmpd="sng" w="19050">
            <a:solidFill>
              <a:srgbClr val="134F5C"/>
            </a:solidFill>
            <a:prstDash val="dashDot"/>
            <a:round/>
            <a:headEnd len="med" w="med" type="diamond"/>
            <a:tailEnd len="med" w="med" type="diamond"/>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2 3">
  <p:cSld name="SECTION_HEADER_2_3">
    <p:spTree>
      <p:nvGrpSpPr>
        <p:cNvPr id="126" name="Shape 126"/>
        <p:cNvGrpSpPr/>
        <p:nvPr/>
      </p:nvGrpSpPr>
      <p:grpSpPr>
        <a:xfrm>
          <a:off x="0" y="0"/>
          <a:ext cx="0" cy="0"/>
          <a:chOff x="0" y="0"/>
          <a:chExt cx="0" cy="0"/>
        </a:xfrm>
      </p:grpSpPr>
      <p:sp>
        <p:nvSpPr>
          <p:cNvPr id="127" name="Google Shape;127;p23"/>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28" name="Google Shape;128;p23"/>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29" name="Google Shape;129;p23"/>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30" name="Google Shape;130;p23"/>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31" name="Google Shape;131;p23"/>
          <p:cNvSpPr txBox="1"/>
          <p:nvPr/>
        </p:nvSpPr>
        <p:spPr>
          <a:xfrm>
            <a:off x="164550" y="7620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55B787"/>
                </a:solidFill>
                <a:latin typeface="Dosis"/>
                <a:ea typeface="Dosis"/>
                <a:cs typeface="Dosis"/>
                <a:sym typeface="Dosis"/>
              </a:rPr>
              <a:t>Various responses due to stimulation of the sympathetic / parasympathetic nervous system</a:t>
            </a:r>
            <a:endParaRPr>
              <a:solidFill>
                <a:srgbClr val="55B787"/>
              </a:solidFill>
              <a:latin typeface="Dosis"/>
              <a:ea typeface="Dosis"/>
              <a:cs typeface="Dosis"/>
              <a:sym typeface="Dosis"/>
            </a:endParaRPr>
          </a:p>
          <a:p>
            <a:pPr indent="0" lvl="0" marL="0" rtl="0" algn="l">
              <a:spcBef>
                <a:spcPts val="0"/>
              </a:spcBef>
              <a:spcAft>
                <a:spcPts val="0"/>
              </a:spcAft>
              <a:buClr>
                <a:schemeClr val="dk1"/>
              </a:buClr>
              <a:buSzPts val="1100"/>
              <a:buFont typeface="Arial"/>
              <a:buNone/>
            </a:pPr>
            <a:r>
              <a:t/>
            </a:r>
            <a:endParaRPr>
              <a:solidFill>
                <a:srgbClr val="55B787"/>
              </a:solidFill>
              <a:latin typeface="Dosis"/>
              <a:ea typeface="Dosis"/>
              <a:cs typeface="Dosis"/>
              <a:sym typeface="Dosis"/>
            </a:endParaRPr>
          </a:p>
          <a:p>
            <a:pPr indent="0" lvl="0" marL="0" rtl="0" algn="l">
              <a:spcBef>
                <a:spcPts val="0"/>
              </a:spcBef>
              <a:spcAft>
                <a:spcPts val="0"/>
              </a:spcAft>
              <a:buNone/>
            </a:pPr>
            <a:r>
              <a:t/>
            </a:r>
            <a:endParaRPr>
              <a:solidFill>
                <a:srgbClr val="55B787"/>
              </a:solidFill>
              <a:latin typeface="Dosis"/>
              <a:ea typeface="Dosis"/>
              <a:cs typeface="Dosis"/>
              <a:sym typeface="Dosis"/>
            </a:endParaRPr>
          </a:p>
        </p:txBody>
      </p:sp>
      <p:cxnSp>
        <p:nvCxnSpPr>
          <p:cNvPr id="132" name="Google Shape;132;p23"/>
          <p:cNvCxnSpPr/>
          <p:nvPr/>
        </p:nvCxnSpPr>
        <p:spPr>
          <a:xfrm>
            <a:off x="164550" y="443350"/>
            <a:ext cx="6282000" cy="0"/>
          </a:xfrm>
          <a:prstGeom prst="straightConnector1">
            <a:avLst/>
          </a:prstGeom>
          <a:noFill/>
          <a:ln cap="flat" cmpd="sng" w="19050">
            <a:solidFill>
              <a:schemeClr val="accent5"/>
            </a:solidFill>
            <a:prstDash val="dashDot"/>
            <a:round/>
            <a:headEnd len="med" w="med" type="diamond"/>
            <a:tailEnd len="med" w="med" type="diamond"/>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4">
  <p:cSld name="SECTION_HEADER_4">
    <p:spTree>
      <p:nvGrpSpPr>
        <p:cNvPr id="133" name="Shape 133"/>
        <p:cNvGrpSpPr/>
        <p:nvPr/>
      </p:nvGrpSpPr>
      <p:grpSpPr>
        <a:xfrm>
          <a:off x="0" y="0"/>
          <a:ext cx="0" cy="0"/>
          <a:chOff x="0" y="0"/>
          <a:chExt cx="0" cy="0"/>
        </a:xfrm>
      </p:grpSpPr>
      <p:sp>
        <p:nvSpPr>
          <p:cNvPr id="134" name="Google Shape;134;p24"/>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rgbClr val="134F5C"/>
            </a:solidFill>
            <a:prstDash val="solid"/>
            <a:miter lim="8000"/>
            <a:headEnd len="sm" w="sm" type="none"/>
            <a:tailEnd len="sm" w="sm" type="none"/>
          </a:ln>
        </p:spPr>
      </p:sp>
      <p:sp>
        <p:nvSpPr>
          <p:cNvPr id="135" name="Google Shape;135;p24"/>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rgbClr val="134F5C"/>
            </a:solidFill>
            <a:prstDash val="solid"/>
            <a:miter lim="8000"/>
            <a:headEnd len="sm" w="sm" type="none"/>
            <a:tailEnd len="sm" w="sm" type="none"/>
          </a:ln>
        </p:spPr>
      </p:sp>
      <p:sp>
        <p:nvSpPr>
          <p:cNvPr id="136" name="Google Shape;136;p24"/>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37" name="Google Shape;137;p24"/>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38" name="Google Shape;138;p24"/>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5B787"/>
                </a:solidFill>
                <a:latin typeface="Dosis"/>
                <a:ea typeface="Dosis"/>
                <a:cs typeface="Dosis"/>
                <a:sym typeface="Dosis"/>
              </a:rPr>
              <a:t>Questions</a:t>
            </a:r>
            <a:endParaRPr>
              <a:solidFill>
                <a:srgbClr val="55B787"/>
              </a:solidFill>
              <a:latin typeface="Dosis"/>
              <a:ea typeface="Dosis"/>
              <a:cs typeface="Dosis"/>
              <a:sym typeface="Dosis"/>
            </a:endParaRPr>
          </a:p>
        </p:txBody>
      </p:sp>
      <p:cxnSp>
        <p:nvCxnSpPr>
          <p:cNvPr id="139" name="Google Shape;139;p24"/>
          <p:cNvCxnSpPr/>
          <p:nvPr/>
        </p:nvCxnSpPr>
        <p:spPr>
          <a:xfrm>
            <a:off x="164550" y="367150"/>
            <a:ext cx="6282000" cy="0"/>
          </a:xfrm>
          <a:prstGeom prst="straightConnector1">
            <a:avLst/>
          </a:prstGeom>
          <a:noFill/>
          <a:ln cap="flat" cmpd="sng" w="19050">
            <a:solidFill>
              <a:srgbClr val="134F5C"/>
            </a:solidFill>
            <a:prstDash val="dashDot"/>
            <a:round/>
            <a:headEnd len="med" w="med" type="diamond"/>
            <a:tailEnd len="med" w="med" type="diamond"/>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40" name="Shape 140"/>
        <p:cNvGrpSpPr/>
        <p:nvPr/>
      </p:nvGrpSpPr>
      <p:grpSpPr>
        <a:xfrm>
          <a:off x="0" y="0"/>
          <a:ext cx="0" cy="0"/>
          <a:chOff x="0" y="0"/>
          <a:chExt cx="0" cy="0"/>
        </a:xfrm>
      </p:grpSpPr>
      <p:sp>
        <p:nvSpPr>
          <p:cNvPr id="141" name="Google Shape;141;p25"/>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5"/>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143" name="Google Shape;143;p25"/>
          <p:cNvSpPr txBox="1"/>
          <p:nvPr>
            <p:ph idx="1" type="body"/>
          </p:nvPr>
        </p:nvSpPr>
        <p:spPr>
          <a:xfrm>
            <a:off x="233775" y="2358966"/>
            <a:ext cx="6390300" cy="64575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44" name="Google Shape;144;p25"/>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45" name="Shape 145"/>
        <p:cNvGrpSpPr/>
        <p:nvPr/>
      </p:nvGrpSpPr>
      <p:grpSpPr>
        <a:xfrm>
          <a:off x="0" y="0"/>
          <a:ext cx="0" cy="0"/>
          <a:chOff x="0" y="0"/>
          <a:chExt cx="0" cy="0"/>
        </a:xfrm>
      </p:grpSpPr>
      <p:sp>
        <p:nvSpPr>
          <p:cNvPr id="146" name="Google Shape;146;p26"/>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147" name="Google Shape;147;p26"/>
          <p:cNvSpPr txBox="1"/>
          <p:nvPr>
            <p:ph idx="1" type="body"/>
          </p:nvPr>
        </p:nvSpPr>
        <p:spPr>
          <a:xfrm>
            <a:off x="233775" y="2358966"/>
            <a:ext cx="3000000" cy="64575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48" name="Google Shape;148;p26"/>
          <p:cNvSpPr txBox="1"/>
          <p:nvPr>
            <p:ph idx="2" type="body"/>
          </p:nvPr>
        </p:nvSpPr>
        <p:spPr>
          <a:xfrm>
            <a:off x="3624300" y="2358966"/>
            <a:ext cx="3000000" cy="64575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49" name="Google Shape;149;p26"/>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50" name="Shape 150"/>
        <p:cNvGrpSpPr/>
        <p:nvPr/>
      </p:nvGrpSpPr>
      <p:grpSpPr>
        <a:xfrm>
          <a:off x="0" y="0"/>
          <a:ext cx="0" cy="0"/>
          <a:chOff x="0" y="0"/>
          <a:chExt cx="0" cy="0"/>
        </a:xfrm>
      </p:grpSpPr>
      <p:sp>
        <p:nvSpPr>
          <p:cNvPr id="151" name="Google Shape;151;p27"/>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152" name="Google Shape;152;p27"/>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53" name="Shape 153"/>
        <p:cNvGrpSpPr/>
        <p:nvPr/>
      </p:nvGrpSpPr>
      <p:grpSpPr>
        <a:xfrm>
          <a:off x="0" y="0"/>
          <a:ext cx="0" cy="0"/>
          <a:chOff x="0" y="0"/>
          <a:chExt cx="0" cy="0"/>
        </a:xfrm>
      </p:grpSpPr>
      <p:sp>
        <p:nvSpPr>
          <p:cNvPr id="154" name="Google Shape;154;p28"/>
          <p:cNvSpPr txBox="1"/>
          <p:nvPr>
            <p:ph type="title"/>
          </p:nvPr>
        </p:nvSpPr>
        <p:spPr>
          <a:xfrm>
            <a:off x="233775" y="1069715"/>
            <a:ext cx="2106000" cy="1455000"/>
          </a:xfrm>
          <a:prstGeom prst="rect">
            <a:avLst/>
          </a:prstGeom>
        </p:spPr>
        <p:txBody>
          <a:bodyPr anchorCtr="0" anchor="b" bIns="91425" lIns="91425" spcFirstLastPara="1" rIns="91425" wrap="square" tIns="91425"/>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55" name="Google Shape;155;p28"/>
          <p:cNvSpPr txBox="1"/>
          <p:nvPr>
            <p:ph idx="1" type="body"/>
          </p:nvPr>
        </p:nvSpPr>
        <p:spPr>
          <a:xfrm>
            <a:off x="233775" y="2694311"/>
            <a:ext cx="2106000" cy="53619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56" name="Google Shape;156;p28"/>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157" name="Shape 157"/>
        <p:cNvGrpSpPr/>
        <p:nvPr/>
      </p:nvGrpSpPr>
      <p:grpSpPr>
        <a:xfrm>
          <a:off x="0" y="0"/>
          <a:ext cx="0" cy="0"/>
          <a:chOff x="0" y="0"/>
          <a:chExt cx="0" cy="0"/>
        </a:xfrm>
      </p:grpSpPr>
      <p:sp>
        <p:nvSpPr>
          <p:cNvPr id="158" name="Google Shape;158;p29"/>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9"/>
          <p:cNvSpPr txBox="1"/>
          <p:nvPr>
            <p:ph type="title"/>
          </p:nvPr>
        </p:nvSpPr>
        <p:spPr>
          <a:xfrm>
            <a:off x="367688" y="866689"/>
            <a:ext cx="4409100" cy="7876200"/>
          </a:xfrm>
          <a:prstGeom prst="rect">
            <a:avLst/>
          </a:prstGeom>
        </p:spPr>
        <p:txBody>
          <a:bodyPr anchorCtr="0" anchor="ctr"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60" name="Google Shape;160;p29"/>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61" name="Shape 161"/>
        <p:cNvGrpSpPr/>
        <p:nvPr/>
      </p:nvGrpSpPr>
      <p:grpSpPr>
        <a:xfrm>
          <a:off x="0" y="0"/>
          <a:ext cx="0" cy="0"/>
          <a:chOff x="0" y="0"/>
          <a:chExt cx="0" cy="0"/>
        </a:xfrm>
      </p:grpSpPr>
      <p:sp>
        <p:nvSpPr>
          <p:cNvPr id="162" name="Google Shape;162;p30"/>
          <p:cNvSpPr/>
          <p:nvPr/>
        </p:nvSpPr>
        <p:spPr>
          <a:xfrm>
            <a:off x="3429000" y="-48"/>
            <a:ext cx="3429000" cy="9903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3" name="Google Shape;163;p30"/>
          <p:cNvCxnSpPr/>
          <p:nvPr/>
        </p:nvCxnSpPr>
        <p:spPr>
          <a:xfrm>
            <a:off x="3772256" y="8655334"/>
            <a:ext cx="351300" cy="0"/>
          </a:xfrm>
          <a:prstGeom prst="straightConnector1">
            <a:avLst/>
          </a:prstGeom>
          <a:noFill/>
          <a:ln cap="flat" cmpd="sng" w="19050">
            <a:solidFill>
              <a:schemeClr val="lt1"/>
            </a:solidFill>
            <a:prstDash val="solid"/>
            <a:round/>
            <a:headEnd len="sm" w="sm" type="none"/>
            <a:tailEnd len="sm" w="sm" type="none"/>
          </a:ln>
        </p:spPr>
      </p:cxnSp>
      <p:sp>
        <p:nvSpPr>
          <p:cNvPr id="164" name="Google Shape;164;p30"/>
          <p:cNvSpPr txBox="1"/>
          <p:nvPr>
            <p:ph type="title"/>
          </p:nvPr>
        </p:nvSpPr>
        <p:spPr>
          <a:xfrm>
            <a:off x="199125" y="1789164"/>
            <a:ext cx="3033900" cy="3438900"/>
          </a:xfrm>
          <a:prstGeom prst="rect">
            <a:avLst/>
          </a:prstGeom>
        </p:spPr>
        <p:txBody>
          <a:bodyPr anchorCtr="0" anchor="b" bIns="91425" lIns="91425" spcFirstLastPara="1" rIns="91425" wrap="square" tIns="91425"/>
          <a:lstStyle>
            <a:lvl1pPr lvl="0" rtl="0" algn="ctr">
              <a:spcBef>
                <a:spcPts val="0"/>
              </a:spcBef>
              <a:spcAft>
                <a:spcPts val="0"/>
              </a:spcAft>
              <a:buClr>
                <a:schemeClr val="lt2"/>
              </a:buClr>
              <a:buSzPts val="4200"/>
              <a:buNone/>
              <a:defRPr>
                <a:solidFill>
                  <a:schemeClr val="lt2"/>
                </a:solidFill>
              </a:defRPr>
            </a:lvl1pPr>
            <a:lvl2pPr lvl="1" rtl="0" algn="ctr">
              <a:spcBef>
                <a:spcPts val="0"/>
              </a:spcBef>
              <a:spcAft>
                <a:spcPts val="0"/>
              </a:spcAft>
              <a:buClr>
                <a:schemeClr val="lt2"/>
              </a:buClr>
              <a:buSzPts val="4200"/>
              <a:buNone/>
              <a:defRPr>
                <a:solidFill>
                  <a:schemeClr val="lt2"/>
                </a:solidFill>
              </a:defRPr>
            </a:lvl2pPr>
            <a:lvl3pPr lvl="2" rtl="0" algn="ctr">
              <a:spcBef>
                <a:spcPts val="0"/>
              </a:spcBef>
              <a:spcAft>
                <a:spcPts val="0"/>
              </a:spcAft>
              <a:buClr>
                <a:schemeClr val="lt2"/>
              </a:buClr>
              <a:buSzPts val="4200"/>
              <a:buNone/>
              <a:defRPr>
                <a:solidFill>
                  <a:schemeClr val="lt2"/>
                </a:solidFill>
              </a:defRPr>
            </a:lvl3pPr>
            <a:lvl4pPr lvl="3" rtl="0" algn="ctr">
              <a:spcBef>
                <a:spcPts val="0"/>
              </a:spcBef>
              <a:spcAft>
                <a:spcPts val="0"/>
              </a:spcAft>
              <a:buClr>
                <a:schemeClr val="lt2"/>
              </a:buClr>
              <a:buSzPts val="4200"/>
              <a:buNone/>
              <a:defRPr>
                <a:solidFill>
                  <a:schemeClr val="lt2"/>
                </a:solidFill>
              </a:defRPr>
            </a:lvl4pPr>
            <a:lvl5pPr lvl="4" rtl="0" algn="ctr">
              <a:spcBef>
                <a:spcPts val="0"/>
              </a:spcBef>
              <a:spcAft>
                <a:spcPts val="0"/>
              </a:spcAft>
              <a:buClr>
                <a:schemeClr val="lt2"/>
              </a:buClr>
              <a:buSzPts val="4200"/>
              <a:buNone/>
              <a:defRPr>
                <a:solidFill>
                  <a:schemeClr val="lt2"/>
                </a:solidFill>
              </a:defRPr>
            </a:lvl5pPr>
            <a:lvl6pPr lvl="5" rtl="0" algn="ctr">
              <a:spcBef>
                <a:spcPts val="0"/>
              </a:spcBef>
              <a:spcAft>
                <a:spcPts val="0"/>
              </a:spcAft>
              <a:buClr>
                <a:schemeClr val="lt2"/>
              </a:buClr>
              <a:buSzPts val="4200"/>
              <a:buNone/>
              <a:defRPr>
                <a:solidFill>
                  <a:schemeClr val="lt2"/>
                </a:solidFill>
              </a:defRPr>
            </a:lvl6pPr>
            <a:lvl7pPr lvl="6" rtl="0" algn="ctr">
              <a:spcBef>
                <a:spcPts val="0"/>
              </a:spcBef>
              <a:spcAft>
                <a:spcPts val="0"/>
              </a:spcAft>
              <a:buClr>
                <a:schemeClr val="lt2"/>
              </a:buClr>
              <a:buSzPts val="4200"/>
              <a:buNone/>
              <a:defRPr>
                <a:solidFill>
                  <a:schemeClr val="lt2"/>
                </a:solidFill>
              </a:defRPr>
            </a:lvl7pPr>
            <a:lvl8pPr lvl="7" rtl="0" algn="ctr">
              <a:spcBef>
                <a:spcPts val="0"/>
              </a:spcBef>
              <a:spcAft>
                <a:spcPts val="0"/>
              </a:spcAft>
              <a:buClr>
                <a:schemeClr val="lt2"/>
              </a:buClr>
              <a:buSzPts val="4200"/>
              <a:buNone/>
              <a:defRPr>
                <a:solidFill>
                  <a:schemeClr val="lt2"/>
                </a:solidFill>
              </a:defRPr>
            </a:lvl8pPr>
            <a:lvl9pPr lvl="8" rtl="0" algn="ctr">
              <a:spcBef>
                <a:spcPts val="0"/>
              </a:spcBef>
              <a:spcAft>
                <a:spcPts val="0"/>
              </a:spcAft>
              <a:buClr>
                <a:schemeClr val="lt2"/>
              </a:buClr>
              <a:buSzPts val="4200"/>
              <a:buNone/>
              <a:defRPr>
                <a:solidFill>
                  <a:schemeClr val="lt2"/>
                </a:solidFill>
              </a:defRPr>
            </a:lvl9pPr>
          </a:lstStyle>
          <a:p/>
        </p:txBody>
      </p:sp>
      <p:sp>
        <p:nvSpPr>
          <p:cNvPr id="165" name="Google Shape;165;p30"/>
          <p:cNvSpPr txBox="1"/>
          <p:nvPr>
            <p:ph idx="1" type="subTitle"/>
          </p:nvPr>
        </p:nvSpPr>
        <p:spPr>
          <a:xfrm>
            <a:off x="199125" y="5331248"/>
            <a:ext cx="3033900" cy="30306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rtl="0"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rtl="0"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rtl="0"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rtl="0"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rtl="0"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rtl="0"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rtl="0"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rtl="0"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166" name="Google Shape;166;p30"/>
          <p:cNvSpPr txBox="1"/>
          <p:nvPr>
            <p:ph idx="2" type="body"/>
          </p:nvPr>
        </p:nvSpPr>
        <p:spPr>
          <a:xfrm>
            <a:off x="3704625" y="1394326"/>
            <a:ext cx="2877600" cy="7114200"/>
          </a:xfrm>
          <a:prstGeom prst="rect">
            <a:avLst/>
          </a:prstGeom>
        </p:spPr>
        <p:txBody>
          <a:bodyPr anchorCtr="0" anchor="ctr" bIns="91425" lIns="91425" spcFirstLastPara="1" rIns="91425" wrap="square" tIns="91425"/>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167" name="Google Shape;167;p30"/>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68" name="Shape 168"/>
        <p:cNvGrpSpPr/>
        <p:nvPr/>
      </p:nvGrpSpPr>
      <p:grpSpPr>
        <a:xfrm>
          <a:off x="0" y="0"/>
          <a:ext cx="0" cy="0"/>
          <a:chOff x="0" y="0"/>
          <a:chExt cx="0" cy="0"/>
        </a:xfrm>
      </p:grpSpPr>
      <p:sp>
        <p:nvSpPr>
          <p:cNvPr id="169" name="Google Shape;169;p31"/>
          <p:cNvSpPr txBox="1"/>
          <p:nvPr>
            <p:ph idx="1" type="body"/>
          </p:nvPr>
        </p:nvSpPr>
        <p:spPr>
          <a:xfrm>
            <a:off x="239625" y="8122835"/>
            <a:ext cx="4499100" cy="11529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170" name="Google Shape;170;p31"/>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2">
  <p:cSld name="SECTION_HEADER_2">
    <p:spTree>
      <p:nvGrpSpPr>
        <p:cNvPr id="22" name="Shape 22"/>
        <p:cNvGrpSpPr/>
        <p:nvPr/>
      </p:nvGrpSpPr>
      <p:grpSpPr>
        <a:xfrm>
          <a:off x="0" y="0"/>
          <a:ext cx="0" cy="0"/>
          <a:chOff x="0" y="0"/>
          <a:chExt cx="0" cy="0"/>
        </a:xfrm>
      </p:grpSpPr>
      <p:sp>
        <p:nvSpPr>
          <p:cNvPr id="23" name="Google Shape;23;p4"/>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24" name="Google Shape;24;p4"/>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25" name="Google Shape;25;p4"/>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26" name="Google Shape;26;p4"/>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7" name="Google Shape;27;p4"/>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5B787"/>
                </a:solidFill>
                <a:latin typeface="Dosis"/>
                <a:ea typeface="Dosis"/>
                <a:cs typeface="Dosis"/>
                <a:sym typeface="Dosis"/>
              </a:rPr>
              <a:t>hello</a:t>
            </a:r>
            <a:endParaRPr>
              <a:solidFill>
                <a:srgbClr val="55B787"/>
              </a:solidFill>
              <a:latin typeface="Dosis"/>
              <a:ea typeface="Dosis"/>
              <a:cs typeface="Dosis"/>
              <a:sym typeface="Dosis"/>
            </a:endParaRPr>
          </a:p>
        </p:txBody>
      </p:sp>
      <p:cxnSp>
        <p:nvCxnSpPr>
          <p:cNvPr id="28" name="Google Shape;28;p4"/>
          <p:cNvCxnSpPr/>
          <p:nvPr/>
        </p:nvCxnSpPr>
        <p:spPr>
          <a:xfrm>
            <a:off x="164550" y="367150"/>
            <a:ext cx="6282000" cy="0"/>
          </a:xfrm>
          <a:prstGeom prst="straightConnector1">
            <a:avLst/>
          </a:prstGeom>
          <a:noFill/>
          <a:ln cap="flat" cmpd="sng" w="19050">
            <a:solidFill>
              <a:schemeClr val="accent5"/>
            </a:solidFill>
            <a:prstDash val="dashDot"/>
            <a:round/>
            <a:headEnd len="med" w="med" type="diamond"/>
            <a:tailEnd len="med" w="med" type="diamond"/>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71" name="Shape 171"/>
        <p:cNvGrpSpPr/>
        <p:nvPr/>
      </p:nvGrpSpPr>
      <p:grpSpPr>
        <a:xfrm>
          <a:off x="0" y="0"/>
          <a:ext cx="0" cy="0"/>
          <a:chOff x="0" y="0"/>
          <a:chExt cx="0" cy="0"/>
        </a:xfrm>
      </p:grpSpPr>
      <p:sp>
        <p:nvSpPr>
          <p:cNvPr id="172" name="Google Shape;172;p32"/>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32"/>
          <p:cNvSpPr txBox="1"/>
          <p:nvPr>
            <p:ph hasCustomPrompt="1" type="title"/>
          </p:nvPr>
        </p:nvSpPr>
        <p:spPr>
          <a:xfrm>
            <a:off x="233775" y="1842784"/>
            <a:ext cx="6390300" cy="4098600"/>
          </a:xfrm>
          <a:prstGeom prst="rect">
            <a:avLst/>
          </a:prstGeom>
        </p:spPr>
        <p:txBody>
          <a:bodyPr anchorCtr="0" anchor="ctr" bIns="91425" lIns="91425" spcFirstLastPara="1" rIns="91425" wrap="square" tIns="91425"/>
          <a:lstStyle>
            <a:lvl1pPr lvl="0" rtl="0" algn="ctr">
              <a:spcBef>
                <a:spcPts val="0"/>
              </a:spcBef>
              <a:spcAft>
                <a:spcPts val="0"/>
              </a:spcAft>
              <a:buClr>
                <a:schemeClr val="lt2"/>
              </a:buClr>
              <a:buSzPts val="16000"/>
              <a:buNone/>
              <a:defRPr sz="16000">
                <a:solidFill>
                  <a:schemeClr val="lt2"/>
                </a:solidFill>
              </a:defRPr>
            </a:lvl1pPr>
            <a:lvl2pPr lvl="1" rtl="0" algn="ctr">
              <a:spcBef>
                <a:spcPts val="0"/>
              </a:spcBef>
              <a:spcAft>
                <a:spcPts val="0"/>
              </a:spcAft>
              <a:buClr>
                <a:schemeClr val="lt2"/>
              </a:buClr>
              <a:buSzPts val="16000"/>
              <a:buNone/>
              <a:defRPr sz="16000">
                <a:solidFill>
                  <a:schemeClr val="lt2"/>
                </a:solidFill>
              </a:defRPr>
            </a:lvl2pPr>
            <a:lvl3pPr lvl="2" rtl="0" algn="ctr">
              <a:spcBef>
                <a:spcPts val="0"/>
              </a:spcBef>
              <a:spcAft>
                <a:spcPts val="0"/>
              </a:spcAft>
              <a:buClr>
                <a:schemeClr val="lt2"/>
              </a:buClr>
              <a:buSzPts val="16000"/>
              <a:buNone/>
              <a:defRPr sz="16000">
                <a:solidFill>
                  <a:schemeClr val="lt2"/>
                </a:solidFill>
              </a:defRPr>
            </a:lvl3pPr>
            <a:lvl4pPr lvl="3" rtl="0" algn="ctr">
              <a:spcBef>
                <a:spcPts val="0"/>
              </a:spcBef>
              <a:spcAft>
                <a:spcPts val="0"/>
              </a:spcAft>
              <a:buClr>
                <a:schemeClr val="lt2"/>
              </a:buClr>
              <a:buSzPts val="16000"/>
              <a:buNone/>
              <a:defRPr sz="16000">
                <a:solidFill>
                  <a:schemeClr val="lt2"/>
                </a:solidFill>
              </a:defRPr>
            </a:lvl4pPr>
            <a:lvl5pPr lvl="4" rtl="0" algn="ctr">
              <a:spcBef>
                <a:spcPts val="0"/>
              </a:spcBef>
              <a:spcAft>
                <a:spcPts val="0"/>
              </a:spcAft>
              <a:buClr>
                <a:schemeClr val="lt2"/>
              </a:buClr>
              <a:buSzPts val="16000"/>
              <a:buNone/>
              <a:defRPr sz="16000">
                <a:solidFill>
                  <a:schemeClr val="lt2"/>
                </a:solidFill>
              </a:defRPr>
            </a:lvl5pPr>
            <a:lvl6pPr lvl="5" rtl="0" algn="ctr">
              <a:spcBef>
                <a:spcPts val="0"/>
              </a:spcBef>
              <a:spcAft>
                <a:spcPts val="0"/>
              </a:spcAft>
              <a:buClr>
                <a:schemeClr val="lt2"/>
              </a:buClr>
              <a:buSzPts val="16000"/>
              <a:buNone/>
              <a:defRPr sz="16000">
                <a:solidFill>
                  <a:schemeClr val="lt2"/>
                </a:solidFill>
              </a:defRPr>
            </a:lvl6pPr>
            <a:lvl7pPr lvl="6" rtl="0" algn="ctr">
              <a:spcBef>
                <a:spcPts val="0"/>
              </a:spcBef>
              <a:spcAft>
                <a:spcPts val="0"/>
              </a:spcAft>
              <a:buClr>
                <a:schemeClr val="lt2"/>
              </a:buClr>
              <a:buSzPts val="16000"/>
              <a:buNone/>
              <a:defRPr sz="16000">
                <a:solidFill>
                  <a:schemeClr val="lt2"/>
                </a:solidFill>
              </a:defRPr>
            </a:lvl7pPr>
            <a:lvl8pPr lvl="7" rtl="0" algn="ctr">
              <a:spcBef>
                <a:spcPts val="0"/>
              </a:spcBef>
              <a:spcAft>
                <a:spcPts val="0"/>
              </a:spcAft>
              <a:buClr>
                <a:schemeClr val="lt2"/>
              </a:buClr>
              <a:buSzPts val="16000"/>
              <a:buNone/>
              <a:defRPr sz="16000">
                <a:solidFill>
                  <a:schemeClr val="lt2"/>
                </a:solidFill>
              </a:defRPr>
            </a:lvl8pPr>
            <a:lvl9pPr lvl="8" rtl="0" algn="ctr">
              <a:spcBef>
                <a:spcPts val="0"/>
              </a:spcBef>
              <a:spcAft>
                <a:spcPts val="0"/>
              </a:spcAft>
              <a:buClr>
                <a:schemeClr val="lt2"/>
              </a:buClr>
              <a:buSzPts val="16000"/>
              <a:buNone/>
              <a:defRPr sz="16000">
                <a:solidFill>
                  <a:schemeClr val="lt2"/>
                </a:solidFill>
              </a:defRPr>
            </a:lvl9pPr>
          </a:lstStyle>
          <a:p>
            <a:r>
              <a:t>xx%</a:t>
            </a:r>
          </a:p>
        </p:txBody>
      </p:sp>
      <p:sp>
        <p:nvSpPr>
          <p:cNvPr id="174" name="Google Shape;174;p32"/>
          <p:cNvSpPr txBox="1"/>
          <p:nvPr>
            <p:ph idx="1" type="body"/>
          </p:nvPr>
        </p:nvSpPr>
        <p:spPr>
          <a:xfrm>
            <a:off x="233775" y="6087903"/>
            <a:ext cx="6390300" cy="20631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75" name="Google Shape;175;p32"/>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76" name="Shape 176"/>
        <p:cNvGrpSpPr/>
        <p:nvPr/>
      </p:nvGrpSpPr>
      <p:grpSpPr>
        <a:xfrm>
          <a:off x="0" y="0"/>
          <a:ext cx="0" cy="0"/>
          <a:chOff x="0" y="0"/>
          <a:chExt cx="0" cy="0"/>
        </a:xfrm>
      </p:grpSpPr>
      <p:sp>
        <p:nvSpPr>
          <p:cNvPr id="177" name="Google Shape;177;p33"/>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82" name="Shape 182"/>
        <p:cNvGrpSpPr/>
        <p:nvPr/>
      </p:nvGrpSpPr>
      <p:grpSpPr>
        <a:xfrm>
          <a:off x="0" y="0"/>
          <a:ext cx="0" cy="0"/>
          <a:chOff x="0" y="0"/>
          <a:chExt cx="0" cy="0"/>
        </a:xfrm>
      </p:grpSpPr>
      <p:sp>
        <p:nvSpPr>
          <p:cNvPr id="183" name="Google Shape;183;p35"/>
          <p:cNvSpPr/>
          <p:nvPr/>
        </p:nvSpPr>
        <p:spPr>
          <a:xfrm flipH="1">
            <a:off x="5830559" y="126399"/>
            <a:ext cx="811219" cy="2165866"/>
          </a:xfrm>
          <a:custGeom>
            <a:rect b="b" l="l" r="r" t="t"/>
            <a:pathLst>
              <a:path extrusionOk="0" h="44998" w="43265">
                <a:moveTo>
                  <a:pt x="0" y="44998"/>
                </a:moveTo>
                <a:lnTo>
                  <a:pt x="0" y="0"/>
                </a:lnTo>
                <a:lnTo>
                  <a:pt x="43265" y="0"/>
                </a:lnTo>
              </a:path>
            </a:pathLst>
          </a:custGeom>
          <a:noFill/>
          <a:ln cap="flat" cmpd="sng" w="28575">
            <a:solidFill>
              <a:srgbClr val="134F5C"/>
            </a:solidFill>
            <a:prstDash val="solid"/>
            <a:miter lim="8000"/>
            <a:headEnd len="sm" w="sm" type="none"/>
            <a:tailEnd len="sm" w="sm" type="none"/>
          </a:ln>
          <a:effectLst>
            <a:outerShdw blurRad="57150" rotWithShape="0" algn="bl" dir="5400000" dist="19050">
              <a:srgbClr val="434343">
                <a:alpha val="50000"/>
              </a:srgbClr>
            </a:outerShdw>
          </a:effectLst>
        </p:spPr>
      </p:sp>
      <p:sp>
        <p:nvSpPr>
          <p:cNvPr id="184" name="Google Shape;184;p35"/>
          <p:cNvSpPr txBox="1"/>
          <p:nvPr>
            <p:ph type="ctrTitle"/>
          </p:nvPr>
        </p:nvSpPr>
        <p:spPr>
          <a:xfrm>
            <a:off x="2283525" y="2780672"/>
            <a:ext cx="2290800" cy="2959500"/>
          </a:xfrm>
          <a:prstGeom prst="rect">
            <a:avLst/>
          </a:prstGeom>
        </p:spPr>
        <p:txBody>
          <a:bodyPr anchorCtr="0" anchor="b"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85" name="Google Shape;185;p35"/>
          <p:cNvSpPr txBox="1"/>
          <p:nvPr>
            <p:ph idx="1" type="subTitle"/>
          </p:nvPr>
        </p:nvSpPr>
        <p:spPr>
          <a:xfrm>
            <a:off x="2283525" y="6000455"/>
            <a:ext cx="2290800" cy="13503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rtl="0"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rtl="0"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rtl="0"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rtl="0"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rtl="0"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rtl="0"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rtl="0"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rtl="0"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186" name="Google Shape;186;p35"/>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87" name="Shape 187"/>
        <p:cNvGrpSpPr/>
        <p:nvPr/>
      </p:nvGrpSpPr>
      <p:grpSpPr>
        <a:xfrm>
          <a:off x="0" y="0"/>
          <a:ext cx="0" cy="0"/>
          <a:chOff x="0" y="0"/>
          <a:chExt cx="0" cy="0"/>
        </a:xfrm>
      </p:grpSpPr>
      <p:sp>
        <p:nvSpPr>
          <p:cNvPr id="188" name="Google Shape;188;p36"/>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rgbClr val="134F5C"/>
            </a:solidFill>
            <a:prstDash val="solid"/>
            <a:miter lim="8000"/>
            <a:headEnd len="sm" w="sm" type="none"/>
            <a:tailEnd len="sm" w="sm" type="none"/>
          </a:ln>
        </p:spPr>
      </p:sp>
      <p:sp>
        <p:nvSpPr>
          <p:cNvPr id="189" name="Google Shape;189;p36"/>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rgbClr val="134F5C"/>
            </a:solidFill>
            <a:prstDash val="solid"/>
            <a:miter lim="8000"/>
            <a:headEnd len="sm" w="sm" type="none"/>
            <a:tailEnd len="sm" w="sm" type="none"/>
          </a:ln>
        </p:spPr>
      </p:sp>
      <p:sp>
        <p:nvSpPr>
          <p:cNvPr id="190" name="Google Shape;190;p36"/>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91" name="Google Shape;191;p36"/>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92" name="Google Shape;192;p36"/>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134F5C"/>
                </a:solidFill>
                <a:latin typeface="Dosis"/>
                <a:ea typeface="Dosis"/>
                <a:cs typeface="Dosis"/>
                <a:sym typeface="Dosis"/>
              </a:rPr>
              <a:t>Objective number or name…...</a:t>
            </a:r>
            <a:endParaRPr>
              <a:solidFill>
                <a:srgbClr val="134F5C"/>
              </a:solidFill>
              <a:latin typeface="Dosis"/>
              <a:ea typeface="Dosis"/>
              <a:cs typeface="Dosis"/>
              <a:sym typeface="Dosis"/>
            </a:endParaRPr>
          </a:p>
        </p:txBody>
      </p:sp>
      <p:cxnSp>
        <p:nvCxnSpPr>
          <p:cNvPr id="193" name="Google Shape;193;p36"/>
          <p:cNvCxnSpPr/>
          <p:nvPr/>
        </p:nvCxnSpPr>
        <p:spPr>
          <a:xfrm>
            <a:off x="164550" y="367150"/>
            <a:ext cx="6282000" cy="0"/>
          </a:xfrm>
          <a:prstGeom prst="straightConnector1">
            <a:avLst/>
          </a:prstGeom>
          <a:noFill/>
          <a:ln cap="flat" cmpd="sng" w="19050">
            <a:solidFill>
              <a:srgbClr val="134F5C"/>
            </a:solidFill>
            <a:prstDash val="dashDot"/>
            <a:round/>
            <a:headEnd len="med" w="med" type="diamond"/>
            <a:tailEnd len="med" w="med" type="diamond"/>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2">
  <p:cSld name="SECTION_HEADER_2">
    <p:spTree>
      <p:nvGrpSpPr>
        <p:cNvPr id="194" name="Shape 194"/>
        <p:cNvGrpSpPr/>
        <p:nvPr/>
      </p:nvGrpSpPr>
      <p:grpSpPr>
        <a:xfrm>
          <a:off x="0" y="0"/>
          <a:ext cx="0" cy="0"/>
          <a:chOff x="0" y="0"/>
          <a:chExt cx="0" cy="0"/>
        </a:xfrm>
      </p:grpSpPr>
      <p:sp>
        <p:nvSpPr>
          <p:cNvPr id="195" name="Google Shape;195;p37"/>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96" name="Google Shape;196;p37"/>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97" name="Google Shape;197;p37"/>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98" name="Google Shape;198;p37"/>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99" name="Google Shape;199;p37"/>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5B787"/>
                </a:solidFill>
                <a:latin typeface="Dosis"/>
                <a:ea typeface="Dosis"/>
                <a:cs typeface="Dosis"/>
                <a:sym typeface="Dosis"/>
              </a:rPr>
              <a:t>hello</a:t>
            </a:r>
            <a:endParaRPr>
              <a:solidFill>
                <a:srgbClr val="55B787"/>
              </a:solidFill>
              <a:latin typeface="Dosis"/>
              <a:ea typeface="Dosis"/>
              <a:cs typeface="Dosis"/>
              <a:sym typeface="Dosis"/>
            </a:endParaRPr>
          </a:p>
        </p:txBody>
      </p:sp>
      <p:cxnSp>
        <p:nvCxnSpPr>
          <p:cNvPr id="200" name="Google Shape;200;p37"/>
          <p:cNvCxnSpPr/>
          <p:nvPr/>
        </p:nvCxnSpPr>
        <p:spPr>
          <a:xfrm>
            <a:off x="164550" y="367150"/>
            <a:ext cx="6282000" cy="0"/>
          </a:xfrm>
          <a:prstGeom prst="straightConnector1">
            <a:avLst/>
          </a:prstGeom>
          <a:noFill/>
          <a:ln cap="flat" cmpd="sng" w="19050">
            <a:solidFill>
              <a:schemeClr val="accent5"/>
            </a:solidFill>
            <a:prstDash val="dashDot"/>
            <a:round/>
            <a:headEnd len="med" w="med" type="diamond"/>
            <a:tailEnd len="med" w="med" type="diamond"/>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1">
  <p:cSld name="SECTION_HEADER_1">
    <p:spTree>
      <p:nvGrpSpPr>
        <p:cNvPr id="201" name="Shape 201"/>
        <p:cNvGrpSpPr/>
        <p:nvPr/>
      </p:nvGrpSpPr>
      <p:grpSpPr>
        <a:xfrm>
          <a:off x="0" y="0"/>
          <a:ext cx="0" cy="0"/>
          <a:chOff x="0" y="0"/>
          <a:chExt cx="0" cy="0"/>
        </a:xfrm>
      </p:grpSpPr>
      <p:sp>
        <p:nvSpPr>
          <p:cNvPr id="202" name="Google Shape;202;p38"/>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203" name="Google Shape;203;p38"/>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204" name="Google Shape;204;p38"/>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205" name="Google Shape;205;p38"/>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06" name="Google Shape;206;p38"/>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5B787"/>
                </a:solidFill>
                <a:latin typeface="Dosis"/>
                <a:ea typeface="Dosis"/>
                <a:cs typeface="Dosis"/>
                <a:sym typeface="Dosis"/>
              </a:rPr>
              <a:t>hi</a:t>
            </a:r>
            <a:endParaRPr>
              <a:solidFill>
                <a:srgbClr val="55B787"/>
              </a:solidFill>
              <a:latin typeface="Dosis"/>
              <a:ea typeface="Dosis"/>
              <a:cs typeface="Dosis"/>
              <a:sym typeface="Dosis"/>
            </a:endParaRPr>
          </a:p>
        </p:txBody>
      </p:sp>
      <p:cxnSp>
        <p:nvCxnSpPr>
          <p:cNvPr id="207" name="Google Shape;207;p38"/>
          <p:cNvCxnSpPr/>
          <p:nvPr/>
        </p:nvCxnSpPr>
        <p:spPr>
          <a:xfrm>
            <a:off x="164550" y="367150"/>
            <a:ext cx="6282000" cy="0"/>
          </a:xfrm>
          <a:prstGeom prst="straightConnector1">
            <a:avLst/>
          </a:prstGeom>
          <a:noFill/>
          <a:ln cap="flat" cmpd="sng" w="19050">
            <a:solidFill>
              <a:srgbClr val="2C5072"/>
            </a:solidFill>
            <a:prstDash val="dashDot"/>
            <a:round/>
            <a:headEnd len="med" w="med" type="diamond"/>
            <a:tailEnd len="med" w="med" type="diamond"/>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08" name="Shape 208"/>
        <p:cNvGrpSpPr/>
        <p:nvPr/>
      </p:nvGrpSpPr>
      <p:grpSpPr>
        <a:xfrm>
          <a:off x="0" y="0"/>
          <a:ext cx="0" cy="0"/>
          <a:chOff x="0" y="0"/>
          <a:chExt cx="0" cy="0"/>
        </a:xfrm>
      </p:grpSpPr>
      <p:sp>
        <p:nvSpPr>
          <p:cNvPr id="209" name="Google Shape;209;p39"/>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39"/>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211" name="Google Shape;211;p39"/>
          <p:cNvSpPr txBox="1"/>
          <p:nvPr>
            <p:ph idx="1" type="body"/>
          </p:nvPr>
        </p:nvSpPr>
        <p:spPr>
          <a:xfrm>
            <a:off x="233775" y="2358966"/>
            <a:ext cx="6390300" cy="64575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12" name="Google Shape;212;p39"/>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13" name="Shape 213"/>
        <p:cNvGrpSpPr/>
        <p:nvPr/>
      </p:nvGrpSpPr>
      <p:grpSpPr>
        <a:xfrm>
          <a:off x="0" y="0"/>
          <a:ext cx="0" cy="0"/>
          <a:chOff x="0" y="0"/>
          <a:chExt cx="0" cy="0"/>
        </a:xfrm>
      </p:grpSpPr>
      <p:sp>
        <p:nvSpPr>
          <p:cNvPr id="214" name="Google Shape;214;p40"/>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215" name="Google Shape;215;p40"/>
          <p:cNvSpPr txBox="1"/>
          <p:nvPr>
            <p:ph idx="1" type="body"/>
          </p:nvPr>
        </p:nvSpPr>
        <p:spPr>
          <a:xfrm>
            <a:off x="233775" y="2358966"/>
            <a:ext cx="3000000" cy="64575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16" name="Google Shape;216;p40"/>
          <p:cNvSpPr txBox="1"/>
          <p:nvPr>
            <p:ph idx="2" type="body"/>
          </p:nvPr>
        </p:nvSpPr>
        <p:spPr>
          <a:xfrm>
            <a:off x="3624300" y="2358966"/>
            <a:ext cx="3000000" cy="64575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17" name="Google Shape;217;p40"/>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18" name="Shape 218"/>
        <p:cNvGrpSpPr/>
        <p:nvPr/>
      </p:nvGrpSpPr>
      <p:grpSpPr>
        <a:xfrm>
          <a:off x="0" y="0"/>
          <a:ext cx="0" cy="0"/>
          <a:chOff x="0" y="0"/>
          <a:chExt cx="0" cy="0"/>
        </a:xfrm>
      </p:grpSpPr>
      <p:sp>
        <p:nvSpPr>
          <p:cNvPr id="219" name="Google Shape;219;p41"/>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220" name="Google Shape;220;p41"/>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21" name="Shape 221"/>
        <p:cNvGrpSpPr/>
        <p:nvPr/>
      </p:nvGrpSpPr>
      <p:grpSpPr>
        <a:xfrm>
          <a:off x="0" y="0"/>
          <a:ext cx="0" cy="0"/>
          <a:chOff x="0" y="0"/>
          <a:chExt cx="0" cy="0"/>
        </a:xfrm>
      </p:grpSpPr>
      <p:sp>
        <p:nvSpPr>
          <p:cNvPr id="222" name="Google Shape;222;p42"/>
          <p:cNvSpPr txBox="1"/>
          <p:nvPr>
            <p:ph type="title"/>
          </p:nvPr>
        </p:nvSpPr>
        <p:spPr>
          <a:xfrm>
            <a:off x="233775" y="1069715"/>
            <a:ext cx="2106000" cy="1455000"/>
          </a:xfrm>
          <a:prstGeom prst="rect">
            <a:avLst/>
          </a:prstGeom>
        </p:spPr>
        <p:txBody>
          <a:bodyPr anchorCtr="0" anchor="b" bIns="91425" lIns="91425" spcFirstLastPara="1" rIns="91425" wrap="square" tIns="91425"/>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223" name="Google Shape;223;p42"/>
          <p:cNvSpPr txBox="1"/>
          <p:nvPr>
            <p:ph idx="1" type="body"/>
          </p:nvPr>
        </p:nvSpPr>
        <p:spPr>
          <a:xfrm>
            <a:off x="233775" y="2694311"/>
            <a:ext cx="2106000" cy="53619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24" name="Google Shape;224;p42"/>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1">
  <p:cSld name="SECTION_HEADER_1">
    <p:spTree>
      <p:nvGrpSpPr>
        <p:cNvPr id="29" name="Shape 29"/>
        <p:cNvGrpSpPr/>
        <p:nvPr/>
      </p:nvGrpSpPr>
      <p:grpSpPr>
        <a:xfrm>
          <a:off x="0" y="0"/>
          <a:ext cx="0" cy="0"/>
          <a:chOff x="0" y="0"/>
          <a:chExt cx="0" cy="0"/>
        </a:xfrm>
      </p:grpSpPr>
      <p:sp>
        <p:nvSpPr>
          <p:cNvPr id="30" name="Google Shape;30;p5"/>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rgbClr val="082472"/>
            </a:solidFill>
            <a:prstDash val="solid"/>
            <a:miter lim="8000"/>
            <a:headEnd len="sm" w="sm" type="none"/>
            <a:tailEnd len="sm" w="sm" type="none"/>
          </a:ln>
        </p:spPr>
      </p:sp>
      <p:sp>
        <p:nvSpPr>
          <p:cNvPr id="31" name="Google Shape;31;p5"/>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32" name="Google Shape;32;p5"/>
          <p:cNvSpPr txBox="1"/>
          <p:nvPr>
            <p:ph type="title"/>
          </p:nvPr>
        </p:nvSpPr>
        <p:spPr>
          <a:xfrm>
            <a:off x="274050" y="515300"/>
            <a:ext cx="6147300" cy="9025500"/>
          </a:xfrm>
          <a:prstGeom prst="rect">
            <a:avLst/>
          </a:prstGeom>
          <a:ln cap="flat" cmpd="sng" w="9525">
            <a:solidFill>
              <a:srgbClr val="082472"/>
            </a:solidFill>
            <a:prstDash val="solid"/>
            <a:round/>
            <a:headEnd len="sm" w="sm" type="none"/>
            <a:tailEnd len="sm" w="sm" type="none"/>
          </a:ln>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33" name="Google Shape;33;p5"/>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4" name="Google Shape;34;p5"/>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55B787"/>
              </a:solidFill>
              <a:latin typeface="Dosis"/>
              <a:ea typeface="Dosis"/>
              <a:cs typeface="Dosis"/>
              <a:sym typeface="Dosis"/>
            </a:endParaRPr>
          </a:p>
        </p:txBody>
      </p:sp>
      <p:cxnSp>
        <p:nvCxnSpPr>
          <p:cNvPr id="35" name="Google Shape;35;p5"/>
          <p:cNvCxnSpPr/>
          <p:nvPr/>
        </p:nvCxnSpPr>
        <p:spPr>
          <a:xfrm>
            <a:off x="164550" y="367150"/>
            <a:ext cx="6282000" cy="0"/>
          </a:xfrm>
          <a:prstGeom prst="straightConnector1">
            <a:avLst/>
          </a:prstGeom>
          <a:noFill/>
          <a:ln cap="flat" cmpd="sng" w="19050">
            <a:solidFill>
              <a:srgbClr val="082472"/>
            </a:solidFill>
            <a:prstDash val="dashDot"/>
            <a:round/>
            <a:headEnd len="med" w="med" type="diamond"/>
            <a:tailEnd len="med" w="med" type="diamond"/>
          </a:ln>
        </p:spPr>
      </p:cxn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225" name="Shape 225"/>
        <p:cNvGrpSpPr/>
        <p:nvPr/>
      </p:nvGrpSpPr>
      <p:grpSpPr>
        <a:xfrm>
          <a:off x="0" y="0"/>
          <a:ext cx="0" cy="0"/>
          <a:chOff x="0" y="0"/>
          <a:chExt cx="0" cy="0"/>
        </a:xfrm>
      </p:grpSpPr>
      <p:sp>
        <p:nvSpPr>
          <p:cNvPr id="226" name="Google Shape;226;p43"/>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43"/>
          <p:cNvSpPr txBox="1"/>
          <p:nvPr>
            <p:ph type="title"/>
          </p:nvPr>
        </p:nvSpPr>
        <p:spPr>
          <a:xfrm>
            <a:off x="367688" y="866689"/>
            <a:ext cx="4409100" cy="7876200"/>
          </a:xfrm>
          <a:prstGeom prst="rect">
            <a:avLst/>
          </a:prstGeom>
        </p:spPr>
        <p:txBody>
          <a:bodyPr anchorCtr="0" anchor="ctr"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28" name="Google Shape;228;p43"/>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229" name="Shape 229"/>
        <p:cNvGrpSpPr/>
        <p:nvPr/>
      </p:nvGrpSpPr>
      <p:grpSpPr>
        <a:xfrm>
          <a:off x="0" y="0"/>
          <a:ext cx="0" cy="0"/>
          <a:chOff x="0" y="0"/>
          <a:chExt cx="0" cy="0"/>
        </a:xfrm>
      </p:grpSpPr>
      <p:sp>
        <p:nvSpPr>
          <p:cNvPr id="230" name="Google Shape;230;p44"/>
          <p:cNvSpPr/>
          <p:nvPr/>
        </p:nvSpPr>
        <p:spPr>
          <a:xfrm>
            <a:off x="3429000" y="-48"/>
            <a:ext cx="3429000" cy="9903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1" name="Google Shape;231;p44"/>
          <p:cNvCxnSpPr/>
          <p:nvPr/>
        </p:nvCxnSpPr>
        <p:spPr>
          <a:xfrm>
            <a:off x="3772256" y="8655334"/>
            <a:ext cx="351300" cy="0"/>
          </a:xfrm>
          <a:prstGeom prst="straightConnector1">
            <a:avLst/>
          </a:prstGeom>
          <a:noFill/>
          <a:ln cap="flat" cmpd="sng" w="19050">
            <a:solidFill>
              <a:schemeClr val="lt1"/>
            </a:solidFill>
            <a:prstDash val="solid"/>
            <a:round/>
            <a:headEnd len="sm" w="sm" type="none"/>
            <a:tailEnd len="sm" w="sm" type="none"/>
          </a:ln>
        </p:spPr>
      </p:cxnSp>
      <p:sp>
        <p:nvSpPr>
          <p:cNvPr id="232" name="Google Shape;232;p44"/>
          <p:cNvSpPr txBox="1"/>
          <p:nvPr>
            <p:ph type="title"/>
          </p:nvPr>
        </p:nvSpPr>
        <p:spPr>
          <a:xfrm>
            <a:off x="199125" y="1789164"/>
            <a:ext cx="3033900" cy="3438900"/>
          </a:xfrm>
          <a:prstGeom prst="rect">
            <a:avLst/>
          </a:prstGeom>
        </p:spPr>
        <p:txBody>
          <a:bodyPr anchorCtr="0" anchor="b" bIns="91425" lIns="91425" spcFirstLastPara="1" rIns="91425" wrap="square" tIns="91425"/>
          <a:lstStyle>
            <a:lvl1pPr lvl="0" rtl="0" algn="ctr">
              <a:spcBef>
                <a:spcPts val="0"/>
              </a:spcBef>
              <a:spcAft>
                <a:spcPts val="0"/>
              </a:spcAft>
              <a:buClr>
                <a:schemeClr val="lt2"/>
              </a:buClr>
              <a:buSzPts val="4200"/>
              <a:buNone/>
              <a:defRPr>
                <a:solidFill>
                  <a:schemeClr val="lt2"/>
                </a:solidFill>
              </a:defRPr>
            </a:lvl1pPr>
            <a:lvl2pPr lvl="1" rtl="0" algn="ctr">
              <a:spcBef>
                <a:spcPts val="0"/>
              </a:spcBef>
              <a:spcAft>
                <a:spcPts val="0"/>
              </a:spcAft>
              <a:buClr>
                <a:schemeClr val="lt2"/>
              </a:buClr>
              <a:buSzPts val="4200"/>
              <a:buNone/>
              <a:defRPr>
                <a:solidFill>
                  <a:schemeClr val="lt2"/>
                </a:solidFill>
              </a:defRPr>
            </a:lvl2pPr>
            <a:lvl3pPr lvl="2" rtl="0" algn="ctr">
              <a:spcBef>
                <a:spcPts val="0"/>
              </a:spcBef>
              <a:spcAft>
                <a:spcPts val="0"/>
              </a:spcAft>
              <a:buClr>
                <a:schemeClr val="lt2"/>
              </a:buClr>
              <a:buSzPts val="4200"/>
              <a:buNone/>
              <a:defRPr>
                <a:solidFill>
                  <a:schemeClr val="lt2"/>
                </a:solidFill>
              </a:defRPr>
            </a:lvl3pPr>
            <a:lvl4pPr lvl="3" rtl="0" algn="ctr">
              <a:spcBef>
                <a:spcPts val="0"/>
              </a:spcBef>
              <a:spcAft>
                <a:spcPts val="0"/>
              </a:spcAft>
              <a:buClr>
                <a:schemeClr val="lt2"/>
              </a:buClr>
              <a:buSzPts val="4200"/>
              <a:buNone/>
              <a:defRPr>
                <a:solidFill>
                  <a:schemeClr val="lt2"/>
                </a:solidFill>
              </a:defRPr>
            </a:lvl4pPr>
            <a:lvl5pPr lvl="4" rtl="0" algn="ctr">
              <a:spcBef>
                <a:spcPts val="0"/>
              </a:spcBef>
              <a:spcAft>
                <a:spcPts val="0"/>
              </a:spcAft>
              <a:buClr>
                <a:schemeClr val="lt2"/>
              </a:buClr>
              <a:buSzPts val="4200"/>
              <a:buNone/>
              <a:defRPr>
                <a:solidFill>
                  <a:schemeClr val="lt2"/>
                </a:solidFill>
              </a:defRPr>
            </a:lvl5pPr>
            <a:lvl6pPr lvl="5" rtl="0" algn="ctr">
              <a:spcBef>
                <a:spcPts val="0"/>
              </a:spcBef>
              <a:spcAft>
                <a:spcPts val="0"/>
              </a:spcAft>
              <a:buClr>
                <a:schemeClr val="lt2"/>
              </a:buClr>
              <a:buSzPts val="4200"/>
              <a:buNone/>
              <a:defRPr>
                <a:solidFill>
                  <a:schemeClr val="lt2"/>
                </a:solidFill>
              </a:defRPr>
            </a:lvl6pPr>
            <a:lvl7pPr lvl="6" rtl="0" algn="ctr">
              <a:spcBef>
                <a:spcPts val="0"/>
              </a:spcBef>
              <a:spcAft>
                <a:spcPts val="0"/>
              </a:spcAft>
              <a:buClr>
                <a:schemeClr val="lt2"/>
              </a:buClr>
              <a:buSzPts val="4200"/>
              <a:buNone/>
              <a:defRPr>
                <a:solidFill>
                  <a:schemeClr val="lt2"/>
                </a:solidFill>
              </a:defRPr>
            </a:lvl7pPr>
            <a:lvl8pPr lvl="7" rtl="0" algn="ctr">
              <a:spcBef>
                <a:spcPts val="0"/>
              </a:spcBef>
              <a:spcAft>
                <a:spcPts val="0"/>
              </a:spcAft>
              <a:buClr>
                <a:schemeClr val="lt2"/>
              </a:buClr>
              <a:buSzPts val="4200"/>
              <a:buNone/>
              <a:defRPr>
                <a:solidFill>
                  <a:schemeClr val="lt2"/>
                </a:solidFill>
              </a:defRPr>
            </a:lvl8pPr>
            <a:lvl9pPr lvl="8" rtl="0" algn="ctr">
              <a:spcBef>
                <a:spcPts val="0"/>
              </a:spcBef>
              <a:spcAft>
                <a:spcPts val="0"/>
              </a:spcAft>
              <a:buClr>
                <a:schemeClr val="lt2"/>
              </a:buClr>
              <a:buSzPts val="4200"/>
              <a:buNone/>
              <a:defRPr>
                <a:solidFill>
                  <a:schemeClr val="lt2"/>
                </a:solidFill>
              </a:defRPr>
            </a:lvl9pPr>
          </a:lstStyle>
          <a:p/>
        </p:txBody>
      </p:sp>
      <p:sp>
        <p:nvSpPr>
          <p:cNvPr id="233" name="Google Shape;233;p44"/>
          <p:cNvSpPr txBox="1"/>
          <p:nvPr>
            <p:ph idx="1" type="subTitle"/>
          </p:nvPr>
        </p:nvSpPr>
        <p:spPr>
          <a:xfrm>
            <a:off x="199125" y="5331248"/>
            <a:ext cx="3033900" cy="30306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rtl="0"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rtl="0"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rtl="0"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rtl="0"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rtl="0"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rtl="0"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rtl="0"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rtl="0"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234" name="Google Shape;234;p44"/>
          <p:cNvSpPr txBox="1"/>
          <p:nvPr>
            <p:ph idx="2" type="body"/>
          </p:nvPr>
        </p:nvSpPr>
        <p:spPr>
          <a:xfrm>
            <a:off x="3704625" y="1394326"/>
            <a:ext cx="2877600" cy="7114200"/>
          </a:xfrm>
          <a:prstGeom prst="rect">
            <a:avLst/>
          </a:prstGeom>
        </p:spPr>
        <p:txBody>
          <a:bodyPr anchorCtr="0" anchor="ctr" bIns="91425" lIns="91425" spcFirstLastPara="1" rIns="91425" wrap="square" tIns="91425"/>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235" name="Google Shape;235;p44"/>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236" name="Shape 236"/>
        <p:cNvGrpSpPr/>
        <p:nvPr/>
      </p:nvGrpSpPr>
      <p:grpSpPr>
        <a:xfrm>
          <a:off x="0" y="0"/>
          <a:ext cx="0" cy="0"/>
          <a:chOff x="0" y="0"/>
          <a:chExt cx="0" cy="0"/>
        </a:xfrm>
      </p:grpSpPr>
      <p:sp>
        <p:nvSpPr>
          <p:cNvPr id="237" name="Google Shape;237;p45"/>
          <p:cNvSpPr txBox="1"/>
          <p:nvPr>
            <p:ph idx="1" type="body"/>
          </p:nvPr>
        </p:nvSpPr>
        <p:spPr>
          <a:xfrm>
            <a:off x="239625" y="8122835"/>
            <a:ext cx="4499100" cy="11529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238" name="Google Shape;238;p45"/>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239" name="Shape 239"/>
        <p:cNvGrpSpPr/>
        <p:nvPr/>
      </p:nvGrpSpPr>
      <p:grpSpPr>
        <a:xfrm>
          <a:off x="0" y="0"/>
          <a:ext cx="0" cy="0"/>
          <a:chOff x="0" y="0"/>
          <a:chExt cx="0" cy="0"/>
        </a:xfrm>
      </p:grpSpPr>
      <p:sp>
        <p:nvSpPr>
          <p:cNvPr id="240" name="Google Shape;240;p46"/>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46"/>
          <p:cNvSpPr txBox="1"/>
          <p:nvPr>
            <p:ph hasCustomPrompt="1" type="title"/>
          </p:nvPr>
        </p:nvSpPr>
        <p:spPr>
          <a:xfrm>
            <a:off x="233775" y="1842784"/>
            <a:ext cx="6390300" cy="4098600"/>
          </a:xfrm>
          <a:prstGeom prst="rect">
            <a:avLst/>
          </a:prstGeom>
        </p:spPr>
        <p:txBody>
          <a:bodyPr anchorCtr="0" anchor="ctr" bIns="91425" lIns="91425" spcFirstLastPara="1" rIns="91425" wrap="square" tIns="91425"/>
          <a:lstStyle>
            <a:lvl1pPr lvl="0" rtl="0" algn="ctr">
              <a:spcBef>
                <a:spcPts val="0"/>
              </a:spcBef>
              <a:spcAft>
                <a:spcPts val="0"/>
              </a:spcAft>
              <a:buClr>
                <a:schemeClr val="lt2"/>
              </a:buClr>
              <a:buSzPts val="16000"/>
              <a:buNone/>
              <a:defRPr sz="16000">
                <a:solidFill>
                  <a:schemeClr val="lt2"/>
                </a:solidFill>
              </a:defRPr>
            </a:lvl1pPr>
            <a:lvl2pPr lvl="1" rtl="0" algn="ctr">
              <a:spcBef>
                <a:spcPts val="0"/>
              </a:spcBef>
              <a:spcAft>
                <a:spcPts val="0"/>
              </a:spcAft>
              <a:buClr>
                <a:schemeClr val="lt2"/>
              </a:buClr>
              <a:buSzPts val="16000"/>
              <a:buNone/>
              <a:defRPr sz="16000">
                <a:solidFill>
                  <a:schemeClr val="lt2"/>
                </a:solidFill>
              </a:defRPr>
            </a:lvl2pPr>
            <a:lvl3pPr lvl="2" rtl="0" algn="ctr">
              <a:spcBef>
                <a:spcPts val="0"/>
              </a:spcBef>
              <a:spcAft>
                <a:spcPts val="0"/>
              </a:spcAft>
              <a:buClr>
                <a:schemeClr val="lt2"/>
              </a:buClr>
              <a:buSzPts val="16000"/>
              <a:buNone/>
              <a:defRPr sz="16000">
                <a:solidFill>
                  <a:schemeClr val="lt2"/>
                </a:solidFill>
              </a:defRPr>
            </a:lvl3pPr>
            <a:lvl4pPr lvl="3" rtl="0" algn="ctr">
              <a:spcBef>
                <a:spcPts val="0"/>
              </a:spcBef>
              <a:spcAft>
                <a:spcPts val="0"/>
              </a:spcAft>
              <a:buClr>
                <a:schemeClr val="lt2"/>
              </a:buClr>
              <a:buSzPts val="16000"/>
              <a:buNone/>
              <a:defRPr sz="16000">
                <a:solidFill>
                  <a:schemeClr val="lt2"/>
                </a:solidFill>
              </a:defRPr>
            </a:lvl4pPr>
            <a:lvl5pPr lvl="4" rtl="0" algn="ctr">
              <a:spcBef>
                <a:spcPts val="0"/>
              </a:spcBef>
              <a:spcAft>
                <a:spcPts val="0"/>
              </a:spcAft>
              <a:buClr>
                <a:schemeClr val="lt2"/>
              </a:buClr>
              <a:buSzPts val="16000"/>
              <a:buNone/>
              <a:defRPr sz="16000">
                <a:solidFill>
                  <a:schemeClr val="lt2"/>
                </a:solidFill>
              </a:defRPr>
            </a:lvl5pPr>
            <a:lvl6pPr lvl="5" rtl="0" algn="ctr">
              <a:spcBef>
                <a:spcPts val="0"/>
              </a:spcBef>
              <a:spcAft>
                <a:spcPts val="0"/>
              </a:spcAft>
              <a:buClr>
                <a:schemeClr val="lt2"/>
              </a:buClr>
              <a:buSzPts val="16000"/>
              <a:buNone/>
              <a:defRPr sz="16000">
                <a:solidFill>
                  <a:schemeClr val="lt2"/>
                </a:solidFill>
              </a:defRPr>
            </a:lvl6pPr>
            <a:lvl7pPr lvl="6" rtl="0" algn="ctr">
              <a:spcBef>
                <a:spcPts val="0"/>
              </a:spcBef>
              <a:spcAft>
                <a:spcPts val="0"/>
              </a:spcAft>
              <a:buClr>
                <a:schemeClr val="lt2"/>
              </a:buClr>
              <a:buSzPts val="16000"/>
              <a:buNone/>
              <a:defRPr sz="16000">
                <a:solidFill>
                  <a:schemeClr val="lt2"/>
                </a:solidFill>
              </a:defRPr>
            </a:lvl7pPr>
            <a:lvl8pPr lvl="7" rtl="0" algn="ctr">
              <a:spcBef>
                <a:spcPts val="0"/>
              </a:spcBef>
              <a:spcAft>
                <a:spcPts val="0"/>
              </a:spcAft>
              <a:buClr>
                <a:schemeClr val="lt2"/>
              </a:buClr>
              <a:buSzPts val="16000"/>
              <a:buNone/>
              <a:defRPr sz="16000">
                <a:solidFill>
                  <a:schemeClr val="lt2"/>
                </a:solidFill>
              </a:defRPr>
            </a:lvl8pPr>
            <a:lvl9pPr lvl="8" rtl="0" algn="ctr">
              <a:spcBef>
                <a:spcPts val="0"/>
              </a:spcBef>
              <a:spcAft>
                <a:spcPts val="0"/>
              </a:spcAft>
              <a:buClr>
                <a:schemeClr val="lt2"/>
              </a:buClr>
              <a:buSzPts val="16000"/>
              <a:buNone/>
              <a:defRPr sz="16000">
                <a:solidFill>
                  <a:schemeClr val="lt2"/>
                </a:solidFill>
              </a:defRPr>
            </a:lvl9pPr>
          </a:lstStyle>
          <a:p>
            <a:r>
              <a:t>xx%</a:t>
            </a:r>
          </a:p>
        </p:txBody>
      </p:sp>
      <p:sp>
        <p:nvSpPr>
          <p:cNvPr id="242" name="Google Shape;242;p46"/>
          <p:cNvSpPr txBox="1"/>
          <p:nvPr>
            <p:ph idx="1" type="body"/>
          </p:nvPr>
        </p:nvSpPr>
        <p:spPr>
          <a:xfrm>
            <a:off x="233775" y="6087903"/>
            <a:ext cx="6390300" cy="20631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243" name="Google Shape;243;p46"/>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44" name="Shape 244"/>
        <p:cNvGrpSpPr/>
        <p:nvPr/>
      </p:nvGrpSpPr>
      <p:grpSpPr>
        <a:xfrm>
          <a:off x="0" y="0"/>
          <a:ext cx="0" cy="0"/>
          <a:chOff x="0" y="0"/>
          <a:chExt cx="0" cy="0"/>
        </a:xfrm>
      </p:grpSpPr>
      <p:sp>
        <p:nvSpPr>
          <p:cNvPr id="245" name="Google Shape;245;p47"/>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36" name="Shape 36"/>
        <p:cNvGrpSpPr/>
        <p:nvPr/>
      </p:nvGrpSpPr>
      <p:grpSpPr>
        <a:xfrm>
          <a:off x="0" y="0"/>
          <a:ext cx="0" cy="0"/>
          <a:chOff x="0" y="0"/>
          <a:chExt cx="0" cy="0"/>
        </a:xfrm>
      </p:grpSpPr>
      <p:sp>
        <p:nvSpPr>
          <p:cNvPr id="37" name="Google Shape;37;p6"/>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6"/>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39" name="Google Shape;39;p6"/>
          <p:cNvSpPr txBox="1"/>
          <p:nvPr>
            <p:ph idx="1" type="body"/>
          </p:nvPr>
        </p:nvSpPr>
        <p:spPr>
          <a:xfrm>
            <a:off x="233775" y="2358966"/>
            <a:ext cx="6390300" cy="64575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0" name="Google Shape;40;p6"/>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41" name="Shape 41"/>
        <p:cNvGrpSpPr/>
        <p:nvPr/>
      </p:nvGrpSpPr>
      <p:grpSpPr>
        <a:xfrm>
          <a:off x="0" y="0"/>
          <a:ext cx="0" cy="0"/>
          <a:chOff x="0" y="0"/>
          <a:chExt cx="0" cy="0"/>
        </a:xfrm>
      </p:grpSpPr>
      <p:sp>
        <p:nvSpPr>
          <p:cNvPr id="42" name="Google Shape;42;p7"/>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43" name="Google Shape;43;p7"/>
          <p:cNvSpPr txBox="1"/>
          <p:nvPr>
            <p:ph idx="1" type="body"/>
          </p:nvPr>
        </p:nvSpPr>
        <p:spPr>
          <a:xfrm>
            <a:off x="233775" y="2358966"/>
            <a:ext cx="3000000" cy="64575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4" name="Google Shape;44;p7"/>
          <p:cNvSpPr txBox="1"/>
          <p:nvPr>
            <p:ph idx="2" type="body"/>
          </p:nvPr>
        </p:nvSpPr>
        <p:spPr>
          <a:xfrm>
            <a:off x="3624300" y="2358966"/>
            <a:ext cx="3000000" cy="64575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5" name="Google Shape;45;p7"/>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6" name="Shape 46"/>
        <p:cNvGrpSpPr/>
        <p:nvPr/>
      </p:nvGrpSpPr>
      <p:grpSpPr>
        <a:xfrm>
          <a:off x="0" y="0"/>
          <a:ext cx="0" cy="0"/>
          <a:chOff x="0" y="0"/>
          <a:chExt cx="0" cy="0"/>
        </a:xfrm>
      </p:grpSpPr>
      <p:sp>
        <p:nvSpPr>
          <p:cNvPr id="47" name="Google Shape;47;p8"/>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48" name="Google Shape;48;p8"/>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49" name="Shape 49"/>
        <p:cNvGrpSpPr/>
        <p:nvPr/>
      </p:nvGrpSpPr>
      <p:grpSpPr>
        <a:xfrm>
          <a:off x="0" y="0"/>
          <a:ext cx="0" cy="0"/>
          <a:chOff x="0" y="0"/>
          <a:chExt cx="0" cy="0"/>
        </a:xfrm>
      </p:grpSpPr>
      <p:sp>
        <p:nvSpPr>
          <p:cNvPr id="50" name="Google Shape;50;p9"/>
          <p:cNvSpPr txBox="1"/>
          <p:nvPr>
            <p:ph type="title"/>
          </p:nvPr>
        </p:nvSpPr>
        <p:spPr>
          <a:xfrm>
            <a:off x="233775" y="1069715"/>
            <a:ext cx="2106000" cy="1455000"/>
          </a:xfrm>
          <a:prstGeom prst="rect">
            <a:avLst/>
          </a:prstGeom>
        </p:spPr>
        <p:txBody>
          <a:bodyPr anchorCtr="0" anchor="b" bIns="91425" lIns="91425" spcFirstLastPara="1" rIns="91425" wrap="square" tIns="91425"/>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51" name="Google Shape;51;p9"/>
          <p:cNvSpPr txBox="1"/>
          <p:nvPr>
            <p:ph idx="1" type="body"/>
          </p:nvPr>
        </p:nvSpPr>
        <p:spPr>
          <a:xfrm>
            <a:off x="233775" y="2694311"/>
            <a:ext cx="2106000" cy="53619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52" name="Google Shape;52;p9"/>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53" name="Shape 53"/>
        <p:cNvGrpSpPr/>
        <p:nvPr/>
      </p:nvGrpSpPr>
      <p:grpSpPr>
        <a:xfrm>
          <a:off x="0" y="0"/>
          <a:ext cx="0" cy="0"/>
          <a:chOff x="0" y="0"/>
          <a:chExt cx="0" cy="0"/>
        </a:xfrm>
      </p:grpSpPr>
      <p:sp>
        <p:nvSpPr>
          <p:cNvPr id="54" name="Google Shape;54;p10"/>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0"/>
          <p:cNvSpPr txBox="1"/>
          <p:nvPr>
            <p:ph type="title"/>
          </p:nvPr>
        </p:nvSpPr>
        <p:spPr>
          <a:xfrm>
            <a:off x="367688" y="866689"/>
            <a:ext cx="4409100" cy="7876200"/>
          </a:xfrm>
          <a:prstGeom prst="rect">
            <a:avLst/>
          </a:prstGeom>
        </p:spPr>
        <p:txBody>
          <a:bodyPr anchorCtr="0" anchor="ctr"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56" name="Google Shape;56;p10"/>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5" Type="http://schemas.openxmlformats.org/officeDocument/2006/relationships/slideLayout" Target="../slideLayouts/slideLayout28.xml"/><Relationship Id="rId14" Type="http://schemas.openxmlformats.org/officeDocument/2006/relationships/slideLayout" Target="../slideLayouts/slideLayout27.xml"/><Relationship Id="rId17" Type="http://schemas.openxmlformats.org/officeDocument/2006/relationships/slideLayout" Target="../slideLayouts/slideLayout30.xml"/><Relationship Id="rId16" Type="http://schemas.openxmlformats.org/officeDocument/2006/relationships/slideLayout" Target="../slideLayouts/slideLayout29.xml"/><Relationship Id="rId5" Type="http://schemas.openxmlformats.org/officeDocument/2006/relationships/slideLayout" Target="../slideLayouts/slideLayout18.xml"/><Relationship Id="rId19" Type="http://schemas.openxmlformats.org/officeDocument/2006/relationships/theme" Target="../theme/theme4.xml"/><Relationship Id="rId6" Type="http://schemas.openxmlformats.org/officeDocument/2006/relationships/slideLayout" Target="../slideLayouts/slideLayout19.xml"/><Relationship Id="rId18" Type="http://schemas.openxmlformats.org/officeDocument/2006/relationships/slideLayout" Target="../slideLayouts/slideLayout31.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2.xml"/><Relationship Id="rId10" Type="http://schemas.openxmlformats.org/officeDocument/2006/relationships/slideLayout" Target="../slideLayouts/slideLayout41.xml"/><Relationship Id="rId13" Type="http://schemas.openxmlformats.org/officeDocument/2006/relationships/slideLayout" Target="../slideLayouts/slideLayout44.xml"/><Relationship Id="rId12" Type="http://schemas.openxmlformats.org/officeDocument/2006/relationships/slideLayout" Target="../slideLayouts/slideLayout43.xml"/><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3.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lux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33775" y="608261"/>
            <a:ext cx="6390300" cy="1600500"/>
          </a:xfrm>
          <a:prstGeom prst="rect">
            <a:avLst/>
          </a:prstGeom>
          <a:noFill/>
          <a:ln>
            <a:noFill/>
          </a:ln>
        </p:spPr>
        <p:txBody>
          <a:bodyPr anchorCtr="0" anchor="b" bIns="91425" lIns="91425" spcFirstLastPara="1" rIns="91425" wrap="square" tIns="91425"/>
          <a:lstStyle>
            <a:lvl1pPr lvl="0"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7" name="Google Shape;7;p1"/>
          <p:cNvSpPr txBox="1"/>
          <p:nvPr>
            <p:ph idx="1" type="body"/>
          </p:nvPr>
        </p:nvSpPr>
        <p:spPr>
          <a:xfrm>
            <a:off x="233775" y="2358966"/>
            <a:ext cx="6390300" cy="64575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1"/>
              </a:buClr>
              <a:buSzPts val="1800"/>
              <a:buFont typeface="Josefin Sans"/>
              <a:buChar char="●"/>
              <a:defRPr sz="1800">
                <a:solidFill>
                  <a:schemeClr val="dk1"/>
                </a:solidFill>
                <a:latin typeface="Josefin Sans"/>
                <a:ea typeface="Josefin Sans"/>
                <a:cs typeface="Josefin Sans"/>
                <a:sym typeface="Josefin Sans"/>
              </a:defRPr>
            </a:lvl1pPr>
            <a:lvl2pPr indent="-317500" lvl="1" marL="914400" rtl="0">
              <a:lnSpc>
                <a:spcPct val="115000"/>
              </a:lnSpc>
              <a:spcBef>
                <a:spcPts val="1600"/>
              </a:spcBef>
              <a:spcAft>
                <a:spcPts val="0"/>
              </a:spcAft>
              <a:buClr>
                <a:schemeClr val="dk1"/>
              </a:buClr>
              <a:buSzPts val="1400"/>
              <a:buFont typeface="Cairo"/>
              <a:buChar char="○"/>
              <a:defRPr>
                <a:solidFill>
                  <a:schemeClr val="dk1"/>
                </a:solidFill>
                <a:latin typeface="Cairo"/>
                <a:ea typeface="Cairo"/>
                <a:cs typeface="Cairo"/>
                <a:sym typeface="Cairo"/>
              </a:defRPr>
            </a:lvl2pPr>
            <a:lvl3pPr indent="-317500" lvl="2" marL="1371600" rtl="0">
              <a:lnSpc>
                <a:spcPct val="115000"/>
              </a:lnSpc>
              <a:spcBef>
                <a:spcPts val="1600"/>
              </a:spcBef>
              <a:spcAft>
                <a:spcPts val="0"/>
              </a:spcAft>
              <a:buClr>
                <a:schemeClr val="dk1"/>
              </a:buClr>
              <a:buSzPts val="1400"/>
              <a:buFont typeface="Economica"/>
              <a:buChar char="■"/>
              <a:defRPr>
                <a:solidFill>
                  <a:schemeClr val="dk1"/>
                </a:solidFill>
                <a:latin typeface="Economica"/>
                <a:ea typeface="Economica"/>
                <a:cs typeface="Economica"/>
                <a:sym typeface="Economica"/>
              </a:defRPr>
            </a:lvl3pPr>
            <a:lvl4pPr indent="-317500" lvl="3" marL="18288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rtl="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8" name="Google Shape;8;p1"/>
          <p:cNvSpPr txBox="1"/>
          <p:nvPr>
            <p:ph idx="12" type="sldNum"/>
          </p:nvPr>
        </p:nvSpPr>
        <p:spPr>
          <a:xfrm>
            <a:off x="6354343" y="8978245"/>
            <a:ext cx="411600" cy="7578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1"/>
                </a:solidFill>
                <a:latin typeface="Economica"/>
                <a:ea typeface="Economica"/>
                <a:cs typeface="Economica"/>
                <a:sym typeface="Economica"/>
              </a:defRPr>
            </a:lvl1pPr>
            <a:lvl2pPr lvl="1" rtl="0" algn="r">
              <a:buNone/>
              <a:defRPr sz="1000">
                <a:solidFill>
                  <a:schemeClr val="dk1"/>
                </a:solidFill>
                <a:latin typeface="Economica"/>
                <a:ea typeface="Economica"/>
                <a:cs typeface="Economica"/>
                <a:sym typeface="Economica"/>
              </a:defRPr>
            </a:lvl2pPr>
            <a:lvl3pPr lvl="2" rtl="0" algn="r">
              <a:buNone/>
              <a:defRPr sz="1000">
                <a:solidFill>
                  <a:schemeClr val="dk1"/>
                </a:solidFill>
                <a:latin typeface="Economica"/>
                <a:ea typeface="Economica"/>
                <a:cs typeface="Economica"/>
                <a:sym typeface="Economica"/>
              </a:defRPr>
            </a:lvl3pPr>
            <a:lvl4pPr lvl="3" rtl="0" algn="r">
              <a:buNone/>
              <a:defRPr sz="1000">
                <a:solidFill>
                  <a:schemeClr val="dk1"/>
                </a:solidFill>
                <a:latin typeface="Economica"/>
                <a:ea typeface="Economica"/>
                <a:cs typeface="Economica"/>
                <a:sym typeface="Economica"/>
              </a:defRPr>
            </a:lvl4pPr>
            <a:lvl5pPr lvl="4" rtl="0" algn="r">
              <a:buNone/>
              <a:defRPr sz="1000">
                <a:solidFill>
                  <a:schemeClr val="dk1"/>
                </a:solidFill>
                <a:latin typeface="Economica"/>
                <a:ea typeface="Economica"/>
                <a:cs typeface="Economica"/>
                <a:sym typeface="Economica"/>
              </a:defRPr>
            </a:lvl5pPr>
            <a:lvl6pPr lvl="5" rtl="0" algn="r">
              <a:buNone/>
              <a:defRPr sz="1000">
                <a:solidFill>
                  <a:schemeClr val="dk1"/>
                </a:solidFill>
                <a:latin typeface="Economica"/>
                <a:ea typeface="Economica"/>
                <a:cs typeface="Economica"/>
                <a:sym typeface="Economica"/>
              </a:defRPr>
            </a:lvl6pPr>
            <a:lvl7pPr lvl="6" rtl="0" algn="r">
              <a:buNone/>
              <a:defRPr sz="1000">
                <a:solidFill>
                  <a:schemeClr val="dk1"/>
                </a:solidFill>
                <a:latin typeface="Economica"/>
                <a:ea typeface="Economica"/>
                <a:cs typeface="Economica"/>
                <a:sym typeface="Economica"/>
              </a:defRPr>
            </a:lvl7pPr>
            <a:lvl8pPr lvl="7" rtl="0" algn="r">
              <a:buNone/>
              <a:defRPr sz="1000">
                <a:solidFill>
                  <a:schemeClr val="dk1"/>
                </a:solidFill>
                <a:latin typeface="Economica"/>
                <a:ea typeface="Economica"/>
                <a:cs typeface="Economica"/>
                <a:sym typeface="Economica"/>
              </a:defRPr>
            </a:lvl8pPr>
            <a:lvl9pPr lvl="8" rtl="0"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luxe">
    <p:bg>
      <p:bgPr>
        <a:solidFill>
          <a:schemeClr val="lt1"/>
        </a:solidFill>
      </p:bgPr>
    </p:bg>
    <p:spTree>
      <p:nvGrpSpPr>
        <p:cNvPr id="74" name="Shape 74"/>
        <p:cNvGrpSpPr/>
        <p:nvPr/>
      </p:nvGrpSpPr>
      <p:grpSpPr>
        <a:xfrm>
          <a:off x="0" y="0"/>
          <a:ext cx="0" cy="0"/>
          <a:chOff x="0" y="0"/>
          <a:chExt cx="0" cy="0"/>
        </a:xfrm>
      </p:grpSpPr>
      <p:sp>
        <p:nvSpPr>
          <p:cNvPr id="75" name="Google Shape;75;p15"/>
          <p:cNvSpPr txBox="1"/>
          <p:nvPr>
            <p:ph type="title"/>
          </p:nvPr>
        </p:nvSpPr>
        <p:spPr>
          <a:xfrm>
            <a:off x="233775" y="608261"/>
            <a:ext cx="6390300" cy="1600500"/>
          </a:xfrm>
          <a:prstGeom prst="rect">
            <a:avLst/>
          </a:prstGeom>
          <a:noFill/>
          <a:ln>
            <a:noFill/>
          </a:ln>
        </p:spPr>
        <p:txBody>
          <a:bodyPr anchorCtr="0" anchor="b" bIns="91425" lIns="91425" spcFirstLastPara="1" rIns="91425" wrap="square" tIns="91425"/>
          <a:lstStyle>
            <a:lvl1pPr lvl="0"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76" name="Google Shape;76;p15"/>
          <p:cNvSpPr txBox="1"/>
          <p:nvPr>
            <p:ph idx="1" type="body"/>
          </p:nvPr>
        </p:nvSpPr>
        <p:spPr>
          <a:xfrm>
            <a:off x="233775" y="2358966"/>
            <a:ext cx="6390300" cy="64575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1"/>
              </a:buClr>
              <a:buSzPts val="1800"/>
              <a:buFont typeface="Josefin Sans"/>
              <a:buChar char="●"/>
              <a:defRPr sz="1800">
                <a:solidFill>
                  <a:schemeClr val="dk1"/>
                </a:solidFill>
                <a:latin typeface="Josefin Sans"/>
                <a:ea typeface="Josefin Sans"/>
                <a:cs typeface="Josefin Sans"/>
                <a:sym typeface="Josefin Sans"/>
              </a:defRPr>
            </a:lvl1pPr>
            <a:lvl2pPr indent="-317500" lvl="1" marL="914400" rtl="0">
              <a:lnSpc>
                <a:spcPct val="115000"/>
              </a:lnSpc>
              <a:spcBef>
                <a:spcPts val="1600"/>
              </a:spcBef>
              <a:spcAft>
                <a:spcPts val="0"/>
              </a:spcAft>
              <a:buClr>
                <a:schemeClr val="dk1"/>
              </a:buClr>
              <a:buSzPts val="1400"/>
              <a:buFont typeface="Cairo"/>
              <a:buChar char="○"/>
              <a:defRPr>
                <a:solidFill>
                  <a:schemeClr val="dk1"/>
                </a:solidFill>
                <a:latin typeface="Cairo"/>
                <a:ea typeface="Cairo"/>
                <a:cs typeface="Cairo"/>
                <a:sym typeface="Cairo"/>
              </a:defRPr>
            </a:lvl2pPr>
            <a:lvl3pPr indent="-317500" lvl="2" marL="1371600" rtl="0">
              <a:lnSpc>
                <a:spcPct val="115000"/>
              </a:lnSpc>
              <a:spcBef>
                <a:spcPts val="1600"/>
              </a:spcBef>
              <a:spcAft>
                <a:spcPts val="0"/>
              </a:spcAft>
              <a:buClr>
                <a:schemeClr val="dk1"/>
              </a:buClr>
              <a:buSzPts val="1400"/>
              <a:buFont typeface="Economica"/>
              <a:buChar char="■"/>
              <a:defRPr>
                <a:solidFill>
                  <a:schemeClr val="dk1"/>
                </a:solidFill>
                <a:latin typeface="Economica"/>
                <a:ea typeface="Economica"/>
                <a:cs typeface="Economica"/>
                <a:sym typeface="Economica"/>
              </a:defRPr>
            </a:lvl3pPr>
            <a:lvl4pPr indent="-317500" lvl="3" marL="18288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rtl="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77" name="Google Shape;77;p15"/>
          <p:cNvSpPr txBox="1"/>
          <p:nvPr>
            <p:ph idx="12" type="sldNum"/>
          </p:nvPr>
        </p:nvSpPr>
        <p:spPr>
          <a:xfrm>
            <a:off x="6354343" y="8978245"/>
            <a:ext cx="411600" cy="7578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1"/>
                </a:solidFill>
                <a:latin typeface="Economica"/>
                <a:ea typeface="Economica"/>
                <a:cs typeface="Economica"/>
                <a:sym typeface="Economica"/>
              </a:defRPr>
            </a:lvl1pPr>
            <a:lvl2pPr lvl="1" rtl="0" algn="r">
              <a:buNone/>
              <a:defRPr sz="1000">
                <a:solidFill>
                  <a:schemeClr val="dk1"/>
                </a:solidFill>
                <a:latin typeface="Economica"/>
                <a:ea typeface="Economica"/>
                <a:cs typeface="Economica"/>
                <a:sym typeface="Economica"/>
              </a:defRPr>
            </a:lvl2pPr>
            <a:lvl3pPr lvl="2" rtl="0" algn="r">
              <a:buNone/>
              <a:defRPr sz="1000">
                <a:solidFill>
                  <a:schemeClr val="dk1"/>
                </a:solidFill>
                <a:latin typeface="Economica"/>
                <a:ea typeface="Economica"/>
                <a:cs typeface="Economica"/>
                <a:sym typeface="Economica"/>
              </a:defRPr>
            </a:lvl3pPr>
            <a:lvl4pPr lvl="3" rtl="0" algn="r">
              <a:buNone/>
              <a:defRPr sz="1000">
                <a:solidFill>
                  <a:schemeClr val="dk1"/>
                </a:solidFill>
                <a:latin typeface="Economica"/>
                <a:ea typeface="Economica"/>
                <a:cs typeface="Economica"/>
                <a:sym typeface="Economica"/>
              </a:defRPr>
            </a:lvl4pPr>
            <a:lvl5pPr lvl="4" rtl="0" algn="r">
              <a:buNone/>
              <a:defRPr sz="1000">
                <a:solidFill>
                  <a:schemeClr val="dk1"/>
                </a:solidFill>
                <a:latin typeface="Economica"/>
                <a:ea typeface="Economica"/>
                <a:cs typeface="Economica"/>
                <a:sym typeface="Economica"/>
              </a:defRPr>
            </a:lvl5pPr>
            <a:lvl6pPr lvl="5" rtl="0" algn="r">
              <a:buNone/>
              <a:defRPr sz="1000">
                <a:solidFill>
                  <a:schemeClr val="dk1"/>
                </a:solidFill>
                <a:latin typeface="Economica"/>
                <a:ea typeface="Economica"/>
                <a:cs typeface="Economica"/>
                <a:sym typeface="Economica"/>
              </a:defRPr>
            </a:lvl6pPr>
            <a:lvl7pPr lvl="6" rtl="0" algn="r">
              <a:buNone/>
              <a:defRPr sz="1000">
                <a:solidFill>
                  <a:schemeClr val="dk1"/>
                </a:solidFill>
                <a:latin typeface="Economica"/>
                <a:ea typeface="Economica"/>
                <a:cs typeface="Economica"/>
                <a:sym typeface="Economica"/>
              </a:defRPr>
            </a:lvl7pPr>
            <a:lvl8pPr lvl="7" rtl="0" algn="r">
              <a:buNone/>
              <a:defRPr sz="1000">
                <a:solidFill>
                  <a:schemeClr val="dk1"/>
                </a:solidFill>
                <a:latin typeface="Economica"/>
                <a:ea typeface="Economica"/>
                <a:cs typeface="Economica"/>
                <a:sym typeface="Economica"/>
              </a:defRPr>
            </a:lvl8pPr>
            <a:lvl9pPr lvl="8" rtl="0"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luxe">
    <p:bg>
      <p:bgPr>
        <a:solidFill>
          <a:schemeClr val="lt1"/>
        </a:solidFill>
      </p:bgPr>
    </p:bg>
    <p:spTree>
      <p:nvGrpSpPr>
        <p:cNvPr id="178" name="Shape 178"/>
        <p:cNvGrpSpPr/>
        <p:nvPr/>
      </p:nvGrpSpPr>
      <p:grpSpPr>
        <a:xfrm>
          <a:off x="0" y="0"/>
          <a:ext cx="0" cy="0"/>
          <a:chOff x="0" y="0"/>
          <a:chExt cx="0" cy="0"/>
        </a:xfrm>
      </p:grpSpPr>
      <p:sp>
        <p:nvSpPr>
          <p:cNvPr id="179" name="Google Shape;179;p34"/>
          <p:cNvSpPr txBox="1"/>
          <p:nvPr>
            <p:ph type="title"/>
          </p:nvPr>
        </p:nvSpPr>
        <p:spPr>
          <a:xfrm>
            <a:off x="233775" y="608261"/>
            <a:ext cx="6390300" cy="1600500"/>
          </a:xfrm>
          <a:prstGeom prst="rect">
            <a:avLst/>
          </a:prstGeom>
          <a:noFill/>
          <a:ln>
            <a:noFill/>
          </a:ln>
        </p:spPr>
        <p:txBody>
          <a:bodyPr anchorCtr="0" anchor="b" bIns="91425" lIns="91425" spcFirstLastPara="1" rIns="91425" wrap="square" tIns="91425"/>
          <a:lstStyle>
            <a:lvl1pPr lvl="0"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180" name="Google Shape;180;p34"/>
          <p:cNvSpPr txBox="1"/>
          <p:nvPr>
            <p:ph idx="1" type="body"/>
          </p:nvPr>
        </p:nvSpPr>
        <p:spPr>
          <a:xfrm>
            <a:off x="233775" y="2358966"/>
            <a:ext cx="6390300" cy="64575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1"/>
              </a:buClr>
              <a:buSzPts val="1800"/>
              <a:buFont typeface="Josefin Sans"/>
              <a:buChar char="●"/>
              <a:defRPr sz="1800">
                <a:solidFill>
                  <a:schemeClr val="dk1"/>
                </a:solidFill>
                <a:latin typeface="Josefin Sans"/>
                <a:ea typeface="Josefin Sans"/>
                <a:cs typeface="Josefin Sans"/>
                <a:sym typeface="Josefin Sans"/>
              </a:defRPr>
            </a:lvl1pPr>
            <a:lvl2pPr indent="-317500" lvl="1" marL="914400" rtl="0">
              <a:lnSpc>
                <a:spcPct val="115000"/>
              </a:lnSpc>
              <a:spcBef>
                <a:spcPts val="1600"/>
              </a:spcBef>
              <a:spcAft>
                <a:spcPts val="0"/>
              </a:spcAft>
              <a:buClr>
                <a:schemeClr val="dk1"/>
              </a:buClr>
              <a:buSzPts val="1400"/>
              <a:buFont typeface="Cairo"/>
              <a:buChar char="○"/>
              <a:defRPr>
                <a:solidFill>
                  <a:schemeClr val="dk1"/>
                </a:solidFill>
                <a:latin typeface="Cairo"/>
                <a:ea typeface="Cairo"/>
                <a:cs typeface="Cairo"/>
                <a:sym typeface="Cairo"/>
              </a:defRPr>
            </a:lvl2pPr>
            <a:lvl3pPr indent="-317500" lvl="2" marL="1371600" rtl="0">
              <a:lnSpc>
                <a:spcPct val="115000"/>
              </a:lnSpc>
              <a:spcBef>
                <a:spcPts val="1600"/>
              </a:spcBef>
              <a:spcAft>
                <a:spcPts val="0"/>
              </a:spcAft>
              <a:buClr>
                <a:schemeClr val="dk1"/>
              </a:buClr>
              <a:buSzPts val="1400"/>
              <a:buFont typeface="Economica"/>
              <a:buChar char="■"/>
              <a:defRPr>
                <a:solidFill>
                  <a:schemeClr val="dk1"/>
                </a:solidFill>
                <a:latin typeface="Economica"/>
                <a:ea typeface="Economica"/>
                <a:cs typeface="Economica"/>
                <a:sym typeface="Economica"/>
              </a:defRPr>
            </a:lvl3pPr>
            <a:lvl4pPr indent="-317500" lvl="3" marL="18288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rtl="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181" name="Google Shape;181;p34"/>
          <p:cNvSpPr txBox="1"/>
          <p:nvPr>
            <p:ph idx="12" type="sldNum"/>
          </p:nvPr>
        </p:nvSpPr>
        <p:spPr>
          <a:xfrm>
            <a:off x="6354343" y="8978245"/>
            <a:ext cx="411600" cy="7578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1"/>
                </a:solidFill>
                <a:latin typeface="Economica"/>
                <a:ea typeface="Economica"/>
                <a:cs typeface="Economica"/>
                <a:sym typeface="Economica"/>
              </a:defRPr>
            </a:lvl1pPr>
            <a:lvl2pPr lvl="1" rtl="0" algn="r">
              <a:buNone/>
              <a:defRPr sz="1000">
                <a:solidFill>
                  <a:schemeClr val="dk1"/>
                </a:solidFill>
                <a:latin typeface="Economica"/>
                <a:ea typeface="Economica"/>
                <a:cs typeface="Economica"/>
                <a:sym typeface="Economica"/>
              </a:defRPr>
            </a:lvl2pPr>
            <a:lvl3pPr lvl="2" rtl="0" algn="r">
              <a:buNone/>
              <a:defRPr sz="1000">
                <a:solidFill>
                  <a:schemeClr val="dk1"/>
                </a:solidFill>
                <a:latin typeface="Economica"/>
                <a:ea typeface="Economica"/>
                <a:cs typeface="Economica"/>
                <a:sym typeface="Economica"/>
              </a:defRPr>
            </a:lvl3pPr>
            <a:lvl4pPr lvl="3" rtl="0" algn="r">
              <a:buNone/>
              <a:defRPr sz="1000">
                <a:solidFill>
                  <a:schemeClr val="dk1"/>
                </a:solidFill>
                <a:latin typeface="Economica"/>
                <a:ea typeface="Economica"/>
                <a:cs typeface="Economica"/>
                <a:sym typeface="Economica"/>
              </a:defRPr>
            </a:lvl4pPr>
            <a:lvl5pPr lvl="4" rtl="0" algn="r">
              <a:buNone/>
              <a:defRPr sz="1000">
                <a:solidFill>
                  <a:schemeClr val="dk1"/>
                </a:solidFill>
                <a:latin typeface="Economica"/>
                <a:ea typeface="Economica"/>
                <a:cs typeface="Economica"/>
                <a:sym typeface="Economica"/>
              </a:defRPr>
            </a:lvl5pPr>
            <a:lvl6pPr lvl="5" rtl="0" algn="r">
              <a:buNone/>
              <a:defRPr sz="1000">
                <a:solidFill>
                  <a:schemeClr val="dk1"/>
                </a:solidFill>
                <a:latin typeface="Economica"/>
                <a:ea typeface="Economica"/>
                <a:cs typeface="Economica"/>
                <a:sym typeface="Economica"/>
              </a:defRPr>
            </a:lvl6pPr>
            <a:lvl7pPr lvl="6" rtl="0" algn="r">
              <a:buNone/>
              <a:defRPr sz="1000">
                <a:solidFill>
                  <a:schemeClr val="dk1"/>
                </a:solidFill>
                <a:latin typeface="Economica"/>
                <a:ea typeface="Economica"/>
                <a:cs typeface="Economica"/>
                <a:sym typeface="Economica"/>
              </a:defRPr>
            </a:lvl7pPr>
            <a:lvl8pPr lvl="7" rtl="0" algn="r">
              <a:buNone/>
              <a:defRPr sz="1000">
                <a:solidFill>
                  <a:schemeClr val="dk1"/>
                </a:solidFill>
                <a:latin typeface="Economica"/>
                <a:ea typeface="Economica"/>
                <a:cs typeface="Economica"/>
                <a:sym typeface="Economica"/>
              </a:defRPr>
            </a:lvl8pPr>
            <a:lvl9pPr lvl="8" rtl="0"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3.png"/><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13.jpg"/><Relationship Id="rId5" Type="http://schemas.openxmlformats.org/officeDocument/2006/relationships/image" Target="../media/image1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xml"/><Relationship Id="rId3"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 Id="rId3" Type="http://schemas.openxmlformats.org/officeDocument/2006/relationships/image" Target="../media/image18.jp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4.png"/><Relationship Id="rId5"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7.png"/><Relationship Id="rId4" Type="http://schemas.openxmlformats.org/officeDocument/2006/relationships/image" Target="../media/image9.jpg"/><Relationship Id="rId5" Type="http://schemas.openxmlformats.org/officeDocument/2006/relationships/image" Target="../media/image24.png"/><Relationship Id="rId6"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6.png"/><Relationship Id="rId5"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6.png"/><Relationship Id="rId4"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FFFFFF"/>
            </a:gs>
            <a:gs pos="100000">
              <a:srgbClr val="F3F3F3"/>
            </a:gs>
          </a:gsLst>
          <a:lin ang="5400012" scaled="0"/>
        </a:gradFill>
      </p:bgPr>
    </p:bg>
    <p:spTree>
      <p:nvGrpSpPr>
        <p:cNvPr id="249" name="Shape 249"/>
        <p:cNvGrpSpPr/>
        <p:nvPr/>
      </p:nvGrpSpPr>
      <p:grpSpPr>
        <a:xfrm>
          <a:off x="0" y="0"/>
          <a:ext cx="0" cy="0"/>
          <a:chOff x="0" y="0"/>
          <a:chExt cx="0" cy="0"/>
        </a:xfrm>
      </p:grpSpPr>
      <p:pic>
        <p:nvPicPr>
          <p:cNvPr id="250" name="Google Shape;250;p48"/>
          <p:cNvPicPr preferRelativeResize="0"/>
          <p:nvPr/>
        </p:nvPicPr>
        <p:blipFill rotWithShape="1">
          <a:blip r:embed="rId3">
            <a:alphaModFix/>
          </a:blip>
          <a:srcRect b="0" l="0" r="0" t="0"/>
          <a:stretch/>
        </p:blipFill>
        <p:spPr>
          <a:xfrm>
            <a:off x="2" y="311848"/>
            <a:ext cx="1569150" cy="602825"/>
          </a:xfrm>
          <a:prstGeom prst="rect">
            <a:avLst/>
          </a:prstGeom>
          <a:noFill/>
          <a:ln>
            <a:noFill/>
          </a:ln>
        </p:spPr>
      </p:pic>
      <p:sp>
        <p:nvSpPr>
          <p:cNvPr id="251" name="Google Shape;251;p48"/>
          <p:cNvSpPr txBox="1"/>
          <p:nvPr/>
        </p:nvSpPr>
        <p:spPr>
          <a:xfrm>
            <a:off x="-341700" y="5829071"/>
            <a:ext cx="6858000" cy="2016000"/>
          </a:xfrm>
          <a:prstGeom prst="rect">
            <a:avLst/>
          </a:prstGeom>
          <a:noFill/>
          <a:ln>
            <a:noFill/>
          </a:ln>
        </p:spPr>
        <p:txBody>
          <a:bodyPr anchorCtr="0" anchor="t" bIns="91425" lIns="91425" spcFirstLastPara="1" rIns="91425" wrap="square" tIns="91425">
            <a:noAutofit/>
          </a:bodyPr>
          <a:lstStyle/>
          <a:p>
            <a:pPr indent="-311150" lvl="0" marL="914400" rtl="0" algn="l">
              <a:spcBef>
                <a:spcPts val="0"/>
              </a:spcBef>
              <a:spcAft>
                <a:spcPts val="0"/>
              </a:spcAft>
              <a:buClr>
                <a:srgbClr val="45818E"/>
              </a:buClr>
              <a:buSzPts val="1300"/>
              <a:buFont typeface="Cairo"/>
              <a:buChar char="❖"/>
            </a:pPr>
            <a:r>
              <a:rPr lang="en" sz="1300">
                <a:solidFill>
                  <a:srgbClr val="45818E"/>
                </a:solidFill>
                <a:latin typeface="Cairo"/>
                <a:ea typeface="Cairo"/>
                <a:cs typeface="Cairo"/>
                <a:sym typeface="Cairo"/>
              </a:rPr>
              <a:t>Definition​ and Functions​ of synapses.</a:t>
            </a:r>
            <a:endParaRPr sz="1300">
              <a:solidFill>
                <a:srgbClr val="45818E"/>
              </a:solidFill>
              <a:latin typeface="Cairo"/>
              <a:ea typeface="Cairo"/>
              <a:cs typeface="Cairo"/>
              <a:sym typeface="Cairo"/>
            </a:endParaRPr>
          </a:p>
          <a:p>
            <a:pPr indent="-311150" lvl="0" marL="914400" rtl="0" algn="l">
              <a:spcBef>
                <a:spcPts val="0"/>
              </a:spcBef>
              <a:spcAft>
                <a:spcPts val="0"/>
              </a:spcAft>
              <a:buClr>
                <a:srgbClr val="45818E"/>
              </a:buClr>
              <a:buSzPts val="1300"/>
              <a:buFont typeface="Cairo"/>
              <a:buChar char="❖"/>
            </a:pPr>
            <a:r>
              <a:rPr lang="en" sz="1300">
                <a:solidFill>
                  <a:srgbClr val="45818E"/>
                </a:solidFill>
                <a:latin typeface="Cairo"/>
                <a:ea typeface="Cairo"/>
                <a:cs typeface="Cairo"/>
                <a:sym typeface="Cairo"/>
              </a:rPr>
              <a:t>Structure and Types​ of synapses: anatomical &amp; functional.</a:t>
            </a:r>
            <a:endParaRPr sz="1300">
              <a:solidFill>
                <a:srgbClr val="45818E"/>
              </a:solidFill>
              <a:latin typeface="Cairo"/>
              <a:ea typeface="Cairo"/>
              <a:cs typeface="Cairo"/>
              <a:sym typeface="Cairo"/>
            </a:endParaRPr>
          </a:p>
          <a:p>
            <a:pPr indent="-311150" lvl="0" marL="914400" rtl="0" algn="l">
              <a:spcBef>
                <a:spcPts val="0"/>
              </a:spcBef>
              <a:spcAft>
                <a:spcPts val="0"/>
              </a:spcAft>
              <a:buClr>
                <a:srgbClr val="45818E"/>
              </a:buClr>
              <a:buSzPts val="1300"/>
              <a:buFont typeface="Cairo"/>
              <a:buChar char="❖"/>
            </a:pPr>
            <a:r>
              <a:rPr lang="en" sz="1300">
                <a:solidFill>
                  <a:srgbClr val="45818E"/>
                </a:solidFill>
                <a:latin typeface="Cairo"/>
                <a:ea typeface="Cairo"/>
                <a:cs typeface="Cairo"/>
                <a:sym typeface="Cairo"/>
              </a:rPr>
              <a:t>Synaptic transmission​ &amp; neurotransmitters.</a:t>
            </a:r>
            <a:endParaRPr sz="1300">
              <a:solidFill>
                <a:srgbClr val="45818E"/>
              </a:solidFill>
              <a:latin typeface="Cairo"/>
              <a:ea typeface="Cairo"/>
              <a:cs typeface="Cairo"/>
              <a:sym typeface="Cairo"/>
            </a:endParaRPr>
          </a:p>
          <a:p>
            <a:pPr indent="-311150" lvl="0" marL="914400" rtl="0" algn="l">
              <a:spcBef>
                <a:spcPts val="0"/>
              </a:spcBef>
              <a:spcAft>
                <a:spcPts val="0"/>
              </a:spcAft>
              <a:buClr>
                <a:srgbClr val="45818E"/>
              </a:buClr>
              <a:buSzPts val="1300"/>
              <a:buFont typeface="Cairo"/>
              <a:buChar char="❖"/>
            </a:pPr>
            <a:r>
              <a:rPr lang="en" sz="1300">
                <a:solidFill>
                  <a:srgbClr val="45818E"/>
                </a:solidFill>
                <a:latin typeface="Cairo"/>
                <a:ea typeface="Cairo"/>
                <a:cs typeface="Cairo"/>
                <a:sym typeface="Cairo"/>
              </a:rPr>
              <a:t>What neurotransmitters are, and how they are released and act on their receptors.</a:t>
            </a:r>
            <a:endParaRPr sz="1300">
              <a:solidFill>
                <a:srgbClr val="45818E"/>
              </a:solidFill>
              <a:latin typeface="Cairo"/>
              <a:ea typeface="Cairo"/>
              <a:cs typeface="Cairo"/>
              <a:sym typeface="Cairo"/>
            </a:endParaRPr>
          </a:p>
          <a:p>
            <a:pPr indent="-311150" lvl="0" marL="914400" rtl="0" algn="l">
              <a:spcBef>
                <a:spcPts val="0"/>
              </a:spcBef>
              <a:spcAft>
                <a:spcPts val="0"/>
              </a:spcAft>
              <a:buClr>
                <a:srgbClr val="45818E"/>
              </a:buClr>
              <a:buSzPts val="1300"/>
              <a:buFont typeface="Cairo"/>
              <a:buChar char="❖"/>
            </a:pPr>
            <a:r>
              <a:rPr lang="en" sz="1300">
                <a:solidFill>
                  <a:srgbClr val="45818E"/>
                </a:solidFill>
                <a:latin typeface="Cairo"/>
                <a:ea typeface="Cairo"/>
                <a:cs typeface="Cairo"/>
                <a:sym typeface="Cairo"/>
              </a:rPr>
              <a:t>Fate​ of neurotransmitters.</a:t>
            </a:r>
            <a:endParaRPr sz="1300">
              <a:solidFill>
                <a:srgbClr val="45818E"/>
              </a:solidFill>
              <a:latin typeface="Cairo"/>
              <a:ea typeface="Cairo"/>
              <a:cs typeface="Cairo"/>
              <a:sym typeface="Cairo"/>
            </a:endParaRPr>
          </a:p>
          <a:p>
            <a:pPr indent="-311150" lvl="0" marL="914400" rtl="0" algn="l">
              <a:spcBef>
                <a:spcPts val="0"/>
              </a:spcBef>
              <a:spcAft>
                <a:spcPts val="0"/>
              </a:spcAft>
              <a:buClr>
                <a:srgbClr val="45818E"/>
              </a:buClr>
              <a:buSzPts val="1300"/>
              <a:buFont typeface="Cairo"/>
              <a:buChar char="❖"/>
            </a:pPr>
            <a:r>
              <a:rPr lang="en" sz="1300">
                <a:solidFill>
                  <a:srgbClr val="45818E"/>
                </a:solidFill>
                <a:latin typeface="Cairo"/>
                <a:ea typeface="Cairo"/>
                <a:cs typeface="Cairo"/>
                <a:sym typeface="Cairo"/>
              </a:rPr>
              <a:t>Differentiate between neurotransmitter receptors (ionotropic and metabotropic).</a:t>
            </a:r>
            <a:endParaRPr sz="1300">
              <a:solidFill>
                <a:srgbClr val="45818E"/>
              </a:solidFill>
              <a:latin typeface="Cairo"/>
              <a:ea typeface="Cairo"/>
              <a:cs typeface="Cairo"/>
              <a:sym typeface="Cairo"/>
            </a:endParaRPr>
          </a:p>
          <a:p>
            <a:pPr indent="-311150" lvl="0" marL="914400" rtl="0" algn="l">
              <a:spcBef>
                <a:spcPts val="0"/>
              </a:spcBef>
              <a:spcAft>
                <a:spcPts val="0"/>
              </a:spcAft>
              <a:buClr>
                <a:srgbClr val="45818E"/>
              </a:buClr>
              <a:buSzPts val="1300"/>
              <a:buFont typeface="Cairo"/>
              <a:buChar char="❖"/>
            </a:pPr>
            <a:r>
              <a:rPr lang="en" sz="1300">
                <a:solidFill>
                  <a:srgbClr val="45818E"/>
                </a:solidFill>
                <a:latin typeface="Cairo"/>
                <a:ea typeface="Cairo"/>
                <a:cs typeface="Cairo"/>
                <a:sym typeface="Cairo"/>
              </a:rPr>
              <a:t>Electrical events​ at synapses (EPSPs &amp; IPSPs) and the differentiation.</a:t>
            </a:r>
            <a:endParaRPr sz="1300">
              <a:solidFill>
                <a:srgbClr val="45818E"/>
              </a:solidFill>
              <a:latin typeface="Cairo"/>
              <a:ea typeface="Cairo"/>
              <a:cs typeface="Cairo"/>
              <a:sym typeface="Cairo"/>
            </a:endParaRPr>
          </a:p>
          <a:p>
            <a:pPr indent="-311150" lvl="0" marL="914400" rtl="0" algn="l">
              <a:spcBef>
                <a:spcPts val="0"/>
              </a:spcBef>
              <a:spcAft>
                <a:spcPts val="0"/>
              </a:spcAft>
              <a:buClr>
                <a:srgbClr val="45818E"/>
              </a:buClr>
              <a:buSzPts val="1300"/>
              <a:buFont typeface="Cairo"/>
              <a:buChar char="❖"/>
            </a:pPr>
            <a:r>
              <a:rPr lang="en" sz="1300">
                <a:solidFill>
                  <a:srgbClr val="45818E"/>
                </a:solidFill>
                <a:latin typeface="Cairo"/>
                <a:ea typeface="Cairo"/>
                <a:cs typeface="Cairo"/>
                <a:sym typeface="Cairo"/>
              </a:rPr>
              <a:t>Properties of synaptic transmission. </a:t>
            </a:r>
            <a:endParaRPr sz="1300">
              <a:solidFill>
                <a:srgbClr val="45818E"/>
              </a:solidFill>
              <a:latin typeface="Cairo"/>
              <a:ea typeface="Cairo"/>
              <a:cs typeface="Cairo"/>
              <a:sym typeface="Cairo"/>
            </a:endParaRPr>
          </a:p>
          <a:p>
            <a:pPr indent="-311150" lvl="0" marL="914400" rtl="0" algn="l">
              <a:spcBef>
                <a:spcPts val="0"/>
              </a:spcBef>
              <a:spcAft>
                <a:spcPts val="0"/>
              </a:spcAft>
              <a:buClr>
                <a:srgbClr val="45818E"/>
              </a:buClr>
              <a:buSzPts val="1300"/>
              <a:buFont typeface="Cairo"/>
              <a:buChar char="❖"/>
            </a:pPr>
            <a:r>
              <a:rPr lang="en" sz="1300">
                <a:solidFill>
                  <a:srgbClr val="45818E"/>
                </a:solidFill>
                <a:latin typeface="Cairo"/>
                <a:ea typeface="Cairo"/>
                <a:cs typeface="Cairo"/>
                <a:sym typeface="Cairo"/>
              </a:rPr>
              <a:t>Factors affecting synaptic transmission. </a:t>
            </a:r>
            <a:endParaRPr sz="1300">
              <a:solidFill>
                <a:srgbClr val="45818E"/>
              </a:solidFill>
              <a:latin typeface="Cairo"/>
              <a:ea typeface="Cairo"/>
              <a:cs typeface="Cairo"/>
              <a:sym typeface="Cairo"/>
            </a:endParaRPr>
          </a:p>
        </p:txBody>
      </p:sp>
      <p:sp>
        <p:nvSpPr>
          <p:cNvPr id="252" name="Google Shape;252;p48"/>
          <p:cNvSpPr txBox="1"/>
          <p:nvPr/>
        </p:nvSpPr>
        <p:spPr>
          <a:xfrm flipH="1" rot="5400000">
            <a:off x="5235000" y="3689025"/>
            <a:ext cx="3048600" cy="221700"/>
          </a:xfrm>
          <a:prstGeom prst="rect">
            <a:avLst/>
          </a:prstGeom>
          <a:noFill/>
          <a:ln>
            <a:noFill/>
          </a:ln>
          <a:effectLst>
            <a:outerShdw blurRad="57150" rotWithShape="0" algn="bl" dir="5400000" dist="19050">
              <a:srgbClr val="434343">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34F5C"/>
                </a:solidFill>
                <a:latin typeface="Cairo"/>
                <a:ea typeface="Cairo"/>
                <a:cs typeface="Cairo"/>
                <a:sym typeface="Cairo"/>
              </a:rPr>
              <a:t>1st</a:t>
            </a:r>
            <a:r>
              <a:rPr b="1" lang="en">
                <a:solidFill>
                  <a:srgbClr val="134F5C"/>
                </a:solidFill>
                <a:latin typeface="Cairo"/>
                <a:ea typeface="Cairo"/>
                <a:cs typeface="Cairo"/>
                <a:sym typeface="Cairo"/>
              </a:rPr>
              <a:t>  Lecture  ∣ The Physiology Team</a:t>
            </a:r>
            <a:endParaRPr b="1">
              <a:solidFill>
                <a:srgbClr val="134F5C"/>
              </a:solidFill>
              <a:latin typeface="Cairo"/>
              <a:ea typeface="Cairo"/>
              <a:cs typeface="Cairo"/>
              <a:sym typeface="Cairo"/>
            </a:endParaRPr>
          </a:p>
        </p:txBody>
      </p:sp>
      <p:sp>
        <p:nvSpPr>
          <p:cNvPr id="253" name="Google Shape;253;p48"/>
          <p:cNvSpPr/>
          <p:nvPr/>
        </p:nvSpPr>
        <p:spPr>
          <a:xfrm>
            <a:off x="-504300" y="5481800"/>
            <a:ext cx="2175900" cy="349500"/>
          </a:xfrm>
          <a:prstGeom prst="roundRect">
            <a:avLst>
              <a:gd fmla="val 50000" name="adj"/>
            </a:avLst>
          </a:prstGeom>
          <a:solidFill>
            <a:srgbClr val="134F5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dk1"/>
                </a:solidFill>
                <a:latin typeface="Courier New"/>
                <a:ea typeface="Courier New"/>
                <a:cs typeface="Courier New"/>
                <a:sym typeface="Courier New"/>
              </a:rPr>
              <a:t>    </a:t>
            </a:r>
            <a:r>
              <a:rPr b="1" lang="en" sz="1600">
                <a:solidFill>
                  <a:schemeClr val="dk1"/>
                </a:solidFill>
                <a:latin typeface="Courier New"/>
                <a:ea typeface="Courier New"/>
                <a:cs typeface="Courier New"/>
                <a:sym typeface="Courier New"/>
              </a:rPr>
              <a:t> </a:t>
            </a:r>
            <a:r>
              <a:rPr b="1" lang="en" sz="1600">
                <a:solidFill>
                  <a:srgbClr val="FFFFFF"/>
                </a:solidFill>
                <a:latin typeface="Comfortaa"/>
                <a:ea typeface="Comfortaa"/>
                <a:cs typeface="Comfortaa"/>
                <a:sym typeface="Comfortaa"/>
              </a:rPr>
              <a:t>Objectives</a:t>
            </a:r>
            <a:r>
              <a:rPr b="1" lang="en" sz="1600">
                <a:solidFill>
                  <a:srgbClr val="FFFFFF"/>
                </a:solidFill>
                <a:latin typeface="Courier New"/>
                <a:ea typeface="Courier New"/>
                <a:cs typeface="Courier New"/>
                <a:sym typeface="Courier New"/>
              </a:rPr>
              <a:t>:</a:t>
            </a:r>
            <a:endParaRPr sz="1600">
              <a:solidFill>
                <a:srgbClr val="FFFFFF"/>
              </a:solidFill>
            </a:endParaRPr>
          </a:p>
        </p:txBody>
      </p:sp>
      <p:cxnSp>
        <p:nvCxnSpPr>
          <p:cNvPr id="254" name="Google Shape;254;p48"/>
          <p:cNvCxnSpPr/>
          <p:nvPr/>
        </p:nvCxnSpPr>
        <p:spPr>
          <a:xfrm>
            <a:off x="3355240" y="126479"/>
            <a:ext cx="2494200" cy="300"/>
          </a:xfrm>
          <a:prstGeom prst="straightConnector1">
            <a:avLst/>
          </a:prstGeom>
          <a:noFill/>
          <a:ln cap="flat" cmpd="sng" w="28575">
            <a:solidFill>
              <a:srgbClr val="073763"/>
            </a:solidFill>
            <a:prstDash val="solid"/>
            <a:round/>
            <a:headEnd len="med" w="med" type="none"/>
            <a:tailEnd len="med" w="med" type="none"/>
          </a:ln>
          <a:effectLst>
            <a:outerShdw blurRad="57150" rotWithShape="0" algn="bl" dir="5400000" dist="19050">
              <a:srgbClr val="434343">
                <a:alpha val="50000"/>
              </a:srgbClr>
            </a:outerShdw>
          </a:effectLst>
        </p:spPr>
      </p:cxnSp>
      <p:sp>
        <p:nvSpPr>
          <p:cNvPr id="255" name="Google Shape;255;p48"/>
          <p:cNvSpPr txBox="1"/>
          <p:nvPr/>
        </p:nvSpPr>
        <p:spPr>
          <a:xfrm>
            <a:off x="1466932" y="3965987"/>
            <a:ext cx="54864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48"/>
          <p:cNvSpPr/>
          <p:nvPr/>
        </p:nvSpPr>
        <p:spPr>
          <a:xfrm flipH="1">
            <a:off x="4682100" y="9553450"/>
            <a:ext cx="2175900" cy="349500"/>
          </a:xfrm>
          <a:prstGeom prst="homePlate">
            <a:avLst>
              <a:gd fmla="val 50000" name="adj"/>
            </a:avLst>
          </a:prstGeom>
          <a:solidFill>
            <a:srgbClr val="0C343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rgbClr val="FFFFFF"/>
                </a:solidFill>
                <a:latin typeface="Cairo"/>
                <a:ea typeface="Cairo"/>
                <a:cs typeface="Cairo"/>
                <a:sym typeface="Cairo"/>
              </a:rPr>
              <a:t>وَأَن لَّيْسَ لِلْإِنسَانِ إِلَّا مَا سَعَىٰ </a:t>
            </a:r>
            <a:endParaRPr sz="1300">
              <a:solidFill>
                <a:srgbClr val="FFFFFF"/>
              </a:solidFill>
              <a:latin typeface="Cairo"/>
              <a:ea typeface="Cairo"/>
              <a:cs typeface="Cairo"/>
              <a:sym typeface="Cairo"/>
            </a:endParaRPr>
          </a:p>
        </p:txBody>
      </p:sp>
      <p:sp>
        <p:nvSpPr>
          <p:cNvPr id="257" name="Google Shape;257;p48"/>
          <p:cNvSpPr/>
          <p:nvPr/>
        </p:nvSpPr>
        <p:spPr>
          <a:xfrm>
            <a:off x="4772400" y="8498650"/>
            <a:ext cx="1948500" cy="932100"/>
          </a:xfrm>
          <a:prstGeom prst="round2DiagRect">
            <a:avLst>
              <a:gd fmla="val 16667" name="adj1"/>
              <a:gd fmla="val 50000" name="adj2"/>
            </a:avLst>
          </a:prstGeom>
          <a:solidFill>
            <a:srgbClr val="F3F3F3"/>
          </a:solidFill>
          <a:ln cap="flat" cmpd="sng" w="28575">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accent2"/>
                </a:solidFill>
                <a:latin typeface="Cairo"/>
                <a:ea typeface="Cairo"/>
                <a:cs typeface="Cairo"/>
                <a:sym typeface="Cairo"/>
              </a:rPr>
              <a:t>Colour index: </a:t>
            </a:r>
            <a:endParaRPr>
              <a:solidFill>
                <a:schemeClr val="accent2"/>
              </a:solidFill>
              <a:latin typeface="Cairo"/>
              <a:ea typeface="Cairo"/>
              <a:cs typeface="Cairo"/>
              <a:sym typeface="Cairo"/>
            </a:endParaRPr>
          </a:p>
          <a:p>
            <a:pPr indent="-311150" lvl="0" marL="457200" rtl="0" algn="l">
              <a:spcBef>
                <a:spcPts val="0"/>
              </a:spcBef>
              <a:spcAft>
                <a:spcPts val="0"/>
              </a:spcAft>
              <a:buSzPts val="1300"/>
              <a:buFont typeface="Cairo"/>
              <a:buChar char="●"/>
            </a:pPr>
            <a:r>
              <a:rPr lang="en" sz="1300">
                <a:solidFill>
                  <a:schemeClr val="accent3"/>
                </a:solidFill>
                <a:latin typeface="Cairo"/>
                <a:ea typeface="Cairo"/>
                <a:cs typeface="Cairo"/>
                <a:sym typeface="Cairo"/>
              </a:rPr>
              <a:t>I</a:t>
            </a:r>
            <a:r>
              <a:rPr lang="en" sz="1300">
                <a:solidFill>
                  <a:schemeClr val="accent3"/>
                </a:solidFill>
                <a:latin typeface="Cairo"/>
                <a:ea typeface="Cairo"/>
                <a:cs typeface="Cairo"/>
                <a:sym typeface="Cairo"/>
              </a:rPr>
              <a:t>mportant</a:t>
            </a:r>
            <a:r>
              <a:rPr lang="en" sz="1300">
                <a:latin typeface="Cairo"/>
                <a:ea typeface="Cairo"/>
                <a:cs typeface="Cairo"/>
                <a:sym typeface="Cairo"/>
              </a:rPr>
              <a:t> </a:t>
            </a:r>
            <a:endParaRPr sz="1300">
              <a:latin typeface="Cairo"/>
              <a:ea typeface="Cairo"/>
              <a:cs typeface="Cairo"/>
              <a:sym typeface="Cairo"/>
            </a:endParaRPr>
          </a:p>
          <a:p>
            <a:pPr indent="-311150" lvl="0" marL="457200" rtl="0" algn="l">
              <a:spcBef>
                <a:spcPts val="0"/>
              </a:spcBef>
              <a:spcAft>
                <a:spcPts val="0"/>
              </a:spcAft>
              <a:buClr>
                <a:schemeClr val="accent3"/>
              </a:buClr>
              <a:buSzPts val="1300"/>
              <a:buFont typeface="Cairo"/>
              <a:buChar char="●"/>
            </a:pPr>
            <a:r>
              <a:rPr lang="en" sz="1300">
                <a:solidFill>
                  <a:schemeClr val="accent3"/>
                </a:solidFill>
                <a:latin typeface="Cairo"/>
                <a:ea typeface="Cairo"/>
                <a:cs typeface="Cairo"/>
                <a:sym typeface="Cairo"/>
              </a:rPr>
              <a:t>Numbers</a:t>
            </a:r>
            <a:endParaRPr sz="1300">
              <a:solidFill>
                <a:schemeClr val="accent3"/>
              </a:solidFill>
              <a:latin typeface="Cairo"/>
              <a:ea typeface="Cairo"/>
              <a:cs typeface="Cairo"/>
              <a:sym typeface="Cairo"/>
            </a:endParaRPr>
          </a:p>
          <a:p>
            <a:pPr indent="-311150" lvl="0" marL="457200" rtl="0" algn="l">
              <a:spcBef>
                <a:spcPts val="0"/>
              </a:spcBef>
              <a:spcAft>
                <a:spcPts val="0"/>
              </a:spcAft>
              <a:buClr>
                <a:schemeClr val="accent3"/>
              </a:buClr>
              <a:buSzPts val="1300"/>
              <a:buFont typeface="Cairo"/>
              <a:buChar char="●"/>
            </a:pPr>
            <a:r>
              <a:rPr lang="en" sz="1300">
                <a:solidFill>
                  <a:schemeClr val="accent3"/>
                </a:solidFill>
                <a:latin typeface="Cairo"/>
                <a:ea typeface="Cairo"/>
                <a:cs typeface="Cairo"/>
                <a:sym typeface="Cairo"/>
              </a:rPr>
              <a:t>Extra</a:t>
            </a:r>
            <a:endParaRPr>
              <a:solidFill>
                <a:schemeClr val="accent3"/>
              </a:solidFill>
            </a:endParaRPr>
          </a:p>
        </p:txBody>
      </p:sp>
      <p:sp>
        <p:nvSpPr>
          <p:cNvPr id="258" name="Google Shape;258;p48"/>
          <p:cNvSpPr/>
          <p:nvPr/>
        </p:nvSpPr>
        <p:spPr>
          <a:xfrm>
            <a:off x="5086628" y="9005695"/>
            <a:ext cx="174000" cy="157500"/>
          </a:xfrm>
          <a:prstGeom prst="ellipse">
            <a:avLst/>
          </a:pr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48"/>
          <p:cNvSpPr/>
          <p:nvPr/>
        </p:nvSpPr>
        <p:spPr>
          <a:xfrm>
            <a:off x="5086628" y="8804803"/>
            <a:ext cx="174000" cy="157500"/>
          </a:xfrm>
          <a:prstGeom prst="ellipse">
            <a:avLst/>
          </a:pr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48"/>
          <p:cNvSpPr/>
          <p:nvPr/>
        </p:nvSpPr>
        <p:spPr>
          <a:xfrm>
            <a:off x="5086628" y="9206595"/>
            <a:ext cx="174000" cy="157500"/>
          </a:xfrm>
          <a:prstGeom prst="ellips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48"/>
          <p:cNvSpPr txBox="1"/>
          <p:nvPr/>
        </p:nvSpPr>
        <p:spPr>
          <a:xfrm>
            <a:off x="91925" y="3947572"/>
            <a:ext cx="4994700" cy="93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500">
                <a:solidFill>
                  <a:srgbClr val="134F5C"/>
                </a:solidFill>
                <a:latin typeface="Philosopher"/>
                <a:ea typeface="Philosopher"/>
                <a:cs typeface="Philosopher"/>
                <a:sym typeface="Philosopher"/>
              </a:rPr>
              <a:t>Synapses and Synaptic Transmission </a:t>
            </a:r>
            <a:endParaRPr b="1" sz="2500">
              <a:solidFill>
                <a:srgbClr val="134F5C"/>
              </a:solidFill>
              <a:latin typeface="Philosopher"/>
              <a:ea typeface="Philosopher"/>
              <a:cs typeface="Philosopher"/>
              <a:sym typeface="Philosopher"/>
            </a:endParaRPr>
          </a:p>
          <a:p>
            <a:pPr indent="0" lvl="0" marL="0" rtl="0" algn="ctr">
              <a:spcBef>
                <a:spcPts val="0"/>
              </a:spcBef>
              <a:spcAft>
                <a:spcPts val="0"/>
              </a:spcAft>
              <a:buNone/>
            </a:pPr>
            <a:r>
              <a:t/>
            </a:r>
            <a:endParaRPr b="1" sz="2500">
              <a:solidFill>
                <a:srgbClr val="134F5C"/>
              </a:solidFill>
            </a:endParaRPr>
          </a:p>
        </p:txBody>
      </p:sp>
      <p:sp>
        <p:nvSpPr>
          <p:cNvPr id="262" name="Google Shape;262;p48"/>
          <p:cNvSpPr/>
          <p:nvPr/>
        </p:nvSpPr>
        <p:spPr>
          <a:xfrm>
            <a:off x="-341700" y="7842051"/>
            <a:ext cx="2013300" cy="349500"/>
          </a:xfrm>
          <a:prstGeom prst="roundRect">
            <a:avLst>
              <a:gd fmla="val 50000" name="adj"/>
            </a:avLst>
          </a:prstGeom>
          <a:solidFill>
            <a:srgbClr val="134F5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Comfortaa"/>
                <a:ea typeface="Comfortaa"/>
                <a:cs typeface="Comfortaa"/>
                <a:sym typeface="Comfortaa"/>
              </a:rPr>
              <a:t>           </a:t>
            </a:r>
            <a:r>
              <a:rPr b="1" lang="en" sz="1600">
                <a:solidFill>
                  <a:srgbClr val="FFFFFF"/>
                </a:solidFill>
                <a:latin typeface="Comfortaa"/>
                <a:ea typeface="Comfortaa"/>
                <a:cs typeface="Comfortaa"/>
                <a:sym typeface="Comfortaa"/>
              </a:rPr>
              <a:t>Done by :</a:t>
            </a:r>
            <a:endParaRPr sz="1600">
              <a:solidFill>
                <a:srgbClr val="FFFFFF"/>
              </a:solidFill>
            </a:endParaRPr>
          </a:p>
        </p:txBody>
      </p:sp>
      <p:pic>
        <p:nvPicPr>
          <p:cNvPr id="263" name="Google Shape;263;p48"/>
          <p:cNvPicPr preferRelativeResize="0"/>
          <p:nvPr/>
        </p:nvPicPr>
        <p:blipFill>
          <a:blip r:embed="rId4">
            <a:alphaModFix/>
          </a:blip>
          <a:stretch>
            <a:fillRect/>
          </a:stretch>
        </p:blipFill>
        <p:spPr>
          <a:xfrm>
            <a:off x="3122675" y="1806200"/>
            <a:ext cx="2959350" cy="2872599"/>
          </a:xfrm>
          <a:prstGeom prst="rect">
            <a:avLst/>
          </a:prstGeom>
          <a:noFill/>
          <a:ln>
            <a:noFill/>
          </a:ln>
        </p:spPr>
      </p:pic>
      <p:sp>
        <p:nvSpPr>
          <p:cNvPr id="264" name="Google Shape;264;p48"/>
          <p:cNvSpPr txBox="1"/>
          <p:nvPr/>
        </p:nvSpPr>
        <p:spPr>
          <a:xfrm>
            <a:off x="91925" y="8191550"/>
            <a:ext cx="4411800" cy="18573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rgbClr val="45818E"/>
              </a:buClr>
              <a:buSzPts val="1300"/>
              <a:buFont typeface="Cairo"/>
              <a:buChar char="❖"/>
            </a:pPr>
            <a:r>
              <a:rPr lang="en" sz="1300">
                <a:solidFill>
                  <a:srgbClr val="45818E"/>
                </a:solidFill>
                <a:latin typeface="Cairo"/>
                <a:ea typeface="Cairo"/>
                <a:cs typeface="Cairo"/>
                <a:sym typeface="Cairo"/>
              </a:rPr>
              <a:t>Team leader: </a:t>
            </a:r>
            <a:r>
              <a:rPr lang="en" sz="1300">
                <a:solidFill>
                  <a:srgbClr val="45818E"/>
                </a:solidFill>
                <a:latin typeface="Cairo"/>
                <a:ea typeface="Cairo"/>
                <a:cs typeface="Cairo"/>
                <a:sym typeface="Cairo"/>
              </a:rPr>
              <a:t>Rahaf AlShammari, Fatima Balsharf, Abdulelah AlDossari, Ali AlAmmari. </a:t>
            </a:r>
            <a:endParaRPr sz="1300">
              <a:solidFill>
                <a:srgbClr val="45818E"/>
              </a:solidFill>
              <a:latin typeface="Cairo"/>
              <a:ea typeface="Cairo"/>
              <a:cs typeface="Cairo"/>
              <a:sym typeface="Cairo"/>
            </a:endParaRPr>
          </a:p>
          <a:p>
            <a:pPr indent="-311150" lvl="0" marL="457200" rtl="0" algn="l">
              <a:spcBef>
                <a:spcPts val="0"/>
              </a:spcBef>
              <a:spcAft>
                <a:spcPts val="0"/>
              </a:spcAft>
              <a:buClr>
                <a:srgbClr val="45818E"/>
              </a:buClr>
              <a:buSzPts val="1300"/>
              <a:buFont typeface="Cairo"/>
              <a:buChar char="❖"/>
            </a:pPr>
            <a:r>
              <a:rPr lang="en" sz="1300">
                <a:solidFill>
                  <a:srgbClr val="45818E"/>
                </a:solidFill>
                <a:latin typeface="Cairo"/>
                <a:ea typeface="Cairo"/>
                <a:cs typeface="Cairo"/>
                <a:sym typeface="Cairo"/>
              </a:rPr>
              <a:t>Team members: Mohammed AlHasan, Hisham AlShaya, Afnan AlMustafa, </a:t>
            </a:r>
            <a:r>
              <a:rPr lang="en" sz="1300">
                <a:solidFill>
                  <a:srgbClr val="45818E"/>
                </a:solidFill>
                <a:latin typeface="Cairo"/>
                <a:ea typeface="Cairo"/>
                <a:cs typeface="Cairo"/>
                <a:sym typeface="Cairo"/>
              </a:rPr>
              <a:t>Dana AlKadi, Noura AlKadi, Rahaf AlShunaiber, Reem AlQarni, Rinad AlGhurabib, Shahad AlTayyash, Shahad AlZahrani. </a:t>
            </a:r>
            <a:endParaRPr sz="1300">
              <a:solidFill>
                <a:srgbClr val="45818E"/>
              </a:solidFill>
              <a:latin typeface="Cairo"/>
              <a:ea typeface="Cairo"/>
              <a:cs typeface="Cairo"/>
              <a:sym typeface="Cairo"/>
            </a:endParaRPr>
          </a:p>
        </p:txBody>
      </p:sp>
      <p:pic>
        <p:nvPicPr>
          <p:cNvPr id="265" name="Google Shape;265;p48"/>
          <p:cNvPicPr preferRelativeResize="0"/>
          <p:nvPr/>
        </p:nvPicPr>
        <p:blipFill>
          <a:blip r:embed="rId5">
            <a:alphaModFix/>
          </a:blip>
          <a:stretch>
            <a:fillRect/>
          </a:stretch>
        </p:blipFill>
        <p:spPr>
          <a:xfrm>
            <a:off x="5735148" y="218446"/>
            <a:ext cx="840134" cy="789600"/>
          </a:xfrm>
          <a:prstGeom prst="rect">
            <a:avLst/>
          </a:prstGeom>
          <a:noFill/>
          <a:ln>
            <a:noFill/>
          </a:ln>
        </p:spPr>
      </p:pic>
      <p:pic>
        <p:nvPicPr>
          <p:cNvPr id="266" name="Google Shape;266;p48"/>
          <p:cNvPicPr preferRelativeResize="0"/>
          <p:nvPr/>
        </p:nvPicPr>
        <p:blipFill>
          <a:blip r:embed="rId6">
            <a:alphaModFix/>
          </a:blip>
          <a:stretch>
            <a:fillRect/>
          </a:stretch>
        </p:blipFill>
        <p:spPr>
          <a:xfrm>
            <a:off x="4962575" y="218450"/>
            <a:ext cx="840098" cy="762250"/>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7" name="Shape 417"/>
        <p:cNvGrpSpPr/>
        <p:nvPr/>
      </p:nvGrpSpPr>
      <p:grpSpPr>
        <a:xfrm>
          <a:off x="0" y="0"/>
          <a:ext cx="0" cy="0"/>
          <a:chOff x="0" y="0"/>
          <a:chExt cx="0" cy="0"/>
        </a:xfrm>
      </p:grpSpPr>
      <p:sp>
        <p:nvSpPr>
          <p:cNvPr id="418" name="Google Shape;418;p57"/>
          <p:cNvSpPr/>
          <p:nvPr/>
        </p:nvSpPr>
        <p:spPr>
          <a:xfrm>
            <a:off x="367800" y="635250"/>
            <a:ext cx="6122400" cy="5166600"/>
          </a:xfrm>
          <a:prstGeom prst="rect">
            <a:avLst/>
          </a:prstGeom>
          <a:noFill/>
          <a:ln cap="flat" cmpd="sng" w="9525">
            <a:solidFill>
              <a:srgbClr val="45818E"/>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Image result for Inhibitory interneuron ( Renshaw cells)" id="419" name="Google Shape;419;p57"/>
          <p:cNvPicPr preferRelativeResize="0"/>
          <p:nvPr/>
        </p:nvPicPr>
        <p:blipFill rotWithShape="1">
          <a:blip r:embed="rId3">
            <a:alphaModFix/>
          </a:blip>
          <a:srcRect b="0" l="0" r="0" t="0"/>
          <a:stretch/>
        </p:blipFill>
        <p:spPr>
          <a:xfrm>
            <a:off x="3216754" y="3299857"/>
            <a:ext cx="3168899" cy="1904054"/>
          </a:xfrm>
          <a:prstGeom prst="rect">
            <a:avLst/>
          </a:prstGeom>
          <a:noFill/>
          <a:ln>
            <a:noFill/>
          </a:ln>
        </p:spPr>
      </p:pic>
      <p:pic>
        <p:nvPicPr>
          <p:cNvPr descr="C:\Users\hp\AppData\Local\Microsoft\Windows\Temporary Internet Files\Low\Content.IE5\BEBLD1UW\ch223f5[1].jpg" id="420" name="Google Shape;420;p57"/>
          <p:cNvPicPr preferRelativeResize="0"/>
          <p:nvPr/>
        </p:nvPicPr>
        <p:blipFill rotWithShape="1">
          <a:blip r:embed="rId4">
            <a:alphaModFix/>
          </a:blip>
          <a:srcRect b="0" l="0" r="0" t="0"/>
          <a:stretch/>
        </p:blipFill>
        <p:spPr>
          <a:xfrm>
            <a:off x="482767" y="679527"/>
            <a:ext cx="2564575" cy="3442050"/>
          </a:xfrm>
          <a:prstGeom prst="rect">
            <a:avLst/>
          </a:prstGeom>
          <a:noFill/>
          <a:ln>
            <a:noFill/>
          </a:ln>
        </p:spPr>
      </p:pic>
      <p:sp>
        <p:nvSpPr>
          <p:cNvPr id="421" name="Google Shape;421;p57"/>
          <p:cNvSpPr txBox="1"/>
          <p:nvPr/>
        </p:nvSpPr>
        <p:spPr>
          <a:xfrm>
            <a:off x="3321300" y="991275"/>
            <a:ext cx="3064200" cy="1692600"/>
          </a:xfrm>
          <a:prstGeom prst="rect">
            <a:avLst/>
          </a:prstGeom>
          <a:noFill/>
          <a:ln cap="flat" cmpd="sng" w="9525">
            <a:solidFill>
              <a:srgbClr val="A2C4C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82472"/>
                </a:solidFill>
                <a:latin typeface="Cairo SemiBold"/>
                <a:ea typeface="Cairo SemiBold"/>
                <a:cs typeface="Cairo SemiBold"/>
                <a:sym typeface="Cairo SemiBold"/>
              </a:rPr>
              <a:t>C. Reciprocal inhibition:</a:t>
            </a:r>
            <a:r>
              <a:rPr lang="en">
                <a:latin typeface="Cairo"/>
                <a:ea typeface="Cairo"/>
                <a:cs typeface="Cairo"/>
                <a:sym typeface="Cairo"/>
              </a:rPr>
              <a:t> Inhibition of antagonist activity is initiated in the agonist muscle. Impulses pass directly to the motor neurons supplying the same muscle and via branches to inhibitory interneurons that end on motor neurons of antagonist muscle.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p:txBody>
      </p:sp>
      <p:cxnSp>
        <p:nvCxnSpPr>
          <p:cNvPr id="422" name="Google Shape;422;p57"/>
          <p:cNvCxnSpPr>
            <a:stCxn id="421" idx="2"/>
            <a:endCxn id="420" idx="3"/>
          </p:cNvCxnSpPr>
          <p:nvPr/>
        </p:nvCxnSpPr>
        <p:spPr>
          <a:xfrm flipH="1" rot="5400000">
            <a:off x="3808800" y="1639275"/>
            <a:ext cx="283200" cy="1806000"/>
          </a:xfrm>
          <a:prstGeom prst="bentConnector4">
            <a:avLst>
              <a:gd fmla="val -84084" name="adj1"/>
              <a:gd fmla="val 92419" name="adj2"/>
            </a:avLst>
          </a:prstGeom>
          <a:noFill/>
          <a:ln cap="flat" cmpd="sng" w="9525">
            <a:solidFill>
              <a:srgbClr val="FF00FF"/>
            </a:solidFill>
            <a:prstDash val="solid"/>
            <a:round/>
            <a:headEnd len="med" w="med" type="none"/>
            <a:tailEnd len="med" w="med" type="none"/>
          </a:ln>
        </p:spPr>
      </p:cxnSp>
      <p:sp>
        <p:nvSpPr>
          <p:cNvPr id="423" name="Google Shape;423;p57"/>
          <p:cNvSpPr txBox="1"/>
          <p:nvPr/>
        </p:nvSpPr>
        <p:spPr>
          <a:xfrm>
            <a:off x="482713" y="4313294"/>
            <a:ext cx="2564700" cy="1401600"/>
          </a:xfrm>
          <a:prstGeom prst="rect">
            <a:avLst/>
          </a:prstGeom>
          <a:noFill/>
          <a:ln cap="flat" cmpd="sng" w="9525">
            <a:solidFill>
              <a:srgbClr val="A2C4C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082472"/>
                </a:solidFill>
                <a:latin typeface="Cairo SemiBold"/>
                <a:ea typeface="Cairo SemiBold"/>
                <a:cs typeface="Cairo SemiBold"/>
                <a:sym typeface="Cairo SemiBold"/>
              </a:rPr>
              <a:t>D. Inhibitory interneuron </a:t>
            </a:r>
            <a:r>
              <a:rPr lang="en">
                <a:latin typeface="Cairo"/>
                <a:ea typeface="Cairo"/>
                <a:cs typeface="Cairo"/>
                <a:sym typeface="Cairo"/>
              </a:rPr>
              <a:t>(</a:t>
            </a:r>
            <a:r>
              <a:rPr lang="en">
                <a:solidFill>
                  <a:srgbClr val="FF0000"/>
                </a:solidFill>
                <a:latin typeface="Cairo"/>
                <a:ea typeface="Cairo"/>
                <a:cs typeface="Cairo"/>
                <a:sym typeface="Cairo"/>
              </a:rPr>
              <a:t>Renshaw</a:t>
            </a:r>
            <a:r>
              <a:rPr lang="en">
                <a:latin typeface="Cairo"/>
                <a:ea typeface="Cairo"/>
                <a:cs typeface="Cairo"/>
                <a:sym typeface="Cairo"/>
              </a:rPr>
              <a:t> </a:t>
            </a:r>
            <a:r>
              <a:rPr lang="en">
                <a:solidFill>
                  <a:srgbClr val="FF0000"/>
                </a:solidFill>
                <a:latin typeface="Cairo"/>
                <a:ea typeface="Cairo"/>
                <a:cs typeface="Cairo"/>
                <a:sym typeface="Cairo"/>
              </a:rPr>
              <a:t>cells</a:t>
            </a:r>
            <a:r>
              <a:rPr lang="en">
                <a:latin typeface="Cairo"/>
                <a:ea typeface="Cairo"/>
                <a:cs typeface="Cairo"/>
                <a:sym typeface="Cairo"/>
              </a:rPr>
              <a:t>) </a:t>
            </a:r>
            <a:r>
              <a:rPr lang="en">
                <a:solidFill>
                  <a:srgbClr val="FF0000"/>
                </a:solidFill>
                <a:latin typeface="Cairo"/>
                <a:ea typeface="Cairo"/>
                <a:cs typeface="Cairo"/>
                <a:sym typeface="Cairo"/>
              </a:rPr>
              <a:t>Negative feedback</a:t>
            </a:r>
            <a:r>
              <a:rPr lang="en">
                <a:latin typeface="Cairo"/>
                <a:ea typeface="Cairo"/>
                <a:cs typeface="Cairo"/>
                <a:sym typeface="Cairo"/>
              </a:rPr>
              <a:t> inhibitory interneuron of a spinal motor neuron (Control the strength of contraction)</a:t>
            </a:r>
            <a:endParaRPr>
              <a:latin typeface="Cairo"/>
              <a:ea typeface="Cairo"/>
              <a:cs typeface="Cairo"/>
              <a:sym typeface="Cairo"/>
            </a:endParaRPr>
          </a:p>
        </p:txBody>
      </p:sp>
      <p:cxnSp>
        <p:nvCxnSpPr>
          <p:cNvPr id="424" name="Google Shape;424;p57"/>
          <p:cNvCxnSpPr>
            <a:stCxn id="423" idx="3"/>
            <a:endCxn id="419" idx="2"/>
          </p:cNvCxnSpPr>
          <p:nvPr/>
        </p:nvCxnSpPr>
        <p:spPr>
          <a:xfrm>
            <a:off x="3047413" y="5014094"/>
            <a:ext cx="1753800" cy="189900"/>
          </a:xfrm>
          <a:prstGeom prst="bentConnector4">
            <a:avLst>
              <a:gd fmla="val 4828" name="adj1"/>
              <a:gd fmla="val 225351" name="adj2"/>
            </a:avLst>
          </a:prstGeom>
          <a:noFill/>
          <a:ln cap="flat" cmpd="sng" w="9525">
            <a:solidFill>
              <a:srgbClr val="FF9900"/>
            </a:solidFill>
            <a:prstDash val="solid"/>
            <a:round/>
            <a:headEnd len="med" w="med" type="none"/>
            <a:tailEnd len="med" w="med" type="none"/>
          </a:ln>
        </p:spPr>
      </p:cxnSp>
      <p:sp>
        <p:nvSpPr>
          <p:cNvPr id="425" name="Google Shape;425;p57"/>
          <p:cNvSpPr/>
          <p:nvPr/>
        </p:nvSpPr>
        <p:spPr>
          <a:xfrm>
            <a:off x="367800" y="5906600"/>
            <a:ext cx="6122400" cy="3597300"/>
          </a:xfrm>
          <a:prstGeom prst="rect">
            <a:avLst/>
          </a:prstGeom>
          <a:noFill/>
          <a:ln cap="flat" cmpd="sng" w="9525">
            <a:solidFill>
              <a:srgbClr val="45818E"/>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Image result for spatial and temporal summation" id="426" name="Google Shape;426;p57"/>
          <p:cNvPicPr preferRelativeResize="0"/>
          <p:nvPr/>
        </p:nvPicPr>
        <p:blipFill rotWithShape="1">
          <a:blip r:embed="rId5">
            <a:alphaModFix/>
          </a:blip>
          <a:srcRect b="0" l="0" r="0" t="0"/>
          <a:stretch/>
        </p:blipFill>
        <p:spPr>
          <a:xfrm>
            <a:off x="2975000" y="6139625"/>
            <a:ext cx="3427694" cy="3210975"/>
          </a:xfrm>
          <a:prstGeom prst="rect">
            <a:avLst/>
          </a:prstGeom>
          <a:noFill/>
          <a:ln cap="flat" cmpd="sng" w="9525">
            <a:solidFill>
              <a:srgbClr val="76A5AF"/>
            </a:solidFill>
            <a:prstDash val="dot"/>
            <a:round/>
            <a:headEnd len="sm" w="sm" type="none"/>
            <a:tailEnd len="sm" w="sm" type="none"/>
          </a:ln>
        </p:spPr>
      </p:pic>
      <p:sp>
        <p:nvSpPr>
          <p:cNvPr id="427" name="Google Shape;427;p57"/>
          <p:cNvSpPr txBox="1"/>
          <p:nvPr/>
        </p:nvSpPr>
        <p:spPr>
          <a:xfrm>
            <a:off x="482725" y="6099763"/>
            <a:ext cx="2540400" cy="329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134F5C"/>
                </a:solidFill>
                <a:latin typeface="Josefin Sans"/>
                <a:ea typeface="Josefin Sans"/>
                <a:cs typeface="Josefin Sans"/>
                <a:sym typeface="Josefin Sans"/>
              </a:rPr>
              <a:t>4. Summation: </a:t>
            </a:r>
            <a:endParaRPr sz="1800">
              <a:solidFill>
                <a:srgbClr val="134F5C"/>
              </a:solidFill>
              <a:latin typeface="Josefin Sans"/>
              <a:ea typeface="Josefin Sans"/>
              <a:cs typeface="Josefin Sans"/>
              <a:sym typeface="Josefin Sans"/>
            </a:endParaRPr>
          </a:p>
          <a:p>
            <a:pPr indent="0" lvl="0" marL="0" rtl="0" algn="l">
              <a:spcBef>
                <a:spcPts val="0"/>
              </a:spcBef>
              <a:spcAft>
                <a:spcPts val="0"/>
              </a:spcAft>
              <a:buNone/>
            </a:pPr>
            <a:r>
              <a:t/>
            </a:r>
            <a:endParaRPr sz="1800">
              <a:solidFill>
                <a:srgbClr val="082472"/>
              </a:solidFill>
              <a:latin typeface="Josefin Sans"/>
              <a:ea typeface="Josefin Sans"/>
              <a:cs typeface="Josefin Sans"/>
              <a:sym typeface="Josefin Sans"/>
            </a:endParaRPr>
          </a:p>
          <a:p>
            <a:pPr indent="0" lvl="0" marL="0" rtl="0" algn="l">
              <a:spcBef>
                <a:spcPts val="0"/>
              </a:spcBef>
              <a:spcAft>
                <a:spcPts val="0"/>
              </a:spcAft>
              <a:buNone/>
            </a:pPr>
            <a:r>
              <a:rPr b="1" lang="en">
                <a:solidFill>
                  <a:srgbClr val="45818E"/>
                </a:solidFill>
                <a:latin typeface="Cairo"/>
                <a:ea typeface="Cairo"/>
                <a:cs typeface="Cairo"/>
                <a:sym typeface="Cairo"/>
              </a:rPr>
              <a:t>A. Spatial summation. </a:t>
            </a:r>
            <a:endParaRPr b="1">
              <a:solidFill>
                <a:srgbClr val="45818E"/>
              </a:solidFill>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Eliciting an action potential in a neuron with input from multiple presynaptic cells.</a:t>
            </a:r>
            <a:endParaRPr>
              <a:latin typeface="Cairo"/>
              <a:ea typeface="Cairo"/>
              <a:cs typeface="Cairo"/>
              <a:sym typeface="Cairo"/>
            </a:endParaRPr>
          </a:p>
          <a:p>
            <a:pPr indent="0" lvl="0" marL="0" rtl="0" algn="l">
              <a:spcBef>
                <a:spcPts val="0"/>
              </a:spcBef>
              <a:spcAft>
                <a:spcPts val="0"/>
              </a:spcAft>
              <a:buNone/>
            </a:pPr>
            <a:r>
              <a:rPr lang="en">
                <a:solidFill>
                  <a:srgbClr val="A64D79"/>
                </a:solidFill>
                <a:latin typeface="Cairo"/>
                <a:ea typeface="Cairo"/>
                <a:cs typeface="Cairo"/>
                <a:sym typeface="Cairo"/>
              </a:rPr>
              <a:t>(</a:t>
            </a:r>
            <a:r>
              <a:rPr lang="en">
                <a:solidFill>
                  <a:srgbClr val="A64D79"/>
                </a:solidFill>
                <a:latin typeface="Cairo"/>
                <a:ea typeface="Cairo"/>
                <a:cs typeface="Cairo"/>
                <a:sym typeface="Cairo"/>
              </a:rPr>
              <a:t>Greater number of fibers)</a:t>
            </a:r>
            <a:endParaRPr>
              <a:solidFill>
                <a:srgbClr val="A64D79"/>
              </a:solidFill>
              <a:latin typeface="Cairo"/>
              <a:ea typeface="Cairo"/>
              <a:cs typeface="Cairo"/>
              <a:sym typeface="Cairo"/>
            </a:endParaRPr>
          </a:p>
          <a:p>
            <a:pPr indent="0" lvl="0" marL="0" rtl="0" algn="l">
              <a:spcBef>
                <a:spcPts val="0"/>
              </a:spcBef>
              <a:spcAft>
                <a:spcPts val="0"/>
              </a:spcAft>
              <a:buNone/>
            </a:pPr>
            <a:r>
              <a:t/>
            </a:r>
            <a:endParaRPr>
              <a:solidFill>
                <a:srgbClr val="082472"/>
              </a:solidFill>
              <a:latin typeface="Cairo"/>
              <a:ea typeface="Cairo"/>
              <a:cs typeface="Cairo"/>
              <a:sym typeface="Cairo"/>
            </a:endParaRPr>
          </a:p>
          <a:p>
            <a:pPr indent="0" lvl="0" marL="0" rtl="0" algn="l">
              <a:spcBef>
                <a:spcPts val="0"/>
              </a:spcBef>
              <a:spcAft>
                <a:spcPts val="0"/>
              </a:spcAft>
              <a:buNone/>
            </a:pPr>
            <a:r>
              <a:rPr b="1" lang="en">
                <a:solidFill>
                  <a:srgbClr val="45818E"/>
                </a:solidFill>
                <a:latin typeface="Cairo"/>
                <a:ea typeface="Cairo"/>
                <a:cs typeface="Cairo"/>
                <a:sym typeface="Cairo"/>
              </a:rPr>
              <a:t>B. Temporal summation. </a:t>
            </a:r>
            <a:endParaRPr b="1">
              <a:solidFill>
                <a:srgbClr val="45818E"/>
              </a:solidFill>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When the frequency of stimulation increased from the same presynaptic fiber. </a:t>
            </a:r>
            <a:endParaRPr>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a:t>
            </a:r>
            <a:r>
              <a:rPr lang="en">
                <a:solidFill>
                  <a:srgbClr val="A64D79"/>
                </a:solidFill>
                <a:latin typeface="Cairo"/>
                <a:ea typeface="Cairo"/>
                <a:cs typeface="Cairo"/>
                <a:sym typeface="Cairo"/>
              </a:rPr>
              <a:t>Increase number of frequency </a:t>
            </a:r>
            <a:r>
              <a:rPr lang="en">
                <a:latin typeface="Cairo"/>
                <a:ea typeface="Cairo"/>
                <a:cs typeface="Cairo"/>
                <a:sym typeface="Cairo"/>
              </a:rPr>
              <a:t>of nerve impulses in each fibers). </a:t>
            </a:r>
            <a:endParaRPr>
              <a:latin typeface="Cairo"/>
              <a:ea typeface="Cairo"/>
              <a:cs typeface="Cairo"/>
              <a:sym typeface="Cairo"/>
            </a:endParaRPr>
          </a:p>
        </p:txBody>
      </p:sp>
      <p:sp>
        <p:nvSpPr>
          <p:cNvPr id="428" name="Google Shape;428;p57"/>
          <p:cNvSpPr txBox="1"/>
          <p:nvPr/>
        </p:nvSpPr>
        <p:spPr>
          <a:xfrm>
            <a:off x="2076450" y="5906626"/>
            <a:ext cx="1140300" cy="63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900">
                <a:solidFill>
                  <a:srgbClr val="B7B7B7"/>
                </a:solidFill>
                <a:latin typeface="Cairo"/>
                <a:ea typeface="Cairo"/>
                <a:cs typeface="Cairo"/>
                <a:sym typeface="Cairo"/>
              </a:rPr>
              <a:t>Increase the </a:t>
            </a:r>
            <a:r>
              <a:rPr lang="en" sz="900">
                <a:solidFill>
                  <a:srgbClr val="B7B7B7"/>
                </a:solidFill>
                <a:latin typeface="Cairo"/>
                <a:ea typeface="Cairo"/>
                <a:cs typeface="Cairo"/>
                <a:sym typeface="Cairo"/>
              </a:rPr>
              <a:t>efficiency</a:t>
            </a:r>
            <a:r>
              <a:rPr lang="en" sz="900">
                <a:solidFill>
                  <a:srgbClr val="B7B7B7"/>
                </a:solidFill>
                <a:latin typeface="Cairo"/>
                <a:ea typeface="Cairo"/>
                <a:cs typeface="Cairo"/>
                <a:sym typeface="Cairo"/>
              </a:rPr>
              <a:t> of AP developed by the postsynaptic neuron</a:t>
            </a:r>
            <a:endParaRPr sz="900">
              <a:solidFill>
                <a:srgbClr val="B7B7B7"/>
              </a:solidFill>
              <a:latin typeface="Calibri"/>
              <a:ea typeface="Calibri"/>
              <a:cs typeface="Calibri"/>
              <a:sym typeface="Calibri"/>
            </a:endParaRPr>
          </a:p>
          <a:p>
            <a:pPr indent="0" lvl="0" marL="0" rtl="0" algn="l">
              <a:spcBef>
                <a:spcPts val="0"/>
              </a:spcBef>
              <a:spcAft>
                <a:spcPts val="0"/>
              </a:spcAft>
              <a:buNone/>
            </a:pPr>
            <a:r>
              <a:t/>
            </a:r>
            <a:endParaRPr sz="900">
              <a:solidFill>
                <a:srgbClr val="B7B7B7"/>
              </a:solidFill>
            </a:endParaRPr>
          </a:p>
        </p:txBody>
      </p:sp>
      <p:sp>
        <p:nvSpPr>
          <p:cNvPr id="429" name="Google Shape;429;p57"/>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30" name="Google Shape;430;p57"/>
          <p:cNvSpPr txBox="1"/>
          <p:nvPr/>
        </p:nvSpPr>
        <p:spPr>
          <a:xfrm>
            <a:off x="304350" y="5"/>
            <a:ext cx="54864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34F5C"/>
                </a:solidFill>
                <a:latin typeface="Josefin Sans"/>
                <a:ea typeface="Josefin Sans"/>
                <a:cs typeface="Josefin Sans"/>
                <a:sym typeface="Josefin Sans"/>
              </a:rPr>
              <a:t>Properties of synaptic transmission </a:t>
            </a:r>
            <a:endParaRPr sz="1200">
              <a:solidFill>
                <a:srgbClr val="134F5C"/>
              </a:solidFill>
              <a:latin typeface="Josefin Sans"/>
              <a:ea typeface="Josefin Sans"/>
              <a:cs typeface="Josefin Sans"/>
              <a:sym typeface="Josefi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4" name="Shape 434"/>
        <p:cNvGrpSpPr/>
        <p:nvPr/>
      </p:nvGrpSpPr>
      <p:grpSpPr>
        <a:xfrm>
          <a:off x="0" y="0"/>
          <a:ext cx="0" cy="0"/>
          <a:chOff x="0" y="0"/>
          <a:chExt cx="0" cy="0"/>
        </a:xfrm>
      </p:grpSpPr>
      <p:sp>
        <p:nvSpPr>
          <p:cNvPr id="435" name="Google Shape;435;p58"/>
          <p:cNvSpPr/>
          <p:nvPr/>
        </p:nvSpPr>
        <p:spPr>
          <a:xfrm>
            <a:off x="310350" y="3911175"/>
            <a:ext cx="6167400" cy="940200"/>
          </a:xfrm>
          <a:prstGeom prst="rect">
            <a:avLst/>
          </a:prstGeom>
          <a:noFill/>
          <a:ln cap="flat" cmpd="sng" w="9525">
            <a:solidFill>
              <a:srgbClr val="76A5AF"/>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58"/>
          <p:cNvSpPr txBox="1"/>
          <p:nvPr/>
        </p:nvSpPr>
        <p:spPr>
          <a:xfrm>
            <a:off x="345300" y="3911180"/>
            <a:ext cx="6167400" cy="85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134F5C"/>
                </a:solidFill>
                <a:latin typeface="Josefin Sans"/>
                <a:ea typeface="Josefin Sans"/>
                <a:cs typeface="Josefin Sans"/>
                <a:sym typeface="Josefin Sans"/>
              </a:rPr>
              <a:t>6. Fatigue</a:t>
            </a:r>
            <a:r>
              <a:rPr lang="en">
                <a:solidFill>
                  <a:srgbClr val="55B787"/>
                </a:solidFill>
                <a:latin typeface="Cairo"/>
                <a:ea typeface="Cairo"/>
                <a:cs typeface="Cairo"/>
                <a:sym typeface="Cairo"/>
              </a:rPr>
              <a:t> </a:t>
            </a:r>
            <a:r>
              <a:rPr lang="en">
                <a:latin typeface="Cairo"/>
                <a:ea typeface="Cairo"/>
                <a:cs typeface="Cairo"/>
                <a:sym typeface="Cairo"/>
              </a:rPr>
              <a:t>It is due to </a:t>
            </a:r>
            <a:r>
              <a:rPr lang="en">
                <a:solidFill>
                  <a:srgbClr val="1C4587"/>
                </a:solidFill>
                <a:latin typeface="Cairo"/>
                <a:ea typeface="Cairo"/>
                <a:cs typeface="Cairo"/>
                <a:sym typeface="Cairo"/>
              </a:rPr>
              <a:t>exhaustion</a:t>
            </a:r>
            <a:r>
              <a:rPr lang="en">
                <a:latin typeface="Cairo"/>
                <a:ea typeface="Cairo"/>
                <a:cs typeface="Cairo"/>
                <a:sym typeface="Cairo"/>
              </a:rPr>
              <a:t> of neurotransmitter. If the pre-synaptic neurons are continuously stimulated there may be an exhaustion of the neurotransmitter. Resulting in </a:t>
            </a:r>
            <a:r>
              <a:rPr lang="en">
                <a:solidFill>
                  <a:srgbClr val="1C4587"/>
                </a:solidFill>
                <a:latin typeface="Cairo"/>
                <a:ea typeface="Cairo"/>
                <a:cs typeface="Cairo"/>
                <a:sym typeface="Cairo"/>
              </a:rPr>
              <a:t>stoppage</a:t>
            </a:r>
            <a:r>
              <a:rPr lang="en">
                <a:latin typeface="Cairo"/>
                <a:ea typeface="Cairo"/>
                <a:cs typeface="Cairo"/>
                <a:sym typeface="Cairo"/>
              </a:rPr>
              <a:t> of synaptic transmission. </a:t>
            </a:r>
            <a:endParaRPr>
              <a:latin typeface="Cairo"/>
              <a:ea typeface="Cairo"/>
              <a:cs typeface="Cairo"/>
              <a:sym typeface="Cairo"/>
            </a:endParaRPr>
          </a:p>
        </p:txBody>
      </p:sp>
      <p:sp>
        <p:nvSpPr>
          <p:cNvPr id="437" name="Google Shape;437;p58"/>
          <p:cNvSpPr/>
          <p:nvPr/>
        </p:nvSpPr>
        <p:spPr>
          <a:xfrm>
            <a:off x="310350" y="719900"/>
            <a:ext cx="6167400" cy="3079200"/>
          </a:xfrm>
          <a:prstGeom prst="rect">
            <a:avLst/>
          </a:prstGeom>
          <a:noFill/>
          <a:ln cap="flat" cmpd="sng" w="9525">
            <a:solidFill>
              <a:srgbClr val="76A5AF"/>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http://www.colorado.edu/intphys/Class/IPHY3430-200/image/08-25.jpg" id="438" name="Google Shape;438;p58"/>
          <p:cNvPicPr preferRelativeResize="0"/>
          <p:nvPr/>
        </p:nvPicPr>
        <p:blipFill rotWithShape="1">
          <a:blip r:embed="rId3">
            <a:alphaModFix/>
          </a:blip>
          <a:srcRect b="0" l="0" r="0" t="0"/>
          <a:stretch/>
        </p:blipFill>
        <p:spPr>
          <a:xfrm>
            <a:off x="2286869" y="791165"/>
            <a:ext cx="4178700" cy="2864700"/>
          </a:xfrm>
          <a:prstGeom prst="rect">
            <a:avLst/>
          </a:prstGeom>
          <a:noFill/>
          <a:ln>
            <a:noFill/>
          </a:ln>
        </p:spPr>
      </p:pic>
      <p:sp>
        <p:nvSpPr>
          <p:cNvPr id="439" name="Google Shape;439;p58"/>
          <p:cNvSpPr txBox="1"/>
          <p:nvPr/>
        </p:nvSpPr>
        <p:spPr>
          <a:xfrm>
            <a:off x="975850" y="4974675"/>
            <a:ext cx="5018700" cy="483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1800">
                <a:solidFill>
                  <a:srgbClr val="134F5C"/>
                </a:solidFill>
                <a:highlight>
                  <a:srgbClr val="EFEFEF"/>
                </a:highlight>
                <a:latin typeface="Josefin Sans"/>
                <a:ea typeface="Josefin Sans"/>
                <a:cs typeface="Josefin Sans"/>
                <a:sym typeface="Josefin Sans"/>
              </a:rPr>
              <a:t>Factors Affecting Synaptic Transmission</a:t>
            </a:r>
            <a:endParaRPr sz="1800">
              <a:solidFill>
                <a:srgbClr val="134F5C"/>
              </a:solidFill>
              <a:highlight>
                <a:srgbClr val="EFEFEF"/>
              </a:highlight>
              <a:latin typeface="Josefin Sans"/>
              <a:ea typeface="Josefin Sans"/>
              <a:cs typeface="Josefin Sans"/>
              <a:sym typeface="Josefin Sans"/>
            </a:endParaRPr>
          </a:p>
          <a:p>
            <a:pPr indent="0" lvl="0" marL="0" rtl="0" algn="ctr">
              <a:spcBef>
                <a:spcPts val="0"/>
              </a:spcBef>
              <a:spcAft>
                <a:spcPts val="0"/>
              </a:spcAft>
              <a:buNone/>
            </a:pPr>
            <a:r>
              <a:t/>
            </a:r>
            <a:endParaRPr sz="1800">
              <a:solidFill>
                <a:srgbClr val="134F5C"/>
              </a:solidFill>
              <a:highlight>
                <a:srgbClr val="EFEFEF"/>
              </a:highlight>
              <a:latin typeface="Josefin Sans"/>
              <a:ea typeface="Josefin Sans"/>
              <a:cs typeface="Josefin Sans"/>
              <a:sym typeface="Josefin Sans"/>
            </a:endParaRPr>
          </a:p>
        </p:txBody>
      </p:sp>
      <p:sp>
        <p:nvSpPr>
          <p:cNvPr id="440" name="Google Shape;440;p58"/>
          <p:cNvSpPr txBox="1"/>
          <p:nvPr/>
        </p:nvSpPr>
        <p:spPr>
          <a:xfrm>
            <a:off x="2070210" y="8762550"/>
            <a:ext cx="4390800" cy="831900"/>
          </a:xfrm>
          <a:prstGeom prst="rect">
            <a:avLst/>
          </a:prstGeom>
          <a:noFill/>
          <a:ln cap="flat" cmpd="sng" w="9525">
            <a:solidFill>
              <a:srgbClr val="D9D2E9"/>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latin typeface="Cairo"/>
                <a:ea typeface="Cairo"/>
                <a:cs typeface="Cairo"/>
                <a:sym typeface="Cairo"/>
              </a:rPr>
              <a:t>Depression of neurons.</a:t>
            </a:r>
            <a:endParaRPr>
              <a:latin typeface="Cairo"/>
              <a:ea typeface="Cairo"/>
              <a:cs typeface="Cairo"/>
              <a:sym typeface="Cairo"/>
            </a:endParaRPr>
          </a:p>
        </p:txBody>
      </p:sp>
      <p:sp>
        <p:nvSpPr>
          <p:cNvPr id="441" name="Google Shape;441;p58"/>
          <p:cNvSpPr/>
          <p:nvPr/>
        </p:nvSpPr>
        <p:spPr>
          <a:xfrm>
            <a:off x="380100" y="5699464"/>
            <a:ext cx="1596300" cy="8319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latin typeface="Josefin Sans"/>
                <a:ea typeface="Josefin Sans"/>
                <a:cs typeface="Josefin Sans"/>
                <a:sym typeface="Josefin Sans"/>
              </a:rPr>
              <a:t>Alkalosis </a:t>
            </a:r>
            <a:endParaRPr sz="1600">
              <a:latin typeface="Josefin Sans"/>
              <a:ea typeface="Josefin Sans"/>
              <a:cs typeface="Josefin Sans"/>
              <a:sym typeface="Josefin Sans"/>
            </a:endParaRPr>
          </a:p>
        </p:txBody>
      </p:sp>
      <p:sp>
        <p:nvSpPr>
          <p:cNvPr id="442" name="Google Shape;442;p58"/>
          <p:cNvSpPr/>
          <p:nvPr/>
        </p:nvSpPr>
        <p:spPr>
          <a:xfrm>
            <a:off x="380100" y="6973339"/>
            <a:ext cx="1596300" cy="831900"/>
          </a:xfrm>
          <a:prstGeom prst="roundRect">
            <a:avLst>
              <a:gd fmla="val 16667" name="adj"/>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latin typeface="Josefin Sans"/>
                <a:ea typeface="Josefin Sans"/>
                <a:cs typeface="Josefin Sans"/>
                <a:sym typeface="Josefin Sans"/>
              </a:rPr>
              <a:t>Acidosis </a:t>
            </a:r>
            <a:endParaRPr sz="1600">
              <a:latin typeface="Josefin Sans"/>
              <a:ea typeface="Josefin Sans"/>
              <a:cs typeface="Josefin Sans"/>
              <a:sym typeface="Josefin Sans"/>
            </a:endParaRPr>
          </a:p>
        </p:txBody>
      </p:sp>
      <p:sp>
        <p:nvSpPr>
          <p:cNvPr id="443" name="Google Shape;443;p58"/>
          <p:cNvSpPr/>
          <p:nvPr/>
        </p:nvSpPr>
        <p:spPr>
          <a:xfrm>
            <a:off x="380100" y="7867989"/>
            <a:ext cx="1596300" cy="831900"/>
          </a:xfrm>
          <a:prstGeom prst="roundRect">
            <a:avLst>
              <a:gd fmla="val 166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latin typeface="Josefin Sans"/>
                <a:ea typeface="Josefin Sans"/>
                <a:cs typeface="Josefin Sans"/>
                <a:sym typeface="Josefin Sans"/>
              </a:rPr>
              <a:t>Drugs </a:t>
            </a:r>
            <a:endParaRPr sz="1600">
              <a:latin typeface="Josefin Sans"/>
              <a:ea typeface="Josefin Sans"/>
              <a:cs typeface="Josefin Sans"/>
              <a:sym typeface="Josefin Sans"/>
            </a:endParaRPr>
          </a:p>
        </p:txBody>
      </p:sp>
      <p:sp>
        <p:nvSpPr>
          <p:cNvPr id="444" name="Google Shape;444;p58"/>
          <p:cNvSpPr/>
          <p:nvPr/>
        </p:nvSpPr>
        <p:spPr>
          <a:xfrm>
            <a:off x="380100" y="8762639"/>
            <a:ext cx="1596300" cy="831900"/>
          </a:xfrm>
          <a:prstGeom prst="roundRect">
            <a:avLst>
              <a:gd fmla="val 16667" name="adj"/>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latin typeface="Josefin Sans"/>
                <a:ea typeface="Josefin Sans"/>
                <a:cs typeface="Josefin Sans"/>
                <a:sym typeface="Josefin Sans"/>
              </a:rPr>
              <a:t>Hypoxia </a:t>
            </a:r>
            <a:endParaRPr sz="1600">
              <a:latin typeface="Josefin Sans"/>
              <a:ea typeface="Josefin Sans"/>
              <a:cs typeface="Josefin Sans"/>
              <a:sym typeface="Josefin Sans"/>
            </a:endParaRPr>
          </a:p>
        </p:txBody>
      </p:sp>
      <p:sp>
        <p:nvSpPr>
          <p:cNvPr id="445" name="Google Shape;445;p58"/>
          <p:cNvSpPr txBox="1"/>
          <p:nvPr/>
        </p:nvSpPr>
        <p:spPr>
          <a:xfrm>
            <a:off x="2051900" y="5359775"/>
            <a:ext cx="4427400" cy="1550700"/>
          </a:xfrm>
          <a:prstGeom prst="rect">
            <a:avLst/>
          </a:prstGeom>
          <a:no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317500" lvl="0" marL="457200" rtl="0" algn="just">
              <a:lnSpc>
                <a:spcPct val="115000"/>
              </a:lnSpc>
              <a:spcBef>
                <a:spcPts val="0"/>
              </a:spcBef>
              <a:spcAft>
                <a:spcPts val="0"/>
              </a:spcAft>
              <a:buClr>
                <a:srgbClr val="2C5072"/>
              </a:buClr>
              <a:buSzPts val="1400"/>
              <a:buFont typeface="Cairo"/>
              <a:buChar char="●"/>
            </a:pPr>
            <a:r>
              <a:rPr lang="en">
                <a:solidFill>
                  <a:srgbClr val="FF0000"/>
                </a:solidFill>
                <a:latin typeface="Cairo"/>
                <a:ea typeface="Cairo"/>
                <a:cs typeface="Cairo"/>
                <a:sym typeface="Cairo"/>
              </a:rPr>
              <a:t>Increases</a:t>
            </a:r>
            <a:r>
              <a:rPr lang="en">
                <a:solidFill>
                  <a:schemeClr val="dk1"/>
                </a:solidFill>
                <a:latin typeface="Cairo"/>
                <a:ea typeface="Cairo"/>
                <a:cs typeface="Cairo"/>
                <a:sym typeface="Cairo"/>
              </a:rPr>
              <a:t> neuronal excitability.</a:t>
            </a:r>
            <a:endParaRPr>
              <a:solidFill>
                <a:schemeClr val="dk1"/>
              </a:solidFill>
              <a:latin typeface="Cairo"/>
              <a:ea typeface="Cairo"/>
              <a:cs typeface="Cairo"/>
              <a:sym typeface="Cairo"/>
            </a:endParaRPr>
          </a:p>
          <a:p>
            <a:pPr indent="-317500" lvl="0" marL="457200" rtl="0" algn="l">
              <a:lnSpc>
                <a:spcPct val="115000"/>
              </a:lnSpc>
              <a:spcBef>
                <a:spcPts val="0"/>
              </a:spcBef>
              <a:spcAft>
                <a:spcPts val="0"/>
              </a:spcAft>
              <a:buClr>
                <a:srgbClr val="2C5072"/>
              </a:buClr>
              <a:buSzPts val="1400"/>
              <a:buFont typeface="Cairo"/>
              <a:buChar char="●"/>
            </a:pPr>
            <a:r>
              <a:rPr lang="en">
                <a:solidFill>
                  <a:schemeClr val="dk1"/>
                </a:solidFill>
                <a:latin typeface="Cairo"/>
                <a:ea typeface="Cairo"/>
                <a:cs typeface="Cairo"/>
                <a:sym typeface="Cairo"/>
              </a:rPr>
              <a:t>Causes </a:t>
            </a:r>
            <a:r>
              <a:rPr lang="en">
                <a:solidFill>
                  <a:srgbClr val="FF0000"/>
                </a:solidFill>
                <a:latin typeface="Cairo"/>
                <a:ea typeface="Cairo"/>
                <a:cs typeface="Cairo"/>
                <a:sym typeface="Cairo"/>
              </a:rPr>
              <a:t>cerebral</a:t>
            </a:r>
            <a:r>
              <a:rPr lang="en">
                <a:solidFill>
                  <a:schemeClr val="dk1"/>
                </a:solidFill>
                <a:latin typeface="Cairo"/>
                <a:ea typeface="Cairo"/>
                <a:cs typeface="Cairo"/>
                <a:sym typeface="Cairo"/>
              </a:rPr>
              <a:t> </a:t>
            </a:r>
            <a:r>
              <a:rPr lang="en">
                <a:solidFill>
                  <a:srgbClr val="FF0000"/>
                </a:solidFill>
                <a:latin typeface="Cairo"/>
                <a:ea typeface="Cairo"/>
                <a:cs typeface="Cairo"/>
                <a:sym typeface="Cairo"/>
              </a:rPr>
              <a:t>epileptic</a:t>
            </a:r>
            <a:r>
              <a:rPr lang="en">
                <a:solidFill>
                  <a:schemeClr val="dk1"/>
                </a:solidFill>
                <a:latin typeface="Cairo"/>
                <a:ea typeface="Cairo"/>
                <a:cs typeface="Cairo"/>
                <a:sym typeface="Cairo"/>
              </a:rPr>
              <a:t> </a:t>
            </a:r>
            <a:r>
              <a:rPr lang="en">
                <a:solidFill>
                  <a:srgbClr val="FF0000"/>
                </a:solidFill>
                <a:latin typeface="Cairo"/>
                <a:ea typeface="Cairo"/>
                <a:cs typeface="Cairo"/>
                <a:sym typeface="Cairo"/>
              </a:rPr>
              <a:t>seizures</a:t>
            </a:r>
            <a:r>
              <a:rPr lang="en">
                <a:solidFill>
                  <a:schemeClr val="dk1"/>
                </a:solidFill>
                <a:latin typeface="Cairo"/>
                <a:ea typeface="Cairo"/>
                <a:cs typeface="Cairo"/>
                <a:sym typeface="Cairo"/>
              </a:rPr>
              <a:t> (Increased excitability cerebral neurons). </a:t>
            </a:r>
            <a:endParaRPr>
              <a:solidFill>
                <a:schemeClr val="dk1"/>
              </a:solidFill>
              <a:latin typeface="Cairo"/>
              <a:ea typeface="Cairo"/>
              <a:cs typeface="Cairo"/>
              <a:sym typeface="Cairo"/>
            </a:endParaRPr>
          </a:p>
          <a:p>
            <a:pPr indent="-317500" lvl="0" marL="457200" rtl="0" algn="just">
              <a:lnSpc>
                <a:spcPct val="115000"/>
              </a:lnSpc>
              <a:spcBef>
                <a:spcPts val="0"/>
              </a:spcBef>
              <a:spcAft>
                <a:spcPts val="0"/>
              </a:spcAft>
              <a:buClr>
                <a:srgbClr val="2C5072"/>
              </a:buClr>
              <a:buSzPts val="1400"/>
              <a:buFont typeface="Cairo"/>
              <a:buChar char="●"/>
            </a:pPr>
            <a:r>
              <a:rPr lang="en">
                <a:solidFill>
                  <a:schemeClr val="dk1"/>
                </a:solidFill>
                <a:latin typeface="Cairo"/>
                <a:ea typeface="Cairo"/>
                <a:cs typeface="Cairo"/>
                <a:sym typeface="Cairo"/>
              </a:rPr>
              <a:t>e. g. overbreathing in person with epilepsy. </a:t>
            </a:r>
            <a:endParaRPr>
              <a:solidFill>
                <a:schemeClr val="dk1"/>
              </a:solidFill>
              <a:latin typeface="Cairo"/>
              <a:ea typeface="Cairo"/>
              <a:cs typeface="Cairo"/>
              <a:sym typeface="Cairo"/>
            </a:endParaRPr>
          </a:p>
          <a:p>
            <a:pPr indent="0" lvl="0" marL="0" rtl="0" algn="just">
              <a:lnSpc>
                <a:spcPct val="115000"/>
              </a:lnSpc>
              <a:spcBef>
                <a:spcPts val="0"/>
              </a:spcBef>
              <a:spcAft>
                <a:spcPts val="0"/>
              </a:spcAft>
              <a:buClr>
                <a:schemeClr val="dk1"/>
              </a:buClr>
              <a:buSzPts val="1100"/>
              <a:buFont typeface="Arial"/>
              <a:buNone/>
            </a:pPr>
            <a:r>
              <a:rPr lang="en">
                <a:solidFill>
                  <a:schemeClr val="dk1"/>
                </a:solidFill>
                <a:latin typeface="Cairo"/>
                <a:ea typeface="Cairo"/>
                <a:cs typeface="Cairo"/>
                <a:sym typeface="Cairo"/>
              </a:rPr>
              <a:t>The over breathing blows off carbon dioxide and therefore elevates the pH of the blood momentarily</a:t>
            </a:r>
            <a:endParaRPr>
              <a:latin typeface="Cairo"/>
              <a:ea typeface="Cairo"/>
              <a:cs typeface="Cairo"/>
              <a:sym typeface="Cairo"/>
            </a:endParaRPr>
          </a:p>
        </p:txBody>
      </p:sp>
      <p:sp>
        <p:nvSpPr>
          <p:cNvPr id="446" name="Google Shape;446;p58"/>
          <p:cNvSpPr txBox="1"/>
          <p:nvPr/>
        </p:nvSpPr>
        <p:spPr>
          <a:xfrm>
            <a:off x="2086970" y="6973225"/>
            <a:ext cx="4390800" cy="831900"/>
          </a:xfrm>
          <a:prstGeom prst="rect">
            <a:avLst/>
          </a:prstGeom>
          <a:no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317500" lvl="0" marL="457200" rtl="0" algn="just">
              <a:lnSpc>
                <a:spcPct val="115000"/>
              </a:lnSpc>
              <a:spcBef>
                <a:spcPts val="0"/>
              </a:spcBef>
              <a:spcAft>
                <a:spcPts val="0"/>
              </a:spcAft>
              <a:buClr>
                <a:srgbClr val="2C5072"/>
              </a:buClr>
              <a:buSzPts val="1400"/>
              <a:buFont typeface="Cairo"/>
              <a:buChar char="●"/>
            </a:pPr>
            <a:r>
              <a:rPr lang="en">
                <a:solidFill>
                  <a:srgbClr val="FF0000"/>
                </a:solidFill>
                <a:latin typeface="Cairo"/>
                <a:ea typeface="Cairo"/>
                <a:cs typeface="Cairo"/>
                <a:sym typeface="Cairo"/>
              </a:rPr>
              <a:t>Depresses</a:t>
            </a:r>
            <a:r>
              <a:rPr lang="en">
                <a:solidFill>
                  <a:schemeClr val="dk1"/>
                </a:solidFill>
                <a:latin typeface="Cairo"/>
                <a:ea typeface="Cairo"/>
                <a:cs typeface="Cairo"/>
                <a:sym typeface="Cairo"/>
              </a:rPr>
              <a:t> neuronal activity. </a:t>
            </a:r>
            <a:endParaRPr>
              <a:solidFill>
                <a:schemeClr val="dk1"/>
              </a:solidFill>
              <a:latin typeface="Cairo"/>
              <a:ea typeface="Cairo"/>
              <a:cs typeface="Cairo"/>
              <a:sym typeface="Cairo"/>
            </a:endParaRPr>
          </a:p>
          <a:p>
            <a:pPr indent="-317500" lvl="0" marL="457200" rtl="0" algn="just">
              <a:lnSpc>
                <a:spcPct val="115000"/>
              </a:lnSpc>
              <a:spcBef>
                <a:spcPts val="0"/>
              </a:spcBef>
              <a:spcAft>
                <a:spcPts val="0"/>
              </a:spcAft>
              <a:buClr>
                <a:srgbClr val="2C5072"/>
              </a:buClr>
              <a:buSzPts val="1400"/>
              <a:buFont typeface="Cairo"/>
              <a:buChar char="●"/>
            </a:pPr>
            <a:r>
              <a:rPr lang="en">
                <a:solidFill>
                  <a:schemeClr val="dk1"/>
                </a:solidFill>
                <a:latin typeface="Cairo"/>
                <a:ea typeface="Cairo"/>
                <a:cs typeface="Cairo"/>
                <a:sym typeface="Cairo"/>
              </a:rPr>
              <a:t>pH around 7.0 usually causes a </a:t>
            </a:r>
            <a:r>
              <a:rPr lang="en">
                <a:solidFill>
                  <a:srgbClr val="FF0000"/>
                </a:solidFill>
                <a:latin typeface="Cairo"/>
                <a:ea typeface="Cairo"/>
                <a:cs typeface="Cairo"/>
                <a:sym typeface="Cairo"/>
              </a:rPr>
              <a:t>coma</a:t>
            </a:r>
            <a:r>
              <a:rPr lang="en">
                <a:solidFill>
                  <a:schemeClr val="dk1"/>
                </a:solidFill>
                <a:latin typeface="Cairo"/>
                <a:ea typeface="Cairo"/>
                <a:cs typeface="Cairo"/>
                <a:sym typeface="Cairo"/>
              </a:rPr>
              <a:t>. </a:t>
            </a:r>
            <a:endParaRPr>
              <a:solidFill>
                <a:schemeClr val="dk1"/>
              </a:solidFill>
              <a:latin typeface="Cairo"/>
              <a:ea typeface="Cairo"/>
              <a:cs typeface="Cairo"/>
              <a:sym typeface="Cairo"/>
            </a:endParaRPr>
          </a:p>
          <a:p>
            <a:pPr indent="-317500" lvl="0" marL="457200" rtl="0" algn="just">
              <a:lnSpc>
                <a:spcPct val="115000"/>
              </a:lnSpc>
              <a:spcBef>
                <a:spcPts val="0"/>
              </a:spcBef>
              <a:spcAft>
                <a:spcPts val="0"/>
              </a:spcAft>
              <a:buClr>
                <a:srgbClr val="2C5072"/>
              </a:buClr>
              <a:buSzPts val="1400"/>
              <a:buFont typeface="Cairo"/>
              <a:buChar char="●"/>
            </a:pPr>
            <a:r>
              <a:rPr lang="en">
                <a:solidFill>
                  <a:schemeClr val="dk1"/>
                </a:solidFill>
                <a:latin typeface="Cairo"/>
                <a:ea typeface="Cairo"/>
                <a:cs typeface="Cairo"/>
                <a:sym typeface="Cairo"/>
              </a:rPr>
              <a:t>E.g. severe diabetic or uremic acidosis. </a:t>
            </a:r>
            <a:endParaRPr>
              <a:latin typeface="Cairo"/>
              <a:ea typeface="Cairo"/>
              <a:cs typeface="Cairo"/>
              <a:sym typeface="Cairo"/>
            </a:endParaRPr>
          </a:p>
        </p:txBody>
      </p:sp>
      <p:sp>
        <p:nvSpPr>
          <p:cNvPr id="447" name="Google Shape;447;p58"/>
          <p:cNvSpPr txBox="1"/>
          <p:nvPr/>
        </p:nvSpPr>
        <p:spPr>
          <a:xfrm>
            <a:off x="2086945" y="7867875"/>
            <a:ext cx="4390800" cy="831900"/>
          </a:xfrm>
          <a:prstGeom prst="rect">
            <a:avLst/>
          </a:prstGeom>
          <a:noFill/>
          <a:ln cap="flat" cmpd="sng" w="9525">
            <a:solidFill>
              <a:srgbClr val="EAD1DC"/>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airo"/>
                <a:ea typeface="Cairo"/>
                <a:cs typeface="Cairo"/>
                <a:sym typeface="Cairo"/>
              </a:rPr>
              <a:t>Caffeine found in coffee, tea, </a:t>
            </a:r>
            <a:r>
              <a:rPr lang="en">
                <a:solidFill>
                  <a:srgbClr val="FF0000"/>
                </a:solidFill>
                <a:latin typeface="Cairo"/>
                <a:ea typeface="Cairo"/>
                <a:cs typeface="Cairo"/>
                <a:sym typeface="Cairo"/>
              </a:rPr>
              <a:t>increases</a:t>
            </a:r>
            <a:r>
              <a:rPr lang="en">
                <a:solidFill>
                  <a:schemeClr val="dk1"/>
                </a:solidFill>
                <a:latin typeface="Cairo"/>
                <a:ea typeface="Cairo"/>
                <a:cs typeface="Cairo"/>
                <a:sym typeface="Cairo"/>
              </a:rPr>
              <a:t> neuronal excitability, by </a:t>
            </a:r>
            <a:r>
              <a:rPr lang="en">
                <a:solidFill>
                  <a:srgbClr val="FF0000"/>
                </a:solidFill>
                <a:latin typeface="Cairo"/>
                <a:ea typeface="Cairo"/>
                <a:cs typeface="Cairo"/>
                <a:sym typeface="Cairo"/>
              </a:rPr>
              <a:t>reducing</a:t>
            </a:r>
            <a:r>
              <a:rPr lang="en">
                <a:solidFill>
                  <a:schemeClr val="dk1"/>
                </a:solidFill>
                <a:latin typeface="Cairo"/>
                <a:ea typeface="Cairo"/>
                <a:cs typeface="Cairo"/>
                <a:sym typeface="Cairo"/>
              </a:rPr>
              <a:t> the threshold for excitation of neurons.</a:t>
            </a:r>
            <a:endParaRPr>
              <a:solidFill>
                <a:schemeClr val="dk1"/>
              </a:solidFill>
              <a:latin typeface="Cairo"/>
              <a:ea typeface="Cairo"/>
              <a:cs typeface="Cairo"/>
              <a:sym typeface="Cairo"/>
            </a:endParaRPr>
          </a:p>
        </p:txBody>
      </p:sp>
      <p:sp>
        <p:nvSpPr>
          <p:cNvPr id="448" name="Google Shape;448;p58"/>
          <p:cNvSpPr txBox="1"/>
          <p:nvPr/>
        </p:nvSpPr>
        <p:spPr>
          <a:xfrm>
            <a:off x="310350" y="791175"/>
            <a:ext cx="1974900" cy="286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134F5C"/>
                </a:solidFill>
                <a:latin typeface="Josefin Sans"/>
                <a:ea typeface="Josefin Sans"/>
                <a:cs typeface="Josefin Sans"/>
                <a:sym typeface="Josefin Sans"/>
              </a:rPr>
              <a:t>5. Convergence and divergence: </a:t>
            </a:r>
            <a:endParaRPr sz="1800">
              <a:solidFill>
                <a:srgbClr val="134F5C"/>
              </a:solidFill>
              <a:latin typeface="Josefin Sans"/>
              <a:ea typeface="Josefin Sans"/>
              <a:cs typeface="Josefin Sans"/>
              <a:sym typeface="Josefin Sans"/>
            </a:endParaRPr>
          </a:p>
          <a:p>
            <a:pPr indent="0" lvl="0" marL="0" rtl="0" algn="l">
              <a:spcBef>
                <a:spcPts val="0"/>
              </a:spcBef>
              <a:spcAft>
                <a:spcPts val="0"/>
              </a:spcAft>
              <a:buNone/>
            </a:pPr>
            <a:r>
              <a:rPr lang="en">
                <a:solidFill>
                  <a:srgbClr val="082472"/>
                </a:solidFill>
                <a:latin typeface="Cairo"/>
                <a:ea typeface="Cairo"/>
                <a:cs typeface="Cairo"/>
                <a:sym typeface="Cairo"/>
              </a:rPr>
              <a:t>a. </a:t>
            </a:r>
            <a:r>
              <a:rPr lang="en">
                <a:solidFill>
                  <a:srgbClr val="082472"/>
                </a:solidFill>
                <a:latin typeface="Cairo"/>
                <a:ea typeface="Cairo"/>
                <a:cs typeface="Cairo"/>
                <a:sym typeface="Cairo"/>
              </a:rPr>
              <a:t>Divergence: </a:t>
            </a:r>
            <a:r>
              <a:rPr lang="en">
                <a:solidFill>
                  <a:schemeClr val="dk1"/>
                </a:solidFill>
                <a:latin typeface="Cairo"/>
                <a:ea typeface="Cairo"/>
                <a:cs typeface="Cairo"/>
                <a:sym typeface="Cairo"/>
              </a:rPr>
              <a:t>Axons of pre-synaptic neurons divide into many branches that diverge to end on many post-synaptic neurons</a:t>
            </a:r>
            <a:r>
              <a:rPr lang="en">
                <a:solidFill>
                  <a:srgbClr val="55B787"/>
                </a:solidFill>
                <a:latin typeface="Cairo"/>
                <a:ea typeface="Cairo"/>
                <a:cs typeface="Cairo"/>
                <a:sym typeface="Cairo"/>
              </a:rPr>
              <a:t>.</a:t>
            </a:r>
            <a:endParaRPr>
              <a:solidFill>
                <a:srgbClr val="082472"/>
              </a:solidFill>
              <a:latin typeface="Cairo"/>
              <a:ea typeface="Cairo"/>
              <a:cs typeface="Cairo"/>
              <a:sym typeface="Cairo"/>
            </a:endParaRPr>
          </a:p>
          <a:p>
            <a:pPr indent="0" lvl="0" marL="0" rtl="0" algn="l">
              <a:spcBef>
                <a:spcPts val="0"/>
              </a:spcBef>
              <a:spcAft>
                <a:spcPts val="0"/>
              </a:spcAft>
              <a:buNone/>
            </a:pPr>
            <a:r>
              <a:rPr lang="en">
                <a:solidFill>
                  <a:srgbClr val="082472"/>
                </a:solidFill>
                <a:latin typeface="Cairo"/>
                <a:ea typeface="Cairo"/>
                <a:cs typeface="Cairo"/>
                <a:sym typeface="Cairo"/>
              </a:rPr>
              <a:t>b. </a:t>
            </a:r>
            <a:r>
              <a:rPr lang="en">
                <a:solidFill>
                  <a:srgbClr val="082472"/>
                </a:solidFill>
                <a:latin typeface="Cairo"/>
                <a:ea typeface="Cairo"/>
                <a:cs typeface="Cairo"/>
                <a:sym typeface="Cairo"/>
              </a:rPr>
              <a:t>Convergence: </a:t>
            </a:r>
            <a:r>
              <a:rPr lang="en">
                <a:solidFill>
                  <a:schemeClr val="dk1"/>
                </a:solidFill>
                <a:latin typeface="Cairo"/>
                <a:ea typeface="Cairo"/>
                <a:cs typeface="Cairo"/>
                <a:sym typeface="Cairo"/>
              </a:rPr>
              <a:t>When many pre-synaptic neurons converge on any single post-synaptic neuron. </a:t>
            </a:r>
            <a:endParaRPr>
              <a:solidFill>
                <a:srgbClr val="55B787"/>
              </a:solidFill>
              <a:latin typeface="Cairo"/>
              <a:ea typeface="Cairo"/>
              <a:cs typeface="Cairo"/>
              <a:sym typeface="Cairo"/>
            </a:endParaRPr>
          </a:p>
        </p:txBody>
      </p:sp>
      <p:sp>
        <p:nvSpPr>
          <p:cNvPr id="449" name="Google Shape;449;p58"/>
          <p:cNvSpPr txBox="1"/>
          <p:nvPr/>
        </p:nvSpPr>
        <p:spPr>
          <a:xfrm>
            <a:off x="5244179" y="4368363"/>
            <a:ext cx="1311300" cy="4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B7B7B7"/>
                </a:solidFill>
                <a:latin typeface="Cairo"/>
                <a:ea typeface="Cairo"/>
                <a:cs typeface="Cairo"/>
                <a:sym typeface="Cairo"/>
              </a:rPr>
              <a:t>Despite giving the neuron a strong stimulus there is no AP </a:t>
            </a:r>
            <a:endParaRPr sz="900">
              <a:solidFill>
                <a:srgbClr val="B7B7B7"/>
              </a:solidFill>
            </a:endParaRPr>
          </a:p>
        </p:txBody>
      </p:sp>
      <p:sp>
        <p:nvSpPr>
          <p:cNvPr id="450" name="Google Shape;450;p58"/>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51" name="Google Shape;451;p58"/>
          <p:cNvSpPr txBox="1"/>
          <p:nvPr/>
        </p:nvSpPr>
        <p:spPr>
          <a:xfrm>
            <a:off x="304350" y="5"/>
            <a:ext cx="54864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34F5C"/>
                </a:solidFill>
                <a:latin typeface="Josefin Sans"/>
                <a:ea typeface="Josefin Sans"/>
                <a:cs typeface="Josefin Sans"/>
                <a:sym typeface="Josefin Sans"/>
              </a:rPr>
              <a:t>Properties of synaptic transmission / </a:t>
            </a:r>
            <a:r>
              <a:rPr lang="en" sz="1200">
                <a:solidFill>
                  <a:srgbClr val="134F5C"/>
                </a:solidFill>
                <a:latin typeface="Josefin Sans"/>
                <a:ea typeface="Josefin Sans"/>
                <a:cs typeface="Josefin Sans"/>
                <a:sym typeface="Josefin Sans"/>
              </a:rPr>
              <a:t>Factors affecting synaptic transmission </a:t>
            </a:r>
            <a:endParaRPr sz="1200">
              <a:solidFill>
                <a:srgbClr val="134F5C"/>
              </a:solidFill>
              <a:latin typeface="Josefin Sans"/>
              <a:ea typeface="Josefin Sans"/>
              <a:cs typeface="Josefin Sans"/>
              <a:sym typeface="Josefi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5" name="Shape 455"/>
        <p:cNvGrpSpPr/>
        <p:nvPr/>
      </p:nvGrpSpPr>
      <p:grpSpPr>
        <a:xfrm>
          <a:off x="0" y="0"/>
          <a:ext cx="0" cy="0"/>
          <a:chOff x="0" y="0"/>
          <a:chExt cx="0" cy="0"/>
        </a:xfrm>
      </p:grpSpPr>
      <p:sp>
        <p:nvSpPr>
          <p:cNvPr id="456" name="Google Shape;456;p59"/>
          <p:cNvSpPr txBox="1"/>
          <p:nvPr>
            <p:ph type="title"/>
          </p:nvPr>
        </p:nvSpPr>
        <p:spPr>
          <a:xfrm>
            <a:off x="274050" y="3545050"/>
            <a:ext cx="6147300" cy="4177200"/>
          </a:xfrm>
          <a:prstGeom prst="rect">
            <a:avLst/>
          </a:prstGeom>
        </p:spPr>
        <p:txBody>
          <a:bodyPr anchorCtr="0" anchor="t" bIns="91425" lIns="91425" spcFirstLastPara="1" rIns="91425" wrap="square" tIns="91425">
            <a:noAutofit/>
          </a:bodyPr>
          <a:lstStyle/>
          <a:p>
            <a:pPr indent="-311150" lvl="0" marL="457200" rtl="0" algn="l">
              <a:lnSpc>
                <a:spcPct val="115000"/>
              </a:lnSpc>
              <a:spcBef>
                <a:spcPts val="0"/>
              </a:spcBef>
              <a:spcAft>
                <a:spcPts val="0"/>
              </a:spcAft>
              <a:buSzPts val="1300"/>
              <a:buFont typeface="Cairo"/>
              <a:buChar char="●"/>
            </a:pPr>
            <a:r>
              <a:rPr lang="en" sz="1300">
                <a:latin typeface="Cairo"/>
                <a:ea typeface="Cairo"/>
                <a:cs typeface="Cairo"/>
                <a:sym typeface="Cairo"/>
              </a:rPr>
              <a:t>Almost all synapses in the CNS are </a:t>
            </a:r>
            <a:r>
              <a:rPr lang="en" sz="1300">
                <a:solidFill>
                  <a:srgbClr val="FF0000"/>
                </a:solidFill>
                <a:latin typeface="Cairo"/>
                <a:ea typeface="Cairo"/>
                <a:cs typeface="Cairo"/>
                <a:sym typeface="Cairo"/>
              </a:rPr>
              <a:t>chemical synapses</a:t>
            </a:r>
            <a:endParaRPr sz="1300">
              <a:solidFill>
                <a:srgbClr val="FF0000"/>
              </a:solidFill>
              <a:latin typeface="Cairo"/>
              <a:ea typeface="Cairo"/>
              <a:cs typeface="Cairo"/>
              <a:sym typeface="Cairo"/>
            </a:endParaRPr>
          </a:p>
          <a:p>
            <a:pPr indent="-311150" lvl="0" marL="457200" rtl="0" algn="l">
              <a:lnSpc>
                <a:spcPct val="115000"/>
              </a:lnSpc>
              <a:spcBef>
                <a:spcPts val="0"/>
              </a:spcBef>
              <a:spcAft>
                <a:spcPts val="0"/>
              </a:spcAft>
              <a:buSzPts val="1300"/>
              <a:buFont typeface="Cairo"/>
              <a:buChar char="●"/>
            </a:pPr>
            <a:r>
              <a:rPr lang="en" sz="1300">
                <a:latin typeface="Cairo"/>
                <a:ea typeface="Cairo"/>
                <a:cs typeface="Cairo"/>
                <a:sym typeface="Cairo"/>
              </a:rPr>
              <a:t> </a:t>
            </a:r>
            <a:r>
              <a:rPr lang="en" sz="1300">
                <a:solidFill>
                  <a:srgbClr val="FF0000"/>
                </a:solidFill>
                <a:latin typeface="Cairo"/>
                <a:ea typeface="Cairo"/>
                <a:cs typeface="Cairo"/>
                <a:sym typeface="Cairo"/>
              </a:rPr>
              <a:t>neurotransmitter </a:t>
            </a:r>
            <a:r>
              <a:rPr lang="en" sz="1300">
                <a:latin typeface="Cairo"/>
                <a:ea typeface="Cairo"/>
                <a:cs typeface="Cairo"/>
                <a:sym typeface="Cairo"/>
              </a:rPr>
              <a:t>is a chemical substance that is secreted by the first neuron at the synapse to act on receptor on the next neuron to excite it, inhibit or modify its sensitivity </a:t>
            </a:r>
            <a:endParaRPr sz="1300">
              <a:latin typeface="Cairo"/>
              <a:ea typeface="Cairo"/>
              <a:cs typeface="Cairo"/>
              <a:sym typeface="Cairo"/>
            </a:endParaRPr>
          </a:p>
          <a:p>
            <a:pPr indent="-311150" lvl="0" marL="457200" rtl="0" algn="l">
              <a:lnSpc>
                <a:spcPct val="115000"/>
              </a:lnSpc>
              <a:spcBef>
                <a:spcPts val="0"/>
              </a:spcBef>
              <a:spcAft>
                <a:spcPts val="0"/>
              </a:spcAft>
              <a:buSzPts val="1300"/>
              <a:buFont typeface="Cairo"/>
              <a:buChar char="●"/>
            </a:pPr>
            <a:r>
              <a:rPr lang="en" sz="1300">
                <a:latin typeface="Cairo"/>
                <a:ea typeface="Cairo"/>
                <a:cs typeface="Cairo"/>
                <a:sym typeface="Cairo"/>
              </a:rPr>
              <a:t>Chemical synapse is </a:t>
            </a:r>
            <a:r>
              <a:rPr lang="en" sz="1300">
                <a:solidFill>
                  <a:srgbClr val="FF0000"/>
                </a:solidFill>
                <a:latin typeface="Cairo"/>
                <a:ea typeface="Cairo"/>
                <a:cs typeface="Cairo"/>
                <a:sym typeface="Cairo"/>
              </a:rPr>
              <a:t>One directional </a:t>
            </a:r>
            <a:r>
              <a:rPr lang="en" sz="1300">
                <a:latin typeface="Cairo"/>
                <a:ea typeface="Cairo"/>
                <a:cs typeface="Cairo"/>
                <a:sym typeface="Cairo"/>
              </a:rPr>
              <a:t>in transmission while electrical synapse transmission can occur in </a:t>
            </a:r>
            <a:r>
              <a:rPr lang="en" sz="1300">
                <a:solidFill>
                  <a:srgbClr val="FF0000"/>
                </a:solidFill>
                <a:latin typeface="Cairo"/>
                <a:ea typeface="Cairo"/>
                <a:cs typeface="Cairo"/>
                <a:sym typeface="Cairo"/>
              </a:rPr>
              <a:t>both directions</a:t>
            </a:r>
            <a:r>
              <a:rPr lang="en" sz="1300">
                <a:latin typeface="Cairo"/>
                <a:ea typeface="Cairo"/>
                <a:cs typeface="Cairo"/>
                <a:sym typeface="Cairo"/>
              </a:rPr>
              <a:t> .</a:t>
            </a:r>
            <a:endParaRPr sz="1300">
              <a:latin typeface="Cairo"/>
              <a:ea typeface="Cairo"/>
              <a:cs typeface="Cairo"/>
              <a:sym typeface="Cairo"/>
            </a:endParaRPr>
          </a:p>
          <a:p>
            <a:pPr indent="-311150" lvl="0" marL="457200" rtl="0" algn="l">
              <a:lnSpc>
                <a:spcPct val="115000"/>
              </a:lnSpc>
              <a:spcBef>
                <a:spcPts val="0"/>
              </a:spcBef>
              <a:spcAft>
                <a:spcPts val="0"/>
              </a:spcAft>
              <a:buSzPts val="1300"/>
              <a:buFont typeface="Cairo"/>
              <a:buChar char="●"/>
            </a:pPr>
            <a:r>
              <a:rPr lang="en" sz="1300">
                <a:solidFill>
                  <a:srgbClr val="FF0000"/>
                </a:solidFill>
                <a:latin typeface="Cairo"/>
                <a:ea typeface="Cairo"/>
                <a:cs typeface="Cairo"/>
                <a:sym typeface="Cairo"/>
              </a:rPr>
              <a:t>Gap</a:t>
            </a:r>
            <a:r>
              <a:rPr lang="en" sz="1300">
                <a:latin typeface="Cairo"/>
                <a:ea typeface="Cairo"/>
                <a:cs typeface="Cairo"/>
                <a:sym typeface="Cairo"/>
              </a:rPr>
              <a:t> </a:t>
            </a:r>
            <a:r>
              <a:rPr lang="en" sz="1300">
                <a:solidFill>
                  <a:srgbClr val="FF0000"/>
                </a:solidFill>
                <a:latin typeface="Cairo"/>
                <a:ea typeface="Cairo"/>
                <a:cs typeface="Cairo"/>
                <a:sym typeface="Cairo"/>
              </a:rPr>
              <a:t>junction</a:t>
            </a:r>
            <a:r>
              <a:rPr lang="en" sz="1300">
                <a:latin typeface="Cairo"/>
                <a:ea typeface="Cairo"/>
                <a:cs typeface="Cairo"/>
                <a:sym typeface="Cairo"/>
              </a:rPr>
              <a:t> is the space between the pre- and postsynaptic neurons which allows the passage of ions</a:t>
            </a:r>
            <a:endParaRPr sz="1300">
              <a:latin typeface="Cairo"/>
              <a:ea typeface="Cairo"/>
              <a:cs typeface="Cairo"/>
              <a:sym typeface="Cairo"/>
            </a:endParaRPr>
          </a:p>
          <a:p>
            <a:pPr indent="-311150" lvl="0" marL="457200" rtl="0" algn="l">
              <a:lnSpc>
                <a:spcPct val="115000"/>
              </a:lnSpc>
              <a:spcBef>
                <a:spcPts val="0"/>
              </a:spcBef>
              <a:spcAft>
                <a:spcPts val="0"/>
              </a:spcAft>
              <a:buSzPts val="1300"/>
              <a:buFont typeface="Cairo"/>
              <a:buChar char="●"/>
            </a:pPr>
            <a:r>
              <a:rPr lang="en" sz="1300">
                <a:latin typeface="Cairo"/>
                <a:ea typeface="Cairo"/>
                <a:cs typeface="Cairo"/>
                <a:sym typeface="Cairo"/>
              </a:rPr>
              <a:t>Electrical synapses Are important in the CNS in </a:t>
            </a:r>
            <a:r>
              <a:rPr lang="en" sz="1300">
                <a:solidFill>
                  <a:srgbClr val="FF0000"/>
                </a:solidFill>
                <a:latin typeface="Cairo"/>
                <a:ea typeface="Cairo"/>
                <a:cs typeface="Cairo"/>
                <a:sym typeface="Cairo"/>
              </a:rPr>
              <a:t>Mental</a:t>
            </a:r>
            <a:r>
              <a:rPr lang="en" sz="1300">
                <a:latin typeface="Cairo"/>
                <a:ea typeface="Cairo"/>
                <a:cs typeface="Cairo"/>
                <a:sym typeface="Cairo"/>
              </a:rPr>
              <a:t> attention,</a:t>
            </a:r>
            <a:r>
              <a:rPr lang="en" sz="1300">
                <a:solidFill>
                  <a:srgbClr val="FF0000"/>
                </a:solidFill>
                <a:latin typeface="Cairo"/>
                <a:ea typeface="Cairo"/>
                <a:cs typeface="Cairo"/>
                <a:sym typeface="Cairo"/>
              </a:rPr>
              <a:t>Emotions</a:t>
            </a:r>
            <a:r>
              <a:rPr lang="en" sz="1300">
                <a:latin typeface="Cairo"/>
                <a:ea typeface="Cairo"/>
                <a:cs typeface="Cairo"/>
                <a:sym typeface="Cairo"/>
              </a:rPr>
              <a:t>, </a:t>
            </a:r>
            <a:r>
              <a:rPr lang="en" sz="1300">
                <a:solidFill>
                  <a:srgbClr val="FF0000"/>
                </a:solidFill>
                <a:latin typeface="Cairo"/>
                <a:ea typeface="Cairo"/>
                <a:cs typeface="Cairo"/>
                <a:sym typeface="Cairo"/>
              </a:rPr>
              <a:t>memory </a:t>
            </a:r>
            <a:r>
              <a:rPr lang="en" sz="1300">
                <a:solidFill>
                  <a:srgbClr val="000000"/>
                </a:solidFill>
                <a:latin typeface="Cairo"/>
                <a:ea typeface="Cairo"/>
                <a:cs typeface="Cairo"/>
                <a:sym typeface="Cairo"/>
              </a:rPr>
              <a:t>and </a:t>
            </a:r>
            <a:r>
              <a:rPr lang="en" sz="1300">
                <a:solidFill>
                  <a:srgbClr val="FF0000"/>
                </a:solidFill>
                <a:latin typeface="Cairo"/>
                <a:ea typeface="Cairo"/>
                <a:cs typeface="Cairo"/>
                <a:sym typeface="Cairo"/>
              </a:rPr>
              <a:t>Arousal</a:t>
            </a:r>
            <a:r>
              <a:rPr lang="en" sz="1300">
                <a:latin typeface="Cairo"/>
                <a:ea typeface="Cairo"/>
                <a:cs typeface="Cairo"/>
                <a:sym typeface="Cairo"/>
              </a:rPr>
              <a:t> from sleep.</a:t>
            </a:r>
            <a:endParaRPr sz="1300">
              <a:latin typeface="Cairo"/>
              <a:ea typeface="Cairo"/>
              <a:cs typeface="Cairo"/>
              <a:sym typeface="Cairo"/>
            </a:endParaRPr>
          </a:p>
          <a:p>
            <a:pPr indent="-311150" lvl="0" marL="457200" rtl="0" algn="l">
              <a:spcBef>
                <a:spcPts val="0"/>
              </a:spcBef>
              <a:spcAft>
                <a:spcPts val="0"/>
              </a:spcAft>
              <a:buSzPts val="1300"/>
              <a:buFont typeface="Cairo"/>
              <a:buChar char="●"/>
            </a:pPr>
            <a:r>
              <a:rPr lang="en" sz="1300">
                <a:solidFill>
                  <a:srgbClr val="FF0000"/>
                </a:solidFill>
                <a:latin typeface="Cairo"/>
                <a:ea typeface="Cairo"/>
                <a:cs typeface="Cairo"/>
                <a:sym typeface="Cairo"/>
              </a:rPr>
              <a:t>neurons in lateral vestibular nucleus</a:t>
            </a:r>
            <a:r>
              <a:rPr baseline="30000" lang="en" sz="1300">
                <a:solidFill>
                  <a:srgbClr val="FF0000"/>
                </a:solidFill>
                <a:latin typeface="Cairo"/>
                <a:ea typeface="Cairo"/>
                <a:cs typeface="Cairo"/>
                <a:sym typeface="Cairo"/>
              </a:rPr>
              <a:t>1</a:t>
            </a:r>
            <a:r>
              <a:rPr lang="en" sz="1300">
                <a:solidFill>
                  <a:srgbClr val="FF0000"/>
                </a:solidFill>
                <a:latin typeface="Cairo"/>
                <a:ea typeface="Cairo"/>
                <a:cs typeface="Cairo"/>
                <a:sym typeface="Cairo"/>
              </a:rPr>
              <a:t> </a:t>
            </a:r>
            <a:r>
              <a:rPr lang="en" sz="1300">
                <a:solidFill>
                  <a:srgbClr val="000000"/>
                </a:solidFill>
                <a:latin typeface="Cairo"/>
                <a:ea typeface="Cairo"/>
                <a:cs typeface="Cairo"/>
                <a:sym typeface="Cairo"/>
              </a:rPr>
              <a:t>have conjoint synapse</a:t>
            </a:r>
            <a:endParaRPr sz="1300">
              <a:solidFill>
                <a:srgbClr val="000000"/>
              </a:solidFill>
              <a:latin typeface="Cairo"/>
              <a:ea typeface="Cairo"/>
              <a:cs typeface="Cairo"/>
              <a:sym typeface="Cairo"/>
            </a:endParaRPr>
          </a:p>
          <a:p>
            <a:pPr indent="-311150" lvl="0" marL="457200" rtl="0" algn="l">
              <a:spcBef>
                <a:spcPts val="0"/>
              </a:spcBef>
              <a:spcAft>
                <a:spcPts val="0"/>
              </a:spcAft>
              <a:buClr>
                <a:srgbClr val="000000"/>
              </a:buClr>
              <a:buSzPts val="1300"/>
              <a:buFont typeface="Cairo"/>
              <a:buChar char="●"/>
            </a:pPr>
            <a:r>
              <a:rPr lang="en" sz="1300">
                <a:solidFill>
                  <a:srgbClr val="FF0000"/>
                </a:solidFill>
                <a:latin typeface="Cairo"/>
                <a:ea typeface="Cairo"/>
                <a:cs typeface="Cairo"/>
                <a:sym typeface="Cairo"/>
              </a:rPr>
              <a:t>Ach esterase </a:t>
            </a:r>
            <a:r>
              <a:rPr lang="en" sz="1300">
                <a:solidFill>
                  <a:srgbClr val="000000"/>
                </a:solidFill>
                <a:latin typeface="Cairo"/>
                <a:ea typeface="Cairo"/>
                <a:cs typeface="Cairo"/>
                <a:sym typeface="Cairo"/>
              </a:rPr>
              <a:t>is an enzyme that destroys</a:t>
            </a:r>
            <a:r>
              <a:rPr lang="en" sz="1300">
                <a:solidFill>
                  <a:srgbClr val="FF0000"/>
                </a:solidFill>
                <a:latin typeface="Cairo"/>
                <a:ea typeface="Cairo"/>
                <a:cs typeface="Cairo"/>
                <a:sym typeface="Cairo"/>
              </a:rPr>
              <a:t> Ach neurotransmitter </a:t>
            </a:r>
            <a:r>
              <a:rPr lang="en" sz="1300">
                <a:solidFill>
                  <a:srgbClr val="000000"/>
                </a:solidFill>
                <a:latin typeface="Cairo"/>
                <a:ea typeface="Cairo"/>
                <a:cs typeface="Cairo"/>
                <a:sym typeface="Cairo"/>
              </a:rPr>
              <a:t>in a process called </a:t>
            </a:r>
            <a:r>
              <a:rPr lang="en" sz="1300">
                <a:latin typeface="Cairo"/>
                <a:ea typeface="Cairo"/>
                <a:cs typeface="Cairo"/>
                <a:sym typeface="Cairo"/>
              </a:rPr>
              <a:t>Enzymatic destruction</a:t>
            </a:r>
            <a:endParaRPr sz="1300">
              <a:latin typeface="Cairo"/>
              <a:ea typeface="Cairo"/>
              <a:cs typeface="Cairo"/>
              <a:sym typeface="Cairo"/>
            </a:endParaRPr>
          </a:p>
          <a:p>
            <a:pPr indent="-311150" lvl="0" marL="457200" rtl="0" algn="l">
              <a:spcBef>
                <a:spcPts val="0"/>
              </a:spcBef>
              <a:spcAft>
                <a:spcPts val="0"/>
              </a:spcAft>
              <a:buSzPts val="1300"/>
              <a:buFont typeface="Cairo"/>
              <a:buChar char="●"/>
            </a:pPr>
            <a:r>
              <a:rPr lang="en" sz="1300">
                <a:solidFill>
                  <a:srgbClr val="FF0000"/>
                </a:solidFill>
                <a:latin typeface="Cairo"/>
                <a:ea typeface="Cairo"/>
                <a:cs typeface="Cairo"/>
                <a:sym typeface="Cairo"/>
              </a:rPr>
              <a:t>Norepinephrine</a:t>
            </a:r>
            <a:r>
              <a:rPr lang="en" sz="1300">
                <a:latin typeface="Cairo"/>
                <a:ea typeface="Cairo"/>
                <a:cs typeface="Cairo"/>
                <a:sym typeface="Cairo"/>
              </a:rPr>
              <a:t> neurotransmitter is actively transported back into the presynaptic terminal.</a:t>
            </a:r>
            <a:endParaRPr sz="1300">
              <a:latin typeface="Cairo"/>
              <a:ea typeface="Cairo"/>
              <a:cs typeface="Cairo"/>
              <a:sym typeface="Cairo"/>
            </a:endParaRPr>
          </a:p>
          <a:p>
            <a:pPr indent="-311150" lvl="0" marL="457200" rtl="0" algn="l">
              <a:spcBef>
                <a:spcPts val="0"/>
              </a:spcBef>
              <a:spcAft>
                <a:spcPts val="0"/>
              </a:spcAft>
              <a:buSzPts val="1300"/>
              <a:buFont typeface="Cairo"/>
              <a:buChar char="●"/>
            </a:pPr>
            <a:r>
              <a:rPr lang="en" sz="1300">
                <a:latin typeface="Cairo"/>
                <a:ea typeface="Cairo"/>
                <a:cs typeface="Cairo"/>
                <a:sym typeface="Cairo"/>
              </a:rPr>
              <a:t>Neurotransmitter receptors that directly open gate ion channels are often called </a:t>
            </a:r>
            <a:r>
              <a:rPr lang="en" sz="1300">
                <a:solidFill>
                  <a:srgbClr val="FF0000"/>
                </a:solidFill>
                <a:latin typeface="Cairo"/>
                <a:ea typeface="Cairo"/>
                <a:cs typeface="Cairo"/>
                <a:sym typeface="Cairo"/>
              </a:rPr>
              <a:t>ionotropic receptors</a:t>
            </a:r>
            <a:r>
              <a:rPr lang="en" sz="1300">
                <a:latin typeface="Cairo"/>
                <a:ea typeface="Cairo"/>
                <a:cs typeface="Cairo"/>
                <a:sym typeface="Cairo"/>
              </a:rPr>
              <a:t>, whereas those that act through second messenger systems are called </a:t>
            </a:r>
            <a:r>
              <a:rPr lang="en" sz="1300">
                <a:solidFill>
                  <a:srgbClr val="FF0000"/>
                </a:solidFill>
                <a:latin typeface="Cairo"/>
                <a:ea typeface="Cairo"/>
                <a:cs typeface="Cairo"/>
                <a:sym typeface="Cairo"/>
              </a:rPr>
              <a:t>metabotropic receptors.</a:t>
            </a:r>
            <a:r>
              <a:rPr baseline="30000" lang="en" sz="1300">
                <a:solidFill>
                  <a:srgbClr val="FF0000"/>
                </a:solidFill>
                <a:latin typeface="Cairo"/>
                <a:ea typeface="Cairo"/>
                <a:cs typeface="Cairo"/>
                <a:sym typeface="Cairo"/>
              </a:rPr>
              <a:t>2</a:t>
            </a:r>
            <a:endParaRPr sz="1300">
              <a:latin typeface="Cairo"/>
              <a:ea typeface="Cairo"/>
              <a:cs typeface="Cairo"/>
              <a:sym typeface="Cairo"/>
            </a:endParaRPr>
          </a:p>
        </p:txBody>
      </p:sp>
      <p:sp>
        <p:nvSpPr>
          <p:cNvPr id="457" name="Google Shape;457;p59"/>
          <p:cNvSpPr txBox="1"/>
          <p:nvPr/>
        </p:nvSpPr>
        <p:spPr>
          <a:xfrm>
            <a:off x="274038" y="3167151"/>
            <a:ext cx="2223900" cy="56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2400">
                <a:solidFill>
                  <a:srgbClr val="134F5C"/>
                </a:solidFill>
                <a:highlight>
                  <a:srgbClr val="EFEFEF"/>
                </a:highlight>
                <a:latin typeface="Josefin Sans"/>
                <a:ea typeface="Josefin Sans"/>
                <a:cs typeface="Josefin Sans"/>
                <a:sym typeface="Josefin Sans"/>
              </a:rPr>
              <a:t>Summary </a:t>
            </a:r>
            <a:endParaRPr sz="2400">
              <a:solidFill>
                <a:srgbClr val="134F5C"/>
              </a:solidFill>
              <a:highlight>
                <a:srgbClr val="EFEFEF"/>
              </a:highlight>
              <a:latin typeface="Josefin Sans"/>
              <a:ea typeface="Josefin Sans"/>
              <a:cs typeface="Josefin Sans"/>
              <a:sym typeface="Josefin Sans"/>
            </a:endParaRPr>
          </a:p>
          <a:p>
            <a:pPr indent="0" lvl="0" marL="0" rtl="0" algn="l">
              <a:spcBef>
                <a:spcPts val="0"/>
              </a:spcBef>
              <a:spcAft>
                <a:spcPts val="0"/>
              </a:spcAft>
              <a:buNone/>
            </a:pPr>
            <a:r>
              <a:t/>
            </a:r>
            <a:endParaRPr sz="2400">
              <a:solidFill>
                <a:srgbClr val="134F5C"/>
              </a:solidFill>
              <a:highlight>
                <a:srgbClr val="EFEFEF"/>
              </a:highlight>
              <a:latin typeface="Josefin Sans"/>
              <a:ea typeface="Josefin Sans"/>
              <a:cs typeface="Josefin Sans"/>
              <a:sym typeface="Josefin Sans"/>
            </a:endParaRPr>
          </a:p>
          <a:p>
            <a:pPr indent="0" lvl="0" marL="0" rtl="0" algn="l">
              <a:spcBef>
                <a:spcPts val="0"/>
              </a:spcBef>
              <a:spcAft>
                <a:spcPts val="0"/>
              </a:spcAft>
              <a:buNone/>
            </a:pPr>
            <a:r>
              <a:t/>
            </a:r>
            <a:endParaRPr sz="2400">
              <a:solidFill>
                <a:srgbClr val="134F5C"/>
              </a:solidFill>
              <a:highlight>
                <a:srgbClr val="EFEFEF"/>
              </a:highlight>
              <a:latin typeface="Josefin Sans"/>
              <a:ea typeface="Josefin Sans"/>
              <a:cs typeface="Josefin Sans"/>
              <a:sym typeface="Josefin Sans"/>
            </a:endParaRPr>
          </a:p>
        </p:txBody>
      </p:sp>
      <p:pic>
        <p:nvPicPr>
          <p:cNvPr id="458" name="Google Shape;458;p59"/>
          <p:cNvPicPr preferRelativeResize="0"/>
          <p:nvPr/>
        </p:nvPicPr>
        <p:blipFill>
          <a:blip r:embed="rId3">
            <a:alphaModFix/>
          </a:blip>
          <a:stretch>
            <a:fillRect/>
          </a:stretch>
        </p:blipFill>
        <p:spPr>
          <a:xfrm>
            <a:off x="213225" y="7815348"/>
            <a:ext cx="2963677" cy="1808476"/>
          </a:xfrm>
          <a:prstGeom prst="rect">
            <a:avLst/>
          </a:prstGeom>
          <a:noFill/>
          <a:ln>
            <a:noFill/>
          </a:ln>
        </p:spPr>
      </p:pic>
      <p:sp>
        <p:nvSpPr>
          <p:cNvPr id="459" name="Google Shape;459;p59"/>
          <p:cNvSpPr txBox="1"/>
          <p:nvPr/>
        </p:nvSpPr>
        <p:spPr>
          <a:xfrm>
            <a:off x="2486075" y="7722136"/>
            <a:ext cx="194400" cy="34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FF0000"/>
                </a:solidFill>
              </a:rPr>
              <a:t>1</a:t>
            </a:r>
            <a:endParaRPr sz="1100">
              <a:solidFill>
                <a:srgbClr val="FF0000"/>
              </a:solidFill>
            </a:endParaRPr>
          </a:p>
        </p:txBody>
      </p:sp>
      <p:pic>
        <p:nvPicPr>
          <p:cNvPr id="460" name="Google Shape;460;p59"/>
          <p:cNvPicPr preferRelativeResize="0"/>
          <p:nvPr/>
        </p:nvPicPr>
        <p:blipFill>
          <a:blip r:embed="rId4">
            <a:alphaModFix/>
          </a:blip>
          <a:stretch>
            <a:fillRect/>
          </a:stretch>
        </p:blipFill>
        <p:spPr>
          <a:xfrm>
            <a:off x="3329302" y="7835236"/>
            <a:ext cx="3315473" cy="1756693"/>
          </a:xfrm>
          <a:prstGeom prst="rect">
            <a:avLst/>
          </a:prstGeom>
          <a:noFill/>
          <a:ln>
            <a:noFill/>
          </a:ln>
        </p:spPr>
      </p:pic>
      <p:sp>
        <p:nvSpPr>
          <p:cNvPr id="461" name="Google Shape;461;p59"/>
          <p:cNvSpPr txBox="1"/>
          <p:nvPr/>
        </p:nvSpPr>
        <p:spPr>
          <a:xfrm>
            <a:off x="6207132" y="7679981"/>
            <a:ext cx="5481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FF0000"/>
                </a:solidFill>
              </a:rPr>
              <a:t>2</a:t>
            </a:r>
            <a:endParaRPr sz="1000">
              <a:solidFill>
                <a:srgbClr val="FF0000"/>
              </a:solidFill>
            </a:endParaRPr>
          </a:p>
        </p:txBody>
      </p:sp>
      <p:graphicFrame>
        <p:nvGraphicFramePr>
          <p:cNvPr id="462" name="Google Shape;462;p59"/>
          <p:cNvGraphicFramePr/>
          <p:nvPr/>
        </p:nvGraphicFramePr>
        <p:xfrm>
          <a:off x="83076" y="471408"/>
          <a:ext cx="3000000" cy="3000000"/>
        </p:xfrm>
        <a:graphic>
          <a:graphicData uri="http://schemas.openxmlformats.org/drawingml/2006/table">
            <a:tbl>
              <a:tblPr>
                <a:noFill/>
                <a:tableStyleId>{2B0514A0-8887-4B06-8A84-9A8A8513901A}</a:tableStyleId>
              </a:tblPr>
              <a:tblGrid>
                <a:gridCol w="3241300"/>
                <a:gridCol w="3241300"/>
              </a:tblGrid>
              <a:tr h="344575">
                <a:tc>
                  <a:txBody>
                    <a:bodyPr>
                      <a:noAutofit/>
                    </a:bodyPr>
                    <a:lstStyle/>
                    <a:p>
                      <a:pPr indent="0" lvl="0" marL="0" rtl="0" algn="ctr">
                        <a:spcBef>
                          <a:spcPts val="0"/>
                        </a:spcBef>
                        <a:spcAft>
                          <a:spcPts val="0"/>
                        </a:spcAft>
                        <a:buNone/>
                      </a:pPr>
                      <a:r>
                        <a:rPr b="1" lang="en">
                          <a:solidFill>
                            <a:srgbClr val="FFFFFF"/>
                          </a:solidFill>
                          <a:latin typeface="Josefin Sans"/>
                          <a:ea typeface="Josefin Sans"/>
                          <a:cs typeface="Josefin Sans"/>
                          <a:sym typeface="Josefin Sans"/>
                        </a:rPr>
                        <a:t>EPSPs</a:t>
                      </a:r>
                      <a:endParaRPr b="1">
                        <a:solidFill>
                          <a:srgbClr val="FFFFFF"/>
                        </a:solidFill>
                        <a:latin typeface="Josefin Sans"/>
                        <a:ea typeface="Josefin Sans"/>
                        <a:cs typeface="Josefin Sans"/>
                        <a:sym typeface="Josefin Sans"/>
                      </a:endParaRPr>
                    </a:p>
                  </a:txBody>
                  <a:tcPr marT="91425" marB="91425" marR="91425" marL="91425">
                    <a:solidFill>
                      <a:srgbClr val="134F5C"/>
                    </a:solidFill>
                  </a:tcPr>
                </a:tc>
                <a:tc>
                  <a:txBody>
                    <a:bodyPr>
                      <a:noAutofit/>
                    </a:bodyPr>
                    <a:lstStyle/>
                    <a:p>
                      <a:pPr indent="0" lvl="0" marL="0" rtl="0" algn="ctr">
                        <a:spcBef>
                          <a:spcPts val="0"/>
                        </a:spcBef>
                        <a:spcAft>
                          <a:spcPts val="0"/>
                        </a:spcAft>
                        <a:buNone/>
                      </a:pPr>
                      <a:r>
                        <a:rPr b="1" lang="en">
                          <a:solidFill>
                            <a:srgbClr val="FFFFFF"/>
                          </a:solidFill>
                          <a:latin typeface="Josefin Sans"/>
                          <a:ea typeface="Josefin Sans"/>
                          <a:cs typeface="Josefin Sans"/>
                          <a:sym typeface="Josefin Sans"/>
                        </a:rPr>
                        <a:t>IPSP</a:t>
                      </a:r>
                      <a:endParaRPr b="1">
                        <a:solidFill>
                          <a:srgbClr val="FFFFFF"/>
                        </a:solidFill>
                        <a:latin typeface="Josefin Sans"/>
                        <a:ea typeface="Josefin Sans"/>
                        <a:cs typeface="Josefin Sans"/>
                        <a:sym typeface="Josefin Sans"/>
                      </a:endParaRPr>
                    </a:p>
                  </a:txBody>
                  <a:tcPr marT="91425" marB="91425" marR="91425" marL="91425">
                    <a:solidFill>
                      <a:srgbClr val="134F5C"/>
                    </a:solidFill>
                  </a:tcPr>
                </a:tc>
              </a:tr>
              <a:tr h="524575">
                <a:tc>
                  <a:txBody>
                    <a:bodyPr>
                      <a:noAutofit/>
                    </a:bodyPr>
                    <a:lstStyle/>
                    <a:p>
                      <a:pPr indent="0" lvl="0" marL="0" rtl="0" algn="l">
                        <a:spcBef>
                          <a:spcPts val="0"/>
                        </a:spcBef>
                        <a:spcAft>
                          <a:spcPts val="0"/>
                        </a:spcAft>
                        <a:buNone/>
                      </a:pPr>
                      <a:r>
                        <a:rPr lang="en" sz="1300"/>
                        <a:t>1- </a:t>
                      </a:r>
                      <a:r>
                        <a:rPr lang="en" sz="1300"/>
                        <a:t>Opening of </a:t>
                      </a:r>
                      <a:r>
                        <a:rPr lang="en" sz="1300">
                          <a:solidFill>
                            <a:srgbClr val="FF0000"/>
                          </a:solidFill>
                        </a:rPr>
                        <a:t>Na channels</a:t>
                      </a:r>
                      <a:r>
                        <a:rPr lang="en" sz="1300"/>
                        <a:t> to threshold level (Most Common).</a:t>
                      </a:r>
                      <a:endParaRPr sz="1300"/>
                    </a:p>
                  </a:txBody>
                  <a:tcPr marT="91425" marB="91425" marR="91425" marL="91425"/>
                </a:tc>
                <a:tc>
                  <a:txBody>
                    <a:bodyPr>
                      <a:noAutofit/>
                    </a:bodyPr>
                    <a:lstStyle/>
                    <a:p>
                      <a:pPr indent="0" lvl="0" marL="0" rtl="0" algn="l">
                        <a:spcBef>
                          <a:spcPts val="0"/>
                        </a:spcBef>
                        <a:spcAft>
                          <a:spcPts val="0"/>
                        </a:spcAft>
                        <a:buNone/>
                      </a:pPr>
                      <a:r>
                        <a:rPr lang="en" sz="1300"/>
                        <a:t>1- Opening of </a:t>
                      </a:r>
                      <a:r>
                        <a:rPr lang="en" sz="1300">
                          <a:solidFill>
                            <a:srgbClr val="FF0000"/>
                          </a:solidFill>
                        </a:rPr>
                        <a:t>Cl ion channels</a:t>
                      </a:r>
                      <a:r>
                        <a:rPr lang="en" sz="1300"/>
                        <a:t> through the postsynaptic neuronal membrane.</a:t>
                      </a:r>
                      <a:endParaRPr sz="1300"/>
                    </a:p>
                  </a:txBody>
                  <a:tcPr marT="91425" marB="91425" marR="91425" marL="91425"/>
                </a:tc>
              </a:tr>
              <a:tr h="524575">
                <a:tc>
                  <a:txBody>
                    <a:bodyPr>
                      <a:noAutofit/>
                    </a:bodyPr>
                    <a:lstStyle/>
                    <a:p>
                      <a:pPr indent="0" lvl="0" marL="0" rtl="0" algn="l">
                        <a:spcBef>
                          <a:spcPts val="0"/>
                        </a:spcBef>
                        <a:spcAft>
                          <a:spcPts val="0"/>
                        </a:spcAft>
                        <a:buNone/>
                      </a:pPr>
                      <a:r>
                        <a:rPr lang="en" sz="1300"/>
                        <a:t>2- </a:t>
                      </a:r>
                      <a:r>
                        <a:rPr lang="en" sz="1300">
                          <a:solidFill>
                            <a:srgbClr val="FF0000"/>
                          </a:solidFill>
                        </a:rPr>
                        <a:t>De</a:t>
                      </a:r>
                      <a:r>
                        <a:rPr lang="en" sz="1300">
                          <a:solidFill>
                            <a:srgbClr val="FF0000"/>
                          </a:solidFill>
                        </a:rPr>
                        <a:t>crease conduction through Cl or K</a:t>
                      </a:r>
                      <a:r>
                        <a:rPr lang="en" sz="1300"/>
                        <a:t> channels, or both.</a:t>
                      </a:r>
                      <a:endParaRPr sz="1300"/>
                    </a:p>
                  </a:txBody>
                  <a:tcPr marT="91425" marB="91425" marR="91425" marL="91425"/>
                </a:tc>
                <a:tc>
                  <a:txBody>
                    <a:bodyPr>
                      <a:noAutofit/>
                    </a:bodyPr>
                    <a:lstStyle/>
                    <a:p>
                      <a:pPr indent="0" lvl="0" marL="0" rtl="0" algn="l">
                        <a:spcBef>
                          <a:spcPts val="0"/>
                        </a:spcBef>
                        <a:spcAft>
                          <a:spcPts val="0"/>
                        </a:spcAft>
                        <a:buNone/>
                      </a:pPr>
                      <a:r>
                        <a:rPr lang="en" sz="1300"/>
                        <a:t>2- </a:t>
                      </a:r>
                      <a:r>
                        <a:rPr lang="en" sz="1300">
                          <a:solidFill>
                            <a:srgbClr val="FF0000"/>
                          </a:solidFill>
                        </a:rPr>
                        <a:t>Increase in conductance of K ions</a:t>
                      </a:r>
                      <a:r>
                        <a:rPr lang="en" sz="1300"/>
                        <a:t> out of the Neuron</a:t>
                      </a:r>
                      <a:endParaRPr sz="1300"/>
                    </a:p>
                  </a:txBody>
                  <a:tcPr marT="91425" marB="91425" marR="91425" marL="91425"/>
                </a:tc>
              </a:tr>
              <a:tr h="1064625">
                <a:tc>
                  <a:txBody>
                    <a:bodyPr>
                      <a:noAutofit/>
                    </a:bodyPr>
                    <a:lstStyle/>
                    <a:p>
                      <a:pPr indent="0" lvl="0" marL="0" rtl="0" algn="l">
                        <a:spcBef>
                          <a:spcPts val="0"/>
                        </a:spcBef>
                        <a:spcAft>
                          <a:spcPts val="0"/>
                        </a:spcAft>
                        <a:buNone/>
                      </a:pPr>
                      <a:r>
                        <a:rPr lang="en" sz="1300"/>
                        <a:t>3- Various changes in the internal metabolism of  the postsynaptic neuron to </a:t>
                      </a:r>
                      <a:r>
                        <a:rPr lang="en" sz="1300">
                          <a:solidFill>
                            <a:srgbClr val="FF0000"/>
                          </a:solidFill>
                        </a:rPr>
                        <a:t>excite</a:t>
                      </a:r>
                      <a:r>
                        <a:rPr lang="en" sz="1300"/>
                        <a:t> or, in some instances, to Increase </a:t>
                      </a:r>
                      <a:r>
                        <a:rPr lang="en" sz="1300">
                          <a:solidFill>
                            <a:schemeClr val="dk1"/>
                          </a:solidFill>
                        </a:rPr>
                        <a:t>excitatory</a:t>
                      </a:r>
                      <a:r>
                        <a:rPr lang="en" sz="1300"/>
                        <a:t> membrane receptors or decrease </a:t>
                      </a:r>
                      <a:r>
                        <a:rPr lang="en" sz="1300">
                          <a:solidFill>
                            <a:schemeClr val="dk1"/>
                          </a:solidFill>
                        </a:rPr>
                        <a:t>inhibitory </a:t>
                      </a:r>
                      <a:r>
                        <a:rPr lang="en" sz="1300"/>
                        <a:t>membrane receptors </a:t>
                      </a:r>
                      <a:endParaRPr sz="1300"/>
                    </a:p>
                  </a:txBody>
                  <a:tcPr marT="91425" marB="91425" marR="91425" marL="91425"/>
                </a:tc>
                <a:tc>
                  <a:txBody>
                    <a:bodyPr>
                      <a:noAutofit/>
                    </a:bodyPr>
                    <a:lstStyle/>
                    <a:p>
                      <a:pPr indent="0" lvl="0" marL="0" rtl="0" algn="l">
                        <a:spcBef>
                          <a:spcPts val="0"/>
                        </a:spcBef>
                        <a:spcAft>
                          <a:spcPts val="0"/>
                        </a:spcAft>
                        <a:buNone/>
                      </a:pPr>
                      <a:r>
                        <a:rPr lang="en" sz="1300"/>
                        <a:t>3- Activation of receptor enzymes that </a:t>
                      </a:r>
                      <a:r>
                        <a:rPr lang="en" sz="1300">
                          <a:solidFill>
                            <a:srgbClr val="FF0000"/>
                          </a:solidFill>
                        </a:rPr>
                        <a:t>inhibit</a:t>
                      </a:r>
                      <a:r>
                        <a:rPr lang="en" sz="1300"/>
                        <a:t> cellular metabolic functions that increase inhibitory membrane receptors or decrease excitatory membrane receptors.</a:t>
                      </a:r>
                      <a:endParaRPr sz="1300"/>
                    </a:p>
                  </a:txBody>
                  <a:tcPr marT="91425" marB="91425" marR="91425" marL="91425"/>
                </a:tc>
              </a:tr>
            </a:tbl>
          </a:graphicData>
        </a:graphic>
      </p:graphicFrame>
      <p:sp>
        <p:nvSpPr>
          <p:cNvPr id="463" name="Google Shape;463;p59"/>
          <p:cNvSpPr txBox="1"/>
          <p:nvPr/>
        </p:nvSpPr>
        <p:spPr>
          <a:xfrm>
            <a:off x="3329300" y="3203050"/>
            <a:ext cx="3236400" cy="342000"/>
          </a:xfrm>
          <a:prstGeom prst="rect">
            <a:avLst/>
          </a:prstGeom>
          <a:noFill/>
          <a:ln>
            <a:noFill/>
          </a:ln>
        </p:spPr>
        <p:txBody>
          <a:bodyPr anchorCtr="0" anchor="t" bIns="91425" lIns="91425" spcFirstLastPara="1" rIns="91425" wrap="square" tIns="91425">
            <a:noAutofit/>
          </a:bodyPr>
          <a:lstStyle/>
          <a:p>
            <a:pPr indent="0" lvl="0" marL="0" rtl="1" algn="r">
              <a:spcBef>
                <a:spcPts val="0"/>
              </a:spcBef>
              <a:spcAft>
                <a:spcPts val="0"/>
              </a:spcAft>
              <a:buNone/>
            </a:pPr>
            <a:r>
              <a:rPr lang="en" sz="800">
                <a:solidFill>
                  <a:srgbClr val="FF0000"/>
                </a:solidFill>
                <a:latin typeface="Cairo"/>
                <a:ea typeface="Cairo"/>
                <a:cs typeface="Cairo"/>
                <a:sym typeface="Cairo"/>
              </a:rPr>
              <a:t>*** </a:t>
            </a:r>
            <a:r>
              <a:rPr lang="en" sz="800">
                <a:solidFill>
                  <a:srgbClr val="FF0000"/>
                </a:solidFill>
                <a:latin typeface="Cairo"/>
                <a:ea typeface="Cairo"/>
                <a:cs typeface="Cairo"/>
                <a:sym typeface="Cairo"/>
              </a:rPr>
              <a:t>ممكن يجي وحدة من خصائص EPSP أو خصائص الـ IPSP ويلخبط بينهم</a:t>
            </a:r>
            <a:endParaRPr sz="800">
              <a:solidFill>
                <a:srgbClr val="FF0000"/>
              </a:solidFill>
              <a:latin typeface="Cairo"/>
              <a:ea typeface="Cairo"/>
              <a:cs typeface="Cairo"/>
              <a:sym typeface="Cairo"/>
            </a:endParaRPr>
          </a:p>
        </p:txBody>
      </p:sp>
      <p:sp>
        <p:nvSpPr>
          <p:cNvPr id="464" name="Google Shape;464;p59"/>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65" name="Google Shape;465;p59"/>
          <p:cNvSpPr txBox="1"/>
          <p:nvPr/>
        </p:nvSpPr>
        <p:spPr>
          <a:xfrm>
            <a:off x="304350" y="5"/>
            <a:ext cx="54864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34F5C"/>
                </a:solidFill>
                <a:latin typeface="Josefin Sans"/>
                <a:ea typeface="Josefin Sans"/>
                <a:cs typeface="Josefin Sans"/>
                <a:sym typeface="Josefin Sans"/>
              </a:rPr>
              <a:t>Important points you should focus on:</a:t>
            </a:r>
            <a:endParaRPr sz="1200">
              <a:solidFill>
                <a:srgbClr val="134F5C"/>
              </a:solidFill>
              <a:latin typeface="Josefin Sans"/>
              <a:ea typeface="Josefin Sans"/>
              <a:cs typeface="Josefin Sans"/>
              <a:sym typeface="Josefi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9" name="Shape 469"/>
        <p:cNvGrpSpPr/>
        <p:nvPr/>
      </p:nvGrpSpPr>
      <p:grpSpPr>
        <a:xfrm>
          <a:off x="0" y="0"/>
          <a:ext cx="0" cy="0"/>
          <a:chOff x="0" y="0"/>
          <a:chExt cx="0" cy="0"/>
        </a:xfrm>
      </p:grpSpPr>
      <p:sp>
        <p:nvSpPr>
          <p:cNvPr id="470" name="Google Shape;470;p60"/>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71" name="Google Shape;471;p60"/>
          <p:cNvSpPr txBox="1"/>
          <p:nvPr/>
        </p:nvSpPr>
        <p:spPr>
          <a:xfrm>
            <a:off x="350513" y="543844"/>
            <a:ext cx="3030000" cy="5738100"/>
          </a:xfrm>
          <a:prstGeom prst="rect">
            <a:avLst/>
          </a:prstGeom>
          <a:noFill/>
          <a:ln cap="flat" cmpd="sng" w="9525">
            <a:solidFill>
              <a:srgbClr val="134F5C"/>
            </a:solidFill>
            <a:prstDash val="lg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iro SemiBold"/>
                <a:ea typeface="Cairo SemiBold"/>
                <a:cs typeface="Cairo SemiBold"/>
                <a:sym typeface="Cairo SemiBold"/>
              </a:rPr>
              <a:t>1.All synapses are junctions But not all junctions are synapses.</a:t>
            </a:r>
            <a:endParaRPr>
              <a:latin typeface="Cairo SemiBold"/>
              <a:ea typeface="Cairo SemiBold"/>
              <a:cs typeface="Cairo SemiBold"/>
              <a:sym typeface="Cairo SemiBold"/>
            </a:endParaRPr>
          </a:p>
          <a:p>
            <a:pPr indent="-317500" lvl="0" marL="457200" rtl="0" algn="l">
              <a:spcBef>
                <a:spcPts val="0"/>
              </a:spcBef>
              <a:spcAft>
                <a:spcPts val="0"/>
              </a:spcAft>
              <a:buSzPts val="1400"/>
              <a:buFont typeface="Cairo"/>
              <a:buAutoNum type="alphaUcPeriod"/>
            </a:pPr>
            <a:r>
              <a:rPr lang="en">
                <a:latin typeface="Cairo"/>
                <a:ea typeface="Cairo"/>
                <a:cs typeface="Cairo"/>
                <a:sym typeface="Cairo"/>
              </a:rPr>
              <a:t>False.</a:t>
            </a:r>
            <a:endParaRPr>
              <a:latin typeface="Cairo"/>
              <a:ea typeface="Cairo"/>
              <a:cs typeface="Cairo"/>
              <a:sym typeface="Cairo"/>
            </a:endParaRPr>
          </a:p>
          <a:p>
            <a:pPr indent="-317500" lvl="0" marL="457200" rtl="0" algn="l">
              <a:spcBef>
                <a:spcPts val="0"/>
              </a:spcBef>
              <a:spcAft>
                <a:spcPts val="0"/>
              </a:spcAft>
              <a:buSzPts val="1400"/>
              <a:buFont typeface="Cairo"/>
              <a:buAutoNum type="alphaUcPeriod"/>
            </a:pPr>
            <a:r>
              <a:rPr lang="en">
                <a:solidFill>
                  <a:schemeClr val="dk1"/>
                </a:solidFill>
                <a:latin typeface="Cairo"/>
                <a:ea typeface="Cairo"/>
                <a:cs typeface="Cairo"/>
                <a:sym typeface="Cairo"/>
              </a:rPr>
              <a:t>True.</a:t>
            </a:r>
            <a:br>
              <a:rPr lang="en">
                <a:solidFill>
                  <a:schemeClr val="dk1"/>
                </a:solidFill>
                <a:latin typeface="Cairo"/>
                <a:ea typeface="Cairo"/>
                <a:cs typeface="Cairo"/>
                <a:sym typeface="Cairo"/>
              </a:rPr>
            </a:br>
            <a:endParaRPr>
              <a:latin typeface="Cairo"/>
              <a:ea typeface="Cairo"/>
              <a:cs typeface="Cairo"/>
              <a:sym typeface="Cairo"/>
            </a:endParaRPr>
          </a:p>
          <a:p>
            <a:pPr indent="0" lvl="0" marL="0" rtl="0" algn="l">
              <a:spcBef>
                <a:spcPts val="0"/>
              </a:spcBef>
              <a:spcAft>
                <a:spcPts val="0"/>
              </a:spcAft>
              <a:buNone/>
            </a:pPr>
            <a:r>
              <a:rPr lang="en">
                <a:latin typeface="Cairo SemiBold"/>
                <a:ea typeface="Cairo SemiBold"/>
                <a:cs typeface="Cairo SemiBold"/>
                <a:sym typeface="Cairo SemiBold"/>
              </a:rPr>
              <a:t>2.Which one of these types has one direction transmission?</a:t>
            </a:r>
            <a:endParaRPr>
              <a:latin typeface="Cairo SemiBold"/>
              <a:ea typeface="Cairo SemiBold"/>
              <a:cs typeface="Cairo SemiBold"/>
              <a:sym typeface="Cairo SemiBold"/>
            </a:endParaRPr>
          </a:p>
          <a:p>
            <a:pPr indent="-317500" lvl="0" marL="457200" rtl="0" algn="l">
              <a:spcBef>
                <a:spcPts val="0"/>
              </a:spcBef>
              <a:spcAft>
                <a:spcPts val="0"/>
              </a:spcAft>
              <a:buSzPts val="1400"/>
              <a:buFont typeface="Cairo"/>
              <a:buAutoNum type="alphaUcPeriod"/>
            </a:pPr>
            <a:r>
              <a:rPr lang="en">
                <a:latin typeface="Cairo"/>
                <a:ea typeface="Cairo"/>
                <a:cs typeface="Cairo"/>
                <a:sym typeface="Cairo"/>
              </a:rPr>
              <a:t>conjoint synapse.</a:t>
            </a:r>
            <a:endParaRPr>
              <a:latin typeface="Cairo"/>
              <a:ea typeface="Cairo"/>
              <a:cs typeface="Cairo"/>
              <a:sym typeface="Cairo"/>
            </a:endParaRPr>
          </a:p>
          <a:p>
            <a:pPr indent="-317500" lvl="0" marL="457200" rtl="0" algn="l">
              <a:spcBef>
                <a:spcPts val="0"/>
              </a:spcBef>
              <a:spcAft>
                <a:spcPts val="0"/>
              </a:spcAft>
              <a:buSzPts val="1400"/>
              <a:buFont typeface="Cairo"/>
              <a:buAutoNum type="alphaUcPeriod"/>
            </a:pPr>
            <a:r>
              <a:rPr lang="en">
                <a:latin typeface="Cairo"/>
                <a:ea typeface="Cairo"/>
                <a:cs typeface="Cairo"/>
                <a:sym typeface="Cairo"/>
              </a:rPr>
              <a:t>Chemical synapse.</a:t>
            </a:r>
            <a:endParaRPr>
              <a:latin typeface="Cairo"/>
              <a:ea typeface="Cairo"/>
              <a:cs typeface="Cairo"/>
              <a:sym typeface="Cairo"/>
            </a:endParaRPr>
          </a:p>
          <a:p>
            <a:pPr indent="-317500" lvl="0" marL="457200" rtl="0" algn="l">
              <a:spcBef>
                <a:spcPts val="0"/>
              </a:spcBef>
              <a:spcAft>
                <a:spcPts val="0"/>
              </a:spcAft>
              <a:buSzPts val="1400"/>
              <a:buFont typeface="Cairo"/>
              <a:buAutoNum type="alphaUcPeriod"/>
            </a:pPr>
            <a:r>
              <a:rPr lang="en">
                <a:latin typeface="Cairo"/>
                <a:ea typeface="Cairo"/>
                <a:cs typeface="Cairo"/>
                <a:sym typeface="Cairo"/>
              </a:rPr>
              <a:t>Electrical synapse.</a:t>
            </a:r>
            <a:br>
              <a:rPr lang="en">
                <a:latin typeface="Cairo"/>
                <a:ea typeface="Cairo"/>
                <a:cs typeface="Cairo"/>
                <a:sym typeface="Cairo"/>
              </a:rPr>
            </a:br>
            <a:endParaRPr>
              <a:latin typeface="Cairo"/>
              <a:ea typeface="Cairo"/>
              <a:cs typeface="Cairo"/>
              <a:sym typeface="Cairo"/>
            </a:endParaRPr>
          </a:p>
          <a:p>
            <a:pPr indent="0" lvl="0" marL="0" rtl="0" algn="l">
              <a:spcBef>
                <a:spcPts val="0"/>
              </a:spcBef>
              <a:spcAft>
                <a:spcPts val="0"/>
              </a:spcAft>
              <a:buNone/>
            </a:pPr>
            <a:r>
              <a:rPr lang="en">
                <a:latin typeface="Cairo SemiBold"/>
                <a:ea typeface="Cairo SemiBold"/>
                <a:cs typeface="Cairo SemiBold"/>
                <a:sym typeface="Cairo SemiBold"/>
              </a:rPr>
              <a:t>3.The electrical synapse is important in:</a:t>
            </a:r>
            <a:endParaRPr>
              <a:latin typeface="Cairo SemiBold"/>
              <a:ea typeface="Cairo SemiBold"/>
              <a:cs typeface="Cairo SemiBold"/>
              <a:sym typeface="Cairo SemiBold"/>
            </a:endParaRPr>
          </a:p>
          <a:p>
            <a:pPr indent="-317500" lvl="0" marL="457200" rtl="0" algn="l">
              <a:spcBef>
                <a:spcPts val="0"/>
              </a:spcBef>
              <a:spcAft>
                <a:spcPts val="0"/>
              </a:spcAft>
              <a:buSzPts val="1400"/>
              <a:buFont typeface="Cairo"/>
              <a:buAutoNum type="alphaUcPeriod"/>
            </a:pPr>
            <a:r>
              <a:rPr lang="en">
                <a:latin typeface="Cairo"/>
                <a:ea typeface="Cairo"/>
                <a:cs typeface="Cairo"/>
                <a:sym typeface="Cairo"/>
              </a:rPr>
              <a:t>Memory.</a:t>
            </a:r>
            <a:endParaRPr>
              <a:latin typeface="Cairo"/>
              <a:ea typeface="Cairo"/>
              <a:cs typeface="Cairo"/>
              <a:sym typeface="Cairo"/>
            </a:endParaRPr>
          </a:p>
          <a:p>
            <a:pPr indent="-317500" lvl="0" marL="457200" rtl="0" algn="l">
              <a:spcBef>
                <a:spcPts val="0"/>
              </a:spcBef>
              <a:spcAft>
                <a:spcPts val="0"/>
              </a:spcAft>
              <a:buSzPts val="1400"/>
              <a:buFont typeface="Cairo"/>
              <a:buAutoNum type="alphaUcPeriod"/>
            </a:pPr>
            <a:r>
              <a:rPr lang="en">
                <a:latin typeface="Cairo"/>
                <a:ea typeface="Cairo"/>
                <a:cs typeface="Cairo"/>
                <a:sym typeface="Cairo"/>
              </a:rPr>
              <a:t>Emotions.</a:t>
            </a:r>
            <a:endParaRPr>
              <a:latin typeface="Cairo"/>
              <a:ea typeface="Cairo"/>
              <a:cs typeface="Cairo"/>
              <a:sym typeface="Cairo"/>
            </a:endParaRPr>
          </a:p>
          <a:p>
            <a:pPr indent="-317500" lvl="0" marL="457200" rtl="0" algn="l">
              <a:spcBef>
                <a:spcPts val="0"/>
              </a:spcBef>
              <a:spcAft>
                <a:spcPts val="0"/>
              </a:spcAft>
              <a:buSzPts val="1400"/>
              <a:buFont typeface="Cairo"/>
              <a:buAutoNum type="alphaUcPeriod"/>
            </a:pPr>
            <a:r>
              <a:rPr lang="en">
                <a:latin typeface="Cairo"/>
                <a:ea typeface="Cairo"/>
                <a:cs typeface="Cairo"/>
                <a:sym typeface="Cairo"/>
              </a:rPr>
              <a:t>Both A+B.</a:t>
            </a:r>
            <a:br>
              <a:rPr lang="en">
                <a:latin typeface="Cairo"/>
                <a:ea typeface="Cairo"/>
                <a:cs typeface="Cairo"/>
                <a:sym typeface="Cairo"/>
              </a:rPr>
            </a:br>
            <a:endParaRPr>
              <a:latin typeface="Cairo"/>
              <a:ea typeface="Cairo"/>
              <a:cs typeface="Cairo"/>
              <a:sym typeface="Cairo"/>
            </a:endParaRPr>
          </a:p>
          <a:p>
            <a:pPr indent="0" lvl="0" marL="0" rtl="0" algn="l">
              <a:spcBef>
                <a:spcPts val="0"/>
              </a:spcBef>
              <a:spcAft>
                <a:spcPts val="0"/>
              </a:spcAft>
              <a:buNone/>
            </a:pPr>
            <a:r>
              <a:rPr lang="en">
                <a:latin typeface="Cairo SemiBold"/>
                <a:ea typeface="Cairo SemiBold"/>
                <a:cs typeface="Cairo SemiBold"/>
                <a:sym typeface="Cairo SemiBold"/>
              </a:rPr>
              <a:t>4.How many types of neurotransmitters does the synaptic vesicle contains?</a:t>
            </a:r>
            <a:endParaRPr>
              <a:latin typeface="Cairo SemiBold"/>
              <a:ea typeface="Cairo SemiBold"/>
              <a:cs typeface="Cairo SemiBold"/>
              <a:sym typeface="Cairo SemiBold"/>
            </a:endParaRPr>
          </a:p>
          <a:p>
            <a:pPr indent="-317500" lvl="0" marL="457200" rtl="0" algn="l">
              <a:spcBef>
                <a:spcPts val="0"/>
              </a:spcBef>
              <a:spcAft>
                <a:spcPts val="0"/>
              </a:spcAft>
              <a:buSzPts val="1400"/>
              <a:buFont typeface="Cairo"/>
              <a:buAutoNum type="alphaUcPeriod"/>
            </a:pPr>
            <a:r>
              <a:rPr lang="en">
                <a:latin typeface="Cairo"/>
                <a:ea typeface="Cairo"/>
                <a:cs typeface="Cairo"/>
                <a:sym typeface="Cairo"/>
              </a:rPr>
              <a:t>Each vesicle contains only one type.</a:t>
            </a:r>
            <a:endParaRPr>
              <a:latin typeface="Cairo"/>
              <a:ea typeface="Cairo"/>
              <a:cs typeface="Cairo"/>
              <a:sym typeface="Cairo"/>
            </a:endParaRPr>
          </a:p>
          <a:p>
            <a:pPr indent="-317500" lvl="0" marL="457200" rtl="0" algn="l">
              <a:spcBef>
                <a:spcPts val="0"/>
              </a:spcBef>
              <a:spcAft>
                <a:spcPts val="0"/>
              </a:spcAft>
              <a:buSzPts val="1400"/>
              <a:buFont typeface="Cairo"/>
              <a:buAutoNum type="alphaUcPeriod"/>
            </a:pPr>
            <a:r>
              <a:rPr lang="en">
                <a:solidFill>
                  <a:schemeClr val="dk1"/>
                </a:solidFill>
                <a:latin typeface="Cairo"/>
                <a:ea typeface="Cairo"/>
                <a:cs typeface="Cairo"/>
                <a:sym typeface="Cairo"/>
              </a:rPr>
              <a:t>Each vesicle contains 3 types.</a:t>
            </a:r>
            <a:endParaRPr>
              <a:latin typeface="Cairo"/>
              <a:ea typeface="Cairo"/>
              <a:cs typeface="Cairo"/>
              <a:sym typeface="Cairo"/>
            </a:endParaRPr>
          </a:p>
          <a:p>
            <a:pPr indent="-317500" lvl="0" marL="457200" rtl="0" algn="l">
              <a:spcBef>
                <a:spcPts val="0"/>
              </a:spcBef>
              <a:spcAft>
                <a:spcPts val="0"/>
              </a:spcAft>
              <a:buSzPts val="1400"/>
              <a:buFont typeface="Cairo"/>
              <a:buAutoNum type="alphaUcPeriod"/>
            </a:pPr>
            <a:r>
              <a:rPr lang="en">
                <a:solidFill>
                  <a:schemeClr val="dk1"/>
                </a:solidFill>
                <a:latin typeface="Cairo"/>
                <a:ea typeface="Cairo"/>
                <a:cs typeface="Cairo"/>
                <a:sym typeface="Cairo"/>
              </a:rPr>
              <a:t>Each vesicle contains 5 types.</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p:txBody>
      </p:sp>
      <p:sp>
        <p:nvSpPr>
          <p:cNvPr id="472" name="Google Shape;472;p60"/>
          <p:cNvSpPr txBox="1"/>
          <p:nvPr/>
        </p:nvSpPr>
        <p:spPr>
          <a:xfrm>
            <a:off x="3477488" y="543843"/>
            <a:ext cx="3030000" cy="5738100"/>
          </a:xfrm>
          <a:prstGeom prst="rect">
            <a:avLst/>
          </a:prstGeom>
          <a:noFill/>
          <a:ln cap="flat" cmpd="sng" w="9525">
            <a:solidFill>
              <a:srgbClr val="134F5C"/>
            </a:solidFill>
            <a:prstDash val="lg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iro SemiBold"/>
                <a:ea typeface="Cairo SemiBold"/>
                <a:cs typeface="Cairo SemiBold"/>
                <a:sym typeface="Cairo SemiBold"/>
              </a:rPr>
              <a:t>5.Choose the correct answer:</a:t>
            </a:r>
            <a:endParaRPr>
              <a:latin typeface="Cairo SemiBold"/>
              <a:ea typeface="Cairo SemiBold"/>
              <a:cs typeface="Cairo SemiBold"/>
              <a:sym typeface="Cairo SemiBold"/>
            </a:endParaRPr>
          </a:p>
          <a:p>
            <a:pPr indent="-317500" lvl="0" marL="457200" rtl="0" algn="l">
              <a:spcBef>
                <a:spcPts val="0"/>
              </a:spcBef>
              <a:spcAft>
                <a:spcPts val="0"/>
              </a:spcAft>
              <a:buSzPts val="1400"/>
              <a:buFont typeface="Cairo"/>
              <a:buAutoNum type="alphaUcPeriod"/>
            </a:pPr>
            <a:r>
              <a:rPr lang="en">
                <a:latin typeface="Cairo"/>
                <a:ea typeface="Cairo"/>
                <a:cs typeface="Cairo"/>
                <a:sym typeface="Cairo"/>
              </a:rPr>
              <a:t>Glutamate is excitatory, GABA is inhibitory.</a:t>
            </a:r>
            <a:endParaRPr>
              <a:latin typeface="Cairo"/>
              <a:ea typeface="Cairo"/>
              <a:cs typeface="Cairo"/>
              <a:sym typeface="Cairo"/>
            </a:endParaRPr>
          </a:p>
          <a:p>
            <a:pPr indent="-317500" lvl="0" marL="457200" rtl="0" algn="l">
              <a:spcBef>
                <a:spcPts val="0"/>
              </a:spcBef>
              <a:spcAft>
                <a:spcPts val="0"/>
              </a:spcAft>
              <a:buSzPts val="1400"/>
              <a:buFont typeface="Cairo"/>
              <a:buAutoNum type="alphaUcPeriod"/>
            </a:pPr>
            <a:r>
              <a:rPr lang="en">
                <a:latin typeface="Cairo"/>
                <a:ea typeface="Cairo"/>
                <a:cs typeface="Cairo"/>
                <a:sym typeface="Cairo"/>
              </a:rPr>
              <a:t>Glutamate and </a:t>
            </a:r>
            <a:r>
              <a:rPr lang="en">
                <a:solidFill>
                  <a:schemeClr val="dk1"/>
                </a:solidFill>
                <a:latin typeface="Cairo"/>
                <a:ea typeface="Cairo"/>
                <a:cs typeface="Cairo"/>
                <a:sym typeface="Cairo"/>
              </a:rPr>
              <a:t>GABA are excitatory</a:t>
            </a:r>
            <a:r>
              <a:rPr lang="en">
                <a:latin typeface="Cairo"/>
                <a:ea typeface="Cairo"/>
                <a:cs typeface="Cairo"/>
                <a:sym typeface="Cairo"/>
              </a:rPr>
              <a:t>.</a:t>
            </a:r>
            <a:endParaRPr>
              <a:latin typeface="Cairo"/>
              <a:ea typeface="Cairo"/>
              <a:cs typeface="Cairo"/>
              <a:sym typeface="Cairo"/>
            </a:endParaRPr>
          </a:p>
          <a:p>
            <a:pPr indent="-317500" lvl="0" marL="457200" rtl="0" algn="l">
              <a:spcBef>
                <a:spcPts val="0"/>
              </a:spcBef>
              <a:spcAft>
                <a:spcPts val="0"/>
              </a:spcAft>
              <a:buSzPts val="1400"/>
              <a:buFont typeface="Cairo"/>
              <a:buAutoNum type="alphaUcPeriod"/>
            </a:pPr>
            <a:r>
              <a:rPr lang="en">
                <a:solidFill>
                  <a:schemeClr val="dk1"/>
                </a:solidFill>
                <a:latin typeface="Cairo"/>
                <a:ea typeface="Cairo"/>
                <a:cs typeface="Cairo"/>
                <a:sym typeface="Cairo"/>
              </a:rPr>
              <a:t>Glutamate and GABA are inhibitory.</a:t>
            </a:r>
            <a:br>
              <a:rPr lang="en">
                <a:solidFill>
                  <a:schemeClr val="dk1"/>
                </a:solidFill>
                <a:latin typeface="Cairo"/>
                <a:ea typeface="Cairo"/>
                <a:cs typeface="Cairo"/>
                <a:sym typeface="Cairo"/>
              </a:rPr>
            </a:br>
            <a:endParaRPr>
              <a:latin typeface="Cairo"/>
              <a:ea typeface="Cairo"/>
              <a:cs typeface="Cairo"/>
              <a:sym typeface="Cairo"/>
            </a:endParaRPr>
          </a:p>
          <a:p>
            <a:pPr indent="0" lvl="0" marL="0" rtl="0" algn="l">
              <a:spcBef>
                <a:spcPts val="0"/>
              </a:spcBef>
              <a:spcAft>
                <a:spcPts val="0"/>
              </a:spcAft>
              <a:buNone/>
            </a:pPr>
            <a:r>
              <a:rPr lang="en">
                <a:latin typeface="Cairo SemiBold"/>
                <a:ea typeface="Cairo SemiBold"/>
                <a:cs typeface="Cairo SemiBold"/>
                <a:sym typeface="Cairo SemiBold"/>
              </a:rPr>
              <a:t>6.Axons of pre-synaptic neurons divide into many branches called:</a:t>
            </a:r>
            <a:endParaRPr>
              <a:latin typeface="Cairo SemiBold"/>
              <a:ea typeface="Cairo SemiBold"/>
              <a:cs typeface="Cairo SemiBold"/>
              <a:sym typeface="Cairo SemiBold"/>
            </a:endParaRPr>
          </a:p>
          <a:p>
            <a:pPr indent="-317500" lvl="0" marL="457200" rtl="0" algn="l">
              <a:spcBef>
                <a:spcPts val="0"/>
              </a:spcBef>
              <a:spcAft>
                <a:spcPts val="0"/>
              </a:spcAft>
              <a:buSzPts val="1400"/>
              <a:buFont typeface="Cairo"/>
              <a:buAutoNum type="alphaUcPeriod"/>
            </a:pPr>
            <a:r>
              <a:rPr lang="en">
                <a:latin typeface="Cairo"/>
                <a:ea typeface="Cairo"/>
                <a:cs typeface="Cairo"/>
                <a:sym typeface="Cairo"/>
              </a:rPr>
              <a:t>Convergence .</a:t>
            </a:r>
            <a:endParaRPr>
              <a:latin typeface="Cairo"/>
              <a:ea typeface="Cairo"/>
              <a:cs typeface="Cairo"/>
              <a:sym typeface="Cairo"/>
            </a:endParaRPr>
          </a:p>
          <a:p>
            <a:pPr indent="-317500" lvl="0" marL="457200" rtl="0" algn="l">
              <a:spcBef>
                <a:spcPts val="0"/>
              </a:spcBef>
              <a:spcAft>
                <a:spcPts val="0"/>
              </a:spcAft>
              <a:buSzPts val="1400"/>
              <a:buFont typeface="Cairo"/>
              <a:buAutoNum type="alphaUcPeriod"/>
            </a:pPr>
            <a:r>
              <a:rPr lang="en">
                <a:latin typeface="Cairo"/>
                <a:ea typeface="Cairo"/>
                <a:cs typeface="Cairo"/>
                <a:sym typeface="Cairo"/>
              </a:rPr>
              <a:t>Divergence .</a:t>
            </a:r>
            <a:endParaRPr>
              <a:latin typeface="Cairo"/>
              <a:ea typeface="Cairo"/>
              <a:cs typeface="Cairo"/>
              <a:sym typeface="Cairo"/>
            </a:endParaRPr>
          </a:p>
          <a:p>
            <a:pPr indent="-317500" lvl="0" marL="457200" rtl="0" algn="l">
              <a:spcBef>
                <a:spcPts val="0"/>
              </a:spcBef>
              <a:spcAft>
                <a:spcPts val="0"/>
              </a:spcAft>
              <a:buSzPts val="1400"/>
              <a:buFont typeface="Cairo"/>
              <a:buAutoNum type="alphaUcPeriod"/>
            </a:pPr>
            <a:r>
              <a:rPr lang="en">
                <a:latin typeface="Cairo"/>
                <a:ea typeface="Cairo"/>
                <a:cs typeface="Cairo"/>
                <a:sym typeface="Cairo"/>
              </a:rPr>
              <a:t>None.</a:t>
            </a:r>
            <a:br>
              <a:rPr lang="en">
                <a:latin typeface="Cairo"/>
                <a:ea typeface="Cairo"/>
                <a:cs typeface="Cairo"/>
                <a:sym typeface="Cairo"/>
              </a:rPr>
            </a:br>
            <a:endParaRPr>
              <a:latin typeface="Cairo"/>
              <a:ea typeface="Cairo"/>
              <a:cs typeface="Cairo"/>
              <a:sym typeface="Cairo"/>
            </a:endParaRPr>
          </a:p>
          <a:p>
            <a:pPr indent="0" lvl="0" marL="0" rtl="0" algn="l">
              <a:spcBef>
                <a:spcPts val="0"/>
              </a:spcBef>
              <a:spcAft>
                <a:spcPts val="0"/>
              </a:spcAft>
              <a:buNone/>
            </a:pPr>
            <a:r>
              <a:rPr lang="en">
                <a:latin typeface="Cairo SemiBold"/>
                <a:ea typeface="Cairo SemiBold"/>
                <a:cs typeface="Cairo SemiBold"/>
                <a:sym typeface="Cairo SemiBold"/>
              </a:rPr>
              <a:t>7.Glycine at the level of spinal cord is example for:</a:t>
            </a:r>
            <a:endParaRPr>
              <a:latin typeface="Cairo SemiBold"/>
              <a:ea typeface="Cairo SemiBold"/>
              <a:cs typeface="Cairo SemiBold"/>
              <a:sym typeface="Cairo SemiBold"/>
            </a:endParaRPr>
          </a:p>
          <a:p>
            <a:pPr indent="-317500" lvl="0" marL="457200" rtl="0" algn="l">
              <a:spcBef>
                <a:spcPts val="0"/>
              </a:spcBef>
              <a:spcAft>
                <a:spcPts val="0"/>
              </a:spcAft>
              <a:buSzPts val="1400"/>
              <a:buFont typeface="Cairo"/>
              <a:buAutoNum type="alphaUcPeriod"/>
            </a:pPr>
            <a:r>
              <a:rPr lang="en">
                <a:latin typeface="Cairo"/>
                <a:ea typeface="Cairo"/>
                <a:cs typeface="Cairo"/>
                <a:sym typeface="Cairo"/>
              </a:rPr>
              <a:t>Direct inhibition.</a:t>
            </a:r>
            <a:endParaRPr>
              <a:latin typeface="Cairo"/>
              <a:ea typeface="Cairo"/>
              <a:cs typeface="Cairo"/>
              <a:sym typeface="Cairo"/>
            </a:endParaRPr>
          </a:p>
          <a:p>
            <a:pPr indent="-317500" lvl="0" marL="457200" rtl="0" algn="l">
              <a:spcBef>
                <a:spcPts val="0"/>
              </a:spcBef>
              <a:spcAft>
                <a:spcPts val="0"/>
              </a:spcAft>
              <a:buSzPts val="1400"/>
              <a:buFont typeface="Cairo"/>
              <a:buAutoNum type="alphaUcPeriod"/>
            </a:pPr>
            <a:r>
              <a:rPr lang="en">
                <a:solidFill>
                  <a:schemeClr val="dk1"/>
                </a:solidFill>
                <a:latin typeface="Cairo"/>
                <a:ea typeface="Cairo"/>
                <a:cs typeface="Cairo"/>
                <a:sym typeface="Cairo"/>
              </a:rPr>
              <a:t>Indirect inhibition</a:t>
            </a:r>
            <a:r>
              <a:rPr lang="en">
                <a:latin typeface="Cairo"/>
                <a:ea typeface="Cairo"/>
                <a:cs typeface="Cairo"/>
                <a:sym typeface="Cairo"/>
              </a:rPr>
              <a:t>.</a:t>
            </a:r>
            <a:endParaRPr>
              <a:latin typeface="Cairo"/>
              <a:ea typeface="Cairo"/>
              <a:cs typeface="Cairo"/>
              <a:sym typeface="Cairo"/>
            </a:endParaRPr>
          </a:p>
          <a:p>
            <a:pPr indent="-317500" lvl="0" marL="457200" rtl="0" algn="l">
              <a:spcBef>
                <a:spcPts val="0"/>
              </a:spcBef>
              <a:spcAft>
                <a:spcPts val="0"/>
              </a:spcAft>
              <a:buSzPts val="1400"/>
              <a:buFont typeface="Cairo"/>
              <a:buAutoNum type="alphaUcPeriod"/>
            </a:pPr>
            <a:r>
              <a:rPr lang="en">
                <a:solidFill>
                  <a:schemeClr val="dk1"/>
                </a:solidFill>
                <a:latin typeface="Cairo"/>
                <a:ea typeface="Cairo"/>
                <a:cs typeface="Cairo"/>
                <a:sym typeface="Cairo"/>
              </a:rPr>
              <a:t>Reciprocal inhibition</a:t>
            </a:r>
            <a:r>
              <a:rPr lang="en">
                <a:latin typeface="Cairo"/>
                <a:ea typeface="Cairo"/>
                <a:cs typeface="Cairo"/>
                <a:sym typeface="Cairo"/>
              </a:rPr>
              <a:t>.</a:t>
            </a:r>
            <a:br>
              <a:rPr lang="en">
                <a:latin typeface="Cairo"/>
                <a:ea typeface="Cairo"/>
                <a:cs typeface="Cairo"/>
                <a:sym typeface="Cairo"/>
              </a:rPr>
            </a:br>
            <a:endParaRPr>
              <a:latin typeface="Cairo"/>
              <a:ea typeface="Cairo"/>
              <a:cs typeface="Cairo"/>
              <a:sym typeface="Cairo"/>
            </a:endParaRPr>
          </a:p>
          <a:p>
            <a:pPr indent="0" lvl="0" marL="0" rtl="0" algn="l">
              <a:spcBef>
                <a:spcPts val="0"/>
              </a:spcBef>
              <a:spcAft>
                <a:spcPts val="0"/>
              </a:spcAft>
              <a:buNone/>
            </a:pPr>
            <a:r>
              <a:rPr lang="en">
                <a:latin typeface="Cairo SemiBold"/>
                <a:ea typeface="Cairo SemiBold"/>
                <a:cs typeface="Cairo SemiBold"/>
                <a:sym typeface="Cairo SemiBold"/>
              </a:rPr>
              <a:t>8.Caffeine _____ threshold and _____ neural excitability.</a:t>
            </a:r>
            <a:endParaRPr>
              <a:latin typeface="Cairo SemiBold"/>
              <a:ea typeface="Cairo SemiBold"/>
              <a:cs typeface="Cairo SemiBold"/>
              <a:sym typeface="Cairo SemiBold"/>
            </a:endParaRPr>
          </a:p>
          <a:p>
            <a:pPr indent="-317500" lvl="0" marL="457200" rtl="0" algn="l">
              <a:spcBef>
                <a:spcPts val="0"/>
              </a:spcBef>
              <a:spcAft>
                <a:spcPts val="0"/>
              </a:spcAft>
              <a:buSzPts val="1400"/>
              <a:buFont typeface="Cairo"/>
              <a:buAutoNum type="alphaUcPeriod"/>
            </a:pPr>
            <a:r>
              <a:rPr lang="en">
                <a:latin typeface="Cairo"/>
                <a:ea typeface="Cairo"/>
                <a:cs typeface="Cairo"/>
                <a:sym typeface="Cairo"/>
              </a:rPr>
              <a:t>Reduce, increase.</a:t>
            </a:r>
            <a:endParaRPr>
              <a:latin typeface="Cairo"/>
              <a:ea typeface="Cairo"/>
              <a:cs typeface="Cairo"/>
              <a:sym typeface="Cairo"/>
            </a:endParaRPr>
          </a:p>
          <a:p>
            <a:pPr indent="-317500" lvl="0" marL="457200" rtl="0" algn="l">
              <a:spcBef>
                <a:spcPts val="0"/>
              </a:spcBef>
              <a:spcAft>
                <a:spcPts val="0"/>
              </a:spcAft>
              <a:buSzPts val="1400"/>
              <a:buFont typeface="Cairo"/>
              <a:buAutoNum type="alphaUcPeriod"/>
            </a:pPr>
            <a:r>
              <a:rPr lang="en">
                <a:latin typeface="Cairo"/>
                <a:ea typeface="Cairo"/>
                <a:cs typeface="Cairo"/>
                <a:sym typeface="Cairo"/>
              </a:rPr>
              <a:t>Reduce, reduce.</a:t>
            </a:r>
            <a:endParaRPr>
              <a:latin typeface="Cairo"/>
              <a:ea typeface="Cairo"/>
              <a:cs typeface="Cairo"/>
              <a:sym typeface="Cairo"/>
            </a:endParaRPr>
          </a:p>
          <a:p>
            <a:pPr indent="-317500" lvl="0" marL="457200" rtl="0" algn="l">
              <a:spcBef>
                <a:spcPts val="0"/>
              </a:spcBef>
              <a:spcAft>
                <a:spcPts val="0"/>
              </a:spcAft>
              <a:buSzPts val="1400"/>
              <a:buFont typeface="Cairo"/>
              <a:buAutoNum type="alphaUcPeriod"/>
            </a:pPr>
            <a:r>
              <a:rPr lang="en">
                <a:latin typeface="Cairo"/>
                <a:ea typeface="Cairo"/>
                <a:cs typeface="Cairo"/>
                <a:sym typeface="Cairo"/>
              </a:rPr>
              <a:t>Increase, increase.</a:t>
            </a:r>
            <a:endParaRPr>
              <a:latin typeface="Cairo"/>
              <a:ea typeface="Cairo"/>
              <a:cs typeface="Cairo"/>
              <a:sym typeface="Cairo"/>
            </a:endParaRPr>
          </a:p>
        </p:txBody>
      </p:sp>
      <p:sp>
        <p:nvSpPr>
          <p:cNvPr id="473" name="Google Shape;473;p60"/>
          <p:cNvSpPr txBox="1"/>
          <p:nvPr/>
        </p:nvSpPr>
        <p:spPr>
          <a:xfrm rot="-5400000">
            <a:off x="735825" y="8155325"/>
            <a:ext cx="920100" cy="221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B7B7B7"/>
                </a:solidFill>
                <a:latin typeface="Cairo"/>
                <a:ea typeface="Cairo"/>
                <a:cs typeface="Cairo"/>
                <a:sym typeface="Cairo"/>
              </a:rPr>
              <a:t>Answers:</a:t>
            </a:r>
            <a:endParaRPr sz="1200">
              <a:solidFill>
                <a:srgbClr val="B7B7B7"/>
              </a:solidFill>
              <a:latin typeface="Cairo"/>
              <a:ea typeface="Cairo"/>
              <a:cs typeface="Cairo"/>
              <a:sym typeface="Cairo"/>
            </a:endParaRPr>
          </a:p>
          <a:p>
            <a:pPr indent="0" lvl="0" marL="0" rtl="0" algn="l">
              <a:spcBef>
                <a:spcPts val="0"/>
              </a:spcBef>
              <a:spcAft>
                <a:spcPts val="0"/>
              </a:spcAft>
              <a:buNone/>
            </a:pPr>
            <a:r>
              <a:rPr lang="en" sz="1200">
                <a:solidFill>
                  <a:srgbClr val="B7B7B7"/>
                </a:solidFill>
                <a:latin typeface="Cairo"/>
                <a:ea typeface="Cairo"/>
                <a:cs typeface="Cairo"/>
                <a:sym typeface="Cairo"/>
              </a:rPr>
              <a:t>1.B</a:t>
            </a:r>
            <a:endParaRPr sz="1200">
              <a:solidFill>
                <a:srgbClr val="B7B7B7"/>
              </a:solidFill>
              <a:latin typeface="Cairo"/>
              <a:ea typeface="Cairo"/>
              <a:cs typeface="Cairo"/>
              <a:sym typeface="Cairo"/>
            </a:endParaRPr>
          </a:p>
          <a:p>
            <a:pPr indent="0" lvl="0" marL="0" rtl="0" algn="l">
              <a:spcBef>
                <a:spcPts val="0"/>
              </a:spcBef>
              <a:spcAft>
                <a:spcPts val="0"/>
              </a:spcAft>
              <a:buNone/>
            </a:pPr>
            <a:r>
              <a:rPr lang="en" sz="1200">
                <a:solidFill>
                  <a:srgbClr val="B7B7B7"/>
                </a:solidFill>
                <a:latin typeface="Cairo"/>
                <a:ea typeface="Cairo"/>
                <a:cs typeface="Cairo"/>
                <a:sym typeface="Cairo"/>
              </a:rPr>
              <a:t>2.B</a:t>
            </a:r>
            <a:endParaRPr sz="1200">
              <a:solidFill>
                <a:srgbClr val="B7B7B7"/>
              </a:solidFill>
              <a:latin typeface="Cairo"/>
              <a:ea typeface="Cairo"/>
              <a:cs typeface="Cairo"/>
              <a:sym typeface="Cairo"/>
            </a:endParaRPr>
          </a:p>
          <a:p>
            <a:pPr indent="0" lvl="0" marL="0" rtl="0" algn="l">
              <a:spcBef>
                <a:spcPts val="0"/>
              </a:spcBef>
              <a:spcAft>
                <a:spcPts val="0"/>
              </a:spcAft>
              <a:buNone/>
            </a:pPr>
            <a:r>
              <a:rPr lang="en" sz="1200">
                <a:solidFill>
                  <a:srgbClr val="B7B7B7"/>
                </a:solidFill>
                <a:latin typeface="Cairo"/>
                <a:ea typeface="Cairo"/>
                <a:cs typeface="Cairo"/>
                <a:sym typeface="Cairo"/>
              </a:rPr>
              <a:t>3.C</a:t>
            </a:r>
            <a:endParaRPr sz="1200">
              <a:solidFill>
                <a:srgbClr val="B7B7B7"/>
              </a:solidFill>
              <a:latin typeface="Cairo"/>
              <a:ea typeface="Cairo"/>
              <a:cs typeface="Cairo"/>
              <a:sym typeface="Cairo"/>
            </a:endParaRPr>
          </a:p>
          <a:p>
            <a:pPr indent="0" lvl="0" marL="0" rtl="0" algn="l">
              <a:spcBef>
                <a:spcPts val="0"/>
              </a:spcBef>
              <a:spcAft>
                <a:spcPts val="0"/>
              </a:spcAft>
              <a:buNone/>
            </a:pPr>
            <a:r>
              <a:rPr lang="en" sz="1200">
                <a:solidFill>
                  <a:srgbClr val="B7B7B7"/>
                </a:solidFill>
                <a:latin typeface="Cairo"/>
                <a:ea typeface="Cairo"/>
                <a:cs typeface="Cairo"/>
                <a:sym typeface="Cairo"/>
              </a:rPr>
              <a:t>4.A</a:t>
            </a:r>
            <a:endParaRPr sz="1200">
              <a:solidFill>
                <a:srgbClr val="B7B7B7"/>
              </a:solidFill>
              <a:latin typeface="Cairo"/>
              <a:ea typeface="Cairo"/>
              <a:cs typeface="Cairo"/>
              <a:sym typeface="Cairo"/>
            </a:endParaRPr>
          </a:p>
          <a:p>
            <a:pPr indent="0" lvl="0" marL="0" rtl="0" algn="l">
              <a:spcBef>
                <a:spcPts val="0"/>
              </a:spcBef>
              <a:spcAft>
                <a:spcPts val="0"/>
              </a:spcAft>
              <a:buNone/>
            </a:pPr>
            <a:r>
              <a:rPr lang="en" sz="1200">
                <a:solidFill>
                  <a:srgbClr val="B7B7B7"/>
                </a:solidFill>
                <a:latin typeface="Cairo"/>
                <a:ea typeface="Cairo"/>
                <a:cs typeface="Cairo"/>
                <a:sym typeface="Cairo"/>
              </a:rPr>
              <a:t>5.A</a:t>
            </a:r>
            <a:endParaRPr sz="1200">
              <a:solidFill>
                <a:srgbClr val="B7B7B7"/>
              </a:solidFill>
              <a:latin typeface="Cairo"/>
              <a:ea typeface="Cairo"/>
              <a:cs typeface="Cairo"/>
              <a:sym typeface="Cairo"/>
            </a:endParaRPr>
          </a:p>
          <a:p>
            <a:pPr indent="0" lvl="0" marL="0" rtl="0" algn="l">
              <a:spcBef>
                <a:spcPts val="0"/>
              </a:spcBef>
              <a:spcAft>
                <a:spcPts val="0"/>
              </a:spcAft>
              <a:buNone/>
            </a:pPr>
            <a:r>
              <a:rPr lang="en" sz="1200">
                <a:solidFill>
                  <a:srgbClr val="B7B7B7"/>
                </a:solidFill>
                <a:latin typeface="Cairo"/>
                <a:ea typeface="Cairo"/>
                <a:cs typeface="Cairo"/>
                <a:sym typeface="Cairo"/>
              </a:rPr>
              <a:t>6.B</a:t>
            </a:r>
            <a:endParaRPr sz="1200">
              <a:solidFill>
                <a:srgbClr val="B7B7B7"/>
              </a:solidFill>
              <a:latin typeface="Cairo"/>
              <a:ea typeface="Cairo"/>
              <a:cs typeface="Cairo"/>
              <a:sym typeface="Cairo"/>
            </a:endParaRPr>
          </a:p>
          <a:p>
            <a:pPr indent="0" lvl="0" marL="0" rtl="0" algn="l">
              <a:spcBef>
                <a:spcPts val="0"/>
              </a:spcBef>
              <a:spcAft>
                <a:spcPts val="0"/>
              </a:spcAft>
              <a:buNone/>
            </a:pPr>
            <a:r>
              <a:rPr lang="en" sz="1200">
                <a:solidFill>
                  <a:srgbClr val="B7B7B7"/>
                </a:solidFill>
                <a:latin typeface="Cairo"/>
                <a:ea typeface="Cairo"/>
                <a:cs typeface="Cairo"/>
                <a:sym typeface="Cairo"/>
              </a:rPr>
              <a:t>7.A</a:t>
            </a:r>
            <a:endParaRPr sz="1200">
              <a:solidFill>
                <a:srgbClr val="B7B7B7"/>
              </a:solidFill>
              <a:latin typeface="Cairo"/>
              <a:ea typeface="Cairo"/>
              <a:cs typeface="Cairo"/>
              <a:sym typeface="Cairo"/>
            </a:endParaRPr>
          </a:p>
          <a:p>
            <a:pPr indent="0" lvl="0" marL="0" rtl="0" algn="l">
              <a:spcBef>
                <a:spcPts val="0"/>
              </a:spcBef>
              <a:spcAft>
                <a:spcPts val="0"/>
              </a:spcAft>
              <a:buNone/>
            </a:pPr>
            <a:r>
              <a:rPr lang="en" sz="1200">
                <a:solidFill>
                  <a:srgbClr val="B7B7B7"/>
                </a:solidFill>
                <a:latin typeface="Cairo"/>
                <a:ea typeface="Cairo"/>
                <a:cs typeface="Cairo"/>
                <a:sym typeface="Cairo"/>
              </a:rPr>
              <a:t>8.A</a:t>
            </a:r>
            <a:endParaRPr sz="1200">
              <a:solidFill>
                <a:srgbClr val="B7B7B7"/>
              </a:solidFill>
              <a:latin typeface="Cairo"/>
              <a:ea typeface="Cairo"/>
              <a:cs typeface="Cairo"/>
              <a:sym typeface="Cairo"/>
            </a:endParaRPr>
          </a:p>
        </p:txBody>
      </p:sp>
      <p:sp>
        <p:nvSpPr>
          <p:cNvPr id="474" name="Google Shape;474;p60"/>
          <p:cNvSpPr txBox="1"/>
          <p:nvPr/>
        </p:nvSpPr>
        <p:spPr>
          <a:xfrm>
            <a:off x="350550" y="6371481"/>
            <a:ext cx="6156900" cy="2765100"/>
          </a:xfrm>
          <a:prstGeom prst="rect">
            <a:avLst/>
          </a:prstGeom>
          <a:noFill/>
          <a:ln cap="flat" cmpd="sng" w="9525">
            <a:solidFill>
              <a:srgbClr val="FF0000"/>
            </a:solidFill>
            <a:prstDash val="lgDash"/>
            <a:round/>
            <a:headEnd len="sm" w="sm" type="none"/>
            <a:tailEnd len="sm" w="sm" type="none"/>
          </a:ln>
        </p:spPr>
        <p:txBody>
          <a:bodyPr anchorCtr="0" anchor="t" bIns="91425" lIns="91425" spcFirstLastPara="1" rIns="91425" wrap="square" tIns="91425">
            <a:noAutofit/>
          </a:bodyPr>
          <a:lstStyle/>
          <a:p>
            <a:pPr indent="-317500" lvl="0" marL="457200" rtl="0" algn="l">
              <a:spcBef>
                <a:spcPts val="0"/>
              </a:spcBef>
              <a:spcAft>
                <a:spcPts val="0"/>
              </a:spcAft>
              <a:buClr>
                <a:srgbClr val="FF0000"/>
              </a:buClr>
              <a:buSzPts val="1400"/>
              <a:buFont typeface="Cairo"/>
              <a:buChar char="-"/>
            </a:pPr>
            <a:r>
              <a:rPr lang="en">
                <a:solidFill>
                  <a:srgbClr val="FF0000"/>
                </a:solidFill>
                <a:latin typeface="Cairo SemiBold"/>
                <a:ea typeface="Cairo SemiBold"/>
                <a:cs typeface="Cairo SemiBold"/>
                <a:sym typeface="Cairo SemiBold"/>
              </a:rPr>
              <a:t>what are the two types of channel activities/affect produced in the postsynaptic membrane? </a:t>
            </a:r>
            <a:endParaRPr>
              <a:solidFill>
                <a:srgbClr val="FF0000"/>
              </a:solidFill>
              <a:latin typeface="Cairo SemiBold"/>
              <a:ea typeface="Cairo SemiBold"/>
              <a:cs typeface="Cairo SemiBold"/>
              <a:sym typeface="Cairo SemiBold"/>
            </a:endParaRPr>
          </a:p>
          <a:p>
            <a:pPr indent="-317500" lvl="1" marL="914400" rtl="0" algn="l">
              <a:spcBef>
                <a:spcPts val="0"/>
              </a:spcBef>
              <a:spcAft>
                <a:spcPts val="0"/>
              </a:spcAft>
              <a:buClr>
                <a:srgbClr val="45818E"/>
              </a:buClr>
              <a:buSzPts val="1400"/>
              <a:buFont typeface="Cairo"/>
              <a:buChar char="○"/>
            </a:pPr>
            <a:r>
              <a:rPr lang="en">
                <a:solidFill>
                  <a:srgbClr val="45818E"/>
                </a:solidFill>
                <a:latin typeface="Cairo"/>
                <a:ea typeface="Cairo"/>
                <a:cs typeface="Cairo"/>
                <a:sym typeface="Cairo"/>
              </a:rPr>
              <a:t>Excitatory postsynaptic potentials EPSP</a:t>
            </a:r>
            <a:endParaRPr>
              <a:solidFill>
                <a:srgbClr val="45818E"/>
              </a:solidFill>
              <a:latin typeface="Cairo"/>
              <a:ea typeface="Cairo"/>
              <a:cs typeface="Cairo"/>
              <a:sym typeface="Cairo"/>
            </a:endParaRPr>
          </a:p>
          <a:p>
            <a:pPr indent="-317500" lvl="1" marL="914400" rtl="0" algn="l">
              <a:spcBef>
                <a:spcPts val="0"/>
              </a:spcBef>
              <a:spcAft>
                <a:spcPts val="0"/>
              </a:spcAft>
              <a:buClr>
                <a:srgbClr val="45818E"/>
              </a:buClr>
              <a:buSzPts val="1400"/>
              <a:buFont typeface="Cairo"/>
              <a:buChar char="○"/>
            </a:pPr>
            <a:r>
              <a:rPr lang="en">
                <a:solidFill>
                  <a:srgbClr val="45818E"/>
                </a:solidFill>
                <a:latin typeface="Cairo"/>
                <a:ea typeface="Cairo"/>
                <a:cs typeface="Cairo"/>
                <a:sym typeface="Cairo"/>
              </a:rPr>
              <a:t>Inhibitory postsynaptic potentials IPSP</a:t>
            </a:r>
            <a:endParaRPr>
              <a:solidFill>
                <a:srgbClr val="45818E"/>
              </a:solidFill>
              <a:latin typeface="Cairo"/>
              <a:ea typeface="Cairo"/>
              <a:cs typeface="Cairo"/>
              <a:sym typeface="Cairo"/>
            </a:endParaRPr>
          </a:p>
          <a:p>
            <a:pPr indent="-317500" lvl="0" marL="457200" rtl="0" algn="l">
              <a:spcBef>
                <a:spcPts val="0"/>
              </a:spcBef>
              <a:spcAft>
                <a:spcPts val="0"/>
              </a:spcAft>
              <a:buClr>
                <a:srgbClr val="FF0000"/>
              </a:buClr>
              <a:buSzPts val="1400"/>
              <a:buFont typeface="Cairo"/>
              <a:buChar char="-"/>
            </a:pPr>
            <a:r>
              <a:rPr lang="en">
                <a:solidFill>
                  <a:srgbClr val="FF0000"/>
                </a:solidFill>
                <a:latin typeface="Cairo"/>
                <a:ea typeface="Cairo"/>
                <a:cs typeface="Cairo"/>
                <a:sym typeface="Cairo"/>
              </a:rPr>
              <a:t>What are the main two characteristics for end plate potentials EPPs? </a:t>
            </a:r>
            <a:endParaRPr>
              <a:solidFill>
                <a:srgbClr val="FF0000"/>
              </a:solidFill>
              <a:latin typeface="Cairo"/>
              <a:ea typeface="Cairo"/>
              <a:cs typeface="Cairo"/>
              <a:sym typeface="Cairo"/>
            </a:endParaRPr>
          </a:p>
          <a:p>
            <a:pPr indent="-317500" lvl="1" marL="914400" rtl="0" algn="l">
              <a:spcBef>
                <a:spcPts val="0"/>
              </a:spcBef>
              <a:spcAft>
                <a:spcPts val="0"/>
              </a:spcAft>
              <a:buClr>
                <a:srgbClr val="45818E"/>
              </a:buClr>
              <a:buSzPts val="1400"/>
              <a:buFont typeface="Cairo"/>
              <a:buChar char="○"/>
            </a:pPr>
            <a:r>
              <a:rPr lang="en">
                <a:solidFill>
                  <a:srgbClr val="45818E"/>
                </a:solidFill>
                <a:latin typeface="Cairo"/>
                <a:ea typeface="Cairo"/>
                <a:cs typeface="Cairo"/>
                <a:sym typeface="Cairo"/>
              </a:rPr>
              <a:t>Localized (they don’t spread)</a:t>
            </a:r>
            <a:endParaRPr>
              <a:solidFill>
                <a:srgbClr val="45818E"/>
              </a:solidFill>
              <a:latin typeface="Cairo"/>
              <a:ea typeface="Cairo"/>
              <a:cs typeface="Cairo"/>
              <a:sym typeface="Cairo"/>
            </a:endParaRPr>
          </a:p>
          <a:p>
            <a:pPr indent="-317500" lvl="1" marL="914400" rtl="0" algn="l">
              <a:spcBef>
                <a:spcPts val="0"/>
              </a:spcBef>
              <a:spcAft>
                <a:spcPts val="0"/>
              </a:spcAft>
              <a:buClr>
                <a:srgbClr val="45818E"/>
              </a:buClr>
              <a:buSzPts val="1400"/>
              <a:buFont typeface="Cairo"/>
              <a:buChar char="○"/>
            </a:pPr>
            <a:r>
              <a:rPr lang="en">
                <a:solidFill>
                  <a:srgbClr val="45818E"/>
                </a:solidFill>
                <a:latin typeface="Cairo"/>
                <a:ea typeface="Cairo"/>
                <a:cs typeface="Cairo"/>
                <a:sym typeface="Cairo"/>
              </a:rPr>
              <a:t>Graded (you can grade them unlike action potential)</a:t>
            </a:r>
            <a:endParaRPr>
              <a:solidFill>
                <a:srgbClr val="45818E"/>
              </a:solidFill>
              <a:latin typeface="Cairo"/>
              <a:ea typeface="Cairo"/>
              <a:cs typeface="Cairo"/>
              <a:sym typeface="Cairo"/>
            </a:endParaRPr>
          </a:p>
          <a:p>
            <a:pPr indent="-317500" lvl="0" marL="457200" rtl="0" algn="l">
              <a:spcBef>
                <a:spcPts val="0"/>
              </a:spcBef>
              <a:spcAft>
                <a:spcPts val="0"/>
              </a:spcAft>
              <a:buClr>
                <a:srgbClr val="FF0000"/>
              </a:buClr>
              <a:buSzPts val="1400"/>
              <a:buFont typeface="Cairo"/>
              <a:buChar char="-"/>
            </a:pPr>
            <a:r>
              <a:rPr lang="en">
                <a:solidFill>
                  <a:srgbClr val="FF0000"/>
                </a:solidFill>
                <a:latin typeface="Cairo"/>
                <a:ea typeface="Cairo"/>
                <a:cs typeface="Cairo"/>
                <a:sym typeface="Cairo"/>
              </a:rPr>
              <a:t>What are the reasons for synaptic delay?</a:t>
            </a:r>
            <a:endParaRPr>
              <a:solidFill>
                <a:srgbClr val="FF0000"/>
              </a:solidFill>
              <a:latin typeface="Cairo"/>
              <a:ea typeface="Cairo"/>
              <a:cs typeface="Cairo"/>
              <a:sym typeface="Cairo"/>
            </a:endParaRPr>
          </a:p>
          <a:p>
            <a:pPr indent="-317500" lvl="1" marL="914400" rtl="0" algn="l">
              <a:spcBef>
                <a:spcPts val="0"/>
              </a:spcBef>
              <a:spcAft>
                <a:spcPts val="0"/>
              </a:spcAft>
              <a:buClr>
                <a:srgbClr val="45818E"/>
              </a:buClr>
              <a:buSzPts val="1400"/>
              <a:buFont typeface="Cairo"/>
              <a:buChar char="○"/>
            </a:pPr>
            <a:r>
              <a:rPr lang="en">
                <a:solidFill>
                  <a:srgbClr val="45818E"/>
                </a:solidFill>
                <a:latin typeface="Cairo"/>
                <a:ea typeface="Cairo"/>
                <a:cs typeface="Cairo"/>
                <a:sym typeface="Cairo"/>
              </a:rPr>
              <a:t>Mentioned in slide 7</a:t>
            </a:r>
            <a:endParaRPr>
              <a:solidFill>
                <a:srgbClr val="45818E"/>
              </a:solidFill>
              <a:latin typeface="Cairo"/>
              <a:ea typeface="Cairo"/>
              <a:cs typeface="Cairo"/>
              <a:sym typeface="Cairo"/>
            </a:endParaRPr>
          </a:p>
          <a:p>
            <a:pPr indent="-317500" lvl="0" marL="457200" rtl="0" algn="l">
              <a:spcBef>
                <a:spcPts val="0"/>
              </a:spcBef>
              <a:spcAft>
                <a:spcPts val="0"/>
              </a:spcAft>
              <a:buClr>
                <a:srgbClr val="FF0000"/>
              </a:buClr>
              <a:buSzPts val="1400"/>
              <a:buFont typeface="Cairo"/>
              <a:buChar char="-"/>
            </a:pPr>
            <a:r>
              <a:rPr lang="en">
                <a:solidFill>
                  <a:srgbClr val="FF0000"/>
                </a:solidFill>
                <a:latin typeface="Cairo"/>
                <a:ea typeface="Cairo"/>
                <a:cs typeface="Cairo"/>
                <a:sym typeface="Cairo"/>
              </a:rPr>
              <a:t>What are the two mechanisms of prolongation?</a:t>
            </a:r>
            <a:endParaRPr>
              <a:solidFill>
                <a:srgbClr val="FF0000"/>
              </a:solidFill>
              <a:latin typeface="Cairo"/>
              <a:ea typeface="Cairo"/>
              <a:cs typeface="Cairo"/>
              <a:sym typeface="Cairo"/>
            </a:endParaRPr>
          </a:p>
          <a:p>
            <a:pPr indent="-317500" lvl="1" marL="914400" rtl="0" algn="l">
              <a:spcBef>
                <a:spcPts val="0"/>
              </a:spcBef>
              <a:spcAft>
                <a:spcPts val="0"/>
              </a:spcAft>
              <a:buClr>
                <a:srgbClr val="45818E"/>
              </a:buClr>
              <a:buSzPts val="1400"/>
              <a:buFont typeface="Cairo"/>
              <a:buChar char="○"/>
            </a:pPr>
            <a:r>
              <a:rPr lang="en">
                <a:solidFill>
                  <a:srgbClr val="45818E"/>
                </a:solidFill>
                <a:latin typeface="Cairo"/>
                <a:ea typeface="Cairo"/>
                <a:cs typeface="Cairo"/>
                <a:sym typeface="Cairo"/>
              </a:rPr>
              <a:t>Long acting neurotransmitter</a:t>
            </a:r>
            <a:endParaRPr>
              <a:solidFill>
                <a:srgbClr val="45818E"/>
              </a:solidFill>
              <a:latin typeface="Cairo"/>
              <a:ea typeface="Cairo"/>
              <a:cs typeface="Cairo"/>
              <a:sym typeface="Cairo"/>
            </a:endParaRPr>
          </a:p>
          <a:p>
            <a:pPr indent="-317500" lvl="1" marL="914400" rtl="0" algn="l">
              <a:spcBef>
                <a:spcPts val="0"/>
              </a:spcBef>
              <a:spcAft>
                <a:spcPts val="0"/>
              </a:spcAft>
              <a:buClr>
                <a:srgbClr val="45818E"/>
              </a:buClr>
              <a:buSzPts val="1400"/>
              <a:buFont typeface="Cairo"/>
              <a:buChar char="○"/>
            </a:pPr>
            <a:r>
              <a:rPr lang="en">
                <a:solidFill>
                  <a:srgbClr val="45818E"/>
                </a:solidFill>
                <a:latin typeface="Cairo"/>
                <a:ea typeface="Cairo"/>
                <a:cs typeface="Cairo"/>
                <a:sym typeface="Cairo"/>
              </a:rPr>
              <a:t>Reverberating circuits </a:t>
            </a:r>
            <a:endParaRPr>
              <a:solidFill>
                <a:srgbClr val="45818E"/>
              </a:solidFill>
              <a:latin typeface="Cairo"/>
              <a:ea typeface="Cairo"/>
              <a:cs typeface="Cairo"/>
              <a:sym typeface="Cairo"/>
            </a:endParaRPr>
          </a:p>
        </p:txBody>
      </p:sp>
      <p:sp>
        <p:nvSpPr>
          <p:cNvPr id="475" name="Google Shape;475;p60"/>
          <p:cNvSpPr txBox="1"/>
          <p:nvPr/>
        </p:nvSpPr>
        <p:spPr>
          <a:xfrm>
            <a:off x="91350" y="83375"/>
            <a:ext cx="6675300" cy="973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34F5C"/>
                </a:solidFill>
                <a:latin typeface="Josefin Sans"/>
                <a:ea typeface="Josefin Sans"/>
                <a:cs typeface="Josefin Sans"/>
                <a:sym typeface="Josefin Sans"/>
              </a:rPr>
              <a:t>Questions </a:t>
            </a:r>
            <a:endParaRPr sz="1200">
              <a:solidFill>
                <a:srgbClr val="134F5C"/>
              </a:solidFill>
              <a:latin typeface="Josefin Sans"/>
              <a:ea typeface="Josefin Sans"/>
              <a:cs typeface="Josefin Sans"/>
              <a:sym typeface="Josefi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Google Shape;271;p49"/>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272" name="Google Shape;272;p49"/>
          <p:cNvGraphicFramePr/>
          <p:nvPr/>
        </p:nvGraphicFramePr>
        <p:xfrm>
          <a:off x="252672" y="522824"/>
          <a:ext cx="3000000" cy="3000000"/>
        </p:xfrm>
        <a:graphic>
          <a:graphicData uri="http://schemas.openxmlformats.org/drawingml/2006/table">
            <a:tbl>
              <a:tblPr>
                <a:noFill/>
                <a:tableStyleId>{2B0514A0-8887-4B06-8A84-9A8A8513901A}</a:tableStyleId>
              </a:tblPr>
              <a:tblGrid>
                <a:gridCol w="1775800"/>
                <a:gridCol w="4477100"/>
              </a:tblGrid>
              <a:tr h="343150">
                <a:tc>
                  <a:txBody>
                    <a:bodyPr>
                      <a:noAutofit/>
                    </a:bodyPr>
                    <a:lstStyle/>
                    <a:p>
                      <a:pPr indent="0" lvl="0" marL="0" rtl="0" algn="ctr">
                        <a:spcBef>
                          <a:spcPts val="0"/>
                        </a:spcBef>
                        <a:spcAft>
                          <a:spcPts val="0"/>
                        </a:spcAft>
                        <a:buNone/>
                      </a:pPr>
                      <a:r>
                        <a:rPr lang="en">
                          <a:solidFill>
                            <a:srgbClr val="FFFFFF"/>
                          </a:solidFill>
                          <a:latin typeface="Josefin Sans"/>
                          <a:ea typeface="Josefin Sans"/>
                          <a:cs typeface="Josefin Sans"/>
                          <a:sym typeface="Josefin Sans"/>
                        </a:rPr>
                        <a:t>Terminology </a:t>
                      </a:r>
                      <a:endParaRPr>
                        <a:solidFill>
                          <a:srgbClr val="FFFFFF"/>
                        </a:solidFill>
                        <a:latin typeface="Josefin Sans"/>
                        <a:ea typeface="Josefin Sans"/>
                        <a:cs typeface="Josefin Sans"/>
                        <a:sym typeface="Josefin Sans"/>
                      </a:endParaRPr>
                    </a:p>
                  </a:txBody>
                  <a:tcPr marT="91425" marB="91425" marR="91425" marL="91425" anchor="ctr">
                    <a:solidFill>
                      <a:srgbClr val="134F5C"/>
                    </a:solidFill>
                  </a:tcPr>
                </a:tc>
                <a:tc>
                  <a:txBody>
                    <a:bodyPr>
                      <a:noAutofit/>
                    </a:bodyPr>
                    <a:lstStyle/>
                    <a:p>
                      <a:pPr indent="0" lvl="0" marL="0" rtl="0" algn="ctr">
                        <a:spcBef>
                          <a:spcPts val="0"/>
                        </a:spcBef>
                        <a:spcAft>
                          <a:spcPts val="0"/>
                        </a:spcAft>
                        <a:buNone/>
                      </a:pPr>
                      <a:r>
                        <a:rPr b="1" lang="en">
                          <a:latin typeface="Cairo"/>
                          <a:ea typeface="Cairo"/>
                          <a:cs typeface="Cairo"/>
                          <a:sym typeface="Cairo"/>
                        </a:rPr>
                        <a:t>Definition </a:t>
                      </a:r>
                      <a:endParaRPr b="1">
                        <a:latin typeface="Cairo"/>
                        <a:ea typeface="Cairo"/>
                        <a:cs typeface="Cairo"/>
                        <a:sym typeface="Cairo"/>
                      </a:endParaRPr>
                    </a:p>
                  </a:txBody>
                  <a:tcPr marT="91425" marB="91425" marR="91425" marL="91425" anchor="ctr"/>
                </a:tc>
              </a:tr>
              <a:tr h="634675">
                <a:tc>
                  <a:txBody>
                    <a:bodyPr>
                      <a:noAutofit/>
                    </a:bodyPr>
                    <a:lstStyle/>
                    <a:p>
                      <a:pPr indent="0" lvl="0" marL="0" rtl="0" algn="l">
                        <a:spcBef>
                          <a:spcPts val="0"/>
                        </a:spcBef>
                        <a:spcAft>
                          <a:spcPts val="0"/>
                        </a:spcAft>
                        <a:buNone/>
                      </a:pPr>
                      <a:r>
                        <a:rPr lang="en">
                          <a:solidFill>
                            <a:srgbClr val="FFFFFF"/>
                          </a:solidFill>
                          <a:latin typeface="Josefin Sans"/>
                          <a:ea typeface="Josefin Sans"/>
                          <a:cs typeface="Josefin Sans"/>
                          <a:sym typeface="Josefin Sans"/>
                        </a:rPr>
                        <a:t>Chemical synapses </a:t>
                      </a:r>
                      <a:endParaRPr>
                        <a:solidFill>
                          <a:srgbClr val="FFFFFF"/>
                        </a:solidFill>
                        <a:latin typeface="Josefin Sans"/>
                        <a:ea typeface="Josefin Sans"/>
                        <a:cs typeface="Josefin Sans"/>
                        <a:sym typeface="Josefin Sans"/>
                      </a:endParaRPr>
                    </a:p>
                  </a:txBody>
                  <a:tcPr marT="91425" marB="91425" marR="91425" marL="91425" anchor="ctr">
                    <a:solidFill>
                      <a:srgbClr val="134F5C"/>
                    </a:solidFill>
                  </a:tcPr>
                </a:tc>
                <a:tc>
                  <a:txBody>
                    <a:bodyPr>
                      <a:noAutofit/>
                    </a:bodyPr>
                    <a:lstStyle/>
                    <a:p>
                      <a:pPr indent="0" lvl="0" marL="0" rtl="0" algn="l">
                        <a:spcBef>
                          <a:spcPts val="0"/>
                        </a:spcBef>
                        <a:spcAft>
                          <a:spcPts val="0"/>
                        </a:spcAft>
                        <a:buNone/>
                      </a:pPr>
                      <a:r>
                        <a:rPr lang="en" sz="1200">
                          <a:latin typeface="Cairo"/>
                          <a:ea typeface="Cairo"/>
                          <a:cs typeface="Cairo"/>
                          <a:sym typeface="Cairo"/>
                        </a:rPr>
                        <a:t>A one direction transmission of signals where a chemical substance (neurotransmitter) is secreted by the first neuron to act on receptors on the membrane of the next neuron.</a:t>
                      </a:r>
                      <a:endParaRPr sz="1200">
                        <a:latin typeface="Cairo"/>
                        <a:ea typeface="Cairo"/>
                        <a:cs typeface="Cairo"/>
                        <a:sym typeface="Cairo"/>
                      </a:endParaRPr>
                    </a:p>
                  </a:txBody>
                  <a:tcPr marT="91425" marB="91425" marR="91425" marL="91425" anchor="ctr"/>
                </a:tc>
              </a:tr>
              <a:tr h="634675">
                <a:tc>
                  <a:txBody>
                    <a:bodyPr>
                      <a:noAutofit/>
                    </a:bodyPr>
                    <a:lstStyle/>
                    <a:p>
                      <a:pPr indent="0" lvl="0" marL="0" rtl="0" algn="l">
                        <a:spcBef>
                          <a:spcPts val="0"/>
                        </a:spcBef>
                        <a:spcAft>
                          <a:spcPts val="0"/>
                        </a:spcAft>
                        <a:buNone/>
                      </a:pPr>
                      <a:r>
                        <a:rPr lang="en">
                          <a:solidFill>
                            <a:srgbClr val="FFFFFF"/>
                          </a:solidFill>
                          <a:latin typeface="Josefin Sans"/>
                          <a:ea typeface="Josefin Sans"/>
                          <a:cs typeface="Josefin Sans"/>
                          <a:sym typeface="Josefin Sans"/>
                        </a:rPr>
                        <a:t>Electrical synapses</a:t>
                      </a:r>
                      <a:endParaRPr>
                        <a:solidFill>
                          <a:srgbClr val="FFFFFF"/>
                        </a:solidFill>
                        <a:latin typeface="Josefin Sans"/>
                        <a:ea typeface="Josefin Sans"/>
                        <a:cs typeface="Josefin Sans"/>
                        <a:sym typeface="Josefin Sans"/>
                      </a:endParaRPr>
                    </a:p>
                  </a:txBody>
                  <a:tcPr marT="91425" marB="91425" marR="91425" marL="91425" anchor="ctr">
                    <a:solidFill>
                      <a:srgbClr val="134F5C"/>
                    </a:solidFill>
                  </a:tcPr>
                </a:tc>
                <a:tc>
                  <a:txBody>
                    <a:bodyPr>
                      <a:noAutofit/>
                    </a:bodyPr>
                    <a:lstStyle/>
                    <a:p>
                      <a:pPr indent="0" lvl="0" marL="0" rtl="0" algn="l">
                        <a:spcBef>
                          <a:spcPts val="0"/>
                        </a:spcBef>
                        <a:spcAft>
                          <a:spcPts val="0"/>
                        </a:spcAft>
                        <a:buNone/>
                      </a:pPr>
                      <a:r>
                        <a:rPr lang="en" sz="1200">
                          <a:latin typeface="Cairo"/>
                          <a:ea typeface="Cairo"/>
                          <a:cs typeface="Cairo"/>
                          <a:sym typeface="Cairo"/>
                        </a:rPr>
                        <a:t>A bidirectional transmission of signals where the cytoplasms of adjacent cells are connected by ion channels called </a:t>
                      </a:r>
                      <a:r>
                        <a:rPr lang="en" sz="1200" u="sng">
                          <a:latin typeface="Cairo"/>
                          <a:ea typeface="Cairo"/>
                          <a:cs typeface="Cairo"/>
                          <a:sym typeface="Cairo"/>
                        </a:rPr>
                        <a:t>gap junctions</a:t>
                      </a:r>
                      <a:r>
                        <a:rPr lang="en" sz="1200">
                          <a:latin typeface="Cairo"/>
                          <a:ea typeface="Cairo"/>
                          <a:cs typeface="Cairo"/>
                          <a:sym typeface="Cairo"/>
                        </a:rPr>
                        <a:t> allowing movement of ions.</a:t>
                      </a:r>
                      <a:endParaRPr sz="1200">
                        <a:latin typeface="Cairo"/>
                        <a:ea typeface="Cairo"/>
                        <a:cs typeface="Cairo"/>
                        <a:sym typeface="Cairo"/>
                      </a:endParaRPr>
                    </a:p>
                  </a:txBody>
                  <a:tcPr marT="91425" marB="91425" marR="91425" marL="91425" anchor="ctr"/>
                </a:tc>
              </a:tr>
              <a:tr h="634675">
                <a:tc>
                  <a:txBody>
                    <a:bodyPr>
                      <a:noAutofit/>
                    </a:bodyPr>
                    <a:lstStyle/>
                    <a:p>
                      <a:pPr indent="0" lvl="0" marL="0" rtl="0" algn="l">
                        <a:spcBef>
                          <a:spcPts val="0"/>
                        </a:spcBef>
                        <a:spcAft>
                          <a:spcPts val="0"/>
                        </a:spcAft>
                        <a:buNone/>
                      </a:pPr>
                      <a:r>
                        <a:rPr lang="en">
                          <a:solidFill>
                            <a:srgbClr val="FFFFFF"/>
                          </a:solidFill>
                          <a:latin typeface="Josefin Sans"/>
                          <a:ea typeface="Josefin Sans"/>
                          <a:cs typeface="Josefin Sans"/>
                          <a:sym typeface="Josefin Sans"/>
                        </a:rPr>
                        <a:t>Neurotransmitters </a:t>
                      </a:r>
                      <a:endParaRPr>
                        <a:solidFill>
                          <a:srgbClr val="FFFFFF"/>
                        </a:solidFill>
                        <a:latin typeface="Josefin Sans"/>
                        <a:ea typeface="Josefin Sans"/>
                        <a:cs typeface="Josefin Sans"/>
                        <a:sym typeface="Josefin Sans"/>
                      </a:endParaRPr>
                    </a:p>
                  </a:txBody>
                  <a:tcPr marT="91425" marB="91425" marR="91425" marL="91425" anchor="ctr">
                    <a:solidFill>
                      <a:srgbClr val="134F5C"/>
                    </a:solidFill>
                  </a:tcPr>
                </a:tc>
                <a:tc>
                  <a:txBody>
                    <a:bodyPr>
                      <a:noAutofit/>
                    </a:bodyPr>
                    <a:lstStyle/>
                    <a:p>
                      <a:pPr indent="0" lvl="0" marL="0" rtl="0" algn="l">
                        <a:spcBef>
                          <a:spcPts val="0"/>
                        </a:spcBef>
                        <a:spcAft>
                          <a:spcPts val="0"/>
                        </a:spcAft>
                        <a:buNone/>
                      </a:pPr>
                      <a:r>
                        <a:rPr lang="en" sz="1200">
                          <a:latin typeface="Cairo"/>
                          <a:ea typeface="Cairo"/>
                          <a:cs typeface="Cairo"/>
                          <a:sym typeface="Cairo"/>
                        </a:rPr>
                        <a:t>A chemical transmitter substance secreted at the end of a nerve fiber that acts on receptor proteins in the membrane of the next neuron.</a:t>
                      </a:r>
                      <a:endParaRPr sz="1200">
                        <a:latin typeface="Cairo"/>
                        <a:ea typeface="Cairo"/>
                        <a:cs typeface="Cairo"/>
                        <a:sym typeface="Cairo"/>
                      </a:endParaRPr>
                    </a:p>
                  </a:txBody>
                  <a:tcPr marT="91425" marB="91425" marR="91425" marL="91425" anchor="ctr"/>
                </a:tc>
              </a:tr>
              <a:tr h="634675">
                <a:tc>
                  <a:txBody>
                    <a:bodyPr>
                      <a:noAutofit/>
                    </a:bodyPr>
                    <a:lstStyle/>
                    <a:p>
                      <a:pPr indent="0" lvl="0" marL="0" rtl="0" algn="l">
                        <a:spcBef>
                          <a:spcPts val="0"/>
                        </a:spcBef>
                        <a:spcAft>
                          <a:spcPts val="0"/>
                        </a:spcAft>
                        <a:buNone/>
                      </a:pPr>
                      <a:r>
                        <a:rPr lang="en">
                          <a:solidFill>
                            <a:srgbClr val="FFFFFF"/>
                          </a:solidFill>
                          <a:latin typeface="Josefin Sans"/>
                          <a:ea typeface="Josefin Sans"/>
                          <a:cs typeface="Josefin Sans"/>
                          <a:sym typeface="Josefin Sans"/>
                        </a:rPr>
                        <a:t>Presynaptic inhibition </a:t>
                      </a:r>
                      <a:endParaRPr>
                        <a:solidFill>
                          <a:srgbClr val="FFFFFF"/>
                        </a:solidFill>
                        <a:latin typeface="Josefin Sans"/>
                        <a:ea typeface="Josefin Sans"/>
                        <a:cs typeface="Josefin Sans"/>
                        <a:sym typeface="Josefin Sans"/>
                      </a:endParaRPr>
                    </a:p>
                  </a:txBody>
                  <a:tcPr marT="91425" marB="91425" marR="91425" marL="91425" anchor="ctr">
                    <a:solidFill>
                      <a:srgbClr val="134F5C"/>
                    </a:solidFill>
                  </a:tcPr>
                </a:tc>
                <a:tc>
                  <a:txBody>
                    <a:bodyPr>
                      <a:noAutofit/>
                    </a:bodyPr>
                    <a:lstStyle/>
                    <a:p>
                      <a:pPr indent="0" lvl="0" marL="0" rtl="0" algn="l">
                        <a:spcBef>
                          <a:spcPts val="0"/>
                        </a:spcBef>
                        <a:spcAft>
                          <a:spcPts val="0"/>
                        </a:spcAft>
                        <a:buNone/>
                      </a:pPr>
                      <a:r>
                        <a:rPr lang="en" sz="1200">
                          <a:latin typeface="Cairo"/>
                          <a:ea typeface="Cairo"/>
                          <a:cs typeface="Cairo"/>
                          <a:sym typeface="Cairo"/>
                        </a:rPr>
                        <a:t>A synaptic inhibition occurring when </a:t>
                      </a:r>
                      <a:r>
                        <a:rPr lang="en" sz="1200">
                          <a:solidFill>
                            <a:schemeClr val="dk1"/>
                          </a:solidFill>
                          <a:latin typeface="Cairo"/>
                          <a:ea typeface="Cairo"/>
                          <a:cs typeface="Cairo"/>
                          <a:sym typeface="Cairo"/>
                        </a:rPr>
                        <a:t>an inhibitory synaptic knob laying on the termination of a presynaptic excitatory fiber releases a transmitter which inhibits the release of excitatory transmitters.</a:t>
                      </a:r>
                      <a:endParaRPr sz="1200">
                        <a:latin typeface="Cairo"/>
                        <a:ea typeface="Cairo"/>
                        <a:cs typeface="Cairo"/>
                        <a:sym typeface="Cairo"/>
                      </a:endParaRPr>
                    </a:p>
                  </a:txBody>
                  <a:tcPr marT="91425" marB="91425" marR="91425" marL="91425" anchor="ctr"/>
                </a:tc>
              </a:tr>
              <a:tr h="634675">
                <a:tc>
                  <a:txBody>
                    <a:bodyPr>
                      <a:noAutofit/>
                    </a:bodyPr>
                    <a:lstStyle/>
                    <a:p>
                      <a:pPr indent="0" lvl="0" marL="0" rtl="0" algn="l">
                        <a:spcBef>
                          <a:spcPts val="0"/>
                        </a:spcBef>
                        <a:spcAft>
                          <a:spcPts val="0"/>
                        </a:spcAft>
                        <a:buNone/>
                      </a:pPr>
                      <a:r>
                        <a:rPr lang="en">
                          <a:solidFill>
                            <a:srgbClr val="FFFFFF"/>
                          </a:solidFill>
                          <a:latin typeface="Josefin Sans"/>
                          <a:ea typeface="Josefin Sans"/>
                          <a:cs typeface="Josefin Sans"/>
                          <a:sym typeface="Josefin Sans"/>
                        </a:rPr>
                        <a:t>Postsynaptic inhibition </a:t>
                      </a:r>
                      <a:endParaRPr>
                        <a:solidFill>
                          <a:srgbClr val="FFFFFF"/>
                        </a:solidFill>
                        <a:latin typeface="Josefin Sans"/>
                        <a:ea typeface="Josefin Sans"/>
                        <a:cs typeface="Josefin Sans"/>
                        <a:sym typeface="Josefin Sans"/>
                      </a:endParaRPr>
                    </a:p>
                  </a:txBody>
                  <a:tcPr marT="91425" marB="91425" marR="91425" marL="91425" anchor="ctr">
                    <a:solidFill>
                      <a:srgbClr val="134F5C"/>
                    </a:solidFill>
                  </a:tcPr>
                </a:tc>
                <a:tc>
                  <a:txBody>
                    <a:bodyPr>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Cairo"/>
                          <a:ea typeface="Cairo"/>
                          <a:cs typeface="Cairo"/>
                          <a:sym typeface="Cairo"/>
                        </a:rPr>
                        <a:t>A synaptic inhibition occurring when an inhibitory neuron (releasing inhibitory substances) acts on a postsynaptic neuron leading to hyperpolarization.</a:t>
                      </a:r>
                      <a:endParaRPr sz="1200">
                        <a:solidFill>
                          <a:schemeClr val="dk1"/>
                        </a:solidFill>
                        <a:latin typeface="Cairo"/>
                        <a:ea typeface="Cairo"/>
                        <a:cs typeface="Cairo"/>
                        <a:sym typeface="Cairo"/>
                      </a:endParaRPr>
                    </a:p>
                  </a:txBody>
                  <a:tcPr marT="91425" marB="91425" marR="91425" marL="91425" anchor="ctr"/>
                </a:tc>
              </a:tr>
              <a:tr h="526400">
                <a:tc>
                  <a:txBody>
                    <a:bodyPr>
                      <a:noAutofit/>
                    </a:bodyPr>
                    <a:lstStyle/>
                    <a:p>
                      <a:pPr indent="0" lvl="0" marL="0" rtl="0" algn="l">
                        <a:spcBef>
                          <a:spcPts val="0"/>
                        </a:spcBef>
                        <a:spcAft>
                          <a:spcPts val="0"/>
                        </a:spcAft>
                        <a:buNone/>
                      </a:pPr>
                      <a:r>
                        <a:rPr lang="en">
                          <a:solidFill>
                            <a:srgbClr val="FFFFFF"/>
                          </a:solidFill>
                          <a:latin typeface="Josefin Sans"/>
                          <a:ea typeface="Josefin Sans"/>
                          <a:cs typeface="Josefin Sans"/>
                          <a:sym typeface="Josefin Sans"/>
                        </a:rPr>
                        <a:t>Temporal summation</a:t>
                      </a:r>
                      <a:endParaRPr>
                        <a:solidFill>
                          <a:srgbClr val="FFFFFF"/>
                        </a:solidFill>
                        <a:latin typeface="Josefin Sans"/>
                        <a:ea typeface="Josefin Sans"/>
                        <a:cs typeface="Josefin Sans"/>
                        <a:sym typeface="Josefin Sans"/>
                      </a:endParaRPr>
                    </a:p>
                  </a:txBody>
                  <a:tcPr marT="91425" marB="91425" marR="91425" marL="91425" anchor="ctr">
                    <a:solidFill>
                      <a:srgbClr val="134F5C"/>
                    </a:solidFill>
                  </a:tcPr>
                </a:tc>
                <a:tc>
                  <a:txBody>
                    <a:bodyPr>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Cairo"/>
                          <a:ea typeface="Cairo"/>
                          <a:cs typeface="Cairo"/>
                          <a:sym typeface="Cairo"/>
                        </a:rPr>
                        <a:t>The type of summation where the frequency of stimulation from the </a:t>
                      </a:r>
                      <a:r>
                        <a:rPr lang="en" sz="1200" u="sng">
                          <a:solidFill>
                            <a:schemeClr val="dk1"/>
                          </a:solidFill>
                          <a:latin typeface="Cairo"/>
                          <a:ea typeface="Cairo"/>
                          <a:cs typeface="Cairo"/>
                          <a:sym typeface="Cairo"/>
                        </a:rPr>
                        <a:t>same presynaptic fiber </a:t>
                      </a:r>
                      <a:r>
                        <a:rPr lang="en" sz="1200">
                          <a:solidFill>
                            <a:schemeClr val="dk1"/>
                          </a:solidFill>
                          <a:latin typeface="Cairo"/>
                          <a:ea typeface="Cairo"/>
                          <a:cs typeface="Cairo"/>
                          <a:sym typeface="Cairo"/>
                        </a:rPr>
                        <a:t>is increased.</a:t>
                      </a:r>
                      <a:endParaRPr sz="1200">
                        <a:latin typeface="Cairo"/>
                        <a:ea typeface="Cairo"/>
                        <a:cs typeface="Cairo"/>
                        <a:sym typeface="Cairo"/>
                      </a:endParaRPr>
                    </a:p>
                  </a:txBody>
                  <a:tcPr marT="91425" marB="91425" marR="91425" marL="91425" anchor="ctr"/>
                </a:tc>
              </a:tr>
              <a:tr h="476425">
                <a:tc>
                  <a:txBody>
                    <a:bodyPr>
                      <a:noAutofit/>
                    </a:bodyPr>
                    <a:lstStyle/>
                    <a:p>
                      <a:pPr indent="0" lvl="0" marL="0" rtl="0" algn="l">
                        <a:spcBef>
                          <a:spcPts val="0"/>
                        </a:spcBef>
                        <a:spcAft>
                          <a:spcPts val="0"/>
                        </a:spcAft>
                        <a:buNone/>
                      </a:pPr>
                      <a:r>
                        <a:rPr lang="en">
                          <a:solidFill>
                            <a:srgbClr val="FFFFFF"/>
                          </a:solidFill>
                          <a:latin typeface="Josefin Sans"/>
                          <a:ea typeface="Josefin Sans"/>
                          <a:cs typeface="Josefin Sans"/>
                          <a:sym typeface="Josefin Sans"/>
                        </a:rPr>
                        <a:t>Spatial summation </a:t>
                      </a:r>
                      <a:endParaRPr>
                        <a:solidFill>
                          <a:srgbClr val="FFFFFF"/>
                        </a:solidFill>
                        <a:latin typeface="Josefin Sans"/>
                        <a:ea typeface="Josefin Sans"/>
                        <a:cs typeface="Josefin Sans"/>
                        <a:sym typeface="Josefin Sans"/>
                      </a:endParaRPr>
                    </a:p>
                  </a:txBody>
                  <a:tcPr marT="91425" marB="91425" marR="91425" marL="91425" anchor="ctr">
                    <a:solidFill>
                      <a:srgbClr val="134F5C"/>
                    </a:solidFill>
                  </a:tcPr>
                </a:tc>
                <a:tc>
                  <a:txBody>
                    <a:bodyPr>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Cairo"/>
                          <a:ea typeface="Cairo"/>
                          <a:cs typeface="Cairo"/>
                          <a:sym typeface="Cairo"/>
                        </a:rPr>
                        <a:t>Eliciting an action potential in a neuron with input from </a:t>
                      </a:r>
                      <a:r>
                        <a:rPr lang="en" sz="1200" u="sng">
                          <a:solidFill>
                            <a:schemeClr val="dk1"/>
                          </a:solidFill>
                          <a:latin typeface="Cairo"/>
                          <a:ea typeface="Cairo"/>
                          <a:cs typeface="Cairo"/>
                          <a:sym typeface="Cairo"/>
                        </a:rPr>
                        <a:t>multiple presynaptic cells</a:t>
                      </a:r>
                      <a:r>
                        <a:rPr lang="en" sz="1200">
                          <a:solidFill>
                            <a:schemeClr val="dk1"/>
                          </a:solidFill>
                          <a:latin typeface="Cairo"/>
                          <a:ea typeface="Cairo"/>
                          <a:cs typeface="Cairo"/>
                          <a:sym typeface="Cairo"/>
                        </a:rPr>
                        <a:t>.</a:t>
                      </a:r>
                      <a:endParaRPr sz="1200">
                        <a:latin typeface="Cairo"/>
                        <a:ea typeface="Cairo"/>
                        <a:cs typeface="Cairo"/>
                        <a:sym typeface="Cairo"/>
                      </a:endParaRPr>
                    </a:p>
                  </a:txBody>
                  <a:tcPr marT="91425" marB="91425" marR="91425" marL="91425" anchor="ctr"/>
                </a:tc>
              </a:tr>
              <a:tr h="476425">
                <a:tc>
                  <a:txBody>
                    <a:bodyPr>
                      <a:noAutofit/>
                    </a:bodyPr>
                    <a:lstStyle/>
                    <a:p>
                      <a:pPr indent="0" lvl="0" marL="0" rtl="0" algn="l">
                        <a:spcBef>
                          <a:spcPts val="0"/>
                        </a:spcBef>
                        <a:spcAft>
                          <a:spcPts val="0"/>
                        </a:spcAft>
                        <a:buNone/>
                      </a:pPr>
                      <a:r>
                        <a:rPr lang="en">
                          <a:solidFill>
                            <a:srgbClr val="FFFFFF"/>
                          </a:solidFill>
                          <a:latin typeface="Josefin Sans"/>
                          <a:ea typeface="Josefin Sans"/>
                          <a:cs typeface="Josefin Sans"/>
                          <a:sym typeface="Josefin Sans"/>
                        </a:rPr>
                        <a:t>Synaptic vesicles </a:t>
                      </a:r>
                      <a:endParaRPr>
                        <a:solidFill>
                          <a:srgbClr val="FFFFFF"/>
                        </a:solidFill>
                        <a:latin typeface="Josefin Sans"/>
                        <a:ea typeface="Josefin Sans"/>
                        <a:cs typeface="Josefin Sans"/>
                        <a:sym typeface="Josefin Sans"/>
                      </a:endParaRPr>
                    </a:p>
                  </a:txBody>
                  <a:tcPr marT="91425" marB="91425" marR="91425" marL="91425" anchor="ctr">
                    <a:solidFill>
                      <a:srgbClr val="134F5C"/>
                    </a:solidFill>
                  </a:tcPr>
                </a:tc>
                <a:tc>
                  <a:txBody>
                    <a:bodyPr>
                      <a:noAutofit/>
                    </a:bodyPr>
                    <a:lstStyle/>
                    <a:p>
                      <a:pPr indent="0" lvl="0" marL="0" rtl="0" algn="l">
                        <a:spcBef>
                          <a:spcPts val="0"/>
                        </a:spcBef>
                        <a:spcAft>
                          <a:spcPts val="0"/>
                        </a:spcAft>
                        <a:buNone/>
                      </a:pPr>
                      <a:r>
                        <a:rPr lang="en" sz="1200">
                          <a:solidFill>
                            <a:srgbClr val="222222"/>
                          </a:solidFill>
                          <a:highlight>
                            <a:srgbClr val="FFFFFF"/>
                          </a:highlight>
                          <a:latin typeface="Cairo"/>
                          <a:ea typeface="Cairo"/>
                          <a:cs typeface="Cairo"/>
                          <a:sym typeface="Cairo"/>
                        </a:rPr>
                        <a:t>Vesicles that store various neurotransmitters that are released at the synapse.</a:t>
                      </a:r>
                      <a:endParaRPr sz="1200">
                        <a:latin typeface="Cairo"/>
                        <a:ea typeface="Cairo"/>
                        <a:cs typeface="Cairo"/>
                        <a:sym typeface="Cairo"/>
                      </a:endParaRPr>
                    </a:p>
                  </a:txBody>
                  <a:tcPr marT="91425" marB="91425" marR="91425" marL="91425" anchor="ctr"/>
                </a:tc>
              </a:tr>
              <a:tr h="526400">
                <a:tc>
                  <a:txBody>
                    <a:bodyPr>
                      <a:noAutofit/>
                    </a:bodyPr>
                    <a:lstStyle/>
                    <a:p>
                      <a:pPr indent="0" lvl="0" marL="0" rtl="0" algn="l">
                        <a:spcBef>
                          <a:spcPts val="0"/>
                        </a:spcBef>
                        <a:spcAft>
                          <a:spcPts val="0"/>
                        </a:spcAft>
                        <a:buNone/>
                      </a:pPr>
                      <a:r>
                        <a:rPr lang="en">
                          <a:solidFill>
                            <a:srgbClr val="FFFFFF"/>
                          </a:solidFill>
                          <a:latin typeface="Josefin Sans"/>
                          <a:ea typeface="Josefin Sans"/>
                          <a:cs typeface="Josefin Sans"/>
                          <a:sym typeface="Josefin Sans"/>
                        </a:rPr>
                        <a:t>Excitatory neurotransmitters </a:t>
                      </a:r>
                      <a:endParaRPr>
                        <a:solidFill>
                          <a:srgbClr val="FFFFFF"/>
                        </a:solidFill>
                        <a:latin typeface="Josefin Sans"/>
                        <a:ea typeface="Josefin Sans"/>
                        <a:cs typeface="Josefin Sans"/>
                        <a:sym typeface="Josefin Sans"/>
                      </a:endParaRPr>
                    </a:p>
                  </a:txBody>
                  <a:tcPr marT="91425" marB="91425" marR="91425" marL="91425" anchor="ctr">
                    <a:solidFill>
                      <a:srgbClr val="134F5C"/>
                    </a:solidFill>
                  </a:tcPr>
                </a:tc>
                <a:tc>
                  <a:txBody>
                    <a:bodyPr>
                      <a:noAutofit/>
                    </a:bodyPr>
                    <a:lstStyle/>
                    <a:p>
                      <a:pPr indent="0" lvl="0" marL="0" rtl="0" algn="l">
                        <a:spcBef>
                          <a:spcPts val="0"/>
                        </a:spcBef>
                        <a:spcAft>
                          <a:spcPts val="0"/>
                        </a:spcAft>
                        <a:buNone/>
                      </a:pPr>
                      <a:r>
                        <a:rPr lang="en" sz="1200">
                          <a:solidFill>
                            <a:srgbClr val="333333"/>
                          </a:solidFill>
                          <a:latin typeface="Cairo"/>
                          <a:ea typeface="Cairo"/>
                          <a:cs typeface="Cairo"/>
                          <a:sym typeface="Cairo"/>
                        </a:rPr>
                        <a:t>Neurotransmitters that increase the rate or likelihood of a neuron firing by depolarizing the neuron.</a:t>
                      </a:r>
                      <a:endParaRPr sz="1200">
                        <a:latin typeface="Cairo"/>
                        <a:ea typeface="Cairo"/>
                        <a:cs typeface="Cairo"/>
                        <a:sym typeface="Cairo"/>
                      </a:endParaRPr>
                    </a:p>
                  </a:txBody>
                  <a:tcPr marT="91425" marB="91425" marR="91425" marL="91425" anchor="ctr"/>
                </a:tc>
              </a:tr>
              <a:tr h="526400">
                <a:tc>
                  <a:txBody>
                    <a:bodyPr>
                      <a:noAutofit/>
                    </a:bodyPr>
                    <a:lstStyle/>
                    <a:p>
                      <a:pPr indent="0" lvl="0" marL="0" rtl="0" algn="l">
                        <a:spcBef>
                          <a:spcPts val="0"/>
                        </a:spcBef>
                        <a:spcAft>
                          <a:spcPts val="0"/>
                        </a:spcAft>
                        <a:buNone/>
                      </a:pPr>
                      <a:r>
                        <a:rPr lang="en">
                          <a:solidFill>
                            <a:srgbClr val="FFFFFF"/>
                          </a:solidFill>
                          <a:latin typeface="Josefin Sans"/>
                          <a:ea typeface="Josefin Sans"/>
                          <a:cs typeface="Josefin Sans"/>
                          <a:sym typeface="Josefin Sans"/>
                        </a:rPr>
                        <a:t>Inhibitory neurotransmitters </a:t>
                      </a:r>
                      <a:endParaRPr>
                        <a:solidFill>
                          <a:srgbClr val="FFFFFF"/>
                        </a:solidFill>
                        <a:latin typeface="Josefin Sans"/>
                        <a:ea typeface="Josefin Sans"/>
                        <a:cs typeface="Josefin Sans"/>
                        <a:sym typeface="Josefin Sans"/>
                      </a:endParaRPr>
                    </a:p>
                  </a:txBody>
                  <a:tcPr marT="91425" marB="91425" marR="91425" marL="91425" anchor="ctr">
                    <a:solidFill>
                      <a:srgbClr val="134F5C"/>
                    </a:solidFill>
                  </a:tcPr>
                </a:tc>
                <a:tc>
                  <a:txBody>
                    <a:bodyPr>
                      <a:noAutofit/>
                    </a:bodyPr>
                    <a:lstStyle/>
                    <a:p>
                      <a:pPr indent="0" lvl="0" marL="0" rtl="0" algn="l">
                        <a:spcBef>
                          <a:spcPts val="0"/>
                        </a:spcBef>
                        <a:spcAft>
                          <a:spcPts val="0"/>
                        </a:spcAft>
                        <a:buNone/>
                      </a:pPr>
                      <a:r>
                        <a:rPr lang="en" sz="1200">
                          <a:solidFill>
                            <a:srgbClr val="333333"/>
                          </a:solidFill>
                          <a:latin typeface="Cairo"/>
                          <a:ea typeface="Cairo"/>
                          <a:cs typeface="Cairo"/>
                          <a:sym typeface="Cairo"/>
                        </a:rPr>
                        <a:t>Neurotransmitters that decrease the rate or likelihood of a neuron firing by hyperpolarizing the neuron.</a:t>
                      </a:r>
                      <a:endParaRPr sz="1200">
                        <a:latin typeface="Cairo"/>
                        <a:ea typeface="Cairo"/>
                        <a:cs typeface="Cairo"/>
                        <a:sym typeface="Cairo"/>
                      </a:endParaRPr>
                    </a:p>
                  </a:txBody>
                  <a:tcPr marT="91425" marB="91425" marR="91425" marL="91425" anchor="ctr"/>
                </a:tc>
              </a:tr>
              <a:tr h="526400">
                <a:tc>
                  <a:txBody>
                    <a:bodyPr>
                      <a:noAutofit/>
                    </a:bodyPr>
                    <a:lstStyle/>
                    <a:p>
                      <a:pPr indent="0" lvl="0" marL="0" rtl="0" algn="l">
                        <a:spcBef>
                          <a:spcPts val="0"/>
                        </a:spcBef>
                        <a:spcAft>
                          <a:spcPts val="0"/>
                        </a:spcAft>
                        <a:buNone/>
                      </a:pPr>
                      <a:r>
                        <a:rPr lang="en">
                          <a:solidFill>
                            <a:srgbClr val="FFFFFF"/>
                          </a:solidFill>
                          <a:latin typeface="Josefin Sans"/>
                          <a:ea typeface="Josefin Sans"/>
                          <a:cs typeface="Josefin Sans"/>
                          <a:sym typeface="Josefin Sans"/>
                        </a:rPr>
                        <a:t>Ionotropic receptors</a:t>
                      </a:r>
                      <a:endParaRPr>
                        <a:solidFill>
                          <a:srgbClr val="FFFFFF"/>
                        </a:solidFill>
                        <a:latin typeface="Josefin Sans"/>
                        <a:ea typeface="Josefin Sans"/>
                        <a:cs typeface="Josefin Sans"/>
                        <a:sym typeface="Josefin Sans"/>
                      </a:endParaRPr>
                    </a:p>
                  </a:txBody>
                  <a:tcPr marT="91425" marB="91425" marR="91425" marL="91425" anchor="ctr">
                    <a:solidFill>
                      <a:srgbClr val="134F5C"/>
                    </a:solidFill>
                  </a:tcPr>
                </a:tc>
                <a:tc>
                  <a:txBody>
                    <a:bodyPr>
                      <a:noAutofit/>
                    </a:bodyPr>
                    <a:lstStyle/>
                    <a:p>
                      <a:pPr indent="0" lvl="0" marL="0" rtl="0" algn="l">
                        <a:spcBef>
                          <a:spcPts val="0"/>
                        </a:spcBef>
                        <a:spcAft>
                          <a:spcPts val="0"/>
                        </a:spcAft>
                        <a:buNone/>
                      </a:pPr>
                      <a:r>
                        <a:rPr lang="en" sz="1200">
                          <a:solidFill>
                            <a:schemeClr val="dk1"/>
                          </a:solidFill>
                          <a:latin typeface="Cairo"/>
                          <a:ea typeface="Cairo"/>
                          <a:cs typeface="Cairo"/>
                          <a:sym typeface="Cairo"/>
                        </a:rPr>
                        <a:t>Neurotransmitter receptors that directly open gate ion channels.</a:t>
                      </a:r>
                      <a:endParaRPr sz="1200">
                        <a:latin typeface="Cairo"/>
                        <a:ea typeface="Cairo"/>
                        <a:cs typeface="Cairo"/>
                        <a:sym typeface="Cairo"/>
                      </a:endParaRPr>
                    </a:p>
                  </a:txBody>
                  <a:tcPr marT="91425" marB="91425" marR="91425" marL="91425" anchor="ctr"/>
                </a:tc>
              </a:tr>
              <a:tr h="526400">
                <a:tc>
                  <a:txBody>
                    <a:bodyPr>
                      <a:noAutofit/>
                    </a:bodyPr>
                    <a:lstStyle/>
                    <a:p>
                      <a:pPr indent="0" lvl="0" marL="0" rtl="0" algn="l">
                        <a:spcBef>
                          <a:spcPts val="0"/>
                        </a:spcBef>
                        <a:spcAft>
                          <a:spcPts val="0"/>
                        </a:spcAft>
                        <a:buNone/>
                      </a:pPr>
                      <a:r>
                        <a:rPr lang="en">
                          <a:solidFill>
                            <a:srgbClr val="FFFFFF"/>
                          </a:solidFill>
                          <a:latin typeface="Josefin Sans"/>
                          <a:ea typeface="Josefin Sans"/>
                          <a:cs typeface="Josefin Sans"/>
                          <a:sym typeface="Josefin Sans"/>
                        </a:rPr>
                        <a:t>Metabotropic receptors </a:t>
                      </a:r>
                      <a:endParaRPr>
                        <a:solidFill>
                          <a:srgbClr val="FFFFFF"/>
                        </a:solidFill>
                        <a:latin typeface="Josefin Sans"/>
                        <a:ea typeface="Josefin Sans"/>
                        <a:cs typeface="Josefin Sans"/>
                        <a:sym typeface="Josefin Sans"/>
                      </a:endParaRPr>
                    </a:p>
                  </a:txBody>
                  <a:tcPr marT="91425" marB="91425" marR="91425" marL="91425" anchor="ctr">
                    <a:solidFill>
                      <a:srgbClr val="134F5C"/>
                    </a:solidFill>
                  </a:tcPr>
                </a:tc>
                <a:tc>
                  <a:txBody>
                    <a:bodyPr>
                      <a:noAutofit/>
                    </a:bodyPr>
                    <a:lstStyle/>
                    <a:p>
                      <a:pPr indent="0" lvl="0" marL="0" rtl="0" algn="l">
                        <a:spcBef>
                          <a:spcPts val="0"/>
                        </a:spcBef>
                        <a:spcAft>
                          <a:spcPts val="0"/>
                        </a:spcAft>
                        <a:buNone/>
                      </a:pPr>
                      <a:r>
                        <a:rPr lang="en" sz="1200">
                          <a:solidFill>
                            <a:schemeClr val="dk1"/>
                          </a:solidFill>
                          <a:latin typeface="Cairo"/>
                          <a:ea typeface="Cairo"/>
                          <a:cs typeface="Cairo"/>
                          <a:sym typeface="Cairo"/>
                        </a:rPr>
                        <a:t>Receptors that act through second messenger systems.</a:t>
                      </a:r>
                      <a:endParaRPr sz="1200">
                        <a:latin typeface="Cairo"/>
                        <a:ea typeface="Cairo"/>
                        <a:cs typeface="Cairo"/>
                        <a:sym typeface="Cairo"/>
                      </a:endParaRPr>
                    </a:p>
                  </a:txBody>
                  <a:tcPr marT="91425" marB="91425" marR="91425" marL="91425" anchor="ctr"/>
                </a:tc>
              </a:tr>
            </a:tbl>
          </a:graphicData>
        </a:graphic>
      </p:graphicFrame>
      <p:sp>
        <p:nvSpPr>
          <p:cNvPr id="273" name="Google Shape;273;p49"/>
          <p:cNvSpPr txBox="1"/>
          <p:nvPr/>
        </p:nvSpPr>
        <p:spPr>
          <a:xfrm>
            <a:off x="304350" y="5"/>
            <a:ext cx="54864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34F5C"/>
                </a:solidFill>
                <a:latin typeface="Josefin Sans"/>
                <a:ea typeface="Josefin Sans"/>
                <a:cs typeface="Josefin Sans"/>
                <a:sym typeface="Josefin Sans"/>
              </a:rPr>
              <a:t>Key words </a:t>
            </a:r>
            <a:endParaRPr sz="1200">
              <a:solidFill>
                <a:srgbClr val="134F5C"/>
              </a:solidFill>
              <a:latin typeface="Josefin Sans"/>
              <a:ea typeface="Josefin Sans"/>
              <a:cs typeface="Josefin Sans"/>
              <a:sym typeface="Josefi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sp>
        <p:nvSpPr>
          <p:cNvPr id="278" name="Google Shape;278;p50"/>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79" name="Google Shape;279;p50"/>
          <p:cNvSpPr txBox="1"/>
          <p:nvPr/>
        </p:nvSpPr>
        <p:spPr>
          <a:xfrm>
            <a:off x="227100" y="581627"/>
            <a:ext cx="6403800" cy="2440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General Facts about Synapses</a:t>
            </a:r>
            <a:r>
              <a:rPr lang="en" sz="1800">
                <a:solidFill>
                  <a:srgbClr val="082472"/>
                </a:solidFill>
                <a:highlight>
                  <a:srgbClr val="F3F3F3"/>
                </a:highlight>
                <a:latin typeface="Josefin Sans"/>
                <a:ea typeface="Josefin Sans"/>
                <a:cs typeface="Josefin Sans"/>
                <a:sym typeface="Josefin Sans"/>
              </a:rPr>
              <a:t> </a:t>
            </a:r>
            <a:endParaRPr sz="1800">
              <a:solidFill>
                <a:srgbClr val="082472"/>
              </a:solidFill>
              <a:highlight>
                <a:srgbClr val="F3F3F3"/>
              </a:highlight>
              <a:latin typeface="Josefin Sans"/>
              <a:ea typeface="Josefin Sans"/>
              <a:cs typeface="Josefin Sans"/>
              <a:sym typeface="Josefin Sans"/>
            </a:endParaRPr>
          </a:p>
          <a:p>
            <a:pPr indent="-311150" lvl="0" marL="457200" rtl="0" algn="l">
              <a:lnSpc>
                <a:spcPct val="115000"/>
              </a:lnSpc>
              <a:spcBef>
                <a:spcPts val="0"/>
              </a:spcBef>
              <a:spcAft>
                <a:spcPts val="0"/>
              </a:spcAft>
              <a:buSzPts val="1300"/>
              <a:buChar char="★"/>
            </a:pPr>
            <a:r>
              <a:rPr lang="en" sz="1300">
                <a:solidFill>
                  <a:schemeClr val="dk1"/>
                </a:solidFill>
                <a:latin typeface="Cairo"/>
                <a:ea typeface="Cairo"/>
                <a:cs typeface="Cairo"/>
                <a:sym typeface="Cairo"/>
              </a:rPr>
              <a:t>It is a </a:t>
            </a:r>
            <a:r>
              <a:rPr b="1" lang="en" sz="1300">
                <a:solidFill>
                  <a:schemeClr val="dk1"/>
                </a:solidFill>
                <a:latin typeface="Cairo"/>
                <a:ea typeface="Cairo"/>
                <a:cs typeface="Cairo"/>
                <a:sym typeface="Cairo"/>
              </a:rPr>
              <a:t>junction</a:t>
            </a:r>
            <a:r>
              <a:rPr lang="en" sz="1300">
                <a:solidFill>
                  <a:schemeClr val="dk1"/>
                </a:solidFill>
                <a:latin typeface="Cairo"/>
                <a:ea typeface="Cairo"/>
                <a:cs typeface="Cairo"/>
                <a:sym typeface="Cairo"/>
              </a:rPr>
              <a:t> where the axon or some other portion of one cell (presynaptic cell)  terminates on the dendrites, soma,  or axon of another neuron (postsynaptic cell). </a:t>
            </a:r>
            <a:endParaRPr sz="1300">
              <a:solidFill>
                <a:schemeClr val="dk1"/>
              </a:solidFill>
              <a:latin typeface="Cairo"/>
              <a:ea typeface="Cairo"/>
              <a:cs typeface="Cairo"/>
              <a:sym typeface="Cairo"/>
            </a:endParaRPr>
          </a:p>
          <a:p>
            <a:pPr indent="-311150" lvl="0" marL="457200" rtl="0" algn="l">
              <a:lnSpc>
                <a:spcPct val="115000"/>
              </a:lnSpc>
              <a:spcBef>
                <a:spcPts val="0"/>
              </a:spcBef>
              <a:spcAft>
                <a:spcPts val="0"/>
              </a:spcAft>
              <a:buClr>
                <a:schemeClr val="dk1"/>
              </a:buClr>
              <a:buSzPts val="1300"/>
              <a:buFont typeface="Cairo"/>
              <a:buChar char="★"/>
            </a:pPr>
            <a:r>
              <a:rPr lang="en" sz="1300">
                <a:solidFill>
                  <a:schemeClr val="dk1"/>
                </a:solidFill>
                <a:latin typeface="Cairo"/>
                <a:ea typeface="Cairo"/>
                <a:cs typeface="Cairo"/>
                <a:sym typeface="Cairo"/>
              </a:rPr>
              <a:t>The CNS contains ​more​ than 100 billion neurons. The brain has  ​86 billion neurons​​</a:t>
            </a:r>
            <a:endParaRPr sz="1300">
              <a:solidFill>
                <a:schemeClr val="dk1"/>
              </a:solidFill>
              <a:latin typeface="Cairo"/>
              <a:ea typeface="Cairo"/>
              <a:cs typeface="Cairo"/>
              <a:sym typeface="Cairo"/>
            </a:endParaRPr>
          </a:p>
          <a:p>
            <a:pPr indent="-311150" lvl="0" marL="457200" rtl="0" algn="l">
              <a:lnSpc>
                <a:spcPct val="115000"/>
              </a:lnSpc>
              <a:spcBef>
                <a:spcPts val="0"/>
              </a:spcBef>
              <a:spcAft>
                <a:spcPts val="0"/>
              </a:spcAft>
              <a:buClr>
                <a:schemeClr val="dk1"/>
              </a:buClr>
              <a:buSzPts val="1300"/>
              <a:buFont typeface="Cairo"/>
              <a:buChar char="★"/>
            </a:pPr>
            <a:r>
              <a:rPr lang="en" sz="1300">
                <a:solidFill>
                  <a:schemeClr val="dk1"/>
                </a:solidFill>
                <a:latin typeface="Cairo"/>
                <a:ea typeface="Cairo"/>
                <a:cs typeface="Cairo"/>
                <a:sym typeface="Cairo"/>
              </a:rPr>
              <a:t>Some CNS neurons receive 20,000 synapses. </a:t>
            </a:r>
            <a:endParaRPr sz="1300">
              <a:solidFill>
                <a:schemeClr val="dk1"/>
              </a:solidFill>
              <a:latin typeface="Cairo"/>
              <a:ea typeface="Cairo"/>
              <a:cs typeface="Cairo"/>
              <a:sym typeface="Cairo"/>
            </a:endParaRPr>
          </a:p>
          <a:p>
            <a:pPr indent="-311150" lvl="0" marL="457200" rtl="0" algn="l">
              <a:lnSpc>
                <a:spcPct val="115000"/>
              </a:lnSpc>
              <a:spcBef>
                <a:spcPts val="0"/>
              </a:spcBef>
              <a:spcAft>
                <a:spcPts val="0"/>
              </a:spcAft>
              <a:buClr>
                <a:schemeClr val="dk1"/>
              </a:buClr>
              <a:buSzPts val="1300"/>
              <a:buFont typeface="Cairo"/>
              <a:buChar char="★"/>
            </a:pPr>
            <a:r>
              <a:rPr lang="en" sz="1300">
                <a:solidFill>
                  <a:schemeClr val="dk1"/>
                </a:solidFill>
                <a:latin typeface="Cairo"/>
                <a:ea typeface="Cairo"/>
                <a:cs typeface="Cairo"/>
                <a:sym typeface="Cairo"/>
              </a:rPr>
              <a:t>Synaptic input is converted to a nerve impulse (AP) at the ​</a:t>
            </a:r>
            <a:r>
              <a:rPr b="1" lang="en" sz="1300">
                <a:solidFill>
                  <a:schemeClr val="dk1"/>
                </a:solidFill>
                <a:latin typeface="Cairo"/>
                <a:ea typeface="Cairo"/>
                <a:cs typeface="Cairo"/>
                <a:sym typeface="Cairo"/>
              </a:rPr>
              <a:t>AXON HILLOCK</a:t>
            </a:r>
            <a:endParaRPr b="1" sz="1300">
              <a:solidFill>
                <a:schemeClr val="dk1"/>
              </a:solidFill>
              <a:latin typeface="Cairo"/>
              <a:ea typeface="Cairo"/>
              <a:cs typeface="Cairo"/>
              <a:sym typeface="Cairo"/>
            </a:endParaRPr>
          </a:p>
          <a:p>
            <a:pPr indent="-311150" lvl="0" marL="457200" rtl="0" algn="l">
              <a:lnSpc>
                <a:spcPct val="115000"/>
              </a:lnSpc>
              <a:spcBef>
                <a:spcPts val="0"/>
              </a:spcBef>
              <a:spcAft>
                <a:spcPts val="0"/>
              </a:spcAft>
              <a:buClr>
                <a:schemeClr val="dk1"/>
              </a:buClr>
              <a:buSzPts val="1300"/>
              <a:buFont typeface="Cairo"/>
              <a:buChar char="★"/>
            </a:pPr>
            <a:r>
              <a:rPr lang="en" sz="1300">
                <a:solidFill>
                  <a:schemeClr val="dk1"/>
                </a:solidFill>
                <a:latin typeface="Cairo"/>
                <a:ea typeface="Cairo"/>
                <a:cs typeface="Cairo"/>
                <a:sym typeface="Cairo"/>
              </a:rPr>
              <a:t>The output signal (AP) travels by way of a single axon leaving the neuron. </a:t>
            </a:r>
            <a:br>
              <a:rPr lang="en" sz="1300">
                <a:solidFill>
                  <a:schemeClr val="dk1"/>
                </a:solidFill>
                <a:latin typeface="Cairo"/>
                <a:ea typeface="Cairo"/>
                <a:cs typeface="Cairo"/>
                <a:sym typeface="Cairo"/>
              </a:rPr>
            </a:br>
            <a:endParaRPr sz="1300">
              <a:solidFill>
                <a:schemeClr val="dk1"/>
              </a:solidFill>
              <a:latin typeface="Cairo"/>
              <a:ea typeface="Cairo"/>
              <a:cs typeface="Cairo"/>
              <a:sym typeface="Cairo"/>
            </a:endParaRPr>
          </a:p>
        </p:txBody>
      </p:sp>
      <p:pic>
        <p:nvPicPr>
          <p:cNvPr id="280" name="Google Shape;280;p50"/>
          <p:cNvPicPr preferRelativeResize="0"/>
          <p:nvPr/>
        </p:nvPicPr>
        <p:blipFill>
          <a:blip r:embed="rId3">
            <a:alphaModFix/>
          </a:blip>
          <a:stretch>
            <a:fillRect/>
          </a:stretch>
        </p:blipFill>
        <p:spPr>
          <a:xfrm>
            <a:off x="3284276" y="2802531"/>
            <a:ext cx="3206175" cy="2286643"/>
          </a:xfrm>
          <a:prstGeom prst="rect">
            <a:avLst/>
          </a:prstGeom>
          <a:noFill/>
          <a:ln cap="flat" cmpd="sng" w="9525">
            <a:solidFill>
              <a:srgbClr val="45818E"/>
            </a:solidFill>
            <a:prstDash val="dot"/>
            <a:round/>
            <a:headEnd len="sm" w="sm" type="none"/>
            <a:tailEnd len="sm" w="sm" type="none"/>
          </a:ln>
        </p:spPr>
      </p:pic>
      <p:pic>
        <p:nvPicPr>
          <p:cNvPr id="281" name="Google Shape;281;p50"/>
          <p:cNvPicPr preferRelativeResize="0"/>
          <p:nvPr/>
        </p:nvPicPr>
        <p:blipFill rotWithShape="1">
          <a:blip r:embed="rId4">
            <a:alphaModFix/>
          </a:blip>
          <a:srcRect b="0" l="14484" r="13490" t="0"/>
          <a:stretch/>
        </p:blipFill>
        <p:spPr>
          <a:xfrm>
            <a:off x="304350" y="2802525"/>
            <a:ext cx="2821954" cy="2286636"/>
          </a:xfrm>
          <a:prstGeom prst="rect">
            <a:avLst/>
          </a:prstGeom>
          <a:noFill/>
          <a:ln cap="flat" cmpd="sng" w="9525">
            <a:solidFill>
              <a:srgbClr val="45818E"/>
            </a:solidFill>
            <a:prstDash val="dot"/>
            <a:round/>
            <a:headEnd len="sm" w="sm" type="none"/>
            <a:tailEnd len="sm" w="sm" type="none"/>
          </a:ln>
        </p:spPr>
      </p:pic>
      <p:sp>
        <p:nvSpPr>
          <p:cNvPr id="282" name="Google Shape;282;p50"/>
          <p:cNvSpPr txBox="1"/>
          <p:nvPr/>
        </p:nvSpPr>
        <p:spPr>
          <a:xfrm>
            <a:off x="304350" y="5"/>
            <a:ext cx="54864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34F5C"/>
                </a:solidFill>
                <a:latin typeface="Josefin Sans"/>
                <a:ea typeface="Josefin Sans"/>
                <a:cs typeface="Josefin Sans"/>
                <a:sym typeface="Josefin Sans"/>
              </a:rPr>
              <a:t>Definition and functions of synapses </a:t>
            </a:r>
            <a:endParaRPr sz="1200">
              <a:solidFill>
                <a:srgbClr val="134F5C"/>
              </a:solidFill>
              <a:latin typeface="Josefin Sans"/>
              <a:ea typeface="Josefin Sans"/>
              <a:cs typeface="Josefin Sans"/>
              <a:sym typeface="Josefin Sans"/>
            </a:endParaRPr>
          </a:p>
        </p:txBody>
      </p:sp>
      <p:sp>
        <p:nvSpPr>
          <p:cNvPr id="283" name="Google Shape;283;p50"/>
          <p:cNvSpPr txBox="1"/>
          <p:nvPr/>
        </p:nvSpPr>
        <p:spPr>
          <a:xfrm>
            <a:off x="685811" y="7072258"/>
            <a:ext cx="5486400" cy="75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134F5C"/>
                </a:solidFill>
                <a:highlight>
                  <a:srgbClr val="EFEFEF"/>
                </a:highlight>
                <a:latin typeface="Josefin Sans"/>
                <a:ea typeface="Josefin Sans"/>
                <a:cs typeface="Josefin Sans"/>
                <a:sym typeface="Josefin Sans"/>
              </a:rPr>
              <a:t>Functions </a:t>
            </a:r>
            <a:r>
              <a:rPr lang="en" sz="1800">
                <a:solidFill>
                  <a:srgbClr val="134F5C"/>
                </a:solidFill>
                <a:highlight>
                  <a:srgbClr val="EFEFEF"/>
                </a:highlight>
                <a:latin typeface="Josefin Sans"/>
                <a:ea typeface="Josefin Sans"/>
                <a:cs typeface="Josefin Sans"/>
                <a:sym typeface="Josefin Sans"/>
              </a:rPr>
              <a:t>of synapse</a:t>
            </a:r>
            <a:endParaRPr sz="1800">
              <a:solidFill>
                <a:srgbClr val="134F5C"/>
              </a:solidFill>
              <a:highlight>
                <a:srgbClr val="EFEFEF"/>
              </a:highlight>
              <a:latin typeface="Josefin Sans"/>
              <a:ea typeface="Josefin Sans"/>
              <a:cs typeface="Josefin Sans"/>
              <a:sym typeface="Josefin Sans"/>
            </a:endParaRPr>
          </a:p>
        </p:txBody>
      </p:sp>
      <p:sp>
        <p:nvSpPr>
          <p:cNvPr id="284" name="Google Shape;284;p50"/>
          <p:cNvSpPr txBox="1"/>
          <p:nvPr/>
        </p:nvSpPr>
        <p:spPr>
          <a:xfrm>
            <a:off x="607650" y="7345041"/>
            <a:ext cx="5642700" cy="1790700"/>
          </a:xfrm>
          <a:prstGeom prst="rect">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SzPts val="1400"/>
              <a:buFont typeface="Cairo"/>
              <a:buChar char="●"/>
            </a:pPr>
            <a:r>
              <a:rPr lang="en">
                <a:latin typeface="Cairo"/>
                <a:ea typeface="Cairo"/>
                <a:cs typeface="Cairo"/>
                <a:sym typeface="Cairo"/>
              </a:rPr>
              <a:t>In the </a:t>
            </a:r>
            <a:r>
              <a:rPr lang="en">
                <a:solidFill>
                  <a:srgbClr val="FF0000"/>
                </a:solidFill>
                <a:latin typeface="Cairo"/>
                <a:ea typeface="Cairo"/>
                <a:cs typeface="Cairo"/>
                <a:sym typeface="Cairo"/>
              </a:rPr>
              <a:t>CNS</a:t>
            </a:r>
            <a:r>
              <a:rPr lang="en">
                <a:latin typeface="Cairo"/>
                <a:ea typeface="Cairo"/>
                <a:cs typeface="Cairo"/>
                <a:sym typeface="Cairo"/>
              </a:rPr>
              <a:t>, this other cell is also a neuron. </a:t>
            </a:r>
            <a:endParaRPr>
              <a:latin typeface="Cairo"/>
              <a:ea typeface="Cairo"/>
              <a:cs typeface="Cairo"/>
              <a:sym typeface="Cairo"/>
            </a:endParaRPr>
          </a:p>
          <a:p>
            <a:pPr indent="-317500" lvl="0" marL="457200" rtl="0" algn="l">
              <a:spcBef>
                <a:spcPts val="0"/>
              </a:spcBef>
              <a:spcAft>
                <a:spcPts val="0"/>
              </a:spcAft>
              <a:buSzPts val="1400"/>
              <a:buFont typeface="Cairo"/>
              <a:buChar char="●"/>
            </a:pPr>
            <a:r>
              <a:rPr lang="en">
                <a:latin typeface="Cairo"/>
                <a:ea typeface="Cairo"/>
                <a:cs typeface="Cairo"/>
                <a:sym typeface="Cairo"/>
              </a:rPr>
              <a:t>In the </a:t>
            </a:r>
            <a:r>
              <a:rPr lang="en">
                <a:solidFill>
                  <a:srgbClr val="FF0000"/>
                </a:solidFill>
                <a:latin typeface="Cairo"/>
                <a:ea typeface="Cairo"/>
                <a:cs typeface="Cairo"/>
                <a:sym typeface="Cairo"/>
              </a:rPr>
              <a:t>PNS</a:t>
            </a:r>
            <a:r>
              <a:rPr lang="en">
                <a:latin typeface="Cairo"/>
                <a:ea typeface="Cairo"/>
                <a:cs typeface="Cairo"/>
                <a:sym typeface="Cairo"/>
              </a:rPr>
              <a:t>, the other cell may be either a neuron or an effector cell eg; gland or muscle. </a:t>
            </a:r>
            <a:endParaRPr>
              <a:latin typeface="Cairo"/>
              <a:ea typeface="Cairo"/>
              <a:cs typeface="Cairo"/>
              <a:sym typeface="Cairo"/>
            </a:endParaRPr>
          </a:p>
          <a:p>
            <a:pPr indent="-317500" lvl="0" marL="457200" rtl="0" algn="l">
              <a:spcBef>
                <a:spcPts val="0"/>
              </a:spcBef>
              <a:spcAft>
                <a:spcPts val="0"/>
              </a:spcAft>
              <a:buSzPts val="1400"/>
              <a:buFont typeface="Cairo"/>
              <a:buChar char="●"/>
            </a:pPr>
            <a:r>
              <a:rPr lang="en">
                <a:latin typeface="Cairo"/>
                <a:ea typeface="Cairo"/>
                <a:cs typeface="Cairo"/>
                <a:sym typeface="Cairo"/>
              </a:rPr>
              <a:t>The synapses determine the </a:t>
            </a:r>
            <a:r>
              <a:rPr lang="en">
                <a:latin typeface="Cairo"/>
                <a:ea typeface="Cairo"/>
                <a:cs typeface="Cairo"/>
                <a:sym typeface="Cairo"/>
              </a:rPr>
              <a:t>directions that the nervous signals will spread through the nervous system. </a:t>
            </a:r>
            <a:endParaRPr>
              <a:latin typeface="Cairo"/>
              <a:ea typeface="Cairo"/>
              <a:cs typeface="Cairo"/>
              <a:sym typeface="Cairo"/>
            </a:endParaRPr>
          </a:p>
          <a:p>
            <a:pPr indent="-317500" lvl="0" marL="457200" rtl="0" algn="l">
              <a:spcBef>
                <a:spcPts val="0"/>
              </a:spcBef>
              <a:spcAft>
                <a:spcPts val="0"/>
              </a:spcAft>
              <a:buSzPts val="1400"/>
              <a:buFont typeface="Cairo"/>
              <a:buChar char="●"/>
            </a:pPr>
            <a:r>
              <a:rPr lang="en">
                <a:latin typeface="Cairo"/>
                <a:ea typeface="Cairo"/>
                <a:cs typeface="Cairo"/>
                <a:sym typeface="Cairo"/>
              </a:rPr>
              <a:t>The synapses perform a selective action, often blocking weak signals while allowing strong signals to pass.</a:t>
            </a:r>
            <a:endParaRPr>
              <a:latin typeface="Cairo"/>
              <a:ea typeface="Cairo"/>
              <a:cs typeface="Cairo"/>
              <a:sym typeface="Cairo"/>
            </a:endParaRPr>
          </a:p>
        </p:txBody>
      </p:sp>
      <p:sp>
        <p:nvSpPr>
          <p:cNvPr id="285" name="Google Shape;285;p50"/>
          <p:cNvSpPr txBox="1"/>
          <p:nvPr/>
        </p:nvSpPr>
        <p:spPr>
          <a:xfrm>
            <a:off x="685811" y="5712461"/>
            <a:ext cx="5486400" cy="49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How brain functions?</a:t>
            </a:r>
            <a:endParaRPr sz="1800">
              <a:solidFill>
                <a:srgbClr val="134F5C"/>
              </a:solidFill>
              <a:highlight>
                <a:srgbClr val="EFEFEF"/>
              </a:highlight>
              <a:latin typeface="Josefin Sans"/>
              <a:ea typeface="Josefin Sans"/>
              <a:cs typeface="Josefin Sans"/>
              <a:sym typeface="Josefin Sans"/>
            </a:endParaRPr>
          </a:p>
        </p:txBody>
      </p:sp>
      <p:sp>
        <p:nvSpPr>
          <p:cNvPr id="286" name="Google Shape;286;p50"/>
          <p:cNvSpPr txBox="1"/>
          <p:nvPr/>
        </p:nvSpPr>
        <p:spPr>
          <a:xfrm>
            <a:off x="685811" y="6124220"/>
            <a:ext cx="5486400" cy="6402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Cairo"/>
              <a:buAutoNum type="arabicPeriod"/>
            </a:pPr>
            <a:r>
              <a:rPr lang="en">
                <a:latin typeface="Cairo"/>
                <a:ea typeface="Cairo"/>
                <a:cs typeface="Cairo"/>
                <a:sym typeface="Cairo"/>
              </a:rPr>
              <a:t>Collecting of sensory input </a:t>
            </a:r>
            <a:endParaRPr>
              <a:latin typeface="Cairo"/>
              <a:ea typeface="Cairo"/>
              <a:cs typeface="Cairo"/>
              <a:sym typeface="Cairo"/>
            </a:endParaRPr>
          </a:p>
          <a:p>
            <a:pPr indent="-317500" lvl="0" marL="457200" rtl="0" algn="l">
              <a:spcBef>
                <a:spcPts val="0"/>
              </a:spcBef>
              <a:spcAft>
                <a:spcPts val="0"/>
              </a:spcAft>
              <a:buSzPts val="1400"/>
              <a:buFont typeface="Cairo"/>
              <a:buAutoNum type="arabicPeriod"/>
            </a:pPr>
            <a:r>
              <a:rPr lang="en">
                <a:latin typeface="Cairo"/>
                <a:ea typeface="Cairo"/>
                <a:cs typeface="Cairo"/>
                <a:sym typeface="Cairo"/>
              </a:rPr>
              <a:t>Central integration </a:t>
            </a:r>
            <a:endParaRPr>
              <a:latin typeface="Cairo"/>
              <a:ea typeface="Cairo"/>
              <a:cs typeface="Cairo"/>
              <a:sym typeface="Cairo"/>
            </a:endParaRPr>
          </a:p>
          <a:p>
            <a:pPr indent="-317500" lvl="0" marL="457200" rtl="0" algn="l">
              <a:spcBef>
                <a:spcPts val="0"/>
              </a:spcBef>
              <a:spcAft>
                <a:spcPts val="0"/>
              </a:spcAft>
              <a:buSzPts val="1400"/>
              <a:buFont typeface="Cairo"/>
              <a:buAutoNum type="arabicPeriod"/>
            </a:pPr>
            <a:r>
              <a:rPr lang="en">
                <a:latin typeface="Cairo"/>
                <a:ea typeface="Cairo"/>
                <a:cs typeface="Cairo"/>
                <a:sym typeface="Cairo"/>
              </a:rPr>
              <a:t>Motor output </a:t>
            </a:r>
            <a:endParaRPr>
              <a:latin typeface="Cairo"/>
              <a:ea typeface="Cairo"/>
              <a:cs typeface="Cairo"/>
              <a:sym typeface="Cair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sp>
        <p:nvSpPr>
          <p:cNvPr id="291" name="Google Shape;291;p51"/>
          <p:cNvSpPr txBox="1"/>
          <p:nvPr/>
        </p:nvSpPr>
        <p:spPr>
          <a:xfrm>
            <a:off x="351600" y="2767172"/>
            <a:ext cx="6154800" cy="47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B7B7B7"/>
                </a:solidFill>
                <a:latin typeface="Cairo"/>
                <a:ea typeface="Cairo"/>
                <a:cs typeface="Cairo"/>
                <a:sym typeface="Cairo"/>
              </a:rPr>
              <a:t>Looks like a button because of dilatation which helps to increase the surface area, thus, increase the efficiency  </a:t>
            </a:r>
            <a:r>
              <a:rPr lang="en" sz="1000">
                <a:solidFill>
                  <a:srgbClr val="B7B7B7"/>
                </a:solidFill>
              </a:rPr>
              <a:t> </a:t>
            </a:r>
            <a:endParaRPr sz="1000">
              <a:solidFill>
                <a:srgbClr val="B7B7B7"/>
              </a:solidFill>
            </a:endParaRPr>
          </a:p>
        </p:txBody>
      </p:sp>
      <p:sp>
        <p:nvSpPr>
          <p:cNvPr id="292" name="Google Shape;292;p51"/>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93" name="Google Shape;293;p51"/>
          <p:cNvSpPr/>
          <p:nvPr/>
        </p:nvSpPr>
        <p:spPr>
          <a:xfrm>
            <a:off x="1143700" y="4072483"/>
            <a:ext cx="4518600" cy="577500"/>
          </a:xfrm>
          <a:prstGeom prst="rect">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700">
                <a:solidFill>
                  <a:srgbClr val="134F5C"/>
                </a:solidFill>
                <a:latin typeface="Josefin Sans"/>
                <a:ea typeface="Josefin Sans"/>
                <a:cs typeface="Josefin Sans"/>
                <a:sym typeface="Josefin Sans"/>
              </a:rPr>
              <a:t>Anatomical Types of Synapses</a:t>
            </a:r>
            <a:endParaRPr b="1" sz="1700">
              <a:solidFill>
                <a:srgbClr val="134F5C"/>
              </a:solidFill>
              <a:latin typeface="Josefin Sans"/>
              <a:ea typeface="Josefin Sans"/>
              <a:cs typeface="Josefin Sans"/>
              <a:sym typeface="Josefin Sans"/>
            </a:endParaRPr>
          </a:p>
        </p:txBody>
      </p:sp>
      <p:sp>
        <p:nvSpPr>
          <p:cNvPr id="294" name="Google Shape;294;p51"/>
          <p:cNvSpPr/>
          <p:nvPr/>
        </p:nvSpPr>
        <p:spPr>
          <a:xfrm>
            <a:off x="99375" y="5396350"/>
            <a:ext cx="2083500" cy="1011900"/>
          </a:xfrm>
          <a:prstGeom prst="rect">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solidFill>
                  <a:srgbClr val="134F5C"/>
                </a:solidFill>
                <a:latin typeface="Cairo"/>
                <a:ea typeface="Cairo"/>
                <a:cs typeface="Cairo"/>
                <a:sym typeface="Cairo"/>
              </a:rPr>
              <a:t>Axodendritic</a:t>
            </a:r>
            <a:endParaRPr b="1">
              <a:solidFill>
                <a:srgbClr val="134F5C"/>
              </a:solidFill>
              <a:latin typeface="Cairo"/>
              <a:ea typeface="Cairo"/>
              <a:cs typeface="Cairo"/>
              <a:sym typeface="Cairo"/>
            </a:endParaRPr>
          </a:p>
          <a:p>
            <a:pPr indent="0" lvl="0" marL="0" rtl="0" algn="ctr">
              <a:spcBef>
                <a:spcPts val="0"/>
              </a:spcBef>
              <a:spcAft>
                <a:spcPts val="0"/>
              </a:spcAft>
              <a:buClr>
                <a:schemeClr val="dk1"/>
              </a:buClr>
              <a:buSzPts val="1100"/>
              <a:buFont typeface="Arial"/>
              <a:buNone/>
            </a:pPr>
            <a:r>
              <a:rPr lang="en">
                <a:solidFill>
                  <a:schemeClr val="dk1"/>
                </a:solidFill>
                <a:latin typeface="Cairo"/>
                <a:ea typeface="Cairo"/>
                <a:cs typeface="Cairo"/>
                <a:sym typeface="Cairo"/>
              </a:rPr>
              <a:t>synapses between the axon of one neuron and the dendrite of another</a:t>
            </a:r>
            <a:endParaRPr>
              <a:latin typeface="Cairo"/>
              <a:ea typeface="Cairo"/>
              <a:cs typeface="Cairo"/>
              <a:sym typeface="Cairo"/>
            </a:endParaRPr>
          </a:p>
        </p:txBody>
      </p:sp>
      <p:sp>
        <p:nvSpPr>
          <p:cNvPr id="295" name="Google Shape;295;p51"/>
          <p:cNvSpPr/>
          <p:nvPr/>
        </p:nvSpPr>
        <p:spPr>
          <a:xfrm>
            <a:off x="4608025" y="5405188"/>
            <a:ext cx="2017800" cy="994200"/>
          </a:xfrm>
          <a:prstGeom prst="rect">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solidFill>
                  <a:srgbClr val="134F5C"/>
                </a:solidFill>
                <a:latin typeface="Cairo"/>
                <a:ea typeface="Cairo"/>
                <a:cs typeface="Cairo"/>
                <a:sym typeface="Cairo"/>
              </a:rPr>
              <a:t>Axosomatic</a:t>
            </a:r>
            <a:r>
              <a:rPr lang="en">
                <a:solidFill>
                  <a:schemeClr val="dk1"/>
                </a:solidFill>
                <a:latin typeface="Cairo"/>
                <a:ea typeface="Cairo"/>
                <a:cs typeface="Cairo"/>
                <a:sym typeface="Cairo"/>
              </a:rPr>
              <a:t> </a:t>
            </a:r>
            <a:endParaRPr>
              <a:solidFill>
                <a:schemeClr val="dk1"/>
              </a:solidFill>
              <a:latin typeface="Cairo"/>
              <a:ea typeface="Cairo"/>
              <a:cs typeface="Cairo"/>
              <a:sym typeface="Cairo"/>
            </a:endParaRPr>
          </a:p>
          <a:p>
            <a:pPr indent="0" lvl="0" marL="0" rtl="0" algn="ctr">
              <a:spcBef>
                <a:spcPts val="0"/>
              </a:spcBef>
              <a:spcAft>
                <a:spcPts val="0"/>
              </a:spcAft>
              <a:buClr>
                <a:schemeClr val="dk1"/>
              </a:buClr>
              <a:buSzPts val="1100"/>
              <a:buFont typeface="Arial"/>
              <a:buNone/>
            </a:pPr>
            <a:r>
              <a:rPr lang="en">
                <a:solidFill>
                  <a:schemeClr val="dk1"/>
                </a:solidFill>
                <a:latin typeface="Cairo"/>
                <a:ea typeface="Cairo"/>
                <a:cs typeface="Cairo"/>
                <a:sym typeface="Cairo"/>
              </a:rPr>
              <a:t>synapses between the axon of one neuron and the soma of another</a:t>
            </a:r>
            <a:endParaRPr>
              <a:latin typeface="Cairo"/>
              <a:ea typeface="Cairo"/>
              <a:cs typeface="Cairo"/>
              <a:sym typeface="Cairo"/>
            </a:endParaRPr>
          </a:p>
        </p:txBody>
      </p:sp>
      <p:sp>
        <p:nvSpPr>
          <p:cNvPr id="296" name="Google Shape;296;p51"/>
          <p:cNvSpPr txBox="1"/>
          <p:nvPr/>
        </p:nvSpPr>
        <p:spPr>
          <a:xfrm>
            <a:off x="4844800" y="7418575"/>
            <a:ext cx="19212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51"/>
          <p:cNvSpPr/>
          <p:nvPr/>
        </p:nvSpPr>
        <p:spPr>
          <a:xfrm>
            <a:off x="2386550" y="5396338"/>
            <a:ext cx="2017800" cy="1011900"/>
          </a:xfrm>
          <a:prstGeom prst="rect">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chemeClr val="dk1"/>
                </a:solidFill>
                <a:latin typeface="Cairo"/>
                <a:ea typeface="Cairo"/>
                <a:cs typeface="Cairo"/>
                <a:sym typeface="Cairo"/>
              </a:rPr>
              <a:t>Other types of synapses include:</a:t>
            </a:r>
            <a:endParaRPr>
              <a:latin typeface="Cairo"/>
              <a:ea typeface="Cairo"/>
              <a:cs typeface="Cairo"/>
              <a:sym typeface="Cairo"/>
            </a:endParaRPr>
          </a:p>
        </p:txBody>
      </p:sp>
      <p:sp>
        <p:nvSpPr>
          <p:cNvPr id="298" name="Google Shape;298;p51"/>
          <p:cNvSpPr/>
          <p:nvPr/>
        </p:nvSpPr>
        <p:spPr>
          <a:xfrm>
            <a:off x="660050" y="7154625"/>
            <a:ext cx="1726500" cy="577500"/>
          </a:xfrm>
          <a:prstGeom prst="rect">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134F5C"/>
                </a:solidFill>
                <a:latin typeface="Cairo"/>
                <a:ea typeface="Cairo"/>
                <a:cs typeface="Cairo"/>
                <a:sym typeface="Cairo"/>
              </a:rPr>
              <a:t>Axoaxonic</a:t>
            </a:r>
            <a:endParaRPr b="1">
              <a:solidFill>
                <a:srgbClr val="134F5C"/>
              </a:solidFill>
              <a:latin typeface="Cairo"/>
              <a:ea typeface="Cairo"/>
              <a:cs typeface="Cairo"/>
              <a:sym typeface="Cairo"/>
            </a:endParaRPr>
          </a:p>
          <a:p>
            <a:pPr indent="0" lvl="0" marL="0" rtl="0" algn="ctr">
              <a:spcBef>
                <a:spcPts val="0"/>
              </a:spcBef>
              <a:spcAft>
                <a:spcPts val="0"/>
              </a:spcAft>
              <a:buClr>
                <a:schemeClr val="dk1"/>
              </a:buClr>
              <a:buSzPts val="1100"/>
              <a:buFont typeface="Arial"/>
              <a:buNone/>
            </a:pPr>
            <a:r>
              <a:rPr lang="en">
                <a:solidFill>
                  <a:schemeClr val="dk1"/>
                </a:solidFill>
                <a:latin typeface="Cairo"/>
                <a:ea typeface="Cairo"/>
                <a:cs typeface="Cairo"/>
                <a:sym typeface="Cairo"/>
              </a:rPr>
              <a:t> (axon to axon)</a:t>
            </a:r>
            <a:endParaRPr>
              <a:latin typeface="Cairo"/>
              <a:ea typeface="Cairo"/>
              <a:cs typeface="Cairo"/>
              <a:sym typeface="Cairo"/>
            </a:endParaRPr>
          </a:p>
        </p:txBody>
      </p:sp>
      <p:sp>
        <p:nvSpPr>
          <p:cNvPr id="299" name="Google Shape;299;p51"/>
          <p:cNvSpPr/>
          <p:nvPr/>
        </p:nvSpPr>
        <p:spPr>
          <a:xfrm>
            <a:off x="2434850" y="7154625"/>
            <a:ext cx="1921200" cy="577500"/>
          </a:xfrm>
          <a:prstGeom prst="rect">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134F5C"/>
                </a:solidFill>
                <a:latin typeface="Cairo"/>
                <a:ea typeface="Cairo"/>
                <a:cs typeface="Cairo"/>
                <a:sym typeface="Cairo"/>
              </a:rPr>
              <a:t>Dendrodendritic</a:t>
            </a:r>
            <a:endParaRPr b="1">
              <a:solidFill>
                <a:srgbClr val="134F5C"/>
              </a:solidFill>
              <a:latin typeface="Cairo"/>
              <a:ea typeface="Cairo"/>
              <a:cs typeface="Cairo"/>
              <a:sym typeface="Cairo"/>
            </a:endParaRPr>
          </a:p>
          <a:p>
            <a:pPr indent="0" lvl="0" marL="0" rtl="0" algn="ctr">
              <a:spcBef>
                <a:spcPts val="0"/>
              </a:spcBef>
              <a:spcAft>
                <a:spcPts val="0"/>
              </a:spcAft>
              <a:buClr>
                <a:schemeClr val="dk1"/>
              </a:buClr>
              <a:buSzPts val="1100"/>
              <a:buFont typeface="Arial"/>
              <a:buNone/>
            </a:pPr>
            <a:r>
              <a:rPr lang="en">
                <a:solidFill>
                  <a:schemeClr val="dk1"/>
                </a:solidFill>
                <a:latin typeface="Cairo"/>
                <a:ea typeface="Cairo"/>
                <a:cs typeface="Cairo"/>
                <a:sym typeface="Cairo"/>
              </a:rPr>
              <a:t>(dendrite to dendrite)</a:t>
            </a:r>
            <a:endParaRPr>
              <a:latin typeface="Cairo"/>
              <a:ea typeface="Cairo"/>
              <a:cs typeface="Cairo"/>
              <a:sym typeface="Cairo"/>
            </a:endParaRPr>
          </a:p>
        </p:txBody>
      </p:sp>
      <p:sp>
        <p:nvSpPr>
          <p:cNvPr id="300" name="Google Shape;300;p51"/>
          <p:cNvSpPr/>
          <p:nvPr/>
        </p:nvSpPr>
        <p:spPr>
          <a:xfrm>
            <a:off x="4404350" y="7154624"/>
            <a:ext cx="1726500" cy="577500"/>
          </a:xfrm>
          <a:prstGeom prst="rect">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solidFill>
                  <a:srgbClr val="134F5C"/>
                </a:solidFill>
                <a:latin typeface="Cairo"/>
                <a:ea typeface="Cairo"/>
                <a:cs typeface="Cairo"/>
                <a:sym typeface="Cairo"/>
              </a:rPr>
              <a:t>Dendrosomatic</a:t>
            </a:r>
            <a:r>
              <a:rPr lang="en">
                <a:solidFill>
                  <a:schemeClr val="dk1"/>
                </a:solidFill>
                <a:latin typeface="Cairo"/>
                <a:ea typeface="Cairo"/>
                <a:cs typeface="Cairo"/>
                <a:sym typeface="Cairo"/>
              </a:rPr>
              <a:t> (dendrites to soma)</a:t>
            </a:r>
            <a:endParaRPr>
              <a:latin typeface="Cairo"/>
              <a:ea typeface="Cairo"/>
              <a:cs typeface="Cairo"/>
              <a:sym typeface="Cairo"/>
            </a:endParaRPr>
          </a:p>
        </p:txBody>
      </p:sp>
      <p:cxnSp>
        <p:nvCxnSpPr>
          <p:cNvPr id="301" name="Google Shape;301;p51"/>
          <p:cNvCxnSpPr>
            <a:stCxn id="299" idx="0"/>
            <a:endCxn id="297" idx="2"/>
          </p:cNvCxnSpPr>
          <p:nvPr/>
        </p:nvCxnSpPr>
        <p:spPr>
          <a:xfrm rot="10800000">
            <a:off x="3395450" y="6408225"/>
            <a:ext cx="0" cy="746400"/>
          </a:xfrm>
          <a:prstGeom prst="straightConnector1">
            <a:avLst/>
          </a:prstGeom>
          <a:noFill/>
          <a:ln cap="flat" cmpd="sng" w="9525">
            <a:solidFill>
              <a:schemeClr val="dk2"/>
            </a:solidFill>
            <a:prstDash val="solid"/>
            <a:round/>
            <a:headEnd len="med" w="med" type="none"/>
            <a:tailEnd len="med" w="med" type="none"/>
          </a:ln>
        </p:spPr>
      </p:cxnSp>
      <p:pic>
        <p:nvPicPr>
          <p:cNvPr id="302" name="Google Shape;302;p51"/>
          <p:cNvPicPr preferRelativeResize="0"/>
          <p:nvPr/>
        </p:nvPicPr>
        <p:blipFill rotWithShape="1">
          <a:blip r:embed="rId3">
            <a:alphaModFix/>
          </a:blip>
          <a:srcRect b="0" l="5695" r="0" t="0"/>
          <a:stretch/>
        </p:blipFill>
        <p:spPr>
          <a:xfrm>
            <a:off x="3776951" y="8014450"/>
            <a:ext cx="2524251" cy="1326250"/>
          </a:xfrm>
          <a:prstGeom prst="rect">
            <a:avLst/>
          </a:prstGeom>
          <a:noFill/>
          <a:ln>
            <a:noFill/>
          </a:ln>
        </p:spPr>
      </p:pic>
      <p:pic>
        <p:nvPicPr>
          <p:cNvPr id="303" name="Google Shape;303;p51"/>
          <p:cNvPicPr preferRelativeResize="0"/>
          <p:nvPr/>
        </p:nvPicPr>
        <p:blipFill>
          <a:blip r:embed="rId4">
            <a:alphaModFix/>
          </a:blip>
          <a:stretch>
            <a:fillRect/>
          </a:stretch>
        </p:blipFill>
        <p:spPr>
          <a:xfrm>
            <a:off x="660038" y="8058775"/>
            <a:ext cx="2911286" cy="1326250"/>
          </a:xfrm>
          <a:prstGeom prst="rect">
            <a:avLst/>
          </a:prstGeom>
          <a:noFill/>
          <a:ln>
            <a:noFill/>
          </a:ln>
        </p:spPr>
      </p:pic>
      <p:cxnSp>
        <p:nvCxnSpPr>
          <p:cNvPr id="304" name="Google Shape;304;p51"/>
          <p:cNvCxnSpPr>
            <a:stCxn id="293" idx="2"/>
            <a:endCxn id="295" idx="0"/>
          </p:cNvCxnSpPr>
          <p:nvPr/>
        </p:nvCxnSpPr>
        <p:spPr>
          <a:xfrm flipH="1" rot="-5400000">
            <a:off x="4132450" y="3920533"/>
            <a:ext cx="755100" cy="2214000"/>
          </a:xfrm>
          <a:prstGeom prst="bentConnector3">
            <a:avLst>
              <a:gd fmla="val 50007" name="adj1"/>
            </a:avLst>
          </a:prstGeom>
          <a:noFill/>
          <a:ln cap="flat" cmpd="sng" w="9525">
            <a:solidFill>
              <a:schemeClr val="dk2"/>
            </a:solidFill>
            <a:prstDash val="solid"/>
            <a:round/>
            <a:headEnd len="med" w="med" type="none"/>
            <a:tailEnd len="med" w="med" type="none"/>
          </a:ln>
        </p:spPr>
      </p:cxnSp>
      <p:cxnSp>
        <p:nvCxnSpPr>
          <p:cNvPr id="305" name="Google Shape;305;p51"/>
          <p:cNvCxnSpPr>
            <a:stCxn id="293" idx="2"/>
            <a:endCxn id="294" idx="0"/>
          </p:cNvCxnSpPr>
          <p:nvPr/>
        </p:nvCxnSpPr>
        <p:spPr>
          <a:xfrm rot="5400000">
            <a:off x="1898800" y="3892183"/>
            <a:ext cx="746400" cy="2262000"/>
          </a:xfrm>
          <a:prstGeom prst="bentConnector3">
            <a:avLst>
              <a:gd fmla="val 49998" name="adj1"/>
            </a:avLst>
          </a:prstGeom>
          <a:noFill/>
          <a:ln cap="flat" cmpd="sng" w="9525">
            <a:solidFill>
              <a:schemeClr val="dk2"/>
            </a:solidFill>
            <a:prstDash val="solid"/>
            <a:round/>
            <a:headEnd len="med" w="med" type="none"/>
            <a:tailEnd len="med" w="med" type="none"/>
          </a:ln>
        </p:spPr>
      </p:cxnSp>
      <p:cxnSp>
        <p:nvCxnSpPr>
          <p:cNvPr id="306" name="Google Shape;306;p51"/>
          <p:cNvCxnSpPr>
            <a:stCxn id="293" idx="2"/>
            <a:endCxn id="297" idx="0"/>
          </p:cNvCxnSpPr>
          <p:nvPr/>
        </p:nvCxnSpPr>
        <p:spPr>
          <a:xfrm flipH="1">
            <a:off x="3395500" y="4649983"/>
            <a:ext cx="7500" cy="746400"/>
          </a:xfrm>
          <a:prstGeom prst="straightConnector1">
            <a:avLst/>
          </a:prstGeom>
          <a:noFill/>
          <a:ln cap="flat" cmpd="sng" w="9525">
            <a:solidFill>
              <a:schemeClr val="dk2"/>
            </a:solidFill>
            <a:prstDash val="solid"/>
            <a:round/>
            <a:headEnd len="med" w="med" type="none"/>
            <a:tailEnd len="med" w="med" type="none"/>
          </a:ln>
        </p:spPr>
      </p:cxnSp>
      <p:cxnSp>
        <p:nvCxnSpPr>
          <p:cNvPr id="307" name="Google Shape;307;p51"/>
          <p:cNvCxnSpPr>
            <a:stCxn id="297" idx="2"/>
            <a:endCxn id="300" idx="0"/>
          </p:cNvCxnSpPr>
          <p:nvPr/>
        </p:nvCxnSpPr>
        <p:spPr>
          <a:xfrm flipH="1" rot="-5400000">
            <a:off x="3958400" y="5845288"/>
            <a:ext cx="746400" cy="1872300"/>
          </a:xfrm>
          <a:prstGeom prst="bentConnector3">
            <a:avLst>
              <a:gd fmla="val 49999" name="adj1"/>
            </a:avLst>
          </a:prstGeom>
          <a:noFill/>
          <a:ln cap="flat" cmpd="sng" w="9525">
            <a:solidFill>
              <a:schemeClr val="dk2"/>
            </a:solidFill>
            <a:prstDash val="solid"/>
            <a:round/>
            <a:headEnd len="med" w="med" type="none"/>
            <a:tailEnd len="med" w="med" type="none"/>
          </a:ln>
        </p:spPr>
      </p:cxnSp>
      <p:cxnSp>
        <p:nvCxnSpPr>
          <p:cNvPr id="308" name="Google Shape;308;p51"/>
          <p:cNvCxnSpPr>
            <a:stCxn id="297" idx="2"/>
            <a:endCxn id="298" idx="0"/>
          </p:cNvCxnSpPr>
          <p:nvPr/>
        </p:nvCxnSpPr>
        <p:spPr>
          <a:xfrm rot="5400000">
            <a:off x="2086250" y="5845438"/>
            <a:ext cx="746400" cy="1872000"/>
          </a:xfrm>
          <a:prstGeom prst="bentConnector3">
            <a:avLst>
              <a:gd fmla="val 49999" name="adj1"/>
            </a:avLst>
          </a:prstGeom>
          <a:noFill/>
          <a:ln cap="flat" cmpd="sng" w="9525">
            <a:solidFill>
              <a:schemeClr val="dk2"/>
            </a:solidFill>
            <a:prstDash val="solid"/>
            <a:round/>
            <a:headEnd len="med" w="med" type="none"/>
            <a:tailEnd len="med" w="med" type="none"/>
          </a:ln>
        </p:spPr>
      </p:cxnSp>
      <p:sp>
        <p:nvSpPr>
          <p:cNvPr id="309" name="Google Shape;309;p51"/>
          <p:cNvSpPr txBox="1"/>
          <p:nvPr/>
        </p:nvSpPr>
        <p:spPr>
          <a:xfrm>
            <a:off x="304350" y="5"/>
            <a:ext cx="54864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34F5C"/>
                </a:solidFill>
                <a:latin typeface="Josefin Sans"/>
                <a:ea typeface="Josefin Sans"/>
                <a:cs typeface="Josefin Sans"/>
                <a:sym typeface="Josefin Sans"/>
              </a:rPr>
              <a:t>Structure and types of synapses</a:t>
            </a:r>
            <a:endParaRPr sz="1200">
              <a:solidFill>
                <a:srgbClr val="134F5C"/>
              </a:solidFill>
              <a:latin typeface="Josefin Sans"/>
              <a:ea typeface="Josefin Sans"/>
              <a:cs typeface="Josefin Sans"/>
              <a:sym typeface="Josefin Sans"/>
            </a:endParaRPr>
          </a:p>
        </p:txBody>
      </p:sp>
      <p:pic>
        <p:nvPicPr>
          <p:cNvPr id="310" name="Google Shape;310;p51"/>
          <p:cNvPicPr preferRelativeResize="0"/>
          <p:nvPr/>
        </p:nvPicPr>
        <p:blipFill>
          <a:blip r:embed="rId5">
            <a:alphaModFix/>
          </a:blip>
          <a:stretch>
            <a:fillRect/>
          </a:stretch>
        </p:blipFill>
        <p:spPr>
          <a:xfrm>
            <a:off x="3164450" y="442714"/>
            <a:ext cx="3249824" cy="2094680"/>
          </a:xfrm>
          <a:prstGeom prst="rect">
            <a:avLst/>
          </a:prstGeom>
          <a:noFill/>
          <a:ln>
            <a:noFill/>
          </a:ln>
        </p:spPr>
      </p:pic>
      <p:sp>
        <p:nvSpPr>
          <p:cNvPr id="311" name="Google Shape;311;p51"/>
          <p:cNvSpPr txBox="1"/>
          <p:nvPr/>
        </p:nvSpPr>
        <p:spPr>
          <a:xfrm>
            <a:off x="99375" y="958075"/>
            <a:ext cx="3065100" cy="29937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2C5072"/>
              </a:buClr>
              <a:buSzPts val="1400"/>
              <a:buFont typeface="Cairo"/>
              <a:buAutoNum type="arabicPeriod"/>
            </a:pPr>
            <a:r>
              <a:rPr b="1" lang="en">
                <a:solidFill>
                  <a:schemeClr val="dk1"/>
                </a:solidFill>
                <a:latin typeface="Cairo"/>
                <a:ea typeface="Cairo"/>
                <a:cs typeface="Cairo"/>
                <a:sym typeface="Cairo"/>
              </a:rPr>
              <a:t>Synaptic knobs </a:t>
            </a:r>
            <a:r>
              <a:rPr lang="en">
                <a:solidFill>
                  <a:schemeClr val="dk1"/>
                </a:solidFill>
                <a:latin typeface="Cairo"/>
                <a:ea typeface="Cairo"/>
                <a:cs typeface="Cairo"/>
                <a:sym typeface="Cairo"/>
              </a:rPr>
              <a:t>(presynaptic terminal): It has synaptic vesicles (neurotransmitters). </a:t>
            </a:r>
            <a:endParaRPr b="1">
              <a:solidFill>
                <a:schemeClr val="dk1"/>
              </a:solidFill>
              <a:latin typeface="Cairo"/>
              <a:ea typeface="Cairo"/>
              <a:cs typeface="Cairo"/>
              <a:sym typeface="Cairo"/>
            </a:endParaRPr>
          </a:p>
          <a:p>
            <a:pPr indent="-317500" lvl="0" marL="457200" rtl="0" algn="l">
              <a:lnSpc>
                <a:spcPct val="115000"/>
              </a:lnSpc>
              <a:spcBef>
                <a:spcPts val="0"/>
              </a:spcBef>
              <a:spcAft>
                <a:spcPts val="0"/>
              </a:spcAft>
              <a:buClr>
                <a:srgbClr val="2C5072"/>
              </a:buClr>
              <a:buSzPts val="1400"/>
              <a:buFont typeface="Cairo"/>
              <a:buAutoNum type="arabicPeriod"/>
            </a:pPr>
            <a:r>
              <a:rPr b="1" lang="en">
                <a:solidFill>
                  <a:schemeClr val="dk1"/>
                </a:solidFill>
                <a:latin typeface="Cairo"/>
                <a:ea typeface="Cairo"/>
                <a:cs typeface="Cairo"/>
                <a:sym typeface="Cairo"/>
              </a:rPr>
              <a:t>Synaptic</a:t>
            </a:r>
            <a:r>
              <a:rPr lang="en">
                <a:solidFill>
                  <a:schemeClr val="dk1"/>
                </a:solidFill>
                <a:latin typeface="Cairo"/>
                <a:ea typeface="Cairo"/>
                <a:cs typeface="Cairo"/>
                <a:sym typeface="Cairo"/>
              </a:rPr>
              <a:t> </a:t>
            </a:r>
            <a:r>
              <a:rPr b="1" lang="en">
                <a:solidFill>
                  <a:schemeClr val="dk1"/>
                </a:solidFill>
                <a:latin typeface="Cairo"/>
                <a:ea typeface="Cairo"/>
                <a:cs typeface="Cairo"/>
                <a:sym typeface="Cairo"/>
              </a:rPr>
              <a:t>cleft</a:t>
            </a:r>
            <a:r>
              <a:rPr lang="en">
                <a:solidFill>
                  <a:schemeClr val="dk1"/>
                </a:solidFill>
                <a:latin typeface="Cairo"/>
                <a:ea typeface="Cairo"/>
                <a:cs typeface="Cairo"/>
                <a:sym typeface="Cairo"/>
              </a:rPr>
              <a:t>:  It is the space between the axon terminal and sarcolemma. It has a width </a:t>
            </a:r>
            <a:r>
              <a:rPr lang="en">
                <a:solidFill>
                  <a:schemeClr val="dk1"/>
                </a:solidFill>
                <a:latin typeface="Cairo"/>
                <a:ea typeface="Cairo"/>
                <a:cs typeface="Cairo"/>
                <a:sym typeface="Cairo"/>
              </a:rPr>
              <a:t>of 200-300 angstroms.                          </a:t>
            </a:r>
            <a:endParaRPr>
              <a:solidFill>
                <a:schemeClr val="dk1"/>
              </a:solidFill>
              <a:latin typeface="Cairo"/>
              <a:ea typeface="Cairo"/>
              <a:cs typeface="Cairo"/>
              <a:sym typeface="Cairo"/>
            </a:endParaRPr>
          </a:p>
          <a:p>
            <a:pPr indent="0" lvl="0" marL="0" rtl="0" algn="l">
              <a:lnSpc>
                <a:spcPct val="115000"/>
              </a:lnSpc>
              <a:spcBef>
                <a:spcPts val="0"/>
              </a:spcBef>
              <a:spcAft>
                <a:spcPts val="0"/>
              </a:spcAft>
              <a:buNone/>
            </a:pPr>
            <a:r>
              <a:rPr lang="en">
                <a:solidFill>
                  <a:schemeClr val="dk1"/>
                </a:solidFill>
                <a:latin typeface="Cairo"/>
                <a:ea typeface="Cairo"/>
                <a:cs typeface="Cairo"/>
                <a:sym typeface="Cairo"/>
              </a:rPr>
              <a:t>                                                                                                                             </a:t>
            </a:r>
            <a:r>
              <a:rPr lang="en">
                <a:solidFill>
                  <a:schemeClr val="dk1"/>
                </a:solidFill>
                <a:latin typeface="Cairo"/>
                <a:ea typeface="Cairo"/>
                <a:cs typeface="Cairo"/>
                <a:sym typeface="Cairo"/>
              </a:rPr>
              <a:t>                                              </a:t>
            </a:r>
            <a:endParaRPr>
              <a:solidFill>
                <a:schemeClr val="dk1"/>
              </a:solidFill>
              <a:latin typeface="Cairo"/>
              <a:ea typeface="Cairo"/>
              <a:cs typeface="Cairo"/>
              <a:sym typeface="Cairo"/>
            </a:endParaRPr>
          </a:p>
          <a:p>
            <a:pPr indent="-317500" lvl="0" marL="457200" rtl="0" algn="l">
              <a:lnSpc>
                <a:spcPct val="115000"/>
              </a:lnSpc>
              <a:spcBef>
                <a:spcPts val="0"/>
              </a:spcBef>
              <a:spcAft>
                <a:spcPts val="0"/>
              </a:spcAft>
              <a:buClr>
                <a:schemeClr val="dk1"/>
              </a:buClr>
              <a:buSzPts val="1400"/>
              <a:buFont typeface="Cairo"/>
              <a:buAutoNum type="arabicPeriod"/>
            </a:pPr>
            <a:r>
              <a:rPr b="1" lang="en">
                <a:solidFill>
                  <a:schemeClr val="dk1"/>
                </a:solidFill>
                <a:latin typeface="Cairo"/>
                <a:ea typeface="Cairo"/>
                <a:cs typeface="Cairo"/>
                <a:sym typeface="Cairo"/>
              </a:rPr>
              <a:t>Postsynaptic membrane</a:t>
            </a:r>
            <a:r>
              <a:rPr lang="en">
                <a:solidFill>
                  <a:schemeClr val="dk1"/>
                </a:solidFill>
                <a:latin typeface="Cairo"/>
                <a:ea typeface="Cairo"/>
                <a:cs typeface="Cairo"/>
                <a:sym typeface="Cairo"/>
              </a:rPr>
              <a:t> It has receptors for neurotransmitters or ion channels. </a:t>
            </a:r>
            <a:endParaRPr>
              <a:solidFill>
                <a:schemeClr val="dk1"/>
              </a:solidFill>
              <a:latin typeface="Cairo"/>
              <a:ea typeface="Cairo"/>
              <a:cs typeface="Cairo"/>
              <a:sym typeface="Cairo"/>
            </a:endParaRPr>
          </a:p>
        </p:txBody>
      </p:sp>
      <p:sp>
        <p:nvSpPr>
          <p:cNvPr id="312" name="Google Shape;312;p51"/>
          <p:cNvSpPr txBox="1"/>
          <p:nvPr/>
        </p:nvSpPr>
        <p:spPr>
          <a:xfrm>
            <a:off x="-1219908" y="472942"/>
            <a:ext cx="5486400" cy="75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134F5C"/>
                </a:solidFill>
                <a:highlight>
                  <a:srgbClr val="EFEFEF"/>
                </a:highlight>
                <a:latin typeface="Josefin Sans"/>
                <a:ea typeface="Josefin Sans"/>
                <a:cs typeface="Josefin Sans"/>
                <a:sym typeface="Josefin Sans"/>
              </a:rPr>
              <a:t>Structure </a:t>
            </a:r>
            <a:r>
              <a:rPr lang="en" sz="1800">
                <a:solidFill>
                  <a:srgbClr val="134F5C"/>
                </a:solidFill>
                <a:highlight>
                  <a:srgbClr val="EFEFEF"/>
                </a:highlight>
                <a:latin typeface="Josefin Sans"/>
                <a:ea typeface="Josefin Sans"/>
                <a:cs typeface="Josefin Sans"/>
                <a:sym typeface="Josefin Sans"/>
              </a:rPr>
              <a:t>of synapse</a:t>
            </a:r>
            <a:endParaRPr sz="1800">
              <a:solidFill>
                <a:srgbClr val="134F5C"/>
              </a:solidFill>
              <a:highlight>
                <a:srgbClr val="EFEFEF"/>
              </a:highlight>
              <a:latin typeface="Josefin Sans"/>
              <a:ea typeface="Josefin Sans"/>
              <a:cs typeface="Josefin Sans"/>
              <a:sym typeface="Josefi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 name="Shape 316"/>
        <p:cNvGrpSpPr/>
        <p:nvPr/>
      </p:nvGrpSpPr>
      <p:grpSpPr>
        <a:xfrm>
          <a:off x="0" y="0"/>
          <a:ext cx="0" cy="0"/>
          <a:chOff x="0" y="0"/>
          <a:chExt cx="0" cy="0"/>
        </a:xfrm>
      </p:grpSpPr>
      <p:pic>
        <p:nvPicPr>
          <p:cNvPr id="317" name="Google Shape;317;p52"/>
          <p:cNvPicPr preferRelativeResize="0"/>
          <p:nvPr/>
        </p:nvPicPr>
        <p:blipFill rotWithShape="1">
          <a:blip r:embed="rId3">
            <a:alphaModFix/>
          </a:blip>
          <a:srcRect b="0" l="1630" r="1909" t="0"/>
          <a:stretch/>
        </p:blipFill>
        <p:spPr>
          <a:xfrm>
            <a:off x="4364328" y="7024775"/>
            <a:ext cx="1961301" cy="2711273"/>
          </a:xfrm>
          <a:prstGeom prst="rect">
            <a:avLst/>
          </a:prstGeom>
          <a:noFill/>
          <a:ln>
            <a:noFill/>
          </a:ln>
        </p:spPr>
      </p:pic>
      <p:sp>
        <p:nvSpPr>
          <p:cNvPr id="318" name="Google Shape;318;p52"/>
          <p:cNvSpPr txBox="1"/>
          <p:nvPr>
            <p:ph type="title"/>
          </p:nvPr>
        </p:nvSpPr>
        <p:spPr>
          <a:xfrm>
            <a:off x="274050" y="6489150"/>
            <a:ext cx="5486400" cy="3051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1800">
                <a:solidFill>
                  <a:srgbClr val="134F5C"/>
                </a:solidFill>
                <a:highlight>
                  <a:srgbClr val="EFEFEF"/>
                </a:highlight>
                <a:latin typeface="Josefin Sans"/>
                <a:ea typeface="Josefin Sans"/>
                <a:cs typeface="Josefin Sans"/>
                <a:sym typeface="Josefin Sans"/>
              </a:rPr>
              <a:t>Examples of synapse outside the CNS</a:t>
            </a:r>
            <a:endParaRPr sz="1400" u="sng">
              <a:solidFill>
                <a:srgbClr val="134F5C"/>
              </a:solidFill>
              <a:latin typeface="Cairo"/>
              <a:ea typeface="Cairo"/>
              <a:cs typeface="Cairo"/>
              <a:sym typeface="Cairo"/>
            </a:endParaRPr>
          </a:p>
          <a:p>
            <a:pPr indent="-317500" lvl="0" marL="457200" rtl="0" algn="l">
              <a:lnSpc>
                <a:spcPct val="100000"/>
              </a:lnSpc>
              <a:spcBef>
                <a:spcPts val="600"/>
              </a:spcBef>
              <a:spcAft>
                <a:spcPts val="0"/>
              </a:spcAft>
              <a:buClr>
                <a:srgbClr val="2C5072"/>
              </a:buClr>
              <a:buSzPts val="1400"/>
              <a:buFont typeface="Cairo"/>
              <a:buChar char="●"/>
            </a:pPr>
            <a:r>
              <a:rPr lang="en" sz="1400">
                <a:latin typeface="Cairo"/>
                <a:ea typeface="Cairo"/>
                <a:cs typeface="Cairo"/>
                <a:sym typeface="Cairo"/>
              </a:rPr>
              <a:t>Neuromuscular junction</a:t>
            </a:r>
            <a:endParaRPr sz="1400">
              <a:latin typeface="Cairo"/>
              <a:ea typeface="Cairo"/>
              <a:cs typeface="Cairo"/>
              <a:sym typeface="Cairo"/>
            </a:endParaRPr>
          </a:p>
          <a:p>
            <a:pPr indent="-317500" lvl="0" marL="457200" rtl="0" algn="l">
              <a:lnSpc>
                <a:spcPct val="100000"/>
              </a:lnSpc>
              <a:spcBef>
                <a:spcPts val="0"/>
              </a:spcBef>
              <a:spcAft>
                <a:spcPts val="0"/>
              </a:spcAft>
              <a:buClr>
                <a:srgbClr val="2C5072"/>
              </a:buClr>
              <a:buSzPts val="1400"/>
              <a:buFont typeface="Cairo"/>
              <a:buChar char="●"/>
            </a:pPr>
            <a:r>
              <a:rPr lang="en" sz="1400">
                <a:latin typeface="Cairo"/>
                <a:ea typeface="Cairo"/>
                <a:cs typeface="Cairo"/>
                <a:sym typeface="Cairo"/>
              </a:rPr>
              <a:t>Contact between: autonomic neurons &amp; smooth, cardiac muscles, &amp; other effector cells. </a:t>
            </a:r>
            <a:endParaRPr sz="2200" u="sng">
              <a:latin typeface="Cairo"/>
              <a:ea typeface="Cairo"/>
              <a:cs typeface="Cairo"/>
              <a:sym typeface="Cairo"/>
            </a:endParaRPr>
          </a:p>
        </p:txBody>
      </p:sp>
      <p:pic>
        <p:nvPicPr>
          <p:cNvPr id="319" name="Google Shape;319;p52"/>
          <p:cNvPicPr preferRelativeResize="0"/>
          <p:nvPr/>
        </p:nvPicPr>
        <p:blipFill rotWithShape="1">
          <a:blip r:embed="rId4">
            <a:alphaModFix/>
          </a:blip>
          <a:srcRect b="0" l="0" r="0" t="0"/>
          <a:stretch/>
        </p:blipFill>
        <p:spPr>
          <a:xfrm>
            <a:off x="355350" y="7744577"/>
            <a:ext cx="2480525" cy="1839698"/>
          </a:xfrm>
          <a:prstGeom prst="rect">
            <a:avLst/>
          </a:prstGeom>
          <a:noFill/>
          <a:ln cap="flat" cmpd="sng" w="9525">
            <a:solidFill>
              <a:srgbClr val="6FA8DC"/>
            </a:solidFill>
            <a:prstDash val="dot"/>
            <a:round/>
            <a:headEnd len="sm" w="sm" type="none"/>
            <a:tailEnd len="sm" w="sm" type="none"/>
          </a:ln>
        </p:spPr>
      </p:pic>
      <p:sp>
        <p:nvSpPr>
          <p:cNvPr id="320" name="Google Shape;320;p52"/>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21" name="Google Shape;321;p52"/>
          <p:cNvSpPr/>
          <p:nvPr/>
        </p:nvSpPr>
        <p:spPr>
          <a:xfrm>
            <a:off x="1156100" y="456055"/>
            <a:ext cx="4518600" cy="577500"/>
          </a:xfrm>
          <a:prstGeom prst="rect">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700">
                <a:solidFill>
                  <a:srgbClr val="134F5C"/>
                </a:solidFill>
                <a:latin typeface="Josefin Sans"/>
                <a:ea typeface="Josefin Sans"/>
                <a:cs typeface="Josefin Sans"/>
                <a:sym typeface="Josefin Sans"/>
              </a:rPr>
              <a:t>Functional </a:t>
            </a:r>
            <a:r>
              <a:rPr b="1" lang="en" sz="1700">
                <a:solidFill>
                  <a:srgbClr val="134F5C"/>
                </a:solidFill>
                <a:latin typeface="Josefin Sans"/>
                <a:ea typeface="Josefin Sans"/>
                <a:cs typeface="Josefin Sans"/>
                <a:sym typeface="Josefin Sans"/>
              </a:rPr>
              <a:t>Types of Synapses</a:t>
            </a:r>
            <a:endParaRPr b="1" sz="1700">
              <a:solidFill>
                <a:srgbClr val="134F5C"/>
              </a:solidFill>
              <a:latin typeface="Josefin Sans"/>
              <a:ea typeface="Josefin Sans"/>
              <a:cs typeface="Josefin Sans"/>
              <a:sym typeface="Josefin Sans"/>
            </a:endParaRPr>
          </a:p>
        </p:txBody>
      </p:sp>
      <p:sp>
        <p:nvSpPr>
          <p:cNvPr id="322" name="Google Shape;322;p52"/>
          <p:cNvSpPr/>
          <p:nvPr/>
        </p:nvSpPr>
        <p:spPr>
          <a:xfrm>
            <a:off x="487075" y="1225100"/>
            <a:ext cx="2063400" cy="495000"/>
          </a:xfrm>
          <a:prstGeom prst="rect">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a:solidFill>
                  <a:srgbClr val="134F5C"/>
                </a:solidFill>
                <a:latin typeface="Cairo"/>
                <a:ea typeface="Cairo"/>
                <a:cs typeface="Cairo"/>
                <a:sym typeface="Cairo"/>
              </a:rPr>
              <a:t>A. Chemical synapse</a:t>
            </a:r>
            <a:endParaRPr b="1">
              <a:solidFill>
                <a:srgbClr val="134F5C"/>
              </a:solidFill>
              <a:latin typeface="Cairo"/>
              <a:ea typeface="Cairo"/>
              <a:cs typeface="Cairo"/>
              <a:sym typeface="Cairo"/>
            </a:endParaRPr>
          </a:p>
        </p:txBody>
      </p:sp>
      <p:sp>
        <p:nvSpPr>
          <p:cNvPr id="323" name="Google Shape;323;p52"/>
          <p:cNvSpPr/>
          <p:nvPr/>
        </p:nvSpPr>
        <p:spPr>
          <a:xfrm>
            <a:off x="487075" y="2596400"/>
            <a:ext cx="2063400" cy="495000"/>
          </a:xfrm>
          <a:prstGeom prst="rect">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134F5C"/>
                </a:solidFill>
                <a:latin typeface="Cairo"/>
                <a:ea typeface="Cairo"/>
                <a:cs typeface="Cairo"/>
                <a:sym typeface="Cairo"/>
              </a:rPr>
              <a:t>B. Electrical Synapses</a:t>
            </a:r>
            <a:endParaRPr b="1">
              <a:solidFill>
                <a:srgbClr val="134F5C"/>
              </a:solidFill>
              <a:latin typeface="Cairo"/>
              <a:ea typeface="Cairo"/>
              <a:cs typeface="Cairo"/>
              <a:sym typeface="Cairo"/>
            </a:endParaRPr>
          </a:p>
        </p:txBody>
      </p:sp>
      <p:sp>
        <p:nvSpPr>
          <p:cNvPr id="324" name="Google Shape;324;p52"/>
          <p:cNvSpPr/>
          <p:nvPr/>
        </p:nvSpPr>
        <p:spPr>
          <a:xfrm>
            <a:off x="487075" y="5353950"/>
            <a:ext cx="2063400" cy="495000"/>
          </a:xfrm>
          <a:prstGeom prst="rect">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rgbClr val="134F5C"/>
                </a:solidFill>
                <a:latin typeface="Cairo"/>
                <a:ea typeface="Cairo"/>
                <a:cs typeface="Cairo"/>
                <a:sym typeface="Cairo"/>
              </a:rPr>
              <a:t>C. Conjoint synapse</a:t>
            </a:r>
            <a:endParaRPr b="1">
              <a:solidFill>
                <a:srgbClr val="134F5C"/>
              </a:solidFill>
              <a:latin typeface="Cairo"/>
              <a:ea typeface="Cairo"/>
              <a:cs typeface="Cairo"/>
              <a:sym typeface="Cairo"/>
            </a:endParaRPr>
          </a:p>
        </p:txBody>
      </p:sp>
      <p:sp>
        <p:nvSpPr>
          <p:cNvPr id="325" name="Google Shape;325;p52"/>
          <p:cNvSpPr txBox="1"/>
          <p:nvPr/>
        </p:nvSpPr>
        <p:spPr>
          <a:xfrm>
            <a:off x="355350" y="1720175"/>
            <a:ext cx="6147300" cy="876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300">
                <a:solidFill>
                  <a:srgbClr val="FF0000"/>
                </a:solidFill>
                <a:latin typeface="Cairo"/>
                <a:ea typeface="Cairo"/>
                <a:cs typeface="Cairo"/>
                <a:sym typeface="Cairo"/>
              </a:rPr>
              <a:t>Almost all synapses</a:t>
            </a:r>
            <a:r>
              <a:rPr lang="en" sz="1300">
                <a:solidFill>
                  <a:schemeClr val="dk1"/>
                </a:solidFill>
                <a:latin typeface="Cairo"/>
                <a:ea typeface="Cairo"/>
                <a:cs typeface="Cairo"/>
                <a:sym typeface="Cairo"/>
              </a:rPr>
              <a:t> in the CNS. (I.e. first neuron secretes a chemical substance called </a:t>
            </a:r>
            <a:r>
              <a:rPr lang="en" sz="1300">
                <a:solidFill>
                  <a:srgbClr val="FF0000"/>
                </a:solidFill>
                <a:latin typeface="Cairo"/>
                <a:ea typeface="Cairo"/>
                <a:cs typeface="Cairo"/>
                <a:sym typeface="Cairo"/>
              </a:rPr>
              <a:t>neurotransmitter</a:t>
            </a:r>
            <a:r>
              <a:rPr lang="en" sz="1300">
                <a:solidFill>
                  <a:schemeClr val="dk1"/>
                </a:solidFill>
                <a:latin typeface="Cairo"/>
                <a:ea typeface="Cairo"/>
                <a:cs typeface="Cairo"/>
                <a:sym typeface="Cairo"/>
              </a:rPr>
              <a:t> at the synapse to act on receptor on the next neuron to excite it, inhibit or modify its sensitivity). </a:t>
            </a:r>
            <a:r>
              <a:rPr lang="en" sz="1300">
                <a:solidFill>
                  <a:srgbClr val="FF0000"/>
                </a:solidFill>
                <a:latin typeface="Cairo"/>
                <a:ea typeface="Cairo"/>
                <a:cs typeface="Cairo"/>
                <a:sym typeface="Cairo"/>
              </a:rPr>
              <a:t>One direction</a:t>
            </a:r>
            <a:r>
              <a:rPr lang="en" sz="1300">
                <a:solidFill>
                  <a:schemeClr val="dk1"/>
                </a:solidFill>
                <a:latin typeface="Cairo"/>
                <a:ea typeface="Cairo"/>
                <a:cs typeface="Cairo"/>
                <a:sym typeface="Cairo"/>
              </a:rPr>
              <a:t> transmission*. </a:t>
            </a:r>
            <a:endParaRPr sz="1300">
              <a:latin typeface="Cairo"/>
              <a:ea typeface="Cairo"/>
              <a:cs typeface="Cairo"/>
              <a:sym typeface="Cairo"/>
            </a:endParaRPr>
          </a:p>
        </p:txBody>
      </p:sp>
      <p:sp>
        <p:nvSpPr>
          <p:cNvPr id="326" name="Google Shape;326;p52"/>
          <p:cNvSpPr txBox="1"/>
          <p:nvPr/>
        </p:nvSpPr>
        <p:spPr>
          <a:xfrm>
            <a:off x="400250" y="3091400"/>
            <a:ext cx="6030300" cy="1706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300">
                <a:solidFill>
                  <a:schemeClr val="dk1"/>
                </a:solidFill>
                <a:latin typeface="Cairo"/>
                <a:ea typeface="Cairo"/>
                <a:cs typeface="Cairo"/>
                <a:sym typeface="Cairo"/>
              </a:rPr>
              <a:t>Membranes of the pre- and postsynaptic neurons come close together and </a:t>
            </a:r>
            <a:r>
              <a:rPr lang="en" sz="1300">
                <a:solidFill>
                  <a:srgbClr val="FF0000"/>
                </a:solidFill>
                <a:latin typeface="Cairo"/>
                <a:ea typeface="Cairo"/>
                <a:cs typeface="Cairo"/>
                <a:sym typeface="Cairo"/>
              </a:rPr>
              <a:t>gap junctions</a:t>
            </a:r>
            <a:r>
              <a:rPr lang="en" sz="1300">
                <a:solidFill>
                  <a:schemeClr val="dk1"/>
                </a:solidFill>
                <a:latin typeface="Cairo"/>
                <a:ea typeface="Cairo"/>
                <a:cs typeface="Cairo"/>
                <a:sym typeface="Cairo"/>
              </a:rPr>
              <a:t> forms → low membrane borders which allow passage of ions.</a:t>
            </a:r>
            <a:endParaRPr sz="1300">
              <a:solidFill>
                <a:schemeClr val="dk1"/>
              </a:solidFill>
              <a:latin typeface="Cairo"/>
              <a:ea typeface="Cairo"/>
              <a:cs typeface="Cairo"/>
              <a:sym typeface="Cairo"/>
            </a:endParaRPr>
          </a:p>
          <a:p>
            <a:pPr indent="-311150" lvl="0" marL="457200" rtl="0" algn="l">
              <a:lnSpc>
                <a:spcPct val="115000"/>
              </a:lnSpc>
              <a:spcBef>
                <a:spcPts val="500"/>
              </a:spcBef>
              <a:spcAft>
                <a:spcPts val="0"/>
              </a:spcAft>
              <a:buClr>
                <a:srgbClr val="2C5072"/>
              </a:buClr>
              <a:buSzPts val="1300"/>
              <a:buFont typeface="Cairo"/>
              <a:buChar char="●"/>
            </a:pPr>
            <a:r>
              <a:rPr lang="en" sz="1300">
                <a:solidFill>
                  <a:schemeClr val="dk1"/>
                </a:solidFill>
                <a:latin typeface="Cairo"/>
                <a:ea typeface="Cairo"/>
                <a:cs typeface="Cairo"/>
                <a:sym typeface="Cairo"/>
              </a:rPr>
              <a:t>Are less common than chemical synapses</a:t>
            </a:r>
            <a:endParaRPr sz="1300">
              <a:solidFill>
                <a:schemeClr val="dk1"/>
              </a:solidFill>
              <a:latin typeface="Cairo"/>
              <a:ea typeface="Cairo"/>
              <a:cs typeface="Cairo"/>
              <a:sym typeface="Cairo"/>
            </a:endParaRPr>
          </a:p>
          <a:p>
            <a:pPr indent="-311150" lvl="0" marL="457200" rtl="0" algn="l">
              <a:lnSpc>
                <a:spcPct val="115000"/>
              </a:lnSpc>
              <a:spcBef>
                <a:spcPts val="0"/>
              </a:spcBef>
              <a:spcAft>
                <a:spcPts val="0"/>
              </a:spcAft>
              <a:buClr>
                <a:srgbClr val="2C5072"/>
              </a:buClr>
              <a:buSzPts val="1300"/>
              <a:buFont typeface="Cairo"/>
              <a:buChar char="●"/>
            </a:pPr>
            <a:r>
              <a:rPr lang="en" sz="1300">
                <a:solidFill>
                  <a:schemeClr val="dk1"/>
                </a:solidFill>
                <a:latin typeface="Cairo"/>
                <a:ea typeface="Cairo"/>
                <a:cs typeface="Cairo"/>
                <a:sym typeface="Cairo"/>
              </a:rPr>
              <a:t>Correspond to gap junctions found in other cell types. </a:t>
            </a:r>
            <a:endParaRPr sz="1300">
              <a:solidFill>
                <a:schemeClr val="dk1"/>
              </a:solidFill>
              <a:latin typeface="Cairo"/>
              <a:ea typeface="Cairo"/>
              <a:cs typeface="Cairo"/>
              <a:sym typeface="Cairo"/>
            </a:endParaRPr>
          </a:p>
          <a:p>
            <a:pPr indent="-311150" lvl="0" marL="457200" rtl="0" algn="l">
              <a:lnSpc>
                <a:spcPct val="115000"/>
              </a:lnSpc>
              <a:spcBef>
                <a:spcPts val="0"/>
              </a:spcBef>
              <a:spcAft>
                <a:spcPts val="0"/>
              </a:spcAft>
              <a:buClr>
                <a:schemeClr val="dk1"/>
              </a:buClr>
              <a:buSzPts val="1300"/>
              <a:buFont typeface="Cairo"/>
              <a:buChar char="●"/>
            </a:pPr>
            <a:r>
              <a:rPr lang="en" sz="1300">
                <a:solidFill>
                  <a:schemeClr val="dk1"/>
                </a:solidFill>
                <a:latin typeface="Cairo"/>
                <a:ea typeface="Cairo"/>
                <a:cs typeface="Cairo"/>
                <a:sym typeface="Cairo"/>
              </a:rPr>
              <a:t>Each gap junction is composed of </a:t>
            </a:r>
            <a:r>
              <a:rPr lang="en" sz="1300">
                <a:solidFill>
                  <a:srgbClr val="FF0000"/>
                </a:solidFill>
                <a:latin typeface="Cairo"/>
                <a:ea typeface="Cairo"/>
                <a:cs typeface="Cairo"/>
                <a:sym typeface="Cairo"/>
              </a:rPr>
              <a:t>12 connexin proteins. </a:t>
            </a:r>
            <a:endParaRPr sz="1300">
              <a:solidFill>
                <a:srgbClr val="FF0000"/>
              </a:solidFill>
              <a:latin typeface="Cairo"/>
              <a:ea typeface="Cairo"/>
              <a:cs typeface="Cairo"/>
              <a:sym typeface="Cairo"/>
            </a:endParaRPr>
          </a:p>
          <a:p>
            <a:pPr indent="-311150" lvl="0" marL="457200" rtl="0" algn="l">
              <a:lnSpc>
                <a:spcPct val="115000"/>
              </a:lnSpc>
              <a:spcBef>
                <a:spcPts val="0"/>
              </a:spcBef>
              <a:spcAft>
                <a:spcPts val="0"/>
              </a:spcAft>
              <a:buClr>
                <a:srgbClr val="2C5072"/>
              </a:buClr>
              <a:buSzPts val="1300"/>
              <a:buFont typeface="Cairo"/>
              <a:buChar char="●"/>
            </a:pPr>
            <a:r>
              <a:rPr lang="en" sz="1300">
                <a:solidFill>
                  <a:schemeClr val="dk1"/>
                </a:solidFill>
                <a:latin typeface="Cairo"/>
                <a:ea typeface="Cairo"/>
                <a:cs typeface="Cairo"/>
                <a:sym typeface="Cairo"/>
              </a:rPr>
              <a:t>Are important in the CNS in:</a:t>
            </a:r>
            <a:endParaRPr sz="1300">
              <a:solidFill>
                <a:schemeClr val="dk1"/>
              </a:solidFill>
              <a:latin typeface="Cairo"/>
              <a:ea typeface="Cairo"/>
              <a:cs typeface="Cairo"/>
              <a:sym typeface="Cairo"/>
            </a:endParaRPr>
          </a:p>
          <a:p>
            <a:pPr indent="-311150" lvl="1" marL="914400" rtl="0" algn="l">
              <a:lnSpc>
                <a:spcPct val="115000"/>
              </a:lnSpc>
              <a:spcBef>
                <a:spcPts val="0"/>
              </a:spcBef>
              <a:spcAft>
                <a:spcPts val="0"/>
              </a:spcAft>
              <a:buClr>
                <a:srgbClr val="2C5072"/>
              </a:buClr>
              <a:buSzPts val="1300"/>
              <a:buFont typeface="Cairo"/>
              <a:buChar char="○"/>
            </a:pPr>
            <a:r>
              <a:rPr lang="en" sz="1300">
                <a:solidFill>
                  <a:srgbClr val="FF0000"/>
                </a:solidFill>
                <a:latin typeface="Cairo"/>
                <a:ea typeface="Cairo"/>
                <a:cs typeface="Cairo"/>
                <a:sym typeface="Cairo"/>
              </a:rPr>
              <a:t>Mental</a:t>
            </a:r>
            <a:r>
              <a:rPr lang="en" sz="1300">
                <a:solidFill>
                  <a:schemeClr val="dk1"/>
                </a:solidFill>
                <a:latin typeface="Cairo"/>
                <a:ea typeface="Cairo"/>
                <a:cs typeface="Cairo"/>
                <a:sym typeface="Cairo"/>
              </a:rPr>
              <a:t> attention</a:t>
            </a:r>
            <a:endParaRPr sz="1300">
              <a:solidFill>
                <a:schemeClr val="dk1"/>
              </a:solidFill>
              <a:latin typeface="Cairo"/>
              <a:ea typeface="Cairo"/>
              <a:cs typeface="Cairo"/>
              <a:sym typeface="Cairo"/>
            </a:endParaRPr>
          </a:p>
          <a:p>
            <a:pPr indent="-311150" lvl="1" marL="914400" rtl="0" algn="l">
              <a:lnSpc>
                <a:spcPct val="115000"/>
              </a:lnSpc>
              <a:spcBef>
                <a:spcPts val="0"/>
              </a:spcBef>
              <a:spcAft>
                <a:spcPts val="0"/>
              </a:spcAft>
              <a:buClr>
                <a:srgbClr val="2C5072"/>
              </a:buClr>
              <a:buSzPts val="1300"/>
              <a:buFont typeface="Cairo"/>
              <a:buChar char="○"/>
            </a:pPr>
            <a:r>
              <a:rPr lang="en" sz="1300">
                <a:solidFill>
                  <a:srgbClr val="FF0000"/>
                </a:solidFill>
                <a:latin typeface="Cairo"/>
                <a:ea typeface="Cairo"/>
                <a:cs typeface="Cairo"/>
                <a:sym typeface="Cairo"/>
              </a:rPr>
              <a:t>Emotions</a:t>
            </a:r>
            <a:r>
              <a:rPr lang="en" sz="1300">
                <a:solidFill>
                  <a:schemeClr val="dk1"/>
                </a:solidFill>
                <a:latin typeface="Cairo"/>
                <a:ea typeface="Cairo"/>
                <a:cs typeface="Cairo"/>
                <a:sym typeface="Cairo"/>
              </a:rPr>
              <a:t> and </a:t>
            </a:r>
            <a:r>
              <a:rPr lang="en" sz="1300">
                <a:solidFill>
                  <a:srgbClr val="FF0000"/>
                </a:solidFill>
                <a:latin typeface="Cairo"/>
                <a:ea typeface="Cairo"/>
                <a:cs typeface="Cairo"/>
                <a:sym typeface="Cairo"/>
              </a:rPr>
              <a:t>memory</a:t>
            </a:r>
            <a:endParaRPr sz="1300">
              <a:solidFill>
                <a:srgbClr val="FF0000"/>
              </a:solidFill>
              <a:latin typeface="Cairo"/>
              <a:ea typeface="Cairo"/>
              <a:cs typeface="Cairo"/>
              <a:sym typeface="Cairo"/>
            </a:endParaRPr>
          </a:p>
          <a:p>
            <a:pPr indent="-311150" lvl="1" marL="914400" rtl="0" algn="l">
              <a:lnSpc>
                <a:spcPct val="115000"/>
              </a:lnSpc>
              <a:spcBef>
                <a:spcPts val="0"/>
              </a:spcBef>
              <a:spcAft>
                <a:spcPts val="0"/>
              </a:spcAft>
              <a:buClr>
                <a:srgbClr val="2C5072"/>
              </a:buClr>
              <a:buSzPts val="1300"/>
              <a:buFont typeface="Cairo"/>
              <a:buChar char="○"/>
            </a:pPr>
            <a:r>
              <a:rPr lang="en" sz="1300">
                <a:solidFill>
                  <a:srgbClr val="FF0000"/>
                </a:solidFill>
                <a:latin typeface="Cairo"/>
                <a:ea typeface="Cairo"/>
                <a:cs typeface="Cairo"/>
                <a:sym typeface="Cairo"/>
              </a:rPr>
              <a:t>Arousal</a:t>
            </a:r>
            <a:r>
              <a:rPr lang="en" sz="1300">
                <a:solidFill>
                  <a:schemeClr val="dk1"/>
                </a:solidFill>
                <a:latin typeface="Cairo"/>
                <a:ea typeface="Cairo"/>
                <a:cs typeface="Cairo"/>
                <a:sym typeface="Cairo"/>
              </a:rPr>
              <a:t> from sleep</a:t>
            </a:r>
            <a:endParaRPr sz="1300">
              <a:solidFill>
                <a:schemeClr val="dk1"/>
              </a:solidFill>
              <a:latin typeface="Cairo"/>
              <a:ea typeface="Cairo"/>
              <a:cs typeface="Cairo"/>
              <a:sym typeface="Cairo"/>
            </a:endParaRPr>
          </a:p>
        </p:txBody>
      </p:sp>
      <p:cxnSp>
        <p:nvCxnSpPr>
          <p:cNvPr id="327" name="Google Shape;327;p52"/>
          <p:cNvCxnSpPr>
            <a:stCxn id="321" idx="1"/>
            <a:endCxn id="322" idx="1"/>
          </p:cNvCxnSpPr>
          <p:nvPr/>
        </p:nvCxnSpPr>
        <p:spPr>
          <a:xfrm flipH="1">
            <a:off x="487100" y="744805"/>
            <a:ext cx="669000" cy="727800"/>
          </a:xfrm>
          <a:prstGeom prst="bentConnector3">
            <a:avLst>
              <a:gd fmla="val 135598" name="adj1"/>
            </a:avLst>
          </a:prstGeom>
          <a:noFill/>
          <a:ln cap="flat" cmpd="sng" w="9525">
            <a:solidFill>
              <a:schemeClr val="dk2"/>
            </a:solidFill>
            <a:prstDash val="solid"/>
            <a:round/>
            <a:headEnd len="med" w="med" type="none"/>
            <a:tailEnd len="med" w="med" type="none"/>
          </a:ln>
        </p:spPr>
      </p:cxnSp>
      <p:cxnSp>
        <p:nvCxnSpPr>
          <p:cNvPr id="328" name="Google Shape;328;p52"/>
          <p:cNvCxnSpPr>
            <a:stCxn id="321" idx="1"/>
            <a:endCxn id="323" idx="1"/>
          </p:cNvCxnSpPr>
          <p:nvPr/>
        </p:nvCxnSpPr>
        <p:spPr>
          <a:xfrm flipH="1">
            <a:off x="487100" y="744805"/>
            <a:ext cx="669000" cy="2099100"/>
          </a:xfrm>
          <a:prstGeom prst="bentConnector3">
            <a:avLst>
              <a:gd fmla="val 135598" name="adj1"/>
            </a:avLst>
          </a:prstGeom>
          <a:noFill/>
          <a:ln cap="flat" cmpd="sng" w="9525">
            <a:solidFill>
              <a:schemeClr val="dk2"/>
            </a:solidFill>
            <a:prstDash val="solid"/>
            <a:round/>
            <a:headEnd len="med" w="med" type="none"/>
            <a:tailEnd len="med" w="med" type="none"/>
          </a:ln>
        </p:spPr>
      </p:cxnSp>
      <p:cxnSp>
        <p:nvCxnSpPr>
          <p:cNvPr id="329" name="Google Shape;329;p52"/>
          <p:cNvCxnSpPr>
            <a:stCxn id="321" idx="1"/>
            <a:endCxn id="324" idx="1"/>
          </p:cNvCxnSpPr>
          <p:nvPr/>
        </p:nvCxnSpPr>
        <p:spPr>
          <a:xfrm flipH="1">
            <a:off x="487100" y="744805"/>
            <a:ext cx="669000" cy="4856700"/>
          </a:xfrm>
          <a:prstGeom prst="bentConnector3">
            <a:avLst>
              <a:gd fmla="val 135598" name="adj1"/>
            </a:avLst>
          </a:prstGeom>
          <a:noFill/>
          <a:ln cap="flat" cmpd="sng" w="9525">
            <a:solidFill>
              <a:schemeClr val="dk2"/>
            </a:solidFill>
            <a:prstDash val="solid"/>
            <a:round/>
            <a:headEnd len="med" w="med" type="none"/>
            <a:tailEnd len="med" w="med" type="none"/>
          </a:ln>
        </p:spPr>
      </p:cxnSp>
      <p:sp>
        <p:nvSpPr>
          <p:cNvPr id="330" name="Google Shape;330;p52"/>
          <p:cNvSpPr txBox="1"/>
          <p:nvPr/>
        </p:nvSpPr>
        <p:spPr>
          <a:xfrm>
            <a:off x="4951475" y="3792275"/>
            <a:ext cx="1757100" cy="6402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900">
                <a:solidFill>
                  <a:srgbClr val="B7B7B7"/>
                </a:solidFill>
                <a:latin typeface="Cairo"/>
                <a:ea typeface="Cairo"/>
                <a:cs typeface="Cairo"/>
                <a:sym typeface="Cairo"/>
              </a:rPr>
              <a:t>Thus, if one cell is excited the other cells will be excited too. (Like the cardiac muscles)</a:t>
            </a:r>
            <a:endParaRPr sz="900">
              <a:solidFill>
                <a:srgbClr val="B7B7B7"/>
              </a:solidFill>
              <a:latin typeface="Cairo"/>
              <a:ea typeface="Cairo"/>
              <a:cs typeface="Cairo"/>
              <a:sym typeface="Cairo"/>
            </a:endParaRPr>
          </a:p>
        </p:txBody>
      </p:sp>
      <p:sp>
        <p:nvSpPr>
          <p:cNvPr id="331" name="Google Shape;331;p52"/>
          <p:cNvSpPr txBox="1"/>
          <p:nvPr/>
        </p:nvSpPr>
        <p:spPr>
          <a:xfrm>
            <a:off x="2550475" y="2565050"/>
            <a:ext cx="4335600" cy="57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B7B7B7"/>
                </a:solidFill>
                <a:latin typeface="Cairo"/>
                <a:ea typeface="Cairo"/>
                <a:cs typeface="Cairo"/>
                <a:sym typeface="Cairo"/>
              </a:rPr>
              <a:t>*The transmission can occur in </a:t>
            </a:r>
            <a:r>
              <a:rPr lang="en" sz="900">
                <a:solidFill>
                  <a:srgbClr val="FF0000"/>
                </a:solidFill>
                <a:latin typeface="Cairo"/>
                <a:ea typeface="Cairo"/>
                <a:cs typeface="Cairo"/>
                <a:sym typeface="Cairo"/>
              </a:rPr>
              <a:t>both</a:t>
            </a:r>
            <a:r>
              <a:rPr lang="en" sz="900">
                <a:solidFill>
                  <a:srgbClr val="B7B7B7"/>
                </a:solidFill>
                <a:latin typeface="Cairo"/>
                <a:ea typeface="Cairo"/>
                <a:cs typeface="Cairo"/>
                <a:sym typeface="Cairo"/>
              </a:rPr>
              <a:t> </a:t>
            </a:r>
            <a:r>
              <a:rPr lang="en" sz="900">
                <a:solidFill>
                  <a:srgbClr val="FF0000"/>
                </a:solidFill>
                <a:latin typeface="Cairo"/>
                <a:ea typeface="Cairo"/>
                <a:cs typeface="Cairo"/>
                <a:sym typeface="Cairo"/>
              </a:rPr>
              <a:t>directions</a:t>
            </a:r>
            <a:r>
              <a:rPr lang="en" sz="900">
                <a:solidFill>
                  <a:srgbClr val="B7B7B7"/>
                </a:solidFill>
                <a:latin typeface="Cairo"/>
                <a:ea typeface="Cairo"/>
                <a:cs typeface="Cairo"/>
                <a:sym typeface="Cairo"/>
              </a:rPr>
              <a:t>. Which allows it to control the activities of large groups of interconnected neurons, and allow the synchronized firing.</a:t>
            </a:r>
            <a:endParaRPr sz="900">
              <a:solidFill>
                <a:srgbClr val="B7B7B7"/>
              </a:solidFill>
              <a:latin typeface="Cairo"/>
              <a:ea typeface="Cairo"/>
              <a:cs typeface="Cairo"/>
              <a:sym typeface="Cairo"/>
            </a:endParaRPr>
          </a:p>
        </p:txBody>
      </p:sp>
      <p:sp>
        <p:nvSpPr>
          <p:cNvPr id="332" name="Google Shape;332;p52"/>
          <p:cNvSpPr txBox="1"/>
          <p:nvPr/>
        </p:nvSpPr>
        <p:spPr>
          <a:xfrm>
            <a:off x="2438851" y="5293025"/>
            <a:ext cx="1485000" cy="92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rgbClr val="B7B7B7"/>
                </a:solidFill>
                <a:latin typeface="Cairo"/>
                <a:ea typeface="Cairo"/>
                <a:cs typeface="Cairo"/>
                <a:sym typeface="Cairo"/>
              </a:rPr>
              <a:t>Relates to balance and equilibrium, and those are connected to sight, hearing, and muscle tone.</a:t>
            </a:r>
            <a:endParaRPr sz="900">
              <a:solidFill>
                <a:srgbClr val="B7B7B7"/>
              </a:solidFill>
              <a:latin typeface="Cairo"/>
              <a:ea typeface="Cairo"/>
              <a:cs typeface="Cairo"/>
              <a:sym typeface="Cairo"/>
            </a:endParaRPr>
          </a:p>
        </p:txBody>
      </p:sp>
      <p:sp>
        <p:nvSpPr>
          <p:cNvPr id="333" name="Google Shape;333;p52"/>
          <p:cNvSpPr txBox="1"/>
          <p:nvPr/>
        </p:nvSpPr>
        <p:spPr>
          <a:xfrm>
            <a:off x="304350" y="5"/>
            <a:ext cx="54864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34F5C"/>
                </a:solidFill>
                <a:latin typeface="Josefin Sans"/>
                <a:ea typeface="Josefin Sans"/>
                <a:cs typeface="Josefin Sans"/>
                <a:sym typeface="Josefin Sans"/>
              </a:rPr>
              <a:t>Structure and types of synapses</a:t>
            </a:r>
            <a:endParaRPr sz="1200">
              <a:solidFill>
                <a:srgbClr val="134F5C"/>
              </a:solidFill>
              <a:latin typeface="Josefin Sans"/>
              <a:ea typeface="Josefin Sans"/>
              <a:cs typeface="Josefin Sans"/>
              <a:sym typeface="Josefin Sans"/>
            </a:endParaRPr>
          </a:p>
        </p:txBody>
      </p:sp>
      <p:sp>
        <p:nvSpPr>
          <p:cNvPr id="334" name="Google Shape;334;p52"/>
          <p:cNvSpPr txBox="1"/>
          <p:nvPr/>
        </p:nvSpPr>
        <p:spPr>
          <a:xfrm>
            <a:off x="355350" y="5848950"/>
            <a:ext cx="3900900" cy="64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chemeClr val="dk1"/>
                </a:solidFill>
                <a:latin typeface="Cairo"/>
                <a:ea typeface="Cairo"/>
                <a:cs typeface="Cairo"/>
                <a:sym typeface="Cairo"/>
              </a:rPr>
              <a:t>Both electrical and chemical.</a:t>
            </a:r>
            <a:endParaRPr sz="1300">
              <a:solidFill>
                <a:schemeClr val="dk1"/>
              </a:solidFill>
              <a:latin typeface="Cairo"/>
              <a:ea typeface="Cairo"/>
              <a:cs typeface="Cairo"/>
              <a:sym typeface="Cairo"/>
            </a:endParaRPr>
          </a:p>
          <a:p>
            <a:pPr indent="0" lvl="0" marL="0" rtl="0" algn="l">
              <a:spcBef>
                <a:spcPts val="500"/>
              </a:spcBef>
              <a:spcAft>
                <a:spcPts val="0"/>
              </a:spcAft>
              <a:buNone/>
            </a:pPr>
            <a:r>
              <a:rPr lang="en" sz="1300">
                <a:solidFill>
                  <a:schemeClr val="dk1"/>
                </a:solidFill>
                <a:latin typeface="Cairo"/>
                <a:ea typeface="Cairo"/>
                <a:cs typeface="Cairo"/>
                <a:sym typeface="Cairo"/>
              </a:rPr>
              <a:t>Examples:  </a:t>
            </a:r>
            <a:r>
              <a:rPr lang="en" sz="1300">
                <a:solidFill>
                  <a:srgbClr val="FF0000"/>
                </a:solidFill>
                <a:latin typeface="Cairo"/>
                <a:ea typeface="Cairo"/>
                <a:cs typeface="Cairo"/>
                <a:sym typeface="Cairo"/>
              </a:rPr>
              <a:t>neurons in lateral vestibular nucleus.</a:t>
            </a:r>
            <a:endParaRPr sz="1300"/>
          </a:p>
        </p:txBody>
      </p:sp>
      <p:pic>
        <p:nvPicPr>
          <p:cNvPr id="335" name="Google Shape;335;p52"/>
          <p:cNvPicPr preferRelativeResize="0"/>
          <p:nvPr/>
        </p:nvPicPr>
        <p:blipFill rotWithShape="1">
          <a:blip r:embed="rId5">
            <a:alphaModFix/>
          </a:blip>
          <a:srcRect b="20105" l="8826" r="42785" t="11532"/>
          <a:stretch/>
        </p:blipFill>
        <p:spPr>
          <a:xfrm>
            <a:off x="3816825" y="4491125"/>
            <a:ext cx="1442503" cy="1706702"/>
          </a:xfrm>
          <a:prstGeom prst="rect">
            <a:avLst/>
          </a:prstGeom>
          <a:noFill/>
          <a:ln>
            <a:noFill/>
          </a:ln>
        </p:spPr>
      </p:pic>
      <p:pic>
        <p:nvPicPr>
          <p:cNvPr id="336" name="Google Shape;336;p52"/>
          <p:cNvPicPr preferRelativeResize="0"/>
          <p:nvPr/>
        </p:nvPicPr>
        <p:blipFill rotWithShape="1">
          <a:blip r:embed="rId6">
            <a:alphaModFix/>
          </a:blip>
          <a:srcRect b="21587" l="13191" r="33956" t="13838"/>
          <a:stretch/>
        </p:blipFill>
        <p:spPr>
          <a:xfrm>
            <a:off x="5444278" y="4491191"/>
            <a:ext cx="1321673" cy="135236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0" name="Shape 340"/>
        <p:cNvGrpSpPr/>
        <p:nvPr/>
      </p:nvGrpSpPr>
      <p:grpSpPr>
        <a:xfrm>
          <a:off x="0" y="0"/>
          <a:ext cx="0" cy="0"/>
          <a:chOff x="0" y="0"/>
          <a:chExt cx="0" cy="0"/>
        </a:xfrm>
      </p:grpSpPr>
      <p:sp>
        <p:nvSpPr>
          <p:cNvPr id="341" name="Google Shape;341;p53"/>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42" name="Google Shape;342;p53"/>
          <p:cNvSpPr txBox="1"/>
          <p:nvPr/>
        </p:nvSpPr>
        <p:spPr>
          <a:xfrm>
            <a:off x="311325" y="1006525"/>
            <a:ext cx="3227700" cy="341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iro"/>
                <a:ea typeface="Cairo"/>
                <a:cs typeface="Cairo"/>
                <a:sym typeface="Cairo"/>
              </a:rPr>
              <a:t>AP     Open of ca </a:t>
            </a:r>
            <a:r>
              <a:rPr lang="en">
                <a:latin typeface="Cairo"/>
                <a:ea typeface="Cairo"/>
                <a:cs typeface="Cairo"/>
                <a:sym typeface="Cairo"/>
              </a:rPr>
              <a:t>channel  &gt;  </a:t>
            </a:r>
            <a:r>
              <a:rPr lang="en">
                <a:latin typeface="Cairo"/>
                <a:ea typeface="Cairo"/>
                <a:cs typeface="Cairo"/>
                <a:sym typeface="Cairo"/>
              </a:rPr>
              <a:t>NT release at </a:t>
            </a:r>
            <a:r>
              <a:rPr lang="en">
                <a:solidFill>
                  <a:srgbClr val="FF0000"/>
                </a:solidFill>
                <a:latin typeface="Cairo"/>
                <a:ea typeface="Cairo"/>
                <a:cs typeface="Cairo"/>
                <a:sym typeface="Cairo"/>
              </a:rPr>
              <a:t>docking</a:t>
            </a:r>
            <a:r>
              <a:rPr lang="en">
                <a:latin typeface="Cairo"/>
                <a:ea typeface="Cairo"/>
                <a:cs typeface="Cairo"/>
                <a:sym typeface="Cairo"/>
              </a:rPr>
              <a:t> </a:t>
            </a:r>
            <a:r>
              <a:rPr lang="en">
                <a:solidFill>
                  <a:srgbClr val="FF0000"/>
                </a:solidFill>
                <a:latin typeface="Cairo"/>
                <a:ea typeface="Cairo"/>
                <a:cs typeface="Cairo"/>
                <a:sym typeface="Cairo"/>
              </a:rPr>
              <a:t>site</a:t>
            </a:r>
            <a:r>
              <a:rPr lang="en">
                <a:latin typeface="Cairo"/>
                <a:ea typeface="Cairo"/>
                <a:cs typeface="Cairo"/>
                <a:sym typeface="Cairo"/>
              </a:rPr>
              <a:t>  </a:t>
            </a:r>
            <a:r>
              <a:rPr lang="en">
                <a:latin typeface="Cairo"/>
                <a:ea typeface="Cairo"/>
                <a:cs typeface="Cairo"/>
                <a:sym typeface="Cairo"/>
              </a:rPr>
              <a:t>&gt;   Binding to postsynaptic receptors (</a:t>
            </a:r>
            <a:r>
              <a:rPr b="1" lang="en">
                <a:latin typeface="Cairo"/>
                <a:ea typeface="Cairo"/>
                <a:cs typeface="Cairo"/>
                <a:sym typeface="Cairo"/>
              </a:rPr>
              <a:t>inhibition</a:t>
            </a:r>
            <a:r>
              <a:rPr lang="en">
                <a:latin typeface="Cairo"/>
                <a:ea typeface="Cairo"/>
                <a:cs typeface="Cairo"/>
                <a:sym typeface="Cairo"/>
              </a:rPr>
              <a:t> or </a:t>
            </a:r>
            <a:r>
              <a:rPr b="1" lang="en">
                <a:latin typeface="Cairo"/>
                <a:ea typeface="Cairo"/>
                <a:cs typeface="Cairo"/>
                <a:sym typeface="Cairo"/>
              </a:rPr>
              <a:t>excitation</a:t>
            </a:r>
            <a:r>
              <a:rPr lang="en">
                <a:latin typeface="Cairo"/>
                <a:ea typeface="Cairo"/>
                <a:cs typeface="Cairo"/>
                <a:sym typeface="Cairo"/>
              </a:rPr>
              <a:t>) of the postsynaptic membrane (Depending on the type of the neurotransmitter, i.e. excitatory or inhibitory).</a:t>
            </a:r>
            <a:endParaRPr>
              <a:latin typeface="Cairo"/>
              <a:ea typeface="Cairo"/>
              <a:cs typeface="Cairo"/>
              <a:sym typeface="Cairo"/>
            </a:endParaRPr>
          </a:p>
          <a:p>
            <a:pPr indent="-317500" lvl="0" marL="457200" rtl="0" algn="l">
              <a:spcBef>
                <a:spcPts val="0"/>
              </a:spcBef>
              <a:spcAft>
                <a:spcPts val="0"/>
              </a:spcAft>
              <a:buSzPts val="1400"/>
              <a:buFont typeface="Cairo"/>
              <a:buChar char="➔"/>
            </a:pPr>
            <a:r>
              <a:rPr lang="en">
                <a:latin typeface="Cairo"/>
                <a:ea typeface="Cairo"/>
                <a:cs typeface="Cairo"/>
                <a:sym typeface="Cairo"/>
              </a:rPr>
              <a:t>Ca </a:t>
            </a:r>
            <a:r>
              <a:rPr lang="en">
                <a:latin typeface="Cairo"/>
                <a:ea typeface="Cairo"/>
                <a:cs typeface="Cairo"/>
                <a:sym typeface="Cairo"/>
              </a:rPr>
              <a:t>activates </a:t>
            </a:r>
            <a:r>
              <a:rPr lang="en">
                <a:solidFill>
                  <a:srgbClr val="1155CC"/>
                </a:solidFill>
                <a:latin typeface="Cairo"/>
                <a:ea typeface="Cairo"/>
                <a:cs typeface="Cairo"/>
                <a:sym typeface="Cairo"/>
              </a:rPr>
              <a:t>calmodulin</a:t>
            </a:r>
            <a:r>
              <a:rPr lang="en">
                <a:latin typeface="Cairo"/>
                <a:ea typeface="Cairo"/>
                <a:cs typeface="Cairo"/>
                <a:sym typeface="Cairo"/>
              </a:rPr>
              <a:t> which activates (PK) </a:t>
            </a:r>
            <a:r>
              <a:rPr lang="en">
                <a:solidFill>
                  <a:srgbClr val="1155CC"/>
                </a:solidFill>
                <a:latin typeface="Cairo"/>
                <a:ea typeface="Cairo"/>
                <a:cs typeface="Cairo"/>
                <a:sym typeface="Cairo"/>
              </a:rPr>
              <a:t>protein kinase</a:t>
            </a:r>
            <a:r>
              <a:rPr lang="en">
                <a:latin typeface="Cairo"/>
                <a:ea typeface="Cairo"/>
                <a:cs typeface="Cairo"/>
                <a:sym typeface="Cairo"/>
              </a:rPr>
              <a:t>. </a:t>
            </a:r>
            <a:endParaRPr>
              <a:latin typeface="Cairo"/>
              <a:ea typeface="Cairo"/>
              <a:cs typeface="Cairo"/>
              <a:sym typeface="Cairo"/>
            </a:endParaRPr>
          </a:p>
          <a:p>
            <a:pPr indent="-317500" lvl="0" marL="457200" rtl="0" algn="l">
              <a:spcBef>
                <a:spcPts val="0"/>
              </a:spcBef>
              <a:spcAft>
                <a:spcPts val="0"/>
              </a:spcAft>
              <a:buSzPts val="1400"/>
              <a:buFont typeface="Cairo"/>
              <a:buChar char="➔"/>
            </a:pPr>
            <a:r>
              <a:rPr lang="en">
                <a:latin typeface="Cairo"/>
                <a:ea typeface="Cairo"/>
                <a:cs typeface="Cairo"/>
                <a:sym typeface="Cairo"/>
              </a:rPr>
              <a:t>Information is transmitted in the central nervous system mainly in the form of nerve action potentials, called </a:t>
            </a:r>
            <a:r>
              <a:rPr lang="en">
                <a:solidFill>
                  <a:srgbClr val="FF0000"/>
                </a:solidFill>
                <a:latin typeface="Cairo"/>
                <a:ea typeface="Cairo"/>
                <a:cs typeface="Cairo"/>
                <a:sym typeface="Cairo"/>
              </a:rPr>
              <a:t>NERVE</a:t>
            </a:r>
            <a:r>
              <a:rPr lang="en">
                <a:latin typeface="Cairo"/>
                <a:ea typeface="Cairo"/>
                <a:cs typeface="Cairo"/>
                <a:sym typeface="Cairo"/>
              </a:rPr>
              <a:t> </a:t>
            </a:r>
            <a:r>
              <a:rPr lang="en">
                <a:solidFill>
                  <a:srgbClr val="FF0000"/>
                </a:solidFill>
                <a:latin typeface="Cairo"/>
                <a:ea typeface="Cairo"/>
                <a:cs typeface="Cairo"/>
                <a:sym typeface="Cairo"/>
              </a:rPr>
              <a:t>IMPULSES</a:t>
            </a:r>
            <a:r>
              <a:rPr lang="en">
                <a:latin typeface="Cairo"/>
                <a:ea typeface="Cairo"/>
                <a:cs typeface="Cairo"/>
                <a:sym typeface="Cairo"/>
              </a:rPr>
              <a:t>, through a succession of neurons, one after another.</a:t>
            </a:r>
            <a:br>
              <a:rPr lang="en">
                <a:latin typeface="Cairo"/>
                <a:ea typeface="Cairo"/>
                <a:cs typeface="Cairo"/>
                <a:sym typeface="Cairo"/>
              </a:rPr>
            </a:br>
            <a:endParaRPr>
              <a:latin typeface="Cairo"/>
              <a:ea typeface="Cairo"/>
              <a:cs typeface="Cairo"/>
              <a:sym typeface="Cairo"/>
            </a:endParaRPr>
          </a:p>
          <a:p>
            <a:pPr indent="0" lvl="0" marL="0" rtl="0" algn="l">
              <a:spcBef>
                <a:spcPts val="0"/>
              </a:spcBef>
              <a:spcAft>
                <a:spcPts val="0"/>
              </a:spcAft>
              <a:buNone/>
            </a:pPr>
            <a:r>
              <a:t/>
            </a:r>
            <a:endParaRPr sz="1800">
              <a:latin typeface="Cairo"/>
              <a:ea typeface="Cairo"/>
              <a:cs typeface="Cairo"/>
              <a:sym typeface="Cairo"/>
            </a:endParaRPr>
          </a:p>
          <a:p>
            <a:pPr indent="0" lvl="0" marL="0" rtl="0" algn="l">
              <a:spcBef>
                <a:spcPts val="0"/>
              </a:spcBef>
              <a:spcAft>
                <a:spcPts val="0"/>
              </a:spcAft>
              <a:buNone/>
            </a:pPr>
            <a:r>
              <a:t/>
            </a:r>
            <a:endParaRPr sz="1800">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p:txBody>
      </p:sp>
      <p:pic>
        <p:nvPicPr>
          <p:cNvPr id="343" name="Google Shape;343;p53"/>
          <p:cNvPicPr preferRelativeResize="0"/>
          <p:nvPr/>
        </p:nvPicPr>
        <p:blipFill>
          <a:blip r:embed="rId3">
            <a:alphaModFix/>
          </a:blip>
          <a:stretch>
            <a:fillRect/>
          </a:stretch>
        </p:blipFill>
        <p:spPr>
          <a:xfrm>
            <a:off x="3371619" y="1006525"/>
            <a:ext cx="3227607" cy="2952901"/>
          </a:xfrm>
          <a:prstGeom prst="rect">
            <a:avLst/>
          </a:prstGeom>
          <a:noFill/>
          <a:ln>
            <a:noFill/>
          </a:ln>
        </p:spPr>
      </p:pic>
      <p:sp>
        <p:nvSpPr>
          <p:cNvPr id="344" name="Google Shape;344;p53"/>
          <p:cNvSpPr txBox="1"/>
          <p:nvPr/>
        </p:nvSpPr>
        <p:spPr>
          <a:xfrm>
            <a:off x="685800" y="411203"/>
            <a:ext cx="5486400" cy="59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Mechanism of Synaptic Transmission </a:t>
            </a:r>
            <a:endParaRPr sz="1800">
              <a:solidFill>
                <a:srgbClr val="134F5C"/>
              </a:solidFill>
              <a:highlight>
                <a:srgbClr val="EFEFEF"/>
              </a:highlight>
              <a:latin typeface="Josefin Sans"/>
              <a:ea typeface="Josefin Sans"/>
              <a:cs typeface="Josefin Sans"/>
              <a:sym typeface="Josefin Sans"/>
            </a:endParaRPr>
          </a:p>
        </p:txBody>
      </p:sp>
      <p:pic>
        <p:nvPicPr>
          <p:cNvPr id="345" name="Google Shape;345;p53"/>
          <p:cNvPicPr preferRelativeResize="0"/>
          <p:nvPr/>
        </p:nvPicPr>
        <p:blipFill>
          <a:blip r:embed="rId4">
            <a:alphaModFix/>
          </a:blip>
          <a:stretch>
            <a:fillRect/>
          </a:stretch>
        </p:blipFill>
        <p:spPr>
          <a:xfrm flipH="1" rot="10800000">
            <a:off x="579797" y="1077900"/>
            <a:ext cx="266775" cy="266775"/>
          </a:xfrm>
          <a:prstGeom prst="rect">
            <a:avLst/>
          </a:prstGeom>
          <a:noFill/>
          <a:ln>
            <a:noFill/>
          </a:ln>
        </p:spPr>
      </p:pic>
      <p:sp>
        <p:nvSpPr>
          <p:cNvPr id="346" name="Google Shape;346;p53"/>
          <p:cNvSpPr txBox="1"/>
          <p:nvPr/>
        </p:nvSpPr>
        <p:spPr>
          <a:xfrm>
            <a:off x="311325" y="21630"/>
            <a:ext cx="54864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34F5C"/>
                </a:solidFill>
                <a:latin typeface="Josefin Sans"/>
                <a:ea typeface="Josefin Sans"/>
                <a:cs typeface="Josefin Sans"/>
                <a:sym typeface="Josefin Sans"/>
              </a:rPr>
              <a:t>Synaptic transmission &amp; neurotransmitters / </a:t>
            </a:r>
            <a:r>
              <a:rPr lang="en" sz="1200">
                <a:solidFill>
                  <a:srgbClr val="134F5C"/>
                </a:solidFill>
                <a:latin typeface="Josefin Sans"/>
                <a:ea typeface="Josefin Sans"/>
                <a:cs typeface="Josefin Sans"/>
                <a:sym typeface="Josefin Sans"/>
              </a:rPr>
              <a:t>Fate of neurotransmitters </a:t>
            </a:r>
            <a:endParaRPr sz="1200">
              <a:solidFill>
                <a:srgbClr val="134F5C"/>
              </a:solidFill>
              <a:latin typeface="Josefin Sans"/>
              <a:ea typeface="Josefin Sans"/>
              <a:cs typeface="Josefin Sans"/>
              <a:sym typeface="Josefin Sans"/>
            </a:endParaRPr>
          </a:p>
          <a:p>
            <a:pPr indent="0" lvl="0" marL="0" rtl="0" algn="l">
              <a:spcBef>
                <a:spcPts val="0"/>
              </a:spcBef>
              <a:spcAft>
                <a:spcPts val="0"/>
              </a:spcAft>
              <a:buNone/>
            </a:pPr>
            <a:r>
              <a:t/>
            </a:r>
            <a:endParaRPr sz="1200">
              <a:solidFill>
                <a:srgbClr val="134F5C"/>
              </a:solidFill>
              <a:latin typeface="Josefin Sans"/>
              <a:ea typeface="Josefin Sans"/>
              <a:cs typeface="Josefin Sans"/>
              <a:sym typeface="Josefin Sans"/>
            </a:endParaRPr>
          </a:p>
        </p:txBody>
      </p:sp>
      <p:pic>
        <p:nvPicPr>
          <p:cNvPr id="347" name="Google Shape;347;p53"/>
          <p:cNvPicPr preferRelativeResize="0"/>
          <p:nvPr/>
        </p:nvPicPr>
        <p:blipFill>
          <a:blip r:embed="rId5">
            <a:alphaModFix/>
          </a:blip>
          <a:stretch>
            <a:fillRect/>
          </a:stretch>
        </p:blipFill>
        <p:spPr>
          <a:xfrm>
            <a:off x="1241970" y="4476412"/>
            <a:ext cx="4502867" cy="2469325"/>
          </a:xfrm>
          <a:prstGeom prst="rect">
            <a:avLst/>
          </a:prstGeom>
          <a:noFill/>
          <a:ln>
            <a:noFill/>
          </a:ln>
        </p:spPr>
      </p:pic>
      <p:sp>
        <p:nvSpPr>
          <p:cNvPr id="348" name="Google Shape;348;p53"/>
          <p:cNvSpPr txBox="1"/>
          <p:nvPr/>
        </p:nvSpPr>
        <p:spPr>
          <a:xfrm>
            <a:off x="388938" y="8074356"/>
            <a:ext cx="6080100" cy="113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iro"/>
                <a:ea typeface="Cairo"/>
                <a:cs typeface="Cairo"/>
                <a:sym typeface="Cairo"/>
              </a:rPr>
              <a:t>After a transmitter substance is released at a synapse, it must be removed by : </a:t>
            </a:r>
            <a:endParaRPr>
              <a:latin typeface="Cairo"/>
              <a:ea typeface="Cairo"/>
              <a:cs typeface="Cairo"/>
              <a:sym typeface="Cairo"/>
            </a:endParaRPr>
          </a:p>
          <a:p>
            <a:pPr indent="-317500" lvl="0" marL="457200" rtl="0" algn="l">
              <a:spcBef>
                <a:spcPts val="0"/>
              </a:spcBef>
              <a:spcAft>
                <a:spcPts val="0"/>
              </a:spcAft>
              <a:buClr>
                <a:srgbClr val="2C5072"/>
              </a:buClr>
              <a:buSzPts val="1400"/>
              <a:buFont typeface="Cairo"/>
              <a:buChar char="➢"/>
            </a:pPr>
            <a:r>
              <a:rPr b="1" lang="en">
                <a:latin typeface="Cairo"/>
                <a:ea typeface="Cairo"/>
                <a:cs typeface="Cairo"/>
                <a:sym typeface="Cairo"/>
              </a:rPr>
              <a:t>Diffusion</a:t>
            </a:r>
            <a:r>
              <a:rPr lang="en">
                <a:latin typeface="Cairo"/>
                <a:ea typeface="Cairo"/>
                <a:cs typeface="Cairo"/>
                <a:sym typeface="Cairo"/>
              </a:rPr>
              <a:t> out of synaptic cleft into surrounding fluid. </a:t>
            </a:r>
            <a:endParaRPr>
              <a:latin typeface="Cairo"/>
              <a:ea typeface="Cairo"/>
              <a:cs typeface="Cairo"/>
              <a:sym typeface="Cairo"/>
            </a:endParaRPr>
          </a:p>
          <a:p>
            <a:pPr indent="-317500" lvl="0" marL="457200" rtl="0" algn="l">
              <a:spcBef>
                <a:spcPts val="0"/>
              </a:spcBef>
              <a:spcAft>
                <a:spcPts val="0"/>
              </a:spcAft>
              <a:buClr>
                <a:srgbClr val="2C5072"/>
              </a:buClr>
              <a:buSzPts val="1400"/>
              <a:buFont typeface="Cairo"/>
              <a:buChar char="➢"/>
            </a:pPr>
            <a:r>
              <a:rPr b="1" lang="en">
                <a:latin typeface="Cairo"/>
                <a:ea typeface="Cairo"/>
                <a:cs typeface="Cairo"/>
                <a:sym typeface="Cairo"/>
              </a:rPr>
              <a:t>Enzymatic destruction</a:t>
            </a:r>
            <a:r>
              <a:rPr lang="en">
                <a:latin typeface="Cairo"/>
                <a:ea typeface="Cairo"/>
                <a:cs typeface="Cairo"/>
                <a:sym typeface="Cairo"/>
              </a:rPr>
              <a:t> e.g </a:t>
            </a:r>
            <a:r>
              <a:rPr lang="en">
                <a:solidFill>
                  <a:srgbClr val="FF0000"/>
                </a:solidFill>
                <a:latin typeface="Cairo"/>
                <a:ea typeface="Cairo"/>
                <a:cs typeface="Cairo"/>
                <a:sym typeface="Cairo"/>
              </a:rPr>
              <a:t>Ach esterase for Ach</a:t>
            </a:r>
            <a:r>
              <a:rPr lang="en">
                <a:latin typeface="Cairo"/>
                <a:ea typeface="Cairo"/>
                <a:cs typeface="Cairo"/>
                <a:sym typeface="Cairo"/>
              </a:rPr>
              <a:t>. </a:t>
            </a:r>
            <a:endParaRPr>
              <a:latin typeface="Cairo"/>
              <a:ea typeface="Cairo"/>
              <a:cs typeface="Cairo"/>
              <a:sym typeface="Cairo"/>
            </a:endParaRPr>
          </a:p>
          <a:p>
            <a:pPr indent="-317500" lvl="0" marL="457200" rtl="0" algn="l">
              <a:spcBef>
                <a:spcPts val="0"/>
              </a:spcBef>
              <a:spcAft>
                <a:spcPts val="0"/>
              </a:spcAft>
              <a:buClr>
                <a:srgbClr val="2C5072"/>
              </a:buClr>
              <a:buSzPts val="1400"/>
              <a:buFont typeface="Cairo"/>
              <a:buChar char="➢"/>
            </a:pPr>
            <a:r>
              <a:rPr b="1" lang="en">
                <a:latin typeface="Cairo"/>
                <a:ea typeface="Cairo"/>
                <a:cs typeface="Cairo"/>
                <a:sym typeface="Cairo"/>
              </a:rPr>
              <a:t>Active transport</a:t>
            </a:r>
            <a:r>
              <a:rPr lang="en">
                <a:latin typeface="Cairo"/>
                <a:ea typeface="Cairo"/>
                <a:cs typeface="Cairo"/>
                <a:sym typeface="Cairo"/>
              </a:rPr>
              <a:t> back into presynaptic terminal itself e.g </a:t>
            </a:r>
            <a:r>
              <a:rPr lang="en">
                <a:solidFill>
                  <a:srgbClr val="FF0000"/>
                </a:solidFill>
                <a:latin typeface="Cairo"/>
                <a:ea typeface="Cairo"/>
                <a:cs typeface="Cairo"/>
                <a:sym typeface="Cairo"/>
              </a:rPr>
              <a:t>norepinephrine</a:t>
            </a:r>
            <a:r>
              <a:rPr lang="en">
                <a:latin typeface="Cairo"/>
                <a:ea typeface="Cairo"/>
                <a:cs typeface="Cairo"/>
                <a:sym typeface="Cairo"/>
              </a:rPr>
              <a:t>. </a:t>
            </a:r>
            <a:endParaRPr>
              <a:latin typeface="Cairo"/>
              <a:ea typeface="Cairo"/>
              <a:cs typeface="Cairo"/>
              <a:sym typeface="Cairo"/>
            </a:endParaRPr>
          </a:p>
        </p:txBody>
      </p:sp>
      <p:sp>
        <p:nvSpPr>
          <p:cNvPr id="349" name="Google Shape;349;p53"/>
          <p:cNvSpPr txBox="1"/>
          <p:nvPr/>
        </p:nvSpPr>
        <p:spPr>
          <a:xfrm>
            <a:off x="750186" y="7648235"/>
            <a:ext cx="5486400" cy="49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Fate of Neurotransmitters</a:t>
            </a:r>
            <a:endParaRPr sz="1800">
              <a:solidFill>
                <a:srgbClr val="134F5C"/>
              </a:solidFill>
              <a:highlight>
                <a:srgbClr val="EFEFEF"/>
              </a:highlight>
              <a:latin typeface="Josefin Sans"/>
              <a:ea typeface="Josefin Sans"/>
              <a:cs typeface="Josefin Sans"/>
              <a:sym typeface="Josefi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 name="Shape 353"/>
        <p:cNvGrpSpPr/>
        <p:nvPr/>
      </p:nvGrpSpPr>
      <p:grpSpPr>
        <a:xfrm>
          <a:off x="0" y="0"/>
          <a:ext cx="0" cy="0"/>
          <a:chOff x="0" y="0"/>
          <a:chExt cx="0" cy="0"/>
        </a:xfrm>
      </p:grpSpPr>
      <p:sp>
        <p:nvSpPr>
          <p:cNvPr id="354" name="Google Shape;354;p54"/>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55" name="Google Shape;355;p54"/>
          <p:cNvSpPr txBox="1"/>
          <p:nvPr/>
        </p:nvSpPr>
        <p:spPr>
          <a:xfrm>
            <a:off x="1304250" y="531722"/>
            <a:ext cx="4249500" cy="757800"/>
          </a:xfrm>
          <a:prstGeom prst="rect">
            <a:avLst/>
          </a:prstGeom>
          <a:solidFill>
            <a:srgbClr val="D0E0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134F5C"/>
                </a:solidFill>
                <a:latin typeface="Josefin Sans"/>
                <a:ea typeface="Josefin Sans"/>
                <a:cs typeface="Josefin Sans"/>
                <a:sym typeface="Josefin Sans"/>
              </a:rPr>
              <a:t>These </a:t>
            </a:r>
            <a:r>
              <a:rPr lang="en" sz="1800">
                <a:solidFill>
                  <a:srgbClr val="134F5C"/>
                </a:solidFill>
                <a:latin typeface="Josefin Sans"/>
                <a:ea typeface="Josefin Sans"/>
                <a:cs typeface="Josefin Sans"/>
                <a:sym typeface="Josefin Sans"/>
              </a:rPr>
              <a:t>receptors have two components</a:t>
            </a:r>
            <a:endParaRPr sz="1800">
              <a:solidFill>
                <a:srgbClr val="134F5C"/>
              </a:solidFill>
              <a:latin typeface="Josefin Sans"/>
              <a:ea typeface="Josefin Sans"/>
              <a:cs typeface="Josefin Sans"/>
              <a:sym typeface="Josefin Sans"/>
            </a:endParaRPr>
          </a:p>
        </p:txBody>
      </p:sp>
      <p:sp>
        <p:nvSpPr>
          <p:cNvPr id="356" name="Google Shape;356;p54"/>
          <p:cNvSpPr txBox="1"/>
          <p:nvPr/>
        </p:nvSpPr>
        <p:spPr>
          <a:xfrm>
            <a:off x="334200" y="1613950"/>
            <a:ext cx="2907300" cy="757800"/>
          </a:xfrm>
          <a:prstGeom prst="rect">
            <a:avLst/>
          </a:prstGeom>
          <a:solidFill>
            <a:srgbClr val="D9D2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2C5072"/>
                </a:solidFill>
                <a:latin typeface="Cairo"/>
                <a:ea typeface="Cairo"/>
                <a:cs typeface="Cairo"/>
                <a:sym typeface="Cairo"/>
              </a:rPr>
              <a:t>1-</a:t>
            </a:r>
            <a:r>
              <a:rPr b="1" lang="en">
                <a:solidFill>
                  <a:schemeClr val="dk1"/>
                </a:solidFill>
                <a:latin typeface="Cairo"/>
                <a:ea typeface="Cairo"/>
                <a:cs typeface="Cairo"/>
                <a:sym typeface="Cairo"/>
              </a:rPr>
              <a:t> </a:t>
            </a:r>
            <a:r>
              <a:rPr b="1" lang="en">
                <a:solidFill>
                  <a:schemeClr val="dk1"/>
                </a:solidFill>
                <a:latin typeface="Cairo"/>
                <a:ea typeface="Cairo"/>
                <a:cs typeface="Cairo"/>
                <a:sym typeface="Cairo"/>
              </a:rPr>
              <a:t>Binding</a:t>
            </a:r>
            <a:r>
              <a:rPr lang="en">
                <a:solidFill>
                  <a:schemeClr val="dk1"/>
                </a:solidFill>
                <a:latin typeface="Cairo"/>
                <a:ea typeface="Cairo"/>
                <a:cs typeface="Cairo"/>
                <a:sym typeface="Cairo"/>
              </a:rPr>
              <a:t> </a:t>
            </a:r>
            <a:r>
              <a:rPr b="1" lang="en">
                <a:solidFill>
                  <a:schemeClr val="dk1"/>
                </a:solidFill>
                <a:latin typeface="Cairo"/>
                <a:ea typeface="Cairo"/>
                <a:cs typeface="Cairo"/>
                <a:sym typeface="Cairo"/>
              </a:rPr>
              <a:t>site</a:t>
            </a:r>
            <a:r>
              <a:rPr lang="en">
                <a:solidFill>
                  <a:schemeClr val="dk1"/>
                </a:solidFill>
                <a:latin typeface="Cairo"/>
                <a:ea typeface="Cairo"/>
                <a:cs typeface="Cairo"/>
                <a:sym typeface="Cairo"/>
              </a:rPr>
              <a:t> that face the cleft to bind the neurotransmitter. </a:t>
            </a:r>
            <a:endParaRPr>
              <a:latin typeface="Cairo"/>
              <a:ea typeface="Cairo"/>
              <a:cs typeface="Cairo"/>
              <a:sym typeface="Cairo"/>
            </a:endParaRPr>
          </a:p>
        </p:txBody>
      </p:sp>
      <p:sp>
        <p:nvSpPr>
          <p:cNvPr id="357" name="Google Shape;357;p54"/>
          <p:cNvSpPr txBox="1"/>
          <p:nvPr/>
        </p:nvSpPr>
        <p:spPr>
          <a:xfrm>
            <a:off x="3313800" y="1613950"/>
            <a:ext cx="3210000" cy="757800"/>
          </a:xfrm>
          <a:prstGeom prst="rect">
            <a:avLst/>
          </a:prstGeom>
          <a:solidFill>
            <a:srgbClr val="D9D2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2C5072"/>
                </a:solidFill>
                <a:latin typeface="Cairo"/>
                <a:ea typeface="Cairo"/>
                <a:cs typeface="Cairo"/>
                <a:sym typeface="Cairo"/>
              </a:rPr>
              <a:t>2-</a:t>
            </a:r>
            <a:r>
              <a:rPr lang="en">
                <a:latin typeface="Cairo"/>
                <a:ea typeface="Cairo"/>
                <a:cs typeface="Cairo"/>
                <a:sym typeface="Cairo"/>
              </a:rPr>
              <a:t> </a:t>
            </a:r>
            <a:r>
              <a:rPr b="1" lang="en">
                <a:latin typeface="Cairo"/>
                <a:ea typeface="Cairo"/>
                <a:cs typeface="Cairo"/>
                <a:sym typeface="Cairo"/>
              </a:rPr>
              <a:t>Ionophore</a:t>
            </a:r>
            <a:r>
              <a:rPr lang="en">
                <a:latin typeface="Cairo"/>
                <a:ea typeface="Cairo"/>
                <a:cs typeface="Cairo"/>
                <a:sym typeface="Cairo"/>
              </a:rPr>
              <a:t> : It passes all the way through the </a:t>
            </a:r>
            <a:r>
              <a:rPr lang="en">
                <a:latin typeface="Cairo"/>
                <a:ea typeface="Cairo"/>
                <a:cs typeface="Cairo"/>
                <a:sym typeface="Cairo"/>
              </a:rPr>
              <a:t>membrane to the interior. </a:t>
            </a:r>
            <a:endParaRPr>
              <a:latin typeface="Cairo"/>
              <a:ea typeface="Cairo"/>
              <a:cs typeface="Cairo"/>
              <a:sym typeface="Cairo"/>
            </a:endParaRPr>
          </a:p>
          <a:p>
            <a:pPr indent="0" lvl="0" marL="0" rtl="0" algn="ctr">
              <a:spcBef>
                <a:spcPts val="0"/>
              </a:spcBef>
              <a:spcAft>
                <a:spcPts val="0"/>
              </a:spcAft>
              <a:buNone/>
            </a:pPr>
            <a:r>
              <a:rPr lang="en">
                <a:latin typeface="Cairo"/>
                <a:ea typeface="Cairo"/>
                <a:cs typeface="Cairo"/>
                <a:sym typeface="Cairo"/>
              </a:rPr>
              <a:t>It is of two types :</a:t>
            </a:r>
            <a:endParaRPr>
              <a:latin typeface="Cairo"/>
              <a:ea typeface="Cairo"/>
              <a:cs typeface="Cairo"/>
              <a:sym typeface="Cairo"/>
            </a:endParaRPr>
          </a:p>
        </p:txBody>
      </p:sp>
      <p:sp>
        <p:nvSpPr>
          <p:cNvPr id="358" name="Google Shape;358;p54"/>
          <p:cNvSpPr txBox="1"/>
          <p:nvPr/>
        </p:nvSpPr>
        <p:spPr>
          <a:xfrm>
            <a:off x="784800" y="2616250"/>
            <a:ext cx="5486400" cy="1006500"/>
          </a:xfrm>
          <a:prstGeom prst="rect">
            <a:avLst/>
          </a:prstGeom>
          <a:solidFill>
            <a:srgbClr val="EAD1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airo"/>
                <a:ea typeface="Cairo"/>
                <a:cs typeface="Cairo"/>
                <a:sym typeface="Cairo"/>
              </a:rPr>
              <a:t> </a:t>
            </a:r>
            <a:r>
              <a:rPr b="1" lang="en">
                <a:latin typeface="Cairo"/>
                <a:ea typeface="Cairo"/>
                <a:cs typeface="Cairo"/>
                <a:sym typeface="Cairo"/>
              </a:rPr>
              <a:t>2</a:t>
            </a:r>
            <a:r>
              <a:rPr b="1" baseline="30000" lang="en">
                <a:latin typeface="Cairo"/>
                <a:ea typeface="Cairo"/>
                <a:cs typeface="Cairo"/>
                <a:sym typeface="Cairo"/>
              </a:rPr>
              <a:t>nd</a:t>
            </a:r>
            <a:r>
              <a:rPr b="1" lang="en">
                <a:latin typeface="Cairo"/>
                <a:ea typeface="Cairo"/>
                <a:cs typeface="Cairo"/>
                <a:sym typeface="Cairo"/>
              </a:rPr>
              <a:t> messenger system </a:t>
            </a:r>
            <a:r>
              <a:rPr lang="en">
                <a:latin typeface="Cairo"/>
                <a:ea typeface="Cairo"/>
                <a:cs typeface="Cairo"/>
                <a:sym typeface="Cairo"/>
              </a:rPr>
              <a:t>in the postsynaptic neuron.  This mechanism is important where </a:t>
            </a:r>
            <a:r>
              <a:rPr b="1" lang="en">
                <a:latin typeface="Cairo"/>
                <a:ea typeface="Cairo"/>
                <a:cs typeface="Cairo"/>
                <a:sym typeface="Cairo"/>
              </a:rPr>
              <a:t>prolonged</a:t>
            </a:r>
            <a:r>
              <a:rPr lang="en">
                <a:latin typeface="Cairo"/>
                <a:ea typeface="Cairo"/>
                <a:cs typeface="Cairo"/>
                <a:sym typeface="Cairo"/>
              </a:rPr>
              <a:t> postsynaptic changes are needed to stay for days, months.. years (</a:t>
            </a:r>
            <a:r>
              <a:rPr lang="en">
                <a:solidFill>
                  <a:srgbClr val="FF0000"/>
                </a:solidFill>
                <a:latin typeface="Cairo"/>
                <a:ea typeface="Cairo"/>
                <a:cs typeface="Cairo"/>
                <a:sym typeface="Cairo"/>
              </a:rPr>
              <a:t>memory</a:t>
            </a:r>
            <a:r>
              <a:rPr lang="en">
                <a:latin typeface="Cairo"/>
                <a:ea typeface="Cairo"/>
                <a:cs typeface="Cairo"/>
                <a:sym typeface="Cairo"/>
              </a:rPr>
              <a:t>). </a:t>
            </a:r>
            <a:endParaRPr>
              <a:latin typeface="Cairo"/>
              <a:ea typeface="Cairo"/>
              <a:cs typeface="Cairo"/>
              <a:sym typeface="Cairo"/>
            </a:endParaRPr>
          </a:p>
          <a:p>
            <a:pPr indent="0" lvl="0" marL="0" rtl="0" algn="ctr">
              <a:spcBef>
                <a:spcPts val="0"/>
              </a:spcBef>
              <a:spcAft>
                <a:spcPts val="0"/>
              </a:spcAft>
              <a:buNone/>
            </a:pPr>
            <a:r>
              <a:rPr lang="en">
                <a:latin typeface="Cairo"/>
                <a:ea typeface="Cairo"/>
                <a:cs typeface="Cairo"/>
                <a:sym typeface="Cairo"/>
              </a:rPr>
              <a:t>Effects : intracellular </a:t>
            </a:r>
            <a:r>
              <a:rPr lang="en">
                <a:solidFill>
                  <a:schemeClr val="dk1"/>
                </a:solidFill>
                <a:latin typeface="Cairo"/>
                <a:ea typeface="Cairo"/>
                <a:cs typeface="Cairo"/>
                <a:sym typeface="Cairo"/>
              </a:rPr>
              <a:t>Enzymes activation, gene transcription, etc… </a:t>
            </a:r>
            <a:endParaRPr>
              <a:latin typeface="Cairo"/>
              <a:ea typeface="Cairo"/>
              <a:cs typeface="Cairo"/>
              <a:sym typeface="Cairo"/>
            </a:endParaRPr>
          </a:p>
        </p:txBody>
      </p:sp>
      <p:sp>
        <p:nvSpPr>
          <p:cNvPr id="359" name="Google Shape;359;p54"/>
          <p:cNvSpPr txBox="1"/>
          <p:nvPr/>
        </p:nvSpPr>
        <p:spPr>
          <a:xfrm>
            <a:off x="1178863" y="4574913"/>
            <a:ext cx="2115000" cy="2365200"/>
          </a:xfrm>
          <a:prstGeom prst="rect">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82472"/>
                </a:solidFill>
                <a:latin typeface="Cairo"/>
                <a:ea typeface="Cairo"/>
                <a:cs typeface="Cairo"/>
                <a:sym typeface="Cairo"/>
              </a:rPr>
              <a:t>Cation channels </a:t>
            </a:r>
            <a:endParaRPr>
              <a:solidFill>
                <a:srgbClr val="082472"/>
              </a:solidFill>
              <a:latin typeface="Cairo"/>
              <a:ea typeface="Cairo"/>
              <a:cs typeface="Cairo"/>
              <a:sym typeface="Cairo"/>
            </a:endParaRPr>
          </a:p>
          <a:p>
            <a:pPr indent="0" lvl="0" marL="0" rtl="0" algn="l">
              <a:spcBef>
                <a:spcPts val="0"/>
              </a:spcBef>
              <a:spcAft>
                <a:spcPts val="0"/>
              </a:spcAft>
              <a:buNone/>
            </a:pPr>
            <a:r>
              <a:rPr lang="en">
                <a:solidFill>
                  <a:schemeClr val="dk1"/>
                </a:solidFill>
                <a:latin typeface="Cairo"/>
                <a:ea typeface="Cairo"/>
                <a:cs typeface="Cairo"/>
                <a:sym typeface="Cairo"/>
              </a:rPr>
              <a:t>Na+ (most common) </a:t>
            </a:r>
            <a:endParaRPr>
              <a:solidFill>
                <a:schemeClr val="dk1"/>
              </a:solidFill>
              <a:latin typeface="Cairo"/>
              <a:ea typeface="Cairo"/>
              <a:cs typeface="Cairo"/>
              <a:sym typeface="Cairo"/>
            </a:endParaRPr>
          </a:p>
          <a:p>
            <a:pPr indent="0" lvl="0" marL="0" rtl="0" algn="l">
              <a:spcBef>
                <a:spcPts val="0"/>
              </a:spcBef>
              <a:spcAft>
                <a:spcPts val="0"/>
              </a:spcAft>
              <a:buNone/>
            </a:pPr>
            <a:r>
              <a:rPr lang="en">
                <a:solidFill>
                  <a:schemeClr val="dk1"/>
                </a:solidFill>
                <a:latin typeface="Cairo"/>
                <a:ea typeface="Cairo"/>
                <a:cs typeface="Cairo"/>
                <a:sym typeface="Cairo"/>
              </a:rPr>
              <a:t>K+</a:t>
            </a:r>
            <a:endParaRPr>
              <a:solidFill>
                <a:schemeClr val="dk1"/>
              </a:solidFill>
              <a:latin typeface="Cairo"/>
              <a:ea typeface="Cairo"/>
              <a:cs typeface="Cairo"/>
              <a:sym typeface="Cairo"/>
            </a:endParaRPr>
          </a:p>
          <a:p>
            <a:pPr indent="0" lvl="0" marL="0" rtl="0" algn="l">
              <a:spcBef>
                <a:spcPts val="0"/>
              </a:spcBef>
              <a:spcAft>
                <a:spcPts val="0"/>
              </a:spcAft>
              <a:buNone/>
            </a:pPr>
            <a:r>
              <a:rPr lang="en">
                <a:solidFill>
                  <a:schemeClr val="dk1"/>
                </a:solidFill>
                <a:latin typeface="Cairo"/>
                <a:ea typeface="Cairo"/>
                <a:cs typeface="Cairo"/>
                <a:sym typeface="Cairo"/>
              </a:rPr>
              <a:t>Ca++</a:t>
            </a:r>
            <a:endParaRPr>
              <a:solidFill>
                <a:schemeClr val="dk1"/>
              </a:solidFill>
              <a:latin typeface="Cairo"/>
              <a:ea typeface="Cairo"/>
              <a:cs typeface="Cairo"/>
              <a:sym typeface="Cairo"/>
            </a:endParaRPr>
          </a:p>
          <a:p>
            <a:pPr indent="0" lvl="0" marL="0" rtl="0" algn="l">
              <a:spcBef>
                <a:spcPts val="0"/>
              </a:spcBef>
              <a:spcAft>
                <a:spcPts val="0"/>
              </a:spcAft>
              <a:buNone/>
            </a:pPr>
            <a:r>
              <a:rPr lang="en">
                <a:solidFill>
                  <a:schemeClr val="dk1"/>
                </a:solidFill>
                <a:latin typeface="Cairo"/>
                <a:ea typeface="Cairo"/>
                <a:cs typeface="Cairo"/>
                <a:sym typeface="Cairo"/>
              </a:rPr>
              <a:t>Opening of Na+ channels </a:t>
            </a:r>
            <a:endParaRPr>
              <a:solidFill>
                <a:schemeClr val="dk1"/>
              </a:solidFill>
              <a:latin typeface="Cairo"/>
              <a:ea typeface="Cairo"/>
              <a:cs typeface="Cairo"/>
              <a:sym typeface="Cairo"/>
            </a:endParaRPr>
          </a:p>
          <a:p>
            <a:pPr indent="0" lvl="0" marL="0" rtl="0" algn="l">
              <a:spcBef>
                <a:spcPts val="0"/>
              </a:spcBef>
              <a:spcAft>
                <a:spcPts val="0"/>
              </a:spcAft>
              <a:buNone/>
            </a:pPr>
            <a:r>
              <a:rPr lang="en">
                <a:solidFill>
                  <a:schemeClr val="dk1"/>
                </a:solidFill>
                <a:latin typeface="Cairo"/>
                <a:ea typeface="Cairo"/>
                <a:cs typeface="Cairo"/>
                <a:sym typeface="Cairo"/>
              </a:rPr>
              <a:t>       membrane potential in positive direction toward threshold level of excitation     ( + ) </a:t>
            </a:r>
            <a:r>
              <a:rPr lang="en">
                <a:solidFill>
                  <a:schemeClr val="dk1"/>
                </a:solidFill>
                <a:latin typeface="Cairo"/>
                <a:ea typeface="Cairo"/>
                <a:cs typeface="Cairo"/>
                <a:sym typeface="Cairo"/>
              </a:rPr>
              <a:t>neuron </a:t>
            </a:r>
            <a:endParaRPr>
              <a:latin typeface="Cairo"/>
              <a:ea typeface="Cairo"/>
              <a:cs typeface="Cairo"/>
              <a:sym typeface="Cairo"/>
            </a:endParaRPr>
          </a:p>
        </p:txBody>
      </p:sp>
      <p:sp>
        <p:nvSpPr>
          <p:cNvPr id="360" name="Google Shape;360;p54"/>
          <p:cNvSpPr txBox="1"/>
          <p:nvPr/>
        </p:nvSpPr>
        <p:spPr>
          <a:xfrm>
            <a:off x="3564138" y="4574913"/>
            <a:ext cx="2115000" cy="2365200"/>
          </a:xfrm>
          <a:prstGeom prst="rect">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82472"/>
                </a:solidFill>
                <a:latin typeface="Cairo"/>
                <a:ea typeface="Cairo"/>
                <a:cs typeface="Cairo"/>
                <a:sym typeface="Cairo"/>
              </a:rPr>
              <a:t>Anion </a:t>
            </a:r>
            <a:r>
              <a:rPr lang="en">
                <a:solidFill>
                  <a:srgbClr val="082472"/>
                </a:solidFill>
                <a:latin typeface="Cairo"/>
                <a:ea typeface="Cairo"/>
                <a:cs typeface="Cairo"/>
                <a:sym typeface="Cairo"/>
              </a:rPr>
              <a:t>channels </a:t>
            </a:r>
            <a:endParaRPr>
              <a:solidFill>
                <a:srgbClr val="082472"/>
              </a:solidFill>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Cl</a:t>
            </a:r>
            <a:r>
              <a:rPr baseline="30000" lang="en">
                <a:latin typeface="Cairo"/>
                <a:ea typeface="Cairo"/>
                <a:cs typeface="Cairo"/>
                <a:sym typeface="Cairo"/>
              </a:rPr>
              <a:t>- </a:t>
            </a:r>
            <a:r>
              <a:rPr lang="en">
                <a:latin typeface="Cairo"/>
                <a:ea typeface="Cairo"/>
                <a:cs typeface="Cairo"/>
                <a:sym typeface="Cairo"/>
              </a:rPr>
              <a:t>mainly </a:t>
            </a:r>
            <a:endParaRPr>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Opening of Cl</a:t>
            </a:r>
            <a:r>
              <a:rPr baseline="30000" lang="en">
                <a:latin typeface="Cairo"/>
                <a:ea typeface="Cairo"/>
                <a:cs typeface="Cairo"/>
                <a:sym typeface="Cairo"/>
              </a:rPr>
              <a:t>- </a:t>
            </a:r>
            <a:r>
              <a:rPr lang="en">
                <a:latin typeface="Cairo"/>
                <a:ea typeface="Cairo"/>
                <a:cs typeface="Cairo"/>
                <a:sym typeface="Cairo"/>
              </a:rPr>
              <a:t>c</a:t>
            </a:r>
            <a:r>
              <a:rPr lang="en">
                <a:latin typeface="Cairo"/>
                <a:ea typeface="Cairo"/>
                <a:cs typeface="Cairo"/>
                <a:sym typeface="Cairo"/>
              </a:rPr>
              <a:t>hannels                          diffusion of negative charges into the membrane       membrane potential making it more negative      away from threshold level     (-) neuron </a:t>
            </a:r>
            <a:endParaRPr>
              <a:latin typeface="Cairo"/>
              <a:ea typeface="Cairo"/>
              <a:cs typeface="Cairo"/>
              <a:sym typeface="Cairo"/>
            </a:endParaRPr>
          </a:p>
        </p:txBody>
      </p:sp>
      <p:sp>
        <p:nvSpPr>
          <p:cNvPr id="361" name="Google Shape;361;p54"/>
          <p:cNvSpPr txBox="1"/>
          <p:nvPr/>
        </p:nvSpPr>
        <p:spPr>
          <a:xfrm>
            <a:off x="2157138" y="3724783"/>
            <a:ext cx="2543700" cy="594300"/>
          </a:xfrm>
          <a:prstGeom prst="rect">
            <a:avLst/>
          </a:prstGeom>
          <a:solidFill>
            <a:srgbClr val="EAD1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Cairo"/>
                <a:ea typeface="Cairo"/>
                <a:cs typeface="Cairo"/>
                <a:sym typeface="Cairo"/>
              </a:rPr>
              <a:t>Ion </a:t>
            </a:r>
            <a:r>
              <a:rPr b="1" lang="en">
                <a:latin typeface="Cairo"/>
                <a:ea typeface="Cairo"/>
                <a:cs typeface="Cairo"/>
                <a:sym typeface="Cairo"/>
              </a:rPr>
              <a:t>channel</a:t>
            </a:r>
            <a:endParaRPr b="1">
              <a:latin typeface="Cairo"/>
              <a:ea typeface="Cairo"/>
              <a:cs typeface="Cairo"/>
              <a:sym typeface="Cairo"/>
            </a:endParaRPr>
          </a:p>
        </p:txBody>
      </p:sp>
      <p:pic>
        <p:nvPicPr>
          <p:cNvPr id="362" name="Google Shape;362;p54"/>
          <p:cNvPicPr preferRelativeResize="0"/>
          <p:nvPr/>
        </p:nvPicPr>
        <p:blipFill>
          <a:blip r:embed="rId3">
            <a:alphaModFix/>
          </a:blip>
          <a:stretch>
            <a:fillRect/>
          </a:stretch>
        </p:blipFill>
        <p:spPr>
          <a:xfrm flipH="1" rot="10800000">
            <a:off x="4278913" y="6170786"/>
            <a:ext cx="259975" cy="259975"/>
          </a:xfrm>
          <a:prstGeom prst="rect">
            <a:avLst/>
          </a:prstGeom>
          <a:noFill/>
          <a:ln>
            <a:noFill/>
          </a:ln>
        </p:spPr>
      </p:pic>
      <p:pic>
        <p:nvPicPr>
          <p:cNvPr id="363" name="Google Shape;363;p54"/>
          <p:cNvPicPr preferRelativeResize="0"/>
          <p:nvPr/>
        </p:nvPicPr>
        <p:blipFill>
          <a:blip r:embed="rId3">
            <a:alphaModFix/>
          </a:blip>
          <a:stretch>
            <a:fillRect/>
          </a:stretch>
        </p:blipFill>
        <p:spPr>
          <a:xfrm flipH="1" rot="10800000">
            <a:off x="1178862" y="5831461"/>
            <a:ext cx="292850" cy="292875"/>
          </a:xfrm>
          <a:prstGeom prst="rect">
            <a:avLst/>
          </a:prstGeom>
          <a:noFill/>
          <a:ln>
            <a:noFill/>
          </a:ln>
        </p:spPr>
      </p:pic>
      <p:pic>
        <p:nvPicPr>
          <p:cNvPr id="364" name="Google Shape;364;p54"/>
          <p:cNvPicPr preferRelativeResize="0"/>
          <p:nvPr/>
        </p:nvPicPr>
        <p:blipFill>
          <a:blip r:embed="rId3">
            <a:alphaModFix/>
          </a:blip>
          <a:stretch>
            <a:fillRect/>
          </a:stretch>
        </p:blipFill>
        <p:spPr>
          <a:xfrm flipH="1" rot="5400000">
            <a:off x="1287351" y="5818401"/>
            <a:ext cx="318975" cy="319000"/>
          </a:xfrm>
          <a:prstGeom prst="rect">
            <a:avLst/>
          </a:prstGeom>
          <a:noFill/>
          <a:ln>
            <a:noFill/>
          </a:ln>
        </p:spPr>
      </p:pic>
      <p:cxnSp>
        <p:nvCxnSpPr>
          <p:cNvPr id="365" name="Google Shape;365;p54"/>
          <p:cNvCxnSpPr>
            <a:stCxn id="357" idx="2"/>
            <a:endCxn id="358" idx="0"/>
          </p:cNvCxnSpPr>
          <p:nvPr/>
        </p:nvCxnSpPr>
        <p:spPr>
          <a:xfrm rot="5400000">
            <a:off x="4101150" y="1798600"/>
            <a:ext cx="244500" cy="1390800"/>
          </a:xfrm>
          <a:prstGeom prst="bentConnector3">
            <a:avLst>
              <a:gd fmla="val 50000" name="adj1"/>
            </a:avLst>
          </a:prstGeom>
          <a:noFill/>
          <a:ln cap="flat" cmpd="sng" w="9525">
            <a:solidFill>
              <a:srgbClr val="D5A6BD"/>
            </a:solidFill>
            <a:prstDash val="solid"/>
            <a:round/>
            <a:headEnd len="med" w="med" type="oval"/>
            <a:tailEnd len="med" w="med" type="oval"/>
          </a:ln>
        </p:spPr>
      </p:cxnSp>
      <p:cxnSp>
        <p:nvCxnSpPr>
          <p:cNvPr id="366" name="Google Shape;366;p54"/>
          <p:cNvCxnSpPr>
            <a:stCxn id="357" idx="2"/>
            <a:endCxn id="361" idx="1"/>
          </p:cNvCxnSpPr>
          <p:nvPr/>
        </p:nvCxnSpPr>
        <p:spPr>
          <a:xfrm rot="5400000">
            <a:off x="2712750" y="1816000"/>
            <a:ext cx="1650300" cy="2761800"/>
          </a:xfrm>
          <a:prstGeom prst="bentConnector4">
            <a:avLst>
              <a:gd fmla="val 7332" name="adj1"/>
              <a:gd fmla="val 154606" name="adj2"/>
            </a:avLst>
          </a:prstGeom>
          <a:noFill/>
          <a:ln cap="flat" cmpd="sng" w="9525">
            <a:solidFill>
              <a:srgbClr val="D5A6BD"/>
            </a:solidFill>
            <a:prstDash val="solid"/>
            <a:round/>
            <a:headEnd len="med" w="med" type="oval"/>
            <a:tailEnd len="med" w="med" type="oval"/>
          </a:ln>
        </p:spPr>
      </p:cxnSp>
      <p:cxnSp>
        <p:nvCxnSpPr>
          <p:cNvPr id="367" name="Google Shape;367;p54"/>
          <p:cNvCxnSpPr>
            <a:stCxn id="355" idx="2"/>
            <a:endCxn id="357" idx="0"/>
          </p:cNvCxnSpPr>
          <p:nvPr/>
        </p:nvCxnSpPr>
        <p:spPr>
          <a:xfrm flipH="1" rot="-5400000">
            <a:off x="4011750" y="706772"/>
            <a:ext cx="324300" cy="1489800"/>
          </a:xfrm>
          <a:prstGeom prst="bentConnector3">
            <a:avLst>
              <a:gd fmla="val 50020" name="adj1"/>
            </a:avLst>
          </a:prstGeom>
          <a:noFill/>
          <a:ln cap="flat" cmpd="sng" w="9525">
            <a:solidFill>
              <a:srgbClr val="B4A7D6"/>
            </a:solidFill>
            <a:prstDash val="solid"/>
            <a:round/>
            <a:headEnd len="med" w="med" type="oval"/>
            <a:tailEnd len="med" w="med" type="oval"/>
          </a:ln>
        </p:spPr>
      </p:cxnSp>
      <p:cxnSp>
        <p:nvCxnSpPr>
          <p:cNvPr id="368" name="Google Shape;368;p54"/>
          <p:cNvCxnSpPr>
            <a:stCxn id="355" idx="2"/>
            <a:endCxn id="356" idx="0"/>
          </p:cNvCxnSpPr>
          <p:nvPr/>
        </p:nvCxnSpPr>
        <p:spPr>
          <a:xfrm rot="5400000">
            <a:off x="2446350" y="631172"/>
            <a:ext cx="324300" cy="1641000"/>
          </a:xfrm>
          <a:prstGeom prst="bentConnector3">
            <a:avLst>
              <a:gd fmla="val 50020" name="adj1"/>
            </a:avLst>
          </a:prstGeom>
          <a:noFill/>
          <a:ln cap="flat" cmpd="sng" w="9525">
            <a:solidFill>
              <a:srgbClr val="B4A7D6"/>
            </a:solidFill>
            <a:prstDash val="solid"/>
            <a:round/>
            <a:headEnd len="med" w="med" type="oval"/>
            <a:tailEnd len="med" w="med" type="oval"/>
          </a:ln>
        </p:spPr>
      </p:cxnSp>
      <p:cxnSp>
        <p:nvCxnSpPr>
          <p:cNvPr id="369" name="Google Shape;369;p54"/>
          <p:cNvCxnSpPr>
            <a:stCxn id="361" idx="2"/>
            <a:endCxn id="360" idx="0"/>
          </p:cNvCxnSpPr>
          <p:nvPr/>
        </p:nvCxnSpPr>
        <p:spPr>
          <a:xfrm flipH="1" rot="-5400000">
            <a:off x="3897438" y="3850633"/>
            <a:ext cx="255900" cy="1192800"/>
          </a:xfrm>
          <a:prstGeom prst="bentConnector3">
            <a:avLst>
              <a:gd fmla="val 49986" name="adj1"/>
            </a:avLst>
          </a:prstGeom>
          <a:noFill/>
          <a:ln cap="flat" cmpd="sng" w="9525">
            <a:solidFill>
              <a:srgbClr val="CFE2F3"/>
            </a:solidFill>
            <a:prstDash val="solid"/>
            <a:round/>
            <a:headEnd len="med" w="med" type="oval"/>
            <a:tailEnd len="med" w="med" type="oval"/>
          </a:ln>
        </p:spPr>
      </p:cxnSp>
      <p:cxnSp>
        <p:nvCxnSpPr>
          <p:cNvPr id="370" name="Google Shape;370;p54"/>
          <p:cNvCxnSpPr>
            <a:stCxn id="361" idx="2"/>
            <a:endCxn id="359" idx="0"/>
          </p:cNvCxnSpPr>
          <p:nvPr/>
        </p:nvCxnSpPr>
        <p:spPr>
          <a:xfrm rot="5400000">
            <a:off x="2704788" y="3850783"/>
            <a:ext cx="255900" cy="1192500"/>
          </a:xfrm>
          <a:prstGeom prst="bentConnector3">
            <a:avLst>
              <a:gd fmla="val 49986" name="adj1"/>
            </a:avLst>
          </a:prstGeom>
          <a:noFill/>
          <a:ln cap="flat" cmpd="sng" w="9525">
            <a:solidFill>
              <a:srgbClr val="CFE2F3"/>
            </a:solidFill>
            <a:prstDash val="solid"/>
            <a:round/>
            <a:headEnd len="med" w="med" type="oval"/>
            <a:tailEnd len="med" w="med" type="oval"/>
          </a:ln>
        </p:spPr>
      </p:cxnSp>
      <p:pic>
        <p:nvPicPr>
          <p:cNvPr id="371" name="Google Shape;371;p54"/>
          <p:cNvPicPr preferRelativeResize="0"/>
          <p:nvPr/>
        </p:nvPicPr>
        <p:blipFill>
          <a:blip r:embed="rId3">
            <a:alphaModFix/>
          </a:blip>
          <a:stretch>
            <a:fillRect/>
          </a:stretch>
        </p:blipFill>
        <p:spPr>
          <a:xfrm flipH="1" rot="10800000">
            <a:off x="1943437" y="6475062"/>
            <a:ext cx="292850" cy="292875"/>
          </a:xfrm>
          <a:prstGeom prst="rect">
            <a:avLst/>
          </a:prstGeom>
          <a:noFill/>
          <a:ln>
            <a:noFill/>
          </a:ln>
        </p:spPr>
      </p:pic>
      <p:pic>
        <p:nvPicPr>
          <p:cNvPr id="372" name="Google Shape;372;p54"/>
          <p:cNvPicPr preferRelativeResize="0"/>
          <p:nvPr/>
        </p:nvPicPr>
        <p:blipFill>
          <a:blip r:embed="rId4">
            <a:alphaModFix/>
          </a:blip>
          <a:stretch>
            <a:fillRect/>
          </a:stretch>
        </p:blipFill>
        <p:spPr>
          <a:xfrm flipH="1" rot="10800000">
            <a:off x="5381137" y="5097838"/>
            <a:ext cx="256900" cy="256900"/>
          </a:xfrm>
          <a:prstGeom prst="rect">
            <a:avLst/>
          </a:prstGeom>
          <a:noFill/>
          <a:ln>
            <a:noFill/>
          </a:ln>
        </p:spPr>
      </p:pic>
      <p:pic>
        <p:nvPicPr>
          <p:cNvPr id="373" name="Google Shape;373;p54"/>
          <p:cNvPicPr preferRelativeResize="0"/>
          <p:nvPr/>
        </p:nvPicPr>
        <p:blipFill>
          <a:blip r:embed="rId5">
            <a:alphaModFix/>
          </a:blip>
          <a:stretch>
            <a:fillRect/>
          </a:stretch>
        </p:blipFill>
        <p:spPr>
          <a:xfrm flipH="1" rot="10800000">
            <a:off x="4418963" y="5721925"/>
            <a:ext cx="405350" cy="287150"/>
          </a:xfrm>
          <a:prstGeom prst="rect">
            <a:avLst/>
          </a:prstGeom>
          <a:noFill/>
          <a:ln>
            <a:noFill/>
          </a:ln>
        </p:spPr>
      </p:pic>
      <p:pic>
        <p:nvPicPr>
          <p:cNvPr id="374" name="Google Shape;374;p54"/>
          <p:cNvPicPr preferRelativeResize="0"/>
          <p:nvPr/>
        </p:nvPicPr>
        <p:blipFill>
          <a:blip r:embed="rId3">
            <a:alphaModFix/>
          </a:blip>
          <a:stretch>
            <a:fillRect/>
          </a:stretch>
        </p:blipFill>
        <p:spPr>
          <a:xfrm flipH="1" rot="10800000">
            <a:off x="4734957" y="6353798"/>
            <a:ext cx="259975" cy="259975"/>
          </a:xfrm>
          <a:prstGeom prst="rect">
            <a:avLst/>
          </a:prstGeom>
          <a:noFill/>
          <a:ln>
            <a:noFill/>
          </a:ln>
        </p:spPr>
      </p:pic>
      <p:sp>
        <p:nvSpPr>
          <p:cNvPr id="375" name="Google Shape;375;p54"/>
          <p:cNvSpPr txBox="1"/>
          <p:nvPr/>
        </p:nvSpPr>
        <p:spPr>
          <a:xfrm>
            <a:off x="0" y="6958499"/>
            <a:ext cx="6858000" cy="67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00">
                <a:latin typeface="Cairo"/>
                <a:ea typeface="Cairo"/>
                <a:cs typeface="Cairo"/>
                <a:sym typeface="Cairo"/>
              </a:rPr>
              <a:t>Neurotransmitter receptors that </a:t>
            </a:r>
            <a:r>
              <a:rPr lang="en" sz="1300">
                <a:solidFill>
                  <a:srgbClr val="FF0000"/>
                </a:solidFill>
                <a:latin typeface="Cairo"/>
                <a:ea typeface="Cairo"/>
                <a:cs typeface="Cairo"/>
                <a:sym typeface="Cairo"/>
              </a:rPr>
              <a:t>directly</a:t>
            </a:r>
            <a:r>
              <a:rPr lang="en" sz="1300">
                <a:latin typeface="Cairo"/>
                <a:ea typeface="Cairo"/>
                <a:cs typeface="Cairo"/>
                <a:sym typeface="Cairo"/>
              </a:rPr>
              <a:t> gate ion channels are often called </a:t>
            </a:r>
            <a:r>
              <a:rPr lang="en" sz="1300">
                <a:solidFill>
                  <a:srgbClr val="FF0000"/>
                </a:solidFill>
                <a:latin typeface="Cairo"/>
                <a:ea typeface="Cairo"/>
                <a:cs typeface="Cairo"/>
                <a:sym typeface="Cairo"/>
              </a:rPr>
              <a:t>ionotropic receptors</a:t>
            </a:r>
            <a:r>
              <a:rPr lang="en" sz="1300">
                <a:latin typeface="Cairo"/>
                <a:ea typeface="Cairo"/>
                <a:cs typeface="Cairo"/>
                <a:sym typeface="Cairo"/>
              </a:rPr>
              <a:t>, whereas those that act through second messenger systems are called </a:t>
            </a:r>
            <a:r>
              <a:rPr lang="en" sz="1300">
                <a:solidFill>
                  <a:srgbClr val="FF0000"/>
                </a:solidFill>
                <a:latin typeface="Cairo"/>
                <a:ea typeface="Cairo"/>
                <a:cs typeface="Cairo"/>
                <a:sym typeface="Cairo"/>
              </a:rPr>
              <a:t>metabotropic receptors.</a:t>
            </a:r>
            <a:endParaRPr sz="1300">
              <a:solidFill>
                <a:srgbClr val="FF0000"/>
              </a:solidFill>
              <a:latin typeface="Cairo"/>
              <a:ea typeface="Cairo"/>
              <a:cs typeface="Cairo"/>
              <a:sym typeface="Cairo"/>
            </a:endParaRPr>
          </a:p>
          <a:p>
            <a:pPr indent="0" lvl="0" marL="0" rtl="0" algn="l">
              <a:spcBef>
                <a:spcPts val="0"/>
              </a:spcBef>
              <a:spcAft>
                <a:spcPts val="0"/>
              </a:spcAft>
              <a:buNone/>
            </a:pPr>
            <a:r>
              <a:t/>
            </a:r>
            <a:endParaRPr sz="1300">
              <a:latin typeface="Cairo"/>
              <a:ea typeface="Cairo"/>
              <a:cs typeface="Cairo"/>
              <a:sym typeface="Cairo"/>
            </a:endParaRPr>
          </a:p>
        </p:txBody>
      </p:sp>
      <p:sp>
        <p:nvSpPr>
          <p:cNvPr id="376" name="Google Shape;376;p54"/>
          <p:cNvSpPr txBox="1"/>
          <p:nvPr/>
        </p:nvSpPr>
        <p:spPr>
          <a:xfrm>
            <a:off x="218067" y="11700"/>
            <a:ext cx="5859900" cy="3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134F5C"/>
                </a:solidFill>
                <a:latin typeface="Josefin Sans"/>
                <a:ea typeface="Josefin Sans"/>
                <a:cs typeface="Josefin Sans"/>
                <a:sym typeface="Josefin Sans"/>
              </a:rPr>
              <a:t>Differentiate between neurotransmitter receptors (ionotropic and metabotropic).</a:t>
            </a:r>
            <a:endParaRPr sz="1200">
              <a:solidFill>
                <a:srgbClr val="134F5C"/>
              </a:solidFill>
              <a:latin typeface="Josefin Sans"/>
              <a:ea typeface="Josefin Sans"/>
              <a:cs typeface="Josefin Sans"/>
              <a:sym typeface="Josefin Sans"/>
            </a:endParaRPr>
          </a:p>
        </p:txBody>
      </p:sp>
      <p:graphicFrame>
        <p:nvGraphicFramePr>
          <p:cNvPr id="377" name="Google Shape;377;p54"/>
          <p:cNvGraphicFramePr/>
          <p:nvPr/>
        </p:nvGraphicFramePr>
        <p:xfrm>
          <a:off x="334200" y="7493000"/>
          <a:ext cx="3000000" cy="3000000"/>
        </p:xfrm>
        <a:graphic>
          <a:graphicData uri="http://schemas.openxmlformats.org/drawingml/2006/table">
            <a:tbl>
              <a:tblPr>
                <a:noFill/>
                <a:tableStyleId>{2B0514A0-8887-4B06-8A84-9A8A8513901A}</a:tableStyleId>
              </a:tblPr>
              <a:tblGrid>
                <a:gridCol w="3094800"/>
                <a:gridCol w="3094800"/>
              </a:tblGrid>
              <a:tr h="294850">
                <a:tc>
                  <a:txBody>
                    <a:bodyPr>
                      <a:noAutofit/>
                    </a:bodyPr>
                    <a:lstStyle/>
                    <a:p>
                      <a:pPr indent="0" lvl="0" marL="0" rtl="0" algn="ctr">
                        <a:spcBef>
                          <a:spcPts val="0"/>
                        </a:spcBef>
                        <a:spcAft>
                          <a:spcPts val="0"/>
                        </a:spcAft>
                        <a:buNone/>
                      </a:pPr>
                      <a:r>
                        <a:rPr lang="en" sz="1300">
                          <a:latin typeface="Josefin Sans"/>
                          <a:ea typeface="Josefin Sans"/>
                          <a:cs typeface="Josefin Sans"/>
                          <a:sym typeface="Josefin Sans"/>
                        </a:rPr>
                        <a:t>Ionotropic</a:t>
                      </a:r>
                      <a:endParaRPr sz="1300">
                        <a:latin typeface="Josefin Sans"/>
                        <a:ea typeface="Josefin Sans"/>
                        <a:cs typeface="Josefin Sans"/>
                        <a:sym typeface="Josefin Sans"/>
                      </a:endParaRPr>
                    </a:p>
                  </a:txBody>
                  <a:tcPr marT="91425" marB="91425" marR="91425" marL="91425">
                    <a:solidFill>
                      <a:srgbClr val="FFE599"/>
                    </a:solidFill>
                  </a:tcPr>
                </a:tc>
                <a:tc>
                  <a:txBody>
                    <a:bodyPr>
                      <a:noAutofit/>
                    </a:bodyPr>
                    <a:lstStyle/>
                    <a:p>
                      <a:pPr indent="0" lvl="0" marL="0" rtl="0" algn="ctr">
                        <a:spcBef>
                          <a:spcPts val="0"/>
                        </a:spcBef>
                        <a:spcAft>
                          <a:spcPts val="0"/>
                        </a:spcAft>
                        <a:buNone/>
                      </a:pPr>
                      <a:r>
                        <a:rPr lang="en" sz="1300">
                          <a:latin typeface="Josefin Sans"/>
                          <a:ea typeface="Josefin Sans"/>
                          <a:cs typeface="Josefin Sans"/>
                          <a:sym typeface="Josefin Sans"/>
                        </a:rPr>
                        <a:t>Metabotropic</a:t>
                      </a:r>
                      <a:endParaRPr sz="1300">
                        <a:latin typeface="Josefin Sans"/>
                        <a:ea typeface="Josefin Sans"/>
                        <a:cs typeface="Josefin Sans"/>
                        <a:sym typeface="Josefin Sans"/>
                      </a:endParaRPr>
                    </a:p>
                  </a:txBody>
                  <a:tcPr marT="91425" marB="91425" marR="91425" marL="91425">
                    <a:solidFill>
                      <a:srgbClr val="F6B26B"/>
                    </a:solidFill>
                  </a:tcPr>
                </a:tc>
              </a:tr>
              <a:tr h="272850">
                <a:tc>
                  <a:txBody>
                    <a:bodyPr>
                      <a:noAutofit/>
                    </a:bodyPr>
                    <a:lstStyle/>
                    <a:p>
                      <a:pPr indent="0" lvl="0" marL="0" rtl="0" algn="l">
                        <a:spcBef>
                          <a:spcPts val="0"/>
                        </a:spcBef>
                        <a:spcAft>
                          <a:spcPts val="0"/>
                        </a:spcAft>
                        <a:buNone/>
                      </a:pPr>
                      <a:r>
                        <a:rPr lang="en" sz="1100">
                          <a:latin typeface="Cairo"/>
                          <a:ea typeface="Cairo"/>
                          <a:cs typeface="Cairo"/>
                          <a:sym typeface="Cairo"/>
                        </a:rPr>
                        <a:t>Mediate </a:t>
                      </a:r>
                      <a:r>
                        <a:rPr lang="en" sz="1100">
                          <a:latin typeface="Cairo"/>
                          <a:ea typeface="Cairo"/>
                          <a:cs typeface="Cairo"/>
                          <a:sym typeface="Cairo"/>
                        </a:rPr>
                        <a:t>rapid PSPs </a:t>
                      </a:r>
                      <a:endParaRPr sz="1100">
                        <a:latin typeface="Cairo"/>
                        <a:ea typeface="Cairo"/>
                        <a:cs typeface="Cairo"/>
                        <a:sym typeface="Cairo"/>
                      </a:endParaRPr>
                    </a:p>
                  </a:txBody>
                  <a:tcPr marT="91425" marB="91425" marR="91425" marL="91425">
                    <a:solidFill>
                      <a:srgbClr val="FFF2CC"/>
                    </a:solidFill>
                  </a:tcPr>
                </a:tc>
                <a:tc>
                  <a:txBody>
                    <a:bodyPr>
                      <a:noAutofit/>
                    </a:bodyPr>
                    <a:lstStyle/>
                    <a:p>
                      <a:pPr indent="0" lvl="0" marL="0" rtl="0" algn="l">
                        <a:spcBef>
                          <a:spcPts val="0"/>
                        </a:spcBef>
                        <a:spcAft>
                          <a:spcPts val="0"/>
                        </a:spcAft>
                        <a:buNone/>
                      </a:pPr>
                      <a:r>
                        <a:rPr lang="en" sz="1100">
                          <a:latin typeface="Cairo"/>
                          <a:ea typeface="Cairo"/>
                          <a:cs typeface="Cairo"/>
                          <a:sym typeface="Cairo"/>
                        </a:rPr>
                        <a:t>Mediate slower PSPs</a:t>
                      </a:r>
                      <a:endParaRPr sz="1100">
                        <a:latin typeface="Cairo"/>
                        <a:ea typeface="Cairo"/>
                        <a:cs typeface="Cairo"/>
                        <a:sym typeface="Cairo"/>
                      </a:endParaRPr>
                    </a:p>
                  </a:txBody>
                  <a:tcPr marT="91425" marB="91425" marR="91425" marL="91425">
                    <a:solidFill>
                      <a:srgbClr val="FCE5CD"/>
                    </a:solidFill>
                  </a:tcPr>
                </a:tc>
              </a:tr>
              <a:tr h="272850">
                <a:tc>
                  <a:txBody>
                    <a:bodyPr>
                      <a:noAutofit/>
                    </a:bodyPr>
                    <a:lstStyle/>
                    <a:p>
                      <a:pPr indent="0" lvl="0" marL="0" rtl="0" algn="l">
                        <a:spcBef>
                          <a:spcPts val="0"/>
                        </a:spcBef>
                        <a:spcAft>
                          <a:spcPts val="0"/>
                        </a:spcAft>
                        <a:buNone/>
                      </a:pPr>
                      <a:r>
                        <a:rPr lang="en" sz="1100">
                          <a:latin typeface="Cairo"/>
                          <a:ea typeface="Cairo"/>
                          <a:cs typeface="Cairo"/>
                          <a:sym typeface="Cairo"/>
                        </a:rPr>
                        <a:t>Duration of PSPs </a:t>
                      </a:r>
                      <a:r>
                        <a:rPr lang="en" sz="1100">
                          <a:solidFill>
                            <a:schemeClr val="dk1"/>
                          </a:solidFill>
                          <a:latin typeface="Cairo"/>
                          <a:ea typeface="Cairo"/>
                          <a:cs typeface="Cairo"/>
                          <a:sym typeface="Cairo"/>
                        </a:rPr>
                        <a:t>is 10-30 ms or less</a:t>
                      </a:r>
                      <a:endParaRPr sz="1100">
                        <a:latin typeface="Cairo"/>
                        <a:ea typeface="Cairo"/>
                        <a:cs typeface="Cairo"/>
                        <a:sym typeface="Cairo"/>
                      </a:endParaRPr>
                    </a:p>
                  </a:txBody>
                  <a:tcPr marT="91425" marB="91425" marR="91425" marL="91425">
                    <a:solidFill>
                      <a:srgbClr val="FFF2CC"/>
                    </a:solidFill>
                  </a:tcPr>
                </a:tc>
                <a:tc>
                  <a:txBody>
                    <a:bodyPr>
                      <a:noAutofit/>
                    </a:bodyPr>
                    <a:lstStyle/>
                    <a:p>
                      <a:pPr indent="0" lvl="0" marL="0" rtl="0" algn="l">
                        <a:spcBef>
                          <a:spcPts val="0"/>
                        </a:spcBef>
                        <a:spcAft>
                          <a:spcPts val="0"/>
                        </a:spcAft>
                        <a:buNone/>
                      </a:pPr>
                      <a:r>
                        <a:rPr lang="en" sz="1100">
                          <a:latin typeface="Cairo"/>
                          <a:ea typeface="Cairo"/>
                          <a:cs typeface="Cairo"/>
                          <a:sym typeface="Cairo"/>
                        </a:rPr>
                        <a:t>Duration from 100’s ms to minutes or longer </a:t>
                      </a:r>
                      <a:endParaRPr sz="1100">
                        <a:latin typeface="Cairo"/>
                        <a:ea typeface="Cairo"/>
                        <a:cs typeface="Cairo"/>
                        <a:sym typeface="Cairo"/>
                      </a:endParaRPr>
                    </a:p>
                  </a:txBody>
                  <a:tcPr marT="91425" marB="91425" marR="91425" marL="91425">
                    <a:solidFill>
                      <a:srgbClr val="FCE5CD"/>
                    </a:solidFill>
                  </a:tcPr>
                </a:tc>
              </a:tr>
              <a:tr h="404875">
                <a:tc>
                  <a:txBody>
                    <a:bodyPr>
                      <a:noAutofit/>
                    </a:bodyPr>
                    <a:lstStyle/>
                    <a:p>
                      <a:pPr indent="0" lvl="0" marL="0" rtl="0" algn="l">
                        <a:spcBef>
                          <a:spcPts val="0"/>
                        </a:spcBef>
                        <a:spcAft>
                          <a:spcPts val="0"/>
                        </a:spcAft>
                        <a:buNone/>
                      </a:pPr>
                      <a:r>
                        <a:rPr lang="en" sz="1100">
                          <a:latin typeface="Cairo"/>
                          <a:ea typeface="Cairo"/>
                          <a:cs typeface="Cairo"/>
                          <a:sym typeface="Cairo"/>
                        </a:rPr>
                        <a:t>PSPs (EPSP or IPSP) develop within ​1­-2 ms after an AP reaching the presynaptic terminal </a:t>
                      </a:r>
                      <a:endParaRPr sz="1100">
                        <a:latin typeface="Cairo"/>
                        <a:ea typeface="Cairo"/>
                        <a:cs typeface="Cairo"/>
                        <a:sym typeface="Cairo"/>
                      </a:endParaRPr>
                    </a:p>
                  </a:txBody>
                  <a:tcPr marT="91425" marB="91425" marR="91425" marL="91425">
                    <a:solidFill>
                      <a:srgbClr val="FFF2CC"/>
                    </a:solidFill>
                  </a:tcPr>
                </a:tc>
                <a:tc>
                  <a:txBody>
                    <a:bodyPr>
                      <a:noAutofit/>
                    </a:bodyPr>
                    <a:lstStyle/>
                    <a:p>
                      <a:pPr indent="0" lvl="0" marL="0" rtl="0" algn="l">
                        <a:spcBef>
                          <a:spcPts val="0"/>
                        </a:spcBef>
                        <a:spcAft>
                          <a:spcPts val="0"/>
                        </a:spcAft>
                        <a:buNone/>
                      </a:pPr>
                      <a:r>
                        <a:rPr lang="en" sz="1100">
                          <a:latin typeface="Cairo"/>
                          <a:ea typeface="Cairo"/>
                          <a:cs typeface="Cairo"/>
                          <a:sym typeface="Cairo"/>
                        </a:rPr>
                        <a:t>This is slowness is due to activation of second messengers leading to opening Ion channels. </a:t>
                      </a:r>
                      <a:endParaRPr sz="1100">
                        <a:latin typeface="Cairo"/>
                        <a:ea typeface="Cairo"/>
                        <a:cs typeface="Cairo"/>
                        <a:sym typeface="Cairo"/>
                      </a:endParaRPr>
                    </a:p>
                  </a:txBody>
                  <a:tcPr marT="91425" marB="91425" marR="91425" marL="91425">
                    <a:solidFill>
                      <a:srgbClr val="FCE5CD"/>
                    </a:solidFill>
                  </a:tcPr>
                </a:tc>
              </a:tr>
              <a:tr h="404875">
                <a:tc gridSpan="2">
                  <a:txBody>
                    <a:bodyPr>
                      <a:noAutofit/>
                    </a:bodyPr>
                    <a:lstStyle/>
                    <a:p>
                      <a:pPr indent="0" lvl="0" marL="0" rtl="0" algn="ctr">
                        <a:spcBef>
                          <a:spcPts val="0"/>
                        </a:spcBef>
                        <a:spcAft>
                          <a:spcPts val="0"/>
                        </a:spcAft>
                        <a:buNone/>
                      </a:pPr>
                      <a:r>
                        <a:rPr lang="en" sz="1100">
                          <a:latin typeface="Cairo"/>
                          <a:ea typeface="Cairo"/>
                          <a:cs typeface="Cairo"/>
                          <a:sym typeface="Cairo"/>
                        </a:rPr>
                        <a:t>A NT may activate both </a:t>
                      </a:r>
                      <a:r>
                        <a:rPr lang="en" sz="1100">
                          <a:latin typeface="Cairo"/>
                          <a:ea typeface="Cairo"/>
                          <a:cs typeface="Cairo"/>
                          <a:sym typeface="Cairo"/>
                        </a:rPr>
                        <a:t>Ionotropic and Metabotropic receptors to produce both fast and slow postsynaptic potentials as the same synapse. </a:t>
                      </a:r>
                      <a:endParaRPr sz="1100">
                        <a:latin typeface="Cairo"/>
                        <a:ea typeface="Cairo"/>
                        <a:cs typeface="Cairo"/>
                        <a:sym typeface="Cairo"/>
                      </a:endParaRPr>
                    </a:p>
                  </a:txBody>
                  <a:tcPr marT="91425" marB="91425" marR="91425" marL="91425">
                    <a:solidFill>
                      <a:srgbClr val="D9EAD3"/>
                    </a:solidFill>
                  </a:tcPr>
                </a:tc>
                <a:tc hMerge="1"/>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1" name="Shape 381"/>
        <p:cNvGrpSpPr/>
        <p:nvPr/>
      </p:nvGrpSpPr>
      <p:grpSpPr>
        <a:xfrm>
          <a:off x="0" y="0"/>
          <a:ext cx="0" cy="0"/>
          <a:chOff x="0" y="0"/>
          <a:chExt cx="0" cy="0"/>
        </a:xfrm>
      </p:grpSpPr>
      <p:pic>
        <p:nvPicPr>
          <p:cNvPr id="382" name="Google Shape;382;p55"/>
          <p:cNvPicPr preferRelativeResize="0"/>
          <p:nvPr/>
        </p:nvPicPr>
        <p:blipFill rotWithShape="1">
          <a:blip r:embed="rId3">
            <a:alphaModFix/>
          </a:blip>
          <a:srcRect b="53610" l="67155" r="5869" t="5517"/>
          <a:stretch/>
        </p:blipFill>
        <p:spPr>
          <a:xfrm>
            <a:off x="4821548" y="5333152"/>
            <a:ext cx="1888676" cy="2146286"/>
          </a:xfrm>
          <a:prstGeom prst="rect">
            <a:avLst/>
          </a:prstGeom>
          <a:noFill/>
          <a:ln>
            <a:noFill/>
          </a:ln>
        </p:spPr>
      </p:pic>
      <p:sp>
        <p:nvSpPr>
          <p:cNvPr id="383" name="Google Shape;383;p55"/>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84" name="Google Shape;384;p55"/>
          <p:cNvSpPr txBox="1"/>
          <p:nvPr/>
        </p:nvSpPr>
        <p:spPr>
          <a:xfrm>
            <a:off x="685802" y="2513764"/>
            <a:ext cx="5486400" cy="64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Electrical Events in Post-synaptic Neurons </a:t>
            </a:r>
            <a:endParaRPr sz="1800">
              <a:solidFill>
                <a:srgbClr val="134F5C"/>
              </a:solidFill>
              <a:highlight>
                <a:srgbClr val="EFEFEF"/>
              </a:highlight>
              <a:latin typeface="Josefin Sans"/>
              <a:ea typeface="Josefin Sans"/>
              <a:cs typeface="Josefin Sans"/>
              <a:sym typeface="Josefin Sans"/>
            </a:endParaRPr>
          </a:p>
        </p:txBody>
      </p:sp>
      <p:sp>
        <p:nvSpPr>
          <p:cNvPr id="385" name="Google Shape;385;p55"/>
          <p:cNvSpPr/>
          <p:nvPr/>
        </p:nvSpPr>
        <p:spPr>
          <a:xfrm>
            <a:off x="324400" y="3133475"/>
            <a:ext cx="4284600" cy="511200"/>
          </a:xfrm>
          <a:prstGeom prst="flowChartAlternateProcess">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500">
                <a:latin typeface="Josefin Sans"/>
                <a:ea typeface="Josefin Sans"/>
                <a:cs typeface="Josefin Sans"/>
                <a:sym typeface="Josefin Sans"/>
              </a:rPr>
              <a:t>1- RMP of Neuronal Soma</a:t>
            </a:r>
            <a:endParaRPr sz="1500">
              <a:latin typeface="Josefin Sans"/>
              <a:ea typeface="Josefin Sans"/>
              <a:cs typeface="Josefin Sans"/>
              <a:sym typeface="Josefin Sans"/>
            </a:endParaRPr>
          </a:p>
        </p:txBody>
      </p:sp>
      <p:sp>
        <p:nvSpPr>
          <p:cNvPr id="386" name="Google Shape;386;p55"/>
          <p:cNvSpPr/>
          <p:nvPr/>
        </p:nvSpPr>
        <p:spPr>
          <a:xfrm>
            <a:off x="324400" y="7897800"/>
            <a:ext cx="4284600" cy="511200"/>
          </a:xfrm>
          <a:prstGeom prst="flowChartAlternateProcess">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latin typeface="Josefin Sans"/>
                <a:ea typeface="Josefin Sans"/>
                <a:cs typeface="Josefin Sans"/>
                <a:sym typeface="Josefin Sans"/>
              </a:rPr>
              <a:t>3- Inhibitory Post-synaptic Potentials (IPSPs)</a:t>
            </a:r>
            <a:endParaRPr sz="1500">
              <a:latin typeface="Josefin Sans"/>
              <a:ea typeface="Josefin Sans"/>
              <a:cs typeface="Josefin Sans"/>
              <a:sym typeface="Josefin Sans"/>
            </a:endParaRPr>
          </a:p>
        </p:txBody>
      </p:sp>
      <p:sp>
        <p:nvSpPr>
          <p:cNvPr id="387" name="Google Shape;387;p55"/>
          <p:cNvSpPr txBox="1"/>
          <p:nvPr/>
        </p:nvSpPr>
        <p:spPr>
          <a:xfrm>
            <a:off x="147775" y="3555780"/>
            <a:ext cx="5871000" cy="7578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2C5072"/>
              </a:buClr>
              <a:buSzPts val="1400"/>
              <a:buFont typeface="Cairo"/>
              <a:buChar char="●"/>
            </a:pPr>
            <a:r>
              <a:rPr lang="en">
                <a:latin typeface="Cairo"/>
                <a:ea typeface="Cairo"/>
                <a:cs typeface="Cairo"/>
                <a:sym typeface="Cairo"/>
              </a:rPr>
              <a:t>-65 mV i.e. less </a:t>
            </a:r>
            <a:r>
              <a:rPr lang="en">
                <a:latin typeface="Cairo"/>
                <a:ea typeface="Cairo"/>
                <a:cs typeface="Cairo"/>
                <a:sym typeface="Cairo"/>
              </a:rPr>
              <a:t>than skeletal muscles (-70 to -90 mV).</a:t>
            </a:r>
            <a:endParaRPr>
              <a:latin typeface="Cairo"/>
              <a:ea typeface="Cairo"/>
              <a:cs typeface="Cairo"/>
              <a:sym typeface="Cairo"/>
            </a:endParaRPr>
          </a:p>
          <a:p>
            <a:pPr indent="-317500" lvl="0" marL="457200" rtl="0" algn="l">
              <a:spcBef>
                <a:spcPts val="0"/>
              </a:spcBef>
              <a:spcAft>
                <a:spcPts val="0"/>
              </a:spcAft>
              <a:buClr>
                <a:srgbClr val="2C5072"/>
              </a:buClr>
              <a:buSzPts val="1400"/>
              <a:buFont typeface="Cairo"/>
              <a:buChar char="●"/>
            </a:pPr>
            <a:r>
              <a:rPr lang="en">
                <a:latin typeface="Cairo"/>
                <a:ea typeface="Cairo"/>
                <a:cs typeface="Cairo"/>
                <a:sym typeface="Cairo"/>
              </a:rPr>
              <a:t>If the voltage is less negative    the neurons is excitable. </a:t>
            </a:r>
            <a:endParaRPr>
              <a:latin typeface="Cairo"/>
              <a:ea typeface="Cairo"/>
              <a:cs typeface="Cairo"/>
              <a:sym typeface="Cairo"/>
            </a:endParaRPr>
          </a:p>
        </p:txBody>
      </p:sp>
      <p:sp>
        <p:nvSpPr>
          <p:cNvPr id="388" name="Google Shape;388;p55"/>
          <p:cNvSpPr txBox="1"/>
          <p:nvPr/>
        </p:nvSpPr>
        <p:spPr>
          <a:xfrm>
            <a:off x="147775" y="4715377"/>
            <a:ext cx="5035500" cy="29475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2C5072"/>
              </a:buClr>
              <a:buSzPts val="1400"/>
              <a:buFont typeface="Cairo"/>
              <a:buChar char="●"/>
            </a:pPr>
            <a:r>
              <a:rPr lang="en">
                <a:latin typeface="Cairo"/>
                <a:ea typeface="Cairo"/>
                <a:cs typeface="Cairo"/>
                <a:sym typeface="Cairo"/>
              </a:rPr>
              <a:t>When excitatory neurotransmitters binds to its receptor on post-synaptic membrane &gt; partial depolarization (</a:t>
            </a:r>
            <a:r>
              <a:rPr lang="en">
                <a:solidFill>
                  <a:srgbClr val="FF0000"/>
                </a:solidFill>
                <a:highlight>
                  <a:srgbClr val="FFFF00"/>
                </a:highlight>
                <a:latin typeface="Cairo"/>
                <a:ea typeface="Cairo"/>
                <a:cs typeface="Cairo"/>
                <a:sym typeface="Cairo"/>
              </a:rPr>
              <a:t>increase Na </a:t>
            </a:r>
            <a:r>
              <a:rPr lang="en">
                <a:solidFill>
                  <a:srgbClr val="FF0000"/>
                </a:solidFill>
                <a:highlight>
                  <a:srgbClr val="FFFF00"/>
                </a:highlight>
                <a:latin typeface="Cairo"/>
                <a:ea typeface="Cairo"/>
                <a:cs typeface="Cairo"/>
                <a:sym typeface="Cairo"/>
              </a:rPr>
              <a:t>influx</a:t>
            </a:r>
            <a:r>
              <a:rPr lang="en">
                <a:latin typeface="Cairo"/>
                <a:ea typeface="Cairo"/>
                <a:cs typeface="Cairo"/>
                <a:sym typeface="Cairo"/>
              </a:rPr>
              <a:t>) of post-synaptic cell membrane immediately under presynaptic ending, i.e. EPSPs. </a:t>
            </a:r>
            <a:endParaRPr>
              <a:latin typeface="Cairo"/>
              <a:ea typeface="Cairo"/>
              <a:cs typeface="Cairo"/>
              <a:sym typeface="Cairo"/>
            </a:endParaRPr>
          </a:p>
          <a:p>
            <a:pPr indent="-317500" lvl="0" marL="457200" rtl="0" algn="l">
              <a:spcBef>
                <a:spcPts val="1000"/>
              </a:spcBef>
              <a:spcAft>
                <a:spcPts val="0"/>
              </a:spcAft>
              <a:buClr>
                <a:srgbClr val="2C5072"/>
              </a:buClr>
              <a:buSzPts val="1400"/>
              <a:buFont typeface="Cairo"/>
              <a:buChar char="●"/>
            </a:pPr>
            <a:r>
              <a:rPr lang="en">
                <a:latin typeface="Cairo"/>
                <a:ea typeface="Cairo"/>
                <a:cs typeface="Cairo"/>
                <a:sym typeface="Cairo"/>
              </a:rPr>
              <a:t>This summation will cause the membrane potential to increase from -65 mV to -45mV. </a:t>
            </a:r>
            <a:endParaRPr>
              <a:latin typeface="Cairo"/>
              <a:ea typeface="Cairo"/>
              <a:cs typeface="Cairo"/>
              <a:sym typeface="Cairo"/>
            </a:endParaRPr>
          </a:p>
          <a:p>
            <a:pPr indent="-317500" lvl="0" marL="457200" rtl="0" algn="l">
              <a:spcBef>
                <a:spcPts val="1000"/>
              </a:spcBef>
              <a:spcAft>
                <a:spcPts val="0"/>
              </a:spcAft>
              <a:buClr>
                <a:srgbClr val="2C5072"/>
              </a:buClr>
              <a:buSzPts val="1400"/>
              <a:buFont typeface="Cairo"/>
              <a:buChar char="●"/>
            </a:pPr>
            <a:r>
              <a:rPr lang="en">
                <a:latin typeface="Cairo"/>
                <a:ea typeface="Cairo"/>
                <a:cs typeface="Cairo"/>
                <a:sym typeface="Cairo"/>
              </a:rPr>
              <a:t>EPSPs = +20mV which makes the membrane reach the firing level     AP develops at </a:t>
            </a:r>
            <a:r>
              <a:rPr b="1" lang="en">
                <a:latin typeface="Cairo"/>
                <a:ea typeface="Cairo"/>
                <a:cs typeface="Cairo"/>
                <a:sym typeface="Cairo"/>
              </a:rPr>
              <a:t>axon hillock.</a:t>
            </a:r>
            <a:r>
              <a:rPr lang="en">
                <a:latin typeface="Cairo"/>
                <a:ea typeface="Cairo"/>
                <a:cs typeface="Cairo"/>
                <a:sym typeface="Cairo"/>
              </a:rPr>
              <a:t> </a:t>
            </a:r>
            <a:endParaRPr>
              <a:latin typeface="Cairo"/>
              <a:ea typeface="Cairo"/>
              <a:cs typeface="Cairo"/>
              <a:sym typeface="Cairo"/>
            </a:endParaRPr>
          </a:p>
          <a:p>
            <a:pPr indent="-317500" lvl="2" marL="1371600" rtl="0" algn="l">
              <a:spcBef>
                <a:spcPts val="1000"/>
              </a:spcBef>
              <a:spcAft>
                <a:spcPts val="0"/>
              </a:spcAft>
              <a:buClr>
                <a:srgbClr val="45818E"/>
              </a:buClr>
              <a:buSzPts val="1400"/>
              <a:buFont typeface="Cairo SemiBold"/>
              <a:buChar char="■"/>
            </a:pPr>
            <a:r>
              <a:rPr lang="en">
                <a:solidFill>
                  <a:srgbClr val="45818E"/>
                </a:solidFill>
                <a:latin typeface="Cairo SemiBold"/>
                <a:ea typeface="Cairo SemiBold"/>
                <a:cs typeface="Cairo SemiBold"/>
                <a:sym typeface="Cairo SemiBold"/>
              </a:rPr>
              <a:t>How EPSPs differs from Action Potential ?</a:t>
            </a:r>
            <a:endParaRPr>
              <a:solidFill>
                <a:srgbClr val="45818E"/>
              </a:solidFill>
              <a:latin typeface="Cairo SemiBold"/>
              <a:ea typeface="Cairo SemiBold"/>
              <a:cs typeface="Cairo SemiBold"/>
              <a:sym typeface="Cairo SemiBold"/>
            </a:endParaRPr>
          </a:p>
          <a:p>
            <a:pPr indent="-317500" lvl="1" marL="914400" rtl="0" algn="l">
              <a:spcBef>
                <a:spcPts val="0"/>
              </a:spcBef>
              <a:spcAft>
                <a:spcPts val="0"/>
              </a:spcAft>
              <a:buClr>
                <a:srgbClr val="2C5072"/>
              </a:buClr>
              <a:buSzPts val="1400"/>
              <a:buFont typeface="Cairo"/>
              <a:buChar char="○"/>
            </a:pPr>
            <a:r>
              <a:rPr lang="en">
                <a:latin typeface="Cairo"/>
                <a:ea typeface="Cairo"/>
                <a:cs typeface="Cairo"/>
                <a:sym typeface="Cairo"/>
              </a:rPr>
              <a:t>Proportionate to the strength of the stimulus </a:t>
            </a:r>
            <a:endParaRPr>
              <a:latin typeface="Cairo"/>
              <a:ea typeface="Cairo"/>
              <a:cs typeface="Cairo"/>
              <a:sym typeface="Cairo"/>
            </a:endParaRPr>
          </a:p>
          <a:p>
            <a:pPr indent="-317500" lvl="1" marL="914400" rtl="0" algn="l">
              <a:spcBef>
                <a:spcPts val="0"/>
              </a:spcBef>
              <a:spcAft>
                <a:spcPts val="0"/>
              </a:spcAft>
              <a:buClr>
                <a:srgbClr val="2C5072"/>
              </a:buClr>
              <a:buSzPts val="1400"/>
              <a:buFont typeface="Cairo"/>
              <a:buChar char="○"/>
            </a:pPr>
            <a:r>
              <a:rPr lang="en">
                <a:latin typeface="Cairo"/>
                <a:ea typeface="Cairo"/>
                <a:cs typeface="Cairo"/>
                <a:sym typeface="Cairo"/>
              </a:rPr>
              <a:t>Can be summated </a:t>
            </a:r>
            <a:endParaRPr>
              <a:latin typeface="Cairo"/>
              <a:ea typeface="Cairo"/>
              <a:cs typeface="Cairo"/>
              <a:sym typeface="Cairo"/>
            </a:endParaRPr>
          </a:p>
          <a:p>
            <a:pPr indent="-317500" lvl="1" marL="914400" rtl="0" algn="l">
              <a:spcBef>
                <a:spcPts val="0"/>
              </a:spcBef>
              <a:spcAft>
                <a:spcPts val="0"/>
              </a:spcAft>
              <a:buClr>
                <a:srgbClr val="2C5072"/>
              </a:buClr>
              <a:buSzPts val="1400"/>
              <a:buFont typeface="Cairo"/>
              <a:buChar char="○"/>
            </a:pPr>
            <a:r>
              <a:rPr lang="en">
                <a:latin typeface="Cairo"/>
                <a:ea typeface="Cairo"/>
                <a:cs typeface="Cairo"/>
                <a:sym typeface="Cairo"/>
              </a:rPr>
              <a:t>If large enough to reach firing level &gt; AP is produced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p:txBody>
      </p:sp>
      <p:sp>
        <p:nvSpPr>
          <p:cNvPr id="389" name="Google Shape;389;p55"/>
          <p:cNvSpPr txBox="1"/>
          <p:nvPr/>
        </p:nvSpPr>
        <p:spPr>
          <a:xfrm>
            <a:off x="402450" y="8408990"/>
            <a:ext cx="6053100" cy="16146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2C5072"/>
              </a:buClr>
              <a:buSzPts val="1400"/>
              <a:buFont typeface="Cairo"/>
              <a:buChar char="●"/>
            </a:pPr>
            <a:r>
              <a:rPr lang="en">
                <a:latin typeface="Cairo"/>
                <a:ea typeface="Cairo"/>
                <a:cs typeface="Cairo"/>
                <a:sym typeface="Cairo"/>
              </a:rPr>
              <a:t>When an inhibitory NT binds to its receptor on post-synaptic membrane, it causes </a:t>
            </a:r>
            <a:r>
              <a:rPr lang="en">
                <a:solidFill>
                  <a:srgbClr val="FF0000"/>
                </a:solidFill>
                <a:latin typeface="Cairo"/>
                <a:ea typeface="Cairo"/>
                <a:cs typeface="Cairo"/>
                <a:sym typeface="Cairo"/>
              </a:rPr>
              <a:t>hyperpolarization</a:t>
            </a:r>
            <a:r>
              <a:rPr lang="en">
                <a:latin typeface="Cairo"/>
                <a:ea typeface="Cairo"/>
                <a:cs typeface="Cairo"/>
                <a:sym typeface="Cairo"/>
              </a:rPr>
              <a:t> of the post-synaptic membrane. </a:t>
            </a:r>
            <a:endParaRPr>
              <a:latin typeface="Cairo"/>
              <a:ea typeface="Cairo"/>
              <a:cs typeface="Cairo"/>
              <a:sym typeface="Cairo"/>
            </a:endParaRPr>
          </a:p>
          <a:p>
            <a:pPr indent="-317500" lvl="0" marL="457200" rtl="0" algn="l">
              <a:spcBef>
                <a:spcPts val="0"/>
              </a:spcBef>
              <a:spcAft>
                <a:spcPts val="0"/>
              </a:spcAft>
              <a:buClr>
                <a:srgbClr val="2C5072"/>
              </a:buClr>
              <a:buSzPts val="1400"/>
              <a:buFont typeface="Cairo"/>
              <a:buChar char="●"/>
            </a:pPr>
            <a:r>
              <a:rPr lang="en">
                <a:highlight>
                  <a:srgbClr val="FFFF00"/>
                </a:highlight>
                <a:latin typeface="Cairo"/>
                <a:ea typeface="Cairo"/>
                <a:cs typeface="Cairo"/>
                <a:sym typeface="Cairo"/>
              </a:rPr>
              <a:t>Increase membrane permeability to </a:t>
            </a:r>
            <a:r>
              <a:rPr lang="en">
                <a:solidFill>
                  <a:srgbClr val="FF0000"/>
                </a:solidFill>
                <a:highlight>
                  <a:srgbClr val="FFFF00"/>
                </a:highlight>
                <a:latin typeface="Cairo"/>
                <a:ea typeface="Cairo"/>
                <a:cs typeface="Cairo"/>
                <a:sym typeface="Cairo"/>
              </a:rPr>
              <a:t>Cl</a:t>
            </a:r>
            <a:r>
              <a:rPr baseline="30000" lang="en">
                <a:highlight>
                  <a:srgbClr val="FFFF00"/>
                </a:highlight>
                <a:latin typeface="Cairo"/>
                <a:ea typeface="Cairo"/>
                <a:cs typeface="Cairo"/>
                <a:sym typeface="Cairo"/>
              </a:rPr>
              <a:t>- </a:t>
            </a:r>
            <a:r>
              <a:rPr lang="en">
                <a:highlight>
                  <a:srgbClr val="FFFF00"/>
                </a:highlight>
                <a:latin typeface="Cairo"/>
                <a:ea typeface="Cairo"/>
                <a:cs typeface="Cairo"/>
                <a:sym typeface="Cairo"/>
              </a:rPr>
              <a:t> of post-synaptic membrane </a:t>
            </a:r>
            <a:r>
              <a:rPr lang="en">
                <a:latin typeface="Cairo"/>
                <a:ea typeface="Cairo"/>
                <a:cs typeface="Cairo"/>
                <a:sym typeface="Cairo"/>
              </a:rPr>
              <a:t>(produced by inhibitory neurotransmitter)         excitability and membrane potential (</a:t>
            </a:r>
            <a:r>
              <a:rPr lang="en">
                <a:solidFill>
                  <a:srgbClr val="FF0000"/>
                </a:solidFill>
                <a:latin typeface="Cairo"/>
                <a:ea typeface="Cairo"/>
                <a:cs typeface="Cairo"/>
                <a:sym typeface="Cairo"/>
              </a:rPr>
              <a:t>more negative</a:t>
            </a:r>
            <a:r>
              <a:rPr lang="en">
                <a:latin typeface="Cairo"/>
                <a:ea typeface="Cairo"/>
                <a:cs typeface="Cairo"/>
                <a:sym typeface="Cairo"/>
              </a:rPr>
              <a:t>). </a:t>
            </a:r>
            <a:endParaRPr>
              <a:latin typeface="Cairo"/>
              <a:ea typeface="Cairo"/>
              <a:cs typeface="Cairo"/>
              <a:sym typeface="Cairo"/>
            </a:endParaRPr>
          </a:p>
        </p:txBody>
      </p:sp>
      <p:sp>
        <p:nvSpPr>
          <p:cNvPr id="390" name="Google Shape;390;p55"/>
          <p:cNvSpPr/>
          <p:nvPr/>
        </p:nvSpPr>
        <p:spPr>
          <a:xfrm>
            <a:off x="324400" y="4286625"/>
            <a:ext cx="4284600" cy="511200"/>
          </a:xfrm>
          <a:prstGeom prst="flowChartAlternateProcess">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latin typeface="Josefin Sans"/>
                <a:ea typeface="Josefin Sans"/>
                <a:cs typeface="Josefin Sans"/>
                <a:sym typeface="Josefin Sans"/>
              </a:rPr>
              <a:t>2- Excitatory Post-synaptic Potential (EPSPs)</a:t>
            </a:r>
            <a:endParaRPr sz="1500">
              <a:latin typeface="Josefin Sans"/>
              <a:ea typeface="Josefin Sans"/>
              <a:cs typeface="Josefin Sans"/>
              <a:sym typeface="Josefin Sans"/>
            </a:endParaRPr>
          </a:p>
        </p:txBody>
      </p:sp>
      <p:pic>
        <p:nvPicPr>
          <p:cNvPr id="391" name="Google Shape;391;p55"/>
          <p:cNvPicPr preferRelativeResize="0"/>
          <p:nvPr/>
        </p:nvPicPr>
        <p:blipFill>
          <a:blip r:embed="rId4">
            <a:alphaModFix/>
          </a:blip>
          <a:stretch>
            <a:fillRect/>
          </a:stretch>
        </p:blipFill>
        <p:spPr>
          <a:xfrm flipH="1" rot="10800000">
            <a:off x="3930600" y="9021112"/>
            <a:ext cx="551125" cy="390380"/>
          </a:xfrm>
          <a:prstGeom prst="rect">
            <a:avLst/>
          </a:prstGeom>
          <a:noFill/>
          <a:ln>
            <a:noFill/>
          </a:ln>
        </p:spPr>
      </p:pic>
      <p:pic>
        <p:nvPicPr>
          <p:cNvPr id="392" name="Google Shape;392;p55"/>
          <p:cNvPicPr preferRelativeResize="0"/>
          <p:nvPr/>
        </p:nvPicPr>
        <p:blipFill>
          <a:blip r:embed="rId5">
            <a:alphaModFix/>
          </a:blip>
          <a:stretch>
            <a:fillRect/>
          </a:stretch>
        </p:blipFill>
        <p:spPr>
          <a:xfrm flipH="1" rot="10800000">
            <a:off x="1420200" y="6496252"/>
            <a:ext cx="308675" cy="308650"/>
          </a:xfrm>
          <a:prstGeom prst="rect">
            <a:avLst/>
          </a:prstGeom>
          <a:noFill/>
          <a:ln>
            <a:noFill/>
          </a:ln>
        </p:spPr>
      </p:pic>
      <p:pic>
        <p:nvPicPr>
          <p:cNvPr id="393" name="Google Shape;393;p55"/>
          <p:cNvPicPr preferRelativeResize="0"/>
          <p:nvPr/>
        </p:nvPicPr>
        <p:blipFill>
          <a:blip r:embed="rId5">
            <a:alphaModFix/>
          </a:blip>
          <a:stretch>
            <a:fillRect/>
          </a:stretch>
        </p:blipFill>
        <p:spPr>
          <a:xfrm flipH="1" rot="10800000">
            <a:off x="2794459" y="3797529"/>
            <a:ext cx="274350" cy="274325"/>
          </a:xfrm>
          <a:prstGeom prst="rect">
            <a:avLst/>
          </a:prstGeom>
          <a:noFill/>
          <a:ln>
            <a:noFill/>
          </a:ln>
        </p:spPr>
      </p:pic>
      <p:pic>
        <p:nvPicPr>
          <p:cNvPr id="394" name="Google Shape;394;p55"/>
          <p:cNvPicPr preferRelativeResize="0"/>
          <p:nvPr/>
        </p:nvPicPr>
        <p:blipFill rotWithShape="1">
          <a:blip r:embed="rId6">
            <a:alphaModFix/>
          </a:blip>
          <a:srcRect b="16589" l="52707" r="3904" t="51241"/>
          <a:stretch/>
        </p:blipFill>
        <p:spPr>
          <a:xfrm>
            <a:off x="2918049" y="527701"/>
            <a:ext cx="3436302" cy="1910923"/>
          </a:xfrm>
          <a:prstGeom prst="rect">
            <a:avLst/>
          </a:prstGeom>
          <a:noFill/>
          <a:ln>
            <a:noFill/>
          </a:ln>
        </p:spPr>
      </p:pic>
      <p:sp>
        <p:nvSpPr>
          <p:cNvPr id="395" name="Google Shape;395;p55"/>
          <p:cNvSpPr txBox="1"/>
          <p:nvPr/>
        </p:nvSpPr>
        <p:spPr>
          <a:xfrm>
            <a:off x="238639" y="675863"/>
            <a:ext cx="2671800" cy="161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latin typeface="Josefin Sans"/>
                <a:ea typeface="Josefin Sans"/>
                <a:cs typeface="Josefin Sans"/>
                <a:sym typeface="Josefin Sans"/>
              </a:rPr>
              <a:t> </a:t>
            </a:r>
            <a:r>
              <a:rPr lang="en" sz="1600">
                <a:solidFill>
                  <a:srgbClr val="45818E"/>
                </a:solidFill>
                <a:latin typeface="Josefin Sans"/>
                <a:ea typeface="Josefin Sans"/>
                <a:cs typeface="Josefin Sans"/>
                <a:sym typeface="Josefin Sans"/>
              </a:rPr>
              <a:t>2</a:t>
            </a:r>
            <a:r>
              <a:rPr baseline="30000" lang="en" sz="1600">
                <a:solidFill>
                  <a:srgbClr val="45818E"/>
                </a:solidFill>
                <a:latin typeface="Josefin Sans"/>
                <a:ea typeface="Josefin Sans"/>
                <a:cs typeface="Josefin Sans"/>
                <a:sym typeface="Josefin Sans"/>
              </a:rPr>
              <a:t>nd</a:t>
            </a:r>
            <a:r>
              <a:rPr lang="en" sz="1600">
                <a:solidFill>
                  <a:srgbClr val="45818E"/>
                </a:solidFill>
                <a:latin typeface="Josefin Sans"/>
                <a:ea typeface="Josefin Sans"/>
                <a:cs typeface="Josefin Sans"/>
                <a:sym typeface="Josefin Sans"/>
              </a:rPr>
              <a:t> messenger system in the postsynaptic neuron acts in : </a:t>
            </a:r>
            <a:endParaRPr sz="1600">
              <a:solidFill>
                <a:srgbClr val="45818E"/>
              </a:solidFill>
              <a:latin typeface="Josefin Sans"/>
              <a:ea typeface="Josefin Sans"/>
              <a:cs typeface="Josefin Sans"/>
              <a:sym typeface="Josefin Sans"/>
            </a:endParaRPr>
          </a:p>
          <a:p>
            <a:pPr indent="0" lvl="0" marL="0" rtl="0" algn="ctr">
              <a:spcBef>
                <a:spcPts val="0"/>
              </a:spcBef>
              <a:spcAft>
                <a:spcPts val="0"/>
              </a:spcAft>
              <a:buNone/>
            </a:pPr>
            <a:r>
              <a:rPr lang="en" sz="1000">
                <a:solidFill>
                  <a:srgbClr val="FF0000"/>
                </a:solidFill>
                <a:latin typeface="Cairo"/>
                <a:ea typeface="Cairo"/>
                <a:cs typeface="Cairo"/>
                <a:sym typeface="Cairo"/>
              </a:rPr>
              <a:t>*** </a:t>
            </a:r>
            <a:r>
              <a:rPr lang="en" sz="1000">
                <a:solidFill>
                  <a:srgbClr val="FF0000"/>
                </a:solidFill>
                <a:latin typeface="Cairo"/>
                <a:ea typeface="Cairo"/>
                <a:cs typeface="Cairo"/>
                <a:sym typeface="Cairo"/>
              </a:rPr>
              <a:t>focus</a:t>
            </a:r>
            <a:r>
              <a:rPr lang="en" sz="1000">
                <a:solidFill>
                  <a:srgbClr val="FF0000"/>
                </a:solidFill>
                <a:latin typeface="Cairo"/>
                <a:ea typeface="Cairo"/>
                <a:cs typeface="Cairo"/>
                <a:sym typeface="Cairo"/>
              </a:rPr>
              <a:t> on the 4 </a:t>
            </a:r>
            <a:r>
              <a:rPr lang="en" sz="1000">
                <a:solidFill>
                  <a:srgbClr val="FF0000"/>
                </a:solidFill>
                <a:latin typeface="Cairo"/>
                <a:ea typeface="Cairo"/>
                <a:cs typeface="Cairo"/>
                <a:sym typeface="Cairo"/>
              </a:rPr>
              <a:t>ways </a:t>
            </a:r>
            <a:endParaRPr sz="1000">
              <a:solidFill>
                <a:srgbClr val="FF0000"/>
              </a:solidFill>
              <a:latin typeface="Cairo"/>
              <a:ea typeface="Cairo"/>
              <a:cs typeface="Cairo"/>
              <a:sym typeface="Cairo"/>
            </a:endParaRPr>
          </a:p>
        </p:txBody>
      </p:sp>
      <p:sp>
        <p:nvSpPr>
          <p:cNvPr id="396" name="Google Shape;396;p55"/>
          <p:cNvSpPr/>
          <p:nvPr/>
        </p:nvSpPr>
        <p:spPr>
          <a:xfrm>
            <a:off x="4821550" y="1198572"/>
            <a:ext cx="843900" cy="7920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55"/>
          <p:cNvSpPr txBox="1"/>
          <p:nvPr/>
        </p:nvSpPr>
        <p:spPr>
          <a:xfrm>
            <a:off x="5571536" y="2513774"/>
            <a:ext cx="1360200" cy="39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B7B7B7"/>
                </a:solidFill>
                <a:latin typeface="Cairo"/>
                <a:ea typeface="Cairo"/>
                <a:cs typeface="Cairo"/>
                <a:sym typeface="Cairo"/>
              </a:rPr>
              <a:t>There </a:t>
            </a:r>
            <a:r>
              <a:rPr lang="en" sz="900">
                <a:solidFill>
                  <a:srgbClr val="B7B7B7"/>
                </a:solidFill>
                <a:latin typeface="Cairo"/>
                <a:ea typeface="Cairo"/>
                <a:cs typeface="Cairo"/>
                <a:sym typeface="Cairo"/>
              </a:rPr>
              <a:t>will be a question about this part </a:t>
            </a:r>
            <a:endParaRPr sz="900">
              <a:solidFill>
                <a:srgbClr val="B7B7B7"/>
              </a:solidFill>
              <a:latin typeface="Cairo"/>
              <a:ea typeface="Cairo"/>
              <a:cs typeface="Cairo"/>
              <a:sym typeface="Cairo"/>
            </a:endParaRPr>
          </a:p>
        </p:txBody>
      </p:sp>
      <p:sp>
        <p:nvSpPr>
          <p:cNvPr id="398" name="Google Shape;398;p55"/>
          <p:cNvSpPr txBox="1"/>
          <p:nvPr/>
        </p:nvSpPr>
        <p:spPr>
          <a:xfrm>
            <a:off x="304350" y="5"/>
            <a:ext cx="54864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34F5C"/>
                </a:solidFill>
                <a:latin typeface="Josefin Sans"/>
                <a:ea typeface="Josefin Sans"/>
                <a:cs typeface="Josefin Sans"/>
                <a:sym typeface="Josefin Sans"/>
              </a:rPr>
              <a:t>Electrical events at </a:t>
            </a:r>
            <a:r>
              <a:rPr lang="en" sz="1200">
                <a:solidFill>
                  <a:srgbClr val="134F5C"/>
                </a:solidFill>
                <a:latin typeface="Josefin Sans"/>
                <a:ea typeface="Josefin Sans"/>
                <a:cs typeface="Josefin Sans"/>
                <a:sym typeface="Josefin Sans"/>
              </a:rPr>
              <a:t>synapses EPSP &amp; IPSP and the </a:t>
            </a:r>
            <a:r>
              <a:rPr lang="en" sz="1200">
                <a:solidFill>
                  <a:srgbClr val="134F5C"/>
                </a:solidFill>
                <a:latin typeface="Josefin Sans"/>
                <a:ea typeface="Josefin Sans"/>
                <a:cs typeface="Josefin Sans"/>
                <a:sym typeface="Josefin Sans"/>
              </a:rPr>
              <a:t>differentiation </a:t>
            </a:r>
            <a:endParaRPr sz="1200">
              <a:solidFill>
                <a:srgbClr val="134F5C"/>
              </a:solidFill>
              <a:latin typeface="Josefin Sans"/>
              <a:ea typeface="Josefin Sans"/>
              <a:cs typeface="Josefin Sans"/>
              <a:sym typeface="Josefi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2" name="Shape 402"/>
        <p:cNvGrpSpPr/>
        <p:nvPr/>
      </p:nvGrpSpPr>
      <p:grpSpPr>
        <a:xfrm>
          <a:off x="0" y="0"/>
          <a:ext cx="0" cy="0"/>
          <a:chOff x="0" y="0"/>
          <a:chExt cx="0" cy="0"/>
        </a:xfrm>
      </p:grpSpPr>
      <p:sp>
        <p:nvSpPr>
          <p:cNvPr id="403" name="Google Shape;403;p56"/>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04" name="Google Shape;404;p56"/>
          <p:cNvSpPr txBox="1"/>
          <p:nvPr/>
        </p:nvSpPr>
        <p:spPr>
          <a:xfrm>
            <a:off x="685802" y="580764"/>
            <a:ext cx="5486400" cy="64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134F5C"/>
                </a:solidFill>
                <a:highlight>
                  <a:srgbClr val="EFEFEF"/>
                </a:highlight>
                <a:latin typeface="Josefin Sans"/>
                <a:ea typeface="Josefin Sans"/>
                <a:cs typeface="Josefin Sans"/>
                <a:sym typeface="Josefin Sans"/>
              </a:rPr>
              <a:t>Synaptic Properties</a:t>
            </a:r>
            <a:endParaRPr sz="2000">
              <a:solidFill>
                <a:srgbClr val="134F5C"/>
              </a:solidFill>
              <a:highlight>
                <a:srgbClr val="EFEFEF"/>
              </a:highlight>
              <a:latin typeface="Josefin Sans"/>
              <a:ea typeface="Josefin Sans"/>
              <a:cs typeface="Josefin Sans"/>
              <a:sym typeface="Josefin Sans"/>
            </a:endParaRPr>
          </a:p>
          <a:p>
            <a:pPr indent="0" lvl="0" marL="0" rtl="0" algn="ctr">
              <a:spcBef>
                <a:spcPts val="0"/>
              </a:spcBef>
              <a:spcAft>
                <a:spcPts val="0"/>
              </a:spcAft>
              <a:buNone/>
            </a:pPr>
            <a:r>
              <a:rPr lang="en">
                <a:solidFill>
                  <a:srgbClr val="134F5C"/>
                </a:solidFill>
                <a:highlight>
                  <a:srgbClr val="EFEFEF"/>
                </a:highlight>
                <a:latin typeface="Josefin Sans"/>
                <a:ea typeface="Josefin Sans"/>
                <a:cs typeface="Josefin Sans"/>
                <a:sym typeface="Josefin Sans"/>
              </a:rPr>
              <a:t>“Chemical Synapses”</a:t>
            </a:r>
            <a:endParaRPr>
              <a:solidFill>
                <a:srgbClr val="134F5C"/>
              </a:solidFill>
              <a:highlight>
                <a:srgbClr val="EFEFEF"/>
              </a:highlight>
              <a:latin typeface="Josefin Sans"/>
              <a:ea typeface="Josefin Sans"/>
              <a:cs typeface="Josefin Sans"/>
              <a:sym typeface="Josefin Sans"/>
            </a:endParaRPr>
          </a:p>
        </p:txBody>
      </p:sp>
      <p:sp>
        <p:nvSpPr>
          <p:cNvPr id="405" name="Google Shape;405;p56"/>
          <p:cNvSpPr txBox="1"/>
          <p:nvPr/>
        </p:nvSpPr>
        <p:spPr>
          <a:xfrm>
            <a:off x="345300" y="1368525"/>
            <a:ext cx="6167400" cy="854700"/>
          </a:xfrm>
          <a:prstGeom prst="rect">
            <a:avLst/>
          </a:prstGeom>
          <a:noFill/>
          <a:ln cap="flat" cmpd="sng" w="9525">
            <a:solidFill>
              <a:srgbClr val="45818E"/>
            </a:solidFill>
            <a:prstDash val="lg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134F5C"/>
                </a:solidFill>
                <a:latin typeface="Josefin Sans"/>
                <a:ea typeface="Josefin Sans"/>
                <a:cs typeface="Josefin Sans"/>
                <a:sym typeface="Josefin Sans"/>
              </a:rPr>
              <a:t>1. One-way conduction</a:t>
            </a:r>
            <a:r>
              <a:rPr lang="en" sz="1800">
                <a:solidFill>
                  <a:srgbClr val="55B787"/>
                </a:solidFill>
                <a:latin typeface="Josefin Sans"/>
                <a:ea typeface="Josefin Sans"/>
                <a:cs typeface="Josefin Sans"/>
                <a:sym typeface="Josefin Sans"/>
              </a:rPr>
              <a:t> </a:t>
            </a:r>
            <a:r>
              <a:rPr lang="en">
                <a:latin typeface="Cairo"/>
                <a:ea typeface="Cairo"/>
                <a:cs typeface="Cairo"/>
                <a:sym typeface="Cairo"/>
              </a:rPr>
              <a:t>synapses generally permit conduction of impulses in one-way i.e. from pre-synapstic to post-synaptic neuron. </a:t>
            </a:r>
            <a:r>
              <a:rPr lang="en">
                <a:solidFill>
                  <a:srgbClr val="3C78D8"/>
                </a:solidFill>
                <a:latin typeface="Cairo"/>
                <a:ea typeface="Cairo"/>
                <a:cs typeface="Cairo"/>
                <a:sym typeface="Cairo"/>
              </a:rPr>
              <a:t>“Bell-Magendie law”</a:t>
            </a:r>
            <a:endParaRPr>
              <a:solidFill>
                <a:srgbClr val="3C78D8"/>
              </a:solidFill>
              <a:latin typeface="Cairo"/>
              <a:ea typeface="Cairo"/>
              <a:cs typeface="Cairo"/>
              <a:sym typeface="Cairo"/>
            </a:endParaRPr>
          </a:p>
        </p:txBody>
      </p:sp>
      <p:sp>
        <p:nvSpPr>
          <p:cNvPr id="406" name="Google Shape;406;p56"/>
          <p:cNvSpPr txBox="1"/>
          <p:nvPr/>
        </p:nvSpPr>
        <p:spPr>
          <a:xfrm>
            <a:off x="345300" y="2509075"/>
            <a:ext cx="6167400" cy="2016300"/>
          </a:xfrm>
          <a:prstGeom prst="rect">
            <a:avLst/>
          </a:prstGeom>
          <a:noFill/>
          <a:ln cap="flat" cmpd="sng" w="9525">
            <a:solidFill>
              <a:srgbClr val="45818E"/>
            </a:solidFill>
            <a:prstDash val="lg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134F5C"/>
                </a:solidFill>
                <a:latin typeface="Josefin Sans"/>
                <a:ea typeface="Josefin Sans"/>
                <a:cs typeface="Josefin Sans"/>
                <a:sym typeface="Josefin Sans"/>
              </a:rPr>
              <a:t>2. Synaptic delay</a:t>
            </a:r>
            <a:r>
              <a:rPr lang="en" sz="1800">
                <a:solidFill>
                  <a:srgbClr val="55B787"/>
                </a:solidFill>
                <a:latin typeface="Josefin Sans"/>
                <a:ea typeface="Josefin Sans"/>
                <a:cs typeface="Josefin Sans"/>
                <a:sym typeface="Josefin Sans"/>
              </a:rPr>
              <a:t> </a:t>
            </a:r>
            <a:r>
              <a:rPr lang="en">
                <a:latin typeface="Cairo"/>
                <a:ea typeface="Cairo"/>
                <a:cs typeface="Cairo"/>
                <a:sym typeface="Cairo"/>
              </a:rPr>
              <a:t>is the </a:t>
            </a:r>
            <a:r>
              <a:rPr lang="en">
                <a:solidFill>
                  <a:srgbClr val="FF0000"/>
                </a:solidFill>
                <a:highlight>
                  <a:srgbClr val="FFFF00"/>
                </a:highlight>
                <a:latin typeface="Cairo"/>
                <a:ea typeface="Cairo"/>
                <a:cs typeface="Cairo"/>
                <a:sym typeface="Cairo"/>
              </a:rPr>
              <a:t>minimum time </a:t>
            </a:r>
            <a:r>
              <a:rPr lang="en">
                <a:highlight>
                  <a:srgbClr val="FFFF00"/>
                </a:highlight>
                <a:latin typeface="Cairo"/>
                <a:ea typeface="Cairo"/>
                <a:cs typeface="Cairo"/>
                <a:sym typeface="Cairo"/>
              </a:rPr>
              <a:t>required for transmission across the synapse. It is 0.5 ms</a:t>
            </a:r>
            <a:r>
              <a:rPr lang="en">
                <a:latin typeface="Cairo"/>
                <a:ea typeface="Cairo"/>
                <a:cs typeface="Cairo"/>
                <a:sym typeface="Cairo"/>
              </a:rPr>
              <a:t> for transmission across one synapse. </a:t>
            </a:r>
            <a:endParaRPr>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This time is taken by: </a:t>
            </a:r>
            <a:r>
              <a:rPr lang="en" sz="900">
                <a:solidFill>
                  <a:srgbClr val="B7B7B7"/>
                </a:solidFill>
                <a:latin typeface="Cairo"/>
                <a:ea typeface="Cairo"/>
                <a:cs typeface="Cairo"/>
                <a:sym typeface="Cairo"/>
              </a:rPr>
              <a:t>(</a:t>
            </a:r>
            <a:r>
              <a:rPr lang="en" sz="900">
                <a:solidFill>
                  <a:srgbClr val="FF0000"/>
                </a:solidFill>
                <a:latin typeface="Cairo"/>
                <a:ea typeface="Cairo"/>
                <a:cs typeface="Cairo"/>
                <a:sym typeface="Cairo"/>
              </a:rPr>
              <a:t>why</a:t>
            </a:r>
            <a:r>
              <a:rPr lang="en" sz="900">
                <a:solidFill>
                  <a:srgbClr val="B7B7B7"/>
                </a:solidFill>
                <a:latin typeface="Cairo"/>
                <a:ea typeface="Cairo"/>
                <a:cs typeface="Cairo"/>
                <a:sym typeface="Cairo"/>
              </a:rPr>
              <a:t> there is a </a:t>
            </a:r>
            <a:r>
              <a:rPr lang="en" sz="900">
                <a:solidFill>
                  <a:srgbClr val="B7B7B7"/>
                </a:solidFill>
                <a:latin typeface="Cairo"/>
                <a:ea typeface="Cairo"/>
                <a:cs typeface="Cairo"/>
                <a:sym typeface="Cairo"/>
              </a:rPr>
              <a:t>delay?) it could come as </a:t>
            </a:r>
            <a:r>
              <a:rPr lang="en" sz="900">
                <a:solidFill>
                  <a:srgbClr val="FF0000"/>
                </a:solidFill>
                <a:latin typeface="Cairo"/>
                <a:ea typeface="Cairo"/>
                <a:cs typeface="Cairo"/>
                <a:sym typeface="Cairo"/>
              </a:rPr>
              <a:t>MCQ</a:t>
            </a:r>
            <a:endParaRPr sz="900">
              <a:solidFill>
                <a:srgbClr val="FF0000"/>
              </a:solidFill>
              <a:latin typeface="Cairo"/>
              <a:ea typeface="Cairo"/>
              <a:cs typeface="Cairo"/>
              <a:sym typeface="Cairo"/>
            </a:endParaRPr>
          </a:p>
          <a:p>
            <a:pPr indent="-317500" lvl="0" marL="457200" rtl="0" algn="l">
              <a:spcBef>
                <a:spcPts val="0"/>
              </a:spcBef>
              <a:spcAft>
                <a:spcPts val="0"/>
              </a:spcAft>
              <a:buClr>
                <a:srgbClr val="2C5072"/>
              </a:buClr>
              <a:buSzPts val="1400"/>
              <a:buFont typeface="Cairo"/>
              <a:buChar char="●"/>
            </a:pPr>
            <a:r>
              <a:rPr lang="en">
                <a:solidFill>
                  <a:srgbClr val="1C4587"/>
                </a:solidFill>
                <a:latin typeface="Cairo"/>
                <a:ea typeface="Cairo"/>
                <a:cs typeface="Cairo"/>
                <a:sym typeface="Cairo"/>
              </a:rPr>
              <a:t>Discharge</a:t>
            </a:r>
            <a:r>
              <a:rPr lang="en">
                <a:latin typeface="Cairo"/>
                <a:ea typeface="Cairo"/>
                <a:cs typeface="Cairo"/>
                <a:sym typeface="Cairo"/>
              </a:rPr>
              <a:t> of transmitter substance by pre-synaptic terminal. </a:t>
            </a:r>
            <a:endParaRPr>
              <a:latin typeface="Cairo"/>
              <a:ea typeface="Cairo"/>
              <a:cs typeface="Cairo"/>
              <a:sym typeface="Cairo"/>
            </a:endParaRPr>
          </a:p>
          <a:p>
            <a:pPr indent="-317500" lvl="0" marL="457200" rtl="0" algn="l">
              <a:spcBef>
                <a:spcPts val="0"/>
              </a:spcBef>
              <a:spcAft>
                <a:spcPts val="0"/>
              </a:spcAft>
              <a:buClr>
                <a:srgbClr val="2C5072"/>
              </a:buClr>
              <a:buSzPts val="1400"/>
              <a:buFont typeface="Cairo"/>
              <a:buChar char="●"/>
            </a:pPr>
            <a:r>
              <a:rPr lang="en">
                <a:solidFill>
                  <a:srgbClr val="1C4587"/>
                </a:solidFill>
                <a:latin typeface="Cairo"/>
                <a:ea typeface="Cairo"/>
                <a:cs typeface="Cairo"/>
                <a:sym typeface="Cairo"/>
              </a:rPr>
              <a:t>Diffusion</a:t>
            </a:r>
            <a:r>
              <a:rPr lang="en">
                <a:latin typeface="Cairo"/>
                <a:ea typeface="Cairo"/>
                <a:cs typeface="Cairo"/>
                <a:sym typeface="Cairo"/>
              </a:rPr>
              <a:t> of transmitter to post-synaptic membrane. </a:t>
            </a:r>
            <a:endParaRPr>
              <a:latin typeface="Cairo"/>
              <a:ea typeface="Cairo"/>
              <a:cs typeface="Cairo"/>
              <a:sym typeface="Cairo"/>
            </a:endParaRPr>
          </a:p>
          <a:p>
            <a:pPr indent="-317500" lvl="0" marL="457200" rtl="0" algn="l">
              <a:spcBef>
                <a:spcPts val="0"/>
              </a:spcBef>
              <a:spcAft>
                <a:spcPts val="0"/>
              </a:spcAft>
              <a:buClr>
                <a:srgbClr val="2C5072"/>
              </a:buClr>
              <a:buSzPts val="1400"/>
              <a:buFont typeface="Cairo"/>
              <a:buChar char="●"/>
            </a:pPr>
            <a:r>
              <a:rPr lang="en">
                <a:latin typeface="Cairo"/>
                <a:ea typeface="Cairo"/>
                <a:cs typeface="Cairo"/>
                <a:sym typeface="Cairo"/>
              </a:rPr>
              <a:t>Action of transmitter on its </a:t>
            </a:r>
            <a:r>
              <a:rPr lang="en">
                <a:solidFill>
                  <a:srgbClr val="1C4587"/>
                </a:solidFill>
                <a:latin typeface="Cairo"/>
                <a:ea typeface="Cairo"/>
                <a:cs typeface="Cairo"/>
                <a:sym typeface="Cairo"/>
              </a:rPr>
              <a:t>receptor</a:t>
            </a:r>
            <a:r>
              <a:rPr lang="en">
                <a:latin typeface="Cairo"/>
                <a:ea typeface="Cairo"/>
                <a:cs typeface="Cairo"/>
                <a:sym typeface="Cairo"/>
              </a:rPr>
              <a:t>. </a:t>
            </a:r>
            <a:endParaRPr>
              <a:latin typeface="Cairo"/>
              <a:ea typeface="Cairo"/>
              <a:cs typeface="Cairo"/>
              <a:sym typeface="Cairo"/>
            </a:endParaRPr>
          </a:p>
          <a:p>
            <a:pPr indent="-317500" lvl="0" marL="457200" rtl="0" algn="l">
              <a:spcBef>
                <a:spcPts val="0"/>
              </a:spcBef>
              <a:spcAft>
                <a:spcPts val="0"/>
              </a:spcAft>
              <a:buClr>
                <a:srgbClr val="2C5072"/>
              </a:buClr>
              <a:buSzPts val="1400"/>
              <a:buFont typeface="Cairo"/>
              <a:buChar char="●"/>
            </a:pPr>
            <a:r>
              <a:rPr lang="en">
                <a:latin typeface="Cairo"/>
                <a:ea typeface="Cairo"/>
                <a:cs typeface="Cairo"/>
                <a:sym typeface="Cairo"/>
              </a:rPr>
              <a:t>Action of transmitter to increase membrane </a:t>
            </a:r>
            <a:r>
              <a:rPr lang="en">
                <a:solidFill>
                  <a:srgbClr val="1C4587"/>
                </a:solidFill>
                <a:latin typeface="Cairo"/>
                <a:ea typeface="Cairo"/>
                <a:cs typeface="Cairo"/>
                <a:sym typeface="Cairo"/>
              </a:rPr>
              <a:t>permeability</a:t>
            </a:r>
            <a:r>
              <a:rPr lang="en">
                <a:latin typeface="Cairo"/>
                <a:ea typeface="Cairo"/>
                <a:cs typeface="Cairo"/>
                <a:sym typeface="Cairo"/>
              </a:rPr>
              <a:t>. </a:t>
            </a:r>
            <a:endParaRPr>
              <a:latin typeface="Cairo"/>
              <a:ea typeface="Cairo"/>
              <a:cs typeface="Cairo"/>
              <a:sym typeface="Cairo"/>
            </a:endParaRPr>
          </a:p>
          <a:p>
            <a:pPr indent="-317500" lvl="0" marL="457200" rtl="0" algn="l">
              <a:spcBef>
                <a:spcPts val="0"/>
              </a:spcBef>
              <a:spcAft>
                <a:spcPts val="0"/>
              </a:spcAft>
              <a:buClr>
                <a:srgbClr val="2C5072"/>
              </a:buClr>
              <a:buSzPts val="1400"/>
              <a:buFont typeface="Cairo"/>
              <a:buChar char="●"/>
            </a:pPr>
            <a:r>
              <a:rPr lang="en">
                <a:solidFill>
                  <a:srgbClr val="1C4587"/>
                </a:solidFill>
                <a:latin typeface="Cairo"/>
                <a:ea typeface="Cairo"/>
                <a:cs typeface="Cairo"/>
                <a:sym typeface="Cairo"/>
              </a:rPr>
              <a:t>Increased diffusion of Na</a:t>
            </a:r>
            <a:r>
              <a:rPr baseline="30000" lang="en">
                <a:solidFill>
                  <a:srgbClr val="1C4587"/>
                </a:solidFill>
                <a:latin typeface="Cairo"/>
                <a:ea typeface="Cairo"/>
                <a:cs typeface="Cairo"/>
                <a:sym typeface="Cairo"/>
              </a:rPr>
              <a:t>+</a:t>
            </a:r>
            <a:r>
              <a:rPr lang="en">
                <a:solidFill>
                  <a:srgbClr val="1C4587"/>
                </a:solidFill>
                <a:latin typeface="Cairo"/>
                <a:ea typeface="Cairo"/>
                <a:cs typeface="Cairo"/>
                <a:sym typeface="Cairo"/>
              </a:rPr>
              <a:t> </a:t>
            </a:r>
            <a:r>
              <a:rPr lang="en">
                <a:latin typeface="Cairo"/>
                <a:ea typeface="Cairo"/>
                <a:cs typeface="Cairo"/>
                <a:sym typeface="Cairo"/>
              </a:rPr>
              <a:t>to increase post-synaptic potential. </a:t>
            </a:r>
            <a:endParaRPr>
              <a:latin typeface="Cairo"/>
              <a:ea typeface="Cairo"/>
              <a:cs typeface="Cairo"/>
              <a:sym typeface="Cairo"/>
            </a:endParaRPr>
          </a:p>
        </p:txBody>
      </p:sp>
      <p:sp>
        <p:nvSpPr>
          <p:cNvPr id="407" name="Google Shape;407;p56"/>
          <p:cNvSpPr txBox="1"/>
          <p:nvPr/>
        </p:nvSpPr>
        <p:spPr>
          <a:xfrm>
            <a:off x="345300" y="4892575"/>
            <a:ext cx="6167400" cy="4000200"/>
          </a:xfrm>
          <a:prstGeom prst="rect">
            <a:avLst/>
          </a:prstGeom>
          <a:noFill/>
          <a:ln cap="flat" cmpd="sng" w="9525">
            <a:solidFill>
              <a:srgbClr val="45818E"/>
            </a:solidFill>
            <a:prstDash val="lg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134F5C"/>
                </a:solidFill>
                <a:latin typeface="Josefin Sans"/>
                <a:ea typeface="Josefin Sans"/>
                <a:cs typeface="Josefin Sans"/>
                <a:sym typeface="Josefin Sans"/>
              </a:rPr>
              <a:t>3. Synaptic inhibition: </a:t>
            </a:r>
            <a:endParaRPr sz="1800">
              <a:solidFill>
                <a:srgbClr val="134F5C"/>
              </a:solidFill>
              <a:latin typeface="Josefin Sans"/>
              <a:ea typeface="Josefin Sans"/>
              <a:cs typeface="Josefin Sans"/>
              <a:sym typeface="Josefin Sans"/>
            </a:endParaRPr>
          </a:p>
          <a:p>
            <a:pPr indent="0" lvl="0" marL="0" rtl="0" algn="l">
              <a:spcBef>
                <a:spcPts val="0"/>
              </a:spcBef>
              <a:spcAft>
                <a:spcPts val="0"/>
              </a:spcAft>
              <a:buNone/>
            </a:pPr>
            <a:r>
              <a:rPr lang="en" sz="1700">
                <a:solidFill>
                  <a:srgbClr val="134F5C"/>
                </a:solidFill>
                <a:latin typeface="Economica"/>
                <a:ea typeface="Economica"/>
                <a:cs typeface="Economica"/>
                <a:sym typeface="Economica"/>
              </a:rPr>
              <a:t>Types: Direct inhibition, Indirect inhibition, Reciprocal inhibition &amp; Inhibitory interneuron</a:t>
            </a:r>
            <a:endParaRPr sz="1700">
              <a:solidFill>
                <a:srgbClr val="134F5C"/>
              </a:solidFill>
              <a:latin typeface="Economica"/>
              <a:ea typeface="Economica"/>
              <a:cs typeface="Economica"/>
              <a:sym typeface="Economica"/>
            </a:endParaRPr>
          </a:p>
        </p:txBody>
      </p:sp>
      <p:pic>
        <p:nvPicPr>
          <p:cNvPr descr="http://alford.bios.uic.edu/Images/axo-axonic%20model.gif" id="408" name="Google Shape;408;p56"/>
          <p:cNvPicPr preferRelativeResize="0"/>
          <p:nvPr/>
        </p:nvPicPr>
        <p:blipFill rotWithShape="1">
          <a:blip r:embed="rId3">
            <a:alphaModFix/>
          </a:blip>
          <a:srcRect b="0" l="0" r="0" t="0"/>
          <a:stretch/>
        </p:blipFill>
        <p:spPr>
          <a:xfrm>
            <a:off x="4761268" y="6753995"/>
            <a:ext cx="1671900" cy="1920300"/>
          </a:xfrm>
          <a:prstGeom prst="rect">
            <a:avLst/>
          </a:prstGeom>
          <a:noFill/>
          <a:ln>
            <a:noFill/>
          </a:ln>
        </p:spPr>
      </p:pic>
      <p:sp>
        <p:nvSpPr>
          <p:cNvPr id="409" name="Google Shape;409;p56"/>
          <p:cNvSpPr txBox="1"/>
          <p:nvPr/>
        </p:nvSpPr>
        <p:spPr>
          <a:xfrm>
            <a:off x="425749" y="6753995"/>
            <a:ext cx="4065000" cy="1692600"/>
          </a:xfrm>
          <a:prstGeom prst="rect">
            <a:avLst/>
          </a:prstGeom>
          <a:noFill/>
          <a:ln cap="flat" cmpd="sng" w="9525">
            <a:solidFill>
              <a:srgbClr val="A2C4C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082472"/>
                </a:solidFill>
                <a:latin typeface="Cairo SemiBold"/>
                <a:ea typeface="Cairo SemiBold"/>
                <a:cs typeface="Cairo SemiBold"/>
                <a:sym typeface="Cairo SemiBold"/>
              </a:rPr>
              <a:t>B. Indirect Inhibition (Presynaptic inhibition):</a:t>
            </a:r>
            <a:r>
              <a:rPr lang="en">
                <a:solidFill>
                  <a:srgbClr val="55B787"/>
                </a:solidFill>
                <a:latin typeface="Cairo SemiBold"/>
                <a:ea typeface="Cairo SemiBold"/>
                <a:cs typeface="Cairo SemiBold"/>
                <a:sym typeface="Cairo SemiBold"/>
              </a:rPr>
              <a:t> </a:t>
            </a:r>
            <a:r>
              <a:rPr lang="en">
                <a:latin typeface="Cairo"/>
                <a:ea typeface="Cairo"/>
                <a:cs typeface="Cairo"/>
                <a:sym typeface="Cairo"/>
              </a:rPr>
              <a:t>This happens when an inhibitory synaptic knob lie directly on the termination of a pre-synaptic excitatory fiber. The inhibitory synaptic knob releases a transmitter which inhibits the release of excitatory transmitters from the pre-synaptic fiber. e. g.</a:t>
            </a:r>
            <a:r>
              <a:rPr lang="en">
                <a:solidFill>
                  <a:srgbClr val="FF0000"/>
                </a:solidFill>
                <a:latin typeface="Cairo"/>
                <a:ea typeface="Cairo"/>
                <a:cs typeface="Cairo"/>
                <a:sym typeface="Cairo"/>
              </a:rPr>
              <a:t> GABA (Pain modification).</a:t>
            </a:r>
            <a:endParaRPr>
              <a:solidFill>
                <a:srgbClr val="FF0000"/>
              </a:solidFill>
              <a:latin typeface="Cairo"/>
              <a:ea typeface="Cairo"/>
              <a:cs typeface="Cairo"/>
              <a:sym typeface="Cairo"/>
            </a:endParaRPr>
          </a:p>
        </p:txBody>
      </p:sp>
      <p:cxnSp>
        <p:nvCxnSpPr>
          <p:cNvPr id="410" name="Google Shape;410;p56"/>
          <p:cNvCxnSpPr>
            <a:stCxn id="409" idx="2"/>
            <a:endCxn id="408" idx="1"/>
          </p:cNvCxnSpPr>
          <p:nvPr/>
        </p:nvCxnSpPr>
        <p:spPr>
          <a:xfrm rot="-5400000">
            <a:off x="3243649" y="6928895"/>
            <a:ext cx="732300" cy="2303100"/>
          </a:xfrm>
          <a:prstGeom prst="bentConnector4">
            <a:avLst>
              <a:gd fmla="val -32504" name="adj1"/>
              <a:gd fmla="val 94124" name="adj2"/>
            </a:avLst>
          </a:prstGeom>
          <a:noFill/>
          <a:ln cap="flat" cmpd="sng" w="9525">
            <a:solidFill>
              <a:srgbClr val="0000FF"/>
            </a:solidFill>
            <a:prstDash val="solid"/>
            <a:round/>
            <a:headEnd len="med" w="med" type="none"/>
            <a:tailEnd len="med" w="med" type="none"/>
          </a:ln>
        </p:spPr>
      </p:cxnSp>
      <p:sp>
        <p:nvSpPr>
          <p:cNvPr id="411" name="Google Shape;411;p56"/>
          <p:cNvSpPr txBox="1"/>
          <p:nvPr/>
        </p:nvSpPr>
        <p:spPr>
          <a:xfrm>
            <a:off x="424774" y="5648670"/>
            <a:ext cx="6008400" cy="1018500"/>
          </a:xfrm>
          <a:prstGeom prst="rect">
            <a:avLst/>
          </a:prstGeom>
          <a:noFill/>
          <a:ln cap="flat" cmpd="sng" w="9525">
            <a:solidFill>
              <a:srgbClr val="A2C4C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82472"/>
                </a:solidFill>
                <a:highlight>
                  <a:srgbClr val="FFFF00"/>
                </a:highlight>
                <a:latin typeface="Cairo SemiBold"/>
                <a:ea typeface="Cairo SemiBold"/>
                <a:cs typeface="Cairo SemiBold"/>
                <a:sym typeface="Cairo SemiBold"/>
              </a:rPr>
              <a:t>A. Direct inhibition:</a:t>
            </a:r>
            <a:r>
              <a:rPr lang="en">
                <a:highlight>
                  <a:srgbClr val="FFFF00"/>
                </a:highlight>
                <a:latin typeface="Cairo SemiBold"/>
                <a:ea typeface="Cairo SemiBold"/>
                <a:cs typeface="Cairo SemiBold"/>
                <a:sym typeface="Cairo SemiBold"/>
              </a:rPr>
              <a:t> </a:t>
            </a:r>
            <a:r>
              <a:rPr lang="en">
                <a:highlight>
                  <a:srgbClr val="FFFF00"/>
                </a:highlight>
                <a:latin typeface="Cairo"/>
                <a:ea typeface="Cairo"/>
                <a:cs typeface="Cairo"/>
                <a:sym typeface="Cairo"/>
              </a:rPr>
              <a:t>Occurs when an inhibitory neuron (releasing inhibitory substances) acts on a postsynaptic neuron leading to </a:t>
            </a:r>
            <a:r>
              <a:rPr lang="en">
                <a:solidFill>
                  <a:srgbClr val="FF0000"/>
                </a:solidFill>
                <a:highlight>
                  <a:srgbClr val="FFFF00"/>
                </a:highlight>
                <a:latin typeface="Cairo"/>
                <a:ea typeface="Cairo"/>
                <a:cs typeface="Cairo"/>
                <a:sym typeface="Cairo"/>
              </a:rPr>
              <a:t>hyperpolarization</a:t>
            </a:r>
            <a:r>
              <a:rPr lang="en">
                <a:highlight>
                  <a:srgbClr val="FFFF00"/>
                </a:highlight>
                <a:latin typeface="Cairo"/>
                <a:ea typeface="Cairo"/>
                <a:cs typeface="Cairo"/>
                <a:sym typeface="Cairo"/>
              </a:rPr>
              <a:t> </a:t>
            </a:r>
            <a:r>
              <a:rPr lang="en">
                <a:latin typeface="Cairo"/>
                <a:ea typeface="Cairo"/>
                <a:cs typeface="Cairo"/>
                <a:sym typeface="Cairo"/>
              </a:rPr>
              <a:t>due to opening of Cl¯ [IPSPs] and/or K+ channels. Example: </a:t>
            </a:r>
            <a:r>
              <a:rPr lang="en">
                <a:solidFill>
                  <a:srgbClr val="FF0000"/>
                </a:solidFill>
                <a:latin typeface="Cairo"/>
                <a:ea typeface="Cairo"/>
                <a:cs typeface="Cairo"/>
                <a:sym typeface="Cairo"/>
              </a:rPr>
              <a:t>Glycine</a:t>
            </a:r>
            <a:r>
              <a:rPr lang="en">
                <a:latin typeface="Cairo"/>
                <a:ea typeface="Cairo"/>
                <a:cs typeface="Cairo"/>
                <a:sym typeface="Cairo"/>
              </a:rPr>
              <a:t> at the level of the spinal cord to block pain impulses.</a:t>
            </a:r>
            <a:endParaRPr>
              <a:latin typeface="Cairo"/>
              <a:ea typeface="Cairo"/>
              <a:cs typeface="Cairo"/>
              <a:sym typeface="Cairo"/>
            </a:endParaRPr>
          </a:p>
        </p:txBody>
      </p:sp>
      <p:sp>
        <p:nvSpPr>
          <p:cNvPr id="412" name="Google Shape;412;p56"/>
          <p:cNvSpPr txBox="1"/>
          <p:nvPr/>
        </p:nvSpPr>
        <p:spPr>
          <a:xfrm>
            <a:off x="5455500" y="2959691"/>
            <a:ext cx="1057200" cy="11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B7B7B7"/>
                </a:solidFill>
                <a:latin typeface="Cairo"/>
                <a:ea typeface="Cairo"/>
                <a:cs typeface="Cairo"/>
                <a:sym typeface="Cairo"/>
              </a:rPr>
              <a:t>Clinical Importance :</a:t>
            </a:r>
            <a:endParaRPr sz="900">
              <a:solidFill>
                <a:srgbClr val="B7B7B7"/>
              </a:solidFill>
              <a:latin typeface="Cairo"/>
              <a:ea typeface="Cairo"/>
              <a:cs typeface="Cairo"/>
              <a:sym typeface="Cairo"/>
            </a:endParaRPr>
          </a:p>
          <a:p>
            <a:pPr indent="0" lvl="0" marL="0" rtl="0" algn="l">
              <a:spcBef>
                <a:spcPts val="0"/>
              </a:spcBef>
              <a:spcAft>
                <a:spcPts val="0"/>
              </a:spcAft>
              <a:buNone/>
            </a:pPr>
            <a:r>
              <a:rPr lang="en" sz="900">
                <a:solidFill>
                  <a:srgbClr val="B7B7B7"/>
                </a:solidFill>
                <a:latin typeface="Cairo"/>
                <a:ea typeface="Cairo"/>
                <a:cs typeface="Cairo"/>
                <a:sym typeface="Cairo"/>
              </a:rPr>
              <a:t>We can know how many synapses are involved in the pathway by the time lag.</a:t>
            </a:r>
            <a:endParaRPr sz="900">
              <a:solidFill>
                <a:srgbClr val="B7B7B7"/>
              </a:solidFill>
              <a:latin typeface="Cairo"/>
              <a:ea typeface="Cairo"/>
              <a:cs typeface="Cairo"/>
              <a:sym typeface="Cairo"/>
            </a:endParaRPr>
          </a:p>
        </p:txBody>
      </p:sp>
      <p:sp>
        <p:nvSpPr>
          <p:cNvPr id="413" name="Google Shape;413;p56"/>
          <p:cNvSpPr txBox="1"/>
          <p:nvPr/>
        </p:nvSpPr>
        <p:spPr>
          <a:xfrm>
            <a:off x="304350" y="5"/>
            <a:ext cx="54864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34F5C"/>
                </a:solidFill>
                <a:latin typeface="Josefin Sans"/>
                <a:ea typeface="Josefin Sans"/>
                <a:cs typeface="Josefin Sans"/>
                <a:sym typeface="Josefin Sans"/>
              </a:rPr>
              <a:t>Properties of synaptic transmission </a:t>
            </a:r>
            <a:endParaRPr sz="1200">
              <a:solidFill>
                <a:srgbClr val="134F5C"/>
              </a:solidFill>
              <a:latin typeface="Josefin Sans"/>
              <a:ea typeface="Josefin Sans"/>
              <a:cs typeface="Josefin Sans"/>
              <a:sym typeface="Josefin Sans"/>
            </a:endParaRPr>
          </a:p>
        </p:txBody>
      </p:sp>
    </p:spTree>
  </p:cSld>
  <p:clrMapOvr>
    <a:masterClrMapping/>
  </p:clrMapOvr>
</p:sld>
</file>

<file path=ppt/theme/theme1.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