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5" r:id="rId5"/>
    <p:sldMasterId id="2147483706" r:id="rId6"/>
    <p:sldMasterId id="214748370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9900000" cx="6858000"/>
  <p:notesSz cx="6858000" cy="9144000"/>
  <p:embeddedFontLst>
    <p:embeddedFont>
      <p:font typeface="Dosis"/>
      <p:regular r:id="rId26"/>
      <p:bold r:id="rId27"/>
    </p:embeddedFont>
    <p:embeddedFont>
      <p:font typeface="Economica"/>
      <p:regular r:id="rId28"/>
      <p:bold r:id="rId29"/>
      <p:italic r:id="rId30"/>
      <p:boldItalic r:id="rId31"/>
    </p:embeddedFont>
    <p:embeddedFont>
      <p:font typeface="Cairo"/>
      <p:regular r:id="rId32"/>
      <p:bold r:id="rId33"/>
    </p:embeddedFont>
    <p:embeddedFont>
      <p:font typeface="Josefin Sans"/>
      <p:regular r:id="rId34"/>
      <p:bold r:id="rId35"/>
      <p:italic r:id="rId36"/>
      <p:boldItalic r:id="rId37"/>
    </p:embeddedFont>
    <p:embeddedFont>
      <p:font typeface="Philosopher"/>
      <p:regular r:id="rId38"/>
      <p:bold r:id="rId39"/>
      <p:italic r:id="rId40"/>
      <p:boldItalic r:id="rId41"/>
    </p:embeddedFont>
    <p:embeddedFont>
      <p:font typeface="Comfortaa"/>
      <p:regular r:id="rId42"/>
      <p:bold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6F67B0E-7456-42B6-9669-31A47A26F93E}">
  <a:tblStyle styleId="{06F67B0E-7456-42B6-9669-31A47A26F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8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hilosopher-italic.fntdata"/><Relationship Id="rId20" Type="http://schemas.openxmlformats.org/officeDocument/2006/relationships/slide" Target="slides/slide12.xml"/><Relationship Id="rId42" Type="http://schemas.openxmlformats.org/officeDocument/2006/relationships/font" Target="fonts/Comfortaa-regular.fntdata"/><Relationship Id="rId41" Type="http://schemas.openxmlformats.org/officeDocument/2006/relationships/font" Target="fonts/Philosopher-boldItalic.fntdata"/><Relationship Id="rId22" Type="http://schemas.openxmlformats.org/officeDocument/2006/relationships/slide" Target="slides/slide14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3.xml"/><Relationship Id="rId43" Type="http://schemas.openxmlformats.org/officeDocument/2006/relationships/font" Target="fonts/Comfortaa-bold.fntdata"/><Relationship Id="rId24" Type="http://schemas.openxmlformats.org/officeDocument/2006/relationships/slide" Target="slides/slide16.xml"/><Relationship Id="rId46" Type="http://schemas.openxmlformats.org/officeDocument/2006/relationships/font" Target="fonts/OpenSans-italic.fntdata"/><Relationship Id="rId23" Type="http://schemas.openxmlformats.org/officeDocument/2006/relationships/slide" Target="slides/slide15.xml"/><Relationship Id="rId45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Dosis-regular.fntdata"/><Relationship Id="rId25" Type="http://schemas.openxmlformats.org/officeDocument/2006/relationships/slide" Target="slides/slide17.xml"/><Relationship Id="rId47" Type="http://schemas.openxmlformats.org/officeDocument/2006/relationships/font" Target="fonts/OpenSans-boldItalic.fntdata"/><Relationship Id="rId28" Type="http://schemas.openxmlformats.org/officeDocument/2006/relationships/font" Target="fonts/Economica-regular.fntdata"/><Relationship Id="rId27" Type="http://schemas.openxmlformats.org/officeDocument/2006/relationships/font" Target="fonts/Dosi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conomica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3.xml"/><Relationship Id="rId33" Type="http://schemas.openxmlformats.org/officeDocument/2006/relationships/font" Target="fonts/Cairo-bold.fntdata"/><Relationship Id="rId10" Type="http://schemas.openxmlformats.org/officeDocument/2006/relationships/slide" Target="slides/slide2.xml"/><Relationship Id="rId32" Type="http://schemas.openxmlformats.org/officeDocument/2006/relationships/font" Target="fonts/Cairo-regular.fntdata"/><Relationship Id="rId13" Type="http://schemas.openxmlformats.org/officeDocument/2006/relationships/slide" Target="slides/slide5.xml"/><Relationship Id="rId35" Type="http://schemas.openxmlformats.org/officeDocument/2006/relationships/font" Target="fonts/JosefinSans-bold.fntdata"/><Relationship Id="rId12" Type="http://schemas.openxmlformats.org/officeDocument/2006/relationships/slide" Target="slides/slide4.xml"/><Relationship Id="rId34" Type="http://schemas.openxmlformats.org/officeDocument/2006/relationships/font" Target="fonts/JosefinSans-regular.fntdata"/><Relationship Id="rId15" Type="http://schemas.openxmlformats.org/officeDocument/2006/relationships/slide" Target="slides/slide7.xml"/><Relationship Id="rId37" Type="http://schemas.openxmlformats.org/officeDocument/2006/relationships/font" Target="fonts/JosefinSans-boldItalic.fntdata"/><Relationship Id="rId14" Type="http://schemas.openxmlformats.org/officeDocument/2006/relationships/slide" Target="slides/slide6.xml"/><Relationship Id="rId36" Type="http://schemas.openxmlformats.org/officeDocument/2006/relationships/font" Target="fonts/JosefinSans-italic.fntdata"/><Relationship Id="rId17" Type="http://schemas.openxmlformats.org/officeDocument/2006/relationships/slide" Target="slides/slide9.xml"/><Relationship Id="rId39" Type="http://schemas.openxmlformats.org/officeDocument/2006/relationships/font" Target="fonts/Philosopher-bold.fntdata"/><Relationship Id="rId16" Type="http://schemas.openxmlformats.org/officeDocument/2006/relationships/slide" Target="slides/slide8.xml"/><Relationship Id="rId38" Type="http://schemas.openxmlformats.org/officeDocument/2006/relationships/font" Target="fonts/Philosopher-regular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144a43f50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لِلْإِنسَانِ إِلَّا مَا سَعَىٰ (39) وَأَنَّ سَعْيَهُ سَوْفَ يُرَىٰ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right</a:t>
            </a:r>
            <a:endParaRPr/>
          </a:p>
        </p:txBody>
      </p:sp>
      <p:sp>
        <p:nvSpPr>
          <p:cNvPr id="338" name="Google Shape;338;g4144a43f50_2_68:notes"/>
          <p:cNvSpPr/>
          <p:nvPr>
            <p:ph idx="2" type="sldImg"/>
          </p:nvPr>
        </p:nvSpPr>
        <p:spPr>
          <a:xfrm>
            <a:off x="1141839" y="685800"/>
            <a:ext cx="457486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08f32dd89_4_20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408f32dd89_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144a43f50_6_28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4144a43f50_6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ffc0403a6_2_293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g3ffc0403a6_2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ff95fabac_0_44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ff95faba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ff95fabac_0_48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ff95faba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40a0b9ea0c_0_19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40a0b9ea0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420018e5ef_0_0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420018e5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ff0a759c9_9_26:notes"/>
          <p:cNvSpPr/>
          <p:nvPr>
            <p:ph idx="2" type="sldImg"/>
          </p:nvPr>
        </p:nvSpPr>
        <p:spPr>
          <a:xfrm>
            <a:off x="2241642" y="685800"/>
            <a:ext cx="23755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ff0a759c9_9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6541eee753c6741_0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6541eee753c67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6541eee753c6741_16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6541eee753c674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6541eee753c6741_5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6541eee753c674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ff0a759c9_9_0:notes"/>
          <p:cNvSpPr/>
          <p:nvPr>
            <p:ph idx="2" type="sldImg"/>
          </p:nvPr>
        </p:nvSpPr>
        <p:spPr>
          <a:xfrm>
            <a:off x="2241642" y="685800"/>
            <a:ext cx="23755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ff0a759c9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08f32dd89_5_41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408f32dd89_5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ff0a759c9_9_6:notes"/>
          <p:cNvSpPr/>
          <p:nvPr>
            <p:ph idx="2" type="sldImg"/>
          </p:nvPr>
        </p:nvSpPr>
        <p:spPr>
          <a:xfrm>
            <a:off x="2241642" y="685800"/>
            <a:ext cx="23755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ff0a759c9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08f32dd89_3_16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08f32dd89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08f32dd89_4_12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408f32dd89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5830559" y="126362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flipH="1" rot="10800000">
            <a:off x="165688" y="7567858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83525" y="2779844"/>
            <a:ext cx="2290800" cy="2958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283525" y="5998667"/>
            <a:ext cx="22908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8">
  <p:cSld name="SECTION_HEADER_10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3" name="Google Shape;73;p11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Dr. Najeeb Explanation &amp; Notes</a:t>
            </a:r>
            <a:endParaRPr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7" name="Google Shape;77;p11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">
  <p:cSld name="SECTION_HEADER_1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0" name="Google Shape;80;p12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visual acuity/</a:t>
            </a: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Contrast photopic and scotopic vision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4" name="Google Shape;84;p12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7" name="Google Shape;87;p13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64550" y="76177"/>
            <a:ext cx="66015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process of accommodation reflex and its pathway, contrasting the refraction of light by the lens in near vision and in far vision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164550" y="632268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4" name="Google Shape;94;p14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233775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3624300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233775" y="1069396"/>
            <a:ext cx="2106000" cy="1454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233775" y="2693508"/>
            <a:ext cx="2106000" cy="536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367688" y="866430"/>
            <a:ext cx="4409100" cy="78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3429000" y="-48"/>
            <a:ext cx="3429000" cy="99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Google Shape;122;p20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0"/>
          <p:cNvSpPr txBox="1"/>
          <p:nvPr>
            <p:ph type="title"/>
          </p:nvPr>
        </p:nvSpPr>
        <p:spPr>
          <a:xfrm>
            <a:off x="199125" y="1788631"/>
            <a:ext cx="3033900" cy="3438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" type="subTitle"/>
          </p:nvPr>
        </p:nvSpPr>
        <p:spPr>
          <a:xfrm>
            <a:off x="199125" y="5329660"/>
            <a:ext cx="3033900" cy="302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3704625" y="1393911"/>
            <a:ext cx="2877600" cy="7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1066100" y="-1204179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photopic and scotopic vision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39625" y="8120416"/>
            <a:ext cx="4499100" cy="11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hasCustomPrompt="1" type="title"/>
          </p:nvPr>
        </p:nvSpPr>
        <p:spPr>
          <a:xfrm>
            <a:off x="233775" y="1842235"/>
            <a:ext cx="6390300" cy="4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233775" y="6086089"/>
            <a:ext cx="63903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6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3" name="Google Shape;143;p25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the process of accommodation reflex and its pathway, and the refraction of light by the lens in near vision and in far vision</a:t>
            </a:r>
            <a:endParaRPr b="0" i="0" sz="1400" u="none" cap="none" strike="noStrike"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47" name="Google Shape;147;p25"/>
          <p:cNvCxnSpPr/>
          <p:nvPr/>
        </p:nvCxnSpPr>
        <p:spPr>
          <a:xfrm>
            <a:off x="164550" y="5956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 flipH="1">
            <a:off x="5830559" y="126362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0" name="Google Shape;150;p26"/>
          <p:cNvSpPr/>
          <p:nvPr/>
        </p:nvSpPr>
        <p:spPr>
          <a:xfrm flipH="1" rot="10800000">
            <a:off x="165688" y="7567858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1" name="Google Shape;151;p26"/>
          <p:cNvSpPr txBox="1"/>
          <p:nvPr>
            <p:ph type="ctrTitle"/>
          </p:nvPr>
        </p:nvSpPr>
        <p:spPr>
          <a:xfrm>
            <a:off x="2283525" y="2779844"/>
            <a:ext cx="22908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2" name="Google Shape;152;p26"/>
          <p:cNvSpPr txBox="1"/>
          <p:nvPr>
            <p:ph idx="1" type="subTitle"/>
          </p:nvPr>
        </p:nvSpPr>
        <p:spPr>
          <a:xfrm>
            <a:off x="2283525" y="5998667"/>
            <a:ext cx="22908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6" name="Google Shape;156;p27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1066100" y="-1204179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photopic and scotopic vision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60" name="Google Shape;160;p27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5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3" name="Google Shape;163;p28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4" name="Google Shape;164;p28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visual pathway and field of vision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67" name="Google Shape;167;p28"/>
          <p:cNvCxnSpPr/>
          <p:nvPr/>
        </p:nvCxnSpPr>
        <p:spPr>
          <a:xfrm>
            <a:off x="164550" y="366995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 1">
  <p:cSld name="SECTION_HEADER_6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0" name="Google Shape;170;p29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pupillary light reflex and its pathway and its relation to clinical situations as argyl Robertson pupil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74" name="Google Shape;174;p29"/>
          <p:cNvCxnSpPr/>
          <p:nvPr/>
        </p:nvCxnSpPr>
        <p:spPr>
          <a:xfrm>
            <a:off x="164550" y="5956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 2">
  <p:cSld name="SECTION_HEADER_6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7" name="Google Shape;177;p30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8" name="Google Shape;178;p30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lateral geniculate body and visual cortex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81" name="Google Shape;181;p30"/>
          <p:cNvCxnSpPr/>
          <p:nvPr/>
        </p:nvCxnSpPr>
        <p:spPr>
          <a:xfrm>
            <a:off x="164550" y="4432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5">
  <p:cSld name="SECTION_HEADER_7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4" name="Google Shape;184;p31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5" name="Google Shape;185;p31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6" name="Google Shape;186;p3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31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Spinal and Supra-spinal regulation of the stretch reflex.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88" name="Google Shape;188;p31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5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" name="Google Shape;24;p4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visual pathway and field of vision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164550" y="366995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">
  <p:cSld name="SECTION_HEADER_8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1" name="Google Shape;191;p32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2" name="Google Shape;192;p32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structure and function of the Golgi tendon organ and the inverse stretch reflex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5" name="Google Shape;195;p32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7">
  <p:cSld name="SECTION_HEADER_9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8" name="Google Shape;198;p33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9" name="Google Shape;199;p33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00" name="Google Shape;200;p3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clinical importance of the stretch reflexes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2" name="Google Shape;202;p33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8">
  <p:cSld name="SECTION_HEADER_10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5" name="Google Shape;205;p34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6" name="Google Shape;206;p34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07" name="Google Shape;207;p3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34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Dr. Najeeb Explanation &amp; Notes</a:t>
            </a: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9" name="Google Shape;209;p34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">
  <p:cSld name="SECTION_HEADER_1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2" name="Google Shape;212;p35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3" name="Google Shape;213;p35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14" name="Google Shape;214;p3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35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visual acuity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16" name="Google Shape;216;p35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9" name="Google Shape;219;p36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0" name="Google Shape;220;p36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21" name="Google Shape;221;p3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36"/>
          <p:cNvSpPr txBox="1"/>
          <p:nvPr/>
        </p:nvSpPr>
        <p:spPr>
          <a:xfrm>
            <a:off x="164550" y="76177"/>
            <a:ext cx="66015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23" name="Google Shape;223;p36"/>
          <p:cNvCxnSpPr/>
          <p:nvPr/>
        </p:nvCxnSpPr>
        <p:spPr>
          <a:xfrm>
            <a:off x="164550" y="443218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6" name="Google Shape;226;p37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7" name="Google Shape;227;p37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p37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30" name="Google Shape;230;p37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8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5" name="Google Shape;235;p3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233775" y="2358263"/>
            <a:ext cx="30000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 b="0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9" name="Google Shape;239;p39"/>
          <p:cNvSpPr txBox="1"/>
          <p:nvPr>
            <p:ph idx="2" type="body"/>
          </p:nvPr>
        </p:nvSpPr>
        <p:spPr>
          <a:xfrm>
            <a:off x="3624300" y="2358263"/>
            <a:ext cx="30000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 b="0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0" name="Google Shape;240;p3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3" name="Google Shape;243;p4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233775" y="1069396"/>
            <a:ext cx="210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6" name="Google Shape;246;p41"/>
          <p:cNvSpPr txBox="1"/>
          <p:nvPr>
            <p:ph idx="1" type="body"/>
          </p:nvPr>
        </p:nvSpPr>
        <p:spPr>
          <a:xfrm>
            <a:off x="233775" y="2693508"/>
            <a:ext cx="2106000" cy="53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"/>
              <a:buChar char="●"/>
              <a:defRPr b="0" i="0" sz="12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7" name="Google Shape;247;p4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6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" name="Google Shape;31;p5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process of accommodation reflex and its pathway, and the refraction of light by the lens in near vision and in far vision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5" name="Google Shape;35;p5"/>
          <p:cNvCxnSpPr/>
          <p:nvPr/>
        </p:nvCxnSpPr>
        <p:spPr>
          <a:xfrm>
            <a:off x="164550" y="5956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2"/>
          <p:cNvSpPr txBox="1"/>
          <p:nvPr>
            <p:ph type="title"/>
          </p:nvPr>
        </p:nvSpPr>
        <p:spPr>
          <a:xfrm>
            <a:off x="367688" y="866430"/>
            <a:ext cx="4409100" cy="78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1" name="Google Shape;251;p4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/>
          <p:nvPr/>
        </p:nvSpPr>
        <p:spPr>
          <a:xfrm>
            <a:off x="3429000" y="-48"/>
            <a:ext cx="3429000" cy="99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43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43"/>
          <p:cNvSpPr txBox="1"/>
          <p:nvPr>
            <p:ph type="title"/>
          </p:nvPr>
        </p:nvSpPr>
        <p:spPr>
          <a:xfrm>
            <a:off x="199125" y="1788631"/>
            <a:ext cx="30339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6" name="Google Shape;256;p43"/>
          <p:cNvSpPr txBox="1"/>
          <p:nvPr>
            <p:ph idx="1" type="subTitle"/>
          </p:nvPr>
        </p:nvSpPr>
        <p:spPr>
          <a:xfrm>
            <a:off x="199125" y="5329660"/>
            <a:ext cx="30339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7" name="Google Shape;257;p43"/>
          <p:cNvSpPr txBox="1"/>
          <p:nvPr>
            <p:ph idx="2" type="body"/>
          </p:nvPr>
        </p:nvSpPr>
        <p:spPr>
          <a:xfrm>
            <a:off x="3704625" y="1393911"/>
            <a:ext cx="2877600" cy="71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8" name="Google Shape;258;p4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239625" y="8120416"/>
            <a:ext cx="44991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61" name="Google Shape;261;p4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5"/>
          <p:cNvSpPr txBox="1"/>
          <p:nvPr>
            <p:ph hasCustomPrompt="1" type="title"/>
          </p:nvPr>
        </p:nvSpPr>
        <p:spPr>
          <a:xfrm>
            <a:off x="233775" y="1842235"/>
            <a:ext cx="63903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233775" y="6086089"/>
            <a:ext cx="6390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6" name="Google Shape;266;p4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/>
          <p:nvPr/>
        </p:nvSpPr>
        <p:spPr>
          <a:xfrm flipH="1">
            <a:off x="5830559" y="126362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275" name="Google Shape;275;p48"/>
          <p:cNvSpPr txBox="1"/>
          <p:nvPr>
            <p:ph type="ctrTitle"/>
          </p:nvPr>
        </p:nvSpPr>
        <p:spPr>
          <a:xfrm>
            <a:off x="2283525" y="2779844"/>
            <a:ext cx="2290800" cy="2958618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6" name="Google Shape;276;p48"/>
          <p:cNvSpPr txBox="1"/>
          <p:nvPr>
            <p:ph idx="1" type="subTitle"/>
          </p:nvPr>
        </p:nvSpPr>
        <p:spPr>
          <a:xfrm>
            <a:off x="2283525" y="5998667"/>
            <a:ext cx="2290800" cy="1349898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0" name="Google Shape;280;p49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1" name="Google Shape;281;p49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Ninja’s notes</a:t>
            </a:r>
            <a:endParaRPr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82" name="Google Shape;282;p49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diamond"/>
            <a:tailEnd len="med" w="med" type="diamond"/>
          </a:ln>
        </p:spPr>
      </p:cxnSp>
      <p:sp>
        <p:nvSpPr>
          <p:cNvPr id="283" name="Google Shape;283;p49"/>
          <p:cNvSpPr/>
          <p:nvPr/>
        </p:nvSpPr>
        <p:spPr>
          <a:xfrm flipH="1">
            <a:off x="5830559" y="126362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/>
          <p:nvPr/>
        </p:nvSpPr>
        <p:spPr>
          <a:xfrm flipH="1">
            <a:off x="5814828" y="128173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6" name="Google Shape;286;p50"/>
          <p:cNvSpPr/>
          <p:nvPr/>
        </p:nvSpPr>
        <p:spPr>
          <a:xfrm flipH="1" rot="10800000">
            <a:off x="164544" y="7567917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7" name="Google Shape;287;p50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8" name="Google Shape;288;p50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50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hello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90" name="Google Shape;290;p50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3" name="Google Shape;293;p51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4" name="Google Shape;294;p51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5" name="Google Shape;295;p51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6" name="Google Shape;296;p51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hi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97" name="Google Shape;297;p51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2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1" name="Google Shape;301;p52"/>
          <p:cNvSpPr txBox="1"/>
          <p:nvPr>
            <p:ph idx="1" type="body"/>
          </p:nvPr>
        </p:nvSpPr>
        <p:spPr>
          <a:xfrm>
            <a:off x="233775" y="2358263"/>
            <a:ext cx="63903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2" name="Google Shape;302;p52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 1">
  <p:cSld name="SECTION_HEADER_6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" name="Google Shape;38;p6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pupillary light reflex and its pathway and its relation to clinical situations as argyl Robertson pupil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2" name="Google Shape;42;p6"/>
          <p:cNvCxnSpPr/>
          <p:nvPr/>
        </p:nvCxnSpPr>
        <p:spPr>
          <a:xfrm>
            <a:off x="164550" y="5956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5" name="Google Shape;305;p53"/>
          <p:cNvSpPr txBox="1"/>
          <p:nvPr>
            <p:ph idx="1" type="body"/>
          </p:nvPr>
        </p:nvSpPr>
        <p:spPr>
          <a:xfrm>
            <a:off x="233775" y="2358263"/>
            <a:ext cx="30000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6" name="Google Shape;306;p53"/>
          <p:cNvSpPr txBox="1"/>
          <p:nvPr>
            <p:ph idx="2" type="body"/>
          </p:nvPr>
        </p:nvSpPr>
        <p:spPr>
          <a:xfrm>
            <a:off x="3624300" y="2358263"/>
            <a:ext cx="30000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7" name="Google Shape;307;p53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0" name="Google Shape;310;p54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 txBox="1"/>
          <p:nvPr>
            <p:ph type="title"/>
          </p:nvPr>
        </p:nvSpPr>
        <p:spPr>
          <a:xfrm>
            <a:off x="233775" y="1069396"/>
            <a:ext cx="2106000" cy="1454567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3" name="Google Shape;313;p55"/>
          <p:cNvSpPr txBox="1"/>
          <p:nvPr>
            <p:ph idx="1" type="body"/>
          </p:nvPr>
        </p:nvSpPr>
        <p:spPr>
          <a:xfrm>
            <a:off x="233775" y="2693508"/>
            <a:ext cx="2106000" cy="5360303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4" name="Google Shape;314;p55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6"/>
          <p:cNvSpPr txBox="1"/>
          <p:nvPr>
            <p:ph type="title"/>
          </p:nvPr>
        </p:nvSpPr>
        <p:spPr>
          <a:xfrm>
            <a:off x="367688" y="866430"/>
            <a:ext cx="4409100" cy="7873854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8" name="Google Shape;318;p56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/>
          <p:nvPr/>
        </p:nvSpPr>
        <p:spPr>
          <a:xfrm>
            <a:off x="3429000" y="-48"/>
            <a:ext cx="3429000" cy="99000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1" name="Google Shape;321;p57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57"/>
          <p:cNvSpPr txBox="1"/>
          <p:nvPr>
            <p:ph type="title"/>
          </p:nvPr>
        </p:nvSpPr>
        <p:spPr>
          <a:xfrm>
            <a:off x="199125" y="1788631"/>
            <a:ext cx="3033900" cy="3437876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3" name="Google Shape;323;p57"/>
          <p:cNvSpPr txBox="1"/>
          <p:nvPr>
            <p:ph idx="1" type="subTitle"/>
          </p:nvPr>
        </p:nvSpPr>
        <p:spPr>
          <a:xfrm>
            <a:off x="199125" y="5329660"/>
            <a:ext cx="3033900" cy="3029697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24" name="Google Shape;324;p57"/>
          <p:cNvSpPr txBox="1"/>
          <p:nvPr>
            <p:ph idx="2" type="body"/>
          </p:nvPr>
        </p:nvSpPr>
        <p:spPr>
          <a:xfrm>
            <a:off x="3704625" y="1393911"/>
            <a:ext cx="2877600" cy="711208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5" name="Google Shape;325;p57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idx="1" type="body"/>
          </p:nvPr>
        </p:nvSpPr>
        <p:spPr>
          <a:xfrm>
            <a:off x="239625" y="8120416"/>
            <a:ext cx="4499100" cy="1152557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328" name="Google Shape;328;p58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9"/>
          <p:cNvSpPr txBox="1"/>
          <p:nvPr>
            <p:ph hasCustomPrompt="1" type="title"/>
          </p:nvPr>
        </p:nvSpPr>
        <p:spPr>
          <a:xfrm>
            <a:off x="233775" y="1842235"/>
            <a:ext cx="6390300" cy="409737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59"/>
          <p:cNvSpPr txBox="1"/>
          <p:nvPr>
            <p:ph idx="1" type="body"/>
          </p:nvPr>
        </p:nvSpPr>
        <p:spPr>
          <a:xfrm>
            <a:off x="233775" y="6086089"/>
            <a:ext cx="6390300" cy="2062485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3" name="Google Shape;333;p59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 2">
  <p:cSld name="SECTION_HEADER_6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" name="Google Shape;45;p7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164550" y="479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visual pathway and field of vision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9" name="Google Shape;49;p7"/>
          <p:cNvCxnSpPr/>
          <p:nvPr/>
        </p:nvCxnSpPr>
        <p:spPr>
          <a:xfrm>
            <a:off x="164550" y="43379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5">
  <p:cSld name="SECTION_HEADER_7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Identify the lateral geniculate body and visual cortex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4" name="Google Shape;54;p8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5" name="Google Shape;55;p8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56" name="Google Shape;56;p8"/>
          <p:cNvCxnSpPr/>
          <p:nvPr/>
        </p:nvCxnSpPr>
        <p:spPr>
          <a:xfrm>
            <a:off x="164550" y="3641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">
  <p:cSld name="SECTION_HEADER_8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9" name="Google Shape;59;p9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9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structure and function of the Golgi tendon organ and the inverse stretch reflex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3" name="Google Shape;63;p9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7">
  <p:cSld name="SECTION_HEADER_9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" name="Google Shape;66;p10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clinical importance of the stretch reflexes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0" name="Google Shape;70;p10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23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1" name="Google Shape;271;p47"/>
          <p:cNvSpPr txBox="1"/>
          <p:nvPr>
            <p:ph idx="1" type="body"/>
          </p:nvPr>
        </p:nvSpPr>
        <p:spPr>
          <a:xfrm>
            <a:off x="233775" y="2358263"/>
            <a:ext cx="6390300" cy="645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2" name="Google Shape;272;p47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hyperlink" Target="https://www.youtube.com/watch?v=fXd3L4izfQI&amp;t" TargetMode="External"/><Relationship Id="rId5" Type="http://schemas.openxmlformats.org/officeDocument/2006/relationships/hyperlink" Target="https://www.youtube.com/watch?v=fXd3L4izfQI&amp;t" TargetMode="External"/><Relationship Id="rId6" Type="http://schemas.openxmlformats.org/officeDocument/2006/relationships/hyperlink" Target="https://www.youtube.com/watch?v=fXd3L4izfQI&amp;t" TargetMode="External"/><Relationship Id="rId7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36.png"/><Relationship Id="rId7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hyperlink" Target="https://www.youtube.com/watch?v=IgfhNzKPEM4" TargetMode="External"/><Relationship Id="rId6" Type="http://schemas.openxmlformats.org/officeDocument/2006/relationships/hyperlink" Target="https://www.youtube.com/watch?v=IgfhNzKPEM4" TargetMode="External"/><Relationship Id="rId7" Type="http://schemas.openxmlformats.org/officeDocument/2006/relationships/hyperlink" Target="https://www.youtube.com/watch?v=IgfhNzKPEM4" TargetMode="External"/><Relationship Id="rId8" Type="http://schemas.openxmlformats.org/officeDocument/2006/relationships/hyperlink" Target="https://www.youtube.com/watch?v=IgfhNzKPEM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hyperlink" Target="https://www.youtube.com/watch?v=-_kmchtMVd8&amp;frags=pl%2Cwn" TargetMode="External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hyperlink" Target="https://www.youtube.com/watch?v=-_kmchtMVd8&amp;frags=pl%2Cwn" TargetMode="External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34.jpg"/><Relationship Id="rId6" Type="http://schemas.openxmlformats.org/officeDocument/2006/relationships/hyperlink" Target="https://www.youtube.com/watch?v=-_kmchtMVd8&amp;frags=pl%2Cwn" TargetMode="External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012" scaled="0"/>
        </a:gra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962"/>
            <a:ext cx="1873597" cy="71978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1"/>
          <p:cNvSpPr txBox="1"/>
          <p:nvPr/>
        </p:nvSpPr>
        <p:spPr>
          <a:xfrm>
            <a:off x="0" y="5797475"/>
            <a:ext cx="6720900" cy="1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Describe visual acuity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Contrast photopic and scotopic vision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To know visual pathway and field of vision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Describe the process of accommodation reflex and its pathway, contrasting the refraction of light by the lens in near vision and in far vision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Identify and describe pupillary light reflex and its pathway and relate these to clinical situations as argyll Robertson pupil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Identify the lateral geniculate body and visual cortex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2" name="Google Shape;342;p61"/>
          <p:cNvSpPr txBox="1"/>
          <p:nvPr/>
        </p:nvSpPr>
        <p:spPr>
          <a:xfrm flipH="1" rot="5400000">
            <a:off x="5235454" y="3687893"/>
            <a:ext cx="3047692" cy="22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12th</a:t>
            </a: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43" name="Google Shape;343;p61"/>
          <p:cNvSpPr/>
          <p:nvPr/>
        </p:nvSpPr>
        <p:spPr>
          <a:xfrm>
            <a:off x="-1115118" y="5376279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344" name="Google Shape;344;p61"/>
          <p:cNvCxnSpPr/>
          <p:nvPr/>
        </p:nvCxnSpPr>
        <p:spPr>
          <a:xfrm>
            <a:off x="3355240" y="126441"/>
            <a:ext cx="2494200" cy="3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cxnSp>
      <p:sp>
        <p:nvSpPr>
          <p:cNvPr id="345" name="Google Shape;345;p61"/>
          <p:cNvSpPr txBox="1"/>
          <p:nvPr/>
        </p:nvSpPr>
        <p:spPr>
          <a:xfrm>
            <a:off x="1466932" y="3983125"/>
            <a:ext cx="5486400" cy="640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61"/>
          <p:cNvSpPr/>
          <p:nvPr/>
        </p:nvSpPr>
        <p:spPr>
          <a:xfrm flipH="1">
            <a:off x="4682100" y="9550604"/>
            <a:ext cx="2175900" cy="349396"/>
          </a:xfrm>
          <a:prstGeom prst="homePlate">
            <a:avLst>
              <a:gd fmla="val 50000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وَأَن لَّيْسَ لِلْإِنسَانِ إِلَّا مَا سَعَىٰ </a:t>
            </a:r>
            <a:endParaRPr sz="13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47" name="Google Shape;347;p61"/>
          <p:cNvSpPr/>
          <p:nvPr/>
        </p:nvSpPr>
        <p:spPr>
          <a:xfrm>
            <a:off x="4772400" y="8496118"/>
            <a:ext cx="1948500" cy="931822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rPr>
              <a:t>Colour index: </a:t>
            </a:r>
            <a:endParaRPr>
              <a:solidFill>
                <a:schemeClr val="accen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important</a:t>
            </a:r>
            <a:r>
              <a:rPr lang="en-GB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Numbers</a:t>
            </a:r>
            <a:endParaRPr sz="1300">
              <a:solidFill>
                <a:schemeClr val="accent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48" name="Google Shape;348;p61"/>
          <p:cNvSpPr/>
          <p:nvPr/>
        </p:nvSpPr>
        <p:spPr>
          <a:xfrm>
            <a:off x="5086628" y="9003012"/>
            <a:ext cx="174000" cy="157453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1"/>
          <p:cNvSpPr/>
          <p:nvPr/>
        </p:nvSpPr>
        <p:spPr>
          <a:xfrm>
            <a:off x="5086628" y="8802180"/>
            <a:ext cx="174000" cy="157453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61"/>
          <p:cNvSpPr/>
          <p:nvPr/>
        </p:nvSpPr>
        <p:spPr>
          <a:xfrm>
            <a:off x="5086628" y="9203852"/>
            <a:ext cx="174000" cy="157453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61"/>
          <p:cNvSpPr txBox="1"/>
          <p:nvPr/>
        </p:nvSpPr>
        <p:spPr>
          <a:xfrm>
            <a:off x="141900" y="4281149"/>
            <a:ext cx="5707500" cy="719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en-GB" sz="3100">
                <a:solidFill>
                  <a:srgbClr val="073763"/>
                </a:solidFill>
                <a:latin typeface="Philosopher"/>
                <a:ea typeface="Philosopher"/>
                <a:cs typeface="Philosopher"/>
                <a:sym typeface="Philosopher"/>
              </a:rPr>
              <a:t>Vision Accommodation</a:t>
            </a:r>
            <a:endParaRPr sz="31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t/>
            </a:r>
            <a:endParaRPr sz="36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352" name="Google Shape;352;p61"/>
          <p:cNvSpPr/>
          <p:nvPr/>
        </p:nvSpPr>
        <p:spPr>
          <a:xfrm>
            <a:off x="-1115128" y="7717476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Done by :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353" name="Google Shape;35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775" y="1546539"/>
            <a:ext cx="2959350" cy="287174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1"/>
          <p:cNvSpPr txBox="1"/>
          <p:nvPr/>
        </p:nvSpPr>
        <p:spPr>
          <a:xfrm>
            <a:off x="0" y="8118332"/>
            <a:ext cx="4884600" cy="17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leaders:</a:t>
            </a:r>
            <a:r>
              <a:rPr lang="en-GB">
                <a:solidFill>
                  <a:srgbClr val="073763"/>
                </a:solidFill>
              </a:rPr>
              <a:t> Abdulelah Aldossari, Ali Alammari </a:t>
            </a:r>
            <a:endParaRPr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</a:rPr>
              <a:t>                          Fatima Balsharaf, Rahaf Alshammari</a:t>
            </a:r>
            <a:endParaRPr>
              <a:solidFill>
                <a:srgbClr val="07376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members:</a:t>
            </a:r>
            <a:r>
              <a:rPr lang="en-GB">
                <a:solidFill>
                  <a:srgbClr val="073763"/>
                </a:solidFill>
              </a:rPr>
              <a:t>Saleh almoaiqel, </a:t>
            </a:r>
            <a:r>
              <a:rPr lang="en-GB">
                <a:solidFill>
                  <a:srgbClr val="0C343D"/>
                </a:solidFill>
              </a:rPr>
              <a:t>Abdulmajeed Alwardi, mohammed alqahtani, Alanoud Almansour</a:t>
            </a:r>
            <a:endParaRPr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Special thanks to: </a:t>
            </a:r>
            <a:r>
              <a:rPr lang="en-GB">
                <a:solidFill>
                  <a:srgbClr val="073763"/>
                </a:solidFill>
              </a:rPr>
              <a:t>Sara AlTowireb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355" name="Google Shape;35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6988" y="126757"/>
            <a:ext cx="991462" cy="9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" y="1058577"/>
            <a:ext cx="1210233" cy="12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0"/>
          <p:cNvSpPr txBox="1"/>
          <p:nvPr>
            <p:ph type="title"/>
          </p:nvPr>
        </p:nvSpPr>
        <p:spPr>
          <a:xfrm>
            <a:off x="270175" y="601475"/>
            <a:ext cx="61473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Near Point and Amplitude of Accommodation</a:t>
            </a:r>
            <a:endParaRPr sz="14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521" name="Google Shape;521;p70"/>
          <p:cNvGraphicFramePr/>
          <p:nvPr/>
        </p:nvGraphicFramePr>
        <p:xfrm>
          <a:off x="374688" y="98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{06F67B0E-7456-42B6-9669-31A47A26F93E}</a:tableStyleId>
              </a:tblPr>
              <a:tblGrid>
                <a:gridCol w="1918425"/>
                <a:gridCol w="1918425"/>
                <a:gridCol w="1918425"/>
              </a:tblGrid>
              <a:tr h="60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</a:t>
                      </a: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ge (yrs)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</a:t>
                      </a: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ear point (cm)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Increases w/ age 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</a:t>
                      </a: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mplitude of accommodation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Decreases w/ age 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9.0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11.0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20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10.0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10.0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30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12.5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8.0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40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18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5.5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60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83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1.2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70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100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Dosis"/>
                          <a:ea typeface="Dosis"/>
                          <a:cs typeface="Dosis"/>
                          <a:sym typeface="Dosis"/>
                        </a:rPr>
                        <a:t>1.0</a:t>
                      </a:r>
                      <a:endParaRPr b="1"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22" name="Google Shape;522;p70"/>
          <p:cNvPicPr preferRelativeResize="0"/>
          <p:nvPr/>
        </p:nvPicPr>
        <p:blipFill rotWithShape="1">
          <a:blip r:embed="rId3">
            <a:alphaModFix/>
          </a:blip>
          <a:srcRect b="6638" l="0" r="0" t="0"/>
          <a:stretch/>
        </p:blipFill>
        <p:spPr>
          <a:xfrm>
            <a:off x="1168763" y="7089575"/>
            <a:ext cx="3351575" cy="271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70">
            <a:hlinkClick r:id="rId4"/>
          </p:cNvPr>
          <p:cNvSpPr/>
          <p:nvPr/>
        </p:nvSpPr>
        <p:spPr>
          <a:xfrm>
            <a:off x="5202525" y="8201500"/>
            <a:ext cx="1595100" cy="4176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Lens Accommodation</a:t>
            </a:r>
            <a:endParaRPr>
              <a:solidFill>
                <a:srgbClr val="3D85C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صورة ذات صلة" id="524" name="Google Shape;524;p7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25330" l="24014" r="25849" t="28070"/>
          <a:stretch/>
        </p:blipFill>
        <p:spPr>
          <a:xfrm>
            <a:off x="4727525" y="8168025"/>
            <a:ext cx="695775" cy="4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0"/>
          <p:cNvSpPr/>
          <p:nvPr/>
        </p:nvSpPr>
        <p:spPr>
          <a:xfrm>
            <a:off x="270163" y="504770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Light on eye	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26" name="Google Shape;526;p70"/>
          <p:cNvSpPr/>
          <p:nvPr/>
        </p:nvSpPr>
        <p:spPr>
          <a:xfrm>
            <a:off x="1949200" y="504770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Retina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27" name="Google Shape;527;p70"/>
          <p:cNvSpPr/>
          <p:nvPr/>
        </p:nvSpPr>
        <p:spPr>
          <a:xfrm>
            <a:off x="270163" y="5658525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EWN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28" name="Google Shape;528;p70"/>
          <p:cNvSpPr/>
          <p:nvPr/>
        </p:nvSpPr>
        <p:spPr>
          <a:xfrm>
            <a:off x="5312038" y="504770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Optic chiasma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29" name="Google Shape;529;p70"/>
          <p:cNvSpPr/>
          <p:nvPr/>
        </p:nvSpPr>
        <p:spPr>
          <a:xfrm>
            <a:off x="5312038" y="5658525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Optic tract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0" name="Google Shape;530;p70"/>
          <p:cNvSpPr/>
          <p:nvPr/>
        </p:nvSpPr>
        <p:spPr>
          <a:xfrm>
            <a:off x="1985588" y="5658513"/>
            <a:ext cx="2962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Lateral geniculate body in thalamus &amp; to superior colliculus in midbrain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1" name="Google Shape;531;p70"/>
          <p:cNvSpPr/>
          <p:nvPr/>
        </p:nvSpPr>
        <p:spPr>
          <a:xfrm>
            <a:off x="3632988" y="504770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Optic nerve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2" name="Google Shape;532;p70"/>
          <p:cNvSpPr txBox="1"/>
          <p:nvPr/>
        </p:nvSpPr>
        <p:spPr>
          <a:xfrm>
            <a:off x="1443450" y="4528275"/>
            <a:ext cx="3971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Pathway of Accommodation</a:t>
            </a:r>
            <a:endParaRPr b="1">
              <a:solidFill>
                <a:srgbClr val="3D85C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3" name="Google Shape;533;p70"/>
          <p:cNvSpPr/>
          <p:nvPr/>
        </p:nvSpPr>
        <p:spPr>
          <a:xfrm>
            <a:off x="270163" y="6269350"/>
            <a:ext cx="27783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Ciliary ganglion to oculomotor N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4" name="Google Shape;534;p70"/>
          <p:cNvSpPr/>
          <p:nvPr/>
        </p:nvSpPr>
        <p:spPr>
          <a:xfrm>
            <a:off x="3456063" y="6269350"/>
            <a:ext cx="32073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Bilateral ciliary muscle contraction (accommodation. R) &amp; contraction of iris muscles for miosis of near response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35" name="Google Shape;535;p70"/>
          <p:cNvCxnSpPr>
            <a:stCxn id="525" idx="3"/>
            <a:endCxn id="526" idx="1"/>
          </p:cNvCxnSpPr>
          <p:nvPr/>
        </p:nvCxnSpPr>
        <p:spPr>
          <a:xfrm>
            <a:off x="1621363" y="5289950"/>
            <a:ext cx="327900" cy="600"/>
          </a:xfrm>
          <a:prstGeom prst="curvedConnector3">
            <a:avLst>
              <a:gd fmla="val 49990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6" name="Google Shape;536;p70"/>
          <p:cNvCxnSpPr>
            <a:stCxn id="526" idx="3"/>
            <a:endCxn id="531" idx="1"/>
          </p:cNvCxnSpPr>
          <p:nvPr/>
        </p:nvCxnSpPr>
        <p:spPr>
          <a:xfrm>
            <a:off x="3300400" y="5289950"/>
            <a:ext cx="332700" cy="600"/>
          </a:xfrm>
          <a:prstGeom prst="curvedConnector3">
            <a:avLst>
              <a:gd fmla="val 49983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7" name="Google Shape;537;p70"/>
          <p:cNvCxnSpPr>
            <a:stCxn id="531" idx="3"/>
            <a:endCxn id="528" idx="1"/>
          </p:cNvCxnSpPr>
          <p:nvPr/>
        </p:nvCxnSpPr>
        <p:spPr>
          <a:xfrm>
            <a:off x="4984188" y="5289950"/>
            <a:ext cx="327900" cy="6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8" name="Google Shape;538;p70"/>
          <p:cNvCxnSpPr>
            <a:stCxn id="529" idx="1"/>
            <a:endCxn id="530" idx="3"/>
          </p:cNvCxnSpPr>
          <p:nvPr/>
        </p:nvCxnSpPr>
        <p:spPr>
          <a:xfrm flipH="1">
            <a:off x="4947838" y="5900775"/>
            <a:ext cx="364200" cy="6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9" name="Google Shape;539;p70"/>
          <p:cNvCxnSpPr>
            <a:stCxn id="530" idx="1"/>
            <a:endCxn id="527" idx="3"/>
          </p:cNvCxnSpPr>
          <p:nvPr/>
        </p:nvCxnSpPr>
        <p:spPr>
          <a:xfrm flipH="1">
            <a:off x="1621388" y="5900763"/>
            <a:ext cx="364200" cy="6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0" name="Google Shape;540;p70"/>
          <p:cNvCxnSpPr>
            <a:stCxn id="533" idx="3"/>
            <a:endCxn id="534" idx="1"/>
          </p:cNvCxnSpPr>
          <p:nvPr/>
        </p:nvCxnSpPr>
        <p:spPr>
          <a:xfrm>
            <a:off x="3048463" y="6616300"/>
            <a:ext cx="407700" cy="6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1" name="Google Shape;541;p70"/>
          <p:cNvCxnSpPr>
            <a:stCxn id="528" idx="3"/>
            <a:endCxn id="529" idx="3"/>
          </p:cNvCxnSpPr>
          <p:nvPr/>
        </p:nvCxnSpPr>
        <p:spPr>
          <a:xfrm>
            <a:off x="6663238" y="5289950"/>
            <a:ext cx="600" cy="610800"/>
          </a:xfrm>
          <a:prstGeom prst="curvedConnector3">
            <a:avLst>
              <a:gd fmla="val 22397917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2" name="Google Shape;542;p70"/>
          <p:cNvCxnSpPr>
            <a:stCxn id="527" idx="1"/>
            <a:endCxn id="533" idx="1"/>
          </p:cNvCxnSpPr>
          <p:nvPr/>
        </p:nvCxnSpPr>
        <p:spPr>
          <a:xfrm>
            <a:off x="270163" y="5900775"/>
            <a:ext cx="600" cy="715500"/>
          </a:xfrm>
          <a:prstGeom prst="curvedConnector3">
            <a:avLst>
              <a:gd fmla="val -31239583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975" y="6837563"/>
            <a:ext cx="2587300" cy="193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910" y="5089000"/>
            <a:ext cx="2161664" cy="1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925" y="5438112"/>
            <a:ext cx="1589400" cy="252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6937" y="5781425"/>
            <a:ext cx="2207425" cy="22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1"/>
          <p:cNvSpPr txBox="1"/>
          <p:nvPr/>
        </p:nvSpPr>
        <p:spPr>
          <a:xfrm>
            <a:off x="248925" y="629875"/>
            <a:ext cx="61764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Pupillary</a:t>
            </a: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 light reflex:-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Light on one eye pupil → 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constriction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of this pupil  (direct) &amp; the other pupil (indirect or consensual)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2" name="Google Shape;552;p71"/>
          <p:cNvSpPr txBox="1"/>
          <p:nvPr/>
        </p:nvSpPr>
        <p:spPr>
          <a:xfrm>
            <a:off x="248925" y="1665063"/>
            <a:ext cx="6176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Pathway of consensual </a:t>
            </a: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Pupillary</a:t>
            </a: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 light reflex (indirect):-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53" name="Google Shape;553;p71"/>
          <p:cNvSpPr/>
          <p:nvPr/>
        </p:nvSpPr>
        <p:spPr>
          <a:xfrm>
            <a:off x="284925" y="212375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Light on eye	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4" name="Google Shape;554;p71"/>
          <p:cNvSpPr/>
          <p:nvPr/>
        </p:nvSpPr>
        <p:spPr>
          <a:xfrm>
            <a:off x="1908013" y="212375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Retina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5" name="Google Shape;555;p71"/>
          <p:cNvSpPr/>
          <p:nvPr/>
        </p:nvSpPr>
        <p:spPr>
          <a:xfrm>
            <a:off x="284938" y="2734863"/>
            <a:ext cx="15894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Both oculomotor nerve nuclei (EWN)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6" name="Google Shape;556;p71"/>
          <p:cNvSpPr/>
          <p:nvPr/>
        </p:nvSpPr>
        <p:spPr>
          <a:xfrm>
            <a:off x="5174400" y="212375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Optic chiasma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7" name="Google Shape;557;p71"/>
          <p:cNvSpPr/>
          <p:nvPr/>
        </p:nvSpPr>
        <p:spPr>
          <a:xfrm>
            <a:off x="5209413" y="2734875"/>
            <a:ext cx="13512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Optic tract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8" name="Google Shape;558;p71"/>
          <p:cNvSpPr/>
          <p:nvPr/>
        </p:nvSpPr>
        <p:spPr>
          <a:xfrm>
            <a:off x="2211425" y="2734863"/>
            <a:ext cx="27783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Pass through superior colliculus to end in pretectal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nucleus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9" name="Google Shape;559;p71"/>
          <p:cNvSpPr/>
          <p:nvPr/>
        </p:nvSpPr>
        <p:spPr>
          <a:xfrm>
            <a:off x="3531100" y="2123750"/>
            <a:ext cx="1351200" cy="4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Optic nerve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0" name="Google Shape;560;p71"/>
          <p:cNvSpPr/>
          <p:nvPr/>
        </p:nvSpPr>
        <p:spPr>
          <a:xfrm>
            <a:off x="284937" y="3555400"/>
            <a:ext cx="15894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Both ciliary  ganglia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1" name="Google Shape;561;p71"/>
          <p:cNvSpPr/>
          <p:nvPr/>
        </p:nvSpPr>
        <p:spPr>
          <a:xfrm>
            <a:off x="2211438" y="3555400"/>
            <a:ext cx="20400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Supply both eyes by oculomotor nerves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62" name="Google Shape;562;p71"/>
          <p:cNvCxnSpPr>
            <a:stCxn id="553" idx="3"/>
            <a:endCxn id="554" idx="1"/>
          </p:cNvCxnSpPr>
          <p:nvPr/>
        </p:nvCxnSpPr>
        <p:spPr>
          <a:xfrm>
            <a:off x="1636125" y="2366000"/>
            <a:ext cx="271800" cy="600"/>
          </a:xfrm>
          <a:prstGeom prst="curvedConnector3">
            <a:avLst>
              <a:gd fmla="val 50016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63" name="Google Shape;563;p71"/>
          <p:cNvCxnSpPr>
            <a:stCxn id="554" idx="3"/>
            <a:endCxn id="559" idx="1"/>
          </p:cNvCxnSpPr>
          <p:nvPr/>
        </p:nvCxnSpPr>
        <p:spPr>
          <a:xfrm>
            <a:off x="3259213" y="2366000"/>
            <a:ext cx="271800" cy="600"/>
          </a:xfrm>
          <a:prstGeom prst="curvedConnector3">
            <a:avLst>
              <a:gd fmla="val 50016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64" name="Google Shape;564;p71"/>
          <p:cNvCxnSpPr>
            <a:stCxn id="559" idx="3"/>
            <a:endCxn id="556" idx="1"/>
          </p:cNvCxnSpPr>
          <p:nvPr/>
        </p:nvCxnSpPr>
        <p:spPr>
          <a:xfrm>
            <a:off x="4882300" y="2366000"/>
            <a:ext cx="292200" cy="600"/>
          </a:xfrm>
          <a:prstGeom prst="curvedConnector3">
            <a:avLst>
              <a:gd fmla="val 49983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65" name="Google Shape;565;p71"/>
          <p:cNvCxnSpPr>
            <a:stCxn id="557" idx="1"/>
            <a:endCxn id="558" idx="3"/>
          </p:cNvCxnSpPr>
          <p:nvPr/>
        </p:nvCxnSpPr>
        <p:spPr>
          <a:xfrm flipH="1">
            <a:off x="4989813" y="3081825"/>
            <a:ext cx="219600" cy="600"/>
          </a:xfrm>
          <a:prstGeom prst="curvedConnector3">
            <a:avLst>
              <a:gd fmla="val 50020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66" name="Google Shape;566;p71"/>
          <p:cNvCxnSpPr>
            <a:stCxn id="558" idx="1"/>
            <a:endCxn id="555" idx="3"/>
          </p:cNvCxnSpPr>
          <p:nvPr/>
        </p:nvCxnSpPr>
        <p:spPr>
          <a:xfrm flipH="1">
            <a:off x="1874225" y="3081813"/>
            <a:ext cx="337200" cy="600"/>
          </a:xfrm>
          <a:prstGeom prst="curvedConnector3">
            <a:avLst>
              <a:gd fmla="val 49983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67" name="Google Shape;567;p71"/>
          <p:cNvCxnSpPr>
            <a:stCxn id="560" idx="3"/>
            <a:endCxn id="561" idx="1"/>
          </p:cNvCxnSpPr>
          <p:nvPr/>
        </p:nvCxnSpPr>
        <p:spPr>
          <a:xfrm>
            <a:off x="1874337" y="3902350"/>
            <a:ext cx="337200" cy="600"/>
          </a:xfrm>
          <a:prstGeom prst="curvedConnector3">
            <a:avLst>
              <a:gd fmla="val 49985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68" name="Google Shape;568;p71"/>
          <p:cNvCxnSpPr>
            <a:stCxn id="556" idx="3"/>
            <a:endCxn id="557" idx="3"/>
          </p:cNvCxnSpPr>
          <p:nvPr/>
        </p:nvCxnSpPr>
        <p:spPr>
          <a:xfrm>
            <a:off x="6525600" y="2366000"/>
            <a:ext cx="35100" cy="715800"/>
          </a:xfrm>
          <a:prstGeom prst="curvedConnector3">
            <a:avLst>
              <a:gd fmla="val 778170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69" name="Google Shape;569;p71"/>
          <p:cNvCxnSpPr>
            <a:stCxn id="555" idx="1"/>
            <a:endCxn id="560" idx="1"/>
          </p:cNvCxnSpPr>
          <p:nvPr/>
        </p:nvCxnSpPr>
        <p:spPr>
          <a:xfrm>
            <a:off x="284938" y="3081813"/>
            <a:ext cx="600" cy="820500"/>
          </a:xfrm>
          <a:prstGeom prst="curvedConnector3">
            <a:avLst>
              <a:gd fmla="val -39687502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70" name="Google Shape;570;p71"/>
          <p:cNvSpPr/>
          <p:nvPr/>
        </p:nvSpPr>
        <p:spPr>
          <a:xfrm>
            <a:off x="4520613" y="3555400"/>
            <a:ext cx="20400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(Short ciliary nerve to constrictor pupillae)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71" name="Google Shape;571;p71"/>
          <p:cNvCxnSpPr>
            <a:stCxn id="561" idx="3"/>
            <a:endCxn id="570" idx="1"/>
          </p:cNvCxnSpPr>
          <p:nvPr/>
        </p:nvCxnSpPr>
        <p:spPr>
          <a:xfrm>
            <a:off x="4251438" y="3902350"/>
            <a:ext cx="269100" cy="600"/>
          </a:xfrm>
          <a:prstGeom prst="curvedConnector3">
            <a:avLst>
              <a:gd fmla="val 5001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2" name="Google Shape;572;p71"/>
          <p:cNvCxnSpPr>
            <a:stCxn id="570" idx="3"/>
            <a:endCxn id="573" idx="3"/>
          </p:cNvCxnSpPr>
          <p:nvPr/>
        </p:nvCxnSpPr>
        <p:spPr>
          <a:xfrm flipH="1">
            <a:off x="4598013" y="3902350"/>
            <a:ext cx="1962600" cy="643200"/>
          </a:xfrm>
          <a:prstGeom prst="curvedConnector3">
            <a:avLst>
              <a:gd fmla="val -7861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73" name="Google Shape;573;p71"/>
          <p:cNvSpPr/>
          <p:nvPr/>
        </p:nvSpPr>
        <p:spPr>
          <a:xfrm>
            <a:off x="2260046" y="4366413"/>
            <a:ext cx="2337900" cy="35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Miosis in both eyes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74" name="Google Shape;574;p71"/>
          <p:cNvSpPr txBox="1"/>
          <p:nvPr/>
        </p:nvSpPr>
        <p:spPr>
          <a:xfrm>
            <a:off x="46800" y="4765525"/>
            <a:ext cx="67644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Conversely, in darkness, the reflex becomes inhibited, which results in dilation of the pupil.</a:t>
            </a:r>
            <a:endParaRPr/>
          </a:p>
        </p:txBody>
      </p:sp>
      <p:sp>
        <p:nvSpPr>
          <p:cNvPr id="575" name="Google Shape;575;p71"/>
          <p:cNvSpPr txBox="1"/>
          <p:nvPr/>
        </p:nvSpPr>
        <p:spPr>
          <a:xfrm>
            <a:off x="171575" y="7930775"/>
            <a:ext cx="68580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Q. </a:t>
            </a:r>
            <a:r>
              <a:rPr b="1" lang="en-GB" sz="16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</a:t>
            </a: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rgyll </a:t>
            </a:r>
            <a:r>
              <a:rPr b="1" lang="en-GB" sz="16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R</a:t>
            </a: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obertson </a:t>
            </a:r>
            <a:r>
              <a:rPr b="1" lang="en-GB" sz="16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p</a:t>
            </a: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upil?</a:t>
            </a:r>
            <a:r>
              <a:rPr b="1" lang="en-GB" sz="16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b="1"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ARP</a:t>
            </a:r>
            <a:r>
              <a:rPr b="1"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 : </a:t>
            </a:r>
            <a:r>
              <a:rPr b="1"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</a:t>
            </a:r>
            <a:r>
              <a:rPr b="1"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ccomodation </a:t>
            </a:r>
            <a:r>
              <a:rPr b="1"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R</a:t>
            </a:r>
            <a:r>
              <a:rPr b="1"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eflex </a:t>
            </a:r>
            <a:r>
              <a:rPr b="1" lang="en-GB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P</a:t>
            </a:r>
            <a:r>
              <a:rPr b="1"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reserved</a:t>
            </a:r>
            <a:endParaRPr b="1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In syphilis tabes dorsalis which destroy pretectal nucleus.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Light .R is lost &amp; accomodation .R  remains.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Because lesion is in pretectal nucleus only, away from superior colliculus &amp; fibers of  accomodation.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Damage of transmission of visual signals from 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the 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retinas to the edinger-westphal nucleus, blocking the pupillary reflexes as in 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alcoholism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, encephalitis.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76" name="Google Shape;576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6099" y="5088999"/>
            <a:ext cx="1283050" cy="9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2"/>
          <p:cNvSpPr txBox="1"/>
          <p:nvPr>
            <p:ph type="title"/>
          </p:nvPr>
        </p:nvSpPr>
        <p:spPr>
          <a:xfrm>
            <a:off x="274050" y="809825"/>
            <a:ext cx="61473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-GB" sz="1400" u="none" cap="none" strike="noStrike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Autonomic Control of Accommodation and Pupillary Aperture: </a:t>
            </a:r>
            <a:endParaRPr b="0" i="0" sz="1400" u="none" cap="none" strike="noStrike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Parasympathetic preganglionic fibers in the </a:t>
            </a:r>
            <a:r>
              <a:rPr b="0" i="1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Edinger-Westphal nucleus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to </a:t>
            </a:r>
            <a:r>
              <a:rPr b="0" i="1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third nerve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to the </a:t>
            </a:r>
            <a:r>
              <a:rPr b="0" i="1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ciliary ganglion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 Preganglionic fibers then synapse with postganglionic parasympathetic neurons, which send in ciliary nerves into the eyeball to: </a:t>
            </a:r>
            <a:endParaRPr b="0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1. The ciliary muscle that controls the focusing of the eye lens.</a:t>
            </a:r>
            <a:endParaRPr b="0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2. The Sphincter pupillae of the iris that constricts the pupil.</a:t>
            </a:r>
            <a:endParaRPr b="0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sympathetic innervation of the eye originates in the </a:t>
            </a:r>
            <a:r>
              <a:rPr b="0" i="1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lateral horn cells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of the first thoracic segment of the spinal cord, to the sympathetic chain, to the </a:t>
            </a:r>
            <a:r>
              <a:rPr b="0" i="1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superior cervical ganglion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synapses with postganglionic neurons.</a:t>
            </a:r>
            <a:endParaRPr b="0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Lateral horn cells -&gt; Sympathetic chain -&gt; Superior cervical ganglion -&gt; Synapse with postganglionic neurons.</a:t>
            </a:r>
            <a:endParaRPr b="0" i="0" sz="10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sympathetic fibers spread along the surfaces of the carotid artery, to innervate the radial fibers of the iris; </a:t>
            </a:r>
            <a:r>
              <a:rPr b="0" i="1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opens the pupil.</a:t>
            </a:r>
            <a:endParaRPr b="0" i="1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-GB" sz="1400" u="none" cap="none" strike="noStrike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Determination of Distance of an Object from the Eye—“Depth Perception”:</a:t>
            </a:r>
            <a:endParaRPr b="1" i="0" sz="1400" u="none" cap="none" strike="noStrike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 person normally perceives distance by three major means:</a:t>
            </a:r>
            <a:endParaRPr b="0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rabicPeriod"/>
            </a:pPr>
            <a:r>
              <a:rPr b="1" i="0" lang="en-GB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size of the images of known objects on the retina.</a:t>
            </a:r>
            <a:endParaRPr b="1" i="0" sz="14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iro"/>
              <a:buAutoNum type="alphaLcPeriod"/>
            </a:pPr>
            <a:r>
              <a:rPr b="0" i="1" lang="en-GB" sz="1200" u="none" cap="none" strike="noStrike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The brain calculates distance of objects from image sizes</a:t>
            </a:r>
            <a:endParaRPr b="0" i="1" sz="1200" u="none" cap="none" strike="noStrike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AutoNum type="arabicPeriod"/>
            </a:pPr>
            <a:r>
              <a:rPr b="1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phenomenon of moving parallax: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when the person moves his head to one side or the other, the images of close-by objects move rapidly across the retinas, while distant images remain completely stationary.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AutoNum type="arabicPeriod"/>
            </a:pPr>
            <a:r>
              <a:rPr b="1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phenomenon of stere</a:t>
            </a:r>
            <a:r>
              <a:rPr b="1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opsis or binocular vision: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this binocular parallax</a:t>
            </a:r>
            <a:r>
              <a:rPr b="0" i="1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(or stereopsis)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that gives a person with two eyes far greater ability to judge distances.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1 &amp; 2 are monocular means but 3 is binocular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582" name="Google Shape;5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050" y="6354875"/>
            <a:ext cx="3244040" cy="29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2"/>
          <p:cNvSpPr txBox="1"/>
          <p:nvPr/>
        </p:nvSpPr>
        <p:spPr>
          <a:xfrm>
            <a:off x="4942600" y="7428700"/>
            <a:ext cx="444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4" name="Google Shape;584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6904" y="6354867"/>
            <a:ext cx="2989171" cy="23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2">
            <a:hlinkClick r:id="rId5"/>
          </p:cNvPr>
          <p:cNvSpPr/>
          <p:nvPr/>
        </p:nvSpPr>
        <p:spPr>
          <a:xfrm>
            <a:off x="5120225" y="9266650"/>
            <a:ext cx="1595100" cy="4176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  <a:hlinkClick r:id="rId6"/>
              </a:rPr>
              <a:t>Motion</a:t>
            </a:r>
            <a:endParaRPr>
              <a:solidFill>
                <a:srgbClr val="3D85C6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  <a:hlinkClick r:id="rId7"/>
              </a:rPr>
              <a:t>Parallax</a:t>
            </a:r>
            <a:endParaRPr>
              <a:solidFill>
                <a:srgbClr val="3D85C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صورة ذات صلة" id="586" name="Google Shape;586;p7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25330" l="24014" r="25849" t="28070"/>
          <a:stretch/>
        </p:blipFill>
        <p:spPr>
          <a:xfrm>
            <a:off x="4645225" y="9233175"/>
            <a:ext cx="695775" cy="4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250" y="5311325"/>
            <a:ext cx="2887650" cy="435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</a:rPr>
              <a:t>Lateral geniculate body LGB (6 layers):-</a:t>
            </a:r>
            <a:endParaRPr b="1" sz="1600">
              <a:solidFill>
                <a:srgbClr val="3D85C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●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left LGB (similar to left optic tract) has all layers receive from RIGHT  ½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of 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visual field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●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Right LGB (similar to right optic tract) has all layers receive from LEFT 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½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of visual field.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Function of LGB:</a:t>
            </a:r>
            <a:endParaRPr b="1" sz="1600">
              <a:solidFill>
                <a:srgbClr val="3D85C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Acts as a </a:t>
            </a: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relay station</a:t>
            </a: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for visual information from optic tract to cortex.</a:t>
            </a:r>
            <a:endParaRPr sz="14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It has </a:t>
            </a: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point to point transmission with high degree of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(تحديد المكان بدقة spatial fidelity)</a:t>
            </a:r>
            <a:endParaRPr sz="140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Acts as </a:t>
            </a: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gate controls signal transmission to visual cortex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i.e control how much signals reach visual cortex.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Color vision &amp; detect shapes &amp; texture.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N.B/- </a:t>
            </a:r>
            <a:r>
              <a:rPr b="1" lang="en-GB" sz="1400" u="sng">
                <a:latin typeface="Cairo"/>
                <a:ea typeface="Cairo"/>
                <a:cs typeface="Cairo"/>
                <a:sym typeface="Cairo"/>
              </a:rPr>
              <a:t>It receives gating control signals from two major sources</a:t>
            </a: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:</a:t>
            </a:r>
            <a:endParaRPr b="1"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Cairo"/>
              <a:buAutoNum type="arabicParenR"/>
            </a:pPr>
            <a:r>
              <a:rPr b="1" i="1" lang="en-GB" sz="1400" u="sng">
                <a:latin typeface="Cairo"/>
                <a:ea typeface="Cairo"/>
                <a:cs typeface="Cairo"/>
                <a:sym typeface="Cairo"/>
              </a:rPr>
              <a:t>Corticofugal fibers</a:t>
            </a:r>
            <a:r>
              <a:rPr b="1" i="1" lang="en-GB" sz="14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returning in a backward direction from the primary visual cortex to the lateral geniculate nucleus.</a:t>
            </a:r>
            <a:endParaRPr b="1"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arenR"/>
            </a:pPr>
            <a:r>
              <a:rPr b="1" i="1" lang="en-GB" sz="1400" u="sng">
                <a:latin typeface="Cairo"/>
                <a:ea typeface="Cairo"/>
                <a:cs typeface="Cairo"/>
                <a:sym typeface="Cairo"/>
              </a:rPr>
              <a:t>Reticular areas of the mesencephalon</a:t>
            </a:r>
            <a:r>
              <a:rPr b="1" lang="en-GB" sz="1400" u="sng">
                <a:latin typeface="Cairo"/>
                <a:ea typeface="Cairo"/>
                <a:cs typeface="Cairo"/>
                <a:sym typeface="Cairo"/>
              </a:rPr>
              <a:t>.</a:t>
            </a:r>
            <a:endParaRPr b="1" sz="1400" u="sng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B</a:t>
            </a: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oth of these are inhibitory and, when stimulated, can turn off transmission through selected portions of the dorsal lateral </a:t>
            </a: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geniculate</a:t>
            </a: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 nucleus.</a:t>
            </a:r>
            <a:endParaRPr b="1" sz="1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5B78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9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73"/>
          <p:cNvSpPr txBox="1"/>
          <p:nvPr/>
        </p:nvSpPr>
        <p:spPr>
          <a:xfrm>
            <a:off x="274050" y="5311325"/>
            <a:ext cx="3538200" cy="4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LGB pathways to visual cortex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AutoNum type="arabi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magnocellular pathway, from layers 1 and 2 which have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large cells</a:t>
            </a:r>
            <a:r>
              <a:rPr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and are called </a:t>
            </a:r>
            <a:r>
              <a:rPr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magnocellular,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carries  signals </a:t>
            </a:r>
            <a:r>
              <a:rPr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for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detection of movement,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depth, and flicker.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-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This magnocellular system provides a </a:t>
            </a:r>
            <a:r>
              <a:rPr i="1"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rapidly  conducting </a:t>
            </a:r>
            <a:r>
              <a:rPr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pathway</a:t>
            </a: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to the visual cortex. However,  this system is </a:t>
            </a:r>
            <a:r>
              <a:rPr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color blind,</a:t>
            </a: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transmitting only black-  and-white information.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rabi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parvocellular pathway, from layers 3,4,5,6 which have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small cells</a:t>
            </a:r>
            <a:r>
              <a:rPr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and are called parvocellular, carries signals </a:t>
            </a:r>
            <a:r>
              <a:rPr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for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color vision,</a:t>
            </a:r>
            <a:r>
              <a:rPr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texture, shape, and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fine detail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-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</a:t>
            </a: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oderate velocity of conduction.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4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Visual cortex:</a:t>
            </a:r>
            <a:endParaRPr b="1" sz="1600">
              <a:solidFill>
                <a:srgbClr val="3D85C6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The Primary Visual Cortex Has Six Major  Layers of cells arranged vertically each act as a  separate functional unit for processing of  informations.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The fovea</a:t>
            </a:r>
            <a:r>
              <a:rPr b="1"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is responsible for the highest degree of visual acuity,</a:t>
            </a: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so it has larger representation</a:t>
            </a: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</a:t>
            </a:r>
            <a:r>
              <a:rPr b="1"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the primary visual cortex than the most  peripheral portions of the retina.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Signals from the </a:t>
            </a:r>
            <a:r>
              <a:rPr b="1"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retinal  fovea</a:t>
            </a: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transmits its signals</a:t>
            </a:r>
            <a:r>
              <a:rPr b="1" lang="en-GB" sz="14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terminate near the occipital pole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, whereas signals from the more peripheral retina terminate in concentric half circles anterior to the pole  on the medial occipital  lobe.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The upper portion of the retina is represented  superiorly and the lower portion inferiorly.</a:t>
            </a:r>
            <a:endParaRPr/>
          </a:p>
        </p:txBody>
      </p:sp>
      <p:pic>
        <p:nvPicPr>
          <p:cNvPr id="599" name="Google Shape;59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670" y="3058425"/>
            <a:ext cx="1417230" cy="18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075" y="3058425"/>
            <a:ext cx="2133425" cy="2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4"/>
          <p:cNvSpPr txBox="1"/>
          <p:nvPr/>
        </p:nvSpPr>
        <p:spPr>
          <a:xfrm>
            <a:off x="322500" y="4950000"/>
            <a:ext cx="6213000" cy="4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1- Primary visual cortex (brodmann area 17):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Perceive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sensation of vision (movement +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shapes +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stereoscopic vision + brightness) &amp; has blobs for color detection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2- Association visual cortex (area 18&amp;19) (secondary visual  areas):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Located mainly anterior to the primary visual cortex 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Function: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interpretation of visual stimuli.</a:t>
            </a:r>
            <a:endParaRPr b="1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fixation mechanism that causes the eyes to “lock” on the object of attention is controlled by </a:t>
            </a:r>
            <a:r>
              <a:rPr i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secondary visual center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When this fixation area is destroyed bilaterally , causes difficulty keeping its eyes  directed toward a given fixation point.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Effect of Removing the Primary Visual Cortex:</a:t>
            </a:r>
            <a:endParaRPr b="1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Removal of the primary visual cortex </a:t>
            </a:r>
            <a:r>
              <a:rPr b="1"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causes loss of conscious vision, (blindness).</a:t>
            </a:r>
            <a:endParaRPr b="1"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(but patient react subconsciously to changes in light intensity, to movement in the visual scene.)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These reactions include turning the eyes, turning the head, and avoidance. This vision is believed to be </a:t>
            </a:r>
            <a:r>
              <a:rPr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subserved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by neuronal pathways that pass from the optic tracts mainly into the superior colliculi.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5B787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5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Color Blobs are in the Visual Cortex. 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 Interspersed among the primary visual  columns &amp; among the  columns of the  secondary visual areas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Column-like areas called color blobs </a:t>
            </a: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clusters of cells responsible for color  detection</a:t>
            </a:r>
            <a:endParaRPr sz="1400"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Simple cells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 detect color contrast details,  bars of </a:t>
            </a: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light, lines , borders and edges</a:t>
            </a:r>
            <a:endParaRPr sz="1400"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Co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mplex cells detect line orientation when a line is displaced laterally or  vertically in the visual field </a:t>
            </a:r>
            <a:r>
              <a:rPr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(linear movements of a stimulus).</a:t>
            </a:r>
            <a:endParaRPr sz="1400"/>
          </a:p>
        </p:txBody>
      </p:sp>
      <p:pic>
        <p:nvPicPr>
          <p:cNvPr id="607" name="Google Shape;60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484" y="2598106"/>
            <a:ext cx="1857325" cy="2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5"/>
          <p:cNvSpPr txBox="1"/>
          <p:nvPr/>
        </p:nvSpPr>
        <p:spPr>
          <a:xfrm>
            <a:off x="454350" y="7755825"/>
            <a:ext cx="5952000" cy="11442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Macular sparing  = loss of peripheral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vision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with intact macular vision.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Because the macular representation is separate from that of the peripheral fields and is very large relative to that of the peripheral fields.</a:t>
            </a:r>
            <a:endParaRPr/>
          </a:p>
        </p:txBody>
      </p:sp>
      <p:pic>
        <p:nvPicPr>
          <p:cNvPr id="609" name="Google Shape;60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50" y="5511525"/>
            <a:ext cx="3124350" cy="22401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610" name="Google Shape;610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825" y="5507292"/>
            <a:ext cx="2748832" cy="2248533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611" name="Google Shape;611;p75"/>
          <p:cNvSpPr txBox="1"/>
          <p:nvPr/>
        </p:nvSpPr>
        <p:spPr>
          <a:xfrm>
            <a:off x="1016375" y="3077412"/>
            <a:ext cx="38631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9DAF8"/>
                </a:solidFill>
              </a:rPr>
              <a:t>Dr.Salah said “you have to </a:t>
            </a:r>
            <a:r>
              <a:rPr lang="en-GB">
                <a:solidFill>
                  <a:srgbClr val="C9DAF8"/>
                </a:solidFill>
              </a:rPr>
              <a:t>remember each </a:t>
            </a:r>
            <a:r>
              <a:rPr lang="en-GB">
                <a:solidFill>
                  <a:srgbClr val="C9DAF8"/>
                </a:solidFill>
              </a:rPr>
              <a:t>ganglion</a:t>
            </a:r>
            <a:r>
              <a:rPr lang="en-GB">
                <a:solidFill>
                  <a:srgbClr val="C9DAF8"/>
                </a:solidFill>
              </a:rPr>
              <a:t> pathway in this picture”</a:t>
            </a:r>
            <a:endParaRPr>
              <a:solidFill>
                <a:srgbClr val="C9DAF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9DAF8"/>
                </a:solidFill>
              </a:rPr>
              <a:t>E.g (Y ganglion to magnocellular then to Ca)</a:t>
            </a:r>
            <a:endParaRPr>
              <a:solidFill>
                <a:srgbClr val="C9DAF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6"/>
          <p:cNvSpPr txBox="1"/>
          <p:nvPr>
            <p:ph type="title"/>
          </p:nvPr>
        </p:nvSpPr>
        <p:spPr>
          <a:xfrm>
            <a:off x="146375" y="786525"/>
            <a:ext cx="6147300" cy="52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D85C6"/>
                </a:solidFill>
              </a:rPr>
              <a:t>Dr. Salah Notes for lecture Vision 1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3D85C6"/>
                </a:solidFill>
              </a:rPr>
              <a:t>What is the site of synthesis and drainage of aqueous humor?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Synthesis: Ciliary processes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Drainage: Canal of Schlemm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3D85C6"/>
                </a:solidFill>
              </a:rPr>
              <a:t>If the trabecular meshwork or the canal are blocked what will occur?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Glaucoma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3D85C6"/>
                </a:solidFill>
              </a:rPr>
              <a:t>What are the functions of the aqueous humor?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Nutrition of avascular structures of eye e.g. cornea and maintenance of intraocular pressure 10-20mmHg which maintains the shape of the eyeball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3D85C6"/>
                </a:solidFill>
              </a:rPr>
              <a:t>What is myopia?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Eyeball is too long, image is formed in front of the retina referred to as shortsightedness, treated with a biconcave lens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3D85C6"/>
                </a:solidFill>
              </a:rPr>
              <a:t>What is hyperopia?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Eyeball is too short, image is formed behind the retina, treated with a biconvex lens.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3D85C6"/>
                </a:solidFill>
              </a:rPr>
              <a:t>What is astigmatism?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Person either only sees vertical lines clearly or horizontal lines clearly. It is treated with a cylindrical lens.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7"/>
          <p:cNvSpPr txBox="1"/>
          <p:nvPr/>
        </p:nvSpPr>
        <p:spPr>
          <a:xfrm>
            <a:off x="284350" y="543702"/>
            <a:ext cx="3030000" cy="75204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1.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the 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minimal amount of light that elicit sensation of light is the definition of …?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400"/>
              <a:buAutoNum type="alphaUcPeriod"/>
            </a:pPr>
            <a:r>
              <a:rPr lang="en-GB"/>
              <a:t>.</a:t>
            </a:r>
            <a:r>
              <a:rPr lang="en-GB" sz="12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Visual Acuity</a:t>
            </a:r>
            <a:endParaRPr sz="1200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400"/>
              <a:buAutoNum type="alphaUcPeriod"/>
            </a:pPr>
            <a:r>
              <a:rPr lang="en-GB"/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Scotopic Vision</a:t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400"/>
              <a:buAutoNum type="alphaUcPeriod"/>
            </a:pPr>
            <a:r>
              <a:rPr lang="en-GB"/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Visual threshold</a:t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Photopic  Vision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2.t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he rodes is ….?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high</a:t>
            </a:r>
            <a:r>
              <a:rPr lang="en-GB" sz="12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 visual acuity +Great sensitivity to light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</a:t>
            </a:r>
            <a:r>
              <a:rPr lang="en-GB" sz="12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ow visual acuity +Great sensitivity to light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High visual acuity +Low  sensitivity to light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low</a:t>
            </a:r>
            <a:r>
              <a:rPr lang="en-GB" sz="12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 visual acuity +Low  sensitivity to light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3.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Temporal fibers conveys ….?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nasal field + temporal field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.50%of 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nasal field and 50% of  temporal field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temporal field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82472"/>
              </a:buClr>
              <a:buSzPts val="1200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nasal field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4.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Which type of cell in the visual cortex responds best to lines and edges?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/>
              <a:t>.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Simple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.Complex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.Bipolar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.Hypercomplex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5.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Lesions of which type of cells in the lateral geniculate body will result in only black and white vision 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/>
              <a:t>.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Parvocellular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.Complex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.Magnocellular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.Simple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22" name="Google Shape;622;p77"/>
          <p:cNvSpPr txBox="1"/>
          <p:nvPr/>
        </p:nvSpPr>
        <p:spPr>
          <a:xfrm>
            <a:off x="3512625" y="3035396"/>
            <a:ext cx="3030000" cy="6471772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6</a:t>
            </a: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Which cells in layer IV of the primary visual cortex detect orientation of lines and borders?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/>
              <a:t>.</a:t>
            </a: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Parvocellular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.complex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.simple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.magnocellular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7.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From which part of the brain stem there is fibers that inhibit Lateral geniculate nuclues 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/>
              <a:t>.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midbarin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.pons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.Medulla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.Red nucleus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8.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Lesion of the pretectal nuclues, result in</a:t>
            </a: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?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/>
              <a:t>. 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Loss of accommodation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.Loss of pupillary reflex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.Loss of both pathways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iro"/>
              <a:buAutoNum type="alphaUcPeriod"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.Loss EWN action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7"/>
          <p:cNvSpPr txBox="1"/>
          <p:nvPr/>
        </p:nvSpPr>
        <p:spPr>
          <a:xfrm rot="5400000">
            <a:off x="937987" y="8018464"/>
            <a:ext cx="919826" cy="2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7.A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8.B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875" y="413525"/>
            <a:ext cx="4159450" cy="19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2"/>
          <p:cNvPicPr preferRelativeResize="0"/>
          <p:nvPr/>
        </p:nvPicPr>
        <p:blipFill rotWithShape="1">
          <a:blip r:embed="rId4">
            <a:alphaModFix/>
          </a:blip>
          <a:srcRect b="0" l="11786" r="12219" t="0"/>
          <a:stretch/>
        </p:blipFill>
        <p:spPr>
          <a:xfrm>
            <a:off x="66875" y="413525"/>
            <a:ext cx="1663651" cy="19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2"/>
          <p:cNvSpPr txBox="1"/>
          <p:nvPr/>
        </p:nvSpPr>
        <p:spPr>
          <a:xfrm>
            <a:off x="4494775" y="309675"/>
            <a:ext cx="6567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Left eye</a:t>
            </a:r>
            <a:endParaRPr sz="1000"/>
          </a:p>
        </p:txBody>
      </p:sp>
      <p:sp>
        <p:nvSpPr>
          <p:cNvPr id="364" name="Google Shape;364;p62"/>
          <p:cNvSpPr txBox="1"/>
          <p:nvPr/>
        </p:nvSpPr>
        <p:spPr>
          <a:xfrm>
            <a:off x="4446025" y="1935025"/>
            <a:ext cx="7542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Right </a:t>
            </a:r>
            <a:r>
              <a:rPr lang="en-GB" sz="1000"/>
              <a:t>eye</a:t>
            </a:r>
            <a:endParaRPr sz="1000"/>
          </a:p>
        </p:txBody>
      </p:sp>
      <p:sp>
        <p:nvSpPr>
          <p:cNvPr id="365" name="Google Shape;365;p62"/>
          <p:cNvSpPr txBox="1"/>
          <p:nvPr/>
        </p:nvSpPr>
        <p:spPr>
          <a:xfrm>
            <a:off x="2893875" y="1417350"/>
            <a:ext cx="7542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Midbrain</a:t>
            </a:r>
            <a:endParaRPr sz="1000"/>
          </a:p>
        </p:txBody>
      </p:sp>
      <p:sp>
        <p:nvSpPr>
          <p:cNvPr id="366" name="Google Shape;366;p62"/>
          <p:cNvSpPr txBox="1"/>
          <p:nvPr/>
        </p:nvSpPr>
        <p:spPr>
          <a:xfrm>
            <a:off x="2091250" y="420075"/>
            <a:ext cx="65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LGN</a:t>
            </a:r>
            <a:endParaRPr sz="1000"/>
          </a:p>
        </p:txBody>
      </p:sp>
      <p:sp>
        <p:nvSpPr>
          <p:cNvPr id="367" name="Google Shape;367;p62"/>
          <p:cNvSpPr txBox="1"/>
          <p:nvPr/>
        </p:nvSpPr>
        <p:spPr>
          <a:xfrm>
            <a:off x="2397025" y="2046825"/>
            <a:ext cx="65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LGN</a:t>
            </a:r>
            <a:endParaRPr sz="1000"/>
          </a:p>
        </p:txBody>
      </p:sp>
      <p:sp>
        <p:nvSpPr>
          <p:cNvPr id="368" name="Google Shape;368;p62"/>
          <p:cNvSpPr txBox="1"/>
          <p:nvPr/>
        </p:nvSpPr>
        <p:spPr>
          <a:xfrm>
            <a:off x="391225" y="705325"/>
            <a:ext cx="987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Occipital</a:t>
            </a:r>
            <a:r>
              <a:rPr lang="en-GB" sz="1000"/>
              <a:t> lobe</a:t>
            </a:r>
            <a:endParaRPr sz="1000"/>
          </a:p>
        </p:txBody>
      </p:sp>
      <p:sp>
        <p:nvSpPr>
          <p:cNvPr id="369" name="Google Shape;369;p62"/>
          <p:cNvSpPr txBox="1"/>
          <p:nvPr/>
        </p:nvSpPr>
        <p:spPr>
          <a:xfrm>
            <a:off x="517825" y="1636575"/>
            <a:ext cx="987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Occipital lobe</a:t>
            </a:r>
            <a:endParaRPr sz="1000"/>
          </a:p>
        </p:txBody>
      </p:sp>
      <p:sp>
        <p:nvSpPr>
          <p:cNvPr id="370" name="Google Shape;370;p62"/>
          <p:cNvSpPr txBox="1"/>
          <p:nvPr/>
        </p:nvSpPr>
        <p:spPr>
          <a:xfrm>
            <a:off x="5469175" y="614650"/>
            <a:ext cx="987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L. visual field</a:t>
            </a:r>
            <a:endParaRPr sz="1000"/>
          </a:p>
        </p:txBody>
      </p:sp>
      <p:sp>
        <p:nvSpPr>
          <p:cNvPr id="371" name="Google Shape;371;p62"/>
          <p:cNvSpPr txBox="1"/>
          <p:nvPr/>
        </p:nvSpPr>
        <p:spPr>
          <a:xfrm>
            <a:off x="5602975" y="1550625"/>
            <a:ext cx="987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</a:t>
            </a:r>
            <a:r>
              <a:rPr lang="en-GB" sz="1000"/>
              <a:t>. visual field</a:t>
            </a:r>
            <a:endParaRPr sz="1000"/>
          </a:p>
        </p:txBody>
      </p:sp>
      <p:sp>
        <p:nvSpPr>
          <p:cNvPr id="372" name="Google Shape;372;p62"/>
          <p:cNvSpPr/>
          <p:nvPr/>
        </p:nvSpPr>
        <p:spPr>
          <a:xfrm>
            <a:off x="4709225" y="652875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2"/>
          <p:cNvSpPr/>
          <p:nvPr/>
        </p:nvSpPr>
        <p:spPr>
          <a:xfrm>
            <a:off x="4709225" y="1794675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62"/>
          <p:cNvSpPr/>
          <p:nvPr/>
        </p:nvSpPr>
        <p:spPr>
          <a:xfrm>
            <a:off x="4709225" y="863425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2"/>
          <p:cNvSpPr/>
          <p:nvPr/>
        </p:nvSpPr>
        <p:spPr>
          <a:xfrm>
            <a:off x="4709225" y="1550625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2"/>
          <p:cNvSpPr txBox="1"/>
          <p:nvPr/>
        </p:nvSpPr>
        <p:spPr>
          <a:xfrm>
            <a:off x="66875" y="2486600"/>
            <a:ext cx="6657000" cy="2607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</a:rPr>
              <a:t>How the pupil respond to the light?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Right eye: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Light from the right visual field of the right eye will hit the nasal hemiretina (    ) → it has to go to the left side of the brain so it has to cross over (contralateral)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Light from the left visual field of the right eye will hit the temporal hemiretina (    ) → it has to go the  right side of the brain but since it’s already on the right side then it won’t have to cross over (ipsilateral)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 Left eye: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Light from the left visual field from the left eye will hit the nasal </a:t>
            </a:r>
            <a:r>
              <a:rPr lang="en-GB" sz="1100">
                <a:solidFill>
                  <a:schemeClr val="dk1"/>
                </a:solidFill>
              </a:rPr>
              <a:t>hemiretina</a:t>
            </a:r>
            <a:r>
              <a:rPr lang="en-GB" sz="1100">
                <a:solidFill>
                  <a:schemeClr val="dk1"/>
                </a:solidFill>
              </a:rPr>
              <a:t> → it has to go to the right side of the brain so it has to cross over (contralateral)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Light from the right visual field of the left eye will hit the temporal </a:t>
            </a:r>
            <a:r>
              <a:rPr lang="en-GB" sz="1100">
                <a:solidFill>
                  <a:schemeClr val="dk1"/>
                </a:solidFill>
              </a:rPr>
              <a:t>hemiretina → it </a:t>
            </a:r>
            <a:r>
              <a:rPr lang="en-GB" sz="1100">
                <a:solidFill>
                  <a:schemeClr val="dk1"/>
                </a:solidFill>
              </a:rPr>
              <a:t>has to go the left side of the brain but since it’s already on the left side then it won’t have to cross over (ipsilateral)    </a:t>
            </a:r>
            <a:endParaRPr sz="1100"/>
          </a:p>
        </p:txBody>
      </p:sp>
      <p:sp>
        <p:nvSpPr>
          <p:cNvPr id="377" name="Google Shape;377;p62"/>
          <p:cNvSpPr/>
          <p:nvPr/>
        </p:nvSpPr>
        <p:spPr>
          <a:xfrm>
            <a:off x="5241725" y="2974850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62"/>
          <p:cNvSpPr/>
          <p:nvPr/>
        </p:nvSpPr>
        <p:spPr>
          <a:xfrm>
            <a:off x="5354825" y="3368350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2"/>
          <p:cNvSpPr txBox="1"/>
          <p:nvPr/>
        </p:nvSpPr>
        <p:spPr>
          <a:xfrm>
            <a:off x="66875" y="5413250"/>
            <a:ext cx="6657000" cy="3863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Lateral Geniculate Nucleus (LGN)</a:t>
            </a:r>
            <a:r>
              <a:rPr lang="en-GB" sz="1100">
                <a:solidFill>
                  <a:schemeClr val="dk1"/>
                </a:solidFill>
              </a:rPr>
              <a:t> is located on the </a:t>
            </a:r>
            <a:r>
              <a:rPr lang="en-GB" sz="1100">
                <a:solidFill>
                  <a:schemeClr val="dk1"/>
                </a:solidFill>
              </a:rPr>
              <a:t>thalamus</a:t>
            </a:r>
            <a:r>
              <a:rPr lang="en-GB" sz="1100">
                <a:solidFill>
                  <a:schemeClr val="dk1"/>
                </a:solidFill>
              </a:rPr>
              <a:t> and it has 6 layers that will </a:t>
            </a:r>
            <a:r>
              <a:rPr lang="en-GB" sz="1100">
                <a:solidFill>
                  <a:schemeClr val="dk1"/>
                </a:solidFill>
              </a:rPr>
              <a:t>receive</a:t>
            </a:r>
            <a:r>
              <a:rPr lang="en-GB" sz="1100">
                <a:solidFill>
                  <a:schemeClr val="dk1"/>
                </a:solidFill>
              </a:rPr>
              <a:t> the fibers: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Ipsilateral fibers go to (2,3 &amp; 5) and contralateral fibers go to (1,4 &amp; 6)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1) Then the information will come out of the LGN through superior and inferior retinal fibers which will go to the occipital lobe where the visual processing is going to occur.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2) Some fibers that exit the LGN will go to the midbrain: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In the midbrain we have a two superior colliculus (   ) on each side that are responsible for the movement of the head and eye responding to a visual stimulus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We also have a two </a:t>
            </a:r>
            <a:r>
              <a:rPr lang="en-GB" sz="1100">
                <a:solidFill>
                  <a:schemeClr val="dk1"/>
                </a:solidFill>
              </a:rPr>
              <a:t>p</a:t>
            </a:r>
            <a:r>
              <a:rPr lang="en-GB" sz="1100">
                <a:solidFill>
                  <a:schemeClr val="dk1"/>
                </a:solidFill>
              </a:rPr>
              <a:t>retectal </a:t>
            </a:r>
            <a:r>
              <a:rPr lang="en-GB" sz="1100">
                <a:solidFill>
                  <a:schemeClr val="dk1"/>
                </a:solidFill>
              </a:rPr>
              <a:t>n</a:t>
            </a:r>
            <a:r>
              <a:rPr lang="en-GB" sz="1100">
                <a:solidFill>
                  <a:schemeClr val="dk1"/>
                </a:solidFill>
              </a:rPr>
              <a:t>ucleus</a:t>
            </a: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100">
                <a:solidFill>
                  <a:schemeClr val="dk1"/>
                </a:solidFill>
              </a:rPr>
              <a:t>(    )  in the midbrain and the information that comes to it from each sides can cross over and give fibers to to both the right and the left </a:t>
            </a:r>
            <a:r>
              <a:rPr lang="en-GB" sz="1100">
                <a:solidFill>
                  <a:schemeClr val="dk1"/>
                </a:solidFill>
              </a:rPr>
              <a:t>Edinger-Westphal Nucleus.(   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O</a:t>
            </a:r>
            <a:r>
              <a:rPr lang="en-GB" sz="1100">
                <a:solidFill>
                  <a:schemeClr val="dk1"/>
                </a:solidFill>
              </a:rPr>
              <a:t>n the sides of the cerebral aqueduct we have somatic motor fibers for the 3rd nerve and also on the sides of the motor fibers we have the Edinger-Westphal Nucleus (   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When the EWN is activated it will exit the midbrain and move with the oculomotor nerve → it will reach the ciliary ganglion (    ) → a group of postganglionic parasympathetic fibers which will be part of the short ciliary nerve will get </a:t>
            </a:r>
            <a:r>
              <a:rPr lang="en-GB" sz="1100">
                <a:solidFill>
                  <a:schemeClr val="dk1"/>
                </a:solidFill>
              </a:rPr>
              <a:t>out of these ciliary nerves → i</a:t>
            </a:r>
            <a:r>
              <a:rPr lang="en-GB" sz="1100">
                <a:solidFill>
                  <a:schemeClr val="dk1"/>
                </a:solidFill>
              </a:rPr>
              <a:t>t will pierce through the sclera of the eye to give supply to the ciliary muscle and the sphincter pupillae.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80" name="Google Shape;380;p62"/>
          <p:cNvSpPr/>
          <p:nvPr/>
        </p:nvSpPr>
        <p:spPr>
          <a:xfrm>
            <a:off x="1832275" y="1055425"/>
            <a:ext cx="168300" cy="181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2"/>
          <p:cNvSpPr/>
          <p:nvPr/>
        </p:nvSpPr>
        <p:spPr>
          <a:xfrm>
            <a:off x="1832275" y="1420650"/>
            <a:ext cx="168300" cy="181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2"/>
          <p:cNvSpPr/>
          <p:nvPr/>
        </p:nvSpPr>
        <p:spPr>
          <a:xfrm>
            <a:off x="3704250" y="6657450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2"/>
          <p:cNvSpPr/>
          <p:nvPr/>
        </p:nvSpPr>
        <p:spPr>
          <a:xfrm>
            <a:off x="2106375" y="1472538"/>
            <a:ext cx="96900" cy="777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2"/>
          <p:cNvSpPr/>
          <p:nvPr/>
        </p:nvSpPr>
        <p:spPr>
          <a:xfrm>
            <a:off x="2106375" y="1107313"/>
            <a:ext cx="96900" cy="777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2"/>
          <p:cNvSpPr/>
          <p:nvPr/>
        </p:nvSpPr>
        <p:spPr>
          <a:xfrm>
            <a:off x="3053725" y="7082825"/>
            <a:ext cx="96900" cy="777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2"/>
          <p:cNvSpPr/>
          <p:nvPr/>
        </p:nvSpPr>
        <p:spPr>
          <a:xfrm>
            <a:off x="2309075" y="1185025"/>
            <a:ext cx="113100" cy="7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594BC"/>
          </a:solidFill>
          <a:ln cap="flat" cmpd="sng" w="9525">
            <a:solidFill>
              <a:srgbClr val="D59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2"/>
          <p:cNvSpPr/>
          <p:nvPr/>
        </p:nvSpPr>
        <p:spPr>
          <a:xfrm>
            <a:off x="2309075" y="1347800"/>
            <a:ext cx="113100" cy="7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594BC"/>
          </a:solidFill>
          <a:ln cap="flat" cmpd="sng" w="9525">
            <a:solidFill>
              <a:srgbClr val="D59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2"/>
          <p:cNvSpPr/>
          <p:nvPr/>
        </p:nvSpPr>
        <p:spPr>
          <a:xfrm>
            <a:off x="4911025" y="7805600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594BC"/>
          </a:solidFill>
          <a:ln cap="flat" cmpd="sng" w="9525">
            <a:solidFill>
              <a:srgbClr val="D59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2"/>
          <p:cNvSpPr/>
          <p:nvPr/>
        </p:nvSpPr>
        <p:spPr>
          <a:xfrm>
            <a:off x="1220050" y="7431100"/>
            <a:ext cx="113100" cy="133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594BC"/>
          </a:solidFill>
          <a:ln cap="flat" cmpd="sng" w="9525">
            <a:solidFill>
              <a:srgbClr val="D59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2"/>
          <p:cNvSpPr/>
          <p:nvPr/>
        </p:nvSpPr>
        <p:spPr>
          <a:xfrm>
            <a:off x="4306725" y="1107313"/>
            <a:ext cx="96900" cy="77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2"/>
          <p:cNvSpPr/>
          <p:nvPr/>
        </p:nvSpPr>
        <p:spPr>
          <a:xfrm>
            <a:off x="4306725" y="1347788"/>
            <a:ext cx="96900" cy="77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2"/>
          <p:cNvSpPr/>
          <p:nvPr/>
        </p:nvSpPr>
        <p:spPr>
          <a:xfrm>
            <a:off x="2246650" y="8226425"/>
            <a:ext cx="113100" cy="77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3" name="Google Shape;393;p6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5725" y="57550"/>
            <a:ext cx="368700" cy="28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63"/>
          <p:cNvPicPr preferRelativeResize="0"/>
          <p:nvPr/>
        </p:nvPicPr>
        <p:blipFill rotWithShape="1">
          <a:blip r:embed="rId3">
            <a:alphaModFix/>
          </a:blip>
          <a:srcRect b="31927" l="6050" r="0" t="31395"/>
          <a:stretch/>
        </p:blipFill>
        <p:spPr>
          <a:xfrm>
            <a:off x="-12" y="715370"/>
            <a:ext cx="2455599" cy="271063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3"/>
          <p:cNvSpPr txBox="1"/>
          <p:nvPr/>
        </p:nvSpPr>
        <p:spPr>
          <a:xfrm>
            <a:off x="2231638" y="906825"/>
            <a:ext cx="4394700" cy="1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How would the ciliary muscle be affected by the parasympathetic fibers?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ciliary muscle will </a:t>
            </a:r>
            <a:r>
              <a:rPr b="1" lang="en-GB" sz="1100">
                <a:solidFill>
                  <a:schemeClr val="dk1"/>
                </a:solidFill>
              </a:rPr>
              <a:t>contract.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zonules will become </a:t>
            </a:r>
            <a:r>
              <a:rPr b="1" lang="en-GB" sz="1100">
                <a:solidFill>
                  <a:schemeClr val="dk1"/>
                </a:solidFill>
              </a:rPr>
              <a:t>loose</a:t>
            </a:r>
            <a:r>
              <a:rPr lang="en-GB" sz="1100">
                <a:solidFill>
                  <a:schemeClr val="dk1"/>
                </a:solidFill>
              </a:rPr>
              <a:t> (zonules are small strands of fibers that connect the lens to the ciliary body).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lens will </a:t>
            </a:r>
            <a:r>
              <a:rPr b="1" lang="en-GB" sz="1100">
                <a:solidFill>
                  <a:schemeClr val="dk1"/>
                </a:solidFill>
              </a:rPr>
              <a:t>bulge.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Help with </a:t>
            </a:r>
            <a:r>
              <a:rPr lang="en-GB" sz="1100" u="sng">
                <a:solidFill>
                  <a:schemeClr val="dk1"/>
                </a:solidFill>
              </a:rPr>
              <a:t>near point of vision </a:t>
            </a:r>
            <a:endParaRPr sz="1100" u="sng"/>
          </a:p>
        </p:txBody>
      </p:sp>
      <p:sp>
        <p:nvSpPr>
          <p:cNvPr id="400" name="Google Shape;400;p63"/>
          <p:cNvSpPr txBox="1"/>
          <p:nvPr/>
        </p:nvSpPr>
        <p:spPr>
          <a:xfrm>
            <a:off x="1620863" y="443550"/>
            <a:ext cx="1048200" cy="336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ciliary muscle</a:t>
            </a:r>
            <a:endParaRPr sz="1100"/>
          </a:p>
        </p:txBody>
      </p:sp>
      <p:cxnSp>
        <p:nvCxnSpPr>
          <p:cNvPr id="401" name="Google Shape;401;p63"/>
          <p:cNvCxnSpPr>
            <a:stCxn id="400" idx="2"/>
          </p:cNvCxnSpPr>
          <p:nvPr/>
        </p:nvCxnSpPr>
        <p:spPr>
          <a:xfrm flipH="1">
            <a:off x="1785863" y="779850"/>
            <a:ext cx="359100" cy="433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2" name="Google Shape;402;p63"/>
          <p:cNvSpPr txBox="1"/>
          <p:nvPr/>
        </p:nvSpPr>
        <p:spPr>
          <a:xfrm>
            <a:off x="2038163" y="2717458"/>
            <a:ext cx="630900" cy="3363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zonules</a:t>
            </a:r>
            <a:endParaRPr sz="1000"/>
          </a:p>
        </p:txBody>
      </p:sp>
      <p:cxnSp>
        <p:nvCxnSpPr>
          <p:cNvPr id="403" name="Google Shape;403;p63"/>
          <p:cNvCxnSpPr>
            <a:stCxn id="402" idx="1"/>
          </p:cNvCxnSpPr>
          <p:nvPr/>
        </p:nvCxnSpPr>
        <p:spPr>
          <a:xfrm rot="10800000">
            <a:off x="1669463" y="2558008"/>
            <a:ext cx="368700" cy="3276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4" name="Google Shape;404;p63"/>
          <p:cNvSpPr txBox="1"/>
          <p:nvPr/>
        </p:nvSpPr>
        <p:spPr>
          <a:xfrm>
            <a:off x="844413" y="1902599"/>
            <a:ext cx="443400" cy="3363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lens</a:t>
            </a:r>
            <a:endParaRPr sz="1000"/>
          </a:p>
        </p:txBody>
      </p:sp>
      <p:cxnSp>
        <p:nvCxnSpPr>
          <p:cNvPr id="405" name="Google Shape;405;p63"/>
          <p:cNvCxnSpPr>
            <a:stCxn id="404" idx="3"/>
          </p:cNvCxnSpPr>
          <p:nvPr/>
        </p:nvCxnSpPr>
        <p:spPr>
          <a:xfrm>
            <a:off x="1287813" y="2070749"/>
            <a:ext cx="294300" cy="105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p63"/>
          <p:cNvSpPr txBox="1"/>
          <p:nvPr/>
        </p:nvSpPr>
        <p:spPr>
          <a:xfrm>
            <a:off x="2727363" y="2685600"/>
            <a:ext cx="39768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How would the ciliary be affected by the sympathetic fibers?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ciliary muscle will </a:t>
            </a:r>
            <a:r>
              <a:rPr b="1" lang="en-GB" sz="1100">
                <a:solidFill>
                  <a:schemeClr val="dk1"/>
                </a:solidFill>
              </a:rPr>
              <a:t>relax.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zonules will become </a:t>
            </a:r>
            <a:r>
              <a:rPr b="1" lang="en-GB" sz="1100">
                <a:solidFill>
                  <a:schemeClr val="dk1"/>
                </a:solidFill>
              </a:rPr>
              <a:t>tight.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lens will become</a:t>
            </a:r>
            <a:r>
              <a:rPr b="1" lang="en-GB" sz="1100">
                <a:solidFill>
                  <a:schemeClr val="dk1"/>
                </a:solidFill>
              </a:rPr>
              <a:t> flat.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Help with </a:t>
            </a:r>
            <a:r>
              <a:rPr lang="en-GB" sz="1100" u="sng">
                <a:solidFill>
                  <a:schemeClr val="dk1"/>
                </a:solidFill>
              </a:rPr>
              <a:t>far distance vision </a:t>
            </a:r>
            <a:endParaRPr sz="11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407" name="Google Shape;407;p63"/>
          <p:cNvCxnSpPr/>
          <p:nvPr/>
        </p:nvCxnSpPr>
        <p:spPr>
          <a:xfrm>
            <a:off x="1370063" y="4073125"/>
            <a:ext cx="354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408" name="Google Shape;40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191905" y="5225627"/>
            <a:ext cx="3239059" cy="26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3"/>
          <p:cNvSpPr txBox="1"/>
          <p:nvPr/>
        </p:nvSpPr>
        <p:spPr>
          <a:xfrm>
            <a:off x="2497225" y="4650600"/>
            <a:ext cx="4248600" cy="27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How would the pupil be affected by the parasympathetic fibers?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pupil will </a:t>
            </a:r>
            <a:r>
              <a:rPr b="1" lang="en-GB" sz="1100">
                <a:solidFill>
                  <a:schemeClr val="dk1"/>
                </a:solidFill>
              </a:rPr>
              <a:t>constrict</a:t>
            </a:r>
            <a:r>
              <a:rPr lang="en-GB" sz="1100">
                <a:solidFill>
                  <a:schemeClr val="dk1"/>
                </a:solidFill>
              </a:rPr>
              <a:t> through the sphincter pupillae muscle</a:t>
            </a:r>
            <a:r>
              <a:rPr lang="en-GB" sz="1100">
                <a:solidFill>
                  <a:schemeClr val="dk1"/>
                </a:solidFill>
              </a:rPr>
              <a:t> which have M3 receptors.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Then the short ciliary nerve will come and act on the M3 receptors to make them contract which will </a:t>
            </a:r>
            <a:r>
              <a:rPr b="1" lang="en-GB" sz="1100">
                <a:solidFill>
                  <a:schemeClr val="dk1"/>
                </a:solidFill>
              </a:rPr>
              <a:t>make the pupil smaller</a:t>
            </a:r>
            <a:r>
              <a:rPr lang="en-GB" sz="1100">
                <a:solidFill>
                  <a:schemeClr val="dk1"/>
                </a:solidFill>
              </a:rPr>
              <a:t> (constriction of the pupil).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u="sng">
                <a:solidFill>
                  <a:schemeClr val="dk1"/>
                </a:solidFill>
              </a:rPr>
              <a:t>L</a:t>
            </a:r>
            <a:r>
              <a:rPr lang="en-GB" sz="1100" u="sng">
                <a:solidFill>
                  <a:schemeClr val="dk1"/>
                </a:solidFill>
              </a:rPr>
              <a:t>ittle light</a:t>
            </a:r>
            <a:r>
              <a:rPr lang="en-GB" sz="1100">
                <a:solidFill>
                  <a:schemeClr val="dk1"/>
                </a:solidFill>
              </a:rPr>
              <a:t> will come into the eye which will be </a:t>
            </a:r>
            <a:r>
              <a:rPr b="1" lang="en-GB" sz="1100">
                <a:solidFill>
                  <a:schemeClr val="dk1"/>
                </a:solidFill>
              </a:rPr>
              <a:t>focus the light through a specific point</a:t>
            </a:r>
            <a:r>
              <a:rPr lang="en-GB" sz="1100">
                <a:solidFill>
                  <a:schemeClr val="dk1"/>
                </a:solidFill>
              </a:rPr>
              <a:t> in the eye called </a:t>
            </a:r>
            <a:r>
              <a:rPr lang="en-GB" sz="1100" u="sng">
                <a:solidFill>
                  <a:schemeClr val="dk1"/>
                </a:solidFill>
              </a:rPr>
              <a:t>fovea.</a:t>
            </a:r>
            <a:endParaRPr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410" name="Google Shape;410;p63"/>
          <p:cNvCxnSpPr/>
          <p:nvPr/>
        </p:nvCxnSpPr>
        <p:spPr>
          <a:xfrm rot="10800000">
            <a:off x="634875" y="6469201"/>
            <a:ext cx="779400" cy="75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11" name="Google Shape;411;p63"/>
          <p:cNvCxnSpPr/>
          <p:nvPr/>
        </p:nvCxnSpPr>
        <p:spPr>
          <a:xfrm flipH="1">
            <a:off x="638325" y="5829240"/>
            <a:ext cx="819900" cy="64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412" name="Google Shape;412;p63"/>
          <p:cNvSpPr txBox="1"/>
          <p:nvPr/>
        </p:nvSpPr>
        <p:spPr>
          <a:xfrm>
            <a:off x="112175" y="6338876"/>
            <a:ext cx="516300" cy="29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pupil</a:t>
            </a:r>
            <a:endParaRPr sz="1100"/>
          </a:p>
        </p:txBody>
      </p:sp>
      <p:sp>
        <p:nvSpPr>
          <p:cNvPr id="413" name="Google Shape;413;p63"/>
          <p:cNvSpPr txBox="1"/>
          <p:nvPr/>
        </p:nvSpPr>
        <p:spPr>
          <a:xfrm>
            <a:off x="557925" y="4535475"/>
            <a:ext cx="1297800" cy="302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s</a:t>
            </a:r>
            <a:r>
              <a:rPr lang="en-GB" sz="1000">
                <a:solidFill>
                  <a:schemeClr val="dk1"/>
                </a:solidFill>
              </a:rPr>
              <a:t>phincter pupillae</a:t>
            </a:r>
            <a:endParaRPr sz="1000"/>
          </a:p>
        </p:txBody>
      </p:sp>
      <p:cxnSp>
        <p:nvCxnSpPr>
          <p:cNvPr id="414" name="Google Shape;414;p63"/>
          <p:cNvCxnSpPr>
            <a:stCxn id="413" idx="2"/>
          </p:cNvCxnSpPr>
          <p:nvPr/>
        </p:nvCxnSpPr>
        <p:spPr>
          <a:xfrm flipH="1">
            <a:off x="1200225" y="4837875"/>
            <a:ext cx="6600" cy="41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63"/>
          <p:cNvSpPr txBox="1"/>
          <p:nvPr/>
        </p:nvSpPr>
        <p:spPr>
          <a:xfrm>
            <a:off x="2656825" y="6729150"/>
            <a:ext cx="39294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How would the pupil be affected by the sympathetic fibers?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 pupil will </a:t>
            </a:r>
            <a:r>
              <a:rPr b="1" lang="en-GB" sz="1100">
                <a:solidFill>
                  <a:schemeClr val="dk1"/>
                </a:solidFill>
              </a:rPr>
              <a:t>dilate</a:t>
            </a:r>
            <a:r>
              <a:rPr lang="en-GB" sz="1100">
                <a:solidFill>
                  <a:schemeClr val="dk1"/>
                </a:solidFill>
              </a:rPr>
              <a:t> through dilator pupillae muscle.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This muscle will try </a:t>
            </a:r>
            <a:r>
              <a:rPr b="1" lang="en-GB" sz="1100">
                <a:solidFill>
                  <a:schemeClr val="dk1"/>
                </a:solidFill>
              </a:rPr>
              <a:t>pull the pupil hole apart.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u="sng">
                <a:solidFill>
                  <a:schemeClr val="dk1"/>
                </a:solidFill>
              </a:rPr>
              <a:t>More light</a:t>
            </a:r>
            <a:r>
              <a:rPr lang="en-GB" sz="1100">
                <a:solidFill>
                  <a:schemeClr val="dk1"/>
                </a:solidFill>
              </a:rPr>
              <a:t> will come into the eye which will be </a:t>
            </a:r>
            <a:r>
              <a:rPr b="1" lang="en-GB" sz="1100">
                <a:solidFill>
                  <a:schemeClr val="dk1"/>
                </a:solidFill>
              </a:rPr>
              <a:t>focused on different parts of the retina.</a:t>
            </a:r>
            <a:endParaRPr b="1" sz="1100"/>
          </a:p>
        </p:txBody>
      </p:sp>
      <p:sp>
        <p:nvSpPr>
          <p:cNvPr id="416" name="Google Shape;416;p63"/>
          <p:cNvSpPr txBox="1"/>
          <p:nvPr/>
        </p:nvSpPr>
        <p:spPr>
          <a:xfrm>
            <a:off x="721175" y="8055636"/>
            <a:ext cx="1297800" cy="302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Dilator pupillae</a:t>
            </a:r>
            <a:endParaRPr sz="1000"/>
          </a:p>
        </p:txBody>
      </p:sp>
      <p:cxnSp>
        <p:nvCxnSpPr>
          <p:cNvPr id="417" name="Google Shape;417;p63"/>
          <p:cNvCxnSpPr/>
          <p:nvPr/>
        </p:nvCxnSpPr>
        <p:spPr>
          <a:xfrm rot="10800000">
            <a:off x="827675" y="7398936"/>
            <a:ext cx="501900" cy="656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8" name="Google Shape;418;p63"/>
          <p:cNvCxnSpPr>
            <a:stCxn id="416" idx="0"/>
          </p:cNvCxnSpPr>
          <p:nvPr/>
        </p:nvCxnSpPr>
        <p:spPr>
          <a:xfrm flipH="1" rot="10800000">
            <a:off x="1370075" y="7456536"/>
            <a:ext cx="781500" cy="59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19" name="Google Shape;419;p6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5725" y="57550"/>
            <a:ext cx="368700" cy="28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4"/>
          <p:cNvPicPr preferRelativeResize="0"/>
          <p:nvPr/>
        </p:nvPicPr>
        <p:blipFill rotWithShape="1">
          <a:blip r:embed="rId3">
            <a:alphaModFix/>
          </a:blip>
          <a:srcRect b="12014" l="4736" r="6232" t="6252"/>
          <a:stretch/>
        </p:blipFill>
        <p:spPr>
          <a:xfrm>
            <a:off x="249425" y="1724200"/>
            <a:ext cx="1574550" cy="122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600" y="382422"/>
            <a:ext cx="882300" cy="271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4"/>
          <p:cNvPicPr preferRelativeResize="0"/>
          <p:nvPr/>
        </p:nvPicPr>
        <p:blipFill rotWithShape="1">
          <a:blip r:embed="rId5">
            <a:alphaModFix/>
          </a:blip>
          <a:srcRect b="24406" l="16201" r="15697" t="16397"/>
          <a:stretch/>
        </p:blipFill>
        <p:spPr>
          <a:xfrm>
            <a:off x="38375" y="5664200"/>
            <a:ext cx="3357800" cy="16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4"/>
          <p:cNvSpPr txBox="1"/>
          <p:nvPr/>
        </p:nvSpPr>
        <p:spPr>
          <a:xfrm>
            <a:off x="137400" y="3068450"/>
            <a:ext cx="67206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On the lateral grey horn of the spinal cord we have preganglionic sympathetic fibers, they will come out and go to a ganglion called superior cervical ganglion (     ) which is located within the PNS.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Then the postganglionic fibers will come out and it will form a </a:t>
            </a:r>
            <a:r>
              <a:rPr lang="en-GB" sz="1100">
                <a:solidFill>
                  <a:srgbClr val="9900FF"/>
                </a:solidFill>
              </a:rPr>
              <a:t>carotid plexus</a:t>
            </a:r>
            <a:r>
              <a:rPr lang="en-GB" sz="1100">
                <a:solidFill>
                  <a:schemeClr val="dk1"/>
                </a:solidFill>
              </a:rPr>
              <a:t> around the internal carotid artery → some of the carotid plexus fibers will join the short ciliary nerve and supply the pupil and the ciliary muscle.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It can also join the long ciliary nerve which has the trigeminal nerve and pierce through the sclera to supply the pupil and the ciliary muscle.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8" name="Google Shape;428;p64"/>
          <p:cNvSpPr/>
          <p:nvPr/>
        </p:nvSpPr>
        <p:spPr>
          <a:xfrm>
            <a:off x="2693150" y="1612175"/>
            <a:ext cx="334800" cy="315900"/>
          </a:xfrm>
          <a:prstGeom prst="ellipse">
            <a:avLst/>
          </a:prstGeom>
          <a:solidFill>
            <a:srgbClr val="7FCAFF"/>
          </a:solidFill>
          <a:ln cap="flat" cmpd="sng" w="9525">
            <a:solidFill>
              <a:srgbClr val="7FC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4"/>
          <p:cNvSpPr/>
          <p:nvPr/>
        </p:nvSpPr>
        <p:spPr>
          <a:xfrm>
            <a:off x="4690475" y="3373126"/>
            <a:ext cx="158400" cy="154200"/>
          </a:xfrm>
          <a:prstGeom prst="ellipse">
            <a:avLst/>
          </a:prstGeom>
          <a:solidFill>
            <a:srgbClr val="7FCAFF"/>
          </a:solidFill>
          <a:ln cap="flat" cmpd="sng" w="9525">
            <a:solidFill>
              <a:srgbClr val="7FC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64"/>
          <p:cNvSpPr txBox="1"/>
          <p:nvPr/>
        </p:nvSpPr>
        <p:spPr>
          <a:xfrm>
            <a:off x="2443425" y="510650"/>
            <a:ext cx="1146000" cy="4431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i</a:t>
            </a:r>
            <a:r>
              <a:rPr lang="en-GB" sz="1000"/>
              <a:t>nternal carotid artery</a:t>
            </a:r>
            <a:endParaRPr sz="1000"/>
          </a:p>
        </p:txBody>
      </p:sp>
      <p:cxnSp>
        <p:nvCxnSpPr>
          <p:cNvPr id="431" name="Google Shape;431;p64"/>
          <p:cNvCxnSpPr/>
          <p:nvPr/>
        </p:nvCxnSpPr>
        <p:spPr>
          <a:xfrm>
            <a:off x="3656950" y="715950"/>
            <a:ext cx="486600" cy="1812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Google Shape;432;p64"/>
          <p:cNvCxnSpPr/>
          <p:nvPr/>
        </p:nvCxnSpPr>
        <p:spPr>
          <a:xfrm flipH="1" rot="10800000">
            <a:off x="1400700" y="1813100"/>
            <a:ext cx="1170300" cy="3960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433" name="Google Shape;433;p64"/>
          <p:cNvCxnSpPr>
            <a:endCxn id="425" idx="1"/>
          </p:cNvCxnSpPr>
          <p:nvPr/>
        </p:nvCxnSpPr>
        <p:spPr>
          <a:xfrm flipH="1" rot="10800000">
            <a:off x="3243300" y="1740011"/>
            <a:ext cx="882300" cy="1065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4" name="Google Shape;434;p64"/>
          <p:cNvCxnSpPr/>
          <p:nvPr/>
        </p:nvCxnSpPr>
        <p:spPr>
          <a:xfrm>
            <a:off x="1400688" y="4859750"/>
            <a:ext cx="354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35" name="Google Shape;435;p64"/>
          <p:cNvSpPr txBox="1"/>
          <p:nvPr/>
        </p:nvSpPr>
        <p:spPr>
          <a:xfrm>
            <a:off x="2801175" y="5107750"/>
            <a:ext cx="4010700" cy="16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</a:rPr>
              <a:t>Lacrimation (production of tears)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Lacrimal glands will produce the lacrimal fluid → goes from lateral to medial → moves to the lacrimal puncta (    ) → to the lacrimal </a:t>
            </a:r>
            <a:r>
              <a:rPr lang="en-GB" sz="1100">
                <a:solidFill>
                  <a:schemeClr val="dk1"/>
                </a:solidFill>
              </a:rPr>
              <a:t>canaliculi → </a:t>
            </a:r>
            <a:r>
              <a:rPr lang="en-GB" sz="1100">
                <a:solidFill>
                  <a:schemeClr val="dk1"/>
                </a:solidFill>
              </a:rPr>
              <a:t>to the lacrimal sac → reach the </a:t>
            </a:r>
            <a:r>
              <a:rPr lang="en-GB" sz="1100">
                <a:solidFill>
                  <a:schemeClr val="dk1"/>
                </a:solidFill>
              </a:rPr>
              <a:t>nasolacrimal (    )</a:t>
            </a:r>
            <a:r>
              <a:rPr lang="en-GB" sz="1100">
                <a:solidFill>
                  <a:schemeClr val="dk1"/>
                </a:solidFill>
              </a:rPr>
              <a:t> duct →</a:t>
            </a: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100">
                <a:solidFill>
                  <a:schemeClr val="dk1"/>
                </a:solidFill>
              </a:rPr>
              <a:t>empties at the level of inferior meatus of the nasal cavity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6" name="Google Shape;436;p64"/>
          <p:cNvSpPr txBox="1"/>
          <p:nvPr/>
        </p:nvSpPr>
        <p:spPr>
          <a:xfrm>
            <a:off x="137400" y="7703200"/>
            <a:ext cx="6519900" cy="20652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Myopia → The eyeball is too long 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Can see near but can’t see far because the light is conversing too early as it forms the image in front of the retina.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This why we will give them a concave lens (diverging lens) to spread the light rays out to form the image a little farther away.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Hyperopia → The eyeball is too short 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Can see far but can’t see near because the image will be forming behind the retina 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This why we will give them a convex (converging lens) to converse the light rays so it will form the image a little more anterior.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37" name="Google Shape;437;p64"/>
          <p:cNvSpPr txBox="1"/>
          <p:nvPr/>
        </p:nvSpPr>
        <p:spPr>
          <a:xfrm>
            <a:off x="137400" y="5076575"/>
            <a:ext cx="1035900" cy="3159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</a:t>
            </a:r>
            <a:r>
              <a:rPr lang="en-GB" sz="1000"/>
              <a:t>acrimal glands</a:t>
            </a:r>
            <a:endParaRPr sz="1000"/>
          </a:p>
        </p:txBody>
      </p:sp>
      <p:cxnSp>
        <p:nvCxnSpPr>
          <p:cNvPr id="438" name="Google Shape;438;p64"/>
          <p:cNvCxnSpPr>
            <a:stCxn id="437" idx="2"/>
          </p:cNvCxnSpPr>
          <p:nvPr/>
        </p:nvCxnSpPr>
        <p:spPr>
          <a:xfrm flipH="1">
            <a:off x="441150" y="5392475"/>
            <a:ext cx="214200" cy="5073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9" name="Google Shape;439;p64"/>
          <p:cNvSpPr/>
          <p:nvPr/>
        </p:nvSpPr>
        <p:spPr>
          <a:xfrm>
            <a:off x="1515825" y="5976425"/>
            <a:ext cx="158400" cy="154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4"/>
          <p:cNvSpPr/>
          <p:nvPr/>
        </p:nvSpPr>
        <p:spPr>
          <a:xfrm>
            <a:off x="1515825" y="6768825"/>
            <a:ext cx="158400" cy="154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4"/>
          <p:cNvSpPr/>
          <p:nvPr/>
        </p:nvSpPr>
        <p:spPr>
          <a:xfrm>
            <a:off x="3418500" y="5745575"/>
            <a:ext cx="158400" cy="154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64"/>
          <p:cNvSpPr txBox="1"/>
          <p:nvPr/>
        </p:nvSpPr>
        <p:spPr>
          <a:xfrm>
            <a:off x="1765275" y="5228975"/>
            <a:ext cx="882300" cy="3159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lacrimal sac</a:t>
            </a:r>
            <a:endParaRPr sz="1000"/>
          </a:p>
        </p:txBody>
      </p:sp>
      <p:cxnSp>
        <p:nvCxnSpPr>
          <p:cNvPr id="443" name="Google Shape;443;p64"/>
          <p:cNvCxnSpPr>
            <a:stCxn id="442" idx="2"/>
          </p:cNvCxnSpPr>
          <p:nvPr/>
        </p:nvCxnSpPr>
        <p:spPr>
          <a:xfrm flipH="1">
            <a:off x="2110425" y="5544875"/>
            <a:ext cx="96000" cy="8346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4" name="Google Shape;444;p64"/>
          <p:cNvSpPr txBox="1"/>
          <p:nvPr/>
        </p:nvSpPr>
        <p:spPr>
          <a:xfrm>
            <a:off x="1873425" y="7064600"/>
            <a:ext cx="570000" cy="44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n</a:t>
            </a:r>
            <a:r>
              <a:rPr lang="en-GB" sz="1000"/>
              <a:t>asal cavity </a:t>
            </a:r>
            <a:endParaRPr sz="1000"/>
          </a:p>
        </p:txBody>
      </p:sp>
      <p:cxnSp>
        <p:nvCxnSpPr>
          <p:cNvPr id="445" name="Google Shape;445;p64"/>
          <p:cNvCxnSpPr>
            <a:stCxn id="444" idx="3"/>
          </p:cNvCxnSpPr>
          <p:nvPr/>
        </p:nvCxnSpPr>
        <p:spPr>
          <a:xfrm flipH="1" rot="10800000">
            <a:off x="2443425" y="6974150"/>
            <a:ext cx="357900" cy="31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6" name="Google Shape;446;p64"/>
          <p:cNvSpPr/>
          <p:nvPr/>
        </p:nvSpPr>
        <p:spPr>
          <a:xfrm>
            <a:off x="2374225" y="6650050"/>
            <a:ext cx="158400" cy="154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64"/>
          <p:cNvSpPr/>
          <p:nvPr/>
        </p:nvSpPr>
        <p:spPr>
          <a:xfrm>
            <a:off x="5007900" y="5976425"/>
            <a:ext cx="158400" cy="154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8" name="Google Shape;448;p6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5725" y="57550"/>
            <a:ext cx="368700" cy="28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5"/>
          <p:cNvSpPr txBox="1"/>
          <p:nvPr>
            <p:ph type="title"/>
          </p:nvPr>
        </p:nvSpPr>
        <p:spPr>
          <a:xfrm>
            <a:off x="140550" y="4059700"/>
            <a:ext cx="6576900" cy="30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Duplicity Theory Of Vision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</a:rPr>
              <a:t>(2 kinds of vision under different conditions)</a:t>
            </a:r>
            <a:endParaRPr sz="1400">
              <a:solidFill>
                <a:srgbClr val="3D85C6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Q. Differentiate between cones &amp; </a:t>
            </a: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rods</a:t>
            </a: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 vision?</a:t>
            </a:r>
            <a:endParaRPr sz="1400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1- Photopic Vision</a:t>
            </a: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solidFill>
                  <a:srgbClr val="080808"/>
                </a:solidFill>
                <a:latin typeface="Dosis"/>
                <a:ea typeface="Dosis"/>
                <a:cs typeface="Dosis"/>
                <a:sym typeface="Dosis"/>
              </a:rPr>
              <a:t>(bright light vision):</a:t>
            </a:r>
            <a:endParaRPr sz="1400">
              <a:solidFill>
                <a:srgbClr val="080808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Served by </a:t>
            </a:r>
            <a:r>
              <a:rPr b="1"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cones.</a:t>
            </a:r>
            <a:endParaRPr b="1" sz="1400"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400"/>
              <a:buFont typeface="Cairo"/>
              <a:buChar char="-"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High visual acuity = Colors &amp; details.</a:t>
            </a:r>
            <a:endParaRPr sz="1400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400"/>
              <a:buFont typeface="Cairo"/>
              <a:buChar char="-"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Low  sensitivity to light = Needs high visual threshold to be stimulated.</a:t>
            </a:r>
            <a:endParaRPr sz="1400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sng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2-</a:t>
            </a:r>
            <a:r>
              <a:rPr b="1" lang="en-GB" sz="1600">
                <a:solidFill>
                  <a:srgbClr val="3D85C6"/>
                </a:solidFill>
              </a:rPr>
              <a:t> Scotopic Vision</a:t>
            </a:r>
            <a:r>
              <a:rPr b="1"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solidFill>
                  <a:srgbClr val="080808"/>
                </a:solidFill>
                <a:latin typeface="Dosis"/>
                <a:ea typeface="Dosis"/>
                <a:cs typeface="Dosis"/>
                <a:sym typeface="Dosis"/>
              </a:rPr>
              <a:t>(night vision, dim light vision):</a:t>
            </a:r>
            <a:endParaRPr sz="1400">
              <a:solidFill>
                <a:srgbClr val="080808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Served by </a:t>
            </a:r>
            <a:r>
              <a:rPr b="1" lang="en-GB" sz="14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rodes.</a:t>
            </a:r>
            <a:endParaRPr b="1" sz="1400"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400"/>
              <a:buFont typeface="Cairo"/>
              <a:buChar char="-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L</a:t>
            </a: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ow visual acuity = No colors or details.</a:t>
            </a:r>
            <a:endParaRPr sz="1400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400"/>
              <a:buFont typeface="Cairo"/>
              <a:buChar char="-"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Great sensitivity to light = Low visual threshold.</a:t>
            </a:r>
            <a:endParaRPr sz="1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" name="Google Shape;454;p65"/>
          <p:cNvSpPr/>
          <p:nvPr/>
        </p:nvSpPr>
        <p:spPr>
          <a:xfrm>
            <a:off x="555675" y="7644700"/>
            <a:ext cx="1275000" cy="589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Cones &amp; rods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" name="Google Shape;455;p65"/>
          <p:cNvSpPr/>
          <p:nvPr/>
        </p:nvSpPr>
        <p:spPr>
          <a:xfrm>
            <a:off x="2552125" y="7644700"/>
            <a:ext cx="1275000" cy="589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ipolar cells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6" name="Google Shape;456;p65"/>
          <p:cNvSpPr/>
          <p:nvPr/>
        </p:nvSpPr>
        <p:spPr>
          <a:xfrm>
            <a:off x="3597425" y="8934100"/>
            <a:ext cx="29622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Visual cortex in occipital cortex  (Brodmann area 17)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7" name="Google Shape;457;p65"/>
          <p:cNvSpPr/>
          <p:nvPr/>
        </p:nvSpPr>
        <p:spPr>
          <a:xfrm>
            <a:off x="5282325" y="8355850"/>
            <a:ext cx="1275000" cy="48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ptic chiasma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" name="Google Shape;458;p65"/>
          <p:cNvSpPr/>
          <p:nvPr/>
        </p:nvSpPr>
        <p:spPr>
          <a:xfrm>
            <a:off x="3213450" y="8343402"/>
            <a:ext cx="1014000" cy="48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ptic tract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" name="Google Shape;459;p65"/>
          <p:cNvSpPr/>
          <p:nvPr/>
        </p:nvSpPr>
        <p:spPr>
          <a:xfrm>
            <a:off x="555675" y="8356148"/>
            <a:ext cx="1602900" cy="48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ateral geniculate body in thalamus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" name="Google Shape;460;p65"/>
          <p:cNvSpPr/>
          <p:nvPr/>
        </p:nvSpPr>
        <p:spPr>
          <a:xfrm>
            <a:off x="478025" y="8934100"/>
            <a:ext cx="2723100" cy="6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Axons of cells form geniculocalcarine tract send to optic radiation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1" name="Google Shape;461;p65"/>
          <p:cNvSpPr txBox="1"/>
          <p:nvPr/>
        </p:nvSpPr>
        <p:spPr>
          <a:xfrm>
            <a:off x="110825" y="297700"/>
            <a:ext cx="65769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Visual Acuity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- Definition:-</a:t>
            </a:r>
            <a:endParaRPr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The degree to which the details and contours of objects are perceived,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11111"/>
                </a:solidFill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-GB">
                <a:solidFill>
                  <a:srgbClr val="111111"/>
                </a:solidFill>
                <a:latin typeface="Cairo"/>
                <a:ea typeface="Cairo"/>
                <a:cs typeface="Cairo"/>
                <a:sym typeface="Cairo"/>
              </a:rPr>
              <a:t>it is usually defined in terms of the shortest distance by which two lines can be separated and still be seen as 2 lines.</a:t>
            </a:r>
            <a:endParaRPr>
              <a:solidFill>
                <a:srgbClr val="11111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11111"/>
                </a:solidFill>
                <a:latin typeface="Cairo"/>
                <a:ea typeface="Cairo"/>
                <a:cs typeface="Cairo"/>
                <a:sym typeface="Cairo"/>
              </a:rPr>
              <a:t>- (person can normally distinguish two separate points if their centers lie up to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2 micrometers</a:t>
            </a:r>
            <a:r>
              <a:rPr lang="en-GB">
                <a:solidFill>
                  <a:srgbClr val="111111"/>
                </a:solidFill>
                <a:latin typeface="Cairo"/>
                <a:ea typeface="Cairo"/>
                <a:cs typeface="Cairo"/>
                <a:sym typeface="Cairo"/>
              </a:rPr>
              <a:t> apart on the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retina,</a:t>
            </a:r>
            <a:r>
              <a:rPr lang="en-GB">
                <a:solidFill>
                  <a:srgbClr val="111111"/>
                </a:solidFill>
                <a:latin typeface="Cairo"/>
                <a:ea typeface="Cairo"/>
                <a:cs typeface="Cairo"/>
                <a:sym typeface="Cairo"/>
              </a:rPr>
              <a:t> which is slightly greater than the width of a  foveal cone).</a:t>
            </a:r>
            <a:endParaRPr>
              <a:solidFill>
                <a:srgbClr val="11111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Visual threshold: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111111"/>
                </a:solidFill>
                <a:latin typeface="Cairo"/>
                <a:ea typeface="Cairo"/>
                <a:cs typeface="Cairo"/>
                <a:sym typeface="Cairo"/>
              </a:rPr>
              <a:t>Is minimal amount of light that elicit sensation of light.</a:t>
            </a:r>
            <a:endParaRPr>
              <a:solidFill>
                <a:srgbClr val="11111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Snellen Chart to Measure Visual Acuity: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Normal acuity = (</a:t>
            </a:r>
            <a:r>
              <a:rPr b="1"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d/D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=  </a:t>
            </a:r>
            <a:r>
              <a:rPr b="1"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distance of Patient / </a:t>
            </a:r>
            <a:r>
              <a:rPr b="1"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distance of normal person = 6/6).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 person of 6/12 has less vision than normal vision.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C9DAF8"/>
                </a:solidFill>
                <a:latin typeface="Cairo"/>
                <a:ea typeface="Cairo"/>
                <a:cs typeface="Cairo"/>
                <a:sym typeface="Cairo"/>
              </a:rPr>
              <a:t>6/12 = patient can see from  6 meters away what is normally seen from 12 meters away</a:t>
            </a:r>
            <a:endParaRPr>
              <a:solidFill>
                <a:srgbClr val="C9DAF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2" name="Google Shape;462;p65"/>
          <p:cNvSpPr txBox="1"/>
          <p:nvPr/>
        </p:nvSpPr>
        <p:spPr>
          <a:xfrm>
            <a:off x="1174650" y="7112800"/>
            <a:ext cx="4508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Visual Pathway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463" name="Google Shape;463;p65"/>
          <p:cNvSpPr/>
          <p:nvPr/>
        </p:nvSpPr>
        <p:spPr>
          <a:xfrm>
            <a:off x="4548575" y="7645004"/>
            <a:ext cx="2008800" cy="589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Optic nerve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(axons of ganglion cells)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64" name="Google Shape;464;p65"/>
          <p:cNvCxnSpPr>
            <a:stCxn id="454" idx="3"/>
            <a:endCxn id="455" idx="1"/>
          </p:cNvCxnSpPr>
          <p:nvPr/>
        </p:nvCxnSpPr>
        <p:spPr>
          <a:xfrm>
            <a:off x="1830675" y="7939450"/>
            <a:ext cx="7215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5" name="Google Shape;465;p65"/>
          <p:cNvCxnSpPr>
            <a:stCxn id="455" idx="3"/>
            <a:endCxn id="463" idx="1"/>
          </p:cNvCxnSpPr>
          <p:nvPr/>
        </p:nvCxnSpPr>
        <p:spPr>
          <a:xfrm>
            <a:off x="3827125" y="7939450"/>
            <a:ext cx="7215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6" name="Google Shape;466;p65"/>
          <p:cNvCxnSpPr>
            <a:stCxn id="463" idx="3"/>
            <a:endCxn id="457" idx="3"/>
          </p:cNvCxnSpPr>
          <p:nvPr/>
        </p:nvCxnSpPr>
        <p:spPr>
          <a:xfrm>
            <a:off x="6557375" y="7939754"/>
            <a:ext cx="600" cy="657000"/>
          </a:xfrm>
          <a:prstGeom prst="curvedConnector3">
            <a:avLst>
              <a:gd fmla="val 39687500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7" name="Google Shape;467;p65"/>
          <p:cNvCxnSpPr>
            <a:stCxn id="457" idx="1"/>
            <a:endCxn id="458" idx="3"/>
          </p:cNvCxnSpPr>
          <p:nvPr/>
        </p:nvCxnSpPr>
        <p:spPr>
          <a:xfrm rot="10800000">
            <a:off x="4227525" y="8584450"/>
            <a:ext cx="1054800" cy="123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8" name="Google Shape;468;p65"/>
          <p:cNvCxnSpPr>
            <a:stCxn id="458" idx="1"/>
            <a:endCxn id="459" idx="3"/>
          </p:cNvCxnSpPr>
          <p:nvPr/>
        </p:nvCxnSpPr>
        <p:spPr>
          <a:xfrm flipH="1">
            <a:off x="2158650" y="8584302"/>
            <a:ext cx="1054800" cy="126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9" name="Google Shape;469;p65"/>
          <p:cNvCxnSpPr>
            <a:stCxn id="459" idx="1"/>
            <a:endCxn id="460" idx="1"/>
          </p:cNvCxnSpPr>
          <p:nvPr/>
        </p:nvCxnSpPr>
        <p:spPr>
          <a:xfrm flipH="1">
            <a:off x="477975" y="8597048"/>
            <a:ext cx="77700" cy="684000"/>
          </a:xfrm>
          <a:prstGeom prst="curvedConnector3">
            <a:avLst>
              <a:gd fmla="val 406403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70" name="Google Shape;470;p65"/>
          <p:cNvCxnSpPr>
            <a:stCxn id="460" idx="3"/>
            <a:endCxn id="456" idx="1"/>
          </p:cNvCxnSpPr>
          <p:nvPr/>
        </p:nvCxnSpPr>
        <p:spPr>
          <a:xfrm>
            <a:off x="3201125" y="9281050"/>
            <a:ext cx="3963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1" name="Google Shape;471;p65"/>
          <p:cNvSpPr txBox="1"/>
          <p:nvPr/>
        </p:nvSpPr>
        <p:spPr>
          <a:xfrm>
            <a:off x="4346325" y="6087825"/>
            <a:ext cx="2211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Crossing occurs in the optic chiasma.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Pituitary tumor leads to bitemporal hemianopia.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Vision loss in both lateral halves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6"/>
          <p:cNvSpPr txBox="1"/>
          <p:nvPr>
            <p:ph type="title"/>
          </p:nvPr>
        </p:nvSpPr>
        <p:spPr>
          <a:xfrm>
            <a:off x="287575" y="5014700"/>
            <a:ext cx="6570300" cy="13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Visual Pathway &amp; Field:</a:t>
            </a:r>
            <a:endParaRPr sz="1600">
              <a:solidFill>
                <a:srgbClr val="3D85C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80808"/>
              </a:buClr>
              <a:buSzPts val="1400"/>
              <a:buFont typeface="Cairo"/>
              <a:buChar char="-"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The nasal fibers (medial) cross to opposite side.</a:t>
            </a:r>
            <a:endParaRPr sz="1400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400"/>
              <a:buFont typeface="Cairo"/>
              <a:buChar char="-"/>
            </a:pPr>
            <a:r>
              <a:rPr lang="en-GB" sz="1400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The temporal fibers (lateral) do not cross.</a:t>
            </a:r>
            <a:endParaRPr sz="1400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Nasal</a:t>
            </a:r>
            <a:r>
              <a:rPr b="1"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fibers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conveys</a:t>
            </a:r>
            <a:r>
              <a:rPr b="1"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temporal</a:t>
            </a:r>
            <a:r>
              <a:rPr b="1"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field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(outer) of vision.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Temporal</a:t>
            </a:r>
            <a:r>
              <a:rPr b="1"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fibers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conveys </a:t>
            </a: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nasal</a:t>
            </a:r>
            <a:r>
              <a:rPr b="1"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4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field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(inner) of vision.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77" name="Google Shape;47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600" y="5483475"/>
            <a:ext cx="1675275" cy="250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6"/>
          <p:cNvPicPr preferRelativeResize="0"/>
          <p:nvPr/>
        </p:nvPicPr>
        <p:blipFill rotWithShape="1">
          <a:blip r:embed="rId4">
            <a:alphaModFix/>
          </a:blip>
          <a:srcRect b="3119" l="0" r="0" t="0"/>
          <a:stretch/>
        </p:blipFill>
        <p:spPr>
          <a:xfrm>
            <a:off x="3287575" y="2432925"/>
            <a:ext cx="3027474" cy="25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675" y="2432925"/>
            <a:ext cx="1675264" cy="257167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6"/>
          <p:cNvSpPr txBox="1"/>
          <p:nvPr/>
        </p:nvSpPr>
        <p:spPr>
          <a:xfrm>
            <a:off x="287575" y="6372600"/>
            <a:ext cx="5312400" cy="14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Optic Tract: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Includes:</a:t>
            </a:r>
            <a:endParaRPr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1- </a:t>
            </a:r>
            <a:r>
              <a:rPr b="1" lang="en-GB" u="sng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Lateral</a:t>
            </a:r>
            <a:r>
              <a:rPr b="1"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  </a:t>
            </a:r>
            <a:r>
              <a:rPr b="1" lang="en-GB" u="sng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Fibers</a:t>
            </a:r>
            <a:r>
              <a:rPr b="1"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b="1"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of the same side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(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nasal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field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(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inner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)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of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vision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).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2- </a:t>
            </a:r>
            <a:r>
              <a:rPr b="1" lang="en-GB" u="sng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Medial</a:t>
            </a:r>
            <a:r>
              <a:rPr b="1"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  </a:t>
            </a:r>
            <a:r>
              <a:rPr b="1" lang="en-GB" u="sng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Fibers</a:t>
            </a:r>
            <a:endParaRPr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of the opposite side i.e temporal field of other  eye(outer).</a:t>
            </a:r>
            <a:endParaRPr sz="1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0" y="468800"/>
            <a:ext cx="65493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Some ganglion cells axons pass from optic tract to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pretectal region of midbrain</a:t>
            </a:r>
            <a:r>
              <a:rPr lang="en-GB">
                <a:solidFill>
                  <a:srgbClr val="FF006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for  pupillary reflexes &amp; eye movement.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Some axons of ganglion cells from optic chiasma pass directly to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hypothalamus</a:t>
            </a:r>
            <a:r>
              <a:rPr lang="en-GB">
                <a:solidFill>
                  <a:srgbClr val="FF006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for circadian rhythm (light-dark cycle) that synchronize  various physiologic changes of the body with night and day.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Some axons from lateral geniculate body in thalamus to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superior colliculus in midbrain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for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accommodation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 R &amp; its miosis component &amp; to control rapid directional movements of the  two eyes.</a:t>
            </a:r>
            <a:endParaRPr/>
          </a:p>
        </p:txBody>
      </p:sp>
      <p:sp>
        <p:nvSpPr>
          <p:cNvPr id="482" name="Google Shape;482;p66"/>
          <p:cNvSpPr txBox="1"/>
          <p:nvPr/>
        </p:nvSpPr>
        <p:spPr>
          <a:xfrm>
            <a:off x="287575" y="7848800"/>
            <a:ext cx="64866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Exp//Left Optic Tract:</a:t>
            </a:r>
            <a:endParaRPr b="1" sz="1600" u="sng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Conveys </a:t>
            </a:r>
            <a:r>
              <a:rPr b="1"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Lateral </a:t>
            </a: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(temporal) fibers of the left  eye + </a:t>
            </a:r>
            <a:r>
              <a:rPr b="1"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Medial </a:t>
            </a: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(nasal fibers) of the right eye =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Right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half of visual field of left eye) &amp;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Right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half of visual field of right eye), both form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right half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of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visual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field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of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both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eyes.</a:t>
            </a:r>
            <a:endParaRPr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N.B.:</a:t>
            </a:r>
            <a:endParaRPr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The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left </a:t>
            </a: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optic tract corresponds to the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right ½</a:t>
            </a:r>
            <a:r>
              <a:rPr lang="en-GB">
                <a:solidFill>
                  <a:srgbClr val="FF006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of the visual field.</a:t>
            </a:r>
            <a:endParaRPr>
              <a:solidFill>
                <a:srgbClr val="08080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The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right  </a:t>
            </a: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optic  tract corresponds to the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left ½</a:t>
            </a:r>
            <a:r>
              <a:rPr lang="en-GB">
                <a:solidFill>
                  <a:srgbClr val="FF006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080808"/>
                </a:solidFill>
                <a:latin typeface="Cairo"/>
                <a:ea typeface="Cairo"/>
                <a:cs typeface="Cairo"/>
                <a:sym typeface="Cairo"/>
              </a:rPr>
              <a:t>of the visual field.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/>
        </p:nvSpPr>
        <p:spPr>
          <a:xfrm>
            <a:off x="1786050" y="516500"/>
            <a:ext cx="30786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Accomodation (focusing)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88" name="Google Shape;488;p67"/>
          <p:cNvPicPr preferRelativeResize="0"/>
          <p:nvPr/>
        </p:nvPicPr>
        <p:blipFill rotWithShape="1">
          <a:blip r:embed="rId3">
            <a:alphaModFix/>
          </a:blip>
          <a:srcRect b="0" l="4118" r="3961" t="0"/>
          <a:stretch/>
        </p:blipFill>
        <p:spPr>
          <a:xfrm>
            <a:off x="2204950" y="1629025"/>
            <a:ext cx="2202134" cy="11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7"/>
          <p:cNvSpPr txBox="1"/>
          <p:nvPr/>
        </p:nvSpPr>
        <p:spPr>
          <a:xfrm>
            <a:off x="2669100" y="2512300"/>
            <a:ext cx="47700" cy="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0" name="Google Shape;490;p67"/>
          <p:cNvPicPr preferRelativeResize="0"/>
          <p:nvPr/>
        </p:nvPicPr>
        <p:blipFill rotWithShape="1">
          <a:blip r:embed="rId4">
            <a:alphaModFix/>
          </a:blip>
          <a:srcRect b="0" l="4118" r="3961" t="0"/>
          <a:stretch/>
        </p:blipFill>
        <p:spPr>
          <a:xfrm>
            <a:off x="2204950" y="2900341"/>
            <a:ext cx="2202126" cy="1069046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7"/>
          <p:cNvSpPr txBox="1"/>
          <p:nvPr>
            <p:ph idx="4294967295" type="body"/>
          </p:nvPr>
        </p:nvSpPr>
        <p:spPr>
          <a:xfrm>
            <a:off x="233850" y="4764650"/>
            <a:ext cx="6391200" cy="49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Accommodation (Focusing):</a:t>
            </a:r>
            <a:endParaRPr b="1" sz="14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Is an active process for </a:t>
            </a:r>
            <a:r>
              <a:rPr lang="en-GB" sz="1400">
                <a:solidFill>
                  <a:srgbClr val="FF0000"/>
                </a:solidFill>
              </a:rPr>
              <a:t>modification of the refractive power of the eye to view a nearby object by increasing the curvature of lens.</a:t>
            </a:r>
            <a:endParaRPr sz="1400">
              <a:solidFill>
                <a:srgbClr val="FF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Ciliary muscle has two separate sets of smooth muscle fibers—longitudinal fibers and circular fibers.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Contraction of either set in the ciliary muscle relaxes the ligaments to the lens capsule, and the lens assumes a more spherical shape, because of the natural elasticity of the lens capsule &amp; and increase its refractive power.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The ciliary muscle of accommodation is controlled by Parasympathetic Nerves transmitted to the eye through Oculomotor nerve.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At rest (looking at far objects):-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Char char="-"/>
            </a:pPr>
            <a:r>
              <a:rPr lang="en-GB" sz="1400">
                <a:solidFill>
                  <a:srgbClr val="FF0000"/>
                </a:solidFill>
              </a:rPr>
              <a:t>Ciliary muscles are relaxed + taut (tense) ligaments + flat lens.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(looking at near objects):-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</a:rPr>
              <a:t>from near (close) objects parallel rays focus behind retina (if ciliary muscles remain relaxed) → blurred vision.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</a:rPr>
              <a:t>Solution is to increase curvature &amp; refractive power of lens by accomodation to bring focus on retina.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166188" y="967025"/>
            <a:ext cx="6318300" cy="666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When an object is 6m (20ft) or more away from the viewer, the light rays reflected from the object are nearly parallel to one another.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3" name="Google Shape;493;p67"/>
          <p:cNvSpPr/>
          <p:nvPr/>
        </p:nvSpPr>
        <p:spPr>
          <a:xfrm>
            <a:off x="166200" y="1779600"/>
            <a:ext cx="1882200" cy="212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lens must bend these parallel rays just enough to be focused on the central fovea, where vision is sharpest.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4" name="Google Shape;494;p67"/>
          <p:cNvSpPr/>
          <p:nvPr/>
        </p:nvSpPr>
        <p:spPr>
          <a:xfrm>
            <a:off x="166200" y="4077025"/>
            <a:ext cx="6318300" cy="589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This additional refraction is accomplished through a process called accommodation.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5" name="Google Shape;495;p67"/>
          <p:cNvSpPr/>
          <p:nvPr/>
        </p:nvSpPr>
        <p:spPr>
          <a:xfrm>
            <a:off x="4525800" y="1779600"/>
            <a:ext cx="2040000" cy="212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Because light rays that are reflected from objects closer than 6m (20ft) are divergent rather than parallel, the rays must be refracted more if they are to be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focused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on the retina.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"/>
          <p:cNvSpPr txBox="1"/>
          <p:nvPr>
            <p:ph type="title"/>
          </p:nvPr>
        </p:nvSpPr>
        <p:spPr>
          <a:xfrm>
            <a:off x="274050" y="5675000"/>
            <a:ext cx="61473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Accommodation</a:t>
            </a:r>
            <a:r>
              <a:rPr b="1" lang="en-GB" sz="1600">
                <a:solidFill>
                  <a:srgbClr val="3D85C6"/>
                </a:solidFill>
              </a:rPr>
              <a:t> reflex:- </a:t>
            </a:r>
            <a:endParaRPr b="1" sz="16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Focusing at near object (</a:t>
            </a:r>
            <a:r>
              <a:rPr lang="en-GB" sz="14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increased anterior surface curvature of lens by ciliary muscles contraction, slack = relaxed ligaments &amp; increased anterior surface </a:t>
            </a:r>
            <a:r>
              <a:rPr lang="en-GB" sz="14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curvature </a:t>
            </a:r>
            <a:r>
              <a:rPr lang="en-GB" sz="14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of lens.</a:t>
            </a:r>
            <a:endParaRPr sz="1400">
              <a:solidFill>
                <a:srgbClr val="FF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Josefin Sans"/>
              <a:buChar char="◆"/>
            </a:pP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Why?</a:t>
            </a:r>
            <a:endParaRPr sz="1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Josefin Sans"/>
              <a:buChar char="○"/>
            </a:pP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to add 12D to refractive power of lens. </a:t>
            </a:r>
            <a:endParaRPr sz="1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Josefin Sans"/>
              <a:buChar char="-"/>
            </a:pP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Both circular &amp; longitudinal </a:t>
            </a: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ciliary</a:t>
            </a: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muscles contract to pull </a:t>
            </a: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ciliary</a:t>
            </a: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muscle forwards &amp; inwards → </a:t>
            </a: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ciliary</a:t>
            </a: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muscles edges come close to each other to increase anterior surface curvature of lens.</a:t>
            </a:r>
            <a:endParaRPr sz="1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Josefin Sans"/>
              <a:buChar char="-"/>
            </a:pPr>
            <a:r>
              <a:rPr lang="en-GB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Test//sanson purkinje image</a:t>
            </a:r>
            <a:endParaRPr sz="1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1" name="Google Shape;501;p68"/>
          <p:cNvSpPr txBox="1"/>
          <p:nvPr/>
        </p:nvSpPr>
        <p:spPr>
          <a:xfrm>
            <a:off x="3175000" y="3750000"/>
            <a:ext cx="35250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f the gaze is directed at a near object,  the ciliary muscle contracts.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T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his decreases the distance between the edges of the ciliary body and relaxes the lens ligaments, so that the lens springs into a more convex shape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02" name="Google Shape;502;p68"/>
          <p:cNvPicPr preferRelativeResize="0"/>
          <p:nvPr/>
        </p:nvPicPr>
        <p:blipFill rotWithShape="1">
          <a:blip r:embed="rId3">
            <a:alphaModFix/>
          </a:blip>
          <a:srcRect b="14244" l="0" r="3334" t="0"/>
          <a:stretch/>
        </p:blipFill>
        <p:spPr>
          <a:xfrm>
            <a:off x="355350" y="667450"/>
            <a:ext cx="6147300" cy="30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8"/>
          <p:cNvSpPr txBox="1"/>
          <p:nvPr/>
        </p:nvSpPr>
        <p:spPr>
          <a:xfrm>
            <a:off x="0" y="3750000"/>
            <a:ext cx="32709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A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t rest, the lens is held under tension by the </a:t>
            </a: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lens ligaments.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-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</a:t>
            </a: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ecause the lens substance is malleable and the lens capsule has considerable elasticity, the lens is pulled into a flattened shape.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9"/>
          <p:cNvSpPr txBox="1"/>
          <p:nvPr>
            <p:ph type="title"/>
          </p:nvPr>
        </p:nvSpPr>
        <p:spPr>
          <a:xfrm>
            <a:off x="342900" y="5725000"/>
            <a:ext cx="6457200" cy="39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L</a:t>
            </a:r>
            <a:r>
              <a:rPr b="1" lang="en-GB" sz="1600">
                <a:solidFill>
                  <a:srgbClr val="3D85C6"/>
                </a:solidFill>
              </a:rPr>
              <a:t>ooking at a close object (near response)</a:t>
            </a:r>
            <a:endParaRPr b="1" sz="1600">
              <a:solidFill>
                <a:srgbClr val="3D85C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Convergence of both visual axis. Why?  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Pupil constriction. Why?  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Accommodation. Why?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Near point:- </a:t>
            </a:r>
            <a:endParaRPr b="1" sz="16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N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earest point to eye at which object can brought into focus on retina by accommodation.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10 years = 9 cm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At 60 years = 80-100 cm, due to hardness of lens &amp; loss of 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accommodation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.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</a:rPr>
              <a:t>Presbyopia </a:t>
            </a:r>
            <a:r>
              <a:rPr b="1" lang="en-GB" sz="1400">
                <a:solidFill>
                  <a:srgbClr val="3D85C6"/>
                </a:solidFill>
              </a:rPr>
              <a:t>(Triade)</a:t>
            </a:r>
            <a:r>
              <a:rPr b="1" lang="en-GB" sz="1600">
                <a:solidFill>
                  <a:srgbClr val="3D85C6"/>
                </a:solidFill>
              </a:rPr>
              <a:t>:-</a:t>
            </a:r>
            <a:endParaRPr b="1" sz="1400">
              <a:solidFill>
                <a:srgbClr val="3D85C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Loss of </a:t>
            </a: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accommodation</a:t>
            </a: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&amp; focus behind retina.</a:t>
            </a:r>
            <a:endParaRPr sz="14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Loss of lens elasticity.</a:t>
            </a:r>
            <a:endParaRPr sz="14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Near point </a:t>
            </a: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recede.</a:t>
            </a:r>
            <a:endParaRPr sz="14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Char char="-"/>
            </a:pPr>
            <a:r>
              <a:rPr lang="en-GB" sz="14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Correction by biconvex lens.</a:t>
            </a:r>
            <a:endParaRPr sz="1400">
              <a:solidFill>
                <a:srgbClr val="FF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09" name="Google Shape;509;p69"/>
          <p:cNvPicPr preferRelativeResize="0"/>
          <p:nvPr/>
        </p:nvPicPr>
        <p:blipFill rotWithShape="1">
          <a:blip r:embed="rId3">
            <a:alphaModFix/>
          </a:blip>
          <a:srcRect b="0" l="0" r="57105" t="0"/>
          <a:stretch/>
        </p:blipFill>
        <p:spPr>
          <a:xfrm>
            <a:off x="435050" y="3951200"/>
            <a:ext cx="1553201" cy="1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9"/>
          <p:cNvSpPr txBox="1"/>
          <p:nvPr/>
        </p:nvSpPr>
        <p:spPr>
          <a:xfrm>
            <a:off x="287200" y="588700"/>
            <a:ext cx="6147300" cy="1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-"/>
            </a:pPr>
            <a:r>
              <a:rPr b="1"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Accommodation is the focusing of light in the retina.</a:t>
            </a:r>
            <a:endParaRPr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-"/>
            </a:pPr>
            <a:r>
              <a:rPr b="1"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We focus by changing the shape of the lens.</a:t>
            </a:r>
            <a:endParaRPr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9144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AutoNum type="alphaUcPeriod"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The lens is rounded for near objects.</a:t>
            </a:r>
            <a:endParaRPr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AutoNum type="alphaUcPeriod"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The lens is flattened for distant objects.</a:t>
            </a:r>
            <a:endParaRPr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-GB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 Understanding of the pictures below is very important</a:t>
            </a:r>
            <a:endParaRPr>
              <a:solidFill>
                <a:srgbClr val="FF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11" name="Google Shape;511;p69"/>
          <p:cNvPicPr preferRelativeResize="0"/>
          <p:nvPr/>
        </p:nvPicPr>
        <p:blipFill rotWithShape="1">
          <a:blip r:embed="rId4">
            <a:alphaModFix/>
          </a:blip>
          <a:srcRect b="60386" l="0" r="0" t="0"/>
          <a:stretch/>
        </p:blipFill>
        <p:spPr>
          <a:xfrm>
            <a:off x="2338250" y="2406100"/>
            <a:ext cx="4406100" cy="1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9"/>
          <p:cNvPicPr preferRelativeResize="0"/>
          <p:nvPr/>
        </p:nvPicPr>
        <p:blipFill rotWithShape="1">
          <a:blip r:embed="rId5">
            <a:alphaModFix/>
          </a:blip>
          <a:srcRect b="0" l="0" r="1970" t="61168"/>
          <a:stretch/>
        </p:blipFill>
        <p:spPr>
          <a:xfrm>
            <a:off x="2338250" y="3951200"/>
            <a:ext cx="4406100" cy="1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9"/>
          <p:cNvPicPr preferRelativeResize="0"/>
          <p:nvPr/>
        </p:nvPicPr>
        <p:blipFill rotWithShape="1">
          <a:blip r:embed="rId3">
            <a:alphaModFix/>
          </a:blip>
          <a:srcRect b="0" l="43760" r="0" t="0"/>
          <a:stretch/>
        </p:blipFill>
        <p:spPr>
          <a:xfrm>
            <a:off x="301814" y="2406100"/>
            <a:ext cx="2036436" cy="1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9"/>
          <p:cNvSpPr/>
          <p:nvPr/>
        </p:nvSpPr>
        <p:spPr>
          <a:xfrm>
            <a:off x="287100" y="4036000"/>
            <a:ext cx="6457200" cy="154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9"/>
          <p:cNvSpPr/>
          <p:nvPr/>
        </p:nvSpPr>
        <p:spPr>
          <a:xfrm>
            <a:off x="287200" y="2363700"/>
            <a:ext cx="6457200" cy="1629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