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9900000" cx="6858000"/>
  <p:notesSz cx="6858000" cy="9144000"/>
  <p:embeddedFontLst>
    <p:embeddedFont>
      <p:font typeface="Dosis"/>
      <p:regular r:id="rId16"/>
      <p:bold r:id="rId17"/>
    </p:embeddedFont>
    <p:embeddedFont>
      <p:font typeface="Economica"/>
      <p:regular r:id="rId18"/>
      <p:bold r:id="rId19"/>
      <p:italic r:id="rId20"/>
      <p:boldItalic r:id="rId21"/>
    </p:embeddedFont>
    <p:embeddedFont>
      <p:font typeface="Cairo"/>
      <p:regular r:id="rId22"/>
      <p:bold r:id="rId23"/>
    </p:embeddedFont>
    <p:embeddedFont>
      <p:font typeface="Josefin Sans"/>
      <p:regular r:id="rId24"/>
      <p:bold r:id="rId25"/>
      <p:italic r:id="rId26"/>
      <p:boldItalic r:id="rId27"/>
    </p:embeddedFont>
    <p:embeddedFont>
      <p:font typeface="Philosopher"/>
      <p:regular r:id="rId28"/>
      <p:bold r:id="rId29"/>
      <p:italic r:id="rId30"/>
      <p:boldItalic r:id="rId31"/>
    </p:embeddedFont>
    <p:embeddedFont>
      <p:font typeface="Comfortaa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3A7FBD2-6523-42B8-8096-2BEC1FD510CE}">
  <a:tblStyle styleId="{03A7FBD2-6523-42B8-8096-2BEC1FD510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Cairo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JosefinSans-regular.fntdata"/><Relationship Id="rId23" Type="http://schemas.openxmlformats.org/officeDocument/2006/relationships/font" Target="fonts/Cair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JosefinSans-italic.fntdata"/><Relationship Id="rId25" Type="http://schemas.openxmlformats.org/officeDocument/2006/relationships/font" Target="fonts/JosefinSans-bold.fntdata"/><Relationship Id="rId28" Type="http://schemas.openxmlformats.org/officeDocument/2006/relationships/font" Target="fonts/Philosopher-regular.fntdata"/><Relationship Id="rId27" Type="http://schemas.openxmlformats.org/officeDocument/2006/relationships/font" Target="fonts/Josefi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hilosopher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Philosopher-boldItalic.fntdata"/><Relationship Id="rId30" Type="http://schemas.openxmlformats.org/officeDocument/2006/relationships/font" Target="fonts/Philosopher-italic.fntdata"/><Relationship Id="rId11" Type="http://schemas.openxmlformats.org/officeDocument/2006/relationships/slide" Target="slides/slide3.xml"/><Relationship Id="rId33" Type="http://schemas.openxmlformats.org/officeDocument/2006/relationships/font" Target="fonts/Comfortaa-bold.fntdata"/><Relationship Id="rId10" Type="http://schemas.openxmlformats.org/officeDocument/2006/relationships/slide" Target="slides/slide2.xml"/><Relationship Id="rId32" Type="http://schemas.openxmlformats.org/officeDocument/2006/relationships/font" Target="fonts/Comfortaa-regular.fntdata"/><Relationship Id="rId13" Type="http://schemas.openxmlformats.org/officeDocument/2006/relationships/slide" Target="slides/slide5.xml"/><Relationship Id="rId35" Type="http://schemas.openxmlformats.org/officeDocument/2006/relationships/font" Target="fonts/OpenSans-bold.fntdata"/><Relationship Id="rId12" Type="http://schemas.openxmlformats.org/officeDocument/2006/relationships/slide" Target="slides/slide4.xml"/><Relationship Id="rId34" Type="http://schemas.openxmlformats.org/officeDocument/2006/relationships/font" Target="fonts/OpenSans-regular.fntdata"/><Relationship Id="rId15" Type="http://schemas.openxmlformats.org/officeDocument/2006/relationships/slide" Target="slides/slide7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6.xml"/><Relationship Id="rId36" Type="http://schemas.openxmlformats.org/officeDocument/2006/relationships/font" Target="fonts/OpenSans-italic.fntdata"/><Relationship Id="rId17" Type="http://schemas.openxmlformats.org/officeDocument/2006/relationships/font" Target="fonts/Dosis-bold.fntdata"/><Relationship Id="rId16" Type="http://schemas.openxmlformats.org/officeDocument/2006/relationships/font" Target="fonts/Dosis-regular.fntdata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0a7b7dcaa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لِلْإِنسَانِ إِلَّا مَا سَعَىٰ (39) وَأَنَّ سَعْيَهُ سَوْفَ يُرَىٰ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right</a:t>
            </a:r>
            <a:endParaRPr/>
          </a:p>
        </p:txBody>
      </p:sp>
      <p:sp>
        <p:nvSpPr>
          <p:cNvPr id="245" name="Google Shape;245;g40a7b7dcaa_3_68:notes"/>
          <p:cNvSpPr/>
          <p:nvPr>
            <p:ph idx="2" type="sldImg"/>
          </p:nvPr>
        </p:nvSpPr>
        <p:spPr>
          <a:xfrm>
            <a:off x="1141839" y="685800"/>
            <a:ext cx="457486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00370b7ce_0_28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00370b7c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ff6d7887f_2_130:notes"/>
          <p:cNvSpPr/>
          <p:nvPr>
            <p:ph idx="2" type="sldImg"/>
          </p:nvPr>
        </p:nvSpPr>
        <p:spPr>
          <a:xfrm>
            <a:off x="2241642" y="685800"/>
            <a:ext cx="23755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ff6d7887f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123871862_1_1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12387186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ff6d7887f_2_135:notes"/>
          <p:cNvSpPr/>
          <p:nvPr>
            <p:ph idx="2" type="sldImg"/>
          </p:nvPr>
        </p:nvSpPr>
        <p:spPr>
          <a:xfrm>
            <a:off x="2241642" y="685800"/>
            <a:ext cx="23755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ff6d7887f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8973efa1_0_18:notes"/>
          <p:cNvSpPr/>
          <p:nvPr>
            <p:ph idx="2" type="sldImg"/>
          </p:nvPr>
        </p:nvSpPr>
        <p:spPr>
          <a:xfrm>
            <a:off x="2241642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38973efa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ff6d7887f_2_155:notes"/>
          <p:cNvSpPr/>
          <p:nvPr>
            <p:ph idx="2" type="sldImg"/>
          </p:nvPr>
        </p:nvSpPr>
        <p:spPr>
          <a:xfrm>
            <a:off x="2241642" y="685800"/>
            <a:ext cx="237550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ff6d7887f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128"/>
            <a:ext cx="6390300" cy="395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5009"/>
            <a:ext cx="63903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024"/>
            <a:ext cx="6390300" cy="3779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7275"/>
            <a:ext cx="6390300" cy="2503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5830559" y="126362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flipH="1" rot="10800000">
            <a:off x="165688" y="7567858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2283525" y="2779844"/>
            <a:ext cx="2290800" cy="2958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283525" y="5998667"/>
            <a:ext cx="22908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15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the electrical responses produced by bipolar cells and ganglion cells and comment on the function of each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0">
  <p:cSld name="SECTION_HEADER_1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" name="Google Shape;69;p16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the topographic representation of the visual field within the primary and association visual cortex and  the processing of information in the primary visual cortex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3" name="Google Shape;73;p16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5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p17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components of monosynaptic muscle stretch reflexes, including the role of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 alpha (α) and gamma (γ) motorneurons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" name="Google Shape;80;p17"/>
          <p:cNvCxnSpPr/>
          <p:nvPr/>
        </p:nvCxnSpPr>
        <p:spPr>
          <a:xfrm>
            <a:off x="164550" y="519395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6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3" name="Google Shape;83;p18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Static and Dynamic stretch reflex &amp; damping mechanism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7" name="Google Shape;87;p18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5">
  <p:cSld name="SECTION_HEADER_7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0" name="Google Shape;90;p19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Spinal and Supra-spinal regulation of the stretch reflex.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94" name="Google Shape;94;p19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">
  <p:cSld name="SECTION_HEADER_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" name="Google Shape;97;p20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structure and function of the Golgi tendon organ and the inverse stretch reflex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01" name="Google Shape;101;p20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7">
  <p:cSld name="SECTION_HEADER_9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4" name="Google Shape;104;p21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5" name="Google Shape;105;p21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The clinical importance of the stretch reflexes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08" name="Google Shape;108;p21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39869"/>
            <a:ext cx="6390300" cy="16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8">
  <p:cSld name="SECTION_HEADER_10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p22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Dr. Najeeb Explanation &amp; Notes</a:t>
            </a:r>
            <a:endParaRPr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15" name="Google Shape;115;p22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">
  <p:cSld name="SECTION_HEADER_1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8" name="Google Shape;118;p23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9" name="Google Shape;119;p23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164550" y="7620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the mechanism of color vision and the three types of cones, including the range of spectral sensitivity and color blindness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22" name="Google Shape;122;p23"/>
          <p:cNvCxnSpPr/>
          <p:nvPr/>
        </p:nvCxnSpPr>
        <p:spPr>
          <a:xfrm>
            <a:off x="164550" y="5956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5" name="Google Shape;125;p24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6" name="Google Shape;126;p24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164550" y="76177"/>
            <a:ext cx="66015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29" name="Google Shape;129;p24"/>
          <p:cNvCxnSpPr/>
          <p:nvPr/>
        </p:nvCxnSpPr>
        <p:spPr>
          <a:xfrm>
            <a:off x="164550" y="443218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 flipH="1">
            <a:off x="5814828" y="128173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2" name="Google Shape;132;p25"/>
          <p:cNvSpPr/>
          <p:nvPr/>
        </p:nvSpPr>
        <p:spPr>
          <a:xfrm flipH="1" rot="10800000">
            <a:off x="164544" y="7567835"/>
            <a:ext cx="811219" cy="2165304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3" name="Google Shape;133;p25"/>
          <p:cNvSpPr txBox="1"/>
          <p:nvPr>
            <p:ph type="title"/>
          </p:nvPr>
        </p:nvSpPr>
        <p:spPr>
          <a:xfrm>
            <a:off x="274050" y="515146"/>
            <a:ext cx="6147300" cy="9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164550" y="0"/>
            <a:ext cx="6366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36" name="Google Shape;136;p25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233775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27"/>
          <p:cNvSpPr txBox="1"/>
          <p:nvPr>
            <p:ph idx="2" type="body"/>
          </p:nvPr>
        </p:nvSpPr>
        <p:spPr>
          <a:xfrm>
            <a:off x="3624300" y="2358263"/>
            <a:ext cx="3000000" cy="6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233775" y="1069396"/>
            <a:ext cx="2106000" cy="1454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233775" y="2693508"/>
            <a:ext cx="2106000" cy="536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0"/>
          <p:cNvSpPr txBox="1"/>
          <p:nvPr>
            <p:ph type="title"/>
          </p:nvPr>
        </p:nvSpPr>
        <p:spPr>
          <a:xfrm>
            <a:off x="367688" y="866430"/>
            <a:ext cx="4409100" cy="78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3429000" y="-48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31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31"/>
          <p:cNvSpPr txBox="1"/>
          <p:nvPr>
            <p:ph type="title"/>
          </p:nvPr>
        </p:nvSpPr>
        <p:spPr>
          <a:xfrm>
            <a:off x="199125" y="1788631"/>
            <a:ext cx="3033900" cy="3438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idx="1" type="subTitle"/>
          </p:nvPr>
        </p:nvSpPr>
        <p:spPr>
          <a:xfrm>
            <a:off x="199125" y="5329660"/>
            <a:ext cx="3033900" cy="302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3704625" y="1393911"/>
            <a:ext cx="2877600" cy="7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237"/>
            <a:ext cx="6390300" cy="6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239625" y="8120416"/>
            <a:ext cx="4499100" cy="11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/>
        </p:nvSpPr>
        <p:spPr>
          <a:xfrm>
            <a:off x="0" y="9711759"/>
            <a:ext cx="6858000" cy="1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3"/>
          <p:cNvSpPr txBox="1"/>
          <p:nvPr>
            <p:ph hasCustomPrompt="1" type="title"/>
          </p:nvPr>
        </p:nvSpPr>
        <p:spPr>
          <a:xfrm>
            <a:off x="233775" y="1842235"/>
            <a:ext cx="6390300" cy="4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233775" y="6086089"/>
            <a:ext cx="63903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/>
          <p:nvPr/>
        </p:nvSpPr>
        <p:spPr>
          <a:xfrm flipH="1">
            <a:off x="5830559" y="126362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181" name="Google Shape;181;p36"/>
          <p:cNvSpPr txBox="1"/>
          <p:nvPr>
            <p:ph type="ctrTitle"/>
          </p:nvPr>
        </p:nvSpPr>
        <p:spPr>
          <a:xfrm>
            <a:off x="2283525" y="2779844"/>
            <a:ext cx="2290800" cy="2958618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" type="subTitle"/>
          </p:nvPr>
        </p:nvSpPr>
        <p:spPr>
          <a:xfrm>
            <a:off x="2283525" y="5998667"/>
            <a:ext cx="2290800" cy="1349898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6" name="Google Shape;186;p37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7" name="Google Shape;187;p37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37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0" name="Google Shape;190;p37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3" name="Google Shape;193;p38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4" name="Google Shape;194;p38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5" name="Google Shape;195;p38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7" name="Google Shape;197;p38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/>
          <p:nvPr/>
        </p:nvSpPr>
        <p:spPr>
          <a:xfrm flipH="1">
            <a:off x="5814828" y="128173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0" name="Google Shape;200;p39"/>
          <p:cNvSpPr/>
          <p:nvPr/>
        </p:nvSpPr>
        <p:spPr>
          <a:xfrm flipH="1" rot="10800000">
            <a:off x="164544" y="7567917"/>
            <a:ext cx="811219" cy="2165221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1" name="Google Shape;201;p39"/>
          <p:cNvSpPr txBox="1"/>
          <p:nvPr>
            <p:ph type="title"/>
          </p:nvPr>
        </p:nvSpPr>
        <p:spPr>
          <a:xfrm>
            <a:off x="274050" y="515146"/>
            <a:ext cx="6147300" cy="902281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2" name="Google Shape;202;p39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39"/>
          <p:cNvSpPr txBox="1"/>
          <p:nvPr/>
        </p:nvSpPr>
        <p:spPr>
          <a:xfrm>
            <a:off x="164550" y="0"/>
            <a:ext cx="6366300" cy="21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4" name="Google Shape;204;p39"/>
          <p:cNvCxnSpPr/>
          <p:nvPr/>
        </p:nvCxnSpPr>
        <p:spPr>
          <a:xfrm>
            <a:off x="164550" y="367041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0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233775" y="2358263"/>
            <a:ext cx="63903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" type="body"/>
          </p:nvPr>
        </p:nvSpPr>
        <p:spPr>
          <a:xfrm>
            <a:off x="233775" y="2358263"/>
            <a:ext cx="30000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3" name="Google Shape;213;p41"/>
          <p:cNvSpPr txBox="1"/>
          <p:nvPr>
            <p:ph idx="2" type="body"/>
          </p:nvPr>
        </p:nvSpPr>
        <p:spPr>
          <a:xfrm>
            <a:off x="3624300" y="2358263"/>
            <a:ext cx="3000000" cy="6455576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4" name="Google Shape;214;p41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237"/>
            <a:ext cx="3000000" cy="6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237"/>
            <a:ext cx="3000000" cy="6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title"/>
          </p:nvPr>
        </p:nvSpPr>
        <p:spPr>
          <a:xfrm>
            <a:off x="233775" y="1069396"/>
            <a:ext cx="2106000" cy="1454567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0" name="Google Shape;220;p43"/>
          <p:cNvSpPr txBox="1"/>
          <p:nvPr>
            <p:ph idx="1" type="body"/>
          </p:nvPr>
        </p:nvSpPr>
        <p:spPr>
          <a:xfrm>
            <a:off x="233775" y="2693508"/>
            <a:ext cx="2106000" cy="5360303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1" name="Google Shape;221;p43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4"/>
          <p:cNvSpPr txBox="1"/>
          <p:nvPr>
            <p:ph type="title"/>
          </p:nvPr>
        </p:nvSpPr>
        <p:spPr>
          <a:xfrm>
            <a:off x="367688" y="866430"/>
            <a:ext cx="4409100" cy="7873854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5" name="Google Shape;225;p44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/>
          <p:nvPr/>
        </p:nvSpPr>
        <p:spPr>
          <a:xfrm>
            <a:off x="3429000" y="-48"/>
            <a:ext cx="3429000" cy="9900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45"/>
          <p:cNvCxnSpPr/>
          <p:nvPr/>
        </p:nvCxnSpPr>
        <p:spPr>
          <a:xfrm>
            <a:off x="3772256" y="8652756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45"/>
          <p:cNvSpPr txBox="1"/>
          <p:nvPr>
            <p:ph type="title"/>
          </p:nvPr>
        </p:nvSpPr>
        <p:spPr>
          <a:xfrm>
            <a:off x="199125" y="1788631"/>
            <a:ext cx="3033900" cy="3437876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0" name="Google Shape;230;p45"/>
          <p:cNvSpPr txBox="1"/>
          <p:nvPr>
            <p:ph idx="1" type="subTitle"/>
          </p:nvPr>
        </p:nvSpPr>
        <p:spPr>
          <a:xfrm>
            <a:off x="199125" y="5329660"/>
            <a:ext cx="3033900" cy="3029697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31" name="Google Shape;231;p45"/>
          <p:cNvSpPr txBox="1"/>
          <p:nvPr>
            <p:ph idx="2" type="body"/>
          </p:nvPr>
        </p:nvSpPr>
        <p:spPr>
          <a:xfrm>
            <a:off x="3704625" y="1393911"/>
            <a:ext cx="2877600" cy="711208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2" name="Google Shape;232;p45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/>
          <p:nvPr>
            <p:ph idx="1" type="body"/>
          </p:nvPr>
        </p:nvSpPr>
        <p:spPr>
          <a:xfrm>
            <a:off x="239625" y="8120416"/>
            <a:ext cx="4499100" cy="1152557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35" name="Google Shape;235;p46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/>
          <p:nvPr/>
        </p:nvSpPr>
        <p:spPr>
          <a:xfrm>
            <a:off x="0" y="9711759"/>
            <a:ext cx="6858000" cy="1883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7"/>
          <p:cNvSpPr txBox="1"/>
          <p:nvPr>
            <p:ph hasCustomPrompt="1" type="title"/>
          </p:nvPr>
        </p:nvSpPr>
        <p:spPr>
          <a:xfrm>
            <a:off x="233775" y="1842235"/>
            <a:ext cx="6390300" cy="409737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47"/>
          <p:cNvSpPr txBox="1"/>
          <p:nvPr>
            <p:ph idx="1" type="body"/>
          </p:nvPr>
        </p:nvSpPr>
        <p:spPr>
          <a:xfrm>
            <a:off x="233775" y="6086089"/>
            <a:ext cx="6390300" cy="2062485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0" name="Google Shape;240;p47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396"/>
            <a:ext cx="2106000" cy="1454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4646"/>
            <a:ext cx="2106000" cy="611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430"/>
            <a:ext cx="4775700" cy="78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3565"/>
            <a:ext cx="3033900" cy="285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5245"/>
            <a:ext cx="3033900" cy="237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3670"/>
            <a:ext cx="2877600" cy="7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2839"/>
            <a:ext cx="4499100" cy="11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566"/>
            <a:ext cx="63903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237"/>
            <a:ext cx="6390300" cy="6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33775" y="608080"/>
            <a:ext cx="6390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3775" y="2358263"/>
            <a:ext cx="6390300" cy="6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354343" y="8975570"/>
            <a:ext cx="411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type="title"/>
          </p:nvPr>
        </p:nvSpPr>
        <p:spPr>
          <a:xfrm>
            <a:off x="233775" y="608080"/>
            <a:ext cx="6390300" cy="16000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7" name="Google Shape;177;p35"/>
          <p:cNvSpPr txBox="1"/>
          <p:nvPr>
            <p:ph idx="1" type="body"/>
          </p:nvPr>
        </p:nvSpPr>
        <p:spPr>
          <a:xfrm>
            <a:off x="233775" y="2358263"/>
            <a:ext cx="6390300" cy="645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12" type="sldNum"/>
          </p:nvPr>
        </p:nvSpPr>
        <p:spPr>
          <a:xfrm>
            <a:off x="6354343" y="8975570"/>
            <a:ext cx="411600" cy="757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youtu.be/l8_fZPHasdo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012" scaled="0"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962"/>
            <a:ext cx="1873597" cy="71978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9"/>
          <p:cNvSpPr txBox="1"/>
          <p:nvPr/>
        </p:nvSpPr>
        <p:spPr>
          <a:xfrm>
            <a:off x="0" y="6117825"/>
            <a:ext cx="6516000" cy="1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Identify  and  describe  the  mechanism  of  color  vision  and  the  three  types  of  cones,  including the range of spectral sensitivity and color blindness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Describe  the  electrical  responses  produced  by  bipolar  cells  and  ganglion  cells  and  comment on the function of each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❖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Describe the topographic representation of the visual field within the primary  and association visual cortex  and describe the processing of information in the primary visual cortex</a:t>
            </a:r>
            <a:b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</a:b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49"/>
          <p:cNvSpPr txBox="1"/>
          <p:nvPr/>
        </p:nvSpPr>
        <p:spPr>
          <a:xfrm flipH="1" rot="5400000">
            <a:off x="5235454" y="3687893"/>
            <a:ext cx="3047692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13th</a:t>
            </a: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50" name="Google Shape;250;p49"/>
          <p:cNvSpPr/>
          <p:nvPr/>
        </p:nvSpPr>
        <p:spPr>
          <a:xfrm>
            <a:off x="-1115118" y="5669392"/>
            <a:ext cx="2786700" cy="366191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251" name="Google Shape;251;p49"/>
          <p:cNvCxnSpPr/>
          <p:nvPr/>
        </p:nvCxnSpPr>
        <p:spPr>
          <a:xfrm>
            <a:off x="3355240" y="126441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252" name="Google Shape;252;p49"/>
          <p:cNvSpPr txBox="1"/>
          <p:nvPr/>
        </p:nvSpPr>
        <p:spPr>
          <a:xfrm>
            <a:off x="1466932" y="3983125"/>
            <a:ext cx="5486400" cy="640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9"/>
          <p:cNvSpPr/>
          <p:nvPr/>
        </p:nvSpPr>
        <p:spPr>
          <a:xfrm flipH="1">
            <a:off x="4682100" y="9550604"/>
            <a:ext cx="2175900" cy="349396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54" name="Google Shape;254;p49"/>
          <p:cNvSpPr/>
          <p:nvPr/>
        </p:nvSpPr>
        <p:spPr>
          <a:xfrm>
            <a:off x="4772400" y="8496118"/>
            <a:ext cx="1948500" cy="931822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55" name="Google Shape;255;p49"/>
          <p:cNvSpPr/>
          <p:nvPr/>
        </p:nvSpPr>
        <p:spPr>
          <a:xfrm>
            <a:off x="5086628" y="9003012"/>
            <a:ext cx="174000" cy="157453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9"/>
          <p:cNvSpPr/>
          <p:nvPr/>
        </p:nvSpPr>
        <p:spPr>
          <a:xfrm>
            <a:off x="5086628" y="8802180"/>
            <a:ext cx="174000" cy="157453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9"/>
          <p:cNvSpPr/>
          <p:nvPr/>
        </p:nvSpPr>
        <p:spPr>
          <a:xfrm>
            <a:off x="5086628" y="9203852"/>
            <a:ext cx="174000" cy="157453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9"/>
          <p:cNvSpPr txBox="1"/>
          <p:nvPr/>
        </p:nvSpPr>
        <p:spPr>
          <a:xfrm>
            <a:off x="141900" y="4135237"/>
            <a:ext cx="57075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b="1" lang="en-GB" sz="30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Color Vision</a:t>
            </a:r>
            <a:endParaRPr b="1" sz="30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t/>
            </a:r>
            <a:endParaRPr sz="36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259" name="Google Shape;259;p49"/>
          <p:cNvSpPr/>
          <p:nvPr/>
        </p:nvSpPr>
        <p:spPr>
          <a:xfrm>
            <a:off x="-1115128" y="8028939"/>
            <a:ext cx="2786700" cy="366191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260" name="Google Shape;26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75" y="1546539"/>
            <a:ext cx="2959350" cy="28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9"/>
          <p:cNvSpPr txBox="1"/>
          <p:nvPr/>
        </p:nvSpPr>
        <p:spPr>
          <a:xfrm>
            <a:off x="-112275" y="8479498"/>
            <a:ext cx="4884600" cy="640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leaders:</a:t>
            </a:r>
            <a:r>
              <a:rPr lang="en-GB">
                <a:solidFill>
                  <a:srgbClr val="073763"/>
                </a:solidFill>
              </a:rPr>
              <a:t> Abdulelah Aldossari, Ali Alammari </a:t>
            </a:r>
            <a:endParaRPr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</a:rPr>
              <a:t>                          Fatima Balsharaf, Rahaf Alshammari</a:t>
            </a:r>
            <a:endParaRPr>
              <a:solidFill>
                <a:srgbClr val="0737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members: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62" name="Google Shape;262;p49"/>
          <p:cNvSpPr txBox="1"/>
          <p:nvPr/>
        </p:nvSpPr>
        <p:spPr>
          <a:xfrm>
            <a:off x="1860600" y="9094525"/>
            <a:ext cx="278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73763"/>
                </a:solidFill>
              </a:rPr>
              <a:t>Zeyad Alkhenizan,Faisal Alsaif, Saif Almeshari, Afnan AlMustafa 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263" name="Google Shape;26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1006349"/>
            <a:ext cx="1262202" cy="12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1507" y="126450"/>
            <a:ext cx="991441" cy="9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/>
          <p:nvPr>
            <p:ph type="title"/>
          </p:nvPr>
        </p:nvSpPr>
        <p:spPr>
          <a:xfrm>
            <a:off x="238200" y="5901205"/>
            <a:ext cx="6381600" cy="561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1.</a:t>
            </a:r>
            <a:r>
              <a:rPr lang="en-GB" sz="1400">
                <a:solidFill>
                  <a:srgbClr val="55B787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W</a:t>
            </a:r>
            <a:r>
              <a:rPr lang="en-GB" sz="1400">
                <a:latin typeface="Cairo"/>
                <a:ea typeface="Cairo"/>
                <a:cs typeface="Cairo"/>
                <a:sym typeface="Cairo"/>
              </a:rPr>
              <a:t>e have 3 kinds of cones each has a specific  photopigment (rhodopsin)&amp; is sensitive to one of the 3  primary colors</a:t>
            </a:r>
            <a:endParaRPr/>
          </a:p>
        </p:txBody>
      </p:sp>
      <p:sp>
        <p:nvSpPr>
          <p:cNvPr id="270" name="Google Shape;270;p50"/>
          <p:cNvSpPr txBox="1"/>
          <p:nvPr>
            <p:ph idx="4294967295" type="body"/>
          </p:nvPr>
        </p:nvSpPr>
        <p:spPr>
          <a:xfrm>
            <a:off x="28050" y="1057392"/>
            <a:ext cx="6516000" cy="47979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It the ability to discriminate between different  colors.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here are 3 primary colors( </a:t>
            </a:r>
            <a:r>
              <a:rPr lang="en-GB" sz="1400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blue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-GB" sz="14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-GB" sz="14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)  sensed by cones in fovea &amp; appreciated within  photopic vision.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Sensation of extraspectral colors as </a:t>
            </a:r>
            <a:r>
              <a:rPr lang="en-GB" sz="1400">
                <a:solidFill>
                  <a:srgbClr val="FFFFFF"/>
                </a:solidFill>
                <a:highlight>
                  <a:srgbClr val="000000"/>
                </a:highlight>
                <a:latin typeface="Cairo"/>
                <a:ea typeface="Cairo"/>
                <a:cs typeface="Cairo"/>
                <a:sym typeface="Cairo"/>
              </a:rPr>
              <a:t>white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,  </a:t>
            </a:r>
            <a:r>
              <a:rPr lang="en-GB" sz="1400">
                <a:solidFill>
                  <a:srgbClr val="EDF10C"/>
                </a:solidFill>
                <a:latin typeface="Cairo"/>
                <a:ea typeface="Cairo"/>
                <a:cs typeface="Cairo"/>
                <a:sym typeface="Cairo"/>
              </a:rPr>
              <a:t>yellow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 sz="1400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orange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 sz="1400">
                <a:solidFill>
                  <a:srgbClr val="9900FF"/>
                </a:solidFill>
                <a:latin typeface="Cairo"/>
                <a:ea typeface="Cairo"/>
                <a:cs typeface="Cairo"/>
                <a:sym typeface="Cairo"/>
              </a:rPr>
              <a:t>purple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, can be produced by  mixing properties of  the </a:t>
            </a:r>
            <a:r>
              <a:rPr lang="en-GB" sz="1400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blue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&amp; </a:t>
            </a:r>
            <a:r>
              <a:rPr lang="en-GB" sz="14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 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&amp;  </a:t>
            </a:r>
            <a:r>
              <a:rPr lang="en-GB" sz="14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 in  different combinations.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Black means absence of light ( not darkness  because in dark we do not  see black only).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Colors have three attributes :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L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Hue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L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Intensity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L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Saturation  (degree of freedom from dilution with white).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For any color there is a complementary color that, when properly  mixed with it, produces a sensation of white.</a:t>
            </a:r>
            <a:endParaRPr sz="1400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-GB" sz="1400">
                <a:latin typeface="Cairo"/>
                <a:ea typeface="Cairo"/>
                <a:cs typeface="Cairo"/>
                <a:sym typeface="Cairo"/>
              </a:rPr>
              <a:t>Black is the sensation produced by the absence of light, but it is  probably a positive sensation because the blind eye does not “see  black;” rather, it “sees nothing.”</a:t>
            </a:r>
            <a:endParaRPr sz="1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71" name="Google Shape;271;p50"/>
          <p:cNvSpPr txBox="1"/>
          <p:nvPr>
            <p:ph type="title"/>
          </p:nvPr>
        </p:nvSpPr>
        <p:spPr>
          <a:xfrm>
            <a:off x="95250" y="564500"/>
            <a:ext cx="6381600" cy="4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Color Vision</a:t>
            </a:r>
            <a:endParaRPr b="1" sz="1800" u="sng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72" name="Google Shape;27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570" y="6585597"/>
            <a:ext cx="1585525" cy="30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0"/>
          <p:cNvSpPr txBox="1"/>
          <p:nvPr>
            <p:ph type="title"/>
          </p:nvPr>
        </p:nvSpPr>
        <p:spPr>
          <a:xfrm>
            <a:off x="164700" y="5339290"/>
            <a:ext cx="6528600" cy="5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Color vision theory ( Young- Helmholtz theory) 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274" name="Google Shape;274;p50"/>
          <p:cNvGraphicFramePr/>
          <p:nvPr/>
        </p:nvGraphicFramePr>
        <p:xfrm>
          <a:off x="238200" y="658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{03A7FBD2-6523-42B8-8096-2BEC1FD510CE}</a:tableStyleId>
              </a:tblPr>
              <a:tblGrid>
                <a:gridCol w="1012250"/>
                <a:gridCol w="1464250"/>
                <a:gridCol w="1238250"/>
                <a:gridCol w="1238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Cone system type</a:t>
                      </a:r>
                      <a:endParaRPr b="1"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Blue 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38761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Green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Red 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Pigment type</a:t>
                      </a:r>
                      <a:endParaRPr b="1"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u="sng">
                          <a:solidFill>
                            <a:srgbClr val="1155CC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</a:t>
                      </a:r>
                      <a:r>
                        <a:rPr lang="en-GB">
                          <a:solidFill>
                            <a:srgbClr val="1155CC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pigment ( blue sensation pigment)</a:t>
                      </a:r>
                      <a:endParaRPr>
                        <a:solidFill>
                          <a:srgbClr val="1155CC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u="sng">
                          <a:solidFill>
                            <a:srgbClr val="38761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</a:t>
                      </a:r>
                      <a:r>
                        <a:rPr lang="en-GB">
                          <a:solidFill>
                            <a:srgbClr val="38761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pigment ( green  sensation pigment)</a:t>
                      </a:r>
                      <a:endParaRPr u="sng">
                        <a:solidFill>
                          <a:srgbClr val="38761D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u="sng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</a:t>
                      </a:r>
                      <a:r>
                        <a:rPr lang="en-GB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pigment ( red  sensation pigment)</a:t>
                      </a:r>
                      <a:endParaRPr u="sng">
                        <a:solidFill>
                          <a:srgbClr val="CC0000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Wavelength</a:t>
                      </a:r>
                      <a:r>
                        <a:rPr b="1" lang="en-GB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that responds to</a:t>
                      </a:r>
                      <a:endParaRPr b="1"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1155CC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short wavelength </a:t>
                      </a:r>
                      <a:r>
                        <a:rPr lang="en-GB" u="sng">
                          <a:solidFill>
                            <a:srgbClr val="1155CC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( 440</a:t>
                      </a:r>
                      <a:r>
                        <a:rPr lang="en-GB">
                          <a:solidFill>
                            <a:srgbClr val="1155CC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nm  senses the blue color)</a:t>
                      </a:r>
                      <a:endParaRPr>
                        <a:solidFill>
                          <a:srgbClr val="1155CC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55CC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38761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middle wavelength </a:t>
                      </a:r>
                      <a:r>
                        <a:rPr lang="en-GB" u="sng">
                          <a:solidFill>
                            <a:srgbClr val="38761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( 535</a:t>
                      </a:r>
                      <a:r>
                        <a:rPr lang="en-GB">
                          <a:solidFill>
                            <a:srgbClr val="38761D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nm senses the green color &amp; less to  yellow) &amp; absorb light at the green portion.</a:t>
                      </a:r>
                      <a:endParaRPr>
                        <a:solidFill>
                          <a:srgbClr val="38761D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>
                        <a:solidFill>
                          <a:srgbClr val="38761D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large  wave length  at or</a:t>
                      </a:r>
                      <a:endParaRPr>
                        <a:solidFill>
                          <a:srgbClr val="CC0000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&gt; </a:t>
                      </a:r>
                      <a:r>
                        <a:rPr lang="en-GB" u="sng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535</a:t>
                      </a:r>
                      <a:r>
                        <a:rPr lang="en-GB">
                          <a:solidFill>
                            <a:srgbClr val="CC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nm  so senses the red &amp; yellow color  &amp; absorb light at the red portion.</a:t>
                      </a:r>
                      <a:endParaRPr sz="4200">
                        <a:solidFill>
                          <a:srgbClr val="CC0000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>
                        <a:solidFill>
                          <a:srgbClr val="CC0000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4055775"/>
            <a:ext cx="3201051" cy="20002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80" name="Google Shape;280;p51"/>
          <p:cNvSpPr txBox="1"/>
          <p:nvPr/>
        </p:nvSpPr>
        <p:spPr>
          <a:xfrm>
            <a:off x="167375" y="760521"/>
            <a:ext cx="62418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2.</a:t>
            </a:r>
            <a:r>
              <a:rPr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Sensation of any color determined by: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a- Wavelength of light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b- Amount of light absorbed by each type of cones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c- frequency of impulses from each cone system to  ganglion cells which is determined by wavelength of  light.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3.</a:t>
            </a:r>
            <a:r>
              <a:rPr lang="en-GB" sz="1600">
                <a:solidFill>
                  <a:srgbClr val="55B787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Each cone system respond to its color at a  lower threshold than needed to sense other  colors (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cones respond to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or </a:t>
            </a:r>
            <a:r>
              <a:rPr lang="en-GB">
                <a:solidFill>
                  <a:srgbClr val="EDF10C"/>
                </a:solidFill>
                <a:latin typeface="Cairo"/>
                <a:ea typeface="Cairo"/>
                <a:cs typeface="Cairo"/>
                <a:sym typeface="Cairo"/>
              </a:rPr>
              <a:t>yellow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color at a lower threshold than to 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color)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4.</a:t>
            </a:r>
            <a:r>
              <a:rPr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Perception of </a:t>
            </a:r>
            <a:r>
              <a:rPr lang="en-GB">
                <a:solidFill>
                  <a:srgbClr val="FFFFFF"/>
                </a:solidFill>
                <a:highlight>
                  <a:srgbClr val="000000"/>
                </a:highlight>
                <a:latin typeface="Cairo"/>
                <a:ea typeface="Cairo"/>
                <a:cs typeface="Cairo"/>
                <a:sym typeface="Cairo"/>
              </a:rPr>
              <a:t>white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due to </a:t>
            </a:r>
            <a:r>
              <a:rPr lang="en-GB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equal  stimulation of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  blue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&amp;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&amp;  </a:t>
            </a:r>
            <a:r>
              <a:rPr lang="en-GB">
                <a:solidFill>
                  <a:srgbClr val="55B787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cones. There is no  wavelength corresponds to  </a:t>
            </a:r>
            <a:r>
              <a:rPr lang="en-GB">
                <a:solidFill>
                  <a:srgbClr val="FFFFFF"/>
                </a:solidFill>
                <a:highlight>
                  <a:srgbClr val="000000"/>
                </a:highlight>
                <a:latin typeface="Cairo"/>
                <a:ea typeface="Cairo"/>
                <a:cs typeface="Cairo"/>
                <a:sym typeface="Cairo"/>
              </a:rPr>
              <a:t>white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-GB">
                <a:solidFill>
                  <a:srgbClr val="FFFFFF"/>
                </a:solidFill>
                <a:highlight>
                  <a:srgbClr val="000000"/>
                </a:highlight>
                <a:latin typeface="Cairo"/>
                <a:ea typeface="Cairo"/>
                <a:cs typeface="Cairo"/>
                <a:sym typeface="Cairo"/>
              </a:rPr>
              <a:t>white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a combination of all wavelengths.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81" name="Google Shape;281;p51"/>
          <p:cNvSpPr txBox="1"/>
          <p:nvPr/>
        </p:nvSpPr>
        <p:spPr>
          <a:xfrm>
            <a:off x="3368425" y="4048175"/>
            <a:ext cx="3040800" cy="20118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76200" lvl="0" marL="35999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</a:pP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There is no single wavelength of light  corresponding to white; instead, white is  a combination of all the wavelengths of  the spectrum.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76200" lvl="0" marL="35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</a:pP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As can be seen in this vector diagram –  white occupies the middle of the vector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82" name="Google Shape;282;p51"/>
          <p:cNvSpPr txBox="1"/>
          <p:nvPr/>
        </p:nvSpPr>
        <p:spPr>
          <a:xfrm>
            <a:off x="167375" y="6063525"/>
            <a:ext cx="62418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5.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Color vision is coded by :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a- Different responses in ganglion cells that depends  upon the wavelength of stimulus which determine  frequency of impulses in ganglion cells.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b-  The color perception in the brain depends on the  amount of activity in each of the 3 cone systems as  mentioned above.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83" name="Google Shape;28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7366773"/>
            <a:ext cx="2996161" cy="2304552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84" name="Google Shape;284;p51"/>
          <p:cNvSpPr txBox="1"/>
          <p:nvPr/>
        </p:nvSpPr>
        <p:spPr>
          <a:xfrm>
            <a:off x="3300962" y="7366700"/>
            <a:ext cx="3108300" cy="23046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76200" lvl="0" marL="35999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</a:pPr>
            <a:r>
              <a:rPr lang="en-GB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Light absorption by the pigments of three color-receptive cones of human retina.</a:t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35999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/>
        </p:nvSpPr>
        <p:spPr>
          <a:xfrm>
            <a:off x="271500" y="636798"/>
            <a:ext cx="63150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6.</a:t>
            </a:r>
            <a:r>
              <a:rPr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Perception of </a:t>
            </a:r>
            <a:r>
              <a:rPr b="1"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orange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due to stimulation of: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99% of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cones &amp;  42% of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 green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cones &amp; 0% of 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blue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cones  (so  ratio is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99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42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7.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Perception of </a:t>
            </a:r>
            <a:r>
              <a:rPr b="1" lang="en-GB">
                <a:solidFill>
                  <a:srgbClr val="FFFF00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yellow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due to stimulation of: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50% of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cones &amp; 50% of 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cones &amp; 0% of 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blue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cones (so ratio is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50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50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8.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Perception of </a:t>
            </a:r>
            <a:r>
              <a:rPr b="1" lang="en-GB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blue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due to stimulation of 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0% of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cones &amp;  0% of 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cones &amp; 97% of 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blue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cones (so ratio is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0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r>
              <a:rPr lang="en-GB">
                <a:solidFill>
                  <a:srgbClr val="1155CC"/>
                </a:solidFill>
                <a:latin typeface="Cairo"/>
                <a:ea typeface="Cairo"/>
                <a:cs typeface="Cairo"/>
                <a:sym typeface="Cairo"/>
              </a:rPr>
              <a:t>97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2"/>
          <p:cNvSpPr txBox="1"/>
          <p:nvPr/>
        </p:nvSpPr>
        <p:spPr>
          <a:xfrm>
            <a:off x="309600" y="3509213"/>
            <a:ext cx="6238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What is the advantage of colour vision?</a:t>
            </a:r>
            <a:endParaRPr sz="16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Color is important for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distinguishing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an object from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its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background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91" name="Google Shape;2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338" y="4290413"/>
            <a:ext cx="5065125" cy="257175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92" name="Google Shape;292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1900" y="2726500"/>
            <a:ext cx="703625" cy="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2"/>
          <p:cNvSpPr txBox="1"/>
          <p:nvPr/>
        </p:nvSpPr>
        <p:spPr>
          <a:xfrm>
            <a:off x="3471900" y="3288325"/>
            <a:ext cx="70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3:43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2433675" y="2659825"/>
            <a:ext cx="10383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9E9E9E"/>
                </a:solidFill>
                <a:latin typeface="Economica"/>
                <a:ea typeface="Economica"/>
                <a:cs typeface="Economica"/>
                <a:sym typeface="Economica"/>
              </a:rPr>
              <a:t>Useful video</a:t>
            </a:r>
            <a:endParaRPr sz="1600">
              <a:solidFill>
                <a:srgbClr val="9E9E9E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95" name="Google Shape;295;p52"/>
          <p:cNvSpPr txBox="1"/>
          <p:nvPr/>
        </p:nvSpPr>
        <p:spPr>
          <a:xfrm>
            <a:off x="344975" y="7570899"/>
            <a:ext cx="6226200" cy="19398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52"/>
          <p:cNvPicPr preferRelativeResize="0"/>
          <p:nvPr/>
        </p:nvPicPr>
        <p:blipFill rotWithShape="1">
          <a:blip r:embed="rId6">
            <a:alphaModFix/>
          </a:blip>
          <a:srcRect b="11487" l="12326" r="12559" t="10527"/>
          <a:stretch/>
        </p:blipFill>
        <p:spPr>
          <a:xfrm>
            <a:off x="4267064" y="7570862"/>
            <a:ext cx="1872686" cy="19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2"/>
          <p:cNvSpPr txBox="1"/>
          <p:nvPr/>
        </p:nvSpPr>
        <p:spPr>
          <a:xfrm>
            <a:off x="286800" y="7149749"/>
            <a:ext cx="628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What is ishihara chart?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98" name="Google Shape;298;p52"/>
          <p:cNvSpPr txBox="1"/>
          <p:nvPr/>
        </p:nvSpPr>
        <p:spPr>
          <a:xfrm>
            <a:off x="363000" y="7782424"/>
            <a:ext cx="2984700" cy="18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ishihara charts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are </a:t>
            </a: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a set of plates covered with colored dots which the test subject views in </a:t>
            </a:r>
            <a:r>
              <a:rPr b="1" lang="en-GB">
                <a:solidFill>
                  <a:srgbClr val="222222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order to find a number composed of dots</a:t>
            </a: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 of one color which a </a:t>
            </a:r>
            <a:r>
              <a:rPr b="1" lang="en-GB">
                <a:solidFill>
                  <a:srgbClr val="222222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person with various defects of color vision</a:t>
            </a: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 will confuse with surrounding dots of color.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3"/>
          <p:cNvPicPr preferRelativeResize="0"/>
          <p:nvPr/>
        </p:nvPicPr>
        <p:blipFill rotWithShape="1">
          <a:blip r:embed="rId3">
            <a:alphaModFix/>
          </a:blip>
          <a:srcRect b="54710" l="3553" r="4153" t="0"/>
          <a:stretch/>
        </p:blipFill>
        <p:spPr>
          <a:xfrm>
            <a:off x="157938" y="5149381"/>
            <a:ext cx="2754700" cy="193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3"/>
          <p:cNvSpPr txBox="1"/>
          <p:nvPr/>
        </p:nvSpPr>
        <p:spPr>
          <a:xfrm>
            <a:off x="63887" y="685318"/>
            <a:ext cx="6472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Color Blindness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05" name="Google Shape;305;p53"/>
          <p:cNvSpPr txBox="1"/>
          <p:nvPr/>
        </p:nvSpPr>
        <p:spPr>
          <a:xfrm>
            <a:off x="193638" y="1118656"/>
            <a:ext cx="64725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There is gene for 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rhodopsin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(</a:t>
            </a:r>
            <a:r>
              <a:rPr lang="en-GB">
                <a:solidFill>
                  <a:srgbClr val="545454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a red pigment in the rods)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on chromosome(3).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88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There is gene for 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blue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sensitive 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cone pigment on chromosome (7).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88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There is a gene for 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red and green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sensitive cone pigment on </a:t>
            </a:r>
            <a:r>
              <a:rPr b="1"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X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chromosome.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88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When a single group of color receptive cones is absent the person will not see or distinguish some color from others.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06" name="Google Shape;306;p53"/>
          <p:cNvSpPr txBox="1"/>
          <p:nvPr/>
        </p:nvSpPr>
        <p:spPr>
          <a:xfrm>
            <a:off x="157937" y="2356081"/>
            <a:ext cx="62844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Red-green blindness</a:t>
            </a:r>
            <a:endParaRPr b="1" sz="18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07" name="Google Shape;30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563" y="2868731"/>
            <a:ext cx="3701550" cy="20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3"/>
          <p:cNvSpPr txBox="1"/>
          <p:nvPr/>
        </p:nvSpPr>
        <p:spPr>
          <a:xfrm>
            <a:off x="300113" y="3326106"/>
            <a:ext cx="23643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and 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cones see different colors between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wavelength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525-675 nm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3023400" y="5356463"/>
            <a:ext cx="37707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If either of these cones are absent, the person can not distinguish 4 colors (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>
                <a:solidFill>
                  <a:srgbClr val="EDF10C"/>
                </a:solidFill>
                <a:latin typeface="Cairo"/>
                <a:ea typeface="Cairo"/>
                <a:cs typeface="Cairo"/>
                <a:sym typeface="Cairo"/>
              </a:rPr>
              <a:t>yellow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orange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) and can not distinguish red from green (primary colors) and this is called (</a:t>
            </a:r>
            <a:r>
              <a:rPr lang="en-GB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-GB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Green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blindness)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233550" y="7303625"/>
            <a:ext cx="63927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It is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x-linked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disease transmitted from females to their male sons,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never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occur in females as they have 2 X chromosomes.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Males have  one X &amp; one Y chromosome so if this one X chromosome miss the gene for color vision, he will get red-green color blindness (their gene is on X chromosome).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Females show the disease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only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if both x chromosomes lack the gene.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Females from color blind fathers are </a:t>
            </a:r>
            <a:r>
              <a:rPr lang="en-GB" u="sng">
                <a:latin typeface="Cairo"/>
                <a:ea typeface="Cairo"/>
                <a:cs typeface="Cairo"/>
                <a:sym typeface="Cairo"/>
              </a:rPr>
              <a:t>carriers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transmit the disease to  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½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of their sons.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/>
          <p:nvPr/>
        </p:nvSpPr>
        <p:spPr>
          <a:xfrm>
            <a:off x="2410650" y="834425"/>
            <a:ext cx="20367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Red-Green blindness</a:t>
            </a:r>
            <a:endParaRPr b="1" sz="18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16" name="Google Shape;316;p54"/>
          <p:cNvSpPr txBox="1"/>
          <p:nvPr/>
        </p:nvSpPr>
        <p:spPr>
          <a:xfrm>
            <a:off x="291600" y="1301225"/>
            <a:ext cx="62748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9900"/>
                </a:solidFill>
              </a:rPr>
              <a:t>Tri</a:t>
            </a:r>
            <a:r>
              <a:rPr b="1" lang="en-GB"/>
              <a:t>chromats</a:t>
            </a:r>
            <a:r>
              <a:rPr lang="en-GB"/>
              <a:t>: have </a:t>
            </a:r>
            <a:r>
              <a:rPr lang="en-GB">
                <a:solidFill>
                  <a:srgbClr val="FF9900"/>
                </a:solidFill>
              </a:rPr>
              <a:t>3</a:t>
            </a:r>
            <a:r>
              <a:rPr lang="en-GB"/>
              <a:t> cone pigments normal or have slight weakness in detecting </a:t>
            </a:r>
            <a:r>
              <a:rPr lang="en-GB">
                <a:solidFill>
                  <a:srgbClr val="980000"/>
                </a:solidFill>
              </a:rPr>
              <a:t>red</a:t>
            </a:r>
            <a:r>
              <a:rPr lang="en-GB"/>
              <a:t> or </a:t>
            </a:r>
            <a:r>
              <a:rPr lang="en-GB">
                <a:solidFill>
                  <a:srgbClr val="38761D"/>
                </a:solidFill>
              </a:rPr>
              <a:t>green</a:t>
            </a:r>
            <a:r>
              <a:rPr lang="en-GB"/>
              <a:t> or </a:t>
            </a:r>
            <a:r>
              <a:rPr lang="en-GB">
                <a:solidFill>
                  <a:srgbClr val="0000FF"/>
                </a:solidFill>
              </a:rPr>
              <a:t>blue</a:t>
            </a:r>
            <a:r>
              <a:rPr lang="en-GB"/>
              <a:t> color</a:t>
            </a:r>
            <a:endParaRPr/>
          </a:p>
        </p:txBody>
      </p:sp>
      <p:pic>
        <p:nvPicPr>
          <p:cNvPr id="317" name="Google Shape;31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900" y="1877750"/>
            <a:ext cx="39624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/>
          <p:cNvSpPr txBox="1"/>
          <p:nvPr/>
        </p:nvSpPr>
        <p:spPr>
          <a:xfrm>
            <a:off x="291600" y="1942963"/>
            <a:ext cx="2331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A86E8"/>
                </a:solidFill>
              </a:rPr>
              <a:t>Di</a:t>
            </a:r>
            <a:r>
              <a:rPr b="1" lang="en-GB"/>
              <a:t>chromats</a:t>
            </a:r>
            <a:r>
              <a:rPr lang="en-GB"/>
              <a:t>: </a:t>
            </a:r>
            <a:r>
              <a:rPr lang="en-GB">
                <a:solidFill>
                  <a:srgbClr val="FF0000"/>
                </a:solidFill>
              </a:rPr>
              <a:t>have</a:t>
            </a:r>
            <a:r>
              <a:rPr lang="en-GB">
                <a:solidFill>
                  <a:srgbClr val="4A86E8"/>
                </a:solidFill>
              </a:rPr>
              <a:t> 2 </a:t>
            </a:r>
            <a:r>
              <a:rPr lang="en-GB">
                <a:solidFill>
                  <a:srgbClr val="FF0000"/>
                </a:solidFill>
              </a:rPr>
              <a:t>cones pigment systems only</a:t>
            </a:r>
            <a:r>
              <a:rPr lang="en-GB"/>
              <a:t> so, he is completely blind to red or green or blue (so </a:t>
            </a:r>
            <a:r>
              <a:rPr lang="en-GB">
                <a:solidFill>
                  <a:srgbClr val="FF0000"/>
                </a:solidFill>
              </a:rPr>
              <a:t>they have protanopia, deuteranopia, or tritanopia</a:t>
            </a:r>
            <a:r>
              <a:rPr lang="en-GB"/>
              <a:t>) they get color by mixing only 2 of </a:t>
            </a:r>
            <a:r>
              <a:rPr lang="en-GB"/>
              <a:t>primary</a:t>
            </a:r>
            <a:r>
              <a:rPr lang="en-GB"/>
              <a:t> colors. </a:t>
            </a:r>
            <a:endParaRPr/>
          </a:p>
        </p:txBody>
      </p:sp>
      <p:sp>
        <p:nvSpPr>
          <p:cNvPr id="319" name="Google Shape;319;p54"/>
          <p:cNvSpPr txBox="1"/>
          <p:nvPr/>
        </p:nvSpPr>
        <p:spPr>
          <a:xfrm>
            <a:off x="291600" y="3960000"/>
            <a:ext cx="64641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900FF"/>
                </a:solidFill>
              </a:rPr>
              <a:t>Mono</a:t>
            </a:r>
            <a:r>
              <a:rPr b="1" lang="en-GB"/>
              <a:t>chromats</a:t>
            </a:r>
            <a:r>
              <a:rPr lang="en-GB"/>
              <a:t>: have only </a:t>
            </a:r>
            <a:r>
              <a:rPr b="1" lang="en-GB">
                <a:solidFill>
                  <a:srgbClr val="9900FF"/>
                </a:solidFill>
              </a:rPr>
              <a:t>one</a:t>
            </a:r>
            <a:r>
              <a:rPr lang="en-GB"/>
              <a:t> cone system or </a:t>
            </a:r>
            <a:r>
              <a:rPr b="1" lang="en-GB"/>
              <a:t>loss of all</a:t>
            </a:r>
            <a:r>
              <a:rPr lang="en-GB"/>
              <a:t> so, he can only see </a:t>
            </a:r>
            <a:r>
              <a:rPr lang="en-GB" u="sng"/>
              <a:t>black</a:t>
            </a:r>
            <a:r>
              <a:rPr lang="en-GB"/>
              <a:t> or </a:t>
            </a:r>
            <a:r>
              <a:rPr lang="en-GB" u="sng">
                <a:solidFill>
                  <a:srgbClr val="999999"/>
                </a:solidFill>
              </a:rPr>
              <a:t>grey</a:t>
            </a:r>
            <a:r>
              <a:rPr lang="en-GB"/>
              <a:t> or have </a:t>
            </a:r>
            <a:r>
              <a:rPr lang="en-GB" u="sng"/>
              <a:t>no color perception</a:t>
            </a:r>
            <a:endParaRPr u="sng"/>
          </a:p>
        </p:txBody>
      </p:sp>
      <p:sp>
        <p:nvSpPr>
          <p:cNvPr id="320" name="Google Shape;320;p54"/>
          <p:cNvSpPr txBox="1"/>
          <p:nvPr/>
        </p:nvSpPr>
        <p:spPr>
          <a:xfrm>
            <a:off x="3860500" y="4950000"/>
            <a:ext cx="18222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Anopia </a:t>
            </a:r>
            <a:r>
              <a:rPr b="1" lang="en-GB"/>
              <a:t>= blindness</a:t>
            </a:r>
            <a:endParaRPr b="1"/>
          </a:p>
        </p:txBody>
      </p:sp>
      <p:sp>
        <p:nvSpPr>
          <p:cNvPr id="321" name="Google Shape;321;p54"/>
          <p:cNvSpPr txBox="1"/>
          <p:nvPr/>
        </p:nvSpPr>
        <p:spPr>
          <a:xfrm>
            <a:off x="3753238" y="5357722"/>
            <a:ext cx="20367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Anomaly</a:t>
            </a:r>
            <a:r>
              <a:rPr b="1" lang="en-GB"/>
              <a:t> = weakness</a:t>
            </a:r>
            <a:endParaRPr b="1"/>
          </a:p>
        </p:txBody>
      </p:sp>
      <p:sp>
        <p:nvSpPr>
          <p:cNvPr id="322" name="Google Shape;322;p54"/>
          <p:cNvSpPr txBox="1"/>
          <p:nvPr/>
        </p:nvSpPr>
        <p:spPr>
          <a:xfrm>
            <a:off x="291600" y="5227875"/>
            <a:ext cx="26577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4CCCC"/>
                </a:highlight>
              </a:rPr>
              <a:t>1-</a:t>
            </a:r>
            <a:r>
              <a:rPr b="1" lang="en-GB">
                <a:highlight>
                  <a:srgbClr val="F4CCCC"/>
                </a:highlight>
              </a:rPr>
              <a:t>Prot</a:t>
            </a:r>
            <a:r>
              <a:rPr b="1" lang="en-GB" u="sng">
                <a:highlight>
                  <a:srgbClr val="F4CCCC"/>
                </a:highlight>
              </a:rPr>
              <a:t>anopia</a:t>
            </a:r>
            <a:r>
              <a:rPr b="1" lang="en-GB"/>
              <a:t> </a:t>
            </a:r>
            <a:r>
              <a:rPr lang="en-GB"/>
              <a:t>(</a:t>
            </a:r>
            <a:r>
              <a:rPr lang="en-GB">
                <a:solidFill>
                  <a:srgbClr val="CC0000"/>
                </a:solidFill>
              </a:rPr>
              <a:t>red-blindness</a:t>
            </a:r>
            <a:r>
              <a:rPr lang="en-GB"/>
              <a:t>): no red cones system so person has shortened spectrum wave length, if only weakness in red color its called </a:t>
            </a:r>
            <a:r>
              <a:rPr b="1" lang="en-GB"/>
              <a:t>prot</a:t>
            </a:r>
            <a:r>
              <a:rPr b="1" lang="en-GB" u="sng"/>
              <a:t>anomaly </a:t>
            </a:r>
            <a:endParaRPr b="1" u="sng"/>
          </a:p>
        </p:txBody>
      </p:sp>
      <p:pic>
        <p:nvPicPr>
          <p:cNvPr id="323" name="Google Shape;32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99" y="5968200"/>
            <a:ext cx="3422576" cy="34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 txBox="1"/>
          <p:nvPr/>
        </p:nvSpPr>
        <p:spPr>
          <a:xfrm>
            <a:off x="291600" y="6894275"/>
            <a:ext cx="28632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D9EAD3"/>
                </a:highlight>
              </a:rPr>
              <a:t>2-</a:t>
            </a:r>
            <a:r>
              <a:rPr b="1" lang="en-GB">
                <a:highlight>
                  <a:srgbClr val="D9EAD3"/>
                </a:highlight>
              </a:rPr>
              <a:t>Deutra</a:t>
            </a:r>
            <a:r>
              <a:rPr b="1" lang="en-GB" u="sng">
                <a:highlight>
                  <a:srgbClr val="D9EAD3"/>
                </a:highlight>
              </a:rPr>
              <a:t>nopia</a:t>
            </a:r>
            <a:r>
              <a:rPr lang="en-GB"/>
              <a:t> (</a:t>
            </a:r>
            <a:r>
              <a:rPr lang="en-GB">
                <a:solidFill>
                  <a:srgbClr val="38761D"/>
                </a:solidFill>
              </a:rPr>
              <a:t>green-blindness</a:t>
            </a:r>
            <a:r>
              <a:rPr lang="en-GB"/>
              <a:t>): no green cone system so person see only long and short wave length if its weakness </a:t>
            </a:r>
            <a:r>
              <a:rPr lang="en-GB"/>
              <a:t>its</a:t>
            </a:r>
            <a:r>
              <a:rPr lang="en-GB"/>
              <a:t> </a:t>
            </a:r>
            <a:r>
              <a:rPr b="1" lang="en-GB"/>
              <a:t>deutr</a:t>
            </a:r>
            <a:r>
              <a:rPr b="1" lang="en-GB" u="sng"/>
              <a:t>anomaly.</a:t>
            </a:r>
            <a:endParaRPr b="1" u="sng"/>
          </a:p>
        </p:txBody>
      </p:sp>
      <p:sp>
        <p:nvSpPr>
          <p:cNvPr id="325" name="Google Shape;325;p54"/>
          <p:cNvSpPr txBox="1"/>
          <p:nvPr/>
        </p:nvSpPr>
        <p:spPr>
          <a:xfrm>
            <a:off x="291600" y="8372575"/>
            <a:ext cx="27687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CFE2F3"/>
                </a:highlight>
              </a:rPr>
              <a:t>3-</a:t>
            </a:r>
            <a:r>
              <a:rPr b="1" lang="en-GB">
                <a:highlight>
                  <a:srgbClr val="CFE2F3"/>
                </a:highlight>
              </a:rPr>
              <a:t>trita</a:t>
            </a:r>
            <a:r>
              <a:rPr b="1" lang="en-GB" u="sng">
                <a:highlight>
                  <a:srgbClr val="CFE2F3"/>
                </a:highlight>
              </a:rPr>
              <a:t>nopia</a:t>
            </a:r>
            <a:r>
              <a:rPr b="1" lang="en-GB" u="sng"/>
              <a:t> </a:t>
            </a:r>
            <a:r>
              <a:rPr lang="en-GB"/>
              <a:t>(</a:t>
            </a:r>
            <a:r>
              <a:rPr lang="en-GB">
                <a:solidFill>
                  <a:srgbClr val="4A86E8"/>
                </a:solidFill>
              </a:rPr>
              <a:t>blue - blindness</a:t>
            </a:r>
            <a:r>
              <a:rPr lang="en-GB"/>
              <a:t>): no blue cone system , if its weakness in blue color vision its </a:t>
            </a:r>
            <a:r>
              <a:rPr b="1" lang="en-GB"/>
              <a:t>trit</a:t>
            </a:r>
            <a:r>
              <a:rPr b="1" lang="en-GB" u="sng"/>
              <a:t>anomaly</a:t>
            </a:r>
            <a:endParaRPr b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/>
          <p:nvPr/>
        </p:nvSpPr>
        <p:spPr>
          <a:xfrm>
            <a:off x="284350" y="543700"/>
            <a:ext cx="3030000" cy="5580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1.Which one of them is color </a:t>
            </a:r>
            <a:r>
              <a:rPr lang="en-GB"/>
              <a:t>attributes?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A.Hue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B.Intensity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C.saturation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D.All above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2.Blue cone </a:t>
            </a:r>
            <a:r>
              <a:rPr lang="en-GB"/>
              <a:t>system has ____ pigment.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C.L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3.Which one </a:t>
            </a:r>
            <a:r>
              <a:rPr lang="en-GB"/>
              <a:t>responses to middle waves?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A.Blue cone system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B.Green cone system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C.Red cond system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4.Perception of </a:t>
            </a:r>
            <a:r>
              <a:rPr lang="en-GB"/>
              <a:t>yellow is due to stimulation of: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A.99% red, 42% green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B.50% red, 50% green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C.97% red, 3% green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5"/>
          <p:cNvSpPr txBox="1"/>
          <p:nvPr/>
        </p:nvSpPr>
        <p:spPr>
          <a:xfrm>
            <a:off x="3429000" y="2899900"/>
            <a:ext cx="3030000" cy="5580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r>
              <a:rPr lang="en-GB"/>
              <a:t>.Chromosome 3 has gene for: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A.Blue sensitivity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B.Red and green sensitivity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C.Rhodopsin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D.Glutamate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6.Protanopia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A.No red cone system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B.No red and green cone system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C.Weakness in red color vision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D.Loss in red color vision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7. </a:t>
            </a:r>
            <a:r>
              <a:rPr lang="en-GB"/>
              <a:t>Patient with Deuteranopia can only see: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A.Long wavelength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B.Short wavelength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C.Long and short wavelength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8. Patient with monochromates can see: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A.Red, green &amp; blue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B.Red &amp; green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C.Black &amp; grey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55"/>
          <p:cNvSpPr txBox="1"/>
          <p:nvPr/>
        </p:nvSpPr>
        <p:spPr>
          <a:xfrm rot="-5400000">
            <a:off x="938000" y="8018477"/>
            <a:ext cx="9198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Answers: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1.D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2.A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3.B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4.B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5.C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6.A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7.C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8.C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