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11" r:id="rId5"/>
    <p:sldMasterId id="2147483712" r:id="rId6"/>
    <p:sldMasterId id="2147483713" r:id="rId7"/>
    <p:sldMasterId id="214748371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Lst>
  <p:sldSz cy="9900000" cx="6858000"/>
  <p:notesSz cx="6858000" cy="9144000"/>
  <p:embeddedFontLst>
    <p:embeddedFont>
      <p:font typeface="Dosis"/>
      <p:regular r:id="rId21"/>
      <p:bold r:id="rId22"/>
    </p:embeddedFont>
    <p:embeddedFont>
      <p:font typeface="Economica"/>
      <p:regular r:id="rId23"/>
      <p:bold r:id="rId24"/>
      <p:italic r:id="rId25"/>
      <p:boldItalic r:id="rId26"/>
    </p:embeddedFont>
    <p:embeddedFont>
      <p:font typeface="Cairo"/>
      <p:regular r:id="rId27"/>
      <p:bold r:id="rId28"/>
    </p:embeddedFont>
    <p:embeddedFont>
      <p:font typeface="Josefin Sans"/>
      <p:regular r:id="rId29"/>
      <p:bold r:id="rId30"/>
      <p:italic r:id="rId31"/>
      <p:boldItalic r:id="rId32"/>
    </p:embeddedFont>
    <p:embeddedFont>
      <p:font typeface="Philosopher"/>
      <p:regular r:id="rId33"/>
      <p:bold r:id="rId34"/>
      <p:italic r:id="rId35"/>
      <p:boldItalic r:id="rId36"/>
    </p:embeddedFont>
    <p:embeddedFont>
      <p:font typeface="Comfortaa"/>
      <p:regular r:id="rId37"/>
      <p:bold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8">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B518857-3256-4F91-9985-BD76B08E4552}">
  <a:tblStyle styleId="{2B518857-3256-4F91-9985-BD76B08E455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ED52743-060D-4B0A-B614-0ACCD4D512D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8"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1.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font" Target="fonts/Dosis-bold.fntdata"/><Relationship Id="rId21" Type="http://schemas.openxmlformats.org/officeDocument/2006/relationships/font" Target="fonts/Dosis-regular.fntdata"/><Relationship Id="rId24" Type="http://schemas.openxmlformats.org/officeDocument/2006/relationships/font" Target="fonts/Economica-bold.fntdata"/><Relationship Id="rId23" Type="http://schemas.openxmlformats.org/officeDocument/2006/relationships/font" Target="fonts/Economic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Economica-boldItalic.fntdata"/><Relationship Id="rId25" Type="http://schemas.openxmlformats.org/officeDocument/2006/relationships/font" Target="fonts/Economica-italic.fntdata"/><Relationship Id="rId28" Type="http://schemas.openxmlformats.org/officeDocument/2006/relationships/font" Target="fonts/Cairo-bold.fntdata"/><Relationship Id="rId27" Type="http://schemas.openxmlformats.org/officeDocument/2006/relationships/font" Target="fonts/Cair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JosefinSans-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JosefinSans-italic.fntdata"/><Relationship Id="rId30" Type="http://schemas.openxmlformats.org/officeDocument/2006/relationships/font" Target="fonts/JosefinSans-bold.fntdata"/><Relationship Id="rId11" Type="http://schemas.openxmlformats.org/officeDocument/2006/relationships/slide" Target="slides/slide2.xml"/><Relationship Id="rId33" Type="http://schemas.openxmlformats.org/officeDocument/2006/relationships/font" Target="fonts/Philosopher-regular.fntdata"/><Relationship Id="rId10" Type="http://schemas.openxmlformats.org/officeDocument/2006/relationships/slide" Target="slides/slide1.xml"/><Relationship Id="rId32" Type="http://schemas.openxmlformats.org/officeDocument/2006/relationships/font" Target="fonts/JosefinSans-boldItalic.fntdata"/><Relationship Id="rId13" Type="http://schemas.openxmlformats.org/officeDocument/2006/relationships/slide" Target="slides/slide4.xml"/><Relationship Id="rId35" Type="http://schemas.openxmlformats.org/officeDocument/2006/relationships/font" Target="fonts/Philosopher-italic.fntdata"/><Relationship Id="rId12" Type="http://schemas.openxmlformats.org/officeDocument/2006/relationships/slide" Target="slides/slide3.xml"/><Relationship Id="rId34" Type="http://schemas.openxmlformats.org/officeDocument/2006/relationships/font" Target="fonts/Philosopher-bold.fntdata"/><Relationship Id="rId15" Type="http://schemas.openxmlformats.org/officeDocument/2006/relationships/slide" Target="slides/slide6.xml"/><Relationship Id="rId37" Type="http://schemas.openxmlformats.org/officeDocument/2006/relationships/font" Target="fonts/Comfortaa-regular.fntdata"/><Relationship Id="rId14" Type="http://schemas.openxmlformats.org/officeDocument/2006/relationships/slide" Target="slides/slide5.xml"/><Relationship Id="rId36" Type="http://schemas.openxmlformats.org/officeDocument/2006/relationships/font" Target="fonts/Philosopher-boldItalic.fntdata"/><Relationship Id="rId17" Type="http://schemas.openxmlformats.org/officeDocument/2006/relationships/slide" Target="slides/slide8.xml"/><Relationship Id="rId39" Type="http://schemas.openxmlformats.org/officeDocument/2006/relationships/font" Target="fonts/OpenSans-regular.fntdata"/><Relationship Id="rId16" Type="http://schemas.openxmlformats.org/officeDocument/2006/relationships/slide" Target="slides/slide7.xml"/><Relationship Id="rId38" Type="http://schemas.openxmlformats.org/officeDocument/2006/relationships/font" Target="fonts/Comfortaa-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40e4878edb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لِلْإِنسَانِ إِلَّا مَا سَعَىٰ (39) وَأَنَّ سَعْيَهُ سَوْفَ يُرَىٰ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BETTER right</a:t>
            </a:r>
            <a:endParaRPr/>
          </a:p>
        </p:txBody>
      </p:sp>
      <p:sp>
        <p:nvSpPr>
          <p:cNvPr id="347" name="Google Shape;347;g40e4878edb_2_68:notes"/>
          <p:cNvSpPr/>
          <p:nvPr>
            <p:ph idx="2" type="sldImg"/>
          </p:nvPr>
        </p:nvSpPr>
        <p:spPr>
          <a:xfrm>
            <a:off x="1141839" y="685800"/>
            <a:ext cx="457486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43115c6af7_0_1: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43115c6af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857bac45fe70c8b_0: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857bac45fe70c8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40e4878edb_13_5: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40e4878edb_1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4ed63a8f284ae40d_2: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4ed63a8f284ae40d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4ed63a8f284ae40d_6: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4ed63a8f284ae40d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41eedbf4b2_1_68: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41eedbf4b2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0e4878edb_13_13: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40e4878edb_1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0e4878edb_13_18: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0e4878edb_1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40e4878edb_10_231:notes"/>
          <p:cNvSpPr/>
          <p:nvPr>
            <p:ph idx="2" type="sldImg"/>
          </p:nvPr>
        </p:nvSpPr>
        <p:spPr>
          <a:xfrm>
            <a:off x="2241642" y="685800"/>
            <a:ext cx="2375508"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0e4878edb_1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417ee6cfb5_1_37:notes"/>
          <p:cNvSpPr/>
          <p:nvPr>
            <p:ph idx="2" type="sldImg"/>
          </p:nvPr>
        </p:nvSpPr>
        <p:spPr>
          <a:xfrm>
            <a:off x="2241642"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417ee6cfb5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128"/>
            <a:ext cx="6390300" cy="39507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5009"/>
            <a:ext cx="6390300" cy="152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024"/>
            <a:ext cx="6390300" cy="37794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7275"/>
            <a:ext cx="6390300" cy="2503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flipH="1">
            <a:off x="5830559" y="126362"/>
            <a:ext cx="811219" cy="2165221"/>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56" name="Google Shape;56;p14"/>
          <p:cNvSpPr txBox="1"/>
          <p:nvPr>
            <p:ph type="ctrTitle"/>
          </p:nvPr>
        </p:nvSpPr>
        <p:spPr>
          <a:xfrm>
            <a:off x="2283525" y="2779844"/>
            <a:ext cx="2290800" cy="2958618"/>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57" name="Google Shape;57;p14"/>
          <p:cNvSpPr txBox="1"/>
          <p:nvPr>
            <p:ph idx="1" type="subTitle"/>
          </p:nvPr>
        </p:nvSpPr>
        <p:spPr>
          <a:xfrm>
            <a:off x="2283525" y="5998667"/>
            <a:ext cx="2290800" cy="1349898"/>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58" name="Google Shape;58;p14"/>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1" name="Google Shape;61;p15"/>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2" name="Google Shape;62;p15"/>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3" name="Google Shape;63;p15"/>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4" name="Google Shape;64;p15"/>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65" name="Google Shape;65;p15"/>
          <p:cNvCxnSpPr/>
          <p:nvPr/>
        </p:nvCxnSpPr>
        <p:spPr>
          <a:xfrm>
            <a:off x="164550" y="367041"/>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66" name="Shape 66"/>
        <p:cNvGrpSpPr/>
        <p:nvPr/>
      </p:nvGrpSpPr>
      <p:grpSpPr>
        <a:xfrm>
          <a:off x="0" y="0"/>
          <a:ext cx="0" cy="0"/>
          <a:chOff x="0" y="0"/>
          <a:chExt cx="0" cy="0"/>
        </a:xfrm>
      </p:grpSpPr>
      <p:sp>
        <p:nvSpPr>
          <p:cNvPr id="67" name="Google Shape;67;p16"/>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8" name="Google Shape;68;p16"/>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9" name="Google Shape;69;p16"/>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0" name="Google Shape;70;p16"/>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16"/>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72" name="Google Shape;72;p16"/>
          <p:cNvCxnSpPr/>
          <p:nvPr/>
        </p:nvCxnSpPr>
        <p:spPr>
          <a:xfrm>
            <a:off x="164550" y="367041"/>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73" name="Shape 73"/>
        <p:cNvGrpSpPr/>
        <p:nvPr/>
      </p:nvGrpSpPr>
      <p:grpSpPr>
        <a:xfrm>
          <a:off x="0" y="0"/>
          <a:ext cx="0" cy="0"/>
          <a:chOff x="0" y="0"/>
          <a:chExt cx="0" cy="0"/>
        </a:xfrm>
      </p:grpSpPr>
      <p:sp>
        <p:nvSpPr>
          <p:cNvPr id="74" name="Google Shape;74;p17"/>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5" name="Google Shape;75;p17"/>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6" name="Google Shape;76;p17"/>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7" name="Google Shape;77;p17"/>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8" name="Google Shape;78;p17"/>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79" name="Google Shape;79;p17"/>
          <p:cNvCxnSpPr/>
          <p:nvPr/>
        </p:nvCxnSpPr>
        <p:spPr>
          <a:xfrm>
            <a:off x="164550" y="367041"/>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0" name="Shape 80"/>
        <p:cNvGrpSpPr/>
        <p:nvPr/>
      </p:nvGrpSpPr>
      <p:grpSpPr>
        <a:xfrm>
          <a:off x="0" y="0"/>
          <a:ext cx="0" cy="0"/>
          <a:chOff x="0" y="0"/>
          <a:chExt cx="0" cy="0"/>
        </a:xfrm>
      </p:grpSpPr>
      <p:sp>
        <p:nvSpPr>
          <p:cNvPr id="81" name="Google Shape;81;p18"/>
          <p:cNvSpPr/>
          <p:nvPr/>
        </p:nvSpPr>
        <p:spPr>
          <a:xfrm>
            <a:off x="0" y="9711759"/>
            <a:ext cx="6858000" cy="1883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233775" y="608080"/>
            <a:ext cx="6390300" cy="16000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3" name="Google Shape;83;p18"/>
          <p:cNvSpPr txBox="1"/>
          <p:nvPr>
            <p:ph idx="1" type="body"/>
          </p:nvPr>
        </p:nvSpPr>
        <p:spPr>
          <a:xfrm>
            <a:off x="233775" y="2358263"/>
            <a:ext cx="6390300" cy="6455576"/>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 name="Google Shape;84;p18"/>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5" name="Shape 85"/>
        <p:cNvGrpSpPr/>
        <p:nvPr/>
      </p:nvGrpSpPr>
      <p:grpSpPr>
        <a:xfrm>
          <a:off x="0" y="0"/>
          <a:ext cx="0" cy="0"/>
          <a:chOff x="0" y="0"/>
          <a:chExt cx="0" cy="0"/>
        </a:xfrm>
      </p:grpSpPr>
      <p:sp>
        <p:nvSpPr>
          <p:cNvPr id="86" name="Google Shape;86;p19"/>
          <p:cNvSpPr txBox="1"/>
          <p:nvPr>
            <p:ph type="title"/>
          </p:nvPr>
        </p:nvSpPr>
        <p:spPr>
          <a:xfrm>
            <a:off x="233775" y="608080"/>
            <a:ext cx="6390300" cy="16000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7" name="Google Shape;87;p19"/>
          <p:cNvSpPr txBox="1"/>
          <p:nvPr>
            <p:ph idx="1" type="body"/>
          </p:nvPr>
        </p:nvSpPr>
        <p:spPr>
          <a:xfrm>
            <a:off x="233775" y="2358263"/>
            <a:ext cx="3000000" cy="6455576"/>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2" type="body"/>
          </p:nvPr>
        </p:nvSpPr>
        <p:spPr>
          <a:xfrm>
            <a:off x="3624300" y="2358263"/>
            <a:ext cx="3000000" cy="6455576"/>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9" name="Google Shape;89;p19"/>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20"/>
          <p:cNvSpPr txBox="1"/>
          <p:nvPr>
            <p:ph type="title"/>
          </p:nvPr>
        </p:nvSpPr>
        <p:spPr>
          <a:xfrm>
            <a:off x="233775" y="608080"/>
            <a:ext cx="6390300" cy="16000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2" name="Google Shape;92;p20"/>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3" name="Shape 93"/>
        <p:cNvGrpSpPr/>
        <p:nvPr/>
      </p:nvGrpSpPr>
      <p:grpSpPr>
        <a:xfrm>
          <a:off x="0" y="0"/>
          <a:ext cx="0" cy="0"/>
          <a:chOff x="0" y="0"/>
          <a:chExt cx="0" cy="0"/>
        </a:xfrm>
      </p:grpSpPr>
      <p:sp>
        <p:nvSpPr>
          <p:cNvPr id="94" name="Google Shape;94;p21"/>
          <p:cNvSpPr txBox="1"/>
          <p:nvPr>
            <p:ph type="title"/>
          </p:nvPr>
        </p:nvSpPr>
        <p:spPr>
          <a:xfrm>
            <a:off x="233775" y="1069396"/>
            <a:ext cx="2106000" cy="1454567"/>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5" name="Google Shape;95;p21"/>
          <p:cNvSpPr txBox="1"/>
          <p:nvPr>
            <p:ph idx="1" type="body"/>
          </p:nvPr>
        </p:nvSpPr>
        <p:spPr>
          <a:xfrm>
            <a:off x="233775" y="2693508"/>
            <a:ext cx="2106000" cy="5360303"/>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6" name="Google Shape;96;p21"/>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39869"/>
            <a:ext cx="6390300" cy="1620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7" name="Shape 97"/>
        <p:cNvGrpSpPr/>
        <p:nvPr/>
      </p:nvGrpSpPr>
      <p:grpSpPr>
        <a:xfrm>
          <a:off x="0" y="0"/>
          <a:ext cx="0" cy="0"/>
          <a:chOff x="0" y="0"/>
          <a:chExt cx="0" cy="0"/>
        </a:xfrm>
      </p:grpSpPr>
      <p:sp>
        <p:nvSpPr>
          <p:cNvPr id="98" name="Google Shape;98;p22"/>
          <p:cNvSpPr/>
          <p:nvPr/>
        </p:nvSpPr>
        <p:spPr>
          <a:xfrm>
            <a:off x="0" y="9711759"/>
            <a:ext cx="6858000" cy="1883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txBox="1"/>
          <p:nvPr>
            <p:ph type="title"/>
          </p:nvPr>
        </p:nvSpPr>
        <p:spPr>
          <a:xfrm>
            <a:off x="367688" y="866430"/>
            <a:ext cx="4409100" cy="7873854"/>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0" name="Google Shape;100;p22"/>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p23"/>
          <p:cNvSpPr/>
          <p:nvPr/>
        </p:nvSpPr>
        <p:spPr>
          <a:xfrm>
            <a:off x="3429000" y="-48"/>
            <a:ext cx="3429000" cy="990005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 name="Google Shape;103;p23"/>
          <p:cNvCxnSpPr/>
          <p:nvPr/>
        </p:nvCxnSpPr>
        <p:spPr>
          <a:xfrm>
            <a:off x="3772256" y="8652756"/>
            <a:ext cx="351300" cy="0"/>
          </a:xfrm>
          <a:prstGeom prst="straightConnector1">
            <a:avLst/>
          </a:prstGeom>
          <a:noFill/>
          <a:ln cap="flat" cmpd="sng" w="19050">
            <a:solidFill>
              <a:schemeClr val="lt1"/>
            </a:solidFill>
            <a:prstDash val="solid"/>
            <a:round/>
            <a:headEnd len="sm" w="sm" type="none"/>
            <a:tailEnd len="sm" w="sm" type="none"/>
          </a:ln>
        </p:spPr>
      </p:cxnSp>
      <p:sp>
        <p:nvSpPr>
          <p:cNvPr id="104" name="Google Shape;104;p23"/>
          <p:cNvSpPr txBox="1"/>
          <p:nvPr>
            <p:ph type="title"/>
          </p:nvPr>
        </p:nvSpPr>
        <p:spPr>
          <a:xfrm>
            <a:off x="199125" y="1788631"/>
            <a:ext cx="3033900" cy="3437876"/>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05" name="Google Shape;105;p23"/>
          <p:cNvSpPr txBox="1"/>
          <p:nvPr>
            <p:ph idx="1" type="subTitle"/>
          </p:nvPr>
        </p:nvSpPr>
        <p:spPr>
          <a:xfrm>
            <a:off x="199125" y="5329660"/>
            <a:ext cx="3033900" cy="3029697"/>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06" name="Google Shape;106;p23"/>
          <p:cNvSpPr txBox="1"/>
          <p:nvPr>
            <p:ph idx="2" type="body"/>
          </p:nvPr>
        </p:nvSpPr>
        <p:spPr>
          <a:xfrm>
            <a:off x="3704625" y="1393911"/>
            <a:ext cx="2877600" cy="7112081"/>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7" name="Google Shape;107;p23"/>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8" name="Shape 108"/>
        <p:cNvGrpSpPr/>
        <p:nvPr/>
      </p:nvGrpSpPr>
      <p:grpSpPr>
        <a:xfrm>
          <a:off x="0" y="0"/>
          <a:ext cx="0" cy="0"/>
          <a:chOff x="0" y="0"/>
          <a:chExt cx="0" cy="0"/>
        </a:xfrm>
      </p:grpSpPr>
      <p:sp>
        <p:nvSpPr>
          <p:cNvPr id="109" name="Google Shape;109;p24"/>
          <p:cNvSpPr txBox="1"/>
          <p:nvPr>
            <p:ph idx="1" type="body"/>
          </p:nvPr>
        </p:nvSpPr>
        <p:spPr>
          <a:xfrm>
            <a:off x="239625" y="8120416"/>
            <a:ext cx="4499100" cy="1152557"/>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10" name="Google Shape;110;p24"/>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1" name="Shape 111"/>
        <p:cNvGrpSpPr/>
        <p:nvPr/>
      </p:nvGrpSpPr>
      <p:grpSpPr>
        <a:xfrm>
          <a:off x="0" y="0"/>
          <a:ext cx="0" cy="0"/>
          <a:chOff x="0" y="0"/>
          <a:chExt cx="0" cy="0"/>
        </a:xfrm>
      </p:grpSpPr>
      <p:sp>
        <p:nvSpPr>
          <p:cNvPr id="112" name="Google Shape;112;p25"/>
          <p:cNvSpPr/>
          <p:nvPr/>
        </p:nvSpPr>
        <p:spPr>
          <a:xfrm>
            <a:off x="0" y="9711759"/>
            <a:ext cx="6858000" cy="1883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5"/>
          <p:cNvSpPr txBox="1"/>
          <p:nvPr>
            <p:ph hasCustomPrompt="1" type="title"/>
          </p:nvPr>
        </p:nvSpPr>
        <p:spPr>
          <a:xfrm>
            <a:off x="233775" y="1842235"/>
            <a:ext cx="6390300" cy="4097379"/>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14" name="Google Shape;114;p25"/>
          <p:cNvSpPr txBox="1"/>
          <p:nvPr>
            <p:ph idx="1" type="body"/>
          </p:nvPr>
        </p:nvSpPr>
        <p:spPr>
          <a:xfrm>
            <a:off x="233775" y="6086089"/>
            <a:ext cx="6390300" cy="2062485"/>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5" name="Google Shape;115;p25"/>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6" name="Shape 116"/>
        <p:cNvGrpSpPr/>
        <p:nvPr/>
      </p:nvGrpSpPr>
      <p:grpSpPr>
        <a:xfrm>
          <a:off x="0" y="0"/>
          <a:ext cx="0" cy="0"/>
          <a:chOff x="0" y="0"/>
          <a:chExt cx="0" cy="0"/>
        </a:xfrm>
      </p:grpSpPr>
      <p:sp>
        <p:nvSpPr>
          <p:cNvPr id="117" name="Google Shape;117;p26"/>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2" name="Shape 122"/>
        <p:cNvGrpSpPr/>
        <p:nvPr/>
      </p:nvGrpSpPr>
      <p:grpSpPr>
        <a:xfrm>
          <a:off x="0" y="0"/>
          <a:ext cx="0" cy="0"/>
          <a:chOff x="0" y="0"/>
          <a:chExt cx="0" cy="0"/>
        </a:xfrm>
      </p:grpSpPr>
      <p:sp>
        <p:nvSpPr>
          <p:cNvPr id="123" name="Google Shape;123;p28"/>
          <p:cNvSpPr/>
          <p:nvPr/>
        </p:nvSpPr>
        <p:spPr>
          <a:xfrm flipH="1">
            <a:off x="5830559" y="126362"/>
            <a:ext cx="811219" cy="2165221"/>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24" name="Google Shape;124;p28"/>
          <p:cNvSpPr/>
          <p:nvPr/>
        </p:nvSpPr>
        <p:spPr>
          <a:xfrm flipH="1" rot="10800000">
            <a:off x="165688" y="7567940"/>
            <a:ext cx="811219" cy="2165221"/>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25" name="Google Shape;125;p28"/>
          <p:cNvSpPr txBox="1"/>
          <p:nvPr>
            <p:ph type="ctrTitle"/>
          </p:nvPr>
        </p:nvSpPr>
        <p:spPr>
          <a:xfrm>
            <a:off x="2283525" y="2779844"/>
            <a:ext cx="2290800" cy="2958618"/>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6" name="Google Shape;126;p28"/>
          <p:cNvSpPr txBox="1"/>
          <p:nvPr>
            <p:ph idx="1" type="subTitle"/>
          </p:nvPr>
        </p:nvSpPr>
        <p:spPr>
          <a:xfrm>
            <a:off x="2283525" y="5998667"/>
            <a:ext cx="2290800" cy="1349898"/>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27" name="Google Shape;127;p28"/>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8" name="Shape 128"/>
        <p:cNvGrpSpPr/>
        <p:nvPr/>
      </p:nvGrpSpPr>
      <p:grpSpPr>
        <a:xfrm>
          <a:off x="0" y="0"/>
          <a:ext cx="0" cy="0"/>
          <a:chOff x="0" y="0"/>
          <a:chExt cx="0" cy="0"/>
        </a:xfrm>
      </p:grpSpPr>
      <p:sp>
        <p:nvSpPr>
          <p:cNvPr id="129" name="Google Shape;129;p29"/>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130" name="Google Shape;130;p29"/>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073763"/>
            </a:solidFill>
            <a:prstDash val="solid"/>
            <a:miter lim="8000"/>
            <a:headEnd len="sm" w="sm" type="none"/>
            <a:tailEnd len="sm" w="sm" type="none"/>
          </a:ln>
        </p:spPr>
      </p:sp>
      <p:sp>
        <p:nvSpPr>
          <p:cNvPr id="131" name="Google Shape;131;p29"/>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2" name="Google Shape;132;p29"/>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29"/>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D85C6"/>
                </a:solidFill>
                <a:latin typeface="Comfortaa"/>
                <a:ea typeface="Comfortaa"/>
                <a:cs typeface="Comfortaa"/>
                <a:sym typeface="Comfortaa"/>
              </a:rPr>
              <a:t>Describe the divisions of the cerebellum</a:t>
            </a:r>
            <a:endParaRPr sz="1200">
              <a:solidFill>
                <a:srgbClr val="3D85C6"/>
              </a:solidFill>
              <a:latin typeface="Comfortaa"/>
              <a:ea typeface="Comfortaa"/>
              <a:cs typeface="Comfortaa"/>
              <a:sym typeface="Comfortaa"/>
            </a:endParaRPr>
          </a:p>
          <a:p>
            <a:pPr indent="0" lvl="0" marL="0" rtl="0" algn="l">
              <a:spcBef>
                <a:spcPts val="0"/>
              </a:spcBef>
              <a:spcAft>
                <a:spcPts val="0"/>
              </a:spcAft>
              <a:buNone/>
            </a:pPr>
            <a:r>
              <a:t/>
            </a:r>
            <a:endParaRPr>
              <a:solidFill>
                <a:srgbClr val="073763"/>
              </a:solidFill>
              <a:latin typeface="Dosis"/>
              <a:ea typeface="Dosis"/>
              <a:cs typeface="Dosis"/>
              <a:sym typeface="Dosis"/>
            </a:endParaRPr>
          </a:p>
        </p:txBody>
      </p:sp>
      <p:cxnSp>
        <p:nvCxnSpPr>
          <p:cNvPr id="134" name="Google Shape;134;p29"/>
          <p:cNvCxnSpPr/>
          <p:nvPr/>
        </p:nvCxnSpPr>
        <p:spPr>
          <a:xfrm>
            <a:off x="164550" y="367041"/>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3">
    <p:spTree>
      <p:nvGrpSpPr>
        <p:cNvPr id="135" name="Shape 135"/>
        <p:cNvGrpSpPr/>
        <p:nvPr/>
      </p:nvGrpSpPr>
      <p:grpSpPr>
        <a:xfrm>
          <a:off x="0" y="0"/>
          <a:ext cx="0" cy="0"/>
          <a:chOff x="0" y="0"/>
          <a:chExt cx="0" cy="0"/>
        </a:xfrm>
      </p:grpSpPr>
      <p:sp>
        <p:nvSpPr>
          <p:cNvPr id="136" name="Google Shape;136;p30"/>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37" name="Google Shape;137;p30"/>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38" name="Google Shape;138;p30"/>
          <p:cNvSpPr txBox="1"/>
          <p:nvPr>
            <p:ph type="title"/>
          </p:nvPr>
        </p:nvSpPr>
        <p:spPr>
          <a:xfrm>
            <a:off x="274050" y="515146"/>
            <a:ext cx="6147300" cy="9022811"/>
          </a:xfrm>
          <a:prstGeom prst="rect">
            <a:avLst/>
          </a:prstGeom>
          <a:ln>
            <a:noFill/>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9" name="Google Shape;139;p30"/>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0" name="Google Shape;140;p30"/>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B7B7B7"/>
                </a:solidFill>
                <a:latin typeface="Dosis"/>
                <a:ea typeface="Dosis"/>
                <a:cs typeface="Dosis"/>
                <a:sym typeface="Dosis"/>
              </a:rPr>
              <a:t>Introduction</a:t>
            </a:r>
            <a:endParaRPr>
              <a:solidFill>
                <a:srgbClr val="B7B7B7"/>
              </a:solidFill>
              <a:latin typeface="Dosis"/>
              <a:ea typeface="Dosis"/>
              <a:cs typeface="Dosis"/>
              <a:sym typeface="Dosis"/>
            </a:endParaRPr>
          </a:p>
        </p:txBody>
      </p:sp>
      <p:cxnSp>
        <p:nvCxnSpPr>
          <p:cNvPr id="141" name="Google Shape;141;p30"/>
          <p:cNvCxnSpPr/>
          <p:nvPr/>
        </p:nvCxnSpPr>
        <p:spPr>
          <a:xfrm>
            <a:off x="164550" y="367041"/>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142" name="Shape 142"/>
        <p:cNvGrpSpPr/>
        <p:nvPr/>
      </p:nvGrpSpPr>
      <p:grpSpPr>
        <a:xfrm>
          <a:off x="0" y="0"/>
          <a:ext cx="0" cy="0"/>
          <a:chOff x="0" y="0"/>
          <a:chExt cx="0" cy="0"/>
        </a:xfrm>
      </p:grpSpPr>
      <p:sp>
        <p:nvSpPr>
          <p:cNvPr id="143" name="Google Shape;143;p31"/>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44" name="Google Shape;144;p31"/>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45" name="Google Shape;145;p31"/>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46" name="Google Shape;146;p31"/>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7" name="Google Shape;147;p3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3D85C6"/>
                </a:solidFill>
                <a:latin typeface="Comfortaa"/>
                <a:ea typeface="Comfortaa"/>
                <a:cs typeface="Comfortaa"/>
                <a:sym typeface="Comfortaa"/>
              </a:rPr>
              <a:t>Understand the functions of cerebellum in regulation of movement,</a:t>
            </a:r>
            <a:endParaRPr sz="1200">
              <a:solidFill>
                <a:srgbClr val="3D85C6"/>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1200">
                <a:solidFill>
                  <a:srgbClr val="3D85C6"/>
                </a:solidFill>
                <a:latin typeface="Comfortaa"/>
                <a:ea typeface="Comfortaa"/>
                <a:cs typeface="Comfortaa"/>
                <a:sym typeface="Comfortaa"/>
              </a:rPr>
              <a:t> tone and balance.</a:t>
            </a:r>
            <a:endParaRPr sz="1200">
              <a:solidFill>
                <a:srgbClr val="073763"/>
              </a:solidFill>
              <a:latin typeface="Comfortaa"/>
              <a:ea typeface="Comfortaa"/>
              <a:cs typeface="Comfortaa"/>
              <a:sym typeface="Comfortaa"/>
            </a:endParaRPr>
          </a:p>
        </p:txBody>
      </p:sp>
      <p:cxnSp>
        <p:nvCxnSpPr>
          <p:cNvPr id="148" name="Google Shape;148;p31"/>
          <p:cNvCxnSpPr/>
          <p:nvPr/>
        </p:nvCxnSpPr>
        <p:spPr>
          <a:xfrm>
            <a:off x="164550" y="475591"/>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149" name="Shape 149"/>
        <p:cNvGrpSpPr/>
        <p:nvPr/>
      </p:nvGrpSpPr>
      <p:grpSpPr>
        <a:xfrm>
          <a:off x="0" y="0"/>
          <a:ext cx="0" cy="0"/>
          <a:chOff x="0" y="0"/>
          <a:chExt cx="0" cy="0"/>
        </a:xfrm>
      </p:grpSpPr>
      <p:sp>
        <p:nvSpPr>
          <p:cNvPr id="150" name="Google Shape;150;p32"/>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1" name="Google Shape;151;p32"/>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2" name="Google Shape;152;p32"/>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53" name="Google Shape;153;p32"/>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32"/>
          <p:cNvSpPr txBox="1"/>
          <p:nvPr/>
        </p:nvSpPr>
        <p:spPr>
          <a:xfrm>
            <a:off x="164550" y="76177"/>
            <a:ext cx="66015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D85C6"/>
                </a:solidFill>
                <a:latin typeface="Comfortaa"/>
                <a:ea typeface="Comfortaa"/>
                <a:cs typeface="Comfortaa"/>
                <a:sym typeface="Comfortaa"/>
              </a:rPr>
              <a:t>Understand cell types / nuclei of the cerebellum  </a:t>
            </a:r>
            <a:endParaRPr sz="1200">
              <a:solidFill>
                <a:srgbClr val="3D85C6"/>
              </a:solidFill>
              <a:latin typeface="Comfortaa"/>
              <a:ea typeface="Comfortaa"/>
              <a:cs typeface="Comfortaa"/>
              <a:sym typeface="Comfortaa"/>
            </a:endParaRPr>
          </a:p>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155" name="Google Shape;155;p32"/>
          <p:cNvCxnSpPr/>
          <p:nvPr/>
        </p:nvCxnSpPr>
        <p:spPr>
          <a:xfrm>
            <a:off x="164550" y="443218"/>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566"/>
            <a:ext cx="6390300" cy="11022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8237"/>
            <a:ext cx="6390300" cy="6575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2_1">
    <p:spTree>
      <p:nvGrpSpPr>
        <p:cNvPr id="156" name="Shape 156"/>
        <p:cNvGrpSpPr/>
        <p:nvPr/>
      </p:nvGrpSpPr>
      <p:grpSpPr>
        <a:xfrm>
          <a:off x="0" y="0"/>
          <a:ext cx="0" cy="0"/>
          <a:chOff x="0" y="0"/>
          <a:chExt cx="0" cy="0"/>
        </a:xfrm>
      </p:grpSpPr>
      <p:sp>
        <p:nvSpPr>
          <p:cNvPr id="157" name="Google Shape;157;p33"/>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8" name="Google Shape;158;p33"/>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9" name="Google Shape;159;p33"/>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60" name="Google Shape;160;p33"/>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1" name="Google Shape;161;p33"/>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Pre and post ganglionic neurons</a:t>
            </a:r>
            <a:endParaRPr>
              <a:solidFill>
                <a:srgbClr val="082472"/>
              </a:solidFill>
              <a:latin typeface="Dosis"/>
              <a:ea typeface="Dosis"/>
              <a:cs typeface="Dosis"/>
              <a:sym typeface="Dosis"/>
            </a:endParaRPr>
          </a:p>
        </p:txBody>
      </p:sp>
      <p:cxnSp>
        <p:nvCxnSpPr>
          <p:cNvPr id="162" name="Google Shape;162;p33"/>
          <p:cNvCxnSpPr/>
          <p:nvPr/>
        </p:nvCxnSpPr>
        <p:spPr>
          <a:xfrm>
            <a:off x="164550" y="367041"/>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163" name="Shape 163"/>
        <p:cNvGrpSpPr/>
        <p:nvPr/>
      </p:nvGrpSpPr>
      <p:grpSpPr>
        <a:xfrm>
          <a:off x="0" y="0"/>
          <a:ext cx="0" cy="0"/>
          <a:chOff x="0" y="0"/>
          <a:chExt cx="0" cy="0"/>
        </a:xfrm>
      </p:grpSpPr>
      <p:sp>
        <p:nvSpPr>
          <p:cNvPr id="164" name="Google Shape;164;p34"/>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65" name="Google Shape;165;p34"/>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66" name="Google Shape;166;p34"/>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67" name="Google Shape;167;p34"/>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8" name="Google Shape;168;p34"/>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169" name="Google Shape;169;p34"/>
          <p:cNvCxnSpPr/>
          <p:nvPr/>
        </p:nvCxnSpPr>
        <p:spPr>
          <a:xfrm>
            <a:off x="206700" y="359623"/>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3">
  <p:cSld name="SECTION_HEADER_2_3">
    <p:spTree>
      <p:nvGrpSpPr>
        <p:cNvPr id="170" name="Shape 170"/>
        <p:cNvGrpSpPr/>
        <p:nvPr/>
      </p:nvGrpSpPr>
      <p:grpSpPr>
        <a:xfrm>
          <a:off x="0" y="0"/>
          <a:ext cx="0" cy="0"/>
          <a:chOff x="0" y="0"/>
          <a:chExt cx="0" cy="0"/>
        </a:xfrm>
      </p:grpSpPr>
      <p:sp>
        <p:nvSpPr>
          <p:cNvPr id="171" name="Google Shape;171;p35"/>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72" name="Google Shape;172;p35"/>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73" name="Google Shape;173;p35"/>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4" name="Google Shape;174;p35"/>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75" name="Google Shape;175;p35"/>
          <p:cNvSpPr txBox="1"/>
          <p:nvPr/>
        </p:nvSpPr>
        <p:spPr>
          <a:xfrm>
            <a:off x="164550" y="76177"/>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D85C6"/>
                </a:solidFill>
                <a:latin typeface="Comfortaa"/>
                <a:ea typeface="Comfortaa"/>
                <a:cs typeface="Comfortaa"/>
                <a:sym typeface="Comfortaa"/>
              </a:rPr>
              <a:t>Describe the functional divisions of the cerebellum (vestibulocerebellum, spinocerebellum and cerebrocerebellum).  </a:t>
            </a:r>
            <a:endParaRPr sz="1200">
              <a:solidFill>
                <a:srgbClr val="3D85C6"/>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a:solidFill>
                <a:srgbClr val="082472"/>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a:solidFill>
                <a:srgbClr val="55B787"/>
              </a:solidFill>
              <a:latin typeface="Dosis"/>
              <a:ea typeface="Dosis"/>
              <a:cs typeface="Dosis"/>
              <a:sym typeface="Dosis"/>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76" name="Google Shape;176;p35"/>
          <p:cNvCxnSpPr/>
          <p:nvPr/>
        </p:nvCxnSpPr>
        <p:spPr>
          <a:xfrm>
            <a:off x="164550" y="538943"/>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177" name="Shape 177"/>
        <p:cNvGrpSpPr/>
        <p:nvPr/>
      </p:nvGrpSpPr>
      <p:grpSpPr>
        <a:xfrm>
          <a:off x="0" y="0"/>
          <a:ext cx="0" cy="0"/>
          <a:chOff x="0" y="0"/>
          <a:chExt cx="0" cy="0"/>
        </a:xfrm>
      </p:grpSpPr>
      <p:sp>
        <p:nvSpPr>
          <p:cNvPr id="178" name="Google Shape;178;p36"/>
          <p:cNvSpPr/>
          <p:nvPr/>
        </p:nvSpPr>
        <p:spPr>
          <a:xfrm flipH="1">
            <a:off x="5814828" y="128173"/>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79" name="Google Shape;179;p36"/>
          <p:cNvSpPr/>
          <p:nvPr/>
        </p:nvSpPr>
        <p:spPr>
          <a:xfrm flipH="1" rot="10800000">
            <a:off x="164544" y="7567917"/>
            <a:ext cx="811219" cy="2165221"/>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80" name="Google Shape;180;p36"/>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1" name="Google Shape;181;p36"/>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2" name="Google Shape;182;p36"/>
          <p:cNvSpPr txBox="1"/>
          <p:nvPr/>
        </p:nvSpPr>
        <p:spPr>
          <a:xfrm>
            <a:off x="164550" y="0"/>
            <a:ext cx="6366300" cy="2189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Questions</a:t>
            </a:r>
            <a:endParaRPr>
              <a:solidFill>
                <a:srgbClr val="082472"/>
              </a:solidFill>
              <a:latin typeface="Dosis"/>
              <a:ea typeface="Dosis"/>
              <a:cs typeface="Dosis"/>
              <a:sym typeface="Dosis"/>
            </a:endParaRPr>
          </a:p>
        </p:txBody>
      </p:sp>
      <p:cxnSp>
        <p:nvCxnSpPr>
          <p:cNvPr id="183" name="Google Shape;183;p36"/>
          <p:cNvCxnSpPr/>
          <p:nvPr/>
        </p:nvCxnSpPr>
        <p:spPr>
          <a:xfrm>
            <a:off x="164550" y="367041"/>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4" name="Shape 184"/>
        <p:cNvGrpSpPr/>
        <p:nvPr/>
      </p:nvGrpSpPr>
      <p:grpSpPr>
        <a:xfrm>
          <a:off x="0" y="0"/>
          <a:ext cx="0" cy="0"/>
          <a:chOff x="0" y="0"/>
          <a:chExt cx="0" cy="0"/>
        </a:xfrm>
      </p:grpSpPr>
      <p:sp>
        <p:nvSpPr>
          <p:cNvPr id="185" name="Google Shape;185;p37"/>
          <p:cNvSpPr/>
          <p:nvPr/>
        </p:nvSpPr>
        <p:spPr>
          <a:xfrm>
            <a:off x="0" y="9711759"/>
            <a:ext cx="6858000" cy="1883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7"/>
          <p:cNvSpPr txBox="1"/>
          <p:nvPr>
            <p:ph type="title"/>
          </p:nvPr>
        </p:nvSpPr>
        <p:spPr>
          <a:xfrm>
            <a:off x="233775" y="608080"/>
            <a:ext cx="6390300" cy="16000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87" name="Google Shape;187;p37"/>
          <p:cNvSpPr txBox="1"/>
          <p:nvPr>
            <p:ph idx="1" type="body"/>
          </p:nvPr>
        </p:nvSpPr>
        <p:spPr>
          <a:xfrm>
            <a:off x="233775" y="2358263"/>
            <a:ext cx="6390300" cy="6455576"/>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8" name="Google Shape;188;p37"/>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89" name="Shape 189"/>
        <p:cNvGrpSpPr/>
        <p:nvPr/>
      </p:nvGrpSpPr>
      <p:grpSpPr>
        <a:xfrm>
          <a:off x="0" y="0"/>
          <a:ext cx="0" cy="0"/>
          <a:chOff x="0" y="0"/>
          <a:chExt cx="0" cy="0"/>
        </a:xfrm>
      </p:grpSpPr>
      <p:sp>
        <p:nvSpPr>
          <p:cNvPr id="190" name="Google Shape;190;p38"/>
          <p:cNvSpPr txBox="1"/>
          <p:nvPr>
            <p:ph type="title"/>
          </p:nvPr>
        </p:nvSpPr>
        <p:spPr>
          <a:xfrm>
            <a:off x="233775" y="608080"/>
            <a:ext cx="6390300" cy="16000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1" name="Google Shape;191;p38"/>
          <p:cNvSpPr txBox="1"/>
          <p:nvPr>
            <p:ph idx="1" type="body"/>
          </p:nvPr>
        </p:nvSpPr>
        <p:spPr>
          <a:xfrm>
            <a:off x="233775" y="2358263"/>
            <a:ext cx="3000000" cy="6455576"/>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2" name="Google Shape;192;p38"/>
          <p:cNvSpPr txBox="1"/>
          <p:nvPr>
            <p:ph idx="2" type="body"/>
          </p:nvPr>
        </p:nvSpPr>
        <p:spPr>
          <a:xfrm>
            <a:off x="3624300" y="2358263"/>
            <a:ext cx="3000000" cy="6455576"/>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3" name="Google Shape;193;p38"/>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4" name="Shape 194"/>
        <p:cNvGrpSpPr/>
        <p:nvPr/>
      </p:nvGrpSpPr>
      <p:grpSpPr>
        <a:xfrm>
          <a:off x="0" y="0"/>
          <a:ext cx="0" cy="0"/>
          <a:chOff x="0" y="0"/>
          <a:chExt cx="0" cy="0"/>
        </a:xfrm>
      </p:grpSpPr>
      <p:sp>
        <p:nvSpPr>
          <p:cNvPr id="195" name="Google Shape;195;p39"/>
          <p:cNvSpPr txBox="1"/>
          <p:nvPr>
            <p:ph type="title"/>
          </p:nvPr>
        </p:nvSpPr>
        <p:spPr>
          <a:xfrm>
            <a:off x="233775" y="608080"/>
            <a:ext cx="6390300" cy="16000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6" name="Google Shape;196;p39"/>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97" name="Shape 197"/>
        <p:cNvGrpSpPr/>
        <p:nvPr/>
      </p:nvGrpSpPr>
      <p:grpSpPr>
        <a:xfrm>
          <a:off x="0" y="0"/>
          <a:ext cx="0" cy="0"/>
          <a:chOff x="0" y="0"/>
          <a:chExt cx="0" cy="0"/>
        </a:xfrm>
      </p:grpSpPr>
      <p:sp>
        <p:nvSpPr>
          <p:cNvPr id="198" name="Google Shape;198;p40"/>
          <p:cNvSpPr txBox="1"/>
          <p:nvPr>
            <p:ph type="title"/>
          </p:nvPr>
        </p:nvSpPr>
        <p:spPr>
          <a:xfrm>
            <a:off x="233775" y="1069396"/>
            <a:ext cx="2106000" cy="1454567"/>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99" name="Google Shape;199;p40"/>
          <p:cNvSpPr txBox="1"/>
          <p:nvPr>
            <p:ph idx="1" type="body"/>
          </p:nvPr>
        </p:nvSpPr>
        <p:spPr>
          <a:xfrm>
            <a:off x="233775" y="2693508"/>
            <a:ext cx="2106000" cy="5360303"/>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00" name="Google Shape;200;p40"/>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01" name="Shape 201"/>
        <p:cNvGrpSpPr/>
        <p:nvPr/>
      </p:nvGrpSpPr>
      <p:grpSpPr>
        <a:xfrm>
          <a:off x="0" y="0"/>
          <a:ext cx="0" cy="0"/>
          <a:chOff x="0" y="0"/>
          <a:chExt cx="0" cy="0"/>
        </a:xfrm>
      </p:grpSpPr>
      <p:sp>
        <p:nvSpPr>
          <p:cNvPr id="202" name="Google Shape;202;p41"/>
          <p:cNvSpPr/>
          <p:nvPr/>
        </p:nvSpPr>
        <p:spPr>
          <a:xfrm>
            <a:off x="0" y="9711759"/>
            <a:ext cx="6858000" cy="1883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1"/>
          <p:cNvSpPr txBox="1"/>
          <p:nvPr>
            <p:ph type="title"/>
          </p:nvPr>
        </p:nvSpPr>
        <p:spPr>
          <a:xfrm>
            <a:off x="367688" y="866430"/>
            <a:ext cx="4409100" cy="7873854"/>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4" name="Google Shape;204;p41"/>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05" name="Shape 205"/>
        <p:cNvGrpSpPr/>
        <p:nvPr/>
      </p:nvGrpSpPr>
      <p:grpSpPr>
        <a:xfrm>
          <a:off x="0" y="0"/>
          <a:ext cx="0" cy="0"/>
          <a:chOff x="0" y="0"/>
          <a:chExt cx="0" cy="0"/>
        </a:xfrm>
      </p:grpSpPr>
      <p:sp>
        <p:nvSpPr>
          <p:cNvPr id="206" name="Google Shape;206;p42"/>
          <p:cNvSpPr/>
          <p:nvPr/>
        </p:nvSpPr>
        <p:spPr>
          <a:xfrm>
            <a:off x="3429000" y="-48"/>
            <a:ext cx="3429000" cy="990005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42"/>
          <p:cNvCxnSpPr/>
          <p:nvPr/>
        </p:nvCxnSpPr>
        <p:spPr>
          <a:xfrm>
            <a:off x="3772256" y="8652756"/>
            <a:ext cx="351300" cy="0"/>
          </a:xfrm>
          <a:prstGeom prst="straightConnector1">
            <a:avLst/>
          </a:prstGeom>
          <a:noFill/>
          <a:ln cap="flat" cmpd="sng" w="19050">
            <a:solidFill>
              <a:schemeClr val="lt1"/>
            </a:solidFill>
            <a:prstDash val="solid"/>
            <a:round/>
            <a:headEnd len="sm" w="sm" type="none"/>
            <a:tailEnd len="sm" w="sm" type="none"/>
          </a:ln>
        </p:spPr>
      </p:cxnSp>
      <p:sp>
        <p:nvSpPr>
          <p:cNvPr id="208" name="Google Shape;208;p42"/>
          <p:cNvSpPr txBox="1"/>
          <p:nvPr>
            <p:ph type="title"/>
          </p:nvPr>
        </p:nvSpPr>
        <p:spPr>
          <a:xfrm>
            <a:off x="199125" y="1788631"/>
            <a:ext cx="3033900" cy="3437876"/>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09" name="Google Shape;209;p42"/>
          <p:cNvSpPr txBox="1"/>
          <p:nvPr>
            <p:ph idx="1" type="subTitle"/>
          </p:nvPr>
        </p:nvSpPr>
        <p:spPr>
          <a:xfrm>
            <a:off x="199125" y="5329660"/>
            <a:ext cx="3033900" cy="3029697"/>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10" name="Google Shape;210;p42"/>
          <p:cNvSpPr txBox="1"/>
          <p:nvPr>
            <p:ph idx="2" type="body"/>
          </p:nvPr>
        </p:nvSpPr>
        <p:spPr>
          <a:xfrm>
            <a:off x="3704625" y="1393911"/>
            <a:ext cx="2877600" cy="7112081"/>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11" name="Google Shape;211;p42"/>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566"/>
            <a:ext cx="6390300" cy="11022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8237"/>
            <a:ext cx="3000000" cy="6575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8237"/>
            <a:ext cx="3000000" cy="6575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12" name="Shape 212"/>
        <p:cNvGrpSpPr/>
        <p:nvPr/>
      </p:nvGrpSpPr>
      <p:grpSpPr>
        <a:xfrm>
          <a:off x="0" y="0"/>
          <a:ext cx="0" cy="0"/>
          <a:chOff x="0" y="0"/>
          <a:chExt cx="0" cy="0"/>
        </a:xfrm>
      </p:grpSpPr>
      <p:sp>
        <p:nvSpPr>
          <p:cNvPr id="213" name="Google Shape;213;p43"/>
          <p:cNvSpPr txBox="1"/>
          <p:nvPr>
            <p:ph idx="1" type="body"/>
          </p:nvPr>
        </p:nvSpPr>
        <p:spPr>
          <a:xfrm>
            <a:off x="239625" y="8120416"/>
            <a:ext cx="4499100" cy="1152557"/>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14" name="Google Shape;214;p43"/>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15" name="Shape 215"/>
        <p:cNvGrpSpPr/>
        <p:nvPr/>
      </p:nvGrpSpPr>
      <p:grpSpPr>
        <a:xfrm>
          <a:off x="0" y="0"/>
          <a:ext cx="0" cy="0"/>
          <a:chOff x="0" y="0"/>
          <a:chExt cx="0" cy="0"/>
        </a:xfrm>
      </p:grpSpPr>
      <p:sp>
        <p:nvSpPr>
          <p:cNvPr id="216" name="Google Shape;216;p44"/>
          <p:cNvSpPr/>
          <p:nvPr/>
        </p:nvSpPr>
        <p:spPr>
          <a:xfrm>
            <a:off x="0" y="9711759"/>
            <a:ext cx="6858000" cy="1883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4"/>
          <p:cNvSpPr txBox="1"/>
          <p:nvPr>
            <p:ph hasCustomPrompt="1" type="title"/>
          </p:nvPr>
        </p:nvSpPr>
        <p:spPr>
          <a:xfrm>
            <a:off x="233775" y="1842235"/>
            <a:ext cx="6390300" cy="4097379"/>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18" name="Google Shape;218;p44"/>
          <p:cNvSpPr txBox="1"/>
          <p:nvPr>
            <p:ph idx="1" type="body"/>
          </p:nvPr>
        </p:nvSpPr>
        <p:spPr>
          <a:xfrm>
            <a:off x="233775" y="6086089"/>
            <a:ext cx="6390300" cy="2062485"/>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19" name="Google Shape;219;p44"/>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0" name="Shape 220"/>
        <p:cNvGrpSpPr/>
        <p:nvPr/>
      </p:nvGrpSpPr>
      <p:grpSpPr>
        <a:xfrm>
          <a:off x="0" y="0"/>
          <a:ext cx="0" cy="0"/>
          <a:chOff x="0" y="0"/>
          <a:chExt cx="0" cy="0"/>
        </a:xfrm>
      </p:grpSpPr>
      <p:sp>
        <p:nvSpPr>
          <p:cNvPr id="221" name="Google Shape;221;p45"/>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6" name="Shape 226"/>
        <p:cNvGrpSpPr/>
        <p:nvPr/>
      </p:nvGrpSpPr>
      <p:grpSpPr>
        <a:xfrm>
          <a:off x="0" y="0"/>
          <a:ext cx="0" cy="0"/>
          <a:chOff x="0" y="0"/>
          <a:chExt cx="0" cy="0"/>
        </a:xfrm>
      </p:grpSpPr>
      <p:sp>
        <p:nvSpPr>
          <p:cNvPr id="227" name="Google Shape;227;p47"/>
          <p:cNvSpPr/>
          <p:nvPr/>
        </p:nvSpPr>
        <p:spPr>
          <a:xfrm flipH="1">
            <a:off x="5830559" y="126362"/>
            <a:ext cx="811219" cy="2165334"/>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228" name="Google Shape;228;p47"/>
          <p:cNvSpPr/>
          <p:nvPr/>
        </p:nvSpPr>
        <p:spPr>
          <a:xfrm flipH="1" rot="10800000">
            <a:off x="165688" y="7567828"/>
            <a:ext cx="811219" cy="2165334"/>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229" name="Google Shape;229;p47"/>
          <p:cNvSpPr txBox="1"/>
          <p:nvPr>
            <p:ph type="ctrTitle"/>
          </p:nvPr>
        </p:nvSpPr>
        <p:spPr>
          <a:xfrm>
            <a:off x="2283525" y="2779844"/>
            <a:ext cx="2290800" cy="2958618"/>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30" name="Google Shape;230;p47"/>
          <p:cNvSpPr txBox="1"/>
          <p:nvPr>
            <p:ph idx="1" type="subTitle"/>
          </p:nvPr>
        </p:nvSpPr>
        <p:spPr>
          <a:xfrm>
            <a:off x="2283525" y="5998667"/>
            <a:ext cx="2290800" cy="1349898"/>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231" name="Google Shape;231;p47"/>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2" name="Shape 232"/>
        <p:cNvGrpSpPr/>
        <p:nvPr/>
      </p:nvGrpSpPr>
      <p:grpSpPr>
        <a:xfrm>
          <a:off x="0" y="0"/>
          <a:ext cx="0" cy="0"/>
          <a:chOff x="0" y="0"/>
          <a:chExt cx="0" cy="0"/>
        </a:xfrm>
      </p:grpSpPr>
      <p:sp>
        <p:nvSpPr>
          <p:cNvPr id="233" name="Google Shape;233;p48"/>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34" name="Google Shape;234;p48"/>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35" name="Google Shape;235;p48"/>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36" name="Google Shape;236;p48"/>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7" name="Google Shape;237;p48"/>
          <p:cNvSpPr txBox="1"/>
          <p:nvPr/>
        </p:nvSpPr>
        <p:spPr>
          <a:xfrm>
            <a:off x="164550" y="7620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the electrical responses produced by bipolar cells and ganglion cells and comment on the function of each</a:t>
            </a:r>
            <a:endParaRPr>
              <a:solidFill>
                <a:srgbClr val="0B5394"/>
              </a:solidFill>
              <a:latin typeface="Dosis"/>
              <a:ea typeface="Dosis"/>
              <a:cs typeface="Dosis"/>
              <a:sym typeface="Dosis"/>
            </a:endParaRPr>
          </a:p>
        </p:txBody>
      </p:sp>
      <p:cxnSp>
        <p:nvCxnSpPr>
          <p:cNvPr id="238" name="Google Shape;238;p48"/>
          <p:cNvCxnSpPr/>
          <p:nvPr/>
        </p:nvCxnSpPr>
        <p:spPr>
          <a:xfrm>
            <a:off x="164550" y="595641"/>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0">
  <p:cSld name="SECTION_HEADER_12">
    <p:spTree>
      <p:nvGrpSpPr>
        <p:cNvPr id="239" name="Shape 239"/>
        <p:cNvGrpSpPr/>
        <p:nvPr/>
      </p:nvGrpSpPr>
      <p:grpSpPr>
        <a:xfrm>
          <a:off x="0" y="0"/>
          <a:ext cx="0" cy="0"/>
          <a:chOff x="0" y="0"/>
          <a:chExt cx="0" cy="0"/>
        </a:xfrm>
      </p:grpSpPr>
      <p:sp>
        <p:nvSpPr>
          <p:cNvPr id="240" name="Google Shape;240;p49"/>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41" name="Google Shape;241;p49"/>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42" name="Google Shape;242;p49"/>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3" name="Google Shape;243;p49"/>
          <p:cNvSpPr txBox="1"/>
          <p:nvPr/>
        </p:nvSpPr>
        <p:spPr>
          <a:xfrm>
            <a:off x="164550" y="7620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3D85C6"/>
              </a:solidFill>
              <a:latin typeface="Comfortaa"/>
              <a:ea typeface="Comfortaa"/>
              <a:cs typeface="Comfortaa"/>
              <a:sym typeface="Comfortaa"/>
            </a:endParaRPr>
          </a:p>
          <a:p>
            <a:pPr indent="0" lvl="0" marL="0" rtl="0" algn="l">
              <a:spcBef>
                <a:spcPts val="0"/>
              </a:spcBef>
              <a:spcAft>
                <a:spcPts val="0"/>
              </a:spcAft>
              <a:buNone/>
            </a:pPr>
            <a:r>
              <a:t/>
            </a:r>
            <a:endParaRPr>
              <a:solidFill>
                <a:srgbClr val="0B5394"/>
              </a:solidFill>
              <a:latin typeface="Dosis"/>
              <a:ea typeface="Dosis"/>
              <a:cs typeface="Dosis"/>
              <a:sym typeface="Dosis"/>
            </a:endParaRPr>
          </a:p>
        </p:txBody>
      </p:sp>
      <p:cxnSp>
        <p:nvCxnSpPr>
          <p:cNvPr id="244" name="Google Shape;244;p49"/>
          <p:cNvCxnSpPr/>
          <p:nvPr/>
        </p:nvCxnSpPr>
        <p:spPr>
          <a:xfrm>
            <a:off x="164550" y="475341"/>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5">
    <p:spTree>
      <p:nvGrpSpPr>
        <p:cNvPr id="245" name="Shape 245"/>
        <p:cNvGrpSpPr/>
        <p:nvPr/>
      </p:nvGrpSpPr>
      <p:grpSpPr>
        <a:xfrm>
          <a:off x="0" y="0"/>
          <a:ext cx="0" cy="0"/>
          <a:chOff x="0" y="0"/>
          <a:chExt cx="0" cy="0"/>
        </a:xfrm>
      </p:grpSpPr>
      <p:sp>
        <p:nvSpPr>
          <p:cNvPr id="246" name="Google Shape;246;p50"/>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47" name="Google Shape;247;p50"/>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48" name="Google Shape;248;p50"/>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49" name="Google Shape;249;p50"/>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50" name="Google Shape;250;p50"/>
          <p:cNvSpPr txBox="1"/>
          <p:nvPr/>
        </p:nvSpPr>
        <p:spPr>
          <a:xfrm>
            <a:off x="164550" y="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The components of monosynaptic muscle stretch reflexes, including the role of</a:t>
            </a:r>
            <a:endParaRPr>
              <a:solidFill>
                <a:srgbClr val="55B787"/>
              </a:solidFill>
              <a:latin typeface="Dosis"/>
              <a:ea typeface="Dosis"/>
              <a:cs typeface="Dosis"/>
              <a:sym typeface="Dosis"/>
            </a:endParaRPr>
          </a:p>
          <a:p>
            <a:pPr indent="0" lvl="0" marL="0" rtl="0" algn="l">
              <a:spcBef>
                <a:spcPts val="0"/>
              </a:spcBef>
              <a:spcAft>
                <a:spcPts val="0"/>
              </a:spcAft>
              <a:buNone/>
            </a:pPr>
            <a:r>
              <a:rPr lang="en-GB">
                <a:solidFill>
                  <a:srgbClr val="55B787"/>
                </a:solidFill>
                <a:latin typeface="Dosis"/>
                <a:ea typeface="Dosis"/>
                <a:cs typeface="Dosis"/>
                <a:sym typeface="Dosis"/>
              </a:rPr>
              <a:t> alpha (α) and gamma (γ) motorneurons</a:t>
            </a:r>
            <a:endParaRPr>
              <a:solidFill>
                <a:srgbClr val="55B787"/>
              </a:solidFill>
              <a:latin typeface="Dosis"/>
              <a:ea typeface="Dosis"/>
              <a:cs typeface="Dosis"/>
              <a:sym typeface="Dosis"/>
            </a:endParaRPr>
          </a:p>
        </p:txBody>
      </p:sp>
      <p:cxnSp>
        <p:nvCxnSpPr>
          <p:cNvPr id="251" name="Google Shape;251;p50"/>
          <p:cNvCxnSpPr/>
          <p:nvPr/>
        </p:nvCxnSpPr>
        <p:spPr>
          <a:xfrm>
            <a:off x="164550" y="519395"/>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6">
    <p:spTree>
      <p:nvGrpSpPr>
        <p:cNvPr id="252" name="Shape 252"/>
        <p:cNvGrpSpPr/>
        <p:nvPr/>
      </p:nvGrpSpPr>
      <p:grpSpPr>
        <a:xfrm>
          <a:off x="0" y="0"/>
          <a:ext cx="0" cy="0"/>
          <a:chOff x="0" y="0"/>
          <a:chExt cx="0" cy="0"/>
        </a:xfrm>
      </p:grpSpPr>
      <p:sp>
        <p:nvSpPr>
          <p:cNvPr id="253" name="Google Shape;253;p51"/>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54" name="Google Shape;254;p51"/>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55" name="Google Shape;255;p51"/>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56" name="Google Shape;256;p51"/>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57" name="Google Shape;257;p51"/>
          <p:cNvSpPr txBox="1"/>
          <p:nvPr/>
        </p:nvSpPr>
        <p:spPr>
          <a:xfrm>
            <a:off x="164550" y="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Static and Dynamic stretch reflex &amp; damping mechanism</a:t>
            </a:r>
            <a:endParaRPr>
              <a:solidFill>
                <a:srgbClr val="55B787"/>
              </a:solidFill>
              <a:latin typeface="Dosis"/>
              <a:ea typeface="Dosis"/>
              <a:cs typeface="Dosis"/>
              <a:sym typeface="Dosis"/>
            </a:endParaRPr>
          </a:p>
        </p:txBody>
      </p:sp>
      <p:cxnSp>
        <p:nvCxnSpPr>
          <p:cNvPr id="258" name="Google Shape;258;p51"/>
          <p:cNvCxnSpPr/>
          <p:nvPr/>
        </p:nvCxnSpPr>
        <p:spPr>
          <a:xfrm>
            <a:off x="164550" y="367041"/>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5">
  <p:cSld name="SECTION_HEADER_7">
    <p:spTree>
      <p:nvGrpSpPr>
        <p:cNvPr id="259" name="Shape 259"/>
        <p:cNvGrpSpPr/>
        <p:nvPr/>
      </p:nvGrpSpPr>
      <p:grpSpPr>
        <a:xfrm>
          <a:off x="0" y="0"/>
          <a:ext cx="0" cy="0"/>
          <a:chOff x="0" y="0"/>
          <a:chExt cx="0" cy="0"/>
        </a:xfrm>
      </p:grpSpPr>
      <p:sp>
        <p:nvSpPr>
          <p:cNvPr id="260" name="Google Shape;260;p52"/>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61" name="Google Shape;261;p52"/>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62" name="Google Shape;262;p52"/>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63" name="Google Shape;263;p52"/>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4" name="Google Shape;264;p52"/>
          <p:cNvSpPr txBox="1"/>
          <p:nvPr/>
        </p:nvSpPr>
        <p:spPr>
          <a:xfrm>
            <a:off x="164550" y="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Spinal and Supra-spinal regulation of the stretch reflex.</a:t>
            </a:r>
            <a:endParaRPr>
              <a:solidFill>
                <a:srgbClr val="55B787"/>
              </a:solidFill>
              <a:latin typeface="Dosis"/>
              <a:ea typeface="Dosis"/>
              <a:cs typeface="Dosis"/>
              <a:sym typeface="Dosis"/>
            </a:endParaRPr>
          </a:p>
        </p:txBody>
      </p:sp>
      <p:cxnSp>
        <p:nvCxnSpPr>
          <p:cNvPr id="265" name="Google Shape;265;p52"/>
          <p:cNvCxnSpPr/>
          <p:nvPr/>
        </p:nvCxnSpPr>
        <p:spPr>
          <a:xfrm>
            <a:off x="164550" y="367041"/>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6">
  <p:cSld name="SECTION_HEADER_8">
    <p:spTree>
      <p:nvGrpSpPr>
        <p:cNvPr id="266" name="Shape 266"/>
        <p:cNvGrpSpPr/>
        <p:nvPr/>
      </p:nvGrpSpPr>
      <p:grpSpPr>
        <a:xfrm>
          <a:off x="0" y="0"/>
          <a:ext cx="0" cy="0"/>
          <a:chOff x="0" y="0"/>
          <a:chExt cx="0" cy="0"/>
        </a:xfrm>
      </p:grpSpPr>
      <p:sp>
        <p:nvSpPr>
          <p:cNvPr id="267" name="Google Shape;267;p53"/>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68" name="Google Shape;268;p53"/>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69" name="Google Shape;269;p53"/>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70" name="Google Shape;270;p53"/>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71" name="Google Shape;271;p53"/>
          <p:cNvSpPr txBox="1"/>
          <p:nvPr/>
        </p:nvSpPr>
        <p:spPr>
          <a:xfrm>
            <a:off x="164550" y="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The structure and function of the Golgi tendon organ and the inverse stretch reflex</a:t>
            </a:r>
            <a:endParaRPr>
              <a:solidFill>
                <a:srgbClr val="55B787"/>
              </a:solidFill>
              <a:latin typeface="Dosis"/>
              <a:ea typeface="Dosis"/>
              <a:cs typeface="Dosis"/>
              <a:sym typeface="Dosis"/>
            </a:endParaRPr>
          </a:p>
        </p:txBody>
      </p:sp>
      <p:cxnSp>
        <p:nvCxnSpPr>
          <p:cNvPr id="272" name="Google Shape;272;p53"/>
          <p:cNvCxnSpPr/>
          <p:nvPr/>
        </p:nvCxnSpPr>
        <p:spPr>
          <a:xfrm>
            <a:off x="164550" y="367041"/>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566"/>
            <a:ext cx="6390300" cy="11022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7">
  <p:cSld name="SECTION_HEADER_9">
    <p:spTree>
      <p:nvGrpSpPr>
        <p:cNvPr id="273" name="Shape 273"/>
        <p:cNvGrpSpPr/>
        <p:nvPr/>
      </p:nvGrpSpPr>
      <p:grpSpPr>
        <a:xfrm>
          <a:off x="0" y="0"/>
          <a:ext cx="0" cy="0"/>
          <a:chOff x="0" y="0"/>
          <a:chExt cx="0" cy="0"/>
        </a:xfrm>
      </p:grpSpPr>
      <p:sp>
        <p:nvSpPr>
          <p:cNvPr id="274" name="Google Shape;274;p54"/>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75" name="Google Shape;275;p54"/>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76" name="Google Shape;276;p54"/>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77" name="Google Shape;277;p54"/>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78" name="Google Shape;278;p54"/>
          <p:cNvSpPr txBox="1"/>
          <p:nvPr/>
        </p:nvSpPr>
        <p:spPr>
          <a:xfrm>
            <a:off x="164550" y="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The clinical importance of the stretch reflexes</a:t>
            </a:r>
            <a:endParaRPr>
              <a:solidFill>
                <a:srgbClr val="55B787"/>
              </a:solidFill>
              <a:latin typeface="Dosis"/>
              <a:ea typeface="Dosis"/>
              <a:cs typeface="Dosis"/>
              <a:sym typeface="Dosis"/>
            </a:endParaRPr>
          </a:p>
        </p:txBody>
      </p:sp>
      <p:cxnSp>
        <p:nvCxnSpPr>
          <p:cNvPr id="279" name="Google Shape;279;p54"/>
          <p:cNvCxnSpPr/>
          <p:nvPr/>
        </p:nvCxnSpPr>
        <p:spPr>
          <a:xfrm>
            <a:off x="164550" y="367041"/>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8">
  <p:cSld name="SECTION_HEADER_10">
    <p:spTree>
      <p:nvGrpSpPr>
        <p:cNvPr id="280" name="Shape 280"/>
        <p:cNvGrpSpPr/>
        <p:nvPr/>
      </p:nvGrpSpPr>
      <p:grpSpPr>
        <a:xfrm>
          <a:off x="0" y="0"/>
          <a:ext cx="0" cy="0"/>
          <a:chOff x="0" y="0"/>
          <a:chExt cx="0" cy="0"/>
        </a:xfrm>
      </p:grpSpPr>
      <p:sp>
        <p:nvSpPr>
          <p:cNvPr id="281" name="Google Shape;281;p55"/>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282" name="Google Shape;282;p55"/>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283" name="Google Shape;283;p55"/>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84" name="Google Shape;284;p55"/>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85" name="Google Shape;285;p55"/>
          <p:cNvSpPr txBox="1"/>
          <p:nvPr/>
        </p:nvSpPr>
        <p:spPr>
          <a:xfrm>
            <a:off x="164550" y="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Dosis"/>
                <a:ea typeface="Dosis"/>
                <a:cs typeface="Dosis"/>
                <a:sym typeface="Dosis"/>
              </a:rPr>
              <a:t>Dr. Najeeb Explanation &amp; Notes</a:t>
            </a:r>
            <a:endParaRPr>
              <a:solidFill>
                <a:schemeClr val="dk2"/>
              </a:solidFill>
              <a:latin typeface="Dosis"/>
              <a:ea typeface="Dosis"/>
              <a:cs typeface="Dosis"/>
              <a:sym typeface="Dosis"/>
            </a:endParaRPr>
          </a:p>
        </p:txBody>
      </p:sp>
      <p:cxnSp>
        <p:nvCxnSpPr>
          <p:cNvPr id="286" name="Google Shape;286;p55"/>
          <p:cNvCxnSpPr/>
          <p:nvPr/>
        </p:nvCxnSpPr>
        <p:spPr>
          <a:xfrm>
            <a:off x="164550" y="367041"/>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9">
  <p:cSld name="SECTION_HEADER_11">
    <p:spTree>
      <p:nvGrpSpPr>
        <p:cNvPr id="287" name="Shape 287"/>
        <p:cNvGrpSpPr/>
        <p:nvPr/>
      </p:nvGrpSpPr>
      <p:grpSpPr>
        <a:xfrm>
          <a:off x="0" y="0"/>
          <a:ext cx="0" cy="0"/>
          <a:chOff x="0" y="0"/>
          <a:chExt cx="0" cy="0"/>
        </a:xfrm>
      </p:grpSpPr>
      <p:sp>
        <p:nvSpPr>
          <p:cNvPr id="288" name="Google Shape;288;p56"/>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89" name="Google Shape;289;p56"/>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90" name="Google Shape;290;p56"/>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91" name="Google Shape;291;p56"/>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92" name="Google Shape;292;p56"/>
          <p:cNvSpPr txBox="1"/>
          <p:nvPr/>
        </p:nvSpPr>
        <p:spPr>
          <a:xfrm>
            <a:off x="164550" y="76200"/>
            <a:ext cx="63663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B5394"/>
                </a:solidFill>
                <a:latin typeface="Dosis"/>
                <a:ea typeface="Dosis"/>
                <a:cs typeface="Dosis"/>
                <a:sym typeface="Dosis"/>
              </a:rPr>
              <a:t>the mechanism of color vision and the three types of cones, including the range of spectral sensitivity and color blindness</a:t>
            </a:r>
            <a:endParaRPr>
              <a:solidFill>
                <a:srgbClr val="0B5394"/>
              </a:solidFill>
              <a:latin typeface="Dosis"/>
              <a:ea typeface="Dosis"/>
              <a:cs typeface="Dosis"/>
              <a:sym typeface="Dosis"/>
            </a:endParaRPr>
          </a:p>
        </p:txBody>
      </p:sp>
      <p:cxnSp>
        <p:nvCxnSpPr>
          <p:cNvPr id="293" name="Google Shape;293;p56"/>
          <p:cNvCxnSpPr/>
          <p:nvPr/>
        </p:nvCxnSpPr>
        <p:spPr>
          <a:xfrm>
            <a:off x="164550" y="595641"/>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94" name="Shape 294"/>
        <p:cNvGrpSpPr/>
        <p:nvPr/>
      </p:nvGrpSpPr>
      <p:grpSpPr>
        <a:xfrm>
          <a:off x="0" y="0"/>
          <a:ext cx="0" cy="0"/>
          <a:chOff x="0" y="0"/>
          <a:chExt cx="0" cy="0"/>
        </a:xfrm>
      </p:grpSpPr>
      <p:sp>
        <p:nvSpPr>
          <p:cNvPr id="295" name="Google Shape;295;p57"/>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96" name="Google Shape;296;p57"/>
          <p:cNvSpPr/>
          <p:nvPr/>
        </p:nvSpPr>
        <p:spPr>
          <a:xfrm flipH="1" rot="10800000">
            <a:off x="164544" y="7567805"/>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97" name="Google Shape;297;p57"/>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98" name="Google Shape;298;p57"/>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99" name="Google Shape;299;p57"/>
          <p:cNvSpPr txBox="1"/>
          <p:nvPr/>
        </p:nvSpPr>
        <p:spPr>
          <a:xfrm>
            <a:off x="164550" y="76177"/>
            <a:ext cx="6601500" cy="21863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Questions</a:t>
            </a:r>
            <a:endParaRPr>
              <a:solidFill>
                <a:srgbClr val="082472"/>
              </a:solidFill>
              <a:latin typeface="Dosis"/>
              <a:ea typeface="Dosis"/>
              <a:cs typeface="Dosis"/>
              <a:sym typeface="Dosis"/>
            </a:endParaRPr>
          </a:p>
        </p:txBody>
      </p:sp>
      <p:cxnSp>
        <p:nvCxnSpPr>
          <p:cNvPr id="300" name="Google Shape;300;p57"/>
          <p:cNvCxnSpPr/>
          <p:nvPr/>
        </p:nvCxnSpPr>
        <p:spPr>
          <a:xfrm>
            <a:off x="164550" y="443218"/>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301" name="Shape 301"/>
        <p:cNvGrpSpPr/>
        <p:nvPr/>
      </p:nvGrpSpPr>
      <p:grpSpPr>
        <a:xfrm>
          <a:off x="0" y="0"/>
          <a:ext cx="0" cy="0"/>
          <a:chOff x="0" y="0"/>
          <a:chExt cx="0" cy="0"/>
        </a:xfrm>
      </p:grpSpPr>
      <p:sp>
        <p:nvSpPr>
          <p:cNvPr id="302" name="Google Shape;302;p58"/>
          <p:cNvSpPr/>
          <p:nvPr/>
        </p:nvSpPr>
        <p:spPr>
          <a:xfrm flipH="1">
            <a:off x="5814828" y="128173"/>
            <a:ext cx="811219" cy="2165334"/>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03" name="Google Shape;303;p58"/>
          <p:cNvSpPr txBox="1"/>
          <p:nvPr>
            <p:ph type="title"/>
          </p:nvPr>
        </p:nvSpPr>
        <p:spPr>
          <a:xfrm>
            <a:off x="274050" y="515146"/>
            <a:ext cx="6147300" cy="9022811"/>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04" name="Google Shape;304;p58"/>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05" name="Google Shape;305;p58"/>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D85C6"/>
              </a:solidFill>
              <a:latin typeface="Dosis"/>
              <a:ea typeface="Dosis"/>
              <a:cs typeface="Dosis"/>
              <a:sym typeface="Dosis"/>
            </a:endParaRPr>
          </a:p>
        </p:txBody>
      </p:sp>
      <p:cxnSp>
        <p:nvCxnSpPr>
          <p:cNvPr id="306" name="Google Shape;306;p58"/>
          <p:cNvCxnSpPr/>
          <p:nvPr/>
        </p:nvCxnSpPr>
        <p:spPr>
          <a:xfrm>
            <a:off x="206700" y="515141"/>
            <a:ext cx="6282000" cy="0"/>
          </a:xfrm>
          <a:prstGeom prst="straightConnector1">
            <a:avLst/>
          </a:prstGeom>
          <a:noFill/>
          <a:ln cap="flat" cmpd="sng" w="19050">
            <a:solidFill>
              <a:srgbClr val="073763"/>
            </a:solidFill>
            <a:prstDash val="dashDot"/>
            <a:round/>
            <a:headEnd len="med" w="med" type="diamond"/>
            <a:tailEnd len="med" w="med" type="diamond"/>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07" name="Shape 307"/>
        <p:cNvGrpSpPr/>
        <p:nvPr/>
      </p:nvGrpSpPr>
      <p:grpSpPr>
        <a:xfrm>
          <a:off x="0" y="0"/>
          <a:ext cx="0" cy="0"/>
          <a:chOff x="0" y="0"/>
          <a:chExt cx="0" cy="0"/>
        </a:xfrm>
      </p:grpSpPr>
      <p:sp>
        <p:nvSpPr>
          <p:cNvPr id="308" name="Google Shape;308;p59"/>
          <p:cNvSpPr/>
          <p:nvPr/>
        </p:nvSpPr>
        <p:spPr>
          <a:xfrm>
            <a:off x="0" y="9711759"/>
            <a:ext cx="6858000" cy="1880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9"/>
          <p:cNvSpPr txBox="1"/>
          <p:nvPr>
            <p:ph type="title"/>
          </p:nvPr>
        </p:nvSpPr>
        <p:spPr>
          <a:xfrm>
            <a:off x="233775" y="608080"/>
            <a:ext cx="6390300" cy="16003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10" name="Google Shape;310;p59"/>
          <p:cNvSpPr txBox="1"/>
          <p:nvPr>
            <p:ph idx="1" type="body"/>
          </p:nvPr>
        </p:nvSpPr>
        <p:spPr>
          <a:xfrm>
            <a:off x="233775" y="2358263"/>
            <a:ext cx="6390300" cy="6455576"/>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1" name="Google Shape;311;p59"/>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2" name="Shape 312"/>
        <p:cNvGrpSpPr/>
        <p:nvPr/>
      </p:nvGrpSpPr>
      <p:grpSpPr>
        <a:xfrm>
          <a:off x="0" y="0"/>
          <a:ext cx="0" cy="0"/>
          <a:chOff x="0" y="0"/>
          <a:chExt cx="0" cy="0"/>
        </a:xfrm>
      </p:grpSpPr>
      <p:sp>
        <p:nvSpPr>
          <p:cNvPr id="313" name="Google Shape;313;p60"/>
          <p:cNvSpPr txBox="1"/>
          <p:nvPr>
            <p:ph type="title"/>
          </p:nvPr>
        </p:nvSpPr>
        <p:spPr>
          <a:xfrm>
            <a:off x="233775" y="608080"/>
            <a:ext cx="6390300" cy="16003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14" name="Google Shape;314;p60"/>
          <p:cNvSpPr txBox="1"/>
          <p:nvPr>
            <p:ph idx="1" type="body"/>
          </p:nvPr>
        </p:nvSpPr>
        <p:spPr>
          <a:xfrm>
            <a:off x="233775" y="2358263"/>
            <a:ext cx="3000000" cy="6455576"/>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5" name="Google Shape;315;p60"/>
          <p:cNvSpPr txBox="1"/>
          <p:nvPr>
            <p:ph idx="2" type="body"/>
          </p:nvPr>
        </p:nvSpPr>
        <p:spPr>
          <a:xfrm>
            <a:off x="3624300" y="2358263"/>
            <a:ext cx="3000000" cy="6455576"/>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6" name="Google Shape;316;p60"/>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7" name="Shape 317"/>
        <p:cNvGrpSpPr/>
        <p:nvPr/>
      </p:nvGrpSpPr>
      <p:grpSpPr>
        <a:xfrm>
          <a:off x="0" y="0"/>
          <a:ext cx="0" cy="0"/>
          <a:chOff x="0" y="0"/>
          <a:chExt cx="0" cy="0"/>
        </a:xfrm>
      </p:grpSpPr>
      <p:sp>
        <p:nvSpPr>
          <p:cNvPr id="318" name="Google Shape;318;p61"/>
          <p:cNvSpPr txBox="1"/>
          <p:nvPr>
            <p:ph type="title"/>
          </p:nvPr>
        </p:nvSpPr>
        <p:spPr>
          <a:xfrm>
            <a:off x="233775" y="608080"/>
            <a:ext cx="6390300" cy="1600323"/>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19" name="Google Shape;319;p61"/>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0" name="Shape 320"/>
        <p:cNvGrpSpPr/>
        <p:nvPr/>
      </p:nvGrpSpPr>
      <p:grpSpPr>
        <a:xfrm>
          <a:off x="0" y="0"/>
          <a:ext cx="0" cy="0"/>
          <a:chOff x="0" y="0"/>
          <a:chExt cx="0" cy="0"/>
        </a:xfrm>
      </p:grpSpPr>
      <p:sp>
        <p:nvSpPr>
          <p:cNvPr id="321" name="Google Shape;321;p62"/>
          <p:cNvSpPr txBox="1"/>
          <p:nvPr>
            <p:ph type="title"/>
          </p:nvPr>
        </p:nvSpPr>
        <p:spPr>
          <a:xfrm>
            <a:off x="233775" y="1069396"/>
            <a:ext cx="2106000" cy="1454267"/>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22" name="Google Shape;322;p62"/>
          <p:cNvSpPr txBox="1"/>
          <p:nvPr>
            <p:ph idx="1" type="body"/>
          </p:nvPr>
        </p:nvSpPr>
        <p:spPr>
          <a:xfrm>
            <a:off x="233775" y="2693508"/>
            <a:ext cx="2106000" cy="5360303"/>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3" name="Google Shape;323;p62"/>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4" name="Shape 324"/>
        <p:cNvGrpSpPr/>
        <p:nvPr/>
      </p:nvGrpSpPr>
      <p:grpSpPr>
        <a:xfrm>
          <a:off x="0" y="0"/>
          <a:ext cx="0" cy="0"/>
          <a:chOff x="0" y="0"/>
          <a:chExt cx="0" cy="0"/>
        </a:xfrm>
      </p:grpSpPr>
      <p:sp>
        <p:nvSpPr>
          <p:cNvPr id="325" name="Google Shape;325;p63"/>
          <p:cNvSpPr/>
          <p:nvPr/>
        </p:nvSpPr>
        <p:spPr>
          <a:xfrm>
            <a:off x="0" y="9711759"/>
            <a:ext cx="6858000" cy="1880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3"/>
          <p:cNvSpPr txBox="1"/>
          <p:nvPr>
            <p:ph type="title"/>
          </p:nvPr>
        </p:nvSpPr>
        <p:spPr>
          <a:xfrm>
            <a:off x="367688" y="866430"/>
            <a:ext cx="4409100" cy="7873854"/>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27" name="Google Shape;327;p63"/>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396"/>
            <a:ext cx="2106000" cy="1454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4646"/>
            <a:ext cx="2106000" cy="61197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28" name="Shape 328"/>
        <p:cNvGrpSpPr/>
        <p:nvPr/>
      </p:nvGrpSpPr>
      <p:grpSpPr>
        <a:xfrm>
          <a:off x="0" y="0"/>
          <a:ext cx="0" cy="0"/>
          <a:chOff x="0" y="0"/>
          <a:chExt cx="0" cy="0"/>
        </a:xfrm>
      </p:grpSpPr>
      <p:sp>
        <p:nvSpPr>
          <p:cNvPr id="329" name="Google Shape;329;p64"/>
          <p:cNvSpPr/>
          <p:nvPr/>
        </p:nvSpPr>
        <p:spPr>
          <a:xfrm>
            <a:off x="3429000" y="-48"/>
            <a:ext cx="3429000" cy="990005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0" name="Google Shape;330;p64"/>
          <p:cNvCxnSpPr/>
          <p:nvPr/>
        </p:nvCxnSpPr>
        <p:spPr>
          <a:xfrm>
            <a:off x="3772256" y="8652756"/>
            <a:ext cx="351300" cy="0"/>
          </a:xfrm>
          <a:prstGeom prst="straightConnector1">
            <a:avLst/>
          </a:prstGeom>
          <a:noFill/>
          <a:ln cap="flat" cmpd="sng" w="19050">
            <a:solidFill>
              <a:schemeClr val="lt1"/>
            </a:solidFill>
            <a:prstDash val="solid"/>
            <a:round/>
            <a:headEnd len="sm" w="sm" type="none"/>
            <a:tailEnd len="sm" w="sm" type="none"/>
          </a:ln>
        </p:spPr>
      </p:cxnSp>
      <p:sp>
        <p:nvSpPr>
          <p:cNvPr id="331" name="Google Shape;331;p64"/>
          <p:cNvSpPr txBox="1"/>
          <p:nvPr>
            <p:ph type="title"/>
          </p:nvPr>
        </p:nvSpPr>
        <p:spPr>
          <a:xfrm>
            <a:off x="199125" y="1788631"/>
            <a:ext cx="3033900" cy="3437876"/>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332" name="Google Shape;332;p64"/>
          <p:cNvSpPr txBox="1"/>
          <p:nvPr>
            <p:ph idx="1" type="subTitle"/>
          </p:nvPr>
        </p:nvSpPr>
        <p:spPr>
          <a:xfrm>
            <a:off x="199125" y="5329660"/>
            <a:ext cx="3033900" cy="3029697"/>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333" name="Google Shape;333;p64"/>
          <p:cNvSpPr txBox="1"/>
          <p:nvPr>
            <p:ph idx="2" type="body"/>
          </p:nvPr>
        </p:nvSpPr>
        <p:spPr>
          <a:xfrm>
            <a:off x="3704625" y="1393911"/>
            <a:ext cx="2877600" cy="7112081"/>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34" name="Google Shape;334;p64"/>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35" name="Shape 335"/>
        <p:cNvGrpSpPr/>
        <p:nvPr/>
      </p:nvGrpSpPr>
      <p:grpSpPr>
        <a:xfrm>
          <a:off x="0" y="0"/>
          <a:ext cx="0" cy="0"/>
          <a:chOff x="0" y="0"/>
          <a:chExt cx="0" cy="0"/>
        </a:xfrm>
      </p:grpSpPr>
      <p:sp>
        <p:nvSpPr>
          <p:cNvPr id="336" name="Google Shape;336;p65"/>
          <p:cNvSpPr txBox="1"/>
          <p:nvPr>
            <p:ph idx="1" type="body"/>
          </p:nvPr>
        </p:nvSpPr>
        <p:spPr>
          <a:xfrm>
            <a:off x="239625" y="8120416"/>
            <a:ext cx="4499100" cy="1152557"/>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337" name="Google Shape;337;p65"/>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338" name="Shape 338"/>
        <p:cNvGrpSpPr/>
        <p:nvPr/>
      </p:nvGrpSpPr>
      <p:grpSpPr>
        <a:xfrm>
          <a:off x="0" y="0"/>
          <a:ext cx="0" cy="0"/>
          <a:chOff x="0" y="0"/>
          <a:chExt cx="0" cy="0"/>
        </a:xfrm>
      </p:grpSpPr>
      <p:sp>
        <p:nvSpPr>
          <p:cNvPr id="339" name="Google Shape;339;p66"/>
          <p:cNvSpPr/>
          <p:nvPr/>
        </p:nvSpPr>
        <p:spPr>
          <a:xfrm>
            <a:off x="0" y="9711759"/>
            <a:ext cx="6858000" cy="18804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6"/>
          <p:cNvSpPr txBox="1"/>
          <p:nvPr>
            <p:ph hasCustomPrompt="1" type="title"/>
          </p:nvPr>
        </p:nvSpPr>
        <p:spPr>
          <a:xfrm>
            <a:off x="233775" y="1842235"/>
            <a:ext cx="6390300" cy="4097379"/>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341" name="Google Shape;341;p66"/>
          <p:cNvSpPr txBox="1"/>
          <p:nvPr>
            <p:ph idx="1" type="body"/>
          </p:nvPr>
        </p:nvSpPr>
        <p:spPr>
          <a:xfrm>
            <a:off x="233775" y="6086089"/>
            <a:ext cx="6390300" cy="2062485"/>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42" name="Google Shape;342;p66"/>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43" name="Shape 343"/>
        <p:cNvGrpSpPr/>
        <p:nvPr/>
      </p:nvGrpSpPr>
      <p:grpSpPr>
        <a:xfrm>
          <a:off x="0" y="0"/>
          <a:ext cx="0" cy="0"/>
          <a:chOff x="0" y="0"/>
          <a:chExt cx="0" cy="0"/>
        </a:xfrm>
      </p:grpSpPr>
      <p:sp>
        <p:nvSpPr>
          <p:cNvPr id="344" name="Google Shape;344;p67"/>
          <p:cNvSpPr txBox="1"/>
          <p:nvPr>
            <p:ph idx="12" type="sldNum"/>
          </p:nvPr>
        </p:nvSpPr>
        <p:spPr>
          <a:xfrm>
            <a:off x="6354343" y="8975570"/>
            <a:ext cx="411600" cy="757574"/>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430"/>
            <a:ext cx="4775700" cy="7873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3565"/>
            <a:ext cx="3033900" cy="28530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5245"/>
            <a:ext cx="3033900" cy="23772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3670"/>
            <a:ext cx="2877600" cy="7112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2839"/>
            <a:ext cx="4499100" cy="11646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5570"/>
            <a:ext cx="411600" cy="75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5" Type="http://schemas.openxmlformats.org/officeDocument/2006/relationships/slideLayout" Target="../slideLayouts/slideLayout29.xml"/><Relationship Id="rId19" Type="http://schemas.openxmlformats.org/officeDocument/2006/relationships/theme" Target="../theme/theme3.xml"/><Relationship Id="rId6" Type="http://schemas.openxmlformats.org/officeDocument/2006/relationships/slideLayout" Target="../slideLayouts/slideLayout30.xml"/><Relationship Id="rId18" Type="http://schemas.openxmlformats.org/officeDocument/2006/relationships/slideLayout" Target="../slideLayouts/slideLayout42.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2.xml"/><Relationship Id="rId11" Type="http://schemas.openxmlformats.org/officeDocument/2006/relationships/slideLayout" Target="../slideLayouts/slideLayout53.xml"/><Relationship Id="rId22" Type="http://schemas.openxmlformats.org/officeDocument/2006/relationships/theme" Target="../theme/theme2.xml"/><Relationship Id="rId10" Type="http://schemas.openxmlformats.org/officeDocument/2006/relationships/slideLayout" Target="../slideLayouts/slideLayout52.xml"/><Relationship Id="rId21" Type="http://schemas.openxmlformats.org/officeDocument/2006/relationships/slideLayout" Target="../slideLayouts/slideLayout63.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5" Type="http://schemas.openxmlformats.org/officeDocument/2006/relationships/slideLayout" Target="../slideLayouts/slideLayout47.xml"/><Relationship Id="rId19" Type="http://schemas.openxmlformats.org/officeDocument/2006/relationships/slideLayout" Target="../slideLayouts/slideLayout61.xml"/><Relationship Id="rId6" Type="http://schemas.openxmlformats.org/officeDocument/2006/relationships/slideLayout" Target="../slideLayouts/slideLayout48.xml"/><Relationship Id="rId18" Type="http://schemas.openxmlformats.org/officeDocument/2006/relationships/slideLayout" Target="../slideLayouts/slideLayout60.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566"/>
            <a:ext cx="6390300" cy="1102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8237"/>
            <a:ext cx="6390300" cy="6575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75570"/>
            <a:ext cx="411600" cy="7575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33775" y="608080"/>
            <a:ext cx="6390300" cy="1600023"/>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52" name="Google Shape;52;p13"/>
          <p:cNvSpPr txBox="1"/>
          <p:nvPr>
            <p:ph idx="1" type="body"/>
          </p:nvPr>
        </p:nvSpPr>
        <p:spPr>
          <a:xfrm>
            <a:off x="233775" y="2358263"/>
            <a:ext cx="6390300" cy="6455576"/>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3" name="Google Shape;53;p13"/>
          <p:cNvSpPr txBox="1"/>
          <p:nvPr>
            <p:ph idx="12" type="sldNum"/>
          </p:nvPr>
        </p:nvSpPr>
        <p:spPr>
          <a:xfrm>
            <a:off x="6354343" y="8975570"/>
            <a:ext cx="411600" cy="757574"/>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118" name="Shape 118"/>
        <p:cNvGrpSpPr/>
        <p:nvPr/>
      </p:nvGrpSpPr>
      <p:grpSpPr>
        <a:xfrm>
          <a:off x="0" y="0"/>
          <a:ext cx="0" cy="0"/>
          <a:chOff x="0" y="0"/>
          <a:chExt cx="0" cy="0"/>
        </a:xfrm>
      </p:grpSpPr>
      <p:sp>
        <p:nvSpPr>
          <p:cNvPr id="119" name="Google Shape;119;p27"/>
          <p:cNvSpPr txBox="1"/>
          <p:nvPr>
            <p:ph type="title"/>
          </p:nvPr>
        </p:nvSpPr>
        <p:spPr>
          <a:xfrm>
            <a:off x="233775" y="608080"/>
            <a:ext cx="6390300" cy="1600023"/>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20" name="Google Shape;120;p27"/>
          <p:cNvSpPr txBox="1"/>
          <p:nvPr>
            <p:ph idx="1" type="body"/>
          </p:nvPr>
        </p:nvSpPr>
        <p:spPr>
          <a:xfrm>
            <a:off x="233775" y="2358263"/>
            <a:ext cx="6390300" cy="6455576"/>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21" name="Google Shape;121;p27"/>
          <p:cNvSpPr txBox="1"/>
          <p:nvPr>
            <p:ph idx="12" type="sldNum"/>
          </p:nvPr>
        </p:nvSpPr>
        <p:spPr>
          <a:xfrm>
            <a:off x="6354343" y="8975570"/>
            <a:ext cx="411600" cy="757574"/>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222" name="Shape 222"/>
        <p:cNvGrpSpPr/>
        <p:nvPr/>
      </p:nvGrpSpPr>
      <p:grpSpPr>
        <a:xfrm>
          <a:off x="0" y="0"/>
          <a:ext cx="0" cy="0"/>
          <a:chOff x="0" y="0"/>
          <a:chExt cx="0" cy="0"/>
        </a:xfrm>
      </p:grpSpPr>
      <p:sp>
        <p:nvSpPr>
          <p:cNvPr id="223" name="Google Shape;223;p46"/>
          <p:cNvSpPr txBox="1"/>
          <p:nvPr>
            <p:ph type="title"/>
          </p:nvPr>
        </p:nvSpPr>
        <p:spPr>
          <a:xfrm>
            <a:off x="233775" y="608080"/>
            <a:ext cx="6390300" cy="1600323"/>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24" name="Google Shape;224;p46"/>
          <p:cNvSpPr txBox="1"/>
          <p:nvPr>
            <p:ph idx="1" type="body"/>
          </p:nvPr>
        </p:nvSpPr>
        <p:spPr>
          <a:xfrm>
            <a:off x="233775" y="2358263"/>
            <a:ext cx="6390300" cy="6455576"/>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225" name="Google Shape;225;p46"/>
          <p:cNvSpPr txBox="1"/>
          <p:nvPr>
            <p:ph idx="12" type="sldNum"/>
          </p:nvPr>
        </p:nvSpPr>
        <p:spPr>
          <a:xfrm>
            <a:off x="6354343" y="8975570"/>
            <a:ext cx="411600" cy="757574"/>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348" name="Shape 348"/>
        <p:cNvGrpSpPr/>
        <p:nvPr/>
      </p:nvGrpSpPr>
      <p:grpSpPr>
        <a:xfrm>
          <a:off x="0" y="0"/>
          <a:ext cx="0" cy="0"/>
          <a:chOff x="0" y="0"/>
          <a:chExt cx="0" cy="0"/>
        </a:xfrm>
      </p:grpSpPr>
      <p:pic>
        <p:nvPicPr>
          <p:cNvPr id="349" name="Google Shape;349;p68"/>
          <p:cNvPicPr preferRelativeResize="0"/>
          <p:nvPr/>
        </p:nvPicPr>
        <p:blipFill rotWithShape="1">
          <a:blip r:embed="rId3">
            <a:alphaModFix/>
          </a:blip>
          <a:srcRect b="0" l="0" r="0" t="0"/>
          <a:stretch/>
        </p:blipFill>
        <p:spPr>
          <a:xfrm>
            <a:off x="0" y="287962"/>
            <a:ext cx="1873597" cy="719786"/>
          </a:xfrm>
          <a:prstGeom prst="rect">
            <a:avLst/>
          </a:prstGeom>
          <a:noFill/>
          <a:ln>
            <a:noFill/>
          </a:ln>
        </p:spPr>
      </p:pic>
      <p:sp>
        <p:nvSpPr>
          <p:cNvPr id="350" name="Google Shape;350;p68"/>
          <p:cNvSpPr txBox="1"/>
          <p:nvPr/>
        </p:nvSpPr>
        <p:spPr>
          <a:xfrm>
            <a:off x="0" y="6117825"/>
            <a:ext cx="6060000" cy="1835700"/>
          </a:xfrm>
          <a:prstGeom prst="rect">
            <a:avLst/>
          </a:prstGeom>
          <a:noFill/>
          <a:ln>
            <a:noFill/>
          </a:ln>
        </p:spPr>
        <p:txBody>
          <a:bodyPr anchorCtr="0" anchor="t" bIns="91425" lIns="91425" spcFirstLastPara="1" rIns="91425" wrap="square" tIns="91425">
            <a:noAutofit/>
          </a:bodyPr>
          <a:lstStyle/>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Describe the divisions of the cerebellum</a:t>
            </a:r>
            <a:endParaRPr sz="1200">
              <a:solidFill>
                <a:srgbClr val="073763"/>
              </a:solidFill>
              <a:latin typeface="Comfortaa"/>
              <a:ea typeface="Comfortaa"/>
              <a:cs typeface="Comfortaa"/>
              <a:sym typeface="Comfortaa"/>
            </a:endParaRPr>
          </a:p>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Describe the functional divisions of the cerebellum (vestibulocerebellum, spinocerebellum and cerebrocerebellum).  </a:t>
            </a:r>
            <a:endParaRPr sz="1200">
              <a:solidFill>
                <a:srgbClr val="073763"/>
              </a:solidFill>
              <a:latin typeface="Comfortaa"/>
              <a:ea typeface="Comfortaa"/>
              <a:cs typeface="Comfortaa"/>
              <a:sym typeface="Comfortaa"/>
            </a:endParaRPr>
          </a:p>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Understand cell types / nuclei of the cerebellum  </a:t>
            </a:r>
            <a:endParaRPr sz="1200">
              <a:solidFill>
                <a:srgbClr val="073763"/>
              </a:solidFill>
              <a:latin typeface="Comfortaa"/>
              <a:ea typeface="Comfortaa"/>
              <a:cs typeface="Comfortaa"/>
              <a:sym typeface="Comfortaa"/>
            </a:endParaRPr>
          </a:p>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Understand the functions of cerebellum in regulation of movement, tone and balance.  </a:t>
            </a:r>
            <a:endParaRPr sz="1200">
              <a:solidFill>
                <a:srgbClr val="073763"/>
              </a:solidFill>
              <a:latin typeface="Comfortaa"/>
              <a:ea typeface="Comfortaa"/>
              <a:cs typeface="Comfortaa"/>
              <a:sym typeface="Comfortaa"/>
            </a:endParaRPr>
          </a:p>
          <a:p>
            <a:pPr indent="-304800" lvl="0" marL="9144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Understand the abnormalities associated with cerebellar disease.</a:t>
            </a:r>
            <a:endParaRPr sz="1200">
              <a:solidFill>
                <a:srgbClr val="073763"/>
              </a:solidFill>
              <a:latin typeface="Comfortaa"/>
              <a:ea typeface="Comfortaa"/>
              <a:cs typeface="Comfortaa"/>
              <a:sym typeface="Comfortaa"/>
            </a:endParaRPr>
          </a:p>
          <a:p>
            <a:pPr indent="0" lvl="0" marL="914400" rtl="0" algn="l">
              <a:spcBef>
                <a:spcPts val="0"/>
              </a:spcBef>
              <a:spcAft>
                <a:spcPts val="0"/>
              </a:spcAft>
              <a:buNone/>
            </a:pPr>
            <a:r>
              <a:t/>
            </a:r>
            <a:endParaRPr sz="1200">
              <a:solidFill>
                <a:srgbClr val="073763"/>
              </a:solidFill>
              <a:latin typeface="Comfortaa"/>
              <a:ea typeface="Comfortaa"/>
              <a:cs typeface="Comfortaa"/>
              <a:sym typeface="Comfortaa"/>
            </a:endParaRPr>
          </a:p>
        </p:txBody>
      </p:sp>
      <p:sp>
        <p:nvSpPr>
          <p:cNvPr id="351" name="Google Shape;351;p68"/>
          <p:cNvSpPr txBox="1"/>
          <p:nvPr/>
        </p:nvSpPr>
        <p:spPr>
          <a:xfrm flipH="1" rot="5400000">
            <a:off x="5235454" y="3687893"/>
            <a:ext cx="3047692"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2C5072"/>
                </a:solidFill>
                <a:latin typeface="Cairo"/>
                <a:ea typeface="Cairo"/>
                <a:cs typeface="Cairo"/>
                <a:sym typeface="Cairo"/>
              </a:rPr>
              <a:t>12th </a:t>
            </a:r>
            <a:r>
              <a:rPr b="1" lang="en-GB">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352" name="Google Shape;352;p68"/>
          <p:cNvSpPr/>
          <p:nvPr/>
        </p:nvSpPr>
        <p:spPr>
          <a:xfrm>
            <a:off x="-1115118" y="5669392"/>
            <a:ext cx="2786700" cy="366191"/>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chemeClr val="dk1"/>
                </a:solidFill>
                <a:latin typeface="Courier New"/>
                <a:ea typeface="Courier New"/>
                <a:cs typeface="Courier New"/>
                <a:sym typeface="Courier New"/>
              </a:rPr>
              <a:t>          </a:t>
            </a:r>
            <a:r>
              <a:rPr b="1" lang="en-GB" sz="1600">
                <a:solidFill>
                  <a:srgbClr val="FFFFFF"/>
                </a:solidFill>
                <a:latin typeface="Comfortaa"/>
                <a:ea typeface="Comfortaa"/>
                <a:cs typeface="Comfortaa"/>
                <a:sym typeface="Comfortaa"/>
              </a:rPr>
              <a:t>Objectives</a:t>
            </a:r>
            <a:r>
              <a:rPr b="1" lang="en-GB" sz="1600">
                <a:solidFill>
                  <a:srgbClr val="FFFFFF"/>
                </a:solidFill>
                <a:latin typeface="Courier New"/>
                <a:ea typeface="Courier New"/>
                <a:cs typeface="Courier New"/>
                <a:sym typeface="Courier New"/>
              </a:rPr>
              <a:t>:</a:t>
            </a:r>
            <a:endParaRPr sz="1600">
              <a:solidFill>
                <a:srgbClr val="FFFFFF"/>
              </a:solidFill>
            </a:endParaRPr>
          </a:p>
        </p:txBody>
      </p:sp>
      <p:cxnSp>
        <p:nvCxnSpPr>
          <p:cNvPr id="353" name="Google Shape;353;p68"/>
          <p:cNvCxnSpPr/>
          <p:nvPr/>
        </p:nvCxnSpPr>
        <p:spPr>
          <a:xfrm>
            <a:off x="3355240" y="126441"/>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354" name="Google Shape;354;p68"/>
          <p:cNvSpPr txBox="1"/>
          <p:nvPr/>
        </p:nvSpPr>
        <p:spPr>
          <a:xfrm>
            <a:off x="1466932" y="3983125"/>
            <a:ext cx="5486400" cy="64000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8"/>
          <p:cNvSpPr/>
          <p:nvPr/>
        </p:nvSpPr>
        <p:spPr>
          <a:xfrm flipH="1">
            <a:off x="4682100" y="9550604"/>
            <a:ext cx="2175900" cy="349396"/>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356" name="Google Shape;356;p68"/>
          <p:cNvSpPr/>
          <p:nvPr/>
        </p:nvSpPr>
        <p:spPr>
          <a:xfrm>
            <a:off x="4772400" y="8496118"/>
            <a:ext cx="1948500" cy="9318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GB" sz="1300">
                <a:solidFill>
                  <a:schemeClr val="accent3"/>
                </a:solidFill>
                <a:latin typeface="Cairo"/>
                <a:ea typeface="Cairo"/>
                <a:cs typeface="Cairo"/>
                <a:sym typeface="Cairo"/>
              </a:rPr>
              <a:t>important</a:t>
            </a:r>
            <a:r>
              <a:rPr lang="en-GB"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GB"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GB" sz="1300">
                <a:solidFill>
                  <a:schemeClr val="accent3"/>
                </a:solidFill>
                <a:latin typeface="Cairo"/>
                <a:ea typeface="Cairo"/>
                <a:cs typeface="Cairo"/>
                <a:sym typeface="Cairo"/>
              </a:rPr>
              <a:t>Extra</a:t>
            </a:r>
            <a:endParaRPr>
              <a:solidFill>
                <a:schemeClr val="accent3"/>
              </a:solidFill>
            </a:endParaRPr>
          </a:p>
        </p:txBody>
      </p:sp>
      <p:sp>
        <p:nvSpPr>
          <p:cNvPr id="357" name="Google Shape;357;p68"/>
          <p:cNvSpPr/>
          <p:nvPr/>
        </p:nvSpPr>
        <p:spPr>
          <a:xfrm>
            <a:off x="5086628" y="9003012"/>
            <a:ext cx="174000" cy="157453"/>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8"/>
          <p:cNvSpPr/>
          <p:nvPr/>
        </p:nvSpPr>
        <p:spPr>
          <a:xfrm>
            <a:off x="5086628" y="8802180"/>
            <a:ext cx="174000" cy="157453"/>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8"/>
          <p:cNvSpPr/>
          <p:nvPr/>
        </p:nvSpPr>
        <p:spPr>
          <a:xfrm>
            <a:off x="5086628" y="9203852"/>
            <a:ext cx="174000" cy="157453"/>
          </a:xfrm>
          <a:prstGeom prst="ellipse">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8"/>
          <p:cNvSpPr txBox="1"/>
          <p:nvPr/>
        </p:nvSpPr>
        <p:spPr>
          <a:xfrm>
            <a:off x="141900" y="4281149"/>
            <a:ext cx="5707500" cy="7197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Philosopher"/>
                <a:ea typeface="Philosopher"/>
                <a:cs typeface="Philosopher"/>
                <a:sym typeface="Philosopher"/>
              </a:rPr>
              <a:t>Cerebellum</a:t>
            </a:r>
            <a:endParaRPr b="1" sz="3000">
              <a:solidFill>
                <a:srgbClr val="073763"/>
              </a:solidFill>
              <a:latin typeface="Philosopher"/>
              <a:ea typeface="Philosopher"/>
              <a:cs typeface="Philosopher"/>
              <a:sym typeface="Philosopher"/>
            </a:endParaRPr>
          </a:p>
          <a:p>
            <a:pPr indent="0" lvl="0" marL="0" rtl="0" algn="ctr">
              <a:spcBef>
                <a:spcPts val="0"/>
              </a:spcBef>
              <a:spcAft>
                <a:spcPts val="0"/>
              </a:spcAft>
              <a:buNone/>
            </a:pPr>
            <a:r>
              <a:t/>
            </a:r>
            <a:endParaRPr b="1" sz="2300"/>
          </a:p>
        </p:txBody>
      </p:sp>
      <p:sp>
        <p:nvSpPr>
          <p:cNvPr id="361" name="Google Shape;361;p68"/>
          <p:cNvSpPr/>
          <p:nvPr/>
        </p:nvSpPr>
        <p:spPr>
          <a:xfrm>
            <a:off x="-1115128" y="8028939"/>
            <a:ext cx="2786700" cy="366191"/>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chemeClr val="dk1"/>
                </a:solidFill>
                <a:latin typeface="Courier New"/>
                <a:ea typeface="Courier New"/>
                <a:cs typeface="Courier New"/>
                <a:sym typeface="Courier New"/>
              </a:rPr>
              <a:t>          </a:t>
            </a:r>
            <a:r>
              <a:rPr b="1" lang="en-GB" sz="1600">
                <a:solidFill>
                  <a:srgbClr val="FFFFFF"/>
                </a:solidFill>
                <a:latin typeface="Comfortaa"/>
                <a:ea typeface="Comfortaa"/>
                <a:cs typeface="Comfortaa"/>
                <a:sym typeface="Comfortaa"/>
              </a:rPr>
              <a:t>Done by :</a:t>
            </a:r>
            <a:endParaRPr sz="1600">
              <a:solidFill>
                <a:srgbClr val="FFFFFF"/>
              </a:solidFill>
            </a:endParaRPr>
          </a:p>
        </p:txBody>
      </p:sp>
      <p:pic>
        <p:nvPicPr>
          <p:cNvPr id="362" name="Google Shape;362;p68"/>
          <p:cNvPicPr preferRelativeResize="0"/>
          <p:nvPr/>
        </p:nvPicPr>
        <p:blipFill>
          <a:blip r:embed="rId4">
            <a:alphaModFix/>
          </a:blip>
          <a:stretch>
            <a:fillRect/>
          </a:stretch>
        </p:blipFill>
        <p:spPr>
          <a:xfrm>
            <a:off x="3507775" y="1546539"/>
            <a:ext cx="2959350" cy="2871744"/>
          </a:xfrm>
          <a:prstGeom prst="rect">
            <a:avLst/>
          </a:prstGeom>
          <a:noFill/>
          <a:ln>
            <a:noFill/>
          </a:ln>
        </p:spPr>
      </p:pic>
      <p:sp>
        <p:nvSpPr>
          <p:cNvPr id="363" name="Google Shape;363;p68"/>
          <p:cNvSpPr txBox="1"/>
          <p:nvPr/>
        </p:nvSpPr>
        <p:spPr>
          <a:xfrm>
            <a:off x="-112275" y="8479500"/>
            <a:ext cx="4884600" cy="1420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lang="en-GB">
                <a:solidFill>
                  <a:srgbClr val="073763"/>
                </a:solidFill>
              </a:rPr>
              <a:t>Team leaders:</a:t>
            </a:r>
            <a:r>
              <a:rPr lang="en-GB">
                <a:solidFill>
                  <a:srgbClr val="073763"/>
                </a:solidFill>
              </a:rPr>
              <a:t> Abdulelah Aldossari, Ali Alammari </a:t>
            </a:r>
            <a:endParaRPr>
              <a:solidFill>
                <a:srgbClr val="073763"/>
              </a:solidFill>
            </a:endParaRPr>
          </a:p>
          <a:p>
            <a:pPr indent="0" lvl="0" marL="0" rtl="0" algn="ctr">
              <a:spcBef>
                <a:spcPts val="0"/>
              </a:spcBef>
              <a:spcAft>
                <a:spcPts val="0"/>
              </a:spcAft>
              <a:buNone/>
            </a:pPr>
            <a:r>
              <a:rPr lang="en-GB">
                <a:solidFill>
                  <a:srgbClr val="073763"/>
                </a:solidFill>
              </a:rPr>
              <a:t>                          Fatima Balsharaf, Rahaf Alshammari</a:t>
            </a:r>
            <a:endParaRPr>
              <a:solidFill>
                <a:srgbClr val="073763"/>
              </a:solidFill>
            </a:endParaRPr>
          </a:p>
          <a:p>
            <a:pPr indent="0" lvl="0" marL="0" rtl="0" algn="r">
              <a:spcBef>
                <a:spcPts val="0"/>
              </a:spcBef>
              <a:spcAft>
                <a:spcPts val="0"/>
              </a:spcAft>
              <a:buNone/>
            </a:pPr>
            <a:r>
              <a:t/>
            </a:r>
            <a:endParaRPr>
              <a:solidFill>
                <a:srgbClr val="073763"/>
              </a:solidFill>
            </a:endParaRPr>
          </a:p>
          <a:p>
            <a:pPr indent="-317500" lvl="0" marL="457200" rtl="0" algn="l">
              <a:spcBef>
                <a:spcPts val="0"/>
              </a:spcBef>
              <a:spcAft>
                <a:spcPts val="0"/>
              </a:spcAft>
              <a:buClr>
                <a:srgbClr val="073763"/>
              </a:buClr>
              <a:buSzPts val="1400"/>
              <a:buChar char="❖"/>
            </a:pPr>
            <a:r>
              <a:rPr b="1" lang="en-GB">
                <a:solidFill>
                  <a:srgbClr val="073763"/>
                </a:solidFill>
              </a:rPr>
              <a:t>Team members:</a:t>
            </a:r>
            <a:r>
              <a:rPr lang="en-GB" sz="1200">
                <a:solidFill>
                  <a:srgbClr val="073763"/>
                </a:solidFill>
              </a:rPr>
              <a:t> Arwa aljohany, Alanoud Almansour,Aysha AlSabbagh</a:t>
            </a:r>
            <a:endParaRPr sz="1200">
              <a:solidFill>
                <a:srgbClr val="073763"/>
              </a:solidFill>
            </a:endParaRPr>
          </a:p>
        </p:txBody>
      </p:sp>
      <p:pic>
        <p:nvPicPr>
          <p:cNvPr id="364" name="Google Shape;364;p68"/>
          <p:cNvPicPr preferRelativeResize="0"/>
          <p:nvPr/>
        </p:nvPicPr>
        <p:blipFill>
          <a:blip r:embed="rId5">
            <a:alphaModFix/>
          </a:blip>
          <a:stretch>
            <a:fillRect/>
          </a:stretch>
        </p:blipFill>
        <p:spPr>
          <a:xfrm>
            <a:off x="5882600" y="126752"/>
            <a:ext cx="765846" cy="719775"/>
          </a:xfrm>
          <a:prstGeom prst="rect">
            <a:avLst/>
          </a:prstGeom>
          <a:noFill/>
          <a:ln>
            <a:noFill/>
          </a:ln>
        </p:spPr>
      </p:pic>
      <p:pic>
        <p:nvPicPr>
          <p:cNvPr id="365" name="Google Shape;365;p68"/>
          <p:cNvPicPr preferRelativeResize="0"/>
          <p:nvPr/>
        </p:nvPicPr>
        <p:blipFill>
          <a:blip r:embed="rId6">
            <a:alphaModFix/>
          </a:blip>
          <a:stretch>
            <a:fillRect/>
          </a:stretch>
        </p:blipFill>
        <p:spPr>
          <a:xfrm>
            <a:off x="-4" y="991511"/>
            <a:ext cx="765852" cy="7697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77"/>
          <p:cNvSpPr txBox="1"/>
          <p:nvPr/>
        </p:nvSpPr>
        <p:spPr>
          <a:xfrm>
            <a:off x="8800" y="902400"/>
            <a:ext cx="3066300" cy="2196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600"/>
              </a:spcBef>
              <a:spcAft>
                <a:spcPts val="0"/>
              </a:spcAft>
              <a:buClr>
                <a:schemeClr val="dk1"/>
              </a:buClr>
              <a:buSzPts val="1100"/>
              <a:buFont typeface="Arial"/>
              <a:buNone/>
            </a:pPr>
            <a:r>
              <a:rPr lang="en-GB" sz="1300">
                <a:latin typeface="Cairo"/>
                <a:ea typeface="Cairo"/>
                <a:cs typeface="Cairo"/>
                <a:sym typeface="Cairo"/>
              </a:rPr>
              <a:t>While the examiner holds his finger at arm's length from the patient. Patient touches her nose and then touches the examiner's finger. After several sequences, the patient is asked to repeat the exercise with her closed eyes.</a:t>
            </a:r>
            <a:endParaRPr sz="1300">
              <a:latin typeface="Cairo"/>
              <a:ea typeface="Cairo"/>
              <a:cs typeface="Cairo"/>
              <a:sym typeface="Cairo"/>
            </a:endParaRPr>
          </a:p>
          <a:p>
            <a:pPr indent="0" lvl="0" marL="0" rtl="0" algn="just">
              <a:lnSpc>
                <a:spcPct val="115000"/>
              </a:lnSpc>
              <a:spcBef>
                <a:spcPts val="600"/>
              </a:spcBef>
              <a:spcAft>
                <a:spcPts val="0"/>
              </a:spcAft>
              <a:buClr>
                <a:schemeClr val="dk1"/>
              </a:buClr>
              <a:buSzPts val="1100"/>
              <a:buFont typeface="Arial"/>
              <a:buNone/>
            </a:pPr>
            <a:r>
              <a:rPr lang="en-GB" sz="1300">
                <a:latin typeface="Cairo"/>
                <a:ea typeface="Cairo"/>
                <a:cs typeface="Cairo"/>
                <a:sym typeface="Cairo"/>
              </a:rPr>
              <a:t>A patient with a cerebellar disorder tends to miss the target.</a:t>
            </a:r>
            <a:endParaRPr sz="1300">
              <a:latin typeface="Cairo"/>
              <a:ea typeface="Cairo"/>
              <a:cs typeface="Cairo"/>
              <a:sym typeface="Cairo"/>
            </a:endParaRPr>
          </a:p>
          <a:p>
            <a:pPr indent="0" lvl="0" marL="0" rtl="0" algn="l">
              <a:lnSpc>
                <a:spcPct val="115000"/>
              </a:lnSpc>
              <a:spcBef>
                <a:spcPts val="0"/>
              </a:spcBef>
              <a:spcAft>
                <a:spcPts val="0"/>
              </a:spcAft>
              <a:buNone/>
            </a:pPr>
            <a:r>
              <a:t/>
            </a:r>
            <a:endParaRPr>
              <a:latin typeface="Cairo"/>
              <a:ea typeface="Cairo"/>
              <a:cs typeface="Cairo"/>
              <a:sym typeface="Cairo"/>
            </a:endParaRPr>
          </a:p>
        </p:txBody>
      </p:sp>
      <p:sp>
        <p:nvSpPr>
          <p:cNvPr id="458" name="Google Shape;458;p77"/>
          <p:cNvSpPr txBox="1"/>
          <p:nvPr/>
        </p:nvSpPr>
        <p:spPr>
          <a:xfrm>
            <a:off x="8800" y="612749"/>
            <a:ext cx="19812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Philosopher"/>
                <a:ea typeface="Philosopher"/>
                <a:cs typeface="Philosopher"/>
                <a:sym typeface="Philosopher"/>
              </a:rPr>
              <a:t>Finger nose test</a:t>
            </a:r>
            <a:endParaRPr sz="1600">
              <a:solidFill>
                <a:srgbClr val="45818E"/>
              </a:solidFill>
              <a:highlight>
                <a:srgbClr val="D0E0E3"/>
              </a:highlight>
              <a:latin typeface="Philosopher"/>
              <a:ea typeface="Philosopher"/>
              <a:cs typeface="Philosopher"/>
              <a:sym typeface="Philosopher"/>
            </a:endParaRPr>
          </a:p>
        </p:txBody>
      </p:sp>
      <p:sp>
        <p:nvSpPr>
          <p:cNvPr id="459" name="Google Shape;459;p77"/>
          <p:cNvSpPr txBox="1"/>
          <p:nvPr/>
        </p:nvSpPr>
        <p:spPr>
          <a:xfrm>
            <a:off x="75700" y="3433900"/>
            <a:ext cx="3572700" cy="2849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600"/>
              </a:spcBef>
              <a:spcAft>
                <a:spcPts val="0"/>
              </a:spcAft>
              <a:buClr>
                <a:schemeClr val="dk1"/>
              </a:buClr>
              <a:buSzPts val="1100"/>
              <a:buFont typeface="Arial"/>
              <a:buNone/>
            </a:pPr>
            <a:r>
              <a:rPr b="1" lang="en-GB" sz="1300">
                <a:solidFill>
                  <a:schemeClr val="dk1"/>
                </a:solidFill>
                <a:latin typeface="Cairo"/>
                <a:ea typeface="Cairo"/>
                <a:cs typeface="Cairo"/>
                <a:sym typeface="Cairo"/>
              </a:rPr>
              <a:t>dysdiadochokinesia</a:t>
            </a:r>
            <a:r>
              <a:rPr b="1" lang="en-GB" sz="1300">
                <a:latin typeface="Cairo"/>
                <a:ea typeface="Cairo"/>
                <a:cs typeface="Cairo"/>
                <a:sym typeface="Cairo"/>
              </a:rPr>
              <a:t>: </a:t>
            </a:r>
            <a:r>
              <a:rPr lang="en-GB" sz="1300">
                <a:latin typeface="Cairo"/>
                <a:ea typeface="Cairo"/>
                <a:cs typeface="Cairo"/>
                <a:sym typeface="Cairo"/>
              </a:rPr>
              <a:t>Inability to perform rapidly alternating movements. Is called. It  is usually caused by </a:t>
            </a:r>
            <a:r>
              <a:rPr lang="en-GB" sz="1300" u="sng">
                <a:solidFill>
                  <a:srgbClr val="FF0000"/>
                </a:solidFill>
                <a:latin typeface="Cairo"/>
                <a:ea typeface="Cairo"/>
                <a:cs typeface="Cairo"/>
                <a:sym typeface="Cairo"/>
              </a:rPr>
              <a:t>multiple sclerosis in adults</a:t>
            </a:r>
            <a:r>
              <a:rPr lang="en-GB" sz="1300">
                <a:latin typeface="Cairo"/>
                <a:ea typeface="Cairo"/>
                <a:cs typeface="Cairo"/>
                <a:sym typeface="Cairo"/>
              </a:rPr>
              <a:t> and </a:t>
            </a:r>
            <a:r>
              <a:rPr lang="en-GB" sz="1300" u="sng">
                <a:solidFill>
                  <a:srgbClr val="FF0000"/>
                </a:solidFill>
                <a:latin typeface="Cairo"/>
                <a:ea typeface="Cairo"/>
                <a:cs typeface="Cairo"/>
                <a:sym typeface="Cairo"/>
              </a:rPr>
              <a:t>cerebellar tumors in children.</a:t>
            </a:r>
            <a:r>
              <a:rPr lang="en-GB" sz="1300">
                <a:latin typeface="Cairo"/>
                <a:ea typeface="Cairo"/>
                <a:cs typeface="Cairo"/>
                <a:sym typeface="Cairo"/>
              </a:rPr>
              <a:t> Patients with other movement disorders (e.g. Parkinson's disease) may have abnormal rapid alternating movement testing secondary to akinesia or rigidity, thus creating a false impression of dysdiadochokinesia.</a:t>
            </a:r>
            <a:endParaRPr>
              <a:latin typeface="Cairo"/>
              <a:ea typeface="Cairo"/>
              <a:cs typeface="Cairo"/>
              <a:sym typeface="Cairo"/>
            </a:endParaRPr>
          </a:p>
        </p:txBody>
      </p:sp>
      <p:sp>
        <p:nvSpPr>
          <p:cNvPr id="460" name="Google Shape;460;p77"/>
          <p:cNvSpPr txBox="1"/>
          <p:nvPr/>
        </p:nvSpPr>
        <p:spPr>
          <a:xfrm>
            <a:off x="8800" y="2961900"/>
            <a:ext cx="53811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Philosopher"/>
                <a:ea typeface="Philosopher"/>
                <a:cs typeface="Philosopher"/>
                <a:sym typeface="Philosopher"/>
              </a:rPr>
              <a:t>Dysdiadochokinesis: </a:t>
            </a:r>
            <a:endParaRPr>
              <a:solidFill>
                <a:srgbClr val="45818E"/>
              </a:solidFill>
              <a:highlight>
                <a:srgbClr val="D0E0E3"/>
              </a:highlight>
              <a:latin typeface="Philosopher"/>
              <a:ea typeface="Philosopher"/>
              <a:cs typeface="Philosopher"/>
              <a:sym typeface="Philosopher"/>
            </a:endParaRPr>
          </a:p>
          <a:p>
            <a:pPr indent="0" lvl="0" marL="0" rtl="0" algn="l">
              <a:spcBef>
                <a:spcPts val="0"/>
              </a:spcBef>
              <a:spcAft>
                <a:spcPts val="0"/>
              </a:spcAft>
              <a:buNone/>
            </a:pPr>
            <a:r>
              <a:rPr lang="en-GB">
                <a:solidFill>
                  <a:srgbClr val="0B5394"/>
                </a:solidFill>
                <a:latin typeface="Philosopher"/>
                <a:ea typeface="Philosopher"/>
                <a:cs typeface="Philosopher"/>
                <a:sym typeface="Philosopher"/>
              </a:rPr>
              <a:t> “rapidly alternating movements”</a:t>
            </a:r>
            <a:endParaRPr>
              <a:solidFill>
                <a:srgbClr val="0B5394"/>
              </a:solidFill>
              <a:latin typeface="Philosopher"/>
              <a:ea typeface="Philosopher"/>
              <a:cs typeface="Philosopher"/>
              <a:sym typeface="Philosopher"/>
            </a:endParaRPr>
          </a:p>
        </p:txBody>
      </p:sp>
      <p:pic>
        <p:nvPicPr>
          <p:cNvPr id="461" name="Google Shape;461;p77"/>
          <p:cNvPicPr preferRelativeResize="0"/>
          <p:nvPr/>
        </p:nvPicPr>
        <p:blipFill rotWithShape="1">
          <a:blip r:embed="rId3">
            <a:alphaModFix/>
          </a:blip>
          <a:srcRect b="13572" l="9990" r="-899" t="-1253"/>
          <a:stretch/>
        </p:blipFill>
        <p:spPr>
          <a:xfrm>
            <a:off x="3428988" y="993755"/>
            <a:ext cx="2976845" cy="1707875"/>
          </a:xfrm>
          <a:prstGeom prst="rect">
            <a:avLst/>
          </a:prstGeom>
          <a:noFill/>
          <a:ln>
            <a:noFill/>
          </a:ln>
        </p:spPr>
      </p:pic>
      <p:pic>
        <p:nvPicPr>
          <p:cNvPr id="462" name="Google Shape;462;p77"/>
          <p:cNvPicPr preferRelativeResize="0"/>
          <p:nvPr/>
        </p:nvPicPr>
        <p:blipFill>
          <a:blip r:embed="rId4">
            <a:alphaModFix/>
          </a:blip>
          <a:stretch>
            <a:fillRect/>
          </a:stretch>
        </p:blipFill>
        <p:spPr>
          <a:xfrm>
            <a:off x="3761908" y="3415800"/>
            <a:ext cx="2863367" cy="1707875"/>
          </a:xfrm>
          <a:prstGeom prst="rect">
            <a:avLst/>
          </a:prstGeom>
          <a:noFill/>
          <a:ln>
            <a:noFill/>
          </a:ln>
        </p:spPr>
      </p:pic>
      <p:sp>
        <p:nvSpPr>
          <p:cNvPr id="463" name="Google Shape;463;p77"/>
          <p:cNvSpPr txBox="1"/>
          <p:nvPr/>
        </p:nvSpPr>
        <p:spPr>
          <a:xfrm>
            <a:off x="75700" y="5929050"/>
            <a:ext cx="3201000" cy="1831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600"/>
              </a:spcBef>
              <a:spcAft>
                <a:spcPts val="0"/>
              </a:spcAft>
              <a:buClr>
                <a:schemeClr val="dk1"/>
              </a:buClr>
              <a:buSzPts val="1100"/>
              <a:buFont typeface="Arial"/>
              <a:buNone/>
            </a:pPr>
            <a:r>
              <a:rPr lang="en-GB" sz="1300">
                <a:latin typeface="Cairo"/>
                <a:ea typeface="Cairo"/>
                <a:cs typeface="Cairo"/>
                <a:sym typeface="Cairo"/>
              </a:rPr>
              <a:t>The heel to shin test is a measure of coordination and may be abnormal if there is loss of motor strength, proprioception or a cerebellar lesion.</a:t>
            </a:r>
            <a:endParaRPr sz="1300">
              <a:latin typeface="Cairo"/>
              <a:ea typeface="Cairo"/>
              <a:cs typeface="Cairo"/>
              <a:sym typeface="Cairo"/>
            </a:endParaRPr>
          </a:p>
          <a:p>
            <a:pPr indent="0" lvl="0" marL="0" rtl="0" algn="just">
              <a:lnSpc>
                <a:spcPct val="115000"/>
              </a:lnSpc>
              <a:spcBef>
                <a:spcPts val="600"/>
              </a:spcBef>
              <a:spcAft>
                <a:spcPts val="0"/>
              </a:spcAft>
              <a:buClr>
                <a:schemeClr val="dk1"/>
              </a:buClr>
              <a:buSzPts val="1100"/>
              <a:buFont typeface="Arial"/>
              <a:buNone/>
            </a:pPr>
            <a:r>
              <a:rPr lang="en-GB">
                <a:latin typeface="Cairo"/>
                <a:ea typeface="Cairo"/>
                <a:cs typeface="Cairo"/>
                <a:sym typeface="Cairo"/>
              </a:rPr>
              <a:t>If motor and sensory systems are intact, an abnormal, asymmetric heel to shin test is highly suggestive of an ipsilateral cerebellar lesion.</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464" name="Google Shape;464;p77"/>
          <p:cNvSpPr txBox="1"/>
          <p:nvPr/>
        </p:nvSpPr>
        <p:spPr>
          <a:xfrm>
            <a:off x="8800" y="5627553"/>
            <a:ext cx="22860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Philosopher"/>
                <a:ea typeface="Philosopher"/>
                <a:cs typeface="Philosopher"/>
                <a:sym typeface="Philosopher"/>
              </a:rPr>
              <a:t>Heel to shin test </a:t>
            </a:r>
            <a:endParaRPr sz="1600">
              <a:solidFill>
                <a:srgbClr val="45818E"/>
              </a:solidFill>
              <a:highlight>
                <a:srgbClr val="D0E0E3"/>
              </a:highlight>
              <a:latin typeface="Philosopher"/>
              <a:ea typeface="Philosopher"/>
              <a:cs typeface="Philosopher"/>
              <a:sym typeface="Philosopher"/>
            </a:endParaRPr>
          </a:p>
        </p:txBody>
      </p:sp>
      <p:sp>
        <p:nvSpPr>
          <p:cNvPr id="465" name="Google Shape;465;p77"/>
          <p:cNvSpPr txBox="1"/>
          <p:nvPr/>
        </p:nvSpPr>
        <p:spPr>
          <a:xfrm>
            <a:off x="8325" y="8625534"/>
            <a:ext cx="2628900" cy="5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Philosopher"/>
                <a:ea typeface="Philosopher"/>
                <a:cs typeface="Philosopher"/>
                <a:sym typeface="Philosopher"/>
              </a:rPr>
              <a:t>Cerebellar Signs</a:t>
            </a:r>
            <a:endParaRPr sz="1600">
              <a:solidFill>
                <a:srgbClr val="45818E"/>
              </a:solidFill>
              <a:highlight>
                <a:srgbClr val="D0E0E3"/>
              </a:highlight>
              <a:latin typeface="Philosopher"/>
              <a:ea typeface="Philosopher"/>
              <a:cs typeface="Philosopher"/>
              <a:sym typeface="Philosopher"/>
            </a:endParaRPr>
          </a:p>
        </p:txBody>
      </p:sp>
      <p:pic>
        <p:nvPicPr>
          <p:cNvPr id="466" name="Google Shape;466;p77"/>
          <p:cNvPicPr preferRelativeResize="0"/>
          <p:nvPr/>
        </p:nvPicPr>
        <p:blipFill>
          <a:blip r:embed="rId5">
            <a:alphaModFix/>
          </a:blip>
          <a:stretch>
            <a:fillRect/>
          </a:stretch>
        </p:blipFill>
        <p:spPr>
          <a:xfrm>
            <a:off x="3879136" y="5765482"/>
            <a:ext cx="2628900" cy="2196470"/>
          </a:xfrm>
          <a:prstGeom prst="rect">
            <a:avLst/>
          </a:prstGeom>
          <a:noFill/>
          <a:ln>
            <a:noFill/>
          </a:ln>
        </p:spPr>
      </p:pic>
      <p:pic>
        <p:nvPicPr>
          <p:cNvPr id="467" name="Google Shape;467;p77"/>
          <p:cNvPicPr preferRelativeResize="0"/>
          <p:nvPr/>
        </p:nvPicPr>
        <p:blipFill>
          <a:blip r:embed="rId6">
            <a:alphaModFix/>
          </a:blip>
          <a:stretch>
            <a:fillRect/>
          </a:stretch>
        </p:blipFill>
        <p:spPr>
          <a:xfrm>
            <a:off x="3881175" y="7961942"/>
            <a:ext cx="2976824" cy="19380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78"/>
          <p:cNvSpPr txBox="1"/>
          <p:nvPr/>
        </p:nvSpPr>
        <p:spPr>
          <a:xfrm>
            <a:off x="0" y="655075"/>
            <a:ext cx="6444000" cy="6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1-Signals from motor areas of the cortex reach the </a:t>
            </a:r>
            <a:r>
              <a:rPr lang="en-GB"/>
              <a:t>contralateral</a:t>
            </a:r>
            <a:r>
              <a:rPr lang="en-GB"/>
              <a:t> cerebellum after first passing through which one of the following structures?</a:t>
            </a:r>
            <a:br>
              <a:rPr lang="en-GB"/>
            </a:br>
            <a:r>
              <a:rPr lang="en-GB"/>
              <a:t>A) Thalamus</a:t>
            </a:r>
            <a:br>
              <a:rPr lang="en-GB"/>
            </a:br>
            <a:r>
              <a:rPr lang="en-GB"/>
              <a:t>B) Caudate nucleus</a:t>
            </a:r>
            <a:br>
              <a:rPr lang="en-GB"/>
            </a:br>
            <a:r>
              <a:rPr lang="en-GB"/>
              <a:t>C) Red nucleus</a:t>
            </a:r>
            <a:br>
              <a:rPr lang="en-GB"/>
            </a:br>
            <a:r>
              <a:rPr lang="en-GB"/>
              <a:t>D) Basilar pontine nuclei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2-Neurological disease associated with the cerebellum produces which of the following types of symptoms?</a:t>
            </a:r>
            <a:br>
              <a:rPr lang="en-GB"/>
            </a:br>
            <a:r>
              <a:rPr lang="en-GB"/>
              <a:t>A) Resting tremor</a:t>
            </a:r>
            <a:endParaRPr/>
          </a:p>
          <a:p>
            <a:pPr indent="0" lvl="0" marL="0" rtl="0" algn="l">
              <a:spcBef>
                <a:spcPts val="0"/>
              </a:spcBef>
              <a:spcAft>
                <a:spcPts val="0"/>
              </a:spcAft>
              <a:buNone/>
            </a:pPr>
            <a:r>
              <a:rPr lang="en-GB"/>
              <a:t>B) Athetosis</a:t>
            </a:r>
            <a:endParaRPr/>
          </a:p>
          <a:p>
            <a:pPr indent="0" lvl="0" marL="0" rtl="0" algn="l">
              <a:spcBef>
                <a:spcPts val="0"/>
              </a:spcBef>
              <a:spcAft>
                <a:spcPts val="0"/>
              </a:spcAft>
              <a:buNone/>
            </a:pPr>
            <a:r>
              <a:rPr lang="en-GB"/>
              <a:t>C) Rigidity</a:t>
            </a:r>
            <a:r>
              <a:rPr lang="en-GB"/>
              <a:t> </a:t>
            </a:r>
            <a:endParaRPr/>
          </a:p>
          <a:p>
            <a:pPr indent="0" lvl="0" marL="0" rtl="0" algn="l">
              <a:spcBef>
                <a:spcPts val="0"/>
              </a:spcBef>
              <a:spcAft>
                <a:spcPts val="0"/>
              </a:spcAft>
              <a:buNone/>
            </a:pPr>
            <a:r>
              <a:rPr lang="en-GB"/>
              <a:t>D) Ataxia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3-</a:t>
            </a:r>
            <a:r>
              <a:rPr lang="en-GB">
                <a:solidFill>
                  <a:schemeClr val="dk1"/>
                </a:solidFill>
              </a:rPr>
              <a:t>Inability to perform rapid alternating</a:t>
            </a:r>
            <a:r>
              <a:rPr lang="en-GB">
                <a:solidFill>
                  <a:schemeClr val="dk2"/>
                </a:solidFill>
              </a:rPr>
              <a:t> </a:t>
            </a:r>
            <a:r>
              <a:rPr lang="en-GB">
                <a:solidFill>
                  <a:schemeClr val="dk1"/>
                </a:solidFill>
              </a:rPr>
              <a:t>movements?</a:t>
            </a:r>
            <a:endParaRPr>
              <a:solidFill>
                <a:schemeClr val="dk1"/>
              </a:solidFill>
            </a:endParaRPr>
          </a:p>
          <a:p>
            <a:pPr indent="0" lvl="0" marL="0" rtl="0" algn="l">
              <a:spcBef>
                <a:spcPts val="0"/>
              </a:spcBef>
              <a:spcAft>
                <a:spcPts val="0"/>
              </a:spcAft>
              <a:buNone/>
            </a:pPr>
            <a:r>
              <a:rPr lang="en-GB">
                <a:solidFill>
                  <a:schemeClr val="dk1"/>
                </a:solidFill>
              </a:rPr>
              <a:t>A) tremor</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B) </a:t>
            </a:r>
            <a:r>
              <a:rPr lang="en-GB" sz="1600">
                <a:latin typeface="Cairo"/>
                <a:ea typeface="Cairo"/>
                <a:cs typeface="Cairo"/>
                <a:sym typeface="Cairo"/>
              </a:rPr>
              <a:t>Dysdiadochokinesia</a:t>
            </a:r>
            <a:endParaRPr/>
          </a:p>
          <a:p>
            <a:pPr indent="0" lvl="0" marL="0" rtl="0" algn="l">
              <a:spcBef>
                <a:spcPts val="0"/>
              </a:spcBef>
              <a:spcAft>
                <a:spcPts val="0"/>
              </a:spcAft>
              <a:buClr>
                <a:schemeClr val="dk1"/>
              </a:buClr>
              <a:buSzPts val="1100"/>
              <a:buFont typeface="Arial"/>
              <a:buNone/>
            </a:pPr>
            <a:r>
              <a:rPr lang="en-GB">
                <a:solidFill>
                  <a:schemeClr val="dk1"/>
                </a:solidFill>
              </a:rPr>
              <a:t>C) </a:t>
            </a:r>
            <a:r>
              <a:rPr lang="en-GB" sz="1600">
                <a:latin typeface="Cairo"/>
                <a:ea typeface="Cairo"/>
                <a:cs typeface="Cairo"/>
                <a:sym typeface="Cairo"/>
              </a:rPr>
              <a:t>Dysarthria</a:t>
            </a: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D) Ataxia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4-which of the following cells secrete excitatory neurotransmitter?</a:t>
            </a:r>
            <a:endParaRPr>
              <a:solidFill>
                <a:schemeClr val="dk1"/>
              </a:solidFill>
            </a:endParaRPr>
          </a:p>
          <a:p>
            <a:pPr indent="0" lvl="0" marL="0" rtl="0" algn="l">
              <a:spcBef>
                <a:spcPts val="0"/>
              </a:spcBef>
              <a:spcAft>
                <a:spcPts val="0"/>
              </a:spcAft>
              <a:buNone/>
            </a:pPr>
            <a:r>
              <a:rPr lang="en-GB">
                <a:solidFill>
                  <a:schemeClr val="dk1"/>
                </a:solidFill>
              </a:rPr>
              <a:t>A)stellate</a:t>
            </a:r>
            <a:endParaRPr>
              <a:solidFill>
                <a:schemeClr val="dk1"/>
              </a:solidFill>
            </a:endParaRPr>
          </a:p>
          <a:p>
            <a:pPr indent="0" lvl="0" marL="0" rtl="0" algn="l">
              <a:spcBef>
                <a:spcPts val="0"/>
              </a:spcBef>
              <a:spcAft>
                <a:spcPts val="0"/>
              </a:spcAft>
              <a:buNone/>
            </a:pPr>
            <a:r>
              <a:rPr lang="en-GB">
                <a:solidFill>
                  <a:schemeClr val="dk1"/>
                </a:solidFill>
              </a:rPr>
              <a:t>B)granular</a:t>
            </a:r>
            <a:endParaRPr>
              <a:solidFill>
                <a:schemeClr val="dk1"/>
              </a:solidFill>
            </a:endParaRPr>
          </a:p>
          <a:p>
            <a:pPr indent="0" lvl="0" marL="0" rtl="0" algn="l">
              <a:spcBef>
                <a:spcPts val="0"/>
              </a:spcBef>
              <a:spcAft>
                <a:spcPts val="0"/>
              </a:spcAft>
              <a:buNone/>
            </a:pPr>
            <a:r>
              <a:rPr lang="en-GB">
                <a:solidFill>
                  <a:schemeClr val="dk1"/>
                </a:solidFill>
              </a:rPr>
              <a:t>C)basket</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D)</a:t>
            </a:r>
            <a:r>
              <a:rPr lang="en-GB"/>
              <a:t>Purkinje cells</a:t>
            </a:r>
            <a:endParaRPr/>
          </a:p>
        </p:txBody>
      </p:sp>
      <p:sp>
        <p:nvSpPr>
          <p:cNvPr id="473" name="Google Shape;473;p78"/>
          <p:cNvSpPr txBox="1"/>
          <p:nvPr/>
        </p:nvSpPr>
        <p:spPr>
          <a:xfrm>
            <a:off x="320520" y="7964313"/>
            <a:ext cx="5486400" cy="15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answers:</a:t>
            </a:r>
            <a:endParaRPr/>
          </a:p>
          <a:p>
            <a:pPr indent="0" lvl="0" marL="0" rtl="0" algn="l">
              <a:spcBef>
                <a:spcPts val="0"/>
              </a:spcBef>
              <a:spcAft>
                <a:spcPts val="0"/>
              </a:spcAft>
              <a:buNone/>
            </a:pPr>
            <a:r>
              <a:rPr lang="en-GB"/>
              <a:t>1-D</a:t>
            </a:r>
            <a:endParaRPr/>
          </a:p>
          <a:p>
            <a:pPr indent="0" lvl="0" marL="0" rtl="0" algn="l">
              <a:spcBef>
                <a:spcPts val="0"/>
              </a:spcBef>
              <a:spcAft>
                <a:spcPts val="0"/>
              </a:spcAft>
              <a:buNone/>
            </a:pPr>
            <a:r>
              <a:rPr lang="en-GB"/>
              <a:t>2-D</a:t>
            </a:r>
            <a:endParaRPr/>
          </a:p>
          <a:p>
            <a:pPr indent="0" lvl="0" marL="0" rtl="0" algn="l">
              <a:spcBef>
                <a:spcPts val="0"/>
              </a:spcBef>
              <a:spcAft>
                <a:spcPts val="0"/>
              </a:spcAft>
              <a:buNone/>
            </a:pPr>
            <a:r>
              <a:rPr lang="en-GB"/>
              <a:t>3-B</a:t>
            </a:r>
            <a:endParaRPr/>
          </a:p>
          <a:p>
            <a:pPr indent="0" lvl="0" marL="0" rtl="0" algn="l">
              <a:spcBef>
                <a:spcPts val="0"/>
              </a:spcBef>
              <a:spcAft>
                <a:spcPts val="0"/>
              </a:spcAft>
              <a:buNone/>
            </a:pPr>
            <a:r>
              <a:rPr lang="en-GB"/>
              <a:t>4-B</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id="370" name="Google Shape;370;p69"/>
          <p:cNvPicPr preferRelativeResize="0"/>
          <p:nvPr/>
        </p:nvPicPr>
        <p:blipFill rotWithShape="1">
          <a:blip r:embed="rId3">
            <a:alphaModFix/>
          </a:blip>
          <a:srcRect b="0" l="0" r="3474" t="10128"/>
          <a:stretch/>
        </p:blipFill>
        <p:spPr>
          <a:xfrm>
            <a:off x="3632994" y="2757674"/>
            <a:ext cx="3159000" cy="2297749"/>
          </a:xfrm>
          <a:prstGeom prst="rect">
            <a:avLst/>
          </a:prstGeom>
          <a:noFill/>
          <a:ln>
            <a:noFill/>
          </a:ln>
        </p:spPr>
      </p:pic>
      <p:graphicFrame>
        <p:nvGraphicFramePr>
          <p:cNvPr id="371" name="Google Shape;371;p69"/>
          <p:cNvGraphicFramePr/>
          <p:nvPr/>
        </p:nvGraphicFramePr>
        <p:xfrm>
          <a:off x="271525" y="5126250"/>
          <a:ext cx="3000000" cy="3000000"/>
        </p:xfrm>
        <a:graphic>
          <a:graphicData uri="http://schemas.openxmlformats.org/drawingml/2006/table">
            <a:tbl>
              <a:tblPr>
                <a:noFill/>
                <a:tableStyleId>{2B518857-3256-4F91-9985-BD76B08E4552}</a:tableStyleId>
              </a:tblPr>
              <a:tblGrid>
                <a:gridCol w="2164725"/>
                <a:gridCol w="4150225"/>
              </a:tblGrid>
              <a:tr h="596650">
                <a:tc>
                  <a:txBody>
                    <a:bodyPr>
                      <a:noAutofit/>
                    </a:bodyPr>
                    <a:lstStyle/>
                    <a:p>
                      <a:pPr indent="0" lvl="0" marL="0" rtl="0" algn="l">
                        <a:lnSpc>
                          <a:spcPct val="80000"/>
                        </a:lnSpc>
                        <a:spcBef>
                          <a:spcPts val="400"/>
                        </a:spcBef>
                        <a:spcAft>
                          <a:spcPts val="0"/>
                        </a:spcAft>
                        <a:buNone/>
                      </a:pPr>
                      <a:r>
                        <a:rPr lang="en-GB">
                          <a:solidFill>
                            <a:srgbClr val="0B5394"/>
                          </a:solidFill>
                          <a:latin typeface="Cairo"/>
                          <a:ea typeface="Cairo"/>
                          <a:cs typeface="Cairo"/>
                          <a:sym typeface="Cairo"/>
                        </a:rPr>
                        <a:t>3 lobes</a:t>
                      </a:r>
                      <a:endParaRPr>
                        <a:solidFill>
                          <a:srgbClr val="0B5394"/>
                        </a:solidFill>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304800" lvl="0" marL="457200" rtl="0" algn="l">
                        <a:lnSpc>
                          <a:spcPct val="80000"/>
                        </a:lnSpc>
                        <a:spcBef>
                          <a:spcPts val="400"/>
                        </a:spcBef>
                        <a:spcAft>
                          <a:spcPts val="0"/>
                        </a:spcAft>
                        <a:buClr>
                          <a:schemeClr val="dk1"/>
                        </a:buClr>
                        <a:buSzPts val="1200"/>
                        <a:buFont typeface="Cairo"/>
                        <a:buChar char="○"/>
                      </a:pPr>
                      <a:r>
                        <a:rPr lang="en-GB" sz="1200">
                          <a:solidFill>
                            <a:schemeClr val="dk1"/>
                          </a:solidFill>
                          <a:latin typeface="Cairo"/>
                          <a:ea typeface="Cairo"/>
                          <a:cs typeface="Cairo"/>
                          <a:sym typeface="Cairo"/>
                        </a:rPr>
                        <a:t>Flocculonodular</a:t>
                      </a:r>
                      <a:r>
                        <a:rPr lang="en-GB" sz="1200">
                          <a:solidFill>
                            <a:schemeClr val="dk1"/>
                          </a:solidFill>
                          <a:latin typeface="Cairo"/>
                          <a:ea typeface="Cairo"/>
                          <a:cs typeface="Cairo"/>
                          <a:sym typeface="Cairo"/>
                        </a:rPr>
                        <a:t> Lobe</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Anterior lobe</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Posterior lobe</a:t>
                      </a:r>
                      <a:endParaRPr sz="1200">
                        <a:latin typeface="Cairo"/>
                        <a:ea typeface="Cairo"/>
                        <a:cs typeface="Cairo"/>
                        <a:sym typeface="Cair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6650">
                <a:tc>
                  <a:txBody>
                    <a:bodyPr>
                      <a:noAutofit/>
                    </a:bodyPr>
                    <a:lstStyle/>
                    <a:p>
                      <a:pPr indent="0" lvl="0" marL="0" rtl="0" algn="l">
                        <a:lnSpc>
                          <a:spcPct val="80000"/>
                        </a:lnSpc>
                        <a:spcBef>
                          <a:spcPts val="400"/>
                        </a:spcBef>
                        <a:spcAft>
                          <a:spcPts val="0"/>
                        </a:spcAft>
                        <a:buNone/>
                      </a:pPr>
                      <a:r>
                        <a:rPr lang="en-GB">
                          <a:solidFill>
                            <a:srgbClr val="0B5394"/>
                          </a:solidFill>
                          <a:latin typeface="Cairo"/>
                          <a:ea typeface="Cairo"/>
                          <a:cs typeface="Cairo"/>
                          <a:sym typeface="Cairo"/>
                        </a:rPr>
                        <a:t>3 Cortical Layers</a:t>
                      </a:r>
                      <a:endParaRPr>
                        <a:solidFill>
                          <a:srgbClr val="0B5394"/>
                        </a:solidFill>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304800" lvl="0" marL="457200" rtl="0" algn="l">
                        <a:lnSpc>
                          <a:spcPct val="80000"/>
                        </a:lnSpc>
                        <a:spcBef>
                          <a:spcPts val="400"/>
                        </a:spcBef>
                        <a:spcAft>
                          <a:spcPts val="0"/>
                        </a:spcAft>
                        <a:buClr>
                          <a:schemeClr val="dk1"/>
                        </a:buClr>
                        <a:buSzPts val="1200"/>
                        <a:buFont typeface="Cairo"/>
                        <a:buChar char="○"/>
                      </a:pPr>
                      <a:r>
                        <a:rPr lang="en-GB" sz="1200">
                          <a:solidFill>
                            <a:schemeClr val="dk1"/>
                          </a:solidFill>
                          <a:latin typeface="Cairo"/>
                          <a:ea typeface="Cairo"/>
                          <a:cs typeface="Cairo"/>
                          <a:sym typeface="Cairo"/>
                        </a:rPr>
                        <a:t>Molecular layer</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Purkinje cell layer</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Granular layer</a:t>
                      </a:r>
                      <a:endParaRPr sz="1200">
                        <a:latin typeface="Cairo"/>
                        <a:ea typeface="Cairo"/>
                        <a:cs typeface="Cairo"/>
                        <a:sym typeface="Cair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6650">
                <a:tc>
                  <a:txBody>
                    <a:bodyPr>
                      <a:noAutofit/>
                    </a:bodyPr>
                    <a:lstStyle/>
                    <a:p>
                      <a:pPr indent="0" lvl="0" marL="0" rtl="0" algn="l">
                        <a:lnSpc>
                          <a:spcPct val="80000"/>
                        </a:lnSpc>
                        <a:spcBef>
                          <a:spcPts val="400"/>
                        </a:spcBef>
                        <a:spcAft>
                          <a:spcPts val="0"/>
                        </a:spcAft>
                        <a:buNone/>
                      </a:pPr>
                      <a:r>
                        <a:rPr lang="en-GB">
                          <a:solidFill>
                            <a:srgbClr val="0B5394"/>
                          </a:solidFill>
                          <a:latin typeface="Cairo"/>
                          <a:ea typeface="Cairo"/>
                          <a:cs typeface="Cairo"/>
                          <a:sym typeface="Cairo"/>
                        </a:rPr>
                        <a:t>3 purkinje’s cells afferent paths</a:t>
                      </a:r>
                      <a:r>
                        <a:rPr lang="en-GB">
                          <a:solidFill>
                            <a:srgbClr val="B7B7B7"/>
                          </a:solidFill>
                          <a:latin typeface="Cairo"/>
                          <a:ea typeface="Cairo"/>
                          <a:cs typeface="Cairo"/>
                          <a:sym typeface="Cairo"/>
                        </a:rPr>
                        <a:t> </a:t>
                      </a:r>
                      <a:endParaRPr sz="1100">
                        <a:solidFill>
                          <a:srgbClr val="B7B7B7"/>
                        </a:solidFill>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304800" lvl="0" marL="457200" rtl="0" algn="l">
                        <a:lnSpc>
                          <a:spcPct val="80000"/>
                        </a:lnSpc>
                        <a:spcBef>
                          <a:spcPts val="400"/>
                        </a:spcBef>
                        <a:spcAft>
                          <a:spcPts val="0"/>
                        </a:spcAft>
                        <a:buClr>
                          <a:schemeClr val="dk1"/>
                        </a:buClr>
                        <a:buSzPts val="1200"/>
                        <a:buFont typeface="Cairo"/>
                        <a:buChar char="○"/>
                      </a:pPr>
                      <a:r>
                        <a:rPr lang="en-GB" sz="1200">
                          <a:solidFill>
                            <a:schemeClr val="dk1"/>
                          </a:solidFill>
                          <a:latin typeface="Cairo"/>
                          <a:ea typeface="Cairo"/>
                          <a:cs typeface="Cairo"/>
                          <a:sym typeface="Cairo"/>
                        </a:rPr>
                        <a:t>Mossy fibers </a:t>
                      </a:r>
                      <a:r>
                        <a:rPr lang="en-GB" sz="900">
                          <a:solidFill>
                            <a:srgbClr val="999999"/>
                          </a:solidFill>
                          <a:latin typeface="Cairo"/>
                          <a:ea typeface="Cairo"/>
                          <a:cs typeface="Cairo"/>
                          <a:sym typeface="Cairo"/>
                        </a:rPr>
                        <a:t>from all afferent fibers &amp; help in voluntary movements</a:t>
                      </a:r>
                      <a:endParaRPr sz="1200">
                        <a:solidFill>
                          <a:srgbClr val="999999"/>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Climbing fibers </a:t>
                      </a:r>
                      <a:r>
                        <a:rPr lang="en-GB" sz="900">
                          <a:solidFill>
                            <a:srgbClr val="999999"/>
                          </a:solidFill>
                          <a:latin typeface="Cairo"/>
                          <a:ea typeface="Cairo"/>
                          <a:cs typeface="Cairo"/>
                          <a:sym typeface="Cairo"/>
                        </a:rPr>
                        <a:t>from the *ION &amp; responsible for learning new movements </a:t>
                      </a:r>
                      <a:endParaRPr sz="1200">
                        <a:solidFill>
                          <a:srgbClr val="999999"/>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Aminergic fibers</a:t>
                      </a:r>
                      <a:endParaRPr sz="1200">
                        <a:latin typeface="Cairo"/>
                        <a:ea typeface="Cairo"/>
                        <a:cs typeface="Cairo"/>
                        <a:sym typeface="Cair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6650">
                <a:tc>
                  <a:txBody>
                    <a:bodyPr>
                      <a:noAutofit/>
                    </a:bodyPr>
                    <a:lstStyle/>
                    <a:p>
                      <a:pPr indent="0" lvl="0" marL="0" rtl="0" algn="l">
                        <a:lnSpc>
                          <a:spcPct val="80000"/>
                        </a:lnSpc>
                        <a:spcBef>
                          <a:spcPts val="400"/>
                        </a:spcBef>
                        <a:spcAft>
                          <a:spcPts val="0"/>
                        </a:spcAft>
                        <a:buNone/>
                      </a:pPr>
                      <a:r>
                        <a:rPr lang="en-GB">
                          <a:solidFill>
                            <a:srgbClr val="0B5394"/>
                          </a:solidFill>
                          <a:latin typeface="Cairo"/>
                          <a:ea typeface="Cairo"/>
                          <a:cs typeface="Cairo"/>
                          <a:sym typeface="Cairo"/>
                        </a:rPr>
                        <a:t>3 pairs of deep nuclei</a:t>
                      </a:r>
                      <a:endParaRPr>
                        <a:solidFill>
                          <a:srgbClr val="0B5394"/>
                        </a:solidFill>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304800" lvl="0" marL="457200" rtl="0" algn="l">
                        <a:lnSpc>
                          <a:spcPct val="80000"/>
                        </a:lnSpc>
                        <a:spcBef>
                          <a:spcPts val="400"/>
                        </a:spcBef>
                        <a:spcAft>
                          <a:spcPts val="0"/>
                        </a:spcAft>
                        <a:buClr>
                          <a:schemeClr val="dk1"/>
                        </a:buClr>
                        <a:buSzPts val="1200"/>
                        <a:buFont typeface="Cairo"/>
                        <a:buChar char="○"/>
                      </a:pPr>
                      <a:r>
                        <a:rPr lang="en-GB" sz="1200">
                          <a:solidFill>
                            <a:schemeClr val="dk1"/>
                          </a:solidFill>
                          <a:latin typeface="Cairo"/>
                          <a:ea typeface="Cairo"/>
                          <a:cs typeface="Cairo"/>
                          <a:sym typeface="Cairo"/>
                        </a:rPr>
                        <a:t>Fastigial</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Interposed(globose &amp; emboliform)</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Dentate</a:t>
                      </a:r>
                      <a:endParaRPr sz="1200">
                        <a:latin typeface="Cairo"/>
                        <a:ea typeface="Cairo"/>
                        <a:cs typeface="Cairo"/>
                        <a:sym typeface="Cair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6650">
                <a:tc>
                  <a:txBody>
                    <a:bodyPr>
                      <a:noAutofit/>
                    </a:bodyPr>
                    <a:lstStyle/>
                    <a:p>
                      <a:pPr indent="0" lvl="0" marL="0" rtl="0" algn="l">
                        <a:lnSpc>
                          <a:spcPct val="80000"/>
                        </a:lnSpc>
                        <a:spcBef>
                          <a:spcPts val="400"/>
                        </a:spcBef>
                        <a:spcAft>
                          <a:spcPts val="0"/>
                        </a:spcAft>
                        <a:buNone/>
                      </a:pPr>
                      <a:r>
                        <a:rPr lang="en-GB">
                          <a:solidFill>
                            <a:srgbClr val="0B5394"/>
                          </a:solidFill>
                          <a:latin typeface="Cairo"/>
                          <a:ea typeface="Cairo"/>
                          <a:cs typeface="Cairo"/>
                          <a:sym typeface="Cairo"/>
                        </a:rPr>
                        <a:t>3 pairs of peduncles</a:t>
                      </a:r>
                      <a:endParaRPr>
                        <a:solidFill>
                          <a:srgbClr val="0B5394"/>
                        </a:solidFill>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304800" lvl="0" marL="457200" rtl="0" algn="l">
                        <a:lnSpc>
                          <a:spcPct val="80000"/>
                        </a:lnSpc>
                        <a:spcBef>
                          <a:spcPts val="400"/>
                        </a:spcBef>
                        <a:spcAft>
                          <a:spcPts val="0"/>
                        </a:spcAft>
                        <a:buClr>
                          <a:schemeClr val="dk1"/>
                        </a:buClr>
                        <a:buSzPts val="1200"/>
                        <a:buFont typeface="Cairo"/>
                        <a:buChar char="○"/>
                      </a:pPr>
                      <a:r>
                        <a:rPr lang="en-GB" sz="1200">
                          <a:solidFill>
                            <a:schemeClr val="dk1"/>
                          </a:solidFill>
                          <a:latin typeface="Cairo"/>
                          <a:ea typeface="Cairo"/>
                          <a:cs typeface="Cairo"/>
                          <a:sym typeface="Cairo"/>
                        </a:rPr>
                        <a:t>Superior (pri.output)</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Middle (pri.Input)</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Inferior (pri.Input)</a:t>
                      </a:r>
                      <a:endParaRPr sz="1200">
                        <a:latin typeface="Cairo"/>
                        <a:ea typeface="Cairo"/>
                        <a:cs typeface="Cairo"/>
                        <a:sym typeface="Cair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6650">
                <a:tc>
                  <a:txBody>
                    <a:bodyPr>
                      <a:noAutofit/>
                    </a:bodyPr>
                    <a:lstStyle/>
                    <a:p>
                      <a:pPr indent="0" lvl="0" marL="0" rtl="0" algn="l">
                        <a:spcBef>
                          <a:spcPts val="0"/>
                        </a:spcBef>
                        <a:spcAft>
                          <a:spcPts val="0"/>
                        </a:spcAft>
                        <a:buNone/>
                      </a:pPr>
                      <a:r>
                        <a:rPr lang="en-GB">
                          <a:solidFill>
                            <a:srgbClr val="0B5394"/>
                          </a:solidFill>
                          <a:latin typeface="Cairo"/>
                          <a:ea typeface="Cairo"/>
                          <a:cs typeface="Cairo"/>
                          <a:sym typeface="Cairo"/>
                        </a:rPr>
                        <a:t>3 functional division</a:t>
                      </a:r>
                      <a:endParaRPr>
                        <a:solidFill>
                          <a:srgbClr val="0B5394"/>
                        </a:solidFill>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304800" lvl="0" marL="457200" rtl="0" algn="l">
                        <a:lnSpc>
                          <a:spcPct val="80000"/>
                        </a:lnSpc>
                        <a:spcBef>
                          <a:spcPts val="400"/>
                        </a:spcBef>
                        <a:spcAft>
                          <a:spcPts val="0"/>
                        </a:spcAft>
                        <a:buClr>
                          <a:schemeClr val="dk1"/>
                        </a:buClr>
                        <a:buSzPts val="1200"/>
                        <a:buFont typeface="Cairo"/>
                        <a:buChar char="○"/>
                      </a:pPr>
                      <a:r>
                        <a:rPr lang="en-GB" sz="1200">
                          <a:solidFill>
                            <a:schemeClr val="dk1"/>
                          </a:solidFill>
                          <a:latin typeface="Cairo"/>
                          <a:ea typeface="Cairo"/>
                          <a:cs typeface="Cairo"/>
                          <a:sym typeface="Cairo"/>
                        </a:rPr>
                        <a:t>Vestibulocerebellum</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Spinocerebellum</a:t>
                      </a:r>
                      <a:endParaRPr sz="1200">
                        <a:solidFill>
                          <a:schemeClr val="dk1"/>
                        </a:solidFill>
                        <a:latin typeface="Cairo"/>
                        <a:ea typeface="Cairo"/>
                        <a:cs typeface="Cairo"/>
                        <a:sym typeface="Cairo"/>
                      </a:endParaRPr>
                    </a:p>
                    <a:p>
                      <a:pPr indent="-304800" lvl="0" marL="457200" rtl="0" algn="l">
                        <a:lnSpc>
                          <a:spcPct val="80000"/>
                        </a:lnSpc>
                        <a:spcBef>
                          <a:spcPts val="0"/>
                        </a:spcBef>
                        <a:spcAft>
                          <a:spcPts val="0"/>
                        </a:spcAft>
                        <a:buClr>
                          <a:schemeClr val="dk1"/>
                        </a:buClr>
                        <a:buSzPts val="1200"/>
                        <a:buFont typeface="Cairo"/>
                        <a:buChar char="○"/>
                      </a:pPr>
                      <a:r>
                        <a:rPr lang="en-GB" sz="1200">
                          <a:solidFill>
                            <a:schemeClr val="dk1"/>
                          </a:solidFill>
                          <a:latin typeface="Cairo"/>
                          <a:ea typeface="Cairo"/>
                          <a:cs typeface="Cairo"/>
                          <a:sym typeface="Cairo"/>
                        </a:rPr>
                        <a:t>Cerebrocerebellum</a:t>
                      </a:r>
                      <a:endParaRPr sz="1200">
                        <a:latin typeface="Cairo"/>
                        <a:ea typeface="Cairo"/>
                        <a:cs typeface="Cairo"/>
                        <a:sym typeface="Cair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72" name="Google Shape;372;p69"/>
          <p:cNvSpPr txBox="1"/>
          <p:nvPr/>
        </p:nvSpPr>
        <p:spPr>
          <a:xfrm>
            <a:off x="248775" y="456175"/>
            <a:ext cx="6219300" cy="2861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600"/>
              </a:spcBef>
              <a:spcAft>
                <a:spcPts val="0"/>
              </a:spcAft>
              <a:buNone/>
            </a:pPr>
            <a:r>
              <a:rPr lang="en-GB">
                <a:solidFill>
                  <a:srgbClr val="45818E"/>
                </a:solidFill>
                <a:highlight>
                  <a:srgbClr val="D0E0E3"/>
                </a:highlight>
                <a:latin typeface="Josefin Sans"/>
                <a:ea typeface="Josefin Sans"/>
                <a:cs typeface="Josefin Sans"/>
                <a:sym typeface="Josefin Sans"/>
              </a:rPr>
              <a:t>CEREBELLUM</a:t>
            </a:r>
            <a:r>
              <a:rPr b="1" lang="en-GB">
                <a:solidFill>
                  <a:srgbClr val="45818E"/>
                </a:solidFill>
                <a:highlight>
                  <a:srgbClr val="D0E0E3"/>
                </a:highlight>
                <a:latin typeface="Comfortaa"/>
                <a:ea typeface="Comfortaa"/>
                <a:cs typeface="Comfortaa"/>
                <a:sym typeface="Comfortaa"/>
              </a:rPr>
              <a:t>:</a:t>
            </a:r>
            <a:r>
              <a:rPr lang="en-GB">
                <a:solidFill>
                  <a:srgbClr val="FF0000"/>
                </a:solidFill>
                <a:latin typeface="Comfortaa"/>
                <a:ea typeface="Comfortaa"/>
                <a:cs typeface="Comfortaa"/>
                <a:sym typeface="Comfortaa"/>
              </a:rPr>
              <a:t> </a:t>
            </a:r>
            <a:endParaRPr>
              <a:solidFill>
                <a:srgbClr val="FF0000"/>
              </a:solidFill>
              <a:latin typeface="Comfortaa"/>
              <a:ea typeface="Comfortaa"/>
              <a:cs typeface="Comfortaa"/>
              <a:sym typeface="Comfortaa"/>
            </a:endParaRPr>
          </a:p>
          <a:p>
            <a:pPr indent="0" lvl="0" marL="0" rtl="0" algn="just">
              <a:lnSpc>
                <a:spcPct val="150000"/>
              </a:lnSpc>
              <a:spcBef>
                <a:spcPts val="600"/>
              </a:spcBef>
              <a:spcAft>
                <a:spcPts val="0"/>
              </a:spcAft>
              <a:buNone/>
            </a:pPr>
            <a:r>
              <a:rPr lang="en-GB">
                <a:solidFill>
                  <a:schemeClr val="dk1"/>
                </a:solidFill>
                <a:latin typeface="Cairo"/>
                <a:ea typeface="Cairo"/>
                <a:cs typeface="Cairo"/>
                <a:sym typeface="Cairo"/>
              </a:rPr>
              <a:t>Cerebellum is derived from a </a:t>
            </a:r>
            <a:r>
              <a:rPr lang="en-GB">
                <a:solidFill>
                  <a:srgbClr val="0B5394"/>
                </a:solidFill>
                <a:latin typeface="Cairo"/>
                <a:ea typeface="Cairo"/>
                <a:cs typeface="Cairo"/>
                <a:sym typeface="Cairo"/>
              </a:rPr>
              <a:t>Latin word means "little brain.“</a:t>
            </a:r>
            <a:r>
              <a:rPr lang="en-GB">
                <a:solidFill>
                  <a:schemeClr val="dk1"/>
                </a:solidFill>
                <a:latin typeface="Cairo"/>
                <a:ea typeface="Cairo"/>
                <a:cs typeface="Cairo"/>
                <a:sym typeface="Cairo"/>
              </a:rPr>
              <a:t> Cerebellum is the largest part of the </a:t>
            </a:r>
            <a:r>
              <a:rPr lang="en-GB">
                <a:solidFill>
                  <a:schemeClr val="dk1"/>
                </a:solidFill>
                <a:latin typeface="Cairo"/>
                <a:ea typeface="Cairo"/>
                <a:cs typeface="Cairo"/>
                <a:sym typeface="Cairo"/>
              </a:rPr>
              <a:t>hindbrain</a:t>
            </a:r>
            <a:r>
              <a:rPr lang="en-GB">
                <a:solidFill>
                  <a:schemeClr val="dk1"/>
                </a:solidFill>
                <a:latin typeface="Cairo"/>
                <a:ea typeface="Cairo"/>
                <a:cs typeface="Cairo"/>
                <a:sym typeface="Cairo"/>
              </a:rPr>
              <a:t>, lies behind the pons and medulla Oblongata.</a:t>
            </a:r>
            <a:endParaRPr>
              <a:solidFill>
                <a:schemeClr val="dk1"/>
              </a:solidFill>
              <a:latin typeface="Cairo"/>
              <a:ea typeface="Cairo"/>
              <a:cs typeface="Cairo"/>
              <a:sym typeface="Cairo"/>
            </a:endParaRPr>
          </a:p>
          <a:p>
            <a:pPr indent="-317500" lvl="0" marL="457200" rtl="0" algn="just">
              <a:lnSpc>
                <a:spcPct val="150000"/>
              </a:lnSpc>
              <a:spcBef>
                <a:spcPts val="600"/>
              </a:spcBef>
              <a:spcAft>
                <a:spcPts val="0"/>
              </a:spcAft>
              <a:buClr>
                <a:srgbClr val="0B5394"/>
              </a:buClr>
              <a:buSzPts val="1400"/>
              <a:buFont typeface="Dosis"/>
              <a:buChar char="○"/>
            </a:pPr>
            <a:r>
              <a:rPr b="1" lang="en-GB">
                <a:solidFill>
                  <a:srgbClr val="0B5394"/>
                </a:solidFill>
                <a:latin typeface="Dosis"/>
                <a:ea typeface="Dosis"/>
                <a:cs typeface="Dosis"/>
                <a:sym typeface="Dosis"/>
              </a:rPr>
              <a:t>Shape</a:t>
            </a:r>
            <a:r>
              <a:rPr lang="en-GB">
                <a:solidFill>
                  <a:srgbClr val="0B5394"/>
                </a:solidFill>
                <a:latin typeface="Dosis"/>
                <a:ea typeface="Dosis"/>
                <a:cs typeface="Dosis"/>
                <a:sym typeface="Dosis"/>
              </a:rPr>
              <a:t>:</a:t>
            </a:r>
            <a:r>
              <a:rPr lang="en-GB">
                <a:solidFill>
                  <a:srgbClr val="FF0000"/>
                </a:solidFill>
                <a:latin typeface="Dosis"/>
                <a:ea typeface="Dosis"/>
                <a:cs typeface="Dosis"/>
                <a:sym typeface="Dosis"/>
              </a:rPr>
              <a:t> </a:t>
            </a:r>
            <a:r>
              <a:rPr lang="en-GB">
                <a:solidFill>
                  <a:schemeClr val="dk1"/>
                </a:solidFill>
                <a:latin typeface="Dosis"/>
                <a:ea typeface="Dosis"/>
                <a:cs typeface="Dosis"/>
                <a:sym typeface="Dosis"/>
              </a:rPr>
              <a:t>Oval shaped, with an approximate weight is </a:t>
            </a:r>
            <a:r>
              <a:rPr lang="en-GB">
                <a:solidFill>
                  <a:srgbClr val="F1C232"/>
                </a:solidFill>
                <a:latin typeface="Dosis"/>
                <a:ea typeface="Dosis"/>
                <a:cs typeface="Dosis"/>
                <a:sym typeface="Dosis"/>
              </a:rPr>
              <a:t>150 gm</a:t>
            </a:r>
            <a:endParaRPr>
              <a:solidFill>
                <a:srgbClr val="F1C232"/>
              </a:solidFill>
              <a:latin typeface="Dosis"/>
              <a:ea typeface="Dosis"/>
              <a:cs typeface="Dosis"/>
              <a:sym typeface="Dosis"/>
            </a:endParaRPr>
          </a:p>
          <a:p>
            <a:pPr indent="-317500" lvl="0" marL="457200" rtl="0" algn="just">
              <a:lnSpc>
                <a:spcPct val="150000"/>
              </a:lnSpc>
              <a:spcBef>
                <a:spcPts val="0"/>
              </a:spcBef>
              <a:spcAft>
                <a:spcPts val="0"/>
              </a:spcAft>
              <a:buClr>
                <a:srgbClr val="0B5394"/>
              </a:buClr>
              <a:buSzPts val="1400"/>
              <a:buFont typeface="Dosis"/>
              <a:buChar char="○"/>
            </a:pPr>
            <a:r>
              <a:rPr b="1" lang="en-GB">
                <a:solidFill>
                  <a:srgbClr val="0B5394"/>
                </a:solidFill>
                <a:latin typeface="Dosis"/>
                <a:ea typeface="Dosis"/>
                <a:cs typeface="Dosis"/>
                <a:sym typeface="Dosis"/>
              </a:rPr>
              <a:t>Location</a:t>
            </a:r>
            <a:r>
              <a:rPr lang="en-GB">
                <a:solidFill>
                  <a:srgbClr val="0B5394"/>
                </a:solidFill>
                <a:latin typeface="Dosis"/>
                <a:ea typeface="Dosis"/>
                <a:cs typeface="Dosis"/>
                <a:sym typeface="Dosis"/>
              </a:rPr>
              <a:t>:</a:t>
            </a:r>
            <a:r>
              <a:rPr lang="en-GB">
                <a:solidFill>
                  <a:schemeClr val="dk1"/>
                </a:solidFill>
                <a:latin typeface="Dosis"/>
                <a:ea typeface="Dosis"/>
                <a:cs typeface="Dosis"/>
                <a:sym typeface="Dosis"/>
              </a:rPr>
              <a:t> Situated in the posterior cranial fossa</a:t>
            </a:r>
            <a:endParaRPr>
              <a:solidFill>
                <a:schemeClr val="dk1"/>
              </a:solidFill>
              <a:latin typeface="Dosis"/>
              <a:ea typeface="Dosis"/>
              <a:cs typeface="Dosis"/>
              <a:sym typeface="Dosis"/>
            </a:endParaRPr>
          </a:p>
          <a:p>
            <a:pPr indent="-317500" lvl="0" marL="457200" rtl="0" algn="just">
              <a:lnSpc>
                <a:spcPct val="150000"/>
              </a:lnSpc>
              <a:spcBef>
                <a:spcPts val="0"/>
              </a:spcBef>
              <a:spcAft>
                <a:spcPts val="0"/>
              </a:spcAft>
              <a:buClr>
                <a:srgbClr val="0B5394"/>
              </a:buClr>
              <a:buSzPts val="1400"/>
              <a:buFont typeface="Dosis"/>
              <a:buChar char="○"/>
            </a:pPr>
            <a:r>
              <a:rPr b="1" lang="en-GB">
                <a:solidFill>
                  <a:srgbClr val="0B5394"/>
                </a:solidFill>
                <a:latin typeface="Dosis"/>
                <a:ea typeface="Dosis"/>
                <a:cs typeface="Dosis"/>
                <a:sym typeface="Dosis"/>
              </a:rPr>
              <a:t>Anteriorly</a:t>
            </a:r>
            <a:r>
              <a:rPr lang="en-GB">
                <a:solidFill>
                  <a:srgbClr val="0B5394"/>
                </a:solidFill>
                <a:latin typeface="Dosis"/>
                <a:ea typeface="Dosis"/>
                <a:cs typeface="Dosis"/>
                <a:sym typeface="Dosis"/>
              </a:rPr>
              <a:t>:</a:t>
            </a:r>
            <a:r>
              <a:rPr lang="en-GB">
                <a:solidFill>
                  <a:srgbClr val="FF0000"/>
                </a:solidFill>
                <a:latin typeface="Dosis"/>
                <a:ea typeface="Dosis"/>
                <a:cs typeface="Dosis"/>
                <a:sym typeface="Dosis"/>
              </a:rPr>
              <a:t> </a:t>
            </a:r>
            <a:r>
              <a:rPr lang="en-GB">
                <a:solidFill>
                  <a:schemeClr val="dk1"/>
                </a:solidFill>
                <a:latin typeface="Dosis"/>
                <a:ea typeface="Dosis"/>
                <a:cs typeface="Dosis"/>
                <a:sym typeface="Dosis"/>
              </a:rPr>
              <a:t>4th ventricle, pons, and medulla oblongata</a:t>
            </a:r>
            <a:endParaRPr>
              <a:solidFill>
                <a:schemeClr val="dk1"/>
              </a:solidFill>
              <a:latin typeface="Dosis"/>
              <a:ea typeface="Dosis"/>
              <a:cs typeface="Dosis"/>
              <a:sym typeface="Dosis"/>
            </a:endParaRPr>
          </a:p>
          <a:p>
            <a:pPr indent="-317500" lvl="0" marL="457200" rtl="0" algn="just">
              <a:lnSpc>
                <a:spcPct val="150000"/>
              </a:lnSpc>
              <a:spcBef>
                <a:spcPts val="0"/>
              </a:spcBef>
              <a:spcAft>
                <a:spcPts val="0"/>
              </a:spcAft>
              <a:buClr>
                <a:srgbClr val="0B5394"/>
              </a:buClr>
              <a:buSzPts val="1400"/>
              <a:buFont typeface="Dosis"/>
              <a:buChar char="○"/>
            </a:pPr>
            <a:r>
              <a:rPr b="1" lang="en-GB">
                <a:solidFill>
                  <a:srgbClr val="0B5394"/>
                </a:solidFill>
                <a:latin typeface="Dosis"/>
                <a:ea typeface="Dosis"/>
                <a:cs typeface="Dosis"/>
                <a:sym typeface="Dosis"/>
              </a:rPr>
              <a:t>Superiorly</a:t>
            </a:r>
            <a:r>
              <a:rPr lang="en-GB">
                <a:solidFill>
                  <a:srgbClr val="0B5394"/>
                </a:solidFill>
                <a:latin typeface="Dosis"/>
                <a:ea typeface="Dosis"/>
                <a:cs typeface="Dosis"/>
                <a:sym typeface="Dosis"/>
              </a:rPr>
              <a:t>:</a:t>
            </a:r>
            <a:r>
              <a:rPr lang="en-GB">
                <a:solidFill>
                  <a:schemeClr val="dk1"/>
                </a:solidFill>
                <a:latin typeface="Dosis"/>
                <a:ea typeface="Dosis"/>
                <a:cs typeface="Dosis"/>
                <a:sym typeface="Dosis"/>
              </a:rPr>
              <a:t> Covered by tentorium cerebelli</a:t>
            </a:r>
            <a:endParaRPr>
              <a:solidFill>
                <a:schemeClr val="dk1"/>
              </a:solidFill>
              <a:latin typeface="Dosis"/>
              <a:ea typeface="Dosis"/>
              <a:cs typeface="Dosis"/>
              <a:sym typeface="Dosis"/>
            </a:endParaRPr>
          </a:p>
          <a:p>
            <a:pPr indent="-317500" lvl="0" marL="457200" rtl="0" algn="just">
              <a:lnSpc>
                <a:spcPct val="150000"/>
              </a:lnSpc>
              <a:spcBef>
                <a:spcPts val="0"/>
              </a:spcBef>
              <a:spcAft>
                <a:spcPts val="0"/>
              </a:spcAft>
              <a:buClr>
                <a:srgbClr val="0B5394"/>
              </a:buClr>
              <a:buSzPts val="1400"/>
              <a:buFont typeface="Dosis"/>
              <a:buChar char="○"/>
            </a:pPr>
            <a:r>
              <a:rPr b="1" lang="en-GB">
                <a:solidFill>
                  <a:srgbClr val="0B5394"/>
                </a:solidFill>
                <a:latin typeface="Dosis"/>
                <a:ea typeface="Dosis"/>
                <a:cs typeface="Dosis"/>
                <a:sym typeface="Dosis"/>
              </a:rPr>
              <a:t>Posterio-inferiorly</a:t>
            </a:r>
            <a:r>
              <a:rPr lang="en-GB">
                <a:solidFill>
                  <a:srgbClr val="0B5394"/>
                </a:solidFill>
                <a:latin typeface="Dosis"/>
                <a:ea typeface="Dosis"/>
                <a:cs typeface="Dosis"/>
                <a:sym typeface="Dosis"/>
              </a:rPr>
              <a:t>:</a:t>
            </a:r>
            <a:r>
              <a:rPr lang="en-GB">
                <a:solidFill>
                  <a:srgbClr val="FF0000"/>
                </a:solidFill>
                <a:latin typeface="Dosis"/>
                <a:ea typeface="Dosis"/>
                <a:cs typeface="Dosis"/>
                <a:sym typeface="Dosis"/>
              </a:rPr>
              <a:t> </a:t>
            </a:r>
            <a:r>
              <a:rPr lang="en-GB">
                <a:solidFill>
                  <a:schemeClr val="dk1"/>
                </a:solidFill>
                <a:latin typeface="Dosis"/>
                <a:ea typeface="Dosis"/>
                <a:cs typeface="Dosis"/>
                <a:sym typeface="Dosis"/>
              </a:rPr>
              <a:t>Squamous occipital</a:t>
            </a:r>
            <a:endParaRPr>
              <a:solidFill>
                <a:schemeClr val="dk1"/>
              </a:solidFill>
              <a:latin typeface="Dosis"/>
              <a:ea typeface="Dosis"/>
              <a:cs typeface="Dosis"/>
              <a:sym typeface="Dosis"/>
            </a:endParaRPr>
          </a:p>
          <a:p>
            <a:pPr indent="0" lvl="0" marL="0" rtl="0" algn="l">
              <a:spcBef>
                <a:spcPts val="0"/>
              </a:spcBef>
              <a:spcAft>
                <a:spcPts val="0"/>
              </a:spcAft>
              <a:buNone/>
            </a:pPr>
            <a:r>
              <a:t/>
            </a:r>
            <a:endParaRPr>
              <a:latin typeface="Cairo"/>
              <a:ea typeface="Cairo"/>
              <a:cs typeface="Cairo"/>
              <a:sym typeface="Cairo"/>
            </a:endParaRPr>
          </a:p>
        </p:txBody>
      </p:sp>
      <p:pic>
        <p:nvPicPr>
          <p:cNvPr id="373" name="Google Shape;373;p69"/>
          <p:cNvPicPr preferRelativeResize="0"/>
          <p:nvPr/>
        </p:nvPicPr>
        <p:blipFill rotWithShape="1">
          <a:blip r:embed="rId4">
            <a:alphaModFix/>
          </a:blip>
          <a:srcRect b="5987" l="3417" r="1912" t="10274"/>
          <a:stretch/>
        </p:blipFill>
        <p:spPr>
          <a:xfrm>
            <a:off x="995300" y="3317275"/>
            <a:ext cx="2510319" cy="1480325"/>
          </a:xfrm>
          <a:prstGeom prst="rect">
            <a:avLst/>
          </a:prstGeom>
          <a:noFill/>
          <a:ln>
            <a:noFill/>
          </a:ln>
        </p:spPr>
      </p:pic>
      <p:sp>
        <p:nvSpPr>
          <p:cNvPr id="374" name="Google Shape;374;p69"/>
          <p:cNvSpPr txBox="1"/>
          <p:nvPr/>
        </p:nvSpPr>
        <p:spPr>
          <a:xfrm>
            <a:off x="271525" y="4688400"/>
            <a:ext cx="20667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Josefin Sans"/>
                <a:ea typeface="Josefin Sans"/>
                <a:cs typeface="Josefin Sans"/>
                <a:sym typeface="Josefin Sans"/>
              </a:rPr>
              <a:t>The role of three</a:t>
            </a:r>
            <a:endParaRPr sz="1600">
              <a:solidFill>
                <a:srgbClr val="45818E"/>
              </a:solidFill>
              <a:highlight>
                <a:srgbClr val="D0E0E3"/>
              </a:highlight>
              <a:latin typeface="Josefin Sans"/>
              <a:ea typeface="Josefin Sans"/>
              <a:cs typeface="Josefin Sans"/>
              <a:sym typeface="Josefin Sans"/>
            </a:endParaRPr>
          </a:p>
        </p:txBody>
      </p:sp>
      <p:sp>
        <p:nvSpPr>
          <p:cNvPr id="375" name="Google Shape;375;p69"/>
          <p:cNvSpPr txBox="1"/>
          <p:nvPr/>
        </p:nvSpPr>
        <p:spPr>
          <a:xfrm>
            <a:off x="2720575" y="9591750"/>
            <a:ext cx="3159000" cy="365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400"/>
              </a:spcBef>
              <a:spcAft>
                <a:spcPts val="0"/>
              </a:spcAft>
              <a:buNone/>
            </a:pPr>
            <a:r>
              <a:rPr lang="en-GB" sz="900">
                <a:solidFill>
                  <a:srgbClr val="666666"/>
                </a:solidFill>
                <a:latin typeface="Cairo"/>
                <a:ea typeface="Cairo"/>
                <a:cs typeface="Cairo"/>
                <a:sym typeface="Cairo"/>
              </a:rPr>
              <a:t>*ION: inferior olivary </a:t>
            </a:r>
            <a:r>
              <a:rPr lang="en-GB" sz="900">
                <a:solidFill>
                  <a:srgbClr val="666666"/>
                </a:solidFill>
                <a:latin typeface="Cairo"/>
                <a:ea typeface="Cairo"/>
                <a:cs typeface="Cairo"/>
                <a:sym typeface="Cairo"/>
              </a:rPr>
              <a:t>nucleus</a:t>
            </a:r>
            <a:endParaRPr sz="900">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70"/>
          <p:cNvSpPr txBox="1"/>
          <p:nvPr/>
        </p:nvSpPr>
        <p:spPr>
          <a:xfrm>
            <a:off x="126600" y="446235"/>
            <a:ext cx="6425400" cy="2101200"/>
          </a:xfrm>
          <a:prstGeom prst="rect">
            <a:avLst/>
          </a:prstGeom>
          <a:noFill/>
          <a:ln>
            <a:noFill/>
          </a:ln>
        </p:spPr>
        <p:txBody>
          <a:bodyPr anchorCtr="0" anchor="ctr" bIns="91425" lIns="91425" spcFirstLastPara="1" rIns="91425" wrap="square" tIns="91425">
            <a:noAutofit/>
          </a:bodyPr>
          <a:lstStyle/>
          <a:p>
            <a:pPr indent="0" lvl="0" marL="0" marR="0" rtl="0" algn="just">
              <a:lnSpc>
                <a:spcPct val="150000"/>
              </a:lnSpc>
              <a:spcBef>
                <a:spcPts val="600"/>
              </a:spcBef>
              <a:spcAft>
                <a:spcPts val="0"/>
              </a:spcAft>
              <a:buNone/>
            </a:pPr>
            <a:r>
              <a:rPr lang="en-GB">
                <a:solidFill>
                  <a:srgbClr val="0B5394"/>
                </a:solidFill>
                <a:latin typeface="Josefin Sans"/>
                <a:ea typeface="Josefin Sans"/>
                <a:cs typeface="Josefin Sans"/>
                <a:sym typeface="Josefin Sans"/>
              </a:rPr>
              <a:t>The cerebellum is anatomically and physiologically divided into three parts:</a:t>
            </a:r>
            <a:endParaRPr>
              <a:solidFill>
                <a:srgbClr val="0B5394"/>
              </a:solidFill>
              <a:latin typeface="Josefin Sans"/>
              <a:ea typeface="Josefin Sans"/>
              <a:cs typeface="Josefin Sans"/>
              <a:sym typeface="Josefin Sans"/>
            </a:endParaRPr>
          </a:p>
          <a:p>
            <a:pPr indent="0" lvl="0" marL="0" marR="0" rtl="0" algn="just">
              <a:lnSpc>
                <a:spcPct val="150000"/>
              </a:lnSpc>
              <a:spcBef>
                <a:spcPts val="600"/>
              </a:spcBef>
              <a:spcAft>
                <a:spcPts val="0"/>
              </a:spcAft>
              <a:buNone/>
            </a:pPr>
            <a:r>
              <a:t/>
            </a:r>
            <a:endParaRPr>
              <a:solidFill>
                <a:srgbClr val="0B5394"/>
              </a:solidFill>
              <a:latin typeface="Josefin Sans"/>
              <a:ea typeface="Josefin Sans"/>
              <a:cs typeface="Josefin Sans"/>
              <a:sym typeface="Josefin Sans"/>
            </a:endParaRPr>
          </a:p>
          <a:p>
            <a:pPr indent="-317500" lvl="0" marL="457200" marR="0" rtl="0" algn="just">
              <a:lnSpc>
                <a:spcPct val="150000"/>
              </a:lnSpc>
              <a:spcBef>
                <a:spcPts val="600"/>
              </a:spcBef>
              <a:spcAft>
                <a:spcPts val="0"/>
              </a:spcAft>
              <a:buSzPts val="1400"/>
              <a:buFont typeface="Cairo"/>
              <a:buAutoNum type="alphaUcPeriod"/>
            </a:pPr>
            <a:r>
              <a:rPr b="1" lang="en-GB">
                <a:solidFill>
                  <a:srgbClr val="38761D"/>
                </a:solidFill>
                <a:highlight>
                  <a:srgbClr val="D9EAD3"/>
                </a:highlight>
                <a:latin typeface="Cairo"/>
                <a:ea typeface="Cairo"/>
                <a:cs typeface="Cairo"/>
                <a:sym typeface="Cairo"/>
              </a:rPr>
              <a:t>Paleocerebellum:</a:t>
            </a:r>
            <a:r>
              <a:rPr lang="en-GB">
                <a:solidFill>
                  <a:schemeClr val="dk1"/>
                </a:solidFill>
                <a:latin typeface="Cairo"/>
                <a:ea typeface="Cairo"/>
                <a:cs typeface="Cairo"/>
                <a:sym typeface="Cairo"/>
              </a:rPr>
              <a:t> Anterior lobe  </a:t>
            </a:r>
            <a:r>
              <a:rPr lang="en-GB">
                <a:solidFill>
                  <a:srgbClr val="0B5394"/>
                </a:solidFill>
                <a:latin typeface="Cairo"/>
                <a:ea typeface="Cairo"/>
                <a:cs typeface="Cairo"/>
                <a:sym typeface="Cairo"/>
              </a:rPr>
              <a:t>[Spinocerebellum]</a:t>
            </a:r>
            <a:endParaRPr>
              <a:solidFill>
                <a:srgbClr val="0B5394"/>
              </a:solidFill>
              <a:latin typeface="Cairo"/>
              <a:ea typeface="Cairo"/>
              <a:cs typeface="Cairo"/>
              <a:sym typeface="Cairo"/>
            </a:endParaRPr>
          </a:p>
          <a:p>
            <a:pPr indent="-317500" lvl="0" marL="457200" marR="0" rtl="0" algn="just">
              <a:lnSpc>
                <a:spcPct val="150000"/>
              </a:lnSpc>
              <a:spcBef>
                <a:spcPts val="0"/>
              </a:spcBef>
              <a:spcAft>
                <a:spcPts val="0"/>
              </a:spcAft>
              <a:buSzPts val="1400"/>
              <a:buFont typeface="Cairo"/>
              <a:buAutoNum type="alphaUcPeriod"/>
            </a:pPr>
            <a:r>
              <a:rPr b="1" lang="en-GB">
                <a:solidFill>
                  <a:srgbClr val="A64D79"/>
                </a:solidFill>
                <a:highlight>
                  <a:srgbClr val="EAD1DC"/>
                </a:highlight>
                <a:latin typeface="Cairo"/>
                <a:ea typeface="Cairo"/>
                <a:cs typeface="Cairo"/>
                <a:sym typeface="Cairo"/>
              </a:rPr>
              <a:t>Neocerebellum:</a:t>
            </a:r>
            <a:r>
              <a:rPr lang="en-GB">
                <a:solidFill>
                  <a:srgbClr val="A64D79"/>
                </a:solidFill>
                <a:highlight>
                  <a:srgbClr val="EAD1DC"/>
                </a:highlight>
                <a:latin typeface="Cairo"/>
                <a:ea typeface="Cairo"/>
                <a:cs typeface="Cairo"/>
                <a:sym typeface="Cairo"/>
              </a:rPr>
              <a:t> </a:t>
            </a:r>
            <a:r>
              <a:rPr lang="en-GB">
                <a:solidFill>
                  <a:schemeClr val="dk1"/>
                </a:solidFill>
                <a:latin typeface="Cairo"/>
                <a:ea typeface="Cairo"/>
                <a:cs typeface="Cairo"/>
                <a:sym typeface="Cairo"/>
              </a:rPr>
              <a:t>Posterior lobe</a:t>
            </a:r>
            <a:r>
              <a:rPr lang="en-GB">
                <a:solidFill>
                  <a:srgbClr val="0B5394"/>
                </a:solidFill>
                <a:latin typeface="Cairo"/>
                <a:ea typeface="Cairo"/>
                <a:cs typeface="Cairo"/>
                <a:sym typeface="Cairo"/>
              </a:rPr>
              <a:t> [Cerebrocerebellum]</a:t>
            </a:r>
            <a:endParaRPr>
              <a:solidFill>
                <a:srgbClr val="0B5394"/>
              </a:solidFill>
              <a:latin typeface="Cairo"/>
              <a:ea typeface="Cairo"/>
              <a:cs typeface="Cairo"/>
              <a:sym typeface="Cairo"/>
            </a:endParaRPr>
          </a:p>
          <a:p>
            <a:pPr indent="-317500" lvl="0" marL="457200" marR="0" rtl="0" algn="just">
              <a:lnSpc>
                <a:spcPct val="150000"/>
              </a:lnSpc>
              <a:spcBef>
                <a:spcPts val="0"/>
              </a:spcBef>
              <a:spcAft>
                <a:spcPts val="0"/>
              </a:spcAft>
              <a:buSzPts val="1400"/>
              <a:buFont typeface="Cairo"/>
              <a:buAutoNum type="alphaUcPeriod"/>
            </a:pPr>
            <a:r>
              <a:rPr b="1" lang="en-GB">
                <a:solidFill>
                  <a:srgbClr val="E69138"/>
                </a:solidFill>
                <a:highlight>
                  <a:srgbClr val="FCE5CD"/>
                </a:highlight>
                <a:latin typeface="Cairo"/>
                <a:ea typeface="Cairo"/>
                <a:cs typeface="Cairo"/>
                <a:sym typeface="Cairo"/>
              </a:rPr>
              <a:t>Archicerebellum:</a:t>
            </a:r>
            <a:r>
              <a:rPr b="1" lang="en-GB">
                <a:solidFill>
                  <a:schemeClr val="dk1"/>
                </a:solidFill>
                <a:latin typeface="Cairo"/>
                <a:ea typeface="Cairo"/>
                <a:cs typeface="Cairo"/>
                <a:sym typeface="Cairo"/>
              </a:rPr>
              <a:t> </a:t>
            </a:r>
            <a:r>
              <a:rPr lang="en-GB">
                <a:solidFill>
                  <a:schemeClr val="dk1"/>
                </a:solidFill>
                <a:latin typeface="Cairo"/>
                <a:ea typeface="Cairo"/>
                <a:cs typeface="Cairo"/>
                <a:sym typeface="Cairo"/>
              </a:rPr>
              <a:t>Flocculonodular Lobe</a:t>
            </a:r>
            <a:r>
              <a:rPr lang="en-GB">
                <a:solidFill>
                  <a:srgbClr val="0B5394"/>
                </a:solidFill>
                <a:latin typeface="Cairo"/>
                <a:ea typeface="Cairo"/>
                <a:cs typeface="Cairo"/>
                <a:sym typeface="Cairo"/>
              </a:rPr>
              <a:t> [Vestibulocerebellum]</a:t>
            </a:r>
            <a:endParaRPr>
              <a:solidFill>
                <a:srgbClr val="0B5394"/>
              </a:solidFill>
              <a:latin typeface="Cairo"/>
              <a:ea typeface="Cairo"/>
              <a:cs typeface="Cairo"/>
              <a:sym typeface="Cairo"/>
            </a:endParaRPr>
          </a:p>
        </p:txBody>
      </p:sp>
      <p:pic>
        <p:nvPicPr>
          <p:cNvPr id="381" name="Google Shape;381;p70"/>
          <p:cNvPicPr preferRelativeResize="0"/>
          <p:nvPr/>
        </p:nvPicPr>
        <p:blipFill rotWithShape="1">
          <a:blip r:embed="rId3">
            <a:alphaModFix/>
          </a:blip>
          <a:srcRect b="3765" l="1407" r="1504" t="6362"/>
          <a:stretch/>
        </p:blipFill>
        <p:spPr>
          <a:xfrm>
            <a:off x="126600" y="2866188"/>
            <a:ext cx="3475626" cy="2726550"/>
          </a:xfrm>
          <a:prstGeom prst="rect">
            <a:avLst/>
          </a:prstGeom>
          <a:noFill/>
          <a:ln>
            <a:noFill/>
          </a:ln>
        </p:spPr>
      </p:pic>
      <p:pic>
        <p:nvPicPr>
          <p:cNvPr id="382" name="Google Shape;382;p70"/>
          <p:cNvPicPr preferRelativeResize="0"/>
          <p:nvPr/>
        </p:nvPicPr>
        <p:blipFill rotWithShape="1">
          <a:blip r:embed="rId4">
            <a:alphaModFix/>
          </a:blip>
          <a:srcRect b="6296" l="14628" r="13841" t="0"/>
          <a:stretch/>
        </p:blipFill>
        <p:spPr>
          <a:xfrm>
            <a:off x="3787900" y="3047400"/>
            <a:ext cx="2965074" cy="2594576"/>
          </a:xfrm>
          <a:prstGeom prst="rect">
            <a:avLst/>
          </a:prstGeom>
          <a:noFill/>
          <a:ln>
            <a:noFill/>
          </a:ln>
        </p:spPr>
      </p:pic>
      <p:sp>
        <p:nvSpPr>
          <p:cNvPr id="383" name="Google Shape;383;p70"/>
          <p:cNvSpPr txBox="1"/>
          <p:nvPr/>
        </p:nvSpPr>
        <p:spPr>
          <a:xfrm>
            <a:off x="365700" y="5838963"/>
            <a:ext cx="5947200" cy="565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a:solidFill>
                  <a:srgbClr val="0B5394"/>
                </a:solidFill>
                <a:latin typeface="Josefin Sans"/>
                <a:ea typeface="Josefin Sans"/>
                <a:cs typeface="Josefin Sans"/>
                <a:sym typeface="Josefin Sans"/>
              </a:rPr>
              <a:t>CEREBELLAR PEDUNCLES: CARRY AFFERENTS FROM WHERE?</a:t>
            </a:r>
            <a:endParaRPr b="1">
              <a:solidFill>
                <a:srgbClr val="0B5394"/>
              </a:solidFill>
              <a:latin typeface="Josefin Sans"/>
              <a:ea typeface="Josefin Sans"/>
              <a:cs typeface="Josefin Sans"/>
              <a:sym typeface="Josefin Sans"/>
            </a:endParaRPr>
          </a:p>
          <a:p>
            <a:pPr indent="0" lvl="0" marL="0" rtl="0" algn="l">
              <a:spcBef>
                <a:spcPts val="0"/>
              </a:spcBef>
              <a:spcAft>
                <a:spcPts val="0"/>
              </a:spcAft>
              <a:buNone/>
            </a:pPr>
            <a:r>
              <a:t/>
            </a:r>
            <a:endParaRPr b="1">
              <a:solidFill>
                <a:srgbClr val="0B5394"/>
              </a:solidFill>
              <a:latin typeface="Comfortaa"/>
              <a:ea typeface="Comfortaa"/>
              <a:cs typeface="Comfortaa"/>
              <a:sym typeface="Comfortaa"/>
            </a:endParaRPr>
          </a:p>
        </p:txBody>
      </p:sp>
      <p:pic>
        <p:nvPicPr>
          <p:cNvPr id="384" name="Google Shape;384;p70"/>
          <p:cNvPicPr preferRelativeResize="0"/>
          <p:nvPr/>
        </p:nvPicPr>
        <p:blipFill rotWithShape="1">
          <a:blip r:embed="rId5">
            <a:alphaModFix/>
          </a:blip>
          <a:srcRect b="6093" l="2344" r="3484" t="3637"/>
          <a:stretch/>
        </p:blipFill>
        <p:spPr>
          <a:xfrm>
            <a:off x="4138275" y="6964100"/>
            <a:ext cx="2264325" cy="1980819"/>
          </a:xfrm>
          <a:prstGeom prst="rect">
            <a:avLst/>
          </a:prstGeom>
          <a:noFill/>
          <a:ln>
            <a:noFill/>
          </a:ln>
        </p:spPr>
      </p:pic>
      <p:sp>
        <p:nvSpPr>
          <p:cNvPr id="385" name="Google Shape;385;p70"/>
          <p:cNvSpPr txBox="1"/>
          <p:nvPr/>
        </p:nvSpPr>
        <p:spPr>
          <a:xfrm>
            <a:off x="10728375" y="5838975"/>
            <a:ext cx="55116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86" name="Google Shape;386;p70"/>
          <p:cNvGraphicFramePr/>
          <p:nvPr/>
        </p:nvGraphicFramePr>
        <p:xfrm>
          <a:off x="276000" y="6540950"/>
          <a:ext cx="3000000" cy="3000000"/>
        </p:xfrm>
        <a:graphic>
          <a:graphicData uri="http://schemas.openxmlformats.org/drawingml/2006/table">
            <a:tbl>
              <a:tblPr>
                <a:noFill/>
                <a:tableStyleId>{2B518857-3256-4F91-9985-BD76B08E4552}</a:tableStyleId>
              </a:tblPr>
              <a:tblGrid>
                <a:gridCol w="1249100"/>
                <a:gridCol w="2380550"/>
              </a:tblGrid>
              <a:tr h="593300">
                <a:tc>
                  <a:txBody>
                    <a:bodyPr>
                      <a:noAutofit/>
                    </a:bodyPr>
                    <a:lstStyle/>
                    <a:p>
                      <a:pPr indent="0" lvl="0" marL="0" rtl="0" algn="l">
                        <a:lnSpc>
                          <a:spcPct val="80000"/>
                        </a:lnSpc>
                        <a:spcBef>
                          <a:spcPts val="1100"/>
                        </a:spcBef>
                        <a:spcAft>
                          <a:spcPts val="0"/>
                        </a:spcAft>
                        <a:buNone/>
                      </a:pPr>
                      <a:r>
                        <a:rPr b="1" lang="en-GB">
                          <a:solidFill>
                            <a:srgbClr val="E69138"/>
                          </a:solidFill>
                          <a:latin typeface="Cairo"/>
                          <a:ea typeface="Cairo"/>
                          <a:cs typeface="Cairo"/>
                          <a:sym typeface="Cairo"/>
                        </a:rPr>
                        <a:t>Superior Cerebellar Peduncle</a:t>
                      </a:r>
                      <a:endParaRPr b="1">
                        <a:solidFill>
                          <a:srgbClr val="E69138"/>
                        </a:solidFill>
                        <a:latin typeface="Cairo"/>
                        <a:ea typeface="Cairo"/>
                        <a:cs typeface="Cairo"/>
                        <a:sym typeface="Cairo"/>
                      </a:endParaRPr>
                    </a:p>
                  </a:txBody>
                  <a:tcPr marT="91425" marB="91425" marR="91425" marL="9142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CE5CD"/>
                    </a:solidFill>
                  </a:tcPr>
                </a:tc>
                <a:tc>
                  <a:txBody>
                    <a:bodyPr>
                      <a:noAutofit/>
                    </a:bodyPr>
                    <a:lstStyle/>
                    <a:p>
                      <a:pPr indent="0" lvl="0" marL="0" rtl="0" algn="l">
                        <a:lnSpc>
                          <a:spcPct val="80000"/>
                        </a:lnSpc>
                        <a:spcBef>
                          <a:spcPts val="0"/>
                        </a:spcBef>
                        <a:spcAft>
                          <a:spcPts val="0"/>
                        </a:spcAft>
                        <a:buClr>
                          <a:schemeClr val="dk1"/>
                        </a:buClr>
                        <a:buSzPts val="1100"/>
                        <a:buFont typeface="Arial"/>
                        <a:buNone/>
                      </a:pPr>
                      <a:r>
                        <a:rPr lang="en-GB">
                          <a:solidFill>
                            <a:schemeClr val="dk1"/>
                          </a:solidFill>
                          <a:latin typeface="Cairo"/>
                          <a:ea typeface="Cairo"/>
                          <a:cs typeface="Cairo"/>
                          <a:sym typeface="Cairo"/>
                        </a:rPr>
                        <a:t>Inputs to the </a:t>
                      </a:r>
                      <a:r>
                        <a:rPr lang="en-GB">
                          <a:solidFill>
                            <a:srgbClr val="3D85C6"/>
                          </a:solidFill>
                          <a:latin typeface="Cairo"/>
                          <a:ea typeface="Cairo"/>
                          <a:cs typeface="Cairo"/>
                          <a:sym typeface="Cairo"/>
                        </a:rPr>
                        <a:t>Cerebellum</a:t>
                      </a:r>
                      <a:endParaRPr>
                        <a:solidFill>
                          <a:srgbClr val="3D85C6"/>
                        </a:solidFill>
                        <a:latin typeface="Cairo"/>
                        <a:ea typeface="Cairo"/>
                        <a:cs typeface="Cairo"/>
                        <a:sym typeface="Cairo"/>
                      </a:endParaRPr>
                    </a:p>
                    <a:p>
                      <a:pPr indent="0" lvl="0" marL="0" rtl="0" algn="l">
                        <a:lnSpc>
                          <a:spcPct val="80000"/>
                        </a:lnSpc>
                        <a:spcBef>
                          <a:spcPts val="0"/>
                        </a:spcBef>
                        <a:spcAft>
                          <a:spcPts val="0"/>
                        </a:spcAft>
                        <a:buNone/>
                      </a:pPr>
                      <a:r>
                        <a:rPr lang="en-GB">
                          <a:solidFill>
                            <a:schemeClr val="dk1"/>
                          </a:solidFill>
                          <a:latin typeface="Cairo"/>
                          <a:ea typeface="Cairo"/>
                          <a:cs typeface="Cairo"/>
                          <a:sym typeface="Cairo"/>
                        </a:rPr>
                        <a:t>from the </a:t>
                      </a:r>
                      <a:r>
                        <a:rPr lang="en-GB">
                          <a:solidFill>
                            <a:srgbClr val="3D85C6"/>
                          </a:solidFill>
                          <a:latin typeface="Cairo"/>
                          <a:ea typeface="Cairo"/>
                          <a:cs typeface="Cairo"/>
                          <a:sym typeface="Cairo"/>
                        </a:rPr>
                        <a:t>cerebrum</a:t>
                      </a:r>
                      <a:endParaRPr>
                        <a:solidFill>
                          <a:srgbClr val="3D85C6"/>
                        </a:solidFill>
                        <a:latin typeface="Cairo"/>
                        <a:ea typeface="Cairo"/>
                        <a:cs typeface="Cairo"/>
                        <a:sym typeface="Cairo"/>
                      </a:endParaRPr>
                    </a:p>
                  </a:txBody>
                  <a:tcPr marT="91425" marB="91425" marR="91425" marL="9142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tcPr>
                </a:tc>
              </a:tr>
              <a:tr h="593300">
                <a:tc>
                  <a:txBody>
                    <a:bodyPr>
                      <a:noAutofit/>
                    </a:bodyPr>
                    <a:lstStyle/>
                    <a:p>
                      <a:pPr indent="0" lvl="0" marL="0" rtl="0" algn="l">
                        <a:lnSpc>
                          <a:spcPct val="115000"/>
                        </a:lnSpc>
                        <a:spcBef>
                          <a:spcPts val="1100"/>
                        </a:spcBef>
                        <a:spcAft>
                          <a:spcPts val="0"/>
                        </a:spcAft>
                        <a:buNone/>
                      </a:pPr>
                      <a:r>
                        <a:rPr b="1" lang="en-GB">
                          <a:solidFill>
                            <a:srgbClr val="674EA7"/>
                          </a:solidFill>
                          <a:latin typeface="Cairo"/>
                          <a:ea typeface="Cairo"/>
                          <a:cs typeface="Cairo"/>
                          <a:sym typeface="Cairo"/>
                        </a:rPr>
                        <a:t>Middle Cerebellar Peduncle</a:t>
                      </a:r>
                      <a:endParaRPr b="1">
                        <a:solidFill>
                          <a:srgbClr val="674EA7"/>
                        </a:solidFill>
                        <a:latin typeface="Cairo"/>
                        <a:ea typeface="Cairo"/>
                        <a:cs typeface="Cairo"/>
                        <a:sym typeface="Cairo"/>
                      </a:endParaRPr>
                    </a:p>
                  </a:txBody>
                  <a:tcPr marT="91425" marB="91425" marR="91425" marL="9142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D9D2E9"/>
                    </a:solidFill>
                  </a:tcPr>
                </a:tc>
                <a:tc>
                  <a:txBody>
                    <a:bodyPr>
                      <a:noAutofit/>
                    </a:bodyPr>
                    <a:lstStyle/>
                    <a:p>
                      <a:pPr indent="0" lvl="0" marL="0" rtl="0" algn="l">
                        <a:lnSpc>
                          <a:spcPct val="80000"/>
                        </a:lnSpc>
                        <a:spcBef>
                          <a:spcPts val="0"/>
                        </a:spcBef>
                        <a:spcAft>
                          <a:spcPts val="0"/>
                        </a:spcAft>
                        <a:buClr>
                          <a:schemeClr val="dk1"/>
                        </a:buClr>
                        <a:buSzPts val="1100"/>
                        <a:buFont typeface="Arial"/>
                        <a:buNone/>
                      </a:pPr>
                      <a:r>
                        <a:rPr lang="en-GB">
                          <a:solidFill>
                            <a:schemeClr val="dk1"/>
                          </a:solidFill>
                          <a:latin typeface="Cairo"/>
                          <a:ea typeface="Cairo"/>
                          <a:cs typeface="Cairo"/>
                          <a:sym typeface="Cairo"/>
                        </a:rPr>
                        <a:t>Inputs to the </a:t>
                      </a:r>
                      <a:r>
                        <a:rPr lang="en-GB">
                          <a:solidFill>
                            <a:srgbClr val="3D85C6"/>
                          </a:solidFill>
                          <a:latin typeface="Cairo"/>
                          <a:ea typeface="Cairo"/>
                          <a:cs typeface="Cairo"/>
                          <a:sym typeface="Cairo"/>
                        </a:rPr>
                        <a:t>Cerebellum</a:t>
                      </a:r>
                      <a:endParaRPr>
                        <a:solidFill>
                          <a:srgbClr val="3D85C6"/>
                        </a:solidFill>
                        <a:latin typeface="Cairo"/>
                        <a:ea typeface="Cairo"/>
                        <a:cs typeface="Cairo"/>
                        <a:sym typeface="Cairo"/>
                      </a:endParaRPr>
                    </a:p>
                    <a:p>
                      <a:pPr indent="0" lvl="0" marL="0" rtl="0" algn="l">
                        <a:lnSpc>
                          <a:spcPct val="80000"/>
                        </a:lnSpc>
                        <a:spcBef>
                          <a:spcPts val="0"/>
                        </a:spcBef>
                        <a:spcAft>
                          <a:spcPts val="0"/>
                        </a:spcAft>
                        <a:buNone/>
                      </a:pPr>
                      <a:r>
                        <a:rPr lang="en-GB">
                          <a:solidFill>
                            <a:schemeClr val="dk1"/>
                          </a:solidFill>
                          <a:latin typeface="Cairo"/>
                          <a:ea typeface="Cairo"/>
                          <a:cs typeface="Cairo"/>
                          <a:sym typeface="Cairo"/>
                        </a:rPr>
                        <a:t>from from the </a:t>
                      </a:r>
                      <a:r>
                        <a:rPr lang="en-GB">
                          <a:solidFill>
                            <a:srgbClr val="3D85C6"/>
                          </a:solidFill>
                          <a:latin typeface="Cairo"/>
                          <a:ea typeface="Cairo"/>
                          <a:cs typeface="Cairo"/>
                          <a:sym typeface="Cairo"/>
                        </a:rPr>
                        <a:t>Pons</a:t>
                      </a:r>
                      <a:endParaRPr>
                        <a:solidFill>
                          <a:srgbClr val="3D85C6"/>
                        </a:solidFill>
                        <a:latin typeface="Cairo"/>
                        <a:ea typeface="Cairo"/>
                        <a:cs typeface="Cairo"/>
                        <a:sym typeface="Cairo"/>
                      </a:endParaRPr>
                    </a:p>
                  </a:txBody>
                  <a:tcPr marT="91425" marB="91425" marR="91425" marL="9142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tcPr>
                </a:tc>
              </a:tr>
              <a:tr h="593300">
                <a:tc>
                  <a:txBody>
                    <a:bodyPr>
                      <a:noAutofit/>
                    </a:bodyPr>
                    <a:lstStyle/>
                    <a:p>
                      <a:pPr indent="0" lvl="0" marL="0" rtl="0" algn="l">
                        <a:lnSpc>
                          <a:spcPct val="80000"/>
                        </a:lnSpc>
                        <a:spcBef>
                          <a:spcPts val="0"/>
                        </a:spcBef>
                        <a:spcAft>
                          <a:spcPts val="0"/>
                        </a:spcAft>
                        <a:buClr>
                          <a:schemeClr val="dk1"/>
                        </a:buClr>
                        <a:buSzPts val="1100"/>
                        <a:buFont typeface="Arial"/>
                        <a:buNone/>
                      </a:pPr>
                      <a:r>
                        <a:rPr b="1" lang="en-GB">
                          <a:solidFill>
                            <a:srgbClr val="6AA84F"/>
                          </a:solidFill>
                          <a:latin typeface="Cairo"/>
                          <a:ea typeface="Cairo"/>
                          <a:cs typeface="Cairo"/>
                          <a:sym typeface="Cairo"/>
                        </a:rPr>
                        <a:t>Inferior Cerebellar</a:t>
                      </a:r>
                      <a:endParaRPr b="1">
                        <a:solidFill>
                          <a:srgbClr val="6AA84F"/>
                        </a:solidFill>
                        <a:latin typeface="Cairo"/>
                        <a:ea typeface="Cairo"/>
                        <a:cs typeface="Cairo"/>
                        <a:sym typeface="Cairo"/>
                      </a:endParaRPr>
                    </a:p>
                    <a:p>
                      <a:pPr indent="0" lvl="0" marL="0" rtl="0" algn="l">
                        <a:lnSpc>
                          <a:spcPct val="80000"/>
                        </a:lnSpc>
                        <a:spcBef>
                          <a:spcPts val="0"/>
                        </a:spcBef>
                        <a:spcAft>
                          <a:spcPts val="0"/>
                        </a:spcAft>
                        <a:buNone/>
                      </a:pPr>
                      <a:r>
                        <a:rPr b="1" lang="en-GB">
                          <a:solidFill>
                            <a:srgbClr val="6AA84F"/>
                          </a:solidFill>
                          <a:latin typeface="Cairo"/>
                          <a:ea typeface="Cairo"/>
                          <a:cs typeface="Cairo"/>
                          <a:sym typeface="Cairo"/>
                        </a:rPr>
                        <a:t>Peduncle</a:t>
                      </a:r>
                      <a:endParaRPr b="1">
                        <a:solidFill>
                          <a:srgbClr val="6AA84F"/>
                        </a:solidFill>
                        <a:latin typeface="Cairo"/>
                        <a:ea typeface="Cairo"/>
                        <a:cs typeface="Cairo"/>
                        <a:sym typeface="Cairo"/>
                      </a:endParaRPr>
                    </a:p>
                  </a:txBody>
                  <a:tcPr marT="91425" marB="91425" marR="91425" marL="9142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D9EAD3"/>
                    </a:solidFill>
                  </a:tcPr>
                </a:tc>
                <a:tc>
                  <a:txBody>
                    <a:bodyPr>
                      <a:noAutofit/>
                    </a:bodyPr>
                    <a:lstStyle/>
                    <a:p>
                      <a:pPr indent="0" lvl="0" marL="0" rtl="0" algn="l">
                        <a:lnSpc>
                          <a:spcPct val="80000"/>
                        </a:lnSpc>
                        <a:spcBef>
                          <a:spcPts val="0"/>
                        </a:spcBef>
                        <a:spcAft>
                          <a:spcPts val="0"/>
                        </a:spcAft>
                        <a:buClr>
                          <a:schemeClr val="dk1"/>
                        </a:buClr>
                        <a:buSzPts val="1100"/>
                        <a:buFont typeface="Arial"/>
                        <a:buNone/>
                      </a:pPr>
                      <a:r>
                        <a:rPr lang="en-GB">
                          <a:solidFill>
                            <a:schemeClr val="dk1"/>
                          </a:solidFill>
                          <a:latin typeface="Cairo"/>
                          <a:ea typeface="Cairo"/>
                          <a:cs typeface="Cairo"/>
                          <a:sym typeface="Cairo"/>
                        </a:rPr>
                        <a:t>Inputs to the </a:t>
                      </a:r>
                      <a:r>
                        <a:rPr lang="en-GB">
                          <a:solidFill>
                            <a:srgbClr val="3D85C6"/>
                          </a:solidFill>
                          <a:latin typeface="Cairo"/>
                          <a:ea typeface="Cairo"/>
                          <a:cs typeface="Cairo"/>
                          <a:sym typeface="Cairo"/>
                        </a:rPr>
                        <a:t>Cerebellum</a:t>
                      </a:r>
                      <a:endParaRPr>
                        <a:solidFill>
                          <a:srgbClr val="3D85C6"/>
                        </a:solidFill>
                        <a:latin typeface="Cairo"/>
                        <a:ea typeface="Cairo"/>
                        <a:cs typeface="Cairo"/>
                        <a:sym typeface="Cairo"/>
                      </a:endParaRPr>
                    </a:p>
                    <a:p>
                      <a:pPr indent="0" lvl="0" marL="0" rtl="0" algn="l">
                        <a:lnSpc>
                          <a:spcPct val="80000"/>
                        </a:lnSpc>
                        <a:spcBef>
                          <a:spcPts val="0"/>
                        </a:spcBef>
                        <a:spcAft>
                          <a:spcPts val="0"/>
                        </a:spcAft>
                        <a:buNone/>
                      </a:pPr>
                      <a:r>
                        <a:rPr lang="en-GB">
                          <a:solidFill>
                            <a:schemeClr val="dk1"/>
                          </a:solidFill>
                          <a:latin typeface="Cairo"/>
                          <a:ea typeface="Cairo"/>
                          <a:cs typeface="Cairo"/>
                          <a:sym typeface="Cairo"/>
                        </a:rPr>
                        <a:t>from the </a:t>
                      </a:r>
                      <a:r>
                        <a:rPr lang="en-GB">
                          <a:solidFill>
                            <a:srgbClr val="3D85C6"/>
                          </a:solidFill>
                          <a:latin typeface="Cairo"/>
                          <a:ea typeface="Cairo"/>
                          <a:cs typeface="Cairo"/>
                          <a:sym typeface="Cairo"/>
                        </a:rPr>
                        <a:t>Medulla Oblongata</a:t>
                      </a:r>
                      <a:endParaRPr>
                        <a:solidFill>
                          <a:srgbClr val="3D85C6"/>
                        </a:solidFill>
                        <a:latin typeface="Cairo"/>
                        <a:ea typeface="Cairo"/>
                        <a:cs typeface="Cairo"/>
                        <a:sym typeface="Cairo"/>
                      </a:endParaRPr>
                    </a:p>
                  </a:txBody>
                  <a:tcPr marT="91425" marB="91425" marR="91425" marL="9142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tcPr>
                </a:tc>
              </a:tr>
            </a:tbl>
          </a:graphicData>
        </a:graphic>
      </p:graphicFrame>
      <p:sp>
        <p:nvSpPr>
          <p:cNvPr id="387" name="Google Shape;387;p70"/>
          <p:cNvSpPr txBox="1"/>
          <p:nvPr/>
        </p:nvSpPr>
        <p:spPr>
          <a:xfrm>
            <a:off x="3905650" y="2413250"/>
            <a:ext cx="2646300" cy="437400"/>
          </a:xfrm>
          <a:prstGeom prst="rect">
            <a:avLst/>
          </a:prstGeom>
          <a:noFill/>
          <a:ln cap="flat" cmpd="sng" w="9525">
            <a:solidFill>
              <a:srgbClr val="000000"/>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Cairo"/>
                <a:ea typeface="Cairo"/>
                <a:cs typeface="Cairo"/>
                <a:sym typeface="Cairo"/>
              </a:rPr>
              <a:t>Vermis </a:t>
            </a:r>
            <a:r>
              <a:rPr lang="en-GB" sz="1000">
                <a:latin typeface="Cairo"/>
                <a:ea typeface="Cairo"/>
                <a:cs typeface="Cairo"/>
                <a:sym typeface="Cairo"/>
              </a:rPr>
              <a:t>is a narrow band that </a:t>
            </a:r>
            <a:r>
              <a:rPr lang="en-GB" sz="1000">
                <a:latin typeface="Cairo"/>
                <a:ea typeface="Cairo"/>
                <a:cs typeface="Cairo"/>
                <a:sym typeface="Cairo"/>
              </a:rPr>
              <a:t>separate</a:t>
            </a:r>
            <a:r>
              <a:rPr lang="en-GB" sz="1000">
                <a:latin typeface="Cairo"/>
                <a:ea typeface="Cairo"/>
                <a:cs typeface="Cairo"/>
                <a:sym typeface="Cairo"/>
              </a:rPr>
              <a:t> the two </a:t>
            </a:r>
            <a:r>
              <a:rPr lang="en-GB" sz="1000">
                <a:latin typeface="Cairo"/>
                <a:ea typeface="Cairo"/>
                <a:cs typeface="Cairo"/>
                <a:sym typeface="Cairo"/>
              </a:rPr>
              <a:t>cerebral hemispheres</a:t>
            </a:r>
            <a:endParaRPr sz="1000">
              <a:latin typeface="Cairo"/>
              <a:ea typeface="Cairo"/>
              <a:cs typeface="Cairo"/>
              <a:sym typeface="Cairo"/>
            </a:endParaRPr>
          </a:p>
        </p:txBody>
      </p:sp>
      <p:sp>
        <p:nvSpPr>
          <p:cNvPr id="388" name="Google Shape;388;p70"/>
          <p:cNvSpPr/>
          <p:nvPr/>
        </p:nvSpPr>
        <p:spPr>
          <a:xfrm>
            <a:off x="4916850" y="2940125"/>
            <a:ext cx="482400" cy="22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0"/>
          <p:cNvSpPr txBox="1"/>
          <p:nvPr/>
        </p:nvSpPr>
        <p:spPr>
          <a:xfrm>
            <a:off x="365707" y="976401"/>
            <a:ext cx="54864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A4C2F4"/>
                </a:solidFill>
                <a:latin typeface="Cairo"/>
                <a:ea typeface="Cairo"/>
                <a:cs typeface="Cairo"/>
                <a:sym typeface="Cairo"/>
              </a:rPr>
              <a:t>“</a:t>
            </a:r>
            <a:r>
              <a:rPr lang="en-GB" sz="1600">
                <a:solidFill>
                  <a:srgbClr val="A4C2F4"/>
                </a:solidFill>
                <a:latin typeface="Cairo"/>
                <a:ea typeface="Cairo"/>
                <a:cs typeface="Cairo"/>
                <a:sym typeface="Cairo"/>
              </a:rPr>
              <a:t>Physiologically”   “Anatomically”    “Functionally”</a:t>
            </a:r>
            <a:endParaRPr sz="1600">
              <a:solidFill>
                <a:srgbClr val="A4C2F4"/>
              </a:solidFill>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71"/>
          <p:cNvSpPr txBox="1"/>
          <p:nvPr/>
        </p:nvSpPr>
        <p:spPr>
          <a:xfrm>
            <a:off x="262650" y="529925"/>
            <a:ext cx="6121800" cy="4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45818E"/>
                </a:solidFill>
                <a:highlight>
                  <a:srgbClr val="D0E0E3"/>
                </a:highlight>
                <a:latin typeface="Josefin Sans"/>
                <a:ea typeface="Josefin Sans"/>
                <a:cs typeface="Josefin Sans"/>
                <a:sym typeface="Josefin Sans"/>
              </a:rPr>
              <a:t>PRINCIPAL AFFERENT TRACTS TO THE CEREBELLUM  </a:t>
            </a:r>
            <a:endParaRPr b="1" sz="1600">
              <a:solidFill>
                <a:srgbClr val="45818E"/>
              </a:solidFill>
              <a:highlight>
                <a:srgbClr val="D0E0E3"/>
              </a:highlight>
              <a:latin typeface="Josefin Sans"/>
              <a:ea typeface="Josefin Sans"/>
              <a:cs typeface="Josefin Sans"/>
              <a:sym typeface="Josefin Sans"/>
            </a:endParaRPr>
          </a:p>
        </p:txBody>
      </p:sp>
      <p:graphicFrame>
        <p:nvGraphicFramePr>
          <p:cNvPr id="395" name="Google Shape;395;p71"/>
          <p:cNvGraphicFramePr/>
          <p:nvPr/>
        </p:nvGraphicFramePr>
        <p:xfrm>
          <a:off x="262650" y="1070825"/>
          <a:ext cx="3000000" cy="3000000"/>
        </p:xfrm>
        <a:graphic>
          <a:graphicData uri="http://schemas.openxmlformats.org/drawingml/2006/table">
            <a:tbl>
              <a:tblPr>
                <a:noFill/>
                <a:tableStyleId>{2B518857-3256-4F91-9985-BD76B08E4552}</a:tableStyleId>
              </a:tblPr>
              <a:tblGrid>
                <a:gridCol w="2333550"/>
                <a:gridCol w="3788250"/>
              </a:tblGrid>
              <a:tr h="471750">
                <a:tc>
                  <a:txBody>
                    <a:bodyPr>
                      <a:noAutofit/>
                    </a:bodyPr>
                    <a:lstStyle/>
                    <a:p>
                      <a:pPr indent="0" lvl="0" marL="0" rtl="0" algn="ctr">
                        <a:lnSpc>
                          <a:spcPct val="115000"/>
                        </a:lnSpc>
                        <a:spcBef>
                          <a:spcPts val="400"/>
                        </a:spcBef>
                        <a:spcAft>
                          <a:spcPts val="0"/>
                        </a:spcAft>
                        <a:buNone/>
                      </a:pPr>
                      <a:r>
                        <a:rPr b="1" lang="en-GB" sz="1600">
                          <a:solidFill>
                            <a:srgbClr val="3D85C6"/>
                          </a:solidFill>
                          <a:latin typeface="Philosopher"/>
                          <a:ea typeface="Philosopher"/>
                          <a:cs typeface="Philosopher"/>
                          <a:sym typeface="Philosopher"/>
                        </a:rPr>
                        <a:t>AFFERENT TRACTS</a:t>
                      </a:r>
                      <a:endParaRPr b="1" sz="1600">
                        <a:solidFill>
                          <a:srgbClr val="3D85C6"/>
                        </a:solidFill>
                        <a:latin typeface="Philosopher"/>
                        <a:ea typeface="Philosopher"/>
                        <a:cs typeface="Philosopher"/>
                        <a:sym typeface="Philosopher"/>
                      </a:endParaRPr>
                    </a:p>
                  </a:txBody>
                  <a:tcPr marT="91425" marB="91425" marR="91425" marL="91425" anchor="ctr">
                    <a:solidFill>
                      <a:srgbClr val="CFE2F3"/>
                    </a:solidFill>
                  </a:tcPr>
                </a:tc>
                <a:tc>
                  <a:txBody>
                    <a:bodyPr>
                      <a:noAutofit/>
                    </a:bodyPr>
                    <a:lstStyle/>
                    <a:p>
                      <a:pPr indent="0" lvl="0" marL="0" rtl="0" algn="ctr">
                        <a:spcBef>
                          <a:spcPts val="0"/>
                        </a:spcBef>
                        <a:spcAft>
                          <a:spcPts val="0"/>
                        </a:spcAft>
                        <a:buNone/>
                      </a:pPr>
                      <a:r>
                        <a:rPr b="1" lang="en-GB" sz="1600">
                          <a:solidFill>
                            <a:srgbClr val="674EA7"/>
                          </a:solidFill>
                          <a:latin typeface="Philosopher"/>
                          <a:ea typeface="Philosopher"/>
                          <a:cs typeface="Philosopher"/>
                          <a:sym typeface="Philosopher"/>
                        </a:rPr>
                        <a:t>TRANSMITS</a:t>
                      </a:r>
                      <a:endParaRPr b="1" sz="1600">
                        <a:solidFill>
                          <a:srgbClr val="674EA7"/>
                        </a:solidFill>
                        <a:latin typeface="Philosopher"/>
                        <a:ea typeface="Philosopher"/>
                        <a:cs typeface="Philosopher"/>
                        <a:sym typeface="Philosopher"/>
                      </a:endParaRPr>
                    </a:p>
                  </a:txBody>
                  <a:tcPr marT="91425" marB="91425" marR="91425" marL="91425" anchor="ctr">
                    <a:solidFill>
                      <a:srgbClr val="D9D2E9"/>
                    </a:solidFill>
                  </a:tcPr>
                </a:tc>
              </a:tr>
              <a:tr h="716100">
                <a:tc>
                  <a:txBody>
                    <a:bodyPr>
                      <a:noAutofit/>
                    </a:bodyPr>
                    <a:lstStyle/>
                    <a:p>
                      <a:pPr indent="0" lvl="0" marL="0" rtl="0" algn="l">
                        <a:spcBef>
                          <a:spcPts val="0"/>
                        </a:spcBef>
                        <a:spcAft>
                          <a:spcPts val="0"/>
                        </a:spcAft>
                        <a:buNone/>
                      </a:pPr>
                      <a:r>
                        <a:rPr b="1" lang="en-GB">
                          <a:solidFill>
                            <a:srgbClr val="38761D"/>
                          </a:solidFill>
                          <a:latin typeface="Cairo"/>
                          <a:ea typeface="Cairo"/>
                          <a:cs typeface="Cairo"/>
                          <a:sym typeface="Cairo"/>
                        </a:rPr>
                        <a:t>Vestibulocerebellar</a:t>
                      </a:r>
                      <a:endParaRPr b="1">
                        <a:solidFill>
                          <a:srgbClr val="38761D"/>
                        </a:solidFill>
                        <a:latin typeface="Cairo"/>
                        <a:ea typeface="Cairo"/>
                        <a:cs typeface="Cairo"/>
                        <a:sym typeface="Cairo"/>
                      </a:endParaRPr>
                    </a:p>
                  </a:txBody>
                  <a:tcPr marT="91425" marB="91425" marR="91425" marL="91425" anchor="ctr">
                    <a:solidFill>
                      <a:srgbClr val="D9EAD3"/>
                    </a:solidFill>
                  </a:tcPr>
                </a:tc>
                <a:tc>
                  <a:txBody>
                    <a:bodyPr>
                      <a:noAutofit/>
                    </a:bodyPr>
                    <a:lstStyle/>
                    <a:p>
                      <a:pPr indent="0" lvl="0" marL="0" rtl="0" algn="l">
                        <a:lnSpc>
                          <a:spcPct val="115000"/>
                        </a:lnSpc>
                        <a:spcBef>
                          <a:spcPts val="400"/>
                        </a:spcBef>
                        <a:spcAft>
                          <a:spcPts val="0"/>
                        </a:spcAft>
                        <a:buNone/>
                      </a:pPr>
                      <a:r>
                        <a:rPr lang="en-GB">
                          <a:solidFill>
                            <a:srgbClr val="3C78D8"/>
                          </a:solidFill>
                          <a:latin typeface="Cairo"/>
                          <a:ea typeface="Cairo"/>
                          <a:cs typeface="Cairo"/>
                          <a:sym typeface="Cairo"/>
                        </a:rPr>
                        <a:t>Vestibular</a:t>
                      </a:r>
                      <a:r>
                        <a:rPr lang="en-GB">
                          <a:solidFill>
                            <a:schemeClr val="dk1"/>
                          </a:solidFill>
                          <a:latin typeface="Cairo"/>
                          <a:ea typeface="Cairo"/>
                          <a:cs typeface="Cairo"/>
                          <a:sym typeface="Cairo"/>
                        </a:rPr>
                        <a:t> impulses from </a:t>
                      </a:r>
                      <a:r>
                        <a:rPr lang="en-GB">
                          <a:solidFill>
                            <a:srgbClr val="A64D79"/>
                          </a:solidFill>
                          <a:latin typeface="Cairo"/>
                          <a:ea typeface="Cairo"/>
                          <a:cs typeface="Cairo"/>
                          <a:sym typeface="Cairo"/>
                        </a:rPr>
                        <a:t>labyrinths</a:t>
                      </a:r>
                      <a:r>
                        <a:rPr lang="en-GB">
                          <a:solidFill>
                            <a:schemeClr val="dk1"/>
                          </a:solidFill>
                          <a:latin typeface="Cairo"/>
                          <a:ea typeface="Cairo"/>
                          <a:cs typeface="Cairo"/>
                          <a:sym typeface="Cairo"/>
                        </a:rPr>
                        <a:t>, direct &amp; via vestibular nuclei.</a:t>
                      </a:r>
                      <a:endParaRPr>
                        <a:latin typeface="Cairo"/>
                        <a:ea typeface="Cairo"/>
                        <a:cs typeface="Cairo"/>
                        <a:sym typeface="Cairo"/>
                      </a:endParaRPr>
                    </a:p>
                  </a:txBody>
                  <a:tcPr marT="91425" marB="91425" marR="91425" marL="91425" anchor="ctr"/>
                </a:tc>
              </a:tr>
              <a:tr h="716100">
                <a:tc>
                  <a:txBody>
                    <a:bodyPr>
                      <a:noAutofit/>
                    </a:bodyPr>
                    <a:lstStyle/>
                    <a:p>
                      <a:pPr indent="0" lvl="0" marL="0" rtl="0" algn="l">
                        <a:lnSpc>
                          <a:spcPct val="115000"/>
                        </a:lnSpc>
                        <a:spcBef>
                          <a:spcPts val="400"/>
                        </a:spcBef>
                        <a:spcAft>
                          <a:spcPts val="0"/>
                        </a:spcAft>
                        <a:buNone/>
                      </a:pPr>
                      <a:r>
                        <a:rPr b="1" lang="en-GB">
                          <a:solidFill>
                            <a:srgbClr val="38761D"/>
                          </a:solidFill>
                          <a:latin typeface="Cairo"/>
                          <a:ea typeface="Cairo"/>
                          <a:cs typeface="Cairo"/>
                          <a:sym typeface="Cairo"/>
                        </a:rPr>
                        <a:t>Dorsal Spinocerebellar</a:t>
                      </a:r>
                      <a:endParaRPr b="1">
                        <a:solidFill>
                          <a:srgbClr val="38761D"/>
                        </a:solidFill>
                        <a:latin typeface="Cairo"/>
                        <a:ea typeface="Cairo"/>
                        <a:cs typeface="Cairo"/>
                        <a:sym typeface="Cairo"/>
                      </a:endParaRPr>
                    </a:p>
                  </a:txBody>
                  <a:tcPr marT="91425" marB="91425" marR="91425" marL="91425" anchor="ctr">
                    <a:solidFill>
                      <a:srgbClr val="D9EAD3"/>
                    </a:solidFill>
                  </a:tcPr>
                </a:tc>
                <a:tc>
                  <a:txBody>
                    <a:bodyPr>
                      <a:noAutofit/>
                    </a:bodyPr>
                    <a:lstStyle/>
                    <a:p>
                      <a:pPr indent="0" lvl="0" marL="0" rtl="0" algn="l">
                        <a:lnSpc>
                          <a:spcPct val="115000"/>
                        </a:lnSpc>
                        <a:spcBef>
                          <a:spcPts val="400"/>
                        </a:spcBef>
                        <a:spcAft>
                          <a:spcPts val="0"/>
                        </a:spcAft>
                        <a:buNone/>
                      </a:pPr>
                      <a:r>
                        <a:rPr lang="en-GB">
                          <a:solidFill>
                            <a:srgbClr val="3C78D8"/>
                          </a:solidFill>
                          <a:latin typeface="Cairo"/>
                          <a:ea typeface="Cairo"/>
                          <a:cs typeface="Cairo"/>
                          <a:sym typeface="Cairo"/>
                        </a:rPr>
                        <a:t>Proprioceptive</a:t>
                      </a:r>
                      <a:r>
                        <a:rPr lang="en-GB">
                          <a:solidFill>
                            <a:schemeClr val="dk1"/>
                          </a:solidFill>
                          <a:latin typeface="Cairo"/>
                          <a:ea typeface="Cairo"/>
                          <a:cs typeface="Cairo"/>
                          <a:sym typeface="Cairo"/>
                        </a:rPr>
                        <a:t> &amp; </a:t>
                      </a:r>
                      <a:r>
                        <a:rPr lang="en-GB">
                          <a:solidFill>
                            <a:srgbClr val="3C78D8"/>
                          </a:solidFill>
                          <a:latin typeface="Cairo"/>
                          <a:ea typeface="Cairo"/>
                          <a:cs typeface="Cairo"/>
                          <a:sym typeface="Cairo"/>
                        </a:rPr>
                        <a:t>exteroceptive</a:t>
                      </a:r>
                      <a:r>
                        <a:rPr lang="en-GB">
                          <a:solidFill>
                            <a:schemeClr val="dk1"/>
                          </a:solidFill>
                          <a:latin typeface="Cairo"/>
                          <a:ea typeface="Cairo"/>
                          <a:cs typeface="Cairo"/>
                          <a:sym typeface="Cairo"/>
                        </a:rPr>
                        <a:t> impulses from the </a:t>
                      </a:r>
                      <a:r>
                        <a:rPr lang="en-GB">
                          <a:solidFill>
                            <a:srgbClr val="A64D79"/>
                          </a:solidFill>
                          <a:latin typeface="Cairo"/>
                          <a:ea typeface="Cairo"/>
                          <a:cs typeface="Cairo"/>
                          <a:sym typeface="Cairo"/>
                        </a:rPr>
                        <a:t>body</a:t>
                      </a:r>
                      <a:r>
                        <a:rPr lang="en-GB">
                          <a:solidFill>
                            <a:schemeClr val="dk1"/>
                          </a:solidFill>
                          <a:latin typeface="Cairo"/>
                          <a:ea typeface="Cairo"/>
                          <a:cs typeface="Cairo"/>
                          <a:sym typeface="Cairo"/>
                        </a:rPr>
                        <a:t>.</a:t>
                      </a:r>
                      <a:endParaRPr>
                        <a:latin typeface="Cairo"/>
                        <a:ea typeface="Cairo"/>
                        <a:cs typeface="Cairo"/>
                        <a:sym typeface="Cairo"/>
                      </a:endParaRPr>
                    </a:p>
                  </a:txBody>
                  <a:tcPr marT="91425" marB="91425" marR="91425" marL="91425" anchor="ctr"/>
                </a:tc>
              </a:tr>
              <a:tr h="716100">
                <a:tc>
                  <a:txBody>
                    <a:bodyPr>
                      <a:noAutofit/>
                    </a:bodyPr>
                    <a:lstStyle/>
                    <a:p>
                      <a:pPr indent="0" lvl="0" marL="0" rtl="0" algn="l">
                        <a:lnSpc>
                          <a:spcPct val="115000"/>
                        </a:lnSpc>
                        <a:spcBef>
                          <a:spcPts val="0"/>
                        </a:spcBef>
                        <a:spcAft>
                          <a:spcPts val="0"/>
                        </a:spcAft>
                        <a:buNone/>
                      </a:pPr>
                      <a:r>
                        <a:rPr b="1" lang="en-GB">
                          <a:solidFill>
                            <a:srgbClr val="38761D"/>
                          </a:solidFill>
                          <a:latin typeface="Cairo"/>
                          <a:ea typeface="Cairo"/>
                          <a:cs typeface="Cairo"/>
                          <a:sym typeface="Cairo"/>
                        </a:rPr>
                        <a:t>Ventral Spinocerebellar</a:t>
                      </a:r>
                      <a:endParaRPr b="1">
                        <a:solidFill>
                          <a:srgbClr val="38761D"/>
                        </a:solidFill>
                        <a:latin typeface="Cairo"/>
                        <a:ea typeface="Cairo"/>
                        <a:cs typeface="Cairo"/>
                        <a:sym typeface="Cairo"/>
                      </a:endParaRPr>
                    </a:p>
                  </a:txBody>
                  <a:tcPr marT="91425" marB="91425" marR="91425" marL="91425" anchor="ctr">
                    <a:solidFill>
                      <a:srgbClr val="D9EAD3"/>
                    </a:solidFill>
                  </a:tcPr>
                </a:tc>
                <a:tc>
                  <a:txBody>
                    <a:bodyPr>
                      <a:noAutofit/>
                    </a:bodyPr>
                    <a:lstStyle/>
                    <a:p>
                      <a:pPr indent="0" lvl="0" marL="0" rtl="0" algn="l">
                        <a:lnSpc>
                          <a:spcPct val="115000"/>
                        </a:lnSpc>
                        <a:spcBef>
                          <a:spcPts val="400"/>
                        </a:spcBef>
                        <a:spcAft>
                          <a:spcPts val="0"/>
                        </a:spcAft>
                        <a:buNone/>
                      </a:pPr>
                      <a:r>
                        <a:rPr lang="en-GB">
                          <a:solidFill>
                            <a:srgbClr val="3C78D8"/>
                          </a:solidFill>
                          <a:latin typeface="Cairo"/>
                          <a:ea typeface="Cairo"/>
                          <a:cs typeface="Cairo"/>
                          <a:sym typeface="Cairo"/>
                        </a:rPr>
                        <a:t>Proprioceptive</a:t>
                      </a:r>
                      <a:r>
                        <a:rPr lang="en-GB">
                          <a:solidFill>
                            <a:schemeClr val="dk1"/>
                          </a:solidFill>
                          <a:latin typeface="Cairo"/>
                          <a:ea typeface="Cairo"/>
                          <a:cs typeface="Cairo"/>
                          <a:sym typeface="Cairo"/>
                        </a:rPr>
                        <a:t> &amp; </a:t>
                      </a:r>
                      <a:r>
                        <a:rPr lang="en-GB">
                          <a:solidFill>
                            <a:srgbClr val="3C78D8"/>
                          </a:solidFill>
                          <a:latin typeface="Cairo"/>
                          <a:ea typeface="Cairo"/>
                          <a:cs typeface="Cairo"/>
                          <a:sym typeface="Cairo"/>
                        </a:rPr>
                        <a:t>exteroceptive</a:t>
                      </a:r>
                      <a:r>
                        <a:rPr lang="en-GB">
                          <a:solidFill>
                            <a:schemeClr val="dk1"/>
                          </a:solidFill>
                          <a:latin typeface="Cairo"/>
                          <a:ea typeface="Cairo"/>
                          <a:cs typeface="Cairo"/>
                          <a:sym typeface="Cairo"/>
                        </a:rPr>
                        <a:t> impulses from the </a:t>
                      </a:r>
                      <a:r>
                        <a:rPr lang="en-GB">
                          <a:solidFill>
                            <a:srgbClr val="A64D79"/>
                          </a:solidFill>
                          <a:latin typeface="Cairo"/>
                          <a:ea typeface="Cairo"/>
                          <a:cs typeface="Cairo"/>
                          <a:sym typeface="Cairo"/>
                        </a:rPr>
                        <a:t>body</a:t>
                      </a:r>
                      <a:r>
                        <a:rPr lang="en-GB">
                          <a:solidFill>
                            <a:schemeClr val="dk1"/>
                          </a:solidFill>
                          <a:latin typeface="Cairo"/>
                          <a:ea typeface="Cairo"/>
                          <a:cs typeface="Cairo"/>
                          <a:sym typeface="Cairo"/>
                        </a:rPr>
                        <a:t>.</a:t>
                      </a:r>
                      <a:endParaRPr>
                        <a:latin typeface="Cairo"/>
                        <a:ea typeface="Cairo"/>
                        <a:cs typeface="Cairo"/>
                        <a:sym typeface="Cairo"/>
                      </a:endParaRPr>
                    </a:p>
                  </a:txBody>
                  <a:tcPr marT="91425" marB="91425" marR="91425" marL="91425" anchor="ctr"/>
                </a:tc>
              </a:tr>
              <a:tr h="716100">
                <a:tc>
                  <a:txBody>
                    <a:bodyPr>
                      <a:noAutofit/>
                    </a:bodyPr>
                    <a:lstStyle/>
                    <a:p>
                      <a:pPr indent="0" lvl="0" marL="0" rtl="0" algn="l">
                        <a:lnSpc>
                          <a:spcPct val="115000"/>
                        </a:lnSpc>
                        <a:spcBef>
                          <a:spcPts val="400"/>
                        </a:spcBef>
                        <a:spcAft>
                          <a:spcPts val="0"/>
                        </a:spcAft>
                        <a:buNone/>
                      </a:pPr>
                      <a:r>
                        <a:rPr b="1" lang="en-GB">
                          <a:solidFill>
                            <a:srgbClr val="38761D"/>
                          </a:solidFill>
                          <a:latin typeface="Cairo"/>
                          <a:ea typeface="Cairo"/>
                          <a:cs typeface="Cairo"/>
                          <a:sym typeface="Cairo"/>
                        </a:rPr>
                        <a:t>Cuneocerebellar</a:t>
                      </a:r>
                      <a:endParaRPr b="1">
                        <a:solidFill>
                          <a:srgbClr val="38761D"/>
                        </a:solidFill>
                        <a:latin typeface="Cairo"/>
                        <a:ea typeface="Cairo"/>
                        <a:cs typeface="Cairo"/>
                        <a:sym typeface="Cairo"/>
                      </a:endParaRPr>
                    </a:p>
                  </a:txBody>
                  <a:tcPr marT="91425" marB="91425" marR="91425" marL="91425" anchor="ctr">
                    <a:solidFill>
                      <a:srgbClr val="D9EAD3"/>
                    </a:solidFill>
                  </a:tcPr>
                </a:tc>
                <a:tc>
                  <a:txBody>
                    <a:bodyPr>
                      <a:noAutofit/>
                    </a:bodyPr>
                    <a:lstStyle/>
                    <a:p>
                      <a:pPr indent="0" lvl="0" marL="0" rtl="0" algn="l">
                        <a:lnSpc>
                          <a:spcPct val="115000"/>
                        </a:lnSpc>
                        <a:spcBef>
                          <a:spcPts val="400"/>
                        </a:spcBef>
                        <a:spcAft>
                          <a:spcPts val="0"/>
                        </a:spcAft>
                        <a:buNone/>
                      </a:pPr>
                      <a:r>
                        <a:rPr lang="en-GB">
                          <a:solidFill>
                            <a:srgbClr val="3C78D8"/>
                          </a:solidFill>
                          <a:latin typeface="Cairo"/>
                          <a:ea typeface="Cairo"/>
                          <a:cs typeface="Cairo"/>
                          <a:sym typeface="Cairo"/>
                        </a:rPr>
                        <a:t>Proprioceptive</a:t>
                      </a:r>
                      <a:r>
                        <a:rPr lang="en-GB">
                          <a:solidFill>
                            <a:schemeClr val="dk1"/>
                          </a:solidFill>
                          <a:latin typeface="Cairo"/>
                          <a:ea typeface="Cairo"/>
                          <a:cs typeface="Cairo"/>
                          <a:sym typeface="Cairo"/>
                        </a:rPr>
                        <a:t> impulses, especially from the </a:t>
                      </a:r>
                      <a:r>
                        <a:rPr lang="en-GB">
                          <a:solidFill>
                            <a:srgbClr val="A64D79"/>
                          </a:solidFill>
                          <a:latin typeface="Cairo"/>
                          <a:ea typeface="Cairo"/>
                          <a:cs typeface="Cairo"/>
                          <a:sym typeface="Cairo"/>
                        </a:rPr>
                        <a:t>head</a:t>
                      </a:r>
                      <a:r>
                        <a:rPr lang="en-GB">
                          <a:solidFill>
                            <a:schemeClr val="dk1"/>
                          </a:solidFill>
                          <a:latin typeface="Cairo"/>
                          <a:ea typeface="Cairo"/>
                          <a:cs typeface="Cairo"/>
                          <a:sym typeface="Cairo"/>
                        </a:rPr>
                        <a:t> and </a:t>
                      </a:r>
                      <a:r>
                        <a:rPr lang="en-GB">
                          <a:solidFill>
                            <a:srgbClr val="A64D79"/>
                          </a:solidFill>
                          <a:latin typeface="Cairo"/>
                          <a:ea typeface="Cairo"/>
                          <a:cs typeface="Cairo"/>
                          <a:sym typeface="Cairo"/>
                        </a:rPr>
                        <a:t>neck</a:t>
                      </a:r>
                      <a:r>
                        <a:rPr lang="en-GB">
                          <a:solidFill>
                            <a:schemeClr val="dk1"/>
                          </a:solidFill>
                          <a:latin typeface="Cairo"/>
                          <a:ea typeface="Cairo"/>
                          <a:cs typeface="Cairo"/>
                          <a:sym typeface="Cairo"/>
                        </a:rPr>
                        <a:t>.</a:t>
                      </a:r>
                      <a:endParaRPr>
                        <a:latin typeface="Cairo"/>
                        <a:ea typeface="Cairo"/>
                        <a:cs typeface="Cairo"/>
                        <a:sym typeface="Cairo"/>
                      </a:endParaRPr>
                    </a:p>
                  </a:txBody>
                  <a:tcPr marT="91425" marB="91425" marR="91425" marL="91425" anchor="ctr"/>
                </a:tc>
              </a:tr>
              <a:tr h="593925">
                <a:tc>
                  <a:txBody>
                    <a:bodyPr>
                      <a:noAutofit/>
                    </a:bodyPr>
                    <a:lstStyle/>
                    <a:p>
                      <a:pPr indent="0" lvl="0" marL="0" rtl="0" algn="l">
                        <a:lnSpc>
                          <a:spcPct val="115000"/>
                        </a:lnSpc>
                        <a:spcBef>
                          <a:spcPts val="400"/>
                        </a:spcBef>
                        <a:spcAft>
                          <a:spcPts val="0"/>
                        </a:spcAft>
                        <a:buNone/>
                      </a:pPr>
                      <a:r>
                        <a:rPr b="1" lang="en-GB">
                          <a:solidFill>
                            <a:srgbClr val="38761D"/>
                          </a:solidFill>
                          <a:latin typeface="Cairo"/>
                          <a:ea typeface="Cairo"/>
                          <a:cs typeface="Cairo"/>
                          <a:sym typeface="Cairo"/>
                        </a:rPr>
                        <a:t>Tectocerebellar</a:t>
                      </a:r>
                      <a:endParaRPr b="1">
                        <a:solidFill>
                          <a:srgbClr val="38761D"/>
                        </a:solidFill>
                        <a:latin typeface="Cairo"/>
                        <a:ea typeface="Cairo"/>
                        <a:cs typeface="Cairo"/>
                        <a:sym typeface="Cairo"/>
                      </a:endParaRPr>
                    </a:p>
                  </a:txBody>
                  <a:tcPr marT="91425" marB="91425" marR="91425" marL="91425" anchor="ctr">
                    <a:solidFill>
                      <a:srgbClr val="D9EAD3"/>
                    </a:solidFill>
                  </a:tcPr>
                </a:tc>
                <a:tc>
                  <a:txBody>
                    <a:bodyPr>
                      <a:noAutofit/>
                    </a:bodyPr>
                    <a:lstStyle/>
                    <a:p>
                      <a:pPr indent="0" lvl="0" marL="0" rtl="0" algn="l">
                        <a:spcBef>
                          <a:spcPts val="0"/>
                        </a:spcBef>
                        <a:spcAft>
                          <a:spcPts val="0"/>
                        </a:spcAft>
                        <a:buNone/>
                      </a:pPr>
                      <a:r>
                        <a:rPr lang="en-GB">
                          <a:solidFill>
                            <a:srgbClr val="3C78D8"/>
                          </a:solidFill>
                          <a:latin typeface="Cairo"/>
                          <a:ea typeface="Cairo"/>
                          <a:cs typeface="Cairo"/>
                          <a:sym typeface="Cairo"/>
                        </a:rPr>
                        <a:t>Auditory</a:t>
                      </a:r>
                      <a:r>
                        <a:rPr lang="en-GB">
                          <a:solidFill>
                            <a:schemeClr val="dk1"/>
                          </a:solidFill>
                          <a:latin typeface="Cairo"/>
                          <a:ea typeface="Cairo"/>
                          <a:cs typeface="Cairo"/>
                          <a:sym typeface="Cairo"/>
                        </a:rPr>
                        <a:t> &amp; </a:t>
                      </a:r>
                      <a:r>
                        <a:rPr lang="en-GB">
                          <a:solidFill>
                            <a:srgbClr val="3C78D8"/>
                          </a:solidFill>
                          <a:latin typeface="Cairo"/>
                          <a:ea typeface="Cairo"/>
                          <a:cs typeface="Cairo"/>
                          <a:sym typeface="Cairo"/>
                        </a:rPr>
                        <a:t>visual</a:t>
                      </a:r>
                      <a:r>
                        <a:rPr lang="en-GB">
                          <a:solidFill>
                            <a:schemeClr val="dk1"/>
                          </a:solidFill>
                          <a:latin typeface="Cairo"/>
                          <a:ea typeface="Cairo"/>
                          <a:cs typeface="Cairo"/>
                          <a:sym typeface="Cairo"/>
                        </a:rPr>
                        <a:t> impulses via </a:t>
                      </a:r>
                      <a:r>
                        <a:rPr lang="en-GB">
                          <a:solidFill>
                            <a:srgbClr val="A64D79"/>
                          </a:solidFill>
                          <a:latin typeface="Cairo"/>
                          <a:ea typeface="Cairo"/>
                          <a:cs typeface="Cairo"/>
                          <a:sym typeface="Cairo"/>
                        </a:rPr>
                        <a:t>inferior and superior colliculi</a:t>
                      </a:r>
                      <a:endParaRPr>
                        <a:solidFill>
                          <a:srgbClr val="A64D79"/>
                        </a:solidFill>
                        <a:latin typeface="Cairo"/>
                        <a:ea typeface="Cairo"/>
                        <a:cs typeface="Cairo"/>
                        <a:sym typeface="Cairo"/>
                      </a:endParaRPr>
                    </a:p>
                  </a:txBody>
                  <a:tcPr marT="91425" marB="91425" marR="91425" marL="91425" anchor="ctr"/>
                </a:tc>
              </a:tr>
              <a:tr h="593925">
                <a:tc>
                  <a:txBody>
                    <a:bodyPr>
                      <a:noAutofit/>
                    </a:bodyPr>
                    <a:lstStyle/>
                    <a:p>
                      <a:pPr indent="0" lvl="0" marL="0" rtl="0" algn="l">
                        <a:lnSpc>
                          <a:spcPct val="115000"/>
                        </a:lnSpc>
                        <a:spcBef>
                          <a:spcPts val="400"/>
                        </a:spcBef>
                        <a:spcAft>
                          <a:spcPts val="0"/>
                        </a:spcAft>
                        <a:buNone/>
                      </a:pPr>
                      <a:r>
                        <a:rPr b="1" lang="en-GB">
                          <a:solidFill>
                            <a:srgbClr val="38761D"/>
                          </a:solidFill>
                          <a:latin typeface="Cairo"/>
                          <a:ea typeface="Cairo"/>
                          <a:cs typeface="Cairo"/>
                          <a:sym typeface="Cairo"/>
                        </a:rPr>
                        <a:t>Pontocerebellar</a:t>
                      </a:r>
                      <a:endParaRPr b="1">
                        <a:solidFill>
                          <a:srgbClr val="38761D"/>
                        </a:solidFill>
                        <a:latin typeface="Cairo"/>
                        <a:ea typeface="Cairo"/>
                        <a:cs typeface="Cairo"/>
                        <a:sym typeface="Cairo"/>
                      </a:endParaRPr>
                    </a:p>
                  </a:txBody>
                  <a:tcPr marT="91425" marB="91425" marR="91425" marL="91425" anchor="ctr">
                    <a:solidFill>
                      <a:srgbClr val="D9EAD3"/>
                    </a:solidFill>
                  </a:tcPr>
                </a:tc>
                <a:tc>
                  <a:txBody>
                    <a:bodyPr>
                      <a:noAutofit/>
                    </a:bodyPr>
                    <a:lstStyle/>
                    <a:p>
                      <a:pPr indent="0" lvl="0" marL="0" rtl="0" algn="l">
                        <a:spcBef>
                          <a:spcPts val="0"/>
                        </a:spcBef>
                        <a:spcAft>
                          <a:spcPts val="0"/>
                        </a:spcAft>
                        <a:buNone/>
                      </a:pPr>
                      <a:r>
                        <a:rPr lang="en-GB">
                          <a:solidFill>
                            <a:schemeClr val="dk1"/>
                          </a:solidFill>
                          <a:latin typeface="Cairo"/>
                          <a:ea typeface="Cairo"/>
                          <a:cs typeface="Cairo"/>
                          <a:sym typeface="Cairo"/>
                        </a:rPr>
                        <a:t>Impulses from </a:t>
                      </a:r>
                      <a:r>
                        <a:rPr lang="en-GB">
                          <a:solidFill>
                            <a:srgbClr val="3C78D8"/>
                          </a:solidFill>
                          <a:latin typeface="Cairo"/>
                          <a:ea typeface="Cairo"/>
                          <a:cs typeface="Cairo"/>
                          <a:sym typeface="Cairo"/>
                        </a:rPr>
                        <a:t>motor and other parts of cerebral cortex</a:t>
                      </a:r>
                      <a:r>
                        <a:rPr lang="en-GB">
                          <a:solidFill>
                            <a:schemeClr val="dk1"/>
                          </a:solidFill>
                          <a:latin typeface="Cairo"/>
                          <a:ea typeface="Cairo"/>
                          <a:cs typeface="Cairo"/>
                          <a:sym typeface="Cairo"/>
                        </a:rPr>
                        <a:t> via </a:t>
                      </a:r>
                      <a:r>
                        <a:rPr lang="en-GB">
                          <a:solidFill>
                            <a:srgbClr val="A64D79"/>
                          </a:solidFill>
                          <a:latin typeface="Cairo"/>
                          <a:ea typeface="Cairo"/>
                          <a:cs typeface="Cairo"/>
                          <a:sym typeface="Cairo"/>
                        </a:rPr>
                        <a:t>pontine nuclei</a:t>
                      </a:r>
                      <a:endParaRPr>
                        <a:solidFill>
                          <a:srgbClr val="A64D79"/>
                        </a:solidFill>
                        <a:latin typeface="Cairo"/>
                        <a:ea typeface="Cairo"/>
                        <a:cs typeface="Cairo"/>
                        <a:sym typeface="Cairo"/>
                      </a:endParaRPr>
                    </a:p>
                  </a:txBody>
                  <a:tcPr marT="91425" marB="91425" marR="91425" marL="91425" anchor="ctr"/>
                </a:tc>
              </a:tr>
              <a:tr h="716100">
                <a:tc>
                  <a:txBody>
                    <a:bodyPr>
                      <a:noAutofit/>
                    </a:bodyPr>
                    <a:lstStyle/>
                    <a:p>
                      <a:pPr indent="0" lvl="0" marL="0" rtl="0" algn="l">
                        <a:lnSpc>
                          <a:spcPct val="115000"/>
                        </a:lnSpc>
                        <a:spcBef>
                          <a:spcPts val="400"/>
                        </a:spcBef>
                        <a:spcAft>
                          <a:spcPts val="0"/>
                        </a:spcAft>
                        <a:buNone/>
                      </a:pPr>
                      <a:r>
                        <a:rPr b="1" lang="en-GB">
                          <a:solidFill>
                            <a:srgbClr val="38761D"/>
                          </a:solidFill>
                          <a:latin typeface="Cairo"/>
                          <a:ea typeface="Cairo"/>
                          <a:cs typeface="Cairo"/>
                          <a:sym typeface="Cairo"/>
                        </a:rPr>
                        <a:t>Olivocerebellar</a:t>
                      </a:r>
                      <a:endParaRPr b="1">
                        <a:solidFill>
                          <a:srgbClr val="38761D"/>
                        </a:solidFill>
                        <a:latin typeface="Cairo"/>
                        <a:ea typeface="Cairo"/>
                        <a:cs typeface="Cairo"/>
                        <a:sym typeface="Cairo"/>
                      </a:endParaRPr>
                    </a:p>
                  </a:txBody>
                  <a:tcPr marT="91425" marB="91425" marR="91425" marL="91425" anchor="ctr">
                    <a:solidFill>
                      <a:srgbClr val="D9EAD3"/>
                    </a:solidFill>
                  </a:tcPr>
                </a:tc>
                <a:tc>
                  <a:txBody>
                    <a:bodyPr>
                      <a:noAutofit/>
                    </a:bodyPr>
                    <a:lstStyle/>
                    <a:p>
                      <a:pPr indent="0" lvl="0" marL="0" rtl="0" algn="l">
                        <a:lnSpc>
                          <a:spcPct val="115000"/>
                        </a:lnSpc>
                        <a:spcBef>
                          <a:spcPts val="400"/>
                        </a:spcBef>
                        <a:spcAft>
                          <a:spcPts val="0"/>
                        </a:spcAft>
                        <a:buNone/>
                      </a:pPr>
                      <a:r>
                        <a:rPr lang="en-GB">
                          <a:solidFill>
                            <a:srgbClr val="3C78D8"/>
                          </a:solidFill>
                          <a:latin typeface="Cairo"/>
                          <a:ea typeface="Cairo"/>
                          <a:cs typeface="Cairo"/>
                          <a:sym typeface="Cairo"/>
                        </a:rPr>
                        <a:t>Proprioceptive</a:t>
                      </a:r>
                      <a:r>
                        <a:rPr lang="en-GB">
                          <a:solidFill>
                            <a:schemeClr val="dk1"/>
                          </a:solidFill>
                          <a:latin typeface="Cairo"/>
                          <a:ea typeface="Cairo"/>
                          <a:cs typeface="Cairo"/>
                          <a:sym typeface="Cairo"/>
                        </a:rPr>
                        <a:t> input from </a:t>
                      </a:r>
                      <a:r>
                        <a:rPr lang="en-GB">
                          <a:solidFill>
                            <a:srgbClr val="3C78D8"/>
                          </a:solidFill>
                          <a:latin typeface="Cairo"/>
                          <a:ea typeface="Cairo"/>
                          <a:cs typeface="Cairo"/>
                          <a:sym typeface="Cairo"/>
                        </a:rPr>
                        <a:t>whole</a:t>
                      </a:r>
                      <a:r>
                        <a:rPr lang="en-GB">
                          <a:solidFill>
                            <a:schemeClr val="dk1"/>
                          </a:solidFill>
                          <a:latin typeface="Cairo"/>
                          <a:ea typeface="Cairo"/>
                          <a:cs typeface="Cairo"/>
                          <a:sym typeface="Cairo"/>
                        </a:rPr>
                        <a:t> </a:t>
                      </a:r>
                      <a:r>
                        <a:rPr lang="en-GB">
                          <a:solidFill>
                            <a:srgbClr val="3C78D8"/>
                          </a:solidFill>
                          <a:latin typeface="Cairo"/>
                          <a:ea typeface="Cairo"/>
                          <a:cs typeface="Cairo"/>
                          <a:sym typeface="Cairo"/>
                        </a:rPr>
                        <a:t>body</a:t>
                      </a:r>
                      <a:r>
                        <a:rPr lang="en-GB">
                          <a:solidFill>
                            <a:schemeClr val="dk1"/>
                          </a:solidFill>
                          <a:latin typeface="Cairo"/>
                          <a:ea typeface="Cairo"/>
                          <a:cs typeface="Cairo"/>
                          <a:sym typeface="Cairo"/>
                        </a:rPr>
                        <a:t> via relay in </a:t>
                      </a:r>
                      <a:r>
                        <a:rPr lang="en-GB">
                          <a:solidFill>
                            <a:srgbClr val="A64D79"/>
                          </a:solidFill>
                          <a:latin typeface="Cairo"/>
                          <a:ea typeface="Cairo"/>
                          <a:cs typeface="Cairo"/>
                          <a:sym typeface="Cairo"/>
                        </a:rPr>
                        <a:t>inferior olive.</a:t>
                      </a:r>
                      <a:endParaRPr>
                        <a:solidFill>
                          <a:srgbClr val="A64D79"/>
                        </a:solidFill>
                        <a:latin typeface="Cairo"/>
                        <a:ea typeface="Cairo"/>
                        <a:cs typeface="Cairo"/>
                        <a:sym typeface="Cairo"/>
                      </a:endParaRPr>
                    </a:p>
                  </a:txBody>
                  <a:tcPr marT="91425" marB="91425" marR="91425" marL="91425" anchor="ctr"/>
                </a:tc>
              </a:tr>
            </a:tbl>
          </a:graphicData>
        </a:graphic>
      </p:graphicFrame>
      <p:sp>
        <p:nvSpPr>
          <p:cNvPr id="396" name="Google Shape;396;p71"/>
          <p:cNvSpPr txBox="1"/>
          <p:nvPr/>
        </p:nvSpPr>
        <p:spPr>
          <a:xfrm>
            <a:off x="262650" y="6611350"/>
            <a:ext cx="31662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45818E"/>
                </a:solidFill>
                <a:highlight>
                  <a:srgbClr val="D0E0E3"/>
                </a:highlight>
                <a:latin typeface="Josefin Sans"/>
                <a:ea typeface="Josefin Sans"/>
                <a:cs typeface="Josefin Sans"/>
                <a:sym typeface="Josefin Sans"/>
              </a:rPr>
              <a:t>PRINCIPAL AFFERENT TRACTS TO THE CEREBELLUM :</a:t>
            </a:r>
            <a:endParaRPr b="1">
              <a:solidFill>
                <a:srgbClr val="45818E"/>
              </a:solidFill>
              <a:highlight>
                <a:srgbClr val="D0E0E3"/>
              </a:highlight>
              <a:latin typeface="Josefin Sans"/>
              <a:ea typeface="Josefin Sans"/>
              <a:cs typeface="Josefin Sans"/>
              <a:sym typeface="Josefin Sans"/>
            </a:endParaRPr>
          </a:p>
        </p:txBody>
      </p:sp>
      <p:sp>
        <p:nvSpPr>
          <p:cNvPr id="397" name="Google Shape;397;p71"/>
          <p:cNvSpPr txBox="1"/>
          <p:nvPr/>
        </p:nvSpPr>
        <p:spPr>
          <a:xfrm>
            <a:off x="3429000" y="6611350"/>
            <a:ext cx="31662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45818E"/>
                </a:solidFill>
                <a:highlight>
                  <a:srgbClr val="D0E0E3"/>
                </a:highlight>
                <a:latin typeface="Josefin Sans"/>
                <a:ea typeface="Josefin Sans"/>
                <a:cs typeface="Josefin Sans"/>
                <a:sym typeface="Josefin Sans"/>
              </a:rPr>
              <a:t>PRINCIPAL EFFERENT TRACTS TO THE CEREBELLUM :</a:t>
            </a:r>
            <a:endParaRPr b="1">
              <a:solidFill>
                <a:srgbClr val="45818E"/>
              </a:solidFill>
              <a:highlight>
                <a:srgbClr val="D0E0E3"/>
              </a:highlight>
              <a:latin typeface="Josefin Sans"/>
              <a:ea typeface="Josefin Sans"/>
              <a:cs typeface="Josefin Sans"/>
              <a:sym typeface="Josefin Sans"/>
            </a:endParaRPr>
          </a:p>
        </p:txBody>
      </p:sp>
      <p:pic>
        <p:nvPicPr>
          <p:cNvPr id="398" name="Google Shape;398;p71"/>
          <p:cNvPicPr preferRelativeResize="0"/>
          <p:nvPr/>
        </p:nvPicPr>
        <p:blipFill rotWithShape="1">
          <a:blip r:embed="rId3">
            <a:alphaModFix/>
          </a:blip>
          <a:srcRect b="17494" l="0" r="2610" t="22159"/>
          <a:stretch/>
        </p:blipFill>
        <p:spPr>
          <a:xfrm>
            <a:off x="338275" y="7130875"/>
            <a:ext cx="2929091" cy="2420023"/>
          </a:xfrm>
          <a:prstGeom prst="rect">
            <a:avLst/>
          </a:prstGeom>
          <a:noFill/>
          <a:ln>
            <a:noFill/>
          </a:ln>
        </p:spPr>
      </p:pic>
      <p:pic>
        <p:nvPicPr>
          <p:cNvPr id="399" name="Google Shape;399;p71"/>
          <p:cNvPicPr preferRelativeResize="0"/>
          <p:nvPr/>
        </p:nvPicPr>
        <p:blipFill rotWithShape="1">
          <a:blip r:embed="rId4">
            <a:alphaModFix/>
          </a:blip>
          <a:srcRect b="26423" l="7484" r="0" t="13995"/>
          <a:stretch/>
        </p:blipFill>
        <p:spPr>
          <a:xfrm>
            <a:off x="3429000" y="7083275"/>
            <a:ext cx="2929100" cy="25152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72"/>
          <p:cNvSpPr txBox="1"/>
          <p:nvPr/>
        </p:nvSpPr>
        <p:spPr>
          <a:xfrm>
            <a:off x="303050" y="585925"/>
            <a:ext cx="6101700" cy="42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800">
                <a:solidFill>
                  <a:srgbClr val="45818E"/>
                </a:solidFill>
                <a:highlight>
                  <a:srgbClr val="D0E0E3"/>
                </a:highlight>
                <a:latin typeface="Josefin Sans"/>
                <a:ea typeface="Josefin Sans"/>
                <a:cs typeface="Josefin Sans"/>
                <a:sym typeface="Josefin Sans"/>
              </a:rPr>
              <a:t>CEREBELLUM LAYERS</a:t>
            </a:r>
            <a:endParaRPr b="1" sz="1800">
              <a:solidFill>
                <a:srgbClr val="45818E"/>
              </a:solidFill>
              <a:highlight>
                <a:srgbClr val="D0E0E3"/>
              </a:highlight>
              <a:latin typeface="Josefin Sans"/>
              <a:ea typeface="Josefin Sans"/>
              <a:cs typeface="Josefin Sans"/>
              <a:sym typeface="Josefin Sans"/>
            </a:endParaRPr>
          </a:p>
        </p:txBody>
      </p:sp>
      <p:sp>
        <p:nvSpPr>
          <p:cNvPr id="405" name="Google Shape;405;p72"/>
          <p:cNvSpPr txBox="1"/>
          <p:nvPr/>
        </p:nvSpPr>
        <p:spPr>
          <a:xfrm>
            <a:off x="212525" y="856225"/>
            <a:ext cx="6307800" cy="72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The cerebellum has an external cerebellar cortex separated by white matter from the deep cerebellar nuclei as follows: </a:t>
            </a:r>
            <a:endParaRPr>
              <a:latin typeface="Cairo"/>
              <a:ea typeface="Cairo"/>
              <a:cs typeface="Cairo"/>
              <a:sym typeface="Cairo"/>
            </a:endParaRPr>
          </a:p>
        </p:txBody>
      </p:sp>
      <p:graphicFrame>
        <p:nvGraphicFramePr>
          <p:cNvPr id="406" name="Google Shape;406;p72"/>
          <p:cNvGraphicFramePr/>
          <p:nvPr/>
        </p:nvGraphicFramePr>
        <p:xfrm>
          <a:off x="368700" y="2160025"/>
          <a:ext cx="3000000" cy="3000000"/>
        </p:xfrm>
        <a:graphic>
          <a:graphicData uri="http://schemas.openxmlformats.org/drawingml/2006/table">
            <a:tbl>
              <a:tblPr>
                <a:noFill/>
                <a:tableStyleId>{2B518857-3256-4F91-9985-BD76B08E4552}</a:tableStyleId>
              </a:tblPr>
              <a:tblGrid>
                <a:gridCol w="1990125"/>
                <a:gridCol w="1990125"/>
                <a:gridCol w="1990125"/>
              </a:tblGrid>
              <a:tr h="478100">
                <a:tc>
                  <a:txBody>
                    <a:bodyPr>
                      <a:noAutofit/>
                    </a:bodyPr>
                    <a:lstStyle/>
                    <a:p>
                      <a:pPr indent="0" lvl="0" marL="0" rtl="0" algn="l">
                        <a:lnSpc>
                          <a:spcPct val="115000"/>
                        </a:lnSpc>
                        <a:spcBef>
                          <a:spcPts val="500"/>
                        </a:spcBef>
                        <a:spcAft>
                          <a:spcPts val="0"/>
                        </a:spcAft>
                        <a:buNone/>
                      </a:pPr>
                      <a:r>
                        <a:rPr b="1" lang="en-GB">
                          <a:solidFill>
                            <a:srgbClr val="674EA7"/>
                          </a:solidFill>
                          <a:highlight>
                            <a:srgbClr val="D9D2E9"/>
                          </a:highlight>
                          <a:latin typeface="Cairo"/>
                          <a:ea typeface="Cairo"/>
                          <a:cs typeface="Cairo"/>
                          <a:sym typeface="Cairo"/>
                        </a:rPr>
                        <a:t>Molecular Layer</a:t>
                      </a:r>
                      <a:endParaRPr b="1">
                        <a:solidFill>
                          <a:srgbClr val="674EA7"/>
                        </a:solidFill>
                        <a:highlight>
                          <a:srgbClr val="D9D2E9"/>
                        </a:highlight>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76A5AF"/>
                      </a:solidFill>
                      <a:prstDash val="lgDash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lnSpc>
                          <a:spcPct val="115000"/>
                        </a:lnSpc>
                        <a:spcBef>
                          <a:spcPts val="500"/>
                        </a:spcBef>
                        <a:spcAft>
                          <a:spcPts val="0"/>
                        </a:spcAft>
                        <a:buNone/>
                      </a:pPr>
                      <a:r>
                        <a:rPr lang="en-GB">
                          <a:solidFill>
                            <a:srgbClr val="980000"/>
                          </a:solidFill>
                          <a:latin typeface="Cairo"/>
                          <a:ea typeface="Cairo"/>
                          <a:cs typeface="Cairo"/>
                          <a:sym typeface="Cairo"/>
                        </a:rPr>
                        <a:t>Purkinje</a:t>
                      </a:r>
                      <a:r>
                        <a:rPr lang="en-GB">
                          <a:solidFill>
                            <a:srgbClr val="FF0000"/>
                          </a:solidFill>
                          <a:latin typeface="Cairo"/>
                          <a:ea typeface="Cairo"/>
                          <a:cs typeface="Cairo"/>
                          <a:sym typeface="Cairo"/>
                        </a:rPr>
                        <a:t> </a:t>
                      </a:r>
                      <a:r>
                        <a:rPr lang="en-GB">
                          <a:solidFill>
                            <a:srgbClr val="980000"/>
                          </a:solidFill>
                          <a:latin typeface="Cairo"/>
                          <a:ea typeface="Cairo"/>
                          <a:cs typeface="Cairo"/>
                          <a:sym typeface="Cairo"/>
                        </a:rPr>
                        <a:t>cells</a:t>
                      </a:r>
                      <a:r>
                        <a:rPr lang="en-GB">
                          <a:solidFill>
                            <a:srgbClr val="FF0000"/>
                          </a:solidFill>
                          <a:latin typeface="Cairo"/>
                          <a:ea typeface="Cairo"/>
                          <a:cs typeface="Cairo"/>
                          <a:sym typeface="Cairo"/>
                        </a:rPr>
                        <a:t> </a:t>
                      </a:r>
                      <a:r>
                        <a:rPr lang="en-GB" sz="1000">
                          <a:latin typeface="Cairo"/>
                          <a:ea typeface="Cairo"/>
                          <a:cs typeface="Cairo"/>
                          <a:sym typeface="Cairo"/>
                        </a:rPr>
                        <a:t>(output cells)</a:t>
                      </a:r>
                      <a:endParaRPr sz="1000">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c rowSpan="4">
                  <a:txBody>
                    <a:bodyPr>
                      <a:noAutofit/>
                    </a:bodyPr>
                    <a:lstStyle/>
                    <a:p>
                      <a:pPr indent="0" lvl="0" marL="0" rtl="0" algn="ctr">
                        <a:lnSpc>
                          <a:spcPct val="115000"/>
                        </a:lnSpc>
                        <a:spcBef>
                          <a:spcPts val="500"/>
                        </a:spcBef>
                        <a:spcAft>
                          <a:spcPts val="0"/>
                        </a:spcAft>
                        <a:buClr>
                          <a:schemeClr val="dk1"/>
                        </a:buClr>
                        <a:buSzPts val="1100"/>
                        <a:buFont typeface="Arial"/>
                        <a:buNone/>
                      </a:pPr>
                      <a:r>
                        <a:rPr lang="en-GB" u="sng">
                          <a:solidFill>
                            <a:schemeClr val="dk1"/>
                          </a:solidFill>
                          <a:latin typeface="Cairo"/>
                          <a:ea typeface="Cairo"/>
                          <a:cs typeface="Cairo"/>
                          <a:sym typeface="Cairo"/>
                        </a:rPr>
                        <a:t>GABA … </a:t>
                      </a:r>
                      <a:r>
                        <a:rPr lang="en-GB" u="sng">
                          <a:solidFill>
                            <a:schemeClr val="dk1"/>
                          </a:solidFill>
                          <a:latin typeface="Cairo"/>
                          <a:ea typeface="Cairo"/>
                          <a:cs typeface="Cairo"/>
                          <a:sym typeface="Cairo"/>
                        </a:rPr>
                        <a:t>Inhibition</a:t>
                      </a:r>
                      <a:endParaRPr u="sng">
                        <a:solidFill>
                          <a:schemeClr val="dk1"/>
                        </a:solidFill>
                        <a:latin typeface="Cairo"/>
                        <a:ea typeface="Cairo"/>
                        <a:cs typeface="Cairo"/>
                        <a:sym typeface="Cairo"/>
                      </a:endParaRPr>
                    </a:p>
                    <a:p>
                      <a:pPr indent="0" lvl="0" marL="0" rtl="0" algn="ctr">
                        <a:spcBef>
                          <a:spcPts val="0"/>
                        </a:spcBef>
                        <a:spcAft>
                          <a:spcPts val="0"/>
                        </a:spcAft>
                        <a:buNone/>
                      </a:pPr>
                      <a:r>
                        <a:t/>
                      </a:r>
                      <a:endParaRPr>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r>
              <a:tr h="478100">
                <a:tc rowSpan="2">
                  <a:txBody>
                    <a:bodyPr>
                      <a:noAutofit/>
                    </a:bodyPr>
                    <a:lstStyle/>
                    <a:p>
                      <a:pPr indent="0" lvl="0" marL="0" rtl="0" algn="l">
                        <a:lnSpc>
                          <a:spcPct val="115000"/>
                        </a:lnSpc>
                        <a:spcBef>
                          <a:spcPts val="500"/>
                        </a:spcBef>
                        <a:spcAft>
                          <a:spcPts val="0"/>
                        </a:spcAft>
                        <a:buNone/>
                      </a:pPr>
                      <a:r>
                        <a:rPr b="1" lang="en-GB">
                          <a:solidFill>
                            <a:srgbClr val="674EA7"/>
                          </a:solidFill>
                          <a:highlight>
                            <a:srgbClr val="D9D2E9"/>
                          </a:highlight>
                          <a:latin typeface="Cairo"/>
                          <a:ea typeface="Cairo"/>
                          <a:cs typeface="Cairo"/>
                          <a:sym typeface="Cairo"/>
                        </a:rPr>
                        <a:t>Purkinje Cell Layer</a:t>
                      </a:r>
                      <a:endParaRPr b="1">
                        <a:solidFill>
                          <a:srgbClr val="674EA7"/>
                        </a:solidFill>
                        <a:highlight>
                          <a:srgbClr val="D9D2E9"/>
                        </a:highlight>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76A5AF"/>
                      </a:solidFill>
                      <a:prstDash val="lgDash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lnSpc>
                          <a:spcPct val="115000"/>
                        </a:lnSpc>
                        <a:spcBef>
                          <a:spcPts val="500"/>
                        </a:spcBef>
                        <a:spcAft>
                          <a:spcPts val="0"/>
                        </a:spcAft>
                        <a:buNone/>
                      </a:pPr>
                      <a:r>
                        <a:rPr lang="en-GB">
                          <a:solidFill>
                            <a:schemeClr val="dk1"/>
                          </a:solidFill>
                          <a:latin typeface="Cairo"/>
                          <a:ea typeface="Cairo"/>
                          <a:cs typeface="Cairo"/>
                          <a:sym typeface="Cairo"/>
                        </a:rPr>
                        <a:t>Basket cells</a:t>
                      </a:r>
                      <a:endParaRPr>
                        <a:solidFill>
                          <a:srgbClr val="B2B2B2"/>
                        </a:solidFill>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c vMerge="1"/>
              </a:tr>
              <a:tr h="478100">
                <a:tc vMerge="1"/>
                <a:tc>
                  <a:txBody>
                    <a:bodyPr>
                      <a:noAutofit/>
                    </a:bodyPr>
                    <a:lstStyle/>
                    <a:p>
                      <a:pPr indent="0" lvl="0" marL="0" rtl="0" algn="ctr">
                        <a:spcBef>
                          <a:spcPts val="0"/>
                        </a:spcBef>
                        <a:spcAft>
                          <a:spcPts val="0"/>
                        </a:spcAft>
                        <a:buNone/>
                      </a:pPr>
                      <a:r>
                        <a:rPr lang="en-GB">
                          <a:solidFill>
                            <a:schemeClr val="dk1"/>
                          </a:solidFill>
                          <a:latin typeface="Cairo"/>
                          <a:ea typeface="Cairo"/>
                          <a:cs typeface="Cairo"/>
                          <a:sym typeface="Cairo"/>
                        </a:rPr>
                        <a:t>Golgi cells</a:t>
                      </a:r>
                      <a:endParaRPr>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c vMerge="1"/>
              </a:tr>
              <a:tr h="671450">
                <a:tc>
                  <a:txBody>
                    <a:bodyPr>
                      <a:noAutofit/>
                    </a:bodyPr>
                    <a:lstStyle/>
                    <a:p>
                      <a:pPr indent="0" lvl="0" marL="0" rtl="0" algn="l">
                        <a:lnSpc>
                          <a:spcPct val="115000"/>
                        </a:lnSpc>
                        <a:spcBef>
                          <a:spcPts val="500"/>
                        </a:spcBef>
                        <a:spcAft>
                          <a:spcPts val="0"/>
                        </a:spcAft>
                        <a:buClr>
                          <a:schemeClr val="dk1"/>
                        </a:buClr>
                        <a:buSzPts val="1100"/>
                        <a:buFont typeface="Arial"/>
                        <a:buNone/>
                      </a:pPr>
                      <a:r>
                        <a:rPr b="1" lang="en-GB">
                          <a:solidFill>
                            <a:srgbClr val="674EA7"/>
                          </a:solidFill>
                          <a:highlight>
                            <a:srgbClr val="D9D2E9"/>
                          </a:highlight>
                          <a:latin typeface="Cairo"/>
                          <a:ea typeface="Cairo"/>
                          <a:cs typeface="Cairo"/>
                          <a:sym typeface="Cairo"/>
                        </a:rPr>
                        <a:t>Granular Layer	</a:t>
                      </a:r>
                      <a:endParaRPr b="1">
                        <a:solidFill>
                          <a:srgbClr val="674EA7"/>
                        </a:solidFill>
                        <a:highlight>
                          <a:srgbClr val="D9D2E9"/>
                        </a:highlight>
                        <a:latin typeface="Cairo"/>
                        <a:ea typeface="Cairo"/>
                        <a:cs typeface="Cairo"/>
                        <a:sym typeface="Cairo"/>
                      </a:endParaRPr>
                    </a:p>
                    <a:p>
                      <a:pPr indent="0" lvl="0" marL="0" rtl="0" algn="l">
                        <a:spcBef>
                          <a:spcPts val="0"/>
                        </a:spcBef>
                        <a:spcAft>
                          <a:spcPts val="0"/>
                        </a:spcAft>
                        <a:buNone/>
                      </a:pPr>
                      <a:r>
                        <a:t/>
                      </a:r>
                      <a:endParaRPr b="1">
                        <a:solidFill>
                          <a:srgbClr val="674EA7"/>
                        </a:solidFill>
                        <a:highlight>
                          <a:srgbClr val="D9D2E9"/>
                        </a:highlight>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76A5AF"/>
                      </a:solidFill>
                      <a:prstDash val="lgDash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rtl="0" algn="ctr">
                        <a:lnSpc>
                          <a:spcPct val="115000"/>
                        </a:lnSpc>
                        <a:spcBef>
                          <a:spcPts val="500"/>
                        </a:spcBef>
                        <a:spcAft>
                          <a:spcPts val="0"/>
                        </a:spcAft>
                        <a:buNone/>
                      </a:pPr>
                      <a:r>
                        <a:rPr lang="en-GB">
                          <a:solidFill>
                            <a:schemeClr val="dk1"/>
                          </a:solidFill>
                          <a:latin typeface="Cairo"/>
                          <a:ea typeface="Cairo"/>
                          <a:cs typeface="Cairo"/>
                          <a:sym typeface="Cairo"/>
                        </a:rPr>
                        <a:t>Stellate cells</a:t>
                      </a:r>
                      <a:endParaRPr>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c vMerge="1"/>
              </a:tr>
            </a:tbl>
          </a:graphicData>
        </a:graphic>
      </p:graphicFrame>
      <p:sp>
        <p:nvSpPr>
          <p:cNvPr id="407" name="Google Shape;407;p72"/>
          <p:cNvSpPr txBox="1"/>
          <p:nvPr/>
        </p:nvSpPr>
        <p:spPr>
          <a:xfrm>
            <a:off x="379250" y="1659625"/>
            <a:ext cx="1499700" cy="424200"/>
          </a:xfrm>
          <a:prstGeom prst="rect">
            <a:avLst/>
          </a:prstGeom>
          <a:noFill/>
          <a:ln cap="flat" cmpd="sng" w="9525">
            <a:solidFill>
              <a:srgbClr val="0B5394"/>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B5394"/>
                </a:solidFill>
                <a:latin typeface="Economica"/>
                <a:ea typeface="Economica"/>
                <a:cs typeface="Economica"/>
                <a:sym typeface="Economica"/>
              </a:rPr>
              <a:t>Cerebellar cortex:</a:t>
            </a:r>
            <a:endParaRPr b="1" sz="1800">
              <a:solidFill>
                <a:srgbClr val="0B5394"/>
              </a:solidFill>
              <a:latin typeface="Economica"/>
              <a:ea typeface="Economica"/>
              <a:cs typeface="Economica"/>
              <a:sym typeface="Economica"/>
            </a:endParaRPr>
          </a:p>
        </p:txBody>
      </p:sp>
      <p:sp>
        <p:nvSpPr>
          <p:cNvPr id="408" name="Google Shape;408;p72"/>
          <p:cNvSpPr txBox="1"/>
          <p:nvPr/>
        </p:nvSpPr>
        <p:spPr>
          <a:xfrm>
            <a:off x="379250" y="4386825"/>
            <a:ext cx="1499700" cy="424200"/>
          </a:xfrm>
          <a:prstGeom prst="rect">
            <a:avLst/>
          </a:prstGeom>
          <a:noFill/>
          <a:ln cap="flat" cmpd="sng" w="9525">
            <a:solidFill>
              <a:srgbClr val="0B5394"/>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B5394"/>
                </a:solidFill>
                <a:latin typeface="Economica"/>
                <a:ea typeface="Economica"/>
                <a:cs typeface="Economica"/>
                <a:sym typeface="Economica"/>
              </a:rPr>
              <a:t>Cerebellar nuclei:</a:t>
            </a:r>
            <a:endParaRPr b="1" sz="1800">
              <a:solidFill>
                <a:srgbClr val="0B5394"/>
              </a:solidFill>
              <a:latin typeface="Economica"/>
              <a:ea typeface="Economica"/>
              <a:cs typeface="Economica"/>
              <a:sym typeface="Economica"/>
            </a:endParaRPr>
          </a:p>
        </p:txBody>
      </p:sp>
      <p:graphicFrame>
        <p:nvGraphicFramePr>
          <p:cNvPr id="409" name="Google Shape;409;p72"/>
          <p:cNvGraphicFramePr/>
          <p:nvPr/>
        </p:nvGraphicFramePr>
        <p:xfrm>
          <a:off x="379250" y="4887225"/>
          <a:ext cx="3000000" cy="3000000"/>
        </p:xfrm>
        <a:graphic>
          <a:graphicData uri="http://schemas.openxmlformats.org/drawingml/2006/table">
            <a:tbl>
              <a:tblPr>
                <a:noFill/>
                <a:tableStyleId>{2B518857-3256-4F91-9985-BD76B08E4552}</a:tableStyleId>
              </a:tblPr>
              <a:tblGrid>
                <a:gridCol w="1990125"/>
                <a:gridCol w="1990125"/>
                <a:gridCol w="1990125"/>
              </a:tblGrid>
              <a:tr h="489600">
                <a:tc>
                  <a:txBody>
                    <a:bodyPr>
                      <a:noAutofit/>
                    </a:bodyPr>
                    <a:lstStyle/>
                    <a:p>
                      <a:pPr indent="0" lvl="0" marL="0" rtl="0" algn="l">
                        <a:spcBef>
                          <a:spcPts val="0"/>
                        </a:spcBef>
                        <a:spcAft>
                          <a:spcPts val="0"/>
                        </a:spcAft>
                        <a:buNone/>
                      </a:pPr>
                      <a:r>
                        <a:rPr b="1" lang="en-GB">
                          <a:solidFill>
                            <a:srgbClr val="E69138"/>
                          </a:solidFill>
                          <a:highlight>
                            <a:srgbClr val="FCE5CD"/>
                          </a:highlight>
                          <a:latin typeface="Cairo"/>
                          <a:ea typeface="Cairo"/>
                          <a:cs typeface="Cairo"/>
                          <a:sym typeface="Cairo"/>
                        </a:rPr>
                        <a:t>Dentate Nucleus</a:t>
                      </a:r>
                      <a:endParaRPr b="1">
                        <a:solidFill>
                          <a:srgbClr val="E69138"/>
                        </a:solidFill>
                        <a:highlight>
                          <a:srgbClr val="FCE5CD"/>
                        </a:highlight>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76A5AF"/>
                      </a:solidFill>
                      <a:prstDash val="lgDash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rowSpan="2">
                  <a:txBody>
                    <a:bodyPr>
                      <a:noAutofit/>
                    </a:bodyPr>
                    <a:lstStyle/>
                    <a:p>
                      <a:pPr indent="0" lvl="0" marL="0" rtl="0" algn="ctr">
                        <a:spcBef>
                          <a:spcPts val="0"/>
                        </a:spcBef>
                        <a:spcAft>
                          <a:spcPts val="0"/>
                        </a:spcAft>
                        <a:buNone/>
                      </a:pPr>
                      <a:r>
                        <a:rPr lang="en-GB">
                          <a:solidFill>
                            <a:srgbClr val="FF0000"/>
                          </a:solidFill>
                          <a:latin typeface="Cairo"/>
                          <a:ea typeface="Cairo"/>
                          <a:cs typeface="Cairo"/>
                          <a:sym typeface="Cairo"/>
                        </a:rPr>
                        <a:t>Granular cells</a:t>
                      </a:r>
                      <a:endParaRPr>
                        <a:solidFill>
                          <a:srgbClr val="FF0000"/>
                        </a:solidFill>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c rowSpan="2">
                  <a:txBody>
                    <a:bodyPr>
                      <a:noAutofit/>
                    </a:bodyPr>
                    <a:lstStyle/>
                    <a:p>
                      <a:pPr indent="0" lvl="0" marL="0" rtl="0" algn="ctr">
                        <a:lnSpc>
                          <a:spcPct val="115000"/>
                        </a:lnSpc>
                        <a:spcBef>
                          <a:spcPts val="500"/>
                        </a:spcBef>
                        <a:spcAft>
                          <a:spcPts val="0"/>
                        </a:spcAft>
                        <a:buNone/>
                      </a:pPr>
                      <a:r>
                        <a:rPr lang="en-GB" u="sng">
                          <a:solidFill>
                            <a:srgbClr val="FF0000"/>
                          </a:solidFill>
                          <a:latin typeface="Cairo"/>
                          <a:ea typeface="Cairo"/>
                          <a:cs typeface="Cairo"/>
                          <a:sym typeface="Cairo"/>
                        </a:rPr>
                        <a:t>Glutamate … Excitation</a:t>
                      </a:r>
                      <a:endParaRPr u="sng">
                        <a:solidFill>
                          <a:srgbClr val="FF0000"/>
                        </a:solidFill>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r>
              <a:tr h="489600">
                <a:tc>
                  <a:txBody>
                    <a:bodyPr>
                      <a:noAutofit/>
                    </a:bodyPr>
                    <a:lstStyle/>
                    <a:p>
                      <a:pPr indent="0" lvl="0" marL="0" rtl="0" algn="l">
                        <a:spcBef>
                          <a:spcPts val="0"/>
                        </a:spcBef>
                        <a:spcAft>
                          <a:spcPts val="0"/>
                        </a:spcAft>
                        <a:buNone/>
                      </a:pPr>
                      <a:r>
                        <a:rPr b="1" lang="en-GB">
                          <a:solidFill>
                            <a:srgbClr val="E69138"/>
                          </a:solidFill>
                          <a:highlight>
                            <a:srgbClr val="FCE5CD"/>
                          </a:highlight>
                          <a:latin typeface="Cairo"/>
                          <a:ea typeface="Cairo"/>
                          <a:cs typeface="Cairo"/>
                          <a:sym typeface="Cairo"/>
                        </a:rPr>
                        <a:t>Globose Nucleus</a:t>
                      </a:r>
                      <a:endParaRPr b="1">
                        <a:solidFill>
                          <a:srgbClr val="E69138"/>
                        </a:solidFill>
                        <a:highlight>
                          <a:srgbClr val="FCE5CD"/>
                        </a:highlight>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76A5AF"/>
                      </a:solidFill>
                      <a:prstDash val="lgDash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vMerge="1"/>
                <a:tc vMerge="1"/>
              </a:tr>
              <a:tr h="489600">
                <a:tc>
                  <a:txBody>
                    <a:bodyPr>
                      <a:noAutofit/>
                    </a:bodyPr>
                    <a:lstStyle/>
                    <a:p>
                      <a:pPr indent="0" lvl="0" marL="0" rtl="0" algn="l">
                        <a:spcBef>
                          <a:spcPts val="0"/>
                        </a:spcBef>
                        <a:spcAft>
                          <a:spcPts val="0"/>
                        </a:spcAft>
                        <a:buNone/>
                      </a:pPr>
                      <a:r>
                        <a:rPr b="1" lang="en-GB">
                          <a:solidFill>
                            <a:srgbClr val="E69138"/>
                          </a:solidFill>
                          <a:highlight>
                            <a:srgbClr val="FCE5CD"/>
                          </a:highlight>
                          <a:latin typeface="Cairo"/>
                          <a:ea typeface="Cairo"/>
                          <a:cs typeface="Cairo"/>
                          <a:sym typeface="Cairo"/>
                        </a:rPr>
                        <a:t>Emboliform Nucleus</a:t>
                      </a:r>
                      <a:endParaRPr b="1">
                        <a:solidFill>
                          <a:srgbClr val="E69138"/>
                        </a:solidFill>
                        <a:highlight>
                          <a:srgbClr val="FCE5CD"/>
                        </a:highlight>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76A5AF"/>
                      </a:solidFill>
                      <a:prstDash val="lgDash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rowSpan="2">
                  <a:txBody>
                    <a:bodyPr>
                      <a:noAutofit/>
                    </a:bodyPr>
                    <a:lstStyle/>
                    <a:p>
                      <a:pPr indent="0" lvl="0" marL="0" rtl="0" algn="ctr">
                        <a:spcBef>
                          <a:spcPts val="0"/>
                        </a:spcBef>
                        <a:spcAft>
                          <a:spcPts val="0"/>
                        </a:spcAft>
                        <a:buNone/>
                      </a:pPr>
                      <a:r>
                        <a:rPr lang="en-GB">
                          <a:solidFill>
                            <a:schemeClr val="dk1"/>
                          </a:solidFill>
                          <a:latin typeface="Cairo"/>
                          <a:ea typeface="Cairo"/>
                          <a:cs typeface="Cairo"/>
                          <a:sym typeface="Cairo"/>
                        </a:rPr>
                        <a:t>Stellate cells</a:t>
                      </a:r>
                      <a:endParaRPr>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c rowSpan="2">
                  <a:txBody>
                    <a:bodyPr>
                      <a:noAutofit/>
                    </a:bodyPr>
                    <a:lstStyle/>
                    <a:p>
                      <a:pPr indent="0" lvl="0" marL="0" rtl="0" algn="ctr">
                        <a:spcBef>
                          <a:spcPts val="0"/>
                        </a:spcBef>
                        <a:spcAft>
                          <a:spcPts val="0"/>
                        </a:spcAft>
                        <a:buNone/>
                      </a:pPr>
                      <a:r>
                        <a:rPr lang="en-GB" u="sng">
                          <a:solidFill>
                            <a:schemeClr val="dk1"/>
                          </a:solidFill>
                          <a:latin typeface="Cairo"/>
                          <a:ea typeface="Cairo"/>
                          <a:cs typeface="Cairo"/>
                          <a:sym typeface="Cairo"/>
                        </a:rPr>
                        <a:t>Taurine …. .</a:t>
                      </a:r>
                      <a:r>
                        <a:rPr lang="en-GB" u="sng">
                          <a:solidFill>
                            <a:schemeClr val="dk1"/>
                          </a:solidFill>
                          <a:latin typeface="Cairo"/>
                          <a:ea typeface="Cairo"/>
                          <a:cs typeface="Cairo"/>
                          <a:sym typeface="Cairo"/>
                        </a:rPr>
                        <a:t>Inhibition</a:t>
                      </a:r>
                      <a:endParaRPr u="sng">
                        <a:latin typeface="Cairo"/>
                        <a:ea typeface="Cairo"/>
                        <a:cs typeface="Cairo"/>
                        <a:sym typeface="Cairo"/>
                      </a:endParaRPr>
                    </a:p>
                  </a:txBody>
                  <a:tcPr marT="91425" marB="91425" marR="91425" marL="91425" anchor="ctr">
                    <a:lnL cap="flat" cmpd="sng" w="9525">
                      <a:solidFill>
                        <a:srgbClr val="76A5AF"/>
                      </a:solidFill>
                      <a:prstDash val="lgDashDot"/>
                      <a:round/>
                      <a:headEnd len="sm" w="sm" type="none"/>
                      <a:tailEnd len="sm" w="sm" type="none"/>
                    </a:lnL>
                    <a:lnR cap="flat" cmpd="sng" w="9525">
                      <a:solidFill>
                        <a:srgbClr val="76A5AF"/>
                      </a:solidFill>
                      <a:prstDash val="lgDashDot"/>
                      <a:round/>
                      <a:headEnd len="sm" w="sm" type="none"/>
                      <a:tailEnd len="sm" w="sm" type="none"/>
                    </a:lnR>
                    <a:lnT cap="flat" cmpd="sng" w="9525">
                      <a:solidFill>
                        <a:srgbClr val="76A5AF"/>
                      </a:solidFill>
                      <a:prstDash val="lgDashDot"/>
                      <a:round/>
                      <a:headEnd len="sm" w="sm" type="none"/>
                      <a:tailEnd len="sm" w="sm" type="none"/>
                    </a:lnT>
                    <a:lnB cap="flat" cmpd="sng" w="9525">
                      <a:solidFill>
                        <a:srgbClr val="76A5AF"/>
                      </a:solidFill>
                      <a:prstDash val="lgDashDot"/>
                      <a:round/>
                      <a:headEnd len="sm" w="sm" type="none"/>
                      <a:tailEnd len="sm" w="sm" type="none"/>
                    </a:lnB>
                  </a:tcPr>
                </a:tc>
              </a:tr>
              <a:tr h="489600">
                <a:tc>
                  <a:txBody>
                    <a:bodyPr>
                      <a:noAutofit/>
                    </a:bodyPr>
                    <a:lstStyle/>
                    <a:p>
                      <a:pPr indent="0" lvl="0" marL="0" rtl="0" algn="l">
                        <a:spcBef>
                          <a:spcPts val="0"/>
                        </a:spcBef>
                        <a:spcAft>
                          <a:spcPts val="0"/>
                        </a:spcAft>
                        <a:buNone/>
                      </a:pPr>
                      <a:r>
                        <a:rPr b="1" lang="en-GB">
                          <a:solidFill>
                            <a:srgbClr val="E69138"/>
                          </a:solidFill>
                          <a:highlight>
                            <a:srgbClr val="FCE5CD"/>
                          </a:highlight>
                          <a:latin typeface="Cairo"/>
                          <a:ea typeface="Cairo"/>
                          <a:cs typeface="Cairo"/>
                          <a:sym typeface="Cairo"/>
                        </a:rPr>
                        <a:t>Fastigial  Nuclei</a:t>
                      </a:r>
                      <a:endParaRPr b="1">
                        <a:solidFill>
                          <a:srgbClr val="E69138"/>
                        </a:solidFill>
                        <a:highlight>
                          <a:srgbClr val="FCE5CD"/>
                        </a:highlight>
                        <a:latin typeface="Cairo"/>
                        <a:ea typeface="Cairo"/>
                        <a:cs typeface="Cairo"/>
                        <a:sym typeface="Cair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76A5AF"/>
                      </a:solidFill>
                      <a:prstDash val="lgDashDot"/>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vMerge="1"/>
                <a:tc vMerge="1"/>
              </a:tr>
            </a:tbl>
          </a:graphicData>
        </a:graphic>
      </p:graphicFrame>
      <p:sp>
        <p:nvSpPr>
          <p:cNvPr id="410" name="Google Shape;410;p72"/>
          <p:cNvSpPr txBox="1"/>
          <p:nvPr/>
        </p:nvSpPr>
        <p:spPr>
          <a:xfrm>
            <a:off x="2848775" y="6885425"/>
            <a:ext cx="3490200" cy="534900"/>
          </a:xfrm>
          <a:prstGeom prst="rect">
            <a:avLst/>
          </a:prstGeom>
          <a:noFill/>
          <a:ln cap="flat" cmpd="sng" w="9525">
            <a:solidFill>
              <a:srgbClr val="666666"/>
            </a:solidFill>
            <a:prstDash val="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500"/>
              </a:spcBef>
              <a:spcAft>
                <a:spcPts val="0"/>
              </a:spcAft>
              <a:buNone/>
            </a:pPr>
            <a:r>
              <a:rPr b="1" lang="en-GB">
                <a:solidFill>
                  <a:srgbClr val="666666"/>
                </a:solidFill>
                <a:latin typeface="Dosis"/>
                <a:ea typeface="Dosis"/>
                <a:cs typeface="Dosis"/>
                <a:sym typeface="Dosis"/>
              </a:rPr>
              <a:t>Note: </a:t>
            </a:r>
            <a:r>
              <a:rPr lang="en-GB">
                <a:solidFill>
                  <a:schemeClr val="dk1"/>
                </a:solidFill>
                <a:latin typeface="Dosis"/>
                <a:ea typeface="Dosis"/>
                <a:cs typeface="Dosis"/>
                <a:sym typeface="Dosis"/>
              </a:rPr>
              <a:t>Globose and Emboliform also known as </a:t>
            </a:r>
            <a:r>
              <a:rPr lang="en-GB">
                <a:solidFill>
                  <a:srgbClr val="CC4125"/>
                </a:solidFill>
                <a:latin typeface="Dosis"/>
                <a:ea typeface="Dosis"/>
                <a:cs typeface="Dosis"/>
                <a:sym typeface="Dosis"/>
              </a:rPr>
              <a:t>interpositus nucleus</a:t>
            </a:r>
            <a:endParaRPr>
              <a:solidFill>
                <a:srgbClr val="CC4125"/>
              </a:solidFill>
              <a:latin typeface="Dosis"/>
              <a:ea typeface="Dosis"/>
              <a:cs typeface="Dosis"/>
              <a:sym typeface="Dosis"/>
            </a:endParaRPr>
          </a:p>
        </p:txBody>
      </p:sp>
      <p:sp>
        <p:nvSpPr>
          <p:cNvPr id="411" name="Google Shape;411;p72"/>
          <p:cNvSpPr txBox="1"/>
          <p:nvPr/>
        </p:nvSpPr>
        <p:spPr>
          <a:xfrm>
            <a:off x="379250" y="7460125"/>
            <a:ext cx="3012600" cy="42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Economica"/>
                <a:ea typeface="Economica"/>
                <a:cs typeface="Economica"/>
                <a:sym typeface="Economica"/>
              </a:rPr>
              <a:t>TYPES OF THE CELLS IN THE CEREBELLUM</a:t>
            </a:r>
            <a:endParaRPr b="1" sz="1800">
              <a:solidFill>
                <a:srgbClr val="0B5394"/>
              </a:solidFill>
              <a:latin typeface="Economica"/>
              <a:ea typeface="Economica"/>
              <a:cs typeface="Economica"/>
              <a:sym typeface="Economica"/>
            </a:endParaRPr>
          </a:p>
        </p:txBody>
      </p:sp>
      <p:pic>
        <p:nvPicPr>
          <p:cNvPr id="412" name="Google Shape;412;p72"/>
          <p:cNvPicPr preferRelativeResize="0"/>
          <p:nvPr/>
        </p:nvPicPr>
        <p:blipFill>
          <a:blip r:embed="rId3">
            <a:alphaModFix/>
          </a:blip>
          <a:stretch>
            <a:fillRect/>
          </a:stretch>
        </p:blipFill>
        <p:spPr>
          <a:xfrm>
            <a:off x="439875" y="7924125"/>
            <a:ext cx="2799613" cy="1710874"/>
          </a:xfrm>
          <a:prstGeom prst="rect">
            <a:avLst/>
          </a:prstGeom>
          <a:noFill/>
          <a:ln>
            <a:noFill/>
          </a:ln>
        </p:spPr>
      </p:pic>
      <p:pic>
        <p:nvPicPr>
          <p:cNvPr id="413" name="Google Shape;413;p72"/>
          <p:cNvPicPr preferRelativeResize="0"/>
          <p:nvPr/>
        </p:nvPicPr>
        <p:blipFill rotWithShape="1">
          <a:blip r:embed="rId4">
            <a:alphaModFix/>
          </a:blip>
          <a:srcRect b="7132" l="9977" r="10137" t="0"/>
          <a:stretch/>
        </p:blipFill>
        <p:spPr>
          <a:xfrm>
            <a:off x="3761222" y="7847725"/>
            <a:ext cx="2547603" cy="1863675"/>
          </a:xfrm>
          <a:prstGeom prst="rect">
            <a:avLst/>
          </a:prstGeom>
          <a:noFill/>
          <a:ln>
            <a:noFill/>
          </a:ln>
        </p:spPr>
      </p:pic>
      <p:sp>
        <p:nvSpPr>
          <p:cNvPr id="414" name="Google Shape;414;p72"/>
          <p:cNvSpPr txBox="1"/>
          <p:nvPr/>
        </p:nvSpPr>
        <p:spPr>
          <a:xfrm>
            <a:off x="3528725" y="7498425"/>
            <a:ext cx="3012600" cy="42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Economica"/>
                <a:ea typeface="Economica"/>
                <a:cs typeface="Economica"/>
                <a:sym typeface="Economica"/>
              </a:rPr>
              <a:t>TYPES OF THE CELLS IN THE CEREBELLUM</a:t>
            </a:r>
            <a:endParaRPr b="1" sz="1600">
              <a:solidFill>
                <a:srgbClr val="0B5394"/>
              </a:solidFill>
              <a:latin typeface="Economica"/>
              <a:ea typeface="Economica"/>
              <a:cs typeface="Economica"/>
              <a:sym typeface="Economica"/>
            </a:endParaRPr>
          </a:p>
        </p:txBody>
      </p:sp>
      <p:sp>
        <p:nvSpPr>
          <p:cNvPr id="415" name="Google Shape;415;p72"/>
          <p:cNvSpPr txBox="1"/>
          <p:nvPr/>
        </p:nvSpPr>
        <p:spPr>
          <a:xfrm>
            <a:off x="4348950" y="4359075"/>
            <a:ext cx="2000700" cy="479700"/>
          </a:xfrm>
          <a:prstGeom prst="rect">
            <a:avLst/>
          </a:prstGeom>
          <a:noFill/>
          <a:ln cap="flat" cmpd="sng" w="9525">
            <a:solidFill>
              <a:srgbClr val="B7B7B7"/>
            </a:solidFill>
            <a:prstDash val="lg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B7B7B7"/>
                </a:solidFill>
                <a:latin typeface="Cairo"/>
                <a:ea typeface="Cairo"/>
                <a:cs typeface="Cairo"/>
                <a:sym typeface="Cairo"/>
              </a:rPr>
              <a:t>Granular cells are the </a:t>
            </a:r>
            <a:r>
              <a:rPr b="1" lang="en-GB" sz="1000" u="sng">
                <a:solidFill>
                  <a:srgbClr val="666666"/>
                </a:solidFill>
                <a:latin typeface="Cairo"/>
                <a:ea typeface="Cairo"/>
                <a:cs typeface="Cairo"/>
                <a:sym typeface="Cairo"/>
              </a:rPr>
              <a:t>only excitatory</a:t>
            </a:r>
            <a:r>
              <a:rPr lang="en-GB" sz="1000">
                <a:solidFill>
                  <a:srgbClr val="B7B7B7"/>
                </a:solidFill>
                <a:latin typeface="Cairo"/>
                <a:ea typeface="Cairo"/>
                <a:cs typeface="Cairo"/>
                <a:sym typeface="Cairo"/>
              </a:rPr>
              <a:t> cerebral cortex cells.</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73"/>
          <p:cNvSpPr txBox="1"/>
          <p:nvPr/>
        </p:nvSpPr>
        <p:spPr>
          <a:xfrm>
            <a:off x="7031187" y="419936"/>
            <a:ext cx="4457700" cy="8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3"/>
          <p:cNvSpPr txBox="1"/>
          <p:nvPr/>
        </p:nvSpPr>
        <p:spPr>
          <a:xfrm>
            <a:off x="0" y="1526290"/>
            <a:ext cx="4582800" cy="10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rgbClr val="45818E"/>
                </a:solidFill>
                <a:highlight>
                  <a:srgbClr val="D0E0E3"/>
                </a:highlight>
                <a:latin typeface="Cairo"/>
                <a:ea typeface="Cairo"/>
                <a:cs typeface="Cairo"/>
                <a:sym typeface="Cairo"/>
              </a:rPr>
              <a:t>  Functional division of the cerebellum</a:t>
            </a:r>
            <a:endParaRPr sz="1800">
              <a:solidFill>
                <a:srgbClr val="45818E"/>
              </a:solidFill>
              <a:highlight>
                <a:srgbClr val="D0E0E3"/>
              </a:highlight>
              <a:latin typeface="Cairo"/>
              <a:ea typeface="Cairo"/>
              <a:cs typeface="Cairo"/>
              <a:sym typeface="Cairo"/>
            </a:endParaRPr>
          </a:p>
          <a:p>
            <a:pPr indent="0" lvl="0" marL="0" rtl="0" algn="ctr">
              <a:lnSpc>
                <a:spcPct val="115000"/>
              </a:lnSpc>
              <a:spcBef>
                <a:spcPts val="0"/>
              </a:spcBef>
              <a:spcAft>
                <a:spcPts val="0"/>
              </a:spcAft>
              <a:buClr>
                <a:schemeClr val="dk1"/>
              </a:buClr>
              <a:buSzPts val="1100"/>
              <a:buFont typeface="Arial"/>
              <a:buNone/>
            </a:pPr>
            <a:r>
              <a:t/>
            </a:r>
            <a:endParaRPr sz="1800">
              <a:solidFill>
                <a:srgbClr val="45818E"/>
              </a:solidFill>
              <a:highlight>
                <a:srgbClr val="D0E0E3"/>
              </a:highlight>
              <a:latin typeface="Cairo"/>
              <a:ea typeface="Cairo"/>
              <a:cs typeface="Cairo"/>
              <a:sym typeface="Cairo"/>
            </a:endParaRPr>
          </a:p>
          <a:p>
            <a:pPr indent="0" lvl="0" marL="0" rtl="0" algn="l">
              <a:spcBef>
                <a:spcPts val="0"/>
              </a:spcBef>
              <a:spcAft>
                <a:spcPts val="0"/>
              </a:spcAft>
              <a:buNone/>
            </a:pPr>
            <a:r>
              <a:t/>
            </a:r>
            <a:endParaRPr sz="1800">
              <a:solidFill>
                <a:srgbClr val="45818E"/>
              </a:solidFill>
              <a:highlight>
                <a:srgbClr val="D0E0E3"/>
              </a:highlight>
              <a:latin typeface="Cairo"/>
              <a:ea typeface="Cairo"/>
              <a:cs typeface="Cairo"/>
              <a:sym typeface="Cairo"/>
            </a:endParaRPr>
          </a:p>
        </p:txBody>
      </p:sp>
      <p:sp>
        <p:nvSpPr>
          <p:cNvPr id="422" name="Google Shape;422;p73"/>
          <p:cNvSpPr txBox="1"/>
          <p:nvPr/>
        </p:nvSpPr>
        <p:spPr>
          <a:xfrm>
            <a:off x="274675" y="4392813"/>
            <a:ext cx="6416100" cy="245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solidFill>
                  <a:srgbClr val="B7B7B7"/>
                </a:solidFill>
                <a:latin typeface="Cairo"/>
                <a:ea typeface="Cairo"/>
                <a:cs typeface="Cairo"/>
                <a:sym typeface="Cairo"/>
              </a:rPr>
              <a:t>Functional divisions of cerebellum:</a:t>
            </a:r>
            <a:endParaRPr b="1" sz="1100">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u="sng">
                <a:solidFill>
                  <a:srgbClr val="B7B7B7"/>
                </a:solidFill>
                <a:latin typeface="Cairo"/>
                <a:ea typeface="Cairo"/>
                <a:cs typeface="Cairo"/>
                <a:sym typeface="Cairo"/>
              </a:rPr>
              <a:t>1. Vestibulocerebellum: </a:t>
            </a:r>
            <a:endParaRPr sz="1100" u="sng">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a:solidFill>
                  <a:srgbClr val="B7B7B7"/>
                </a:solidFill>
                <a:latin typeface="Cairo"/>
                <a:ea typeface="Cairo"/>
                <a:cs typeface="Cairo"/>
                <a:sym typeface="Cairo"/>
              </a:rPr>
              <a:t>-  its main connection is with the vestibular apparatus </a:t>
            </a:r>
            <a:endParaRPr sz="1100">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a:solidFill>
                  <a:srgbClr val="B7B7B7"/>
                </a:solidFill>
                <a:latin typeface="Cairo"/>
                <a:ea typeface="Cairo"/>
                <a:cs typeface="Cairo"/>
                <a:sym typeface="Cairo"/>
              </a:rPr>
              <a:t>- its responsible for equilibrium, balance, and eye movement</a:t>
            </a:r>
            <a:endParaRPr sz="1100">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u="sng">
                <a:solidFill>
                  <a:srgbClr val="B7B7B7"/>
                </a:solidFill>
                <a:latin typeface="Cairo"/>
                <a:ea typeface="Cairo"/>
                <a:cs typeface="Cairo"/>
                <a:sym typeface="Cairo"/>
              </a:rPr>
              <a:t>2. Spinocerebellum:</a:t>
            </a:r>
            <a:endParaRPr sz="1100" u="sng">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a:solidFill>
                  <a:srgbClr val="B7B7B7"/>
                </a:solidFill>
                <a:latin typeface="Cairo"/>
                <a:ea typeface="Cairo"/>
                <a:cs typeface="Cairo"/>
                <a:sym typeface="Cairo"/>
              </a:rPr>
              <a:t>- its main connection is with the spinal cord which control the movement of axial and peripheral muscles.</a:t>
            </a:r>
            <a:endParaRPr sz="1100">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a:solidFill>
                  <a:srgbClr val="B7B7B7"/>
                </a:solidFill>
                <a:latin typeface="Cairo"/>
                <a:ea typeface="Cairo"/>
                <a:cs typeface="Cairo"/>
                <a:sym typeface="Cairo"/>
              </a:rPr>
              <a:t>- its function is regulating muscle tone and coordination of skilled voluntary movement</a:t>
            </a:r>
            <a:endParaRPr sz="1100">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u="sng">
                <a:solidFill>
                  <a:srgbClr val="B7B7B7"/>
                </a:solidFill>
                <a:latin typeface="Cairo"/>
                <a:ea typeface="Cairo"/>
                <a:cs typeface="Cairo"/>
                <a:sym typeface="Cairo"/>
              </a:rPr>
              <a:t>3. Cerebrocerebellum: </a:t>
            </a:r>
            <a:endParaRPr sz="1100" u="sng">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a:solidFill>
                  <a:srgbClr val="B7B7B7"/>
                </a:solidFill>
                <a:latin typeface="Cairo"/>
                <a:ea typeface="Cairo"/>
                <a:cs typeface="Cairo"/>
                <a:sym typeface="Cairo"/>
              </a:rPr>
              <a:t>- its main connection is with the cerebral cortex and basal ganglia to initiate voluntary movement </a:t>
            </a:r>
            <a:endParaRPr sz="1100">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100">
                <a:solidFill>
                  <a:srgbClr val="B7B7B7"/>
                </a:solidFill>
                <a:latin typeface="Cairo"/>
                <a:ea typeface="Cairo"/>
                <a:cs typeface="Cairo"/>
                <a:sym typeface="Cairo"/>
              </a:rPr>
              <a:t>- its function is timing and planning which means how many muscles will cooperate in each movement, what is the type of function of each muscle and when will each muscle start working, etc. </a:t>
            </a:r>
            <a:endParaRPr sz="1100">
              <a:solidFill>
                <a:srgbClr val="B7B7B7"/>
              </a:solidFill>
              <a:latin typeface="Cairo"/>
              <a:ea typeface="Cairo"/>
              <a:cs typeface="Cairo"/>
              <a:sym typeface="Cairo"/>
            </a:endParaRPr>
          </a:p>
          <a:p>
            <a:pPr indent="0" lvl="0" marL="0" rtl="0" algn="l">
              <a:spcBef>
                <a:spcPts val="0"/>
              </a:spcBef>
              <a:spcAft>
                <a:spcPts val="0"/>
              </a:spcAft>
              <a:buNone/>
            </a:pPr>
            <a:r>
              <a:t/>
            </a:r>
            <a:endParaRPr sz="1000">
              <a:solidFill>
                <a:srgbClr val="B7B7B7"/>
              </a:solidFill>
            </a:endParaRPr>
          </a:p>
        </p:txBody>
      </p:sp>
      <p:pic>
        <p:nvPicPr>
          <p:cNvPr id="423" name="Google Shape;423;p73"/>
          <p:cNvPicPr preferRelativeResize="0"/>
          <p:nvPr/>
        </p:nvPicPr>
        <p:blipFill rotWithShape="1">
          <a:blip r:embed="rId3">
            <a:alphaModFix/>
          </a:blip>
          <a:srcRect b="17521" l="0" r="0" t="-6055"/>
          <a:stretch/>
        </p:blipFill>
        <p:spPr>
          <a:xfrm>
            <a:off x="274675" y="1941263"/>
            <a:ext cx="3050650" cy="2537275"/>
          </a:xfrm>
          <a:prstGeom prst="rect">
            <a:avLst/>
          </a:prstGeom>
          <a:noFill/>
          <a:ln>
            <a:noFill/>
          </a:ln>
        </p:spPr>
      </p:pic>
      <p:sp>
        <p:nvSpPr>
          <p:cNvPr id="424" name="Google Shape;424;p73"/>
          <p:cNvSpPr txBox="1"/>
          <p:nvPr/>
        </p:nvSpPr>
        <p:spPr>
          <a:xfrm>
            <a:off x="3540820" y="2623988"/>
            <a:ext cx="2382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B7B7B7"/>
                </a:solidFill>
              </a:rPr>
              <a:t>*this picture is </a:t>
            </a:r>
            <a:r>
              <a:rPr lang="en-GB">
                <a:solidFill>
                  <a:srgbClr val="FF0000"/>
                </a:solidFill>
              </a:rPr>
              <a:t>important</a:t>
            </a:r>
            <a:r>
              <a:rPr lang="en-GB">
                <a:solidFill>
                  <a:srgbClr val="B7B7B7"/>
                </a:solidFill>
              </a:rPr>
              <a:t> </a:t>
            </a:r>
            <a:endParaRPr>
              <a:solidFill>
                <a:srgbClr val="B7B7B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74"/>
          <p:cNvSpPr txBox="1"/>
          <p:nvPr/>
        </p:nvSpPr>
        <p:spPr>
          <a:xfrm>
            <a:off x="93351" y="2264945"/>
            <a:ext cx="3289500" cy="1148400"/>
          </a:xfrm>
          <a:prstGeom prst="rect">
            <a:avLst/>
          </a:prstGeom>
          <a:noFill/>
          <a:ln cap="flat" cmpd="sng" w="9525">
            <a:solidFill>
              <a:srgbClr val="99999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rgbClr val="999999"/>
              </a:solidFill>
              <a:latin typeface="Cairo"/>
              <a:ea typeface="Cairo"/>
              <a:cs typeface="Cairo"/>
              <a:sym typeface="Cairo"/>
            </a:endParaRPr>
          </a:p>
          <a:p>
            <a:pPr indent="0" lvl="0" marL="0" rtl="0" algn="l">
              <a:spcBef>
                <a:spcPts val="0"/>
              </a:spcBef>
              <a:spcAft>
                <a:spcPts val="0"/>
              </a:spcAft>
              <a:buNone/>
            </a:pPr>
            <a:r>
              <a:t/>
            </a:r>
            <a:endParaRPr/>
          </a:p>
        </p:txBody>
      </p:sp>
      <p:pic>
        <p:nvPicPr>
          <p:cNvPr id="430" name="Google Shape;430;p74"/>
          <p:cNvPicPr preferRelativeResize="0"/>
          <p:nvPr/>
        </p:nvPicPr>
        <p:blipFill>
          <a:blip r:embed="rId3">
            <a:alphaModFix/>
          </a:blip>
          <a:stretch>
            <a:fillRect/>
          </a:stretch>
        </p:blipFill>
        <p:spPr>
          <a:xfrm>
            <a:off x="236850" y="6313924"/>
            <a:ext cx="6423000" cy="740100"/>
          </a:xfrm>
          <a:prstGeom prst="rect">
            <a:avLst/>
          </a:prstGeom>
          <a:noFill/>
          <a:ln>
            <a:noFill/>
          </a:ln>
        </p:spPr>
      </p:pic>
      <p:sp>
        <p:nvSpPr>
          <p:cNvPr id="431" name="Google Shape;431;p74"/>
          <p:cNvSpPr txBox="1"/>
          <p:nvPr/>
        </p:nvSpPr>
        <p:spPr>
          <a:xfrm>
            <a:off x="245900" y="2369292"/>
            <a:ext cx="2984400" cy="1148400"/>
          </a:xfrm>
          <a:prstGeom prst="rect">
            <a:avLst/>
          </a:prstGeom>
          <a:noFill/>
          <a:ln>
            <a:noFill/>
          </a:ln>
        </p:spPr>
        <p:txBody>
          <a:bodyPr anchorCtr="0" anchor="t" bIns="91425" lIns="91425" spcFirstLastPara="1" rIns="91425" wrap="square" tIns="91425">
            <a:noAutofit/>
          </a:bodyPr>
          <a:lstStyle/>
          <a:p>
            <a:pPr indent="0" lvl="0" marL="0" rtl="0" algn="just">
              <a:lnSpc>
                <a:spcPct val="80000"/>
              </a:lnSpc>
              <a:spcBef>
                <a:spcPts val="600"/>
              </a:spcBef>
              <a:spcAft>
                <a:spcPts val="0"/>
              </a:spcAft>
              <a:buClr>
                <a:schemeClr val="dk1"/>
              </a:buClr>
              <a:buSzPts val="1100"/>
              <a:buFont typeface="Arial"/>
              <a:buNone/>
            </a:pPr>
            <a:r>
              <a:rPr lang="en-GB">
                <a:latin typeface="Cairo"/>
                <a:ea typeface="Cairo"/>
                <a:cs typeface="Cairo"/>
                <a:sym typeface="Cairo"/>
              </a:rPr>
              <a:t>Cerebral and cerebellar control of voluntary movements, involving especially the intermediate zone of the cerebellum</a:t>
            </a:r>
            <a:r>
              <a:rPr lang="en-GB"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pic>
        <p:nvPicPr>
          <p:cNvPr id="432" name="Google Shape;432;p74"/>
          <p:cNvPicPr preferRelativeResize="0"/>
          <p:nvPr/>
        </p:nvPicPr>
        <p:blipFill>
          <a:blip r:embed="rId4">
            <a:alphaModFix/>
          </a:blip>
          <a:stretch>
            <a:fillRect/>
          </a:stretch>
        </p:blipFill>
        <p:spPr>
          <a:xfrm>
            <a:off x="3570925" y="7524125"/>
            <a:ext cx="3089150" cy="2073550"/>
          </a:xfrm>
          <a:prstGeom prst="rect">
            <a:avLst/>
          </a:prstGeom>
          <a:noFill/>
          <a:ln>
            <a:noFill/>
          </a:ln>
        </p:spPr>
      </p:pic>
      <p:sp>
        <p:nvSpPr>
          <p:cNvPr id="433" name="Google Shape;433;p74"/>
          <p:cNvSpPr txBox="1"/>
          <p:nvPr/>
        </p:nvSpPr>
        <p:spPr>
          <a:xfrm>
            <a:off x="3854900" y="7054025"/>
            <a:ext cx="2521200" cy="740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800"/>
              </a:spcBef>
              <a:spcAft>
                <a:spcPts val="0"/>
              </a:spcAft>
              <a:buClr>
                <a:schemeClr val="dk1"/>
              </a:buClr>
              <a:buSzPts val="1100"/>
              <a:buFont typeface="Arial"/>
              <a:buNone/>
            </a:pPr>
            <a:r>
              <a:rPr lang="en-GB">
                <a:latin typeface="Cairo"/>
                <a:ea typeface="Cairo"/>
                <a:cs typeface="Cairo"/>
                <a:sym typeface="Cairo"/>
              </a:rPr>
              <a:t>Connections of the cerebellum</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pic>
        <p:nvPicPr>
          <p:cNvPr id="434" name="Google Shape;434;p74"/>
          <p:cNvPicPr preferRelativeResize="0"/>
          <p:nvPr/>
        </p:nvPicPr>
        <p:blipFill>
          <a:blip r:embed="rId5">
            <a:alphaModFix/>
          </a:blip>
          <a:stretch>
            <a:fillRect/>
          </a:stretch>
        </p:blipFill>
        <p:spPr>
          <a:xfrm>
            <a:off x="236850" y="7612127"/>
            <a:ext cx="3289451" cy="2073548"/>
          </a:xfrm>
          <a:prstGeom prst="rect">
            <a:avLst/>
          </a:prstGeom>
          <a:noFill/>
          <a:ln>
            <a:noFill/>
          </a:ln>
        </p:spPr>
      </p:pic>
      <p:sp>
        <p:nvSpPr>
          <p:cNvPr id="435" name="Google Shape;435;p74"/>
          <p:cNvSpPr txBox="1"/>
          <p:nvPr/>
        </p:nvSpPr>
        <p:spPr>
          <a:xfrm>
            <a:off x="941750" y="7230513"/>
            <a:ext cx="1422600" cy="38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a:latin typeface="Cairo"/>
                <a:ea typeface="Cairo"/>
                <a:cs typeface="Cairo"/>
                <a:sym typeface="Cairo"/>
              </a:rPr>
              <a:t>Cerebellum</a:t>
            </a:r>
            <a:endParaRPr/>
          </a:p>
        </p:txBody>
      </p:sp>
      <p:sp>
        <p:nvSpPr>
          <p:cNvPr id="436" name="Google Shape;436;p74"/>
          <p:cNvSpPr txBox="1"/>
          <p:nvPr/>
        </p:nvSpPr>
        <p:spPr>
          <a:xfrm>
            <a:off x="236850" y="5253825"/>
            <a:ext cx="6423000" cy="1684200"/>
          </a:xfrm>
          <a:prstGeom prst="rect">
            <a:avLst/>
          </a:prstGeom>
          <a:noFill/>
          <a:ln cap="flat" cmpd="sng" w="9525">
            <a:solidFill>
              <a:srgbClr val="99999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rgbClr val="B7B7B7"/>
                </a:solidFill>
                <a:latin typeface="Cairo"/>
                <a:ea typeface="Cairo"/>
                <a:cs typeface="Cairo"/>
                <a:sym typeface="Cairo"/>
              </a:rPr>
              <a:t>1) As the motor cortex sends  the descending discharge to the muscle to contract it will also send another copy of impulses to the spinocerebellum so now the spinocerebellum knows the plan of each movement.</a:t>
            </a:r>
            <a:endParaRPr sz="1000">
              <a:solidFill>
                <a:srgbClr val="B7B7B7"/>
              </a:solidFill>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rPr lang="en-GB" sz="1000">
                <a:solidFill>
                  <a:srgbClr val="B7B7B7"/>
                </a:solidFill>
                <a:latin typeface="Cairo"/>
                <a:ea typeface="Cairo"/>
                <a:cs typeface="Cairo"/>
                <a:sym typeface="Cairo"/>
              </a:rPr>
              <a:t>2) Then the muscle will </a:t>
            </a:r>
            <a:r>
              <a:rPr lang="en-GB" sz="1000">
                <a:solidFill>
                  <a:srgbClr val="B7B7B7"/>
                </a:solidFill>
                <a:latin typeface="Cairo"/>
                <a:ea typeface="Cairo"/>
                <a:cs typeface="Cairo"/>
                <a:sym typeface="Cairo"/>
              </a:rPr>
              <a:t>perform</a:t>
            </a:r>
            <a:r>
              <a:rPr lang="en-GB" sz="1000">
                <a:solidFill>
                  <a:srgbClr val="B7B7B7"/>
                </a:solidFill>
                <a:latin typeface="Cairo"/>
                <a:ea typeface="Cairo"/>
                <a:cs typeface="Cairo"/>
                <a:sym typeface="Cairo"/>
              </a:rPr>
              <a:t> its own plan of the movement and after that it will send another copy of the plan to the spinocerebellum where it will compare between each plan.</a:t>
            </a:r>
            <a:endParaRPr sz="1000">
              <a:solidFill>
                <a:srgbClr val="B7B7B7"/>
              </a:solidFill>
              <a:latin typeface="Cairo"/>
              <a:ea typeface="Cairo"/>
              <a:cs typeface="Cairo"/>
              <a:sym typeface="Cairo"/>
            </a:endParaRPr>
          </a:p>
          <a:p>
            <a:pPr indent="0" lvl="0" marL="0" rtl="0" algn="l">
              <a:lnSpc>
                <a:spcPct val="115000"/>
              </a:lnSpc>
              <a:spcBef>
                <a:spcPts val="0"/>
              </a:spcBef>
              <a:spcAft>
                <a:spcPts val="0"/>
              </a:spcAft>
              <a:buNone/>
            </a:pPr>
            <a:r>
              <a:rPr lang="en-GB" sz="1000">
                <a:solidFill>
                  <a:srgbClr val="B7B7B7"/>
                </a:solidFill>
                <a:latin typeface="Cairo"/>
                <a:ea typeface="Cairo"/>
                <a:cs typeface="Cairo"/>
                <a:sym typeface="Cairo"/>
              </a:rPr>
              <a:t>3) If the plan was the same then the spinocerebellum will keep sending the same impulses to the motor cortex and if it was different then it will send different impulses to correct the action.</a:t>
            </a:r>
            <a:endParaRPr sz="1000">
              <a:solidFill>
                <a:srgbClr val="B7B7B7"/>
              </a:solidFill>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999999"/>
              </a:solidFill>
              <a:latin typeface="Cairo"/>
              <a:ea typeface="Cairo"/>
              <a:cs typeface="Cairo"/>
              <a:sym typeface="Cairo"/>
            </a:endParaRPr>
          </a:p>
          <a:p>
            <a:pPr indent="0" lvl="0" marL="0" rtl="0" algn="l">
              <a:spcBef>
                <a:spcPts val="0"/>
              </a:spcBef>
              <a:spcAft>
                <a:spcPts val="0"/>
              </a:spcAft>
              <a:buNone/>
            </a:pPr>
            <a:r>
              <a:t/>
            </a:r>
            <a:endParaRPr sz="1000">
              <a:solidFill>
                <a:srgbClr val="999999"/>
              </a:solidFill>
              <a:latin typeface="Cairo"/>
              <a:ea typeface="Cairo"/>
              <a:cs typeface="Cairo"/>
              <a:sym typeface="Cairo"/>
            </a:endParaRPr>
          </a:p>
        </p:txBody>
      </p:sp>
      <p:pic>
        <p:nvPicPr>
          <p:cNvPr id="437" name="Google Shape;437;p74"/>
          <p:cNvPicPr preferRelativeResize="0"/>
          <p:nvPr/>
        </p:nvPicPr>
        <p:blipFill>
          <a:blip r:embed="rId6">
            <a:alphaModFix/>
          </a:blip>
          <a:stretch>
            <a:fillRect/>
          </a:stretch>
        </p:blipFill>
        <p:spPr>
          <a:xfrm>
            <a:off x="3526300" y="929725"/>
            <a:ext cx="2984401" cy="4324093"/>
          </a:xfrm>
          <a:prstGeom prst="rect">
            <a:avLst/>
          </a:prstGeom>
          <a:noFill/>
          <a:ln>
            <a:noFill/>
          </a:ln>
        </p:spPr>
      </p:pic>
      <p:sp>
        <p:nvSpPr>
          <p:cNvPr id="438" name="Google Shape;438;p74"/>
          <p:cNvSpPr txBox="1"/>
          <p:nvPr/>
        </p:nvSpPr>
        <p:spPr>
          <a:xfrm>
            <a:off x="236850" y="718175"/>
            <a:ext cx="5273700" cy="5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Cerebellum and voluntary motor control </a:t>
            </a:r>
            <a:endParaRPr sz="1800">
              <a:solidFill>
                <a:srgbClr val="45818E"/>
              </a:solidFill>
              <a:highlight>
                <a:srgbClr val="D0E0E3"/>
              </a:highlight>
              <a:latin typeface="Josefin Sans"/>
              <a:ea typeface="Josefin Sans"/>
              <a:cs typeface="Josefin Sans"/>
              <a:sym typeface="Josefi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graphicFrame>
        <p:nvGraphicFramePr>
          <p:cNvPr id="443" name="Google Shape;443;p75"/>
          <p:cNvGraphicFramePr/>
          <p:nvPr/>
        </p:nvGraphicFramePr>
        <p:xfrm>
          <a:off x="101275" y="1754763"/>
          <a:ext cx="3000000" cy="3000000"/>
        </p:xfrm>
        <a:graphic>
          <a:graphicData uri="http://schemas.openxmlformats.org/drawingml/2006/table">
            <a:tbl>
              <a:tblPr>
                <a:solidFill>
                  <a:srgbClr val="D5DCE4"/>
                </a:solidFill>
                <a:tableStyleId>{8ED52743-060D-4B0A-B614-0ACCD4D512D8}</a:tableStyleId>
              </a:tblPr>
              <a:tblGrid>
                <a:gridCol w="1274125"/>
                <a:gridCol w="943575"/>
                <a:gridCol w="1045600"/>
                <a:gridCol w="1196075"/>
                <a:gridCol w="885550"/>
                <a:gridCol w="1037950"/>
              </a:tblGrid>
              <a:tr h="1067475">
                <a:tc>
                  <a:txBody>
                    <a:bodyPr>
                      <a:noAutofit/>
                    </a:bodyPr>
                    <a:lstStyle/>
                    <a:p>
                      <a:pPr indent="0" lvl="0" marL="0" rtl="1" algn="ctr">
                        <a:lnSpc>
                          <a:spcPct val="115000"/>
                        </a:lnSpc>
                        <a:spcBef>
                          <a:spcPts val="2400"/>
                        </a:spcBef>
                        <a:spcAft>
                          <a:spcPts val="600"/>
                        </a:spcAft>
                        <a:buNone/>
                      </a:pPr>
                      <a:r>
                        <a:rPr b="1" lang="en-GB" sz="1600">
                          <a:solidFill>
                            <a:srgbClr val="38761D"/>
                          </a:solidFill>
                          <a:latin typeface="Cairo"/>
                          <a:ea typeface="Cairo"/>
                          <a:cs typeface="Cairo"/>
                          <a:sym typeface="Cairo"/>
                        </a:rPr>
                        <a:t>Cerebellum Lobe</a:t>
                      </a:r>
                      <a:endParaRPr b="1" sz="1600">
                        <a:solidFill>
                          <a:srgbClr val="38761D"/>
                        </a:solidFill>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D9EAD3"/>
                    </a:solidFill>
                  </a:tcPr>
                </a:tc>
                <a:tc>
                  <a:txBody>
                    <a:bodyPr>
                      <a:noAutofit/>
                    </a:bodyPr>
                    <a:lstStyle/>
                    <a:p>
                      <a:pPr indent="0" lvl="0" marL="0" rtl="1" algn="ctr">
                        <a:lnSpc>
                          <a:spcPct val="115000"/>
                        </a:lnSpc>
                        <a:spcBef>
                          <a:spcPts val="2400"/>
                        </a:spcBef>
                        <a:spcAft>
                          <a:spcPts val="600"/>
                        </a:spcAft>
                        <a:buNone/>
                      </a:pPr>
                      <a:r>
                        <a:rPr b="1" lang="en-GB" sz="1600">
                          <a:solidFill>
                            <a:srgbClr val="134F5C"/>
                          </a:solidFill>
                          <a:latin typeface="Cairo"/>
                          <a:ea typeface="Cairo"/>
                          <a:cs typeface="Cairo"/>
                          <a:sym typeface="Cairo"/>
                        </a:rPr>
                        <a:t>Nuclei</a:t>
                      </a:r>
                      <a:endParaRPr b="1" sz="1600">
                        <a:solidFill>
                          <a:srgbClr val="134F5C"/>
                        </a:solidFill>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D0E0E3"/>
                    </a:solidFill>
                  </a:tcPr>
                </a:tc>
                <a:tc>
                  <a:txBody>
                    <a:bodyPr>
                      <a:noAutofit/>
                    </a:bodyPr>
                    <a:lstStyle/>
                    <a:p>
                      <a:pPr indent="0" lvl="0" marL="0" rtl="1" algn="ctr">
                        <a:lnSpc>
                          <a:spcPct val="115000"/>
                        </a:lnSpc>
                        <a:spcBef>
                          <a:spcPts val="2400"/>
                        </a:spcBef>
                        <a:spcAft>
                          <a:spcPts val="600"/>
                        </a:spcAft>
                        <a:buNone/>
                      </a:pPr>
                      <a:r>
                        <a:rPr b="1" lang="en-GB" sz="1600">
                          <a:solidFill>
                            <a:srgbClr val="BF9000"/>
                          </a:solidFill>
                          <a:latin typeface="Cairo"/>
                          <a:ea typeface="Cairo"/>
                          <a:cs typeface="Cairo"/>
                          <a:sym typeface="Cairo"/>
                        </a:rPr>
                        <a:t>Cortex</a:t>
                      </a:r>
                      <a:endParaRPr b="1" sz="1600">
                        <a:solidFill>
                          <a:srgbClr val="BF9000"/>
                        </a:solidFill>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2CC"/>
                    </a:solidFill>
                  </a:tcPr>
                </a:tc>
                <a:tc>
                  <a:txBody>
                    <a:bodyPr>
                      <a:noAutofit/>
                    </a:bodyPr>
                    <a:lstStyle/>
                    <a:p>
                      <a:pPr indent="0" lvl="0" marL="0" rtl="1" algn="ctr">
                        <a:lnSpc>
                          <a:spcPct val="115000"/>
                        </a:lnSpc>
                        <a:spcBef>
                          <a:spcPts val="2400"/>
                        </a:spcBef>
                        <a:spcAft>
                          <a:spcPts val="600"/>
                        </a:spcAft>
                        <a:buNone/>
                      </a:pPr>
                      <a:r>
                        <a:rPr b="1" lang="en-GB" sz="1600">
                          <a:solidFill>
                            <a:srgbClr val="674EA7"/>
                          </a:solidFill>
                          <a:latin typeface="Cairo"/>
                          <a:ea typeface="Cairo"/>
                          <a:cs typeface="Cairo"/>
                          <a:sym typeface="Cairo"/>
                        </a:rPr>
                        <a:t>Inputs</a:t>
                      </a:r>
                      <a:endParaRPr b="1" sz="1600">
                        <a:solidFill>
                          <a:srgbClr val="674EA7"/>
                        </a:solidFill>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D9D2E9"/>
                    </a:solidFill>
                  </a:tcPr>
                </a:tc>
                <a:tc>
                  <a:txBody>
                    <a:bodyPr>
                      <a:noAutofit/>
                    </a:bodyPr>
                    <a:lstStyle/>
                    <a:p>
                      <a:pPr indent="0" lvl="0" marL="0" rtl="1" algn="ctr">
                        <a:lnSpc>
                          <a:spcPct val="115000"/>
                        </a:lnSpc>
                        <a:spcBef>
                          <a:spcPts val="2400"/>
                        </a:spcBef>
                        <a:spcAft>
                          <a:spcPts val="600"/>
                        </a:spcAft>
                        <a:buNone/>
                      </a:pPr>
                      <a:r>
                        <a:rPr b="1" lang="en-GB" sz="1600">
                          <a:latin typeface="Cairo"/>
                          <a:ea typeface="Cairo"/>
                          <a:cs typeface="Cairo"/>
                          <a:sym typeface="Cairo"/>
                        </a:rPr>
                        <a:t>Outputs</a:t>
                      </a:r>
                      <a:endParaRPr b="1" sz="16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3F3F3"/>
                    </a:solidFill>
                  </a:tcPr>
                </a:tc>
                <a:tc>
                  <a:txBody>
                    <a:bodyPr>
                      <a:noAutofit/>
                    </a:bodyPr>
                    <a:lstStyle/>
                    <a:p>
                      <a:pPr indent="0" lvl="0" marL="0" rtl="1" algn="ctr">
                        <a:lnSpc>
                          <a:spcPct val="115000"/>
                        </a:lnSpc>
                        <a:spcBef>
                          <a:spcPts val="2400"/>
                        </a:spcBef>
                        <a:spcAft>
                          <a:spcPts val="600"/>
                        </a:spcAft>
                        <a:buNone/>
                      </a:pPr>
                      <a:r>
                        <a:rPr b="1" lang="en-GB" sz="1600">
                          <a:solidFill>
                            <a:srgbClr val="CC0000"/>
                          </a:solidFill>
                          <a:latin typeface="Cairo"/>
                          <a:ea typeface="Cairo"/>
                          <a:cs typeface="Cairo"/>
                          <a:sym typeface="Cairo"/>
                        </a:rPr>
                        <a:t>Function</a:t>
                      </a:r>
                      <a:endParaRPr b="1" sz="1600">
                        <a:solidFill>
                          <a:srgbClr val="CC0000"/>
                        </a:solidFill>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4CCCC"/>
                    </a:solidFill>
                  </a:tcPr>
                </a:tc>
              </a:tr>
              <a:tr h="1586650">
                <a:tc>
                  <a:txBody>
                    <a:bodyPr>
                      <a:noAutofit/>
                    </a:bodyPr>
                    <a:lstStyle/>
                    <a:p>
                      <a:pPr indent="0" lvl="0" marL="0" rtl="1" algn="l">
                        <a:lnSpc>
                          <a:spcPct val="107000"/>
                        </a:lnSpc>
                        <a:spcBef>
                          <a:spcPts val="0"/>
                        </a:spcBef>
                        <a:spcAft>
                          <a:spcPts val="0"/>
                        </a:spcAft>
                        <a:buNone/>
                      </a:pPr>
                      <a:r>
                        <a:rPr b="1" lang="en-GB" sz="1200">
                          <a:latin typeface="Cairo"/>
                          <a:ea typeface="Cairo"/>
                          <a:cs typeface="Cairo"/>
                          <a:sym typeface="Cairo"/>
                        </a:rPr>
                        <a:t> </a:t>
                      </a:r>
                      <a:endParaRPr b="1" sz="1200">
                        <a:latin typeface="Cairo"/>
                        <a:ea typeface="Cairo"/>
                        <a:cs typeface="Cairo"/>
                        <a:sym typeface="Cairo"/>
                      </a:endParaRPr>
                    </a:p>
                    <a:p>
                      <a:pPr indent="0" lvl="0" marL="0" rtl="1" algn="l">
                        <a:lnSpc>
                          <a:spcPct val="107000"/>
                        </a:lnSpc>
                        <a:spcBef>
                          <a:spcPts val="800"/>
                        </a:spcBef>
                        <a:spcAft>
                          <a:spcPts val="0"/>
                        </a:spcAft>
                        <a:buNone/>
                      </a:pPr>
                      <a:r>
                        <a:rPr b="1" lang="en-GB" sz="1200">
                          <a:latin typeface="Cairo"/>
                          <a:ea typeface="Cairo"/>
                          <a:cs typeface="Cairo"/>
                          <a:sym typeface="Cairo"/>
                        </a:rPr>
                        <a:t>Paleocerebellum</a:t>
                      </a:r>
                      <a:endParaRPr b="1" sz="1200">
                        <a:latin typeface="Cairo"/>
                        <a:ea typeface="Cairo"/>
                        <a:cs typeface="Cairo"/>
                        <a:sym typeface="Cairo"/>
                      </a:endParaRPr>
                    </a:p>
                    <a:p>
                      <a:pPr indent="0" lvl="0" marL="0" rtl="1" algn="l">
                        <a:lnSpc>
                          <a:spcPct val="107000"/>
                        </a:lnSpc>
                        <a:spcBef>
                          <a:spcPts val="800"/>
                        </a:spcBef>
                        <a:spcAft>
                          <a:spcPts val="0"/>
                        </a:spcAft>
                        <a:buNone/>
                      </a:pPr>
                      <a:r>
                        <a:rPr b="1" lang="en-GB" sz="1200">
                          <a:latin typeface="Cairo"/>
                          <a:ea typeface="Cairo"/>
                          <a:cs typeface="Cairo"/>
                          <a:sym typeface="Cairo"/>
                        </a:rPr>
                        <a:t> </a:t>
                      </a:r>
                      <a:endParaRPr b="1" sz="1200">
                        <a:latin typeface="Cairo"/>
                        <a:ea typeface="Cairo"/>
                        <a:cs typeface="Cairo"/>
                        <a:sym typeface="Cairo"/>
                      </a:endParaRPr>
                    </a:p>
                    <a:p>
                      <a:pPr indent="0" lvl="0" marL="0" rtl="1" algn="l">
                        <a:lnSpc>
                          <a:spcPct val="107000"/>
                        </a:lnSpc>
                        <a:spcBef>
                          <a:spcPts val="800"/>
                        </a:spcBef>
                        <a:spcAft>
                          <a:spcPts val="0"/>
                        </a:spcAft>
                        <a:buNone/>
                      </a:pPr>
                      <a:r>
                        <a:rPr b="1" lang="en-GB" sz="1200">
                          <a:latin typeface="Cairo"/>
                          <a:ea typeface="Cairo"/>
                          <a:cs typeface="Cairo"/>
                          <a:sym typeface="Cairo"/>
                        </a:rPr>
                        <a:t> </a:t>
                      </a:r>
                      <a:endParaRPr b="1" sz="1200">
                        <a:latin typeface="Cairo"/>
                        <a:ea typeface="Cairo"/>
                        <a:cs typeface="Cairo"/>
                        <a:sym typeface="Cairo"/>
                      </a:endParaRPr>
                    </a:p>
                    <a:p>
                      <a:pPr indent="0" lvl="0" marL="0" rtl="1" algn="l">
                        <a:lnSpc>
                          <a:spcPct val="107000"/>
                        </a:lnSpc>
                        <a:spcBef>
                          <a:spcPts val="800"/>
                        </a:spcBef>
                        <a:spcAft>
                          <a:spcPts val="800"/>
                        </a:spcAft>
                        <a:buNone/>
                      </a:pPr>
                      <a:r>
                        <a:rPr b="1" lang="en-GB" sz="1200">
                          <a:latin typeface="Cairo"/>
                          <a:ea typeface="Cairo"/>
                          <a:cs typeface="Cairo"/>
                          <a:sym typeface="Cairo"/>
                        </a:rPr>
                        <a:t> </a:t>
                      </a:r>
                      <a:endParaRPr b="1" sz="1200">
                        <a:latin typeface="Cairo"/>
                        <a:ea typeface="Cairo"/>
                        <a:cs typeface="Cairo"/>
                        <a:sym typeface="Cairo"/>
                      </a:endParaRPr>
                    </a:p>
                  </a:txBody>
                  <a:tcPr marT="91425" marB="91425" marR="68575" marL="6857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Interpositus</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 Fastigial</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Vermis &amp; Medial portions of Cerebellar hemispheres</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Spinal and brainstem</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paths</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SCP to Red Nucleus; Fastigial to RF</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Muscle tone, posture &amp; coordination of movements</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r>
              <a:tr h="1504675">
                <a:tc>
                  <a:txBody>
                    <a:bodyPr>
                      <a:noAutofit/>
                    </a:bodyPr>
                    <a:lstStyle/>
                    <a:p>
                      <a:pPr indent="0" lvl="0" marL="0" rtl="1" algn="l">
                        <a:lnSpc>
                          <a:spcPct val="107000"/>
                        </a:lnSpc>
                        <a:spcBef>
                          <a:spcPts val="0"/>
                        </a:spcBef>
                        <a:spcAft>
                          <a:spcPts val="0"/>
                        </a:spcAft>
                        <a:buNone/>
                      </a:pPr>
                      <a:r>
                        <a:rPr b="1" lang="en-GB" sz="1200">
                          <a:latin typeface="Cairo"/>
                          <a:ea typeface="Cairo"/>
                          <a:cs typeface="Cairo"/>
                          <a:sym typeface="Cairo"/>
                        </a:rPr>
                        <a:t> </a:t>
                      </a:r>
                      <a:endParaRPr b="1" sz="1200">
                        <a:latin typeface="Cairo"/>
                        <a:ea typeface="Cairo"/>
                        <a:cs typeface="Cairo"/>
                        <a:sym typeface="Cairo"/>
                      </a:endParaRPr>
                    </a:p>
                    <a:p>
                      <a:pPr indent="0" lvl="0" marL="0" rtl="1" algn="l">
                        <a:lnSpc>
                          <a:spcPct val="107000"/>
                        </a:lnSpc>
                        <a:spcBef>
                          <a:spcPts val="800"/>
                        </a:spcBef>
                        <a:spcAft>
                          <a:spcPts val="0"/>
                        </a:spcAft>
                        <a:buNone/>
                      </a:pPr>
                      <a:r>
                        <a:rPr b="1" lang="en-GB" sz="1200">
                          <a:latin typeface="Cairo"/>
                          <a:ea typeface="Cairo"/>
                          <a:cs typeface="Cairo"/>
                          <a:sym typeface="Cairo"/>
                        </a:rPr>
                        <a:t>Neocerebellum</a:t>
                      </a:r>
                      <a:endParaRPr b="1" sz="1200">
                        <a:latin typeface="Cairo"/>
                        <a:ea typeface="Cairo"/>
                        <a:cs typeface="Cairo"/>
                        <a:sym typeface="Cairo"/>
                      </a:endParaRPr>
                    </a:p>
                    <a:p>
                      <a:pPr indent="0" lvl="0" marL="0" rtl="1" algn="l">
                        <a:lnSpc>
                          <a:spcPct val="107000"/>
                        </a:lnSpc>
                        <a:spcBef>
                          <a:spcPts val="800"/>
                        </a:spcBef>
                        <a:spcAft>
                          <a:spcPts val="0"/>
                        </a:spcAft>
                        <a:buNone/>
                      </a:pPr>
                      <a:r>
                        <a:rPr b="1" lang="en-GB" sz="1200">
                          <a:latin typeface="Cairo"/>
                          <a:ea typeface="Cairo"/>
                          <a:cs typeface="Cairo"/>
                          <a:sym typeface="Cairo"/>
                        </a:rPr>
                        <a:t> </a:t>
                      </a:r>
                      <a:endParaRPr b="1" sz="1200">
                        <a:latin typeface="Cairo"/>
                        <a:ea typeface="Cairo"/>
                        <a:cs typeface="Cairo"/>
                        <a:sym typeface="Cairo"/>
                      </a:endParaRPr>
                    </a:p>
                    <a:p>
                      <a:pPr indent="0" lvl="0" marL="0" rtl="1" algn="l">
                        <a:lnSpc>
                          <a:spcPct val="107000"/>
                        </a:lnSpc>
                        <a:spcBef>
                          <a:spcPts val="800"/>
                        </a:spcBef>
                        <a:spcAft>
                          <a:spcPts val="800"/>
                        </a:spcAft>
                        <a:buNone/>
                      </a:pPr>
                      <a:r>
                        <a:rPr b="1" lang="en-GB" sz="1200">
                          <a:latin typeface="Cairo"/>
                          <a:ea typeface="Cairo"/>
                          <a:cs typeface="Cairo"/>
                          <a:sym typeface="Cairo"/>
                        </a:rPr>
                        <a:t> </a:t>
                      </a:r>
                      <a:endParaRPr b="1" sz="1200">
                        <a:latin typeface="Cairo"/>
                        <a:ea typeface="Cairo"/>
                        <a:cs typeface="Cairo"/>
                        <a:sym typeface="Cairo"/>
                      </a:endParaRPr>
                    </a:p>
                  </a:txBody>
                  <a:tcPr marT="91425" marB="91425" marR="68575" marL="6857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Dentate</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 </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Lateral portions</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of Cerebellar Hemisphere</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/Corticop</a:t>
                      </a:r>
                      <a:r>
                        <a:rPr lang="en-GB" sz="1200">
                          <a:latin typeface="Cairo"/>
                          <a:ea typeface="Cairo"/>
                          <a:cs typeface="Cairo"/>
                          <a:sym typeface="Cairo"/>
                        </a:rPr>
                        <a:t>o</a:t>
                      </a:r>
                      <a:r>
                        <a:rPr lang="en-GB" sz="1200">
                          <a:latin typeface="Cairo"/>
                          <a:ea typeface="Cairo"/>
                          <a:cs typeface="Cairo"/>
                          <a:sym typeface="Cairo"/>
                        </a:rPr>
                        <a:t>ntine</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pontocerebellar</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SCP</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Planning and executive of voluntary &amp; </a:t>
                      </a:r>
                      <a:r>
                        <a:rPr lang="en-GB" sz="1200">
                          <a:latin typeface="Cairo"/>
                          <a:ea typeface="Cairo"/>
                          <a:cs typeface="Cairo"/>
                          <a:sym typeface="Cairo"/>
                        </a:rPr>
                        <a:t>skilled hand</a:t>
                      </a:r>
                      <a:r>
                        <a:rPr lang="en-GB" sz="1200">
                          <a:latin typeface="Cairo"/>
                          <a:ea typeface="Cairo"/>
                          <a:cs typeface="Cairo"/>
                          <a:sym typeface="Cairo"/>
                        </a:rPr>
                        <a:t> movements</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r>
              <a:tr h="1304275">
                <a:tc>
                  <a:txBody>
                    <a:bodyPr>
                      <a:noAutofit/>
                    </a:bodyPr>
                    <a:lstStyle/>
                    <a:p>
                      <a:pPr indent="0" lvl="0" marL="0" rtl="1" algn="l">
                        <a:lnSpc>
                          <a:spcPct val="107000"/>
                        </a:lnSpc>
                        <a:spcBef>
                          <a:spcPts val="0"/>
                        </a:spcBef>
                        <a:spcAft>
                          <a:spcPts val="800"/>
                        </a:spcAft>
                        <a:buNone/>
                      </a:pPr>
                      <a:r>
                        <a:rPr b="1" lang="en-GB" sz="1200">
                          <a:latin typeface="Cairo"/>
                          <a:ea typeface="Cairo"/>
                          <a:cs typeface="Cairo"/>
                          <a:sym typeface="Cairo"/>
                        </a:rPr>
                        <a:t>Archicerebellum</a:t>
                      </a:r>
                      <a:endParaRPr b="1" sz="1200">
                        <a:latin typeface="Cairo"/>
                        <a:ea typeface="Cairo"/>
                        <a:cs typeface="Cairo"/>
                        <a:sym typeface="Cairo"/>
                      </a:endParaRPr>
                    </a:p>
                  </a:txBody>
                  <a:tcPr marT="91425" marB="91425" marR="68575" marL="68575" anchor="ctr">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Fastigial</a:t>
                      </a:r>
                      <a:endParaRPr sz="1200">
                        <a:latin typeface="Cairo"/>
                        <a:ea typeface="Cairo"/>
                        <a:cs typeface="Cairo"/>
                        <a:sym typeface="Cairo"/>
                      </a:endParaRPr>
                    </a:p>
                    <a:p>
                      <a:pPr indent="0" lvl="0" marL="0" rtl="1" algn="l">
                        <a:lnSpc>
                          <a:spcPct val="107000"/>
                        </a:lnSpc>
                        <a:spcBef>
                          <a:spcPts val="80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 </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100">
                          <a:latin typeface="Cairo"/>
                          <a:ea typeface="Cairo"/>
                          <a:cs typeface="Cairo"/>
                          <a:sym typeface="Cairo"/>
                        </a:rPr>
                        <a:t>Flocculonodular</a:t>
                      </a:r>
                      <a:endParaRPr sz="11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Vestibular nuclei</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Vestibular nuclei; RF</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c>
                  <a:txBody>
                    <a:bodyPr>
                      <a:noAutofit/>
                    </a:bodyPr>
                    <a:lstStyle/>
                    <a:p>
                      <a:pPr indent="0" lvl="0" marL="0" rtl="1" algn="l">
                        <a:lnSpc>
                          <a:spcPct val="107000"/>
                        </a:lnSpc>
                        <a:spcBef>
                          <a:spcPts val="0"/>
                        </a:spcBef>
                        <a:spcAft>
                          <a:spcPts val="0"/>
                        </a:spcAft>
                        <a:buNone/>
                      </a:pPr>
                      <a:r>
                        <a:rPr lang="en-GB" sz="1200">
                          <a:latin typeface="Cairo"/>
                          <a:ea typeface="Cairo"/>
                          <a:cs typeface="Cairo"/>
                          <a:sym typeface="Cairo"/>
                        </a:rPr>
                        <a:t> </a:t>
                      </a:r>
                      <a:endParaRPr sz="1200">
                        <a:latin typeface="Cairo"/>
                        <a:ea typeface="Cairo"/>
                        <a:cs typeface="Cairo"/>
                        <a:sym typeface="Cairo"/>
                      </a:endParaRPr>
                    </a:p>
                    <a:p>
                      <a:pPr indent="0" lvl="0" marL="0" rtl="1" algn="l">
                        <a:lnSpc>
                          <a:spcPct val="107000"/>
                        </a:lnSpc>
                        <a:spcBef>
                          <a:spcPts val="800"/>
                        </a:spcBef>
                        <a:spcAft>
                          <a:spcPts val="800"/>
                        </a:spcAft>
                        <a:buNone/>
                      </a:pPr>
                      <a:r>
                        <a:rPr lang="en-GB" sz="1200">
                          <a:latin typeface="Cairo"/>
                          <a:ea typeface="Cairo"/>
                          <a:cs typeface="Cairo"/>
                          <a:sym typeface="Cairo"/>
                        </a:rPr>
                        <a:t>Balance, equilibrium</a:t>
                      </a:r>
                      <a:endParaRPr sz="1200">
                        <a:latin typeface="Cairo"/>
                        <a:ea typeface="Cairo"/>
                        <a:cs typeface="Cairo"/>
                        <a:sym typeface="Cairo"/>
                      </a:endParaRPr>
                    </a:p>
                  </a:txBody>
                  <a:tcPr marT="91425" marB="91425" marR="68575" marL="68575">
                    <a:lnL cap="flat" cmpd="sng" w="19050">
                      <a:solidFill>
                        <a:srgbClr val="76A5AF"/>
                      </a:solidFill>
                      <a:prstDash val="dashDot"/>
                      <a:round/>
                      <a:headEnd len="sm" w="sm" type="none"/>
                      <a:tailEnd len="sm" w="sm" type="none"/>
                    </a:lnL>
                    <a:lnR cap="flat" cmpd="sng" w="19050">
                      <a:solidFill>
                        <a:srgbClr val="76A5AF"/>
                      </a:solidFill>
                      <a:prstDash val="dashDot"/>
                      <a:round/>
                      <a:headEnd len="sm" w="sm" type="none"/>
                      <a:tailEnd len="sm" w="sm" type="none"/>
                    </a:lnR>
                    <a:lnT cap="flat" cmpd="sng" w="19050">
                      <a:solidFill>
                        <a:srgbClr val="76A5AF"/>
                      </a:solidFill>
                      <a:prstDash val="dashDot"/>
                      <a:round/>
                      <a:headEnd len="sm" w="sm" type="none"/>
                      <a:tailEnd len="sm" w="sm" type="none"/>
                    </a:lnT>
                    <a:lnB cap="flat" cmpd="sng" w="19050">
                      <a:solidFill>
                        <a:srgbClr val="76A5AF"/>
                      </a:solidFill>
                      <a:prstDash val="dashDot"/>
                      <a:round/>
                      <a:headEnd len="sm" w="sm" type="none"/>
                      <a:tailEnd len="sm" w="sm" type="none"/>
                    </a:lnB>
                    <a:solidFill>
                      <a:srgbClr val="FFFFFF"/>
                    </a:solidFill>
                  </a:tcPr>
                </a:tc>
              </a:tr>
            </a:tbl>
          </a:graphicData>
        </a:graphic>
      </p:graphicFrame>
      <p:sp>
        <p:nvSpPr>
          <p:cNvPr id="444" name="Google Shape;444;p75"/>
          <p:cNvSpPr txBox="1"/>
          <p:nvPr/>
        </p:nvSpPr>
        <p:spPr>
          <a:xfrm>
            <a:off x="0" y="1248656"/>
            <a:ext cx="4354200" cy="334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1800">
                <a:solidFill>
                  <a:srgbClr val="45818E"/>
                </a:solidFill>
                <a:highlight>
                  <a:srgbClr val="D0E0E3"/>
                </a:highlight>
                <a:latin typeface="Josefin Sans"/>
                <a:ea typeface="Josefin Sans"/>
                <a:cs typeface="Josefin Sans"/>
                <a:sym typeface="Josefin Sans"/>
              </a:rPr>
              <a:t>  Summary: functions of cerebellum</a:t>
            </a:r>
            <a:endParaRPr sz="1800">
              <a:solidFill>
                <a:srgbClr val="45818E"/>
              </a:solidFill>
              <a:highlight>
                <a:srgbClr val="D0E0E3"/>
              </a:highlight>
              <a:latin typeface="Josefin Sans"/>
              <a:ea typeface="Josefin Sans"/>
              <a:cs typeface="Josefin Sans"/>
              <a:sym typeface="Josefin Sans"/>
            </a:endParaRPr>
          </a:p>
          <a:p>
            <a:pPr indent="0" lvl="0" marL="0" rtl="0" algn="ctr">
              <a:lnSpc>
                <a:spcPct val="150000"/>
              </a:lnSpc>
              <a:spcBef>
                <a:spcPts val="0"/>
              </a:spcBef>
              <a:spcAft>
                <a:spcPts val="0"/>
              </a:spcAft>
              <a:buNone/>
            </a:pPr>
            <a:r>
              <a:t/>
            </a:r>
            <a:endParaRPr sz="1800">
              <a:solidFill>
                <a:srgbClr val="0B5394"/>
              </a:solidFill>
              <a:latin typeface="Cairo"/>
              <a:ea typeface="Cairo"/>
              <a:cs typeface="Cairo"/>
              <a:sym typeface="Cai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graphicFrame>
        <p:nvGraphicFramePr>
          <p:cNvPr id="449" name="Google Shape;449;p76"/>
          <p:cNvGraphicFramePr/>
          <p:nvPr/>
        </p:nvGraphicFramePr>
        <p:xfrm>
          <a:off x="178463" y="822475"/>
          <a:ext cx="3000000" cy="3000000"/>
        </p:xfrm>
        <a:graphic>
          <a:graphicData uri="http://schemas.openxmlformats.org/drawingml/2006/table">
            <a:tbl>
              <a:tblPr>
                <a:noFill/>
                <a:tableStyleId>{8ED52743-060D-4B0A-B614-0ACCD4D512D8}</a:tableStyleId>
              </a:tblPr>
              <a:tblGrid>
                <a:gridCol w="1867450"/>
                <a:gridCol w="4481550"/>
              </a:tblGrid>
              <a:tr h="464125">
                <a:tc gridSpan="2">
                  <a:txBody>
                    <a:bodyPr>
                      <a:noAutofit/>
                    </a:bodyPr>
                    <a:lstStyle/>
                    <a:p>
                      <a:pPr indent="0" lvl="0" marL="0" rtl="1" algn="ctr">
                        <a:lnSpc>
                          <a:spcPct val="107000"/>
                        </a:lnSpc>
                        <a:spcBef>
                          <a:spcPts val="0"/>
                        </a:spcBef>
                        <a:spcAft>
                          <a:spcPts val="800"/>
                        </a:spcAft>
                        <a:buNone/>
                      </a:pPr>
                      <a:r>
                        <a:rPr b="1" lang="en-GB" sz="1800">
                          <a:solidFill>
                            <a:srgbClr val="45818E"/>
                          </a:solidFill>
                          <a:highlight>
                            <a:srgbClr val="D0E0E3"/>
                          </a:highlight>
                          <a:latin typeface="Josefin Sans"/>
                          <a:ea typeface="Josefin Sans"/>
                          <a:cs typeface="Josefin Sans"/>
                          <a:sym typeface="Josefin Sans"/>
                        </a:rPr>
                        <a:t>Abnormalities associated with cerebellar disease</a:t>
                      </a:r>
                      <a:endParaRPr b="1" sz="1800">
                        <a:solidFill>
                          <a:srgbClr val="45818E"/>
                        </a:solidFill>
                        <a:highlight>
                          <a:srgbClr val="D0E0E3"/>
                        </a:highlight>
                        <a:latin typeface="Josefin Sans"/>
                        <a:ea typeface="Josefin Sans"/>
                        <a:cs typeface="Josefin Sans"/>
                        <a:sym typeface="Josefin Sans"/>
                      </a:endParaRPr>
                    </a:p>
                  </a:txBody>
                  <a:tcPr marT="91425" marB="91425" marR="68575" marL="68575">
                    <a:lnL cap="flat" cmpd="sng" w="19050">
                      <a:solidFill>
                        <a:srgbClr val="76A5AF">
                          <a:alpha val="0"/>
                        </a:srgbClr>
                      </a:solidFill>
                      <a:prstDash val="lgDashDot"/>
                      <a:round/>
                      <a:headEnd len="sm" w="sm" type="none"/>
                      <a:tailEnd len="sm" w="sm" type="none"/>
                    </a:lnL>
                    <a:lnR cap="flat" cmpd="sng" w="19050">
                      <a:solidFill>
                        <a:srgbClr val="76A5AF">
                          <a:alpha val="0"/>
                        </a:srgbClr>
                      </a:solidFill>
                      <a:prstDash val="lgDashDot"/>
                      <a:round/>
                      <a:headEnd len="sm" w="sm" type="none"/>
                      <a:tailEnd len="sm" w="sm" type="none"/>
                    </a:lnR>
                    <a:lnT cap="flat" cmpd="sng" w="19050">
                      <a:solidFill>
                        <a:srgbClr val="76A5AF">
                          <a:alpha val="0"/>
                        </a:srgbClr>
                      </a:solidFill>
                      <a:prstDash val="lgDashDot"/>
                      <a:round/>
                      <a:headEnd len="sm" w="sm" type="none"/>
                      <a:tailEnd len="sm" w="sm" type="none"/>
                    </a:lnT>
                    <a:lnB cap="flat" cmpd="sng" w="19050">
                      <a:solidFill>
                        <a:srgbClr val="76A5AF"/>
                      </a:solidFill>
                      <a:prstDash val="lgDashDot"/>
                      <a:round/>
                      <a:headEnd len="sm" w="sm" type="none"/>
                      <a:tailEnd len="sm" w="sm" type="none"/>
                    </a:lnB>
                  </a:tcPr>
                </a:tc>
                <a:tc hMerge="1"/>
              </a:tr>
              <a:tr h="464125">
                <a:tc>
                  <a:txBody>
                    <a:bodyPr>
                      <a:noAutofit/>
                    </a:bodyPr>
                    <a:lstStyle/>
                    <a:p>
                      <a:pPr indent="0" lvl="0" marL="0" rtl="1" algn="l">
                        <a:lnSpc>
                          <a:spcPct val="107000"/>
                        </a:lnSpc>
                        <a:spcBef>
                          <a:spcPts val="0"/>
                        </a:spcBef>
                        <a:spcAft>
                          <a:spcPts val="800"/>
                        </a:spcAft>
                        <a:buNone/>
                      </a:pPr>
                      <a:r>
                        <a:rPr b="1" lang="en-GB" sz="1600">
                          <a:solidFill>
                            <a:srgbClr val="A64D79"/>
                          </a:solidFill>
                          <a:latin typeface="Philosopher"/>
                          <a:ea typeface="Philosopher"/>
                          <a:cs typeface="Philosopher"/>
                          <a:sym typeface="Philosopher"/>
                        </a:rPr>
                        <a:t>Disorder</a:t>
                      </a:r>
                      <a:endParaRPr b="1" sz="1600">
                        <a:solidFill>
                          <a:srgbClr val="A64D79"/>
                        </a:solidFill>
                        <a:latin typeface="Philosopher"/>
                        <a:ea typeface="Philosopher"/>
                        <a:cs typeface="Philosopher"/>
                        <a:sym typeface="Philosopher"/>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solidFill>
                      <a:srgbClr val="EAD1DC"/>
                    </a:solidFill>
                  </a:tcPr>
                </a:tc>
                <a:tc>
                  <a:txBody>
                    <a:bodyPr>
                      <a:noAutofit/>
                    </a:bodyPr>
                    <a:lstStyle/>
                    <a:p>
                      <a:pPr indent="0" lvl="0" marL="0" rtl="1" algn="l">
                        <a:lnSpc>
                          <a:spcPct val="107000"/>
                        </a:lnSpc>
                        <a:spcBef>
                          <a:spcPts val="0"/>
                        </a:spcBef>
                        <a:spcAft>
                          <a:spcPts val="800"/>
                        </a:spcAft>
                        <a:buNone/>
                      </a:pPr>
                      <a:r>
                        <a:rPr b="1" lang="en-GB" sz="1600">
                          <a:solidFill>
                            <a:srgbClr val="A64D79"/>
                          </a:solidFill>
                          <a:latin typeface="Philosopher"/>
                          <a:ea typeface="Philosopher"/>
                          <a:cs typeface="Philosopher"/>
                          <a:sym typeface="Philosopher"/>
                        </a:rPr>
                        <a:t>Description</a:t>
                      </a:r>
                      <a:endParaRPr b="1" sz="1600">
                        <a:solidFill>
                          <a:srgbClr val="A64D79"/>
                        </a:solidFill>
                        <a:latin typeface="Philosopher"/>
                        <a:ea typeface="Philosopher"/>
                        <a:cs typeface="Philosopher"/>
                        <a:sym typeface="Philosopher"/>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solidFill>
                      <a:srgbClr val="EAD1DC"/>
                    </a:solidFill>
                  </a:tcPr>
                </a:tc>
              </a:tr>
              <a:tr h="464125">
                <a:tc>
                  <a:txBody>
                    <a:bodyPr>
                      <a:noAutofit/>
                    </a:bodyPr>
                    <a:lstStyle/>
                    <a:p>
                      <a:pPr indent="0" lvl="0" marL="0" rtl="1" algn="l">
                        <a:lnSpc>
                          <a:spcPct val="107000"/>
                        </a:lnSpc>
                        <a:spcBef>
                          <a:spcPts val="0"/>
                        </a:spcBef>
                        <a:spcAft>
                          <a:spcPts val="800"/>
                        </a:spcAft>
                        <a:buNone/>
                      </a:pPr>
                      <a:r>
                        <a:rPr b="1" lang="en-GB" sz="1600">
                          <a:solidFill>
                            <a:srgbClr val="FF0000"/>
                          </a:solidFill>
                          <a:latin typeface="Cairo"/>
                          <a:ea typeface="Cairo"/>
                          <a:cs typeface="Cairo"/>
                          <a:sym typeface="Cairo"/>
                        </a:rPr>
                        <a:t>Ataxia</a:t>
                      </a:r>
                      <a:endParaRPr b="1" sz="1600">
                        <a:solidFill>
                          <a:srgbClr val="FF0000"/>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800"/>
                        </a:spcAft>
                        <a:buNone/>
                      </a:pPr>
                      <a:r>
                        <a:rPr lang="en-GB" sz="1300">
                          <a:latin typeface="Cairo"/>
                          <a:ea typeface="Cairo"/>
                          <a:cs typeface="Cairo"/>
                          <a:sym typeface="Cairo"/>
                        </a:rPr>
                        <a:t>Reeling, wide-based gait</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763850">
                <a:tc>
                  <a:txBody>
                    <a:bodyPr>
                      <a:noAutofit/>
                    </a:bodyPr>
                    <a:lstStyle/>
                    <a:p>
                      <a:pPr indent="0" lvl="0" marL="0" rtl="1" algn="l">
                        <a:lnSpc>
                          <a:spcPct val="107000"/>
                        </a:lnSpc>
                        <a:spcBef>
                          <a:spcPts val="0"/>
                        </a:spcBef>
                        <a:spcAft>
                          <a:spcPts val="0"/>
                        </a:spcAft>
                        <a:buNone/>
                      </a:pPr>
                      <a:r>
                        <a:rPr b="1" lang="en-GB" sz="1600">
                          <a:solidFill>
                            <a:srgbClr val="FF0000"/>
                          </a:solidFill>
                          <a:latin typeface="Cairo"/>
                          <a:ea typeface="Cairo"/>
                          <a:cs typeface="Cairo"/>
                          <a:sym typeface="Cairo"/>
                        </a:rPr>
                        <a:t>Decomposition of</a:t>
                      </a:r>
                      <a:endParaRPr b="1" sz="1600">
                        <a:solidFill>
                          <a:srgbClr val="FF0000"/>
                        </a:solidFill>
                        <a:latin typeface="Cairo"/>
                        <a:ea typeface="Cairo"/>
                        <a:cs typeface="Cairo"/>
                        <a:sym typeface="Cairo"/>
                      </a:endParaRPr>
                    </a:p>
                    <a:p>
                      <a:pPr indent="0" lvl="0" marL="0" rtl="1" algn="l">
                        <a:lnSpc>
                          <a:spcPct val="107000"/>
                        </a:lnSpc>
                        <a:spcBef>
                          <a:spcPts val="800"/>
                        </a:spcBef>
                        <a:spcAft>
                          <a:spcPts val="800"/>
                        </a:spcAft>
                        <a:buNone/>
                      </a:pPr>
                      <a:r>
                        <a:rPr b="1" lang="en-GB" sz="1600">
                          <a:solidFill>
                            <a:srgbClr val="FF0000"/>
                          </a:solidFill>
                          <a:latin typeface="Cairo"/>
                          <a:ea typeface="Cairo"/>
                          <a:cs typeface="Cairo"/>
                          <a:sym typeface="Cairo"/>
                        </a:rPr>
                        <a:t>movement</a:t>
                      </a:r>
                      <a:endParaRPr b="1" sz="1600">
                        <a:solidFill>
                          <a:srgbClr val="FF0000"/>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800"/>
                        </a:spcAft>
                        <a:buNone/>
                      </a:pPr>
                      <a:r>
                        <a:rPr lang="en-GB" sz="1300">
                          <a:latin typeface="Cairo"/>
                          <a:ea typeface="Cairo"/>
                          <a:cs typeface="Cairo"/>
                          <a:sym typeface="Cairo"/>
                        </a:rPr>
                        <a:t>Inability to correctly sequence fine, coordinated acts</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661100">
                <a:tc>
                  <a:txBody>
                    <a:bodyPr>
                      <a:noAutofit/>
                    </a:bodyPr>
                    <a:lstStyle/>
                    <a:p>
                      <a:pPr indent="0" lvl="0" marL="0" rtl="1" algn="l">
                        <a:lnSpc>
                          <a:spcPct val="107000"/>
                        </a:lnSpc>
                        <a:spcBef>
                          <a:spcPts val="0"/>
                        </a:spcBef>
                        <a:spcAft>
                          <a:spcPts val="800"/>
                        </a:spcAft>
                        <a:buNone/>
                      </a:pPr>
                      <a:r>
                        <a:rPr b="1" lang="en-GB" sz="1600">
                          <a:solidFill>
                            <a:srgbClr val="134F5C"/>
                          </a:solidFill>
                          <a:latin typeface="Cairo"/>
                          <a:ea typeface="Cairo"/>
                          <a:cs typeface="Cairo"/>
                          <a:sym typeface="Cairo"/>
                        </a:rPr>
                        <a:t>Dysarthria</a:t>
                      </a:r>
                      <a:endParaRPr b="1" sz="1600">
                        <a:solidFill>
                          <a:srgbClr val="134F5C"/>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0"/>
                        </a:spcAft>
                        <a:buNone/>
                      </a:pPr>
                      <a:r>
                        <a:rPr lang="en-GB" sz="1300">
                          <a:latin typeface="Cairo"/>
                          <a:ea typeface="Cairo"/>
                          <a:cs typeface="Cairo"/>
                          <a:sym typeface="Cairo"/>
                        </a:rPr>
                        <a:t>Inability to articulate words correctly, with slurring and</a:t>
                      </a:r>
                      <a:endParaRPr sz="1300">
                        <a:latin typeface="Cairo"/>
                        <a:ea typeface="Cairo"/>
                        <a:cs typeface="Cairo"/>
                        <a:sym typeface="Cairo"/>
                      </a:endParaRPr>
                    </a:p>
                    <a:p>
                      <a:pPr indent="0" lvl="0" marL="0" rtl="1" algn="l">
                        <a:lnSpc>
                          <a:spcPct val="107000"/>
                        </a:lnSpc>
                        <a:spcBef>
                          <a:spcPts val="800"/>
                        </a:spcBef>
                        <a:spcAft>
                          <a:spcPts val="800"/>
                        </a:spcAft>
                        <a:buNone/>
                      </a:pPr>
                      <a:r>
                        <a:rPr lang="en-GB" sz="1300">
                          <a:latin typeface="Cairo"/>
                          <a:ea typeface="Cairo"/>
                          <a:cs typeface="Cairo"/>
                          <a:sym typeface="Cairo"/>
                        </a:rPr>
                        <a:t>inappropriate phrasing</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669650">
                <a:tc>
                  <a:txBody>
                    <a:bodyPr>
                      <a:noAutofit/>
                    </a:bodyPr>
                    <a:lstStyle/>
                    <a:p>
                      <a:pPr indent="0" lvl="0" marL="0" rtl="1" algn="l">
                        <a:lnSpc>
                          <a:spcPct val="107000"/>
                        </a:lnSpc>
                        <a:spcBef>
                          <a:spcPts val="0"/>
                        </a:spcBef>
                        <a:spcAft>
                          <a:spcPts val="800"/>
                        </a:spcAft>
                        <a:buNone/>
                      </a:pPr>
                      <a:r>
                        <a:rPr b="1" lang="en-GB" sz="1550">
                          <a:solidFill>
                            <a:srgbClr val="FF0000"/>
                          </a:solidFill>
                          <a:latin typeface="Cairo"/>
                          <a:ea typeface="Cairo"/>
                          <a:cs typeface="Cairo"/>
                          <a:sym typeface="Cairo"/>
                        </a:rPr>
                        <a:t>Dysdiadochokinesia</a:t>
                      </a:r>
                      <a:endParaRPr b="1" sz="1550">
                        <a:solidFill>
                          <a:srgbClr val="FF0000"/>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800"/>
                        </a:spcAft>
                        <a:buNone/>
                      </a:pPr>
                      <a:r>
                        <a:rPr lang="en-GB" sz="1300">
                          <a:latin typeface="Cairo"/>
                          <a:ea typeface="Cairo"/>
                          <a:cs typeface="Cairo"/>
                          <a:sym typeface="Cairo"/>
                        </a:rPr>
                        <a:t>Inability to perform rapid alternating </a:t>
                      </a:r>
                      <a:r>
                        <a:rPr lang="en-GB" sz="1000">
                          <a:solidFill>
                            <a:srgbClr val="B7B7B7"/>
                          </a:solidFill>
                          <a:latin typeface="Cairo"/>
                          <a:ea typeface="Cairo"/>
                          <a:cs typeface="Cairo"/>
                          <a:sym typeface="Cairo"/>
                        </a:rPr>
                        <a:t>(</a:t>
                      </a:r>
                      <a:r>
                        <a:rPr lang="en-GB" sz="1000">
                          <a:solidFill>
                            <a:srgbClr val="B7B7B7"/>
                          </a:solidFill>
                          <a:latin typeface="Cairo"/>
                          <a:ea typeface="Cairo"/>
                          <a:cs typeface="Cairo"/>
                          <a:sym typeface="Cairo"/>
                        </a:rPr>
                        <a:t>opposite)</a:t>
                      </a:r>
                      <a:r>
                        <a:rPr lang="en-GB" sz="1000">
                          <a:latin typeface="Cairo"/>
                          <a:ea typeface="Cairo"/>
                          <a:cs typeface="Cairo"/>
                          <a:sym typeface="Cairo"/>
                        </a:rPr>
                        <a:t> </a:t>
                      </a:r>
                      <a:r>
                        <a:rPr lang="en-GB" sz="1300">
                          <a:latin typeface="Cairo"/>
                          <a:ea typeface="Cairo"/>
                          <a:cs typeface="Cairo"/>
                          <a:sym typeface="Cairo"/>
                        </a:rPr>
                        <a:t>movements</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464125">
                <a:tc>
                  <a:txBody>
                    <a:bodyPr>
                      <a:noAutofit/>
                    </a:bodyPr>
                    <a:lstStyle/>
                    <a:p>
                      <a:pPr indent="0" lvl="0" marL="0" rtl="1" algn="l">
                        <a:lnSpc>
                          <a:spcPct val="107000"/>
                        </a:lnSpc>
                        <a:spcBef>
                          <a:spcPts val="0"/>
                        </a:spcBef>
                        <a:spcAft>
                          <a:spcPts val="800"/>
                        </a:spcAft>
                        <a:buNone/>
                      </a:pPr>
                      <a:r>
                        <a:rPr b="1" lang="en-GB" sz="1600">
                          <a:solidFill>
                            <a:srgbClr val="134F5C"/>
                          </a:solidFill>
                          <a:latin typeface="Cairo"/>
                          <a:ea typeface="Cairo"/>
                          <a:cs typeface="Cairo"/>
                          <a:sym typeface="Cairo"/>
                        </a:rPr>
                        <a:t>Dysmetria</a:t>
                      </a:r>
                      <a:endParaRPr b="1" sz="1600">
                        <a:solidFill>
                          <a:srgbClr val="134F5C"/>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800"/>
                        </a:spcAft>
                        <a:buNone/>
                      </a:pPr>
                      <a:r>
                        <a:rPr lang="en-GB" sz="1300">
                          <a:latin typeface="Cairo"/>
                          <a:ea typeface="Cairo"/>
                          <a:cs typeface="Cairo"/>
                          <a:sym typeface="Cairo"/>
                        </a:rPr>
                        <a:t>Inability to control range of movement</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842350">
                <a:tc>
                  <a:txBody>
                    <a:bodyPr>
                      <a:noAutofit/>
                    </a:bodyPr>
                    <a:lstStyle/>
                    <a:p>
                      <a:pPr indent="0" lvl="0" marL="0" rtl="1" algn="l">
                        <a:lnSpc>
                          <a:spcPct val="107000"/>
                        </a:lnSpc>
                        <a:spcBef>
                          <a:spcPts val="0"/>
                        </a:spcBef>
                        <a:spcAft>
                          <a:spcPts val="800"/>
                        </a:spcAft>
                        <a:buNone/>
                      </a:pPr>
                      <a:r>
                        <a:rPr b="1" lang="en-GB" sz="1600">
                          <a:solidFill>
                            <a:srgbClr val="134F5C"/>
                          </a:solidFill>
                          <a:latin typeface="Cairo"/>
                          <a:ea typeface="Cairo"/>
                          <a:cs typeface="Cairo"/>
                          <a:sym typeface="Cairo"/>
                        </a:rPr>
                        <a:t>Hypotonia</a:t>
                      </a:r>
                      <a:endParaRPr b="1" sz="1600">
                        <a:solidFill>
                          <a:srgbClr val="134F5C"/>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800"/>
                        </a:spcAft>
                        <a:buNone/>
                      </a:pPr>
                      <a:r>
                        <a:rPr lang="en-GB" sz="1300">
                          <a:latin typeface="Cairo"/>
                          <a:ea typeface="Cairo"/>
                          <a:cs typeface="Cairo"/>
                          <a:sym typeface="Cairo"/>
                        </a:rPr>
                        <a:t>Decreased </a:t>
                      </a:r>
                      <a:r>
                        <a:rPr lang="en-GB" sz="1300">
                          <a:latin typeface="Cairo"/>
                          <a:ea typeface="Cairo"/>
                          <a:cs typeface="Cairo"/>
                          <a:sym typeface="Cairo"/>
                        </a:rPr>
                        <a:t>muscle tone d</a:t>
                      </a:r>
                      <a:r>
                        <a:rPr lang="en-GB" sz="1300">
                          <a:solidFill>
                            <a:schemeClr val="dk1"/>
                          </a:solidFill>
                          <a:latin typeface="Cairo"/>
                          <a:ea typeface="Cairo"/>
                          <a:cs typeface="Cairo"/>
                          <a:sym typeface="Cairo"/>
                        </a:rPr>
                        <a:t>ue to loss of the facilitatory effect of the CB on the stretch reflex, and it is associated with </a:t>
                      </a:r>
                      <a:r>
                        <a:rPr lang="en-GB" sz="1300">
                          <a:solidFill>
                            <a:srgbClr val="980000"/>
                          </a:solidFill>
                          <a:latin typeface="Cairo"/>
                          <a:ea typeface="Cairo"/>
                          <a:cs typeface="Cairo"/>
                          <a:sym typeface="Cairo"/>
                        </a:rPr>
                        <a:t>pendular knee jerk. </a:t>
                      </a:r>
                      <a:endParaRPr sz="1300">
                        <a:solidFill>
                          <a:srgbClr val="980000"/>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927725">
                <a:tc>
                  <a:txBody>
                    <a:bodyPr>
                      <a:noAutofit/>
                    </a:bodyPr>
                    <a:lstStyle/>
                    <a:p>
                      <a:pPr indent="0" lvl="0" marL="0" rtl="1" algn="l">
                        <a:lnSpc>
                          <a:spcPct val="107000"/>
                        </a:lnSpc>
                        <a:spcBef>
                          <a:spcPts val="0"/>
                        </a:spcBef>
                        <a:spcAft>
                          <a:spcPts val="800"/>
                        </a:spcAft>
                        <a:buNone/>
                      </a:pPr>
                      <a:r>
                        <a:rPr b="1" lang="en-GB" sz="1600">
                          <a:solidFill>
                            <a:srgbClr val="134F5C"/>
                          </a:solidFill>
                          <a:latin typeface="Cairo"/>
                          <a:ea typeface="Cairo"/>
                          <a:cs typeface="Cairo"/>
                          <a:sym typeface="Cairo"/>
                        </a:rPr>
                        <a:t>Nystagmus</a:t>
                      </a:r>
                      <a:endParaRPr b="1" sz="1600">
                        <a:solidFill>
                          <a:srgbClr val="134F5C"/>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800"/>
                        </a:spcAft>
                        <a:buNone/>
                      </a:pPr>
                      <a:r>
                        <a:rPr lang="en-GB" sz="1300">
                          <a:latin typeface="Cairo"/>
                          <a:ea typeface="Cairo"/>
                          <a:cs typeface="Cairo"/>
                          <a:sym typeface="Cairo"/>
                        </a:rPr>
                        <a:t>Involuntary, rapid oscillation of the eyeballs in a horizontal, vertical, or rotary direction, with the fast component maximal toward the side of the cerebellar lesion</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661100">
                <a:tc>
                  <a:txBody>
                    <a:bodyPr>
                      <a:noAutofit/>
                    </a:bodyPr>
                    <a:lstStyle/>
                    <a:p>
                      <a:pPr indent="0" lvl="0" marL="0" rtl="1" algn="l">
                        <a:lnSpc>
                          <a:spcPct val="107000"/>
                        </a:lnSpc>
                        <a:spcBef>
                          <a:spcPts val="0"/>
                        </a:spcBef>
                        <a:spcAft>
                          <a:spcPts val="800"/>
                        </a:spcAft>
                        <a:buNone/>
                      </a:pPr>
                      <a:r>
                        <a:rPr b="1" lang="en-GB" sz="1600">
                          <a:solidFill>
                            <a:srgbClr val="134F5C"/>
                          </a:solidFill>
                          <a:latin typeface="Cairo"/>
                          <a:ea typeface="Cairo"/>
                          <a:cs typeface="Cairo"/>
                          <a:sym typeface="Cairo"/>
                        </a:rPr>
                        <a:t>Scanning speech</a:t>
                      </a:r>
                      <a:endParaRPr b="1" sz="1600">
                        <a:solidFill>
                          <a:srgbClr val="134F5C"/>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0"/>
                        </a:spcAft>
                        <a:buNone/>
                      </a:pPr>
                      <a:r>
                        <a:rPr lang="en-GB" sz="1300">
                          <a:latin typeface="Cairo"/>
                          <a:ea typeface="Cairo"/>
                          <a:cs typeface="Cairo"/>
                          <a:sym typeface="Cairo"/>
                        </a:rPr>
                        <a:t>Slow enunciation with a tendency to hesitate at the beginning</a:t>
                      </a:r>
                      <a:endParaRPr sz="1300">
                        <a:latin typeface="Cairo"/>
                        <a:ea typeface="Cairo"/>
                        <a:cs typeface="Cairo"/>
                        <a:sym typeface="Cairo"/>
                      </a:endParaRPr>
                    </a:p>
                    <a:p>
                      <a:pPr indent="0" lvl="0" marL="0" rtl="1" algn="l">
                        <a:lnSpc>
                          <a:spcPct val="107000"/>
                        </a:lnSpc>
                        <a:spcBef>
                          <a:spcPts val="800"/>
                        </a:spcBef>
                        <a:spcAft>
                          <a:spcPts val="800"/>
                        </a:spcAft>
                        <a:buNone/>
                      </a:pPr>
                      <a:r>
                        <a:rPr lang="en-GB" sz="1300">
                          <a:latin typeface="Cairo"/>
                          <a:ea typeface="Cairo"/>
                          <a:cs typeface="Cairo"/>
                          <a:sym typeface="Cairo"/>
                        </a:rPr>
                        <a:t>of a word or syllable</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r h="1157775">
                <a:tc>
                  <a:txBody>
                    <a:bodyPr>
                      <a:noAutofit/>
                    </a:bodyPr>
                    <a:lstStyle/>
                    <a:p>
                      <a:pPr indent="0" lvl="0" marL="0" rtl="1" algn="l">
                        <a:lnSpc>
                          <a:spcPct val="107000"/>
                        </a:lnSpc>
                        <a:spcBef>
                          <a:spcPts val="0"/>
                        </a:spcBef>
                        <a:spcAft>
                          <a:spcPts val="800"/>
                        </a:spcAft>
                        <a:buNone/>
                      </a:pPr>
                      <a:r>
                        <a:rPr b="1" lang="en-GB" sz="1600">
                          <a:solidFill>
                            <a:srgbClr val="FF0000"/>
                          </a:solidFill>
                          <a:latin typeface="Cairo"/>
                          <a:ea typeface="Cairo"/>
                          <a:cs typeface="Cairo"/>
                          <a:sym typeface="Cairo"/>
                        </a:rPr>
                        <a:t>Tremor</a:t>
                      </a:r>
                      <a:endParaRPr b="1" sz="1600">
                        <a:solidFill>
                          <a:srgbClr val="FF0000"/>
                        </a:solidFill>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c>
                  <a:txBody>
                    <a:bodyPr>
                      <a:noAutofit/>
                    </a:bodyPr>
                    <a:lstStyle/>
                    <a:p>
                      <a:pPr indent="0" lvl="0" marL="0" rtl="1" algn="l">
                        <a:lnSpc>
                          <a:spcPct val="107000"/>
                        </a:lnSpc>
                        <a:spcBef>
                          <a:spcPts val="0"/>
                        </a:spcBef>
                        <a:spcAft>
                          <a:spcPts val="0"/>
                        </a:spcAft>
                        <a:buNone/>
                      </a:pPr>
                      <a:r>
                        <a:rPr lang="en-GB" sz="1300">
                          <a:latin typeface="Cairo"/>
                          <a:ea typeface="Cairo"/>
                          <a:cs typeface="Cairo"/>
                          <a:sym typeface="Cairo"/>
                        </a:rPr>
                        <a:t>Rhythmic, alternating, oscillatory movement of a limb as it</a:t>
                      </a:r>
                      <a:endParaRPr sz="1300">
                        <a:latin typeface="Cairo"/>
                        <a:ea typeface="Cairo"/>
                        <a:cs typeface="Cairo"/>
                        <a:sym typeface="Cairo"/>
                      </a:endParaRPr>
                    </a:p>
                    <a:p>
                      <a:pPr indent="0" lvl="0" marL="0" rtl="1" algn="l">
                        <a:lnSpc>
                          <a:spcPct val="107000"/>
                        </a:lnSpc>
                        <a:spcBef>
                          <a:spcPts val="800"/>
                        </a:spcBef>
                        <a:spcAft>
                          <a:spcPts val="0"/>
                        </a:spcAft>
                        <a:buNone/>
                      </a:pPr>
                      <a:r>
                        <a:rPr lang="en-GB" sz="1300">
                          <a:solidFill>
                            <a:srgbClr val="FF0000"/>
                          </a:solidFill>
                          <a:latin typeface="Cairo"/>
                          <a:ea typeface="Cairo"/>
                          <a:cs typeface="Cairo"/>
                          <a:sym typeface="Cairo"/>
                        </a:rPr>
                        <a:t>approaches a target (intention tremor)</a:t>
                      </a:r>
                      <a:r>
                        <a:rPr lang="en-GB" sz="1300">
                          <a:latin typeface="Cairo"/>
                          <a:ea typeface="Cairo"/>
                          <a:cs typeface="Cairo"/>
                          <a:sym typeface="Cairo"/>
                        </a:rPr>
                        <a:t> or of proximal</a:t>
                      </a:r>
                      <a:endParaRPr sz="1300">
                        <a:latin typeface="Cairo"/>
                        <a:ea typeface="Cairo"/>
                        <a:cs typeface="Cairo"/>
                        <a:sym typeface="Cairo"/>
                      </a:endParaRPr>
                    </a:p>
                    <a:p>
                      <a:pPr indent="0" lvl="0" marL="0" rtl="1" algn="l">
                        <a:lnSpc>
                          <a:spcPct val="107000"/>
                        </a:lnSpc>
                        <a:spcBef>
                          <a:spcPts val="800"/>
                        </a:spcBef>
                        <a:spcAft>
                          <a:spcPts val="0"/>
                        </a:spcAft>
                        <a:buNone/>
                      </a:pPr>
                      <a:r>
                        <a:rPr lang="en-GB" sz="1300">
                          <a:latin typeface="Cairo"/>
                          <a:ea typeface="Cairo"/>
                          <a:cs typeface="Cairo"/>
                          <a:sym typeface="Cairo"/>
                        </a:rPr>
                        <a:t>musculature when fixed posture or weight bearing is attempted</a:t>
                      </a:r>
                      <a:endParaRPr sz="1300">
                        <a:latin typeface="Cairo"/>
                        <a:ea typeface="Cairo"/>
                        <a:cs typeface="Cairo"/>
                        <a:sym typeface="Cairo"/>
                      </a:endParaRPr>
                    </a:p>
                    <a:p>
                      <a:pPr indent="0" lvl="0" marL="0" rtl="1" algn="l">
                        <a:lnSpc>
                          <a:spcPct val="107000"/>
                        </a:lnSpc>
                        <a:spcBef>
                          <a:spcPts val="800"/>
                        </a:spcBef>
                        <a:spcAft>
                          <a:spcPts val="800"/>
                        </a:spcAft>
                        <a:buNone/>
                      </a:pPr>
                      <a:r>
                        <a:rPr lang="en-GB" sz="1300">
                          <a:latin typeface="Cairo"/>
                          <a:ea typeface="Cairo"/>
                          <a:cs typeface="Cairo"/>
                          <a:sym typeface="Cairo"/>
                        </a:rPr>
                        <a:t>(postural tremor)</a:t>
                      </a:r>
                      <a:endParaRPr sz="1300">
                        <a:latin typeface="Cairo"/>
                        <a:ea typeface="Cairo"/>
                        <a:cs typeface="Cairo"/>
                        <a:sym typeface="Cairo"/>
                      </a:endParaRPr>
                    </a:p>
                  </a:txBody>
                  <a:tcPr marT="91425" marB="91425" marR="68575" marL="68575">
                    <a:lnL cap="flat" cmpd="sng" w="19050">
                      <a:solidFill>
                        <a:srgbClr val="76A5AF"/>
                      </a:solidFill>
                      <a:prstDash val="lgDashDot"/>
                      <a:round/>
                      <a:headEnd len="sm" w="sm" type="none"/>
                      <a:tailEnd len="sm" w="sm" type="none"/>
                    </a:lnL>
                    <a:lnR cap="flat" cmpd="sng" w="19050">
                      <a:solidFill>
                        <a:srgbClr val="76A5AF"/>
                      </a:solidFill>
                      <a:prstDash val="lgDashDot"/>
                      <a:round/>
                      <a:headEnd len="sm" w="sm" type="none"/>
                      <a:tailEnd len="sm" w="sm" type="none"/>
                    </a:lnR>
                    <a:lnT cap="flat" cmpd="sng" w="19050">
                      <a:solidFill>
                        <a:srgbClr val="76A5AF"/>
                      </a:solidFill>
                      <a:prstDash val="lgDashDot"/>
                      <a:round/>
                      <a:headEnd len="sm" w="sm" type="none"/>
                      <a:tailEnd len="sm" w="sm" type="none"/>
                    </a:lnT>
                    <a:lnB cap="flat" cmpd="sng" w="19050">
                      <a:solidFill>
                        <a:srgbClr val="76A5AF"/>
                      </a:solidFill>
                      <a:prstDash val="lgDashDot"/>
                      <a:round/>
                      <a:headEnd len="sm" w="sm" type="none"/>
                      <a:tailEnd len="sm" w="sm" type="none"/>
                    </a:lnB>
                  </a:tcPr>
                </a:tc>
              </a:tr>
            </a:tbl>
          </a:graphicData>
        </a:graphic>
      </p:graphicFrame>
      <p:sp>
        <p:nvSpPr>
          <p:cNvPr id="450" name="Google Shape;450;p76"/>
          <p:cNvSpPr txBox="1"/>
          <p:nvPr/>
        </p:nvSpPr>
        <p:spPr>
          <a:xfrm>
            <a:off x="2713200" y="5806500"/>
            <a:ext cx="3814200" cy="3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latin typeface="Cairo"/>
                <a:ea typeface="Cairo"/>
                <a:cs typeface="Cairo"/>
                <a:sym typeface="Cairo"/>
              </a:rPr>
              <a:t>caused by lesions in cerebrocerebellum &amp; spinocerebellum b/c they increase the muscle tone</a:t>
            </a:r>
            <a:endParaRPr sz="1000">
              <a:solidFill>
                <a:srgbClr val="999999"/>
              </a:solidFill>
              <a:latin typeface="Cairo"/>
              <a:ea typeface="Cairo"/>
              <a:cs typeface="Cairo"/>
              <a:sym typeface="Cairo"/>
            </a:endParaRPr>
          </a:p>
        </p:txBody>
      </p:sp>
      <p:sp>
        <p:nvSpPr>
          <p:cNvPr id="451" name="Google Shape;451;p76"/>
          <p:cNvSpPr txBox="1"/>
          <p:nvPr/>
        </p:nvSpPr>
        <p:spPr>
          <a:xfrm>
            <a:off x="3923201" y="3748276"/>
            <a:ext cx="2377800" cy="392100"/>
          </a:xfrm>
          <a:prstGeom prst="rect">
            <a:avLst/>
          </a:prstGeom>
          <a:noFill/>
          <a:ln cap="flat" cmpd="sng" w="9525">
            <a:solidFill>
              <a:srgbClr val="B7B7B7"/>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B7B7B7"/>
                </a:solidFill>
                <a:latin typeface="Cairo"/>
                <a:ea typeface="Cairo"/>
                <a:cs typeface="Cairo"/>
                <a:sym typeface="Cairo"/>
              </a:rPr>
              <a:t>Speech becomes staccato or scanning</a:t>
            </a:r>
            <a:endParaRPr sz="1000">
              <a:solidFill>
                <a:srgbClr val="B7B7B7"/>
              </a:solidFill>
              <a:latin typeface="Cairo"/>
              <a:ea typeface="Cairo"/>
              <a:cs typeface="Cairo"/>
              <a:sym typeface="Cairo"/>
            </a:endParaRPr>
          </a:p>
        </p:txBody>
      </p:sp>
      <p:sp>
        <p:nvSpPr>
          <p:cNvPr id="452" name="Google Shape;452;p76"/>
          <p:cNvSpPr txBox="1"/>
          <p:nvPr/>
        </p:nvSpPr>
        <p:spPr>
          <a:xfrm>
            <a:off x="178475" y="6713025"/>
            <a:ext cx="1470300" cy="392100"/>
          </a:xfrm>
          <a:prstGeom prst="rect">
            <a:avLst/>
          </a:prstGeom>
          <a:noFill/>
          <a:ln cap="flat" cmpd="sng" w="9525">
            <a:solidFill>
              <a:srgbClr val="B7B7B7"/>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B7B7B7"/>
                </a:solidFill>
                <a:latin typeface="Cairo"/>
                <a:ea typeface="Cairo"/>
                <a:cs typeface="Cairo"/>
                <a:sym typeface="Cairo"/>
              </a:rPr>
              <a:t>Tremor of the eye</a:t>
            </a:r>
            <a:endParaRPr sz="1200">
              <a:solidFill>
                <a:srgbClr val="B7B7B7"/>
              </a:solidFill>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