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1" r:id="rId5"/>
    <p:sldMasterId id="2147483692" r:id="rId6"/>
    <p:sldMasterId id="214748369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Lst>
  <p:sldSz cy="9902950" cx="6858000"/>
  <p:notesSz cx="6858000" cy="9144000"/>
  <p:embeddedFontLst>
    <p:embeddedFont>
      <p:font typeface="Dosis"/>
      <p:regular r:id="rId25"/>
      <p:bold r:id="rId26"/>
    </p:embeddedFont>
    <p:embeddedFont>
      <p:font typeface="Economica"/>
      <p:regular r:id="rId27"/>
      <p:bold r:id="rId28"/>
      <p:italic r:id="rId29"/>
      <p:boldItalic r:id="rId30"/>
    </p:embeddedFont>
    <p:embeddedFont>
      <p:font typeface="Cairo"/>
      <p:regular r:id="rId31"/>
      <p:bold r:id="rId32"/>
    </p:embeddedFont>
    <p:embeddedFont>
      <p:font typeface="Josefin Sans"/>
      <p:regular r:id="rId33"/>
      <p:bold r:id="rId34"/>
      <p:italic r:id="rId35"/>
      <p:boldItalic r:id="rId36"/>
    </p:embeddedFont>
    <p:embeddedFont>
      <p:font typeface="Philosopher"/>
      <p:regular r:id="rId37"/>
      <p:bold r:id="rId38"/>
      <p:italic r:id="rId39"/>
      <p:boldItalic r:id="rId40"/>
    </p:embeddedFont>
    <p:embeddedFont>
      <p:font typeface="Comfortaa"/>
      <p:regular r:id="rId41"/>
      <p:bold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19">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B6439FB-E451-43EA-8D92-C4319A90CC5B}">
  <a:tblStyle styleId="{BB6439FB-E451-43EA-8D92-C4319A90CC5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119"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hilosopher-boldItalic.fntdata"/><Relationship Id="rId20" Type="http://schemas.openxmlformats.org/officeDocument/2006/relationships/slide" Target="slides/slide12.xml"/><Relationship Id="rId42" Type="http://schemas.openxmlformats.org/officeDocument/2006/relationships/font" Target="fonts/Comfortaa-bold.fntdata"/><Relationship Id="rId41" Type="http://schemas.openxmlformats.org/officeDocument/2006/relationships/font" Target="fonts/Comfortaa-regular.fntdata"/><Relationship Id="rId22" Type="http://schemas.openxmlformats.org/officeDocument/2006/relationships/slide" Target="slides/slide14.xml"/><Relationship Id="rId44" Type="http://schemas.openxmlformats.org/officeDocument/2006/relationships/font" Target="fonts/OpenSans-bold.fntdata"/><Relationship Id="rId21" Type="http://schemas.openxmlformats.org/officeDocument/2006/relationships/slide" Target="slides/slide13.xml"/><Relationship Id="rId43" Type="http://schemas.openxmlformats.org/officeDocument/2006/relationships/font" Target="fonts/OpenSans-regular.fntdata"/><Relationship Id="rId24" Type="http://schemas.openxmlformats.org/officeDocument/2006/relationships/slide" Target="slides/slide16.xml"/><Relationship Id="rId46" Type="http://schemas.openxmlformats.org/officeDocument/2006/relationships/font" Target="fonts/OpenSans-boldItalic.fntdata"/><Relationship Id="rId23" Type="http://schemas.openxmlformats.org/officeDocument/2006/relationships/slide" Target="slides/slide15.xml"/><Relationship Id="rId45" Type="http://schemas.openxmlformats.org/officeDocument/2006/relationships/font" Target="fonts/OpenSans-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Dosis-bold.fntdata"/><Relationship Id="rId25" Type="http://schemas.openxmlformats.org/officeDocument/2006/relationships/font" Target="fonts/Dosis-regular.fntdata"/><Relationship Id="rId28" Type="http://schemas.openxmlformats.org/officeDocument/2006/relationships/font" Target="fonts/Economica-bold.fntdata"/><Relationship Id="rId27" Type="http://schemas.openxmlformats.org/officeDocument/2006/relationships/font" Target="fonts/Economica-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Economica-italic.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Cairo-regular.fntdata"/><Relationship Id="rId30" Type="http://schemas.openxmlformats.org/officeDocument/2006/relationships/font" Target="fonts/Economica-boldItalic.fntdata"/><Relationship Id="rId11" Type="http://schemas.openxmlformats.org/officeDocument/2006/relationships/slide" Target="slides/slide3.xml"/><Relationship Id="rId33" Type="http://schemas.openxmlformats.org/officeDocument/2006/relationships/font" Target="fonts/JosefinSans-regular.fntdata"/><Relationship Id="rId10" Type="http://schemas.openxmlformats.org/officeDocument/2006/relationships/slide" Target="slides/slide2.xml"/><Relationship Id="rId32" Type="http://schemas.openxmlformats.org/officeDocument/2006/relationships/font" Target="fonts/Cairo-bold.fntdata"/><Relationship Id="rId13" Type="http://schemas.openxmlformats.org/officeDocument/2006/relationships/slide" Target="slides/slide5.xml"/><Relationship Id="rId35" Type="http://schemas.openxmlformats.org/officeDocument/2006/relationships/font" Target="fonts/JosefinSans-italic.fntdata"/><Relationship Id="rId12" Type="http://schemas.openxmlformats.org/officeDocument/2006/relationships/slide" Target="slides/slide4.xml"/><Relationship Id="rId34" Type="http://schemas.openxmlformats.org/officeDocument/2006/relationships/font" Target="fonts/JosefinSans-bold.fntdata"/><Relationship Id="rId15" Type="http://schemas.openxmlformats.org/officeDocument/2006/relationships/slide" Target="slides/slide7.xml"/><Relationship Id="rId37" Type="http://schemas.openxmlformats.org/officeDocument/2006/relationships/font" Target="fonts/Philosopher-regular.fntdata"/><Relationship Id="rId14" Type="http://schemas.openxmlformats.org/officeDocument/2006/relationships/slide" Target="slides/slide6.xml"/><Relationship Id="rId36" Type="http://schemas.openxmlformats.org/officeDocument/2006/relationships/font" Target="fonts/JosefinSans-boldItalic.fntdata"/><Relationship Id="rId17" Type="http://schemas.openxmlformats.org/officeDocument/2006/relationships/slide" Target="slides/slide9.xml"/><Relationship Id="rId39" Type="http://schemas.openxmlformats.org/officeDocument/2006/relationships/font" Target="fonts/Philosopher-italic.fntdata"/><Relationship Id="rId16" Type="http://schemas.openxmlformats.org/officeDocument/2006/relationships/slide" Target="slides/slide8.xml"/><Relationship Id="rId38" Type="http://schemas.openxmlformats.org/officeDocument/2006/relationships/font" Target="fonts/Philosopher-bold.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40e6923c8b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لِلْإِنسَانِ إِلَّا مَا سَعَىٰ (39) وَأَنَّ سَعْيَهُ سَوْفَ يُرَىٰ </a:t>
            </a:r>
            <a:endParaRPr/>
          </a:p>
          <a:p>
            <a:pPr indent="0" lvl="0" marL="0" rtl="0" algn="l">
              <a:spcBef>
                <a:spcPts val="0"/>
              </a:spcBef>
              <a:spcAft>
                <a:spcPts val="0"/>
              </a:spcAft>
              <a:buNone/>
            </a:pPr>
            <a:r>
              <a:t/>
            </a:r>
            <a:endParaRPr/>
          </a:p>
          <a:p>
            <a:pPr indent="0" lvl="0" marL="0" rtl="0" algn="l">
              <a:spcBef>
                <a:spcPts val="0"/>
              </a:spcBef>
              <a:spcAft>
                <a:spcPts val="0"/>
              </a:spcAft>
              <a:buNone/>
            </a:pPr>
            <a:r>
              <a:rPr lang="ar"/>
              <a:t>BETTER right</a:t>
            </a:r>
            <a:endParaRPr/>
          </a:p>
        </p:txBody>
      </p:sp>
      <p:sp>
        <p:nvSpPr>
          <p:cNvPr id="231" name="Google Shape;231;g40e6923c8b_2_68:notes"/>
          <p:cNvSpPr/>
          <p:nvPr>
            <p:ph idx="2" type="sldImg"/>
          </p:nvPr>
        </p:nvSpPr>
        <p:spPr>
          <a:xfrm>
            <a:off x="1142521" y="685800"/>
            <a:ext cx="4573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428335cb3d_0_166: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428335cb3d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29ba98042_0_5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429ba9804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3ffcf3e115_0_29: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ffcf3e11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3fff77ba47_0_6: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fff77ba4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29ba98042_0_91: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429ba9804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3ee58d4ffb_0_56: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ee58d4ff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3ee58d4ffb_2_171: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ee58d4ffb_2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1f4e8638c_0_5: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1f4e8638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28335cb3d_0_17: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28335cb3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28335cb3d_0_38: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28335cb3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28335cb3d_0_59: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28335cb3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428335cb3d_0_90: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428335cb3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428335cb3d_0_109: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428335cb3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28335cb3d_0_126: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28335cb3d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28335cb3d_0_147:notes"/>
          <p:cNvSpPr/>
          <p:nvPr>
            <p:ph idx="2" type="sldImg"/>
          </p:nvPr>
        </p:nvSpPr>
        <p:spPr>
          <a:xfrm>
            <a:off x="2241996" y="685800"/>
            <a:ext cx="23748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28335cb3d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781" y="1433555"/>
            <a:ext cx="6390300" cy="3951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3775" y="5456634"/>
            <a:ext cx="6390300" cy="1526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775" y="2129659"/>
            <a:ext cx="6390300" cy="37803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33775" y="6069083"/>
            <a:ext cx="6390300" cy="25044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56" name="Google Shape;56;p14"/>
          <p:cNvSpPr/>
          <p:nvPr/>
        </p:nvSpPr>
        <p:spPr>
          <a:xfrm flipH="1" rot="10800000">
            <a:off x="165688" y="7570195"/>
            <a:ext cx="811219" cy="2165866"/>
          </a:xfrm>
          <a:custGeom>
            <a:rect b="b" l="l" r="r" t="t"/>
            <a:pathLst>
              <a:path extrusionOk="0" h="44998" w="43265">
                <a:moveTo>
                  <a:pt x="0" y="44998"/>
                </a:moveTo>
                <a:lnTo>
                  <a:pt x="0" y="0"/>
                </a:lnTo>
                <a:lnTo>
                  <a:pt x="43265" y="0"/>
                </a:lnTo>
              </a:path>
            </a:pathLst>
          </a:custGeom>
          <a:noFill/>
          <a:ln cap="flat" cmpd="sng" w="28575">
            <a:solidFill>
              <a:srgbClr val="55B787"/>
            </a:solidFill>
            <a:prstDash val="solid"/>
            <a:miter lim="8000"/>
            <a:headEnd len="sm" w="sm" type="none"/>
            <a:tailEnd len="sm" w="sm" type="none"/>
          </a:ln>
        </p:spPr>
      </p:sp>
      <p:sp>
        <p:nvSpPr>
          <p:cNvPr id="57" name="Google Shape;57;p14"/>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62" name="Google Shape;62;p1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63" name="Google Shape;63;p1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65" name="Google Shape;65;p1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the refraction of light and refractive media of the eye</a:t>
            </a:r>
            <a:endParaRPr>
              <a:solidFill>
                <a:srgbClr val="55B787"/>
              </a:solidFill>
              <a:latin typeface="Dosis"/>
              <a:ea typeface="Dosis"/>
              <a:cs typeface="Dosis"/>
              <a:sym typeface="Dosis"/>
            </a:endParaRPr>
          </a:p>
        </p:txBody>
      </p:sp>
      <p:cxnSp>
        <p:nvCxnSpPr>
          <p:cNvPr id="66" name="Google Shape;66;p15"/>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13">
    <p:spTree>
      <p:nvGrpSpPr>
        <p:cNvPr id="67" name="Shape 67"/>
        <p:cNvGrpSpPr/>
        <p:nvPr/>
      </p:nvGrpSpPr>
      <p:grpSpPr>
        <a:xfrm>
          <a:off x="0" y="0"/>
          <a:ext cx="0" cy="0"/>
          <a:chOff x="0" y="0"/>
          <a:chExt cx="0" cy="0"/>
        </a:xfrm>
      </p:grpSpPr>
      <p:sp>
        <p:nvSpPr>
          <p:cNvPr id="68" name="Google Shape;68;p1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69" name="Google Shape;69;p1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70" name="Google Shape;70;p1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71" name="Google Shape;71;p1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2" name="Google Shape;72;p1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glaucoma</a:t>
            </a:r>
            <a:r>
              <a:rPr lang="ar">
                <a:solidFill>
                  <a:srgbClr val="55B787"/>
                </a:solidFill>
                <a:latin typeface="Dosis"/>
                <a:ea typeface="Dosis"/>
                <a:cs typeface="Dosis"/>
                <a:sym typeface="Dosis"/>
              </a:rPr>
              <a:t>  and  binocular  vision</a:t>
            </a:r>
            <a:endParaRPr>
              <a:solidFill>
                <a:srgbClr val="55B787"/>
              </a:solidFill>
              <a:latin typeface="Dosis"/>
              <a:ea typeface="Dosis"/>
              <a:cs typeface="Dosis"/>
              <a:sym typeface="Dosis"/>
            </a:endParaRPr>
          </a:p>
        </p:txBody>
      </p:sp>
      <p:cxnSp>
        <p:nvCxnSpPr>
          <p:cNvPr id="73" name="Google Shape;73;p16"/>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1">
  <p:cSld name="SECTION_HEADER_13_1">
    <p:spTree>
      <p:nvGrpSpPr>
        <p:cNvPr id="74" name="Shape 74"/>
        <p:cNvGrpSpPr/>
        <p:nvPr/>
      </p:nvGrpSpPr>
      <p:grpSpPr>
        <a:xfrm>
          <a:off x="0" y="0"/>
          <a:ext cx="0" cy="0"/>
          <a:chOff x="0" y="0"/>
          <a:chExt cx="0" cy="0"/>
        </a:xfrm>
      </p:grpSpPr>
      <p:sp>
        <p:nvSpPr>
          <p:cNvPr id="75" name="Google Shape;75;p1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76" name="Google Shape;76;p1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77" name="Google Shape;77;p1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78" name="Google Shape;78;p1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9" name="Google Shape;79;p1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Light  pathway  in  the  eye</a:t>
            </a:r>
            <a:endParaRPr>
              <a:solidFill>
                <a:srgbClr val="082472"/>
              </a:solidFill>
              <a:latin typeface="Dosis"/>
              <a:ea typeface="Dosis"/>
              <a:cs typeface="Dosis"/>
              <a:sym typeface="Dosis"/>
            </a:endParaRPr>
          </a:p>
        </p:txBody>
      </p:sp>
      <p:cxnSp>
        <p:nvCxnSpPr>
          <p:cNvPr id="80" name="Google Shape;80;p17"/>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0">
  <p:cSld name="SECTION_HEADER_12">
    <p:spTree>
      <p:nvGrpSpPr>
        <p:cNvPr id="81" name="Shape 81"/>
        <p:cNvGrpSpPr/>
        <p:nvPr/>
      </p:nvGrpSpPr>
      <p:grpSpPr>
        <a:xfrm>
          <a:off x="0" y="0"/>
          <a:ext cx="0" cy="0"/>
          <a:chOff x="0" y="0"/>
          <a:chExt cx="0" cy="0"/>
        </a:xfrm>
      </p:grpSpPr>
      <p:sp>
        <p:nvSpPr>
          <p:cNvPr id="82" name="Google Shape;82;p18"/>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83" name="Google Shape;83;p18"/>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84" name="Google Shape;84;p18"/>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85" name="Google Shape;85;p1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6" name="Google Shape;86;p18"/>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principles  of  optics  and  errors  of  refraction</a:t>
            </a:r>
            <a:endParaRPr>
              <a:solidFill>
                <a:srgbClr val="082472"/>
              </a:solidFill>
              <a:latin typeface="Dosis"/>
              <a:ea typeface="Dosis"/>
              <a:cs typeface="Dosis"/>
              <a:sym typeface="Dosis"/>
            </a:endParaRPr>
          </a:p>
        </p:txBody>
      </p:sp>
      <p:cxnSp>
        <p:nvCxnSpPr>
          <p:cNvPr id="87" name="Google Shape;87;p18"/>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3">
  <p:cSld name="SECTION_HEADER_6">
    <p:spTree>
      <p:nvGrpSpPr>
        <p:cNvPr id="88" name="Shape 88"/>
        <p:cNvGrpSpPr/>
        <p:nvPr/>
      </p:nvGrpSpPr>
      <p:grpSpPr>
        <a:xfrm>
          <a:off x="0" y="0"/>
          <a:ext cx="0" cy="0"/>
          <a:chOff x="0" y="0"/>
          <a:chExt cx="0" cy="0"/>
        </a:xfrm>
      </p:grpSpPr>
      <p:sp>
        <p:nvSpPr>
          <p:cNvPr id="89" name="Google Shape;89;p19"/>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0" name="Google Shape;90;p19"/>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1" name="Google Shape;91;p19"/>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2" name="Google Shape;92;p1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93" name="Google Shape;93;p19"/>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layers of retina, blind spot, and fovea centralis</a:t>
            </a:r>
            <a:endParaRPr>
              <a:solidFill>
                <a:srgbClr val="55B787"/>
              </a:solidFill>
              <a:latin typeface="Dosis"/>
              <a:ea typeface="Dosis"/>
              <a:cs typeface="Dosis"/>
              <a:sym typeface="Dosis"/>
            </a:endParaRPr>
          </a:p>
        </p:txBody>
      </p:sp>
      <p:cxnSp>
        <p:nvCxnSpPr>
          <p:cNvPr id="94" name="Google Shape;94;p19"/>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5">
  <p:cSld name="SECTION_HEADER_7">
    <p:spTree>
      <p:nvGrpSpPr>
        <p:cNvPr id="95" name="Shape 95"/>
        <p:cNvGrpSpPr/>
        <p:nvPr/>
      </p:nvGrpSpPr>
      <p:grpSpPr>
        <a:xfrm>
          <a:off x="0" y="0"/>
          <a:ext cx="0" cy="0"/>
          <a:chOff x="0" y="0"/>
          <a:chExt cx="0" cy="0"/>
        </a:xfrm>
      </p:grpSpPr>
      <p:sp>
        <p:nvSpPr>
          <p:cNvPr id="96" name="Google Shape;96;p20"/>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7" name="Google Shape;97;p20"/>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98" name="Google Shape;98;p20"/>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99" name="Google Shape;99;p2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00" name="Google Shape;100;p20"/>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explaining the differing light sensitivities of the fovea, peripheral retina and optic disk</a:t>
            </a:r>
            <a:endParaRPr>
              <a:solidFill>
                <a:srgbClr val="55B787"/>
              </a:solidFill>
              <a:latin typeface="Dosis"/>
              <a:ea typeface="Dosis"/>
              <a:cs typeface="Dosis"/>
              <a:sym typeface="Dosis"/>
            </a:endParaRPr>
          </a:p>
        </p:txBody>
      </p:sp>
      <p:cxnSp>
        <p:nvCxnSpPr>
          <p:cNvPr id="101" name="Google Shape;101;p20"/>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8">
  <p:cSld name="SECTION_HEADER_10">
    <p:spTree>
      <p:nvGrpSpPr>
        <p:cNvPr id="102" name="Shape 102"/>
        <p:cNvGrpSpPr/>
        <p:nvPr/>
      </p:nvGrpSpPr>
      <p:grpSpPr>
        <a:xfrm>
          <a:off x="0" y="0"/>
          <a:ext cx="0" cy="0"/>
          <a:chOff x="0" y="0"/>
          <a:chExt cx="0" cy="0"/>
        </a:xfrm>
      </p:grpSpPr>
      <p:sp>
        <p:nvSpPr>
          <p:cNvPr id="103" name="Google Shape;103;p21"/>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104" name="Google Shape;104;p21"/>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B7B7B7"/>
            </a:solidFill>
            <a:prstDash val="solid"/>
            <a:miter lim="8000"/>
            <a:headEnd len="sm" w="sm" type="none"/>
            <a:tailEnd len="sm" w="sm" type="none"/>
          </a:ln>
        </p:spPr>
      </p:sp>
      <p:sp>
        <p:nvSpPr>
          <p:cNvPr id="105" name="Google Shape;105;p21"/>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06" name="Google Shape;106;p2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07" name="Google Shape;107;p21"/>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chemeClr val="dk2"/>
                </a:solidFill>
                <a:latin typeface="Dosis"/>
                <a:ea typeface="Dosis"/>
                <a:cs typeface="Dosis"/>
                <a:sym typeface="Dosis"/>
              </a:rPr>
              <a:t>Dr. Najeeb Explanation &amp; Notes</a:t>
            </a:r>
            <a:endParaRPr>
              <a:solidFill>
                <a:schemeClr val="dk2"/>
              </a:solidFill>
              <a:latin typeface="Dosis"/>
              <a:ea typeface="Dosis"/>
              <a:cs typeface="Dosis"/>
              <a:sym typeface="Dosis"/>
            </a:endParaRPr>
          </a:p>
        </p:txBody>
      </p:sp>
      <p:cxnSp>
        <p:nvCxnSpPr>
          <p:cNvPr id="108" name="Google Shape;108;p21"/>
          <p:cNvCxnSpPr/>
          <p:nvPr/>
        </p:nvCxnSpPr>
        <p:spPr>
          <a:xfrm>
            <a:off x="164550" y="367150"/>
            <a:ext cx="6282000" cy="0"/>
          </a:xfrm>
          <a:prstGeom prst="straightConnector1">
            <a:avLst/>
          </a:prstGeom>
          <a:noFill/>
          <a:ln cap="flat" cmpd="sng" w="19050">
            <a:solidFill>
              <a:srgbClr val="B7B7B7"/>
            </a:solidFill>
            <a:prstDash val="dashDot"/>
            <a:round/>
            <a:headEnd len="med" w="med" type="diamond"/>
            <a:tailEnd len="med" w="med" type="diamon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33775" y="4141102"/>
            <a:ext cx="6390300" cy="16206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9">
  <p:cSld name="SECTION_HEADER_11">
    <p:spTree>
      <p:nvGrpSpPr>
        <p:cNvPr id="109" name="Shape 109"/>
        <p:cNvGrpSpPr/>
        <p:nvPr/>
      </p:nvGrpSpPr>
      <p:grpSpPr>
        <a:xfrm>
          <a:off x="0" y="0"/>
          <a:ext cx="0" cy="0"/>
          <a:chOff x="0" y="0"/>
          <a:chExt cx="0" cy="0"/>
        </a:xfrm>
      </p:grpSpPr>
      <p:sp>
        <p:nvSpPr>
          <p:cNvPr id="110" name="Google Shape;110;p22"/>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11" name="Google Shape;111;p22"/>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12" name="Google Shape;112;p22"/>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13" name="Google Shape;113;p2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14" name="Google Shape;114;p22"/>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components of the eye and function of each, and the eye protection media</a:t>
            </a:r>
            <a:endParaRPr>
              <a:solidFill>
                <a:srgbClr val="082472"/>
              </a:solidFill>
              <a:latin typeface="Dosis"/>
              <a:ea typeface="Dosis"/>
              <a:cs typeface="Dosis"/>
              <a:sym typeface="Dosis"/>
            </a:endParaRPr>
          </a:p>
        </p:txBody>
      </p:sp>
      <p:cxnSp>
        <p:nvCxnSpPr>
          <p:cNvPr id="115" name="Google Shape;115;p22"/>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4">
  <p:cSld name="SECTION_HEADER_4">
    <p:spTree>
      <p:nvGrpSpPr>
        <p:cNvPr id="116" name="Shape 116"/>
        <p:cNvGrpSpPr/>
        <p:nvPr/>
      </p:nvGrpSpPr>
      <p:grpSpPr>
        <a:xfrm>
          <a:off x="0" y="0"/>
          <a:ext cx="0" cy="0"/>
          <a:chOff x="0" y="0"/>
          <a:chExt cx="0" cy="0"/>
        </a:xfrm>
      </p:grpSpPr>
      <p:sp>
        <p:nvSpPr>
          <p:cNvPr id="117" name="Google Shape;117;p23"/>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18" name="Google Shape;118;p23"/>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rgbClr val="082472"/>
            </a:solidFill>
            <a:prstDash val="solid"/>
            <a:miter lim="8000"/>
            <a:headEnd len="sm" w="sm" type="none"/>
            <a:tailEnd len="sm" w="sm" type="none"/>
          </a:ln>
        </p:spPr>
      </p:sp>
      <p:sp>
        <p:nvSpPr>
          <p:cNvPr id="119" name="Google Shape;119;p23"/>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20" name="Google Shape;120;p2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21" name="Google Shape;121;p23"/>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082472"/>
                </a:solidFill>
                <a:latin typeface="Dosis"/>
                <a:ea typeface="Dosis"/>
                <a:cs typeface="Dosis"/>
                <a:sym typeface="Dosis"/>
              </a:rPr>
              <a:t>Questions</a:t>
            </a:r>
            <a:endParaRPr>
              <a:solidFill>
                <a:srgbClr val="082472"/>
              </a:solidFill>
              <a:latin typeface="Dosis"/>
              <a:ea typeface="Dosis"/>
              <a:cs typeface="Dosis"/>
              <a:sym typeface="Dosis"/>
            </a:endParaRPr>
          </a:p>
        </p:txBody>
      </p:sp>
      <p:cxnSp>
        <p:nvCxnSpPr>
          <p:cNvPr id="122" name="Google Shape;122;p23"/>
          <p:cNvCxnSpPr/>
          <p:nvPr/>
        </p:nvCxnSpPr>
        <p:spPr>
          <a:xfrm>
            <a:off x="164550" y="367150"/>
            <a:ext cx="6282000" cy="0"/>
          </a:xfrm>
          <a:prstGeom prst="straightConnector1">
            <a:avLst/>
          </a:prstGeom>
          <a:noFill/>
          <a:ln cap="flat" cmpd="sng" w="19050">
            <a:solidFill>
              <a:srgbClr val="082472"/>
            </a:solidFill>
            <a:prstDash val="dashDot"/>
            <a:round/>
            <a:headEnd len="med" w="med" type="diamond"/>
            <a:tailEnd len="med" w="med" type="diamon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23" name="Shape 123"/>
        <p:cNvGrpSpPr/>
        <p:nvPr/>
      </p:nvGrpSpPr>
      <p:grpSpPr>
        <a:xfrm>
          <a:off x="0" y="0"/>
          <a:ext cx="0" cy="0"/>
          <a:chOff x="0" y="0"/>
          <a:chExt cx="0" cy="0"/>
        </a:xfrm>
      </p:grpSpPr>
      <p:sp>
        <p:nvSpPr>
          <p:cNvPr id="124" name="Google Shape;124;p24"/>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4"/>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26" name="Google Shape;126;p24"/>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7" name="Google Shape;127;p2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28" name="Shape 128"/>
        <p:cNvGrpSpPr/>
        <p:nvPr/>
      </p:nvGrpSpPr>
      <p:grpSpPr>
        <a:xfrm>
          <a:off x="0" y="0"/>
          <a:ext cx="0" cy="0"/>
          <a:chOff x="0" y="0"/>
          <a:chExt cx="0" cy="0"/>
        </a:xfrm>
      </p:grpSpPr>
      <p:sp>
        <p:nvSpPr>
          <p:cNvPr id="129" name="Google Shape;129;p25"/>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30" name="Google Shape;130;p25"/>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1" name="Google Shape;131;p25"/>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2" name="Google Shape;132;p2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3" name="Shape 133"/>
        <p:cNvGrpSpPr/>
        <p:nvPr/>
      </p:nvGrpSpPr>
      <p:grpSpPr>
        <a:xfrm>
          <a:off x="0" y="0"/>
          <a:ext cx="0" cy="0"/>
          <a:chOff x="0" y="0"/>
          <a:chExt cx="0" cy="0"/>
        </a:xfrm>
      </p:grpSpPr>
      <p:sp>
        <p:nvSpPr>
          <p:cNvPr id="134" name="Google Shape;134;p26"/>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35" name="Google Shape;135;p2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36" name="Shape 136"/>
        <p:cNvGrpSpPr/>
        <p:nvPr/>
      </p:nvGrpSpPr>
      <p:grpSpPr>
        <a:xfrm>
          <a:off x="0" y="0"/>
          <a:ext cx="0" cy="0"/>
          <a:chOff x="0" y="0"/>
          <a:chExt cx="0" cy="0"/>
        </a:xfrm>
      </p:grpSpPr>
      <p:sp>
        <p:nvSpPr>
          <p:cNvPr id="137" name="Google Shape;137;p27"/>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8" name="Google Shape;138;p27"/>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9" name="Google Shape;139;p2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40" name="Shape 140"/>
        <p:cNvGrpSpPr/>
        <p:nvPr/>
      </p:nvGrpSpPr>
      <p:grpSpPr>
        <a:xfrm>
          <a:off x="0" y="0"/>
          <a:ext cx="0" cy="0"/>
          <a:chOff x="0" y="0"/>
          <a:chExt cx="0" cy="0"/>
        </a:xfrm>
      </p:grpSpPr>
      <p:sp>
        <p:nvSpPr>
          <p:cNvPr id="141" name="Google Shape;141;p28"/>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3" name="Google Shape;143;p2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44" name="Shape 144"/>
        <p:cNvGrpSpPr/>
        <p:nvPr/>
      </p:nvGrpSpPr>
      <p:grpSpPr>
        <a:xfrm>
          <a:off x="0" y="0"/>
          <a:ext cx="0" cy="0"/>
          <a:chOff x="0" y="0"/>
          <a:chExt cx="0" cy="0"/>
        </a:xfrm>
      </p:grpSpPr>
      <p:sp>
        <p:nvSpPr>
          <p:cNvPr id="145" name="Google Shape;145;p29"/>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 name="Google Shape;146;p29"/>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147" name="Google Shape;147;p29"/>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48" name="Google Shape;148;p29"/>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49" name="Google Shape;149;p29"/>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50" name="Google Shape;150;p2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51" name="Shape 151"/>
        <p:cNvGrpSpPr/>
        <p:nvPr/>
      </p:nvGrpSpPr>
      <p:grpSpPr>
        <a:xfrm>
          <a:off x="0" y="0"/>
          <a:ext cx="0" cy="0"/>
          <a:chOff x="0" y="0"/>
          <a:chExt cx="0" cy="0"/>
        </a:xfrm>
      </p:grpSpPr>
      <p:sp>
        <p:nvSpPr>
          <p:cNvPr id="152" name="Google Shape;152;p30"/>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53" name="Google Shape;153;p3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54" name="Shape 154"/>
        <p:cNvGrpSpPr/>
        <p:nvPr/>
      </p:nvGrpSpPr>
      <p:grpSpPr>
        <a:xfrm>
          <a:off x="0" y="0"/>
          <a:ext cx="0" cy="0"/>
          <a:chOff x="0" y="0"/>
          <a:chExt cx="0" cy="0"/>
        </a:xfrm>
      </p:grpSpPr>
      <p:sp>
        <p:nvSpPr>
          <p:cNvPr id="155" name="Google Shape;155;p31"/>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1"/>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57" name="Google Shape;157;p31"/>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8" name="Google Shape;158;p3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775" y="856821"/>
            <a:ext cx="6390300" cy="1102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33775" y="2218898"/>
            <a:ext cx="6390300" cy="6577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9" name="Shape 159"/>
        <p:cNvGrpSpPr/>
        <p:nvPr/>
      </p:nvGrpSpPr>
      <p:grpSpPr>
        <a:xfrm>
          <a:off x="0" y="0"/>
          <a:ext cx="0" cy="0"/>
          <a:chOff x="0" y="0"/>
          <a:chExt cx="0" cy="0"/>
        </a:xfrm>
      </p:grpSpPr>
      <p:sp>
        <p:nvSpPr>
          <p:cNvPr id="160" name="Google Shape;160;p3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5" name="Shape 165"/>
        <p:cNvGrpSpPr/>
        <p:nvPr/>
      </p:nvGrpSpPr>
      <p:grpSpPr>
        <a:xfrm>
          <a:off x="0" y="0"/>
          <a:ext cx="0" cy="0"/>
          <a:chOff x="0" y="0"/>
          <a:chExt cx="0" cy="0"/>
        </a:xfrm>
      </p:grpSpPr>
      <p:sp>
        <p:nvSpPr>
          <p:cNvPr id="166" name="Google Shape;166;p34"/>
          <p:cNvSpPr/>
          <p:nvPr/>
        </p:nvSpPr>
        <p:spPr>
          <a:xfrm flipH="1">
            <a:off x="5830559" y="126399"/>
            <a:ext cx="811219" cy="2165866"/>
          </a:xfrm>
          <a:custGeom>
            <a:rect b="b" l="l" r="r" t="t"/>
            <a:pathLst>
              <a:path extrusionOk="0" h="44998" w="43265">
                <a:moveTo>
                  <a:pt x="0" y="44998"/>
                </a:moveTo>
                <a:lnTo>
                  <a:pt x="0" y="0"/>
                </a:lnTo>
                <a:lnTo>
                  <a:pt x="43265" y="0"/>
                </a:lnTo>
              </a:path>
            </a:pathLst>
          </a:custGeom>
          <a:noFill/>
          <a:ln cap="flat" cmpd="sng" w="28575">
            <a:solidFill>
              <a:srgbClr val="082472"/>
            </a:solidFill>
            <a:prstDash val="solid"/>
            <a:miter lim="8000"/>
            <a:headEnd len="sm" w="sm" type="none"/>
            <a:tailEnd len="sm" w="sm" type="none"/>
          </a:ln>
          <a:effectLst>
            <a:outerShdw blurRad="57150" rotWithShape="0" algn="bl" dir="5400000" dist="19050">
              <a:srgbClr val="434343">
                <a:alpha val="50000"/>
              </a:srgbClr>
            </a:outerShdw>
          </a:effectLst>
        </p:spPr>
      </p:sp>
      <p:sp>
        <p:nvSpPr>
          <p:cNvPr id="167" name="Google Shape;167;p34"/>
          <p:cNvSpPr txBox="1"/>
          <p:nvPr>
            <p:ph type="ctrTitle"/>
          </p:nvPr>
        </p:nvSpPr>
        <p:spPr>
          <a:xfrm>
            <a:off x="2283525" y="2780672"/>
            <a:ext cx="2290800" cy="29595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8" name="Google Shape;168;p34"/>
          <p:cNvSpPr txBox="1"/>
          <p:nvPr>
            <p:ph idx="1" type="subTitle"/>
          </p:nvPr>
        </p:nvSpPr>
        <p:spPr>
          <a:xfrm>
            <a:off x="2283525" y="6000455"/>
            <a:ext cx="2290800" cy="13503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69" name="Google Shape;169;p3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0" name="Shape 170"/>
        <p:cNvGrpSpPr/>
        <p:nvPr/>
      </p:nvGrpSpPr>
      <p:grpSpPr>
        <a:xfrm>
          <a:off x="0" y="0"/>
          <a:ext cx="0" cy="0"/>
          <a:chOff x="0" y="0"/>
          <a:chExt cx="0" cy="0"/>
        </a:xfrm>
      </p:grpSpPr>
      <p:sp>
        <p:nvSpPr>
          <p:cNvPr id="171" name="Google Shape;171;p35"/>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2" name="Google Shape;172;p35"/>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3" name="Google Shape;173;p35"/>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74" name="Google Shape;174;p3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75" name="Google Shape;175;p35"/>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Objective number or name…...</a:t>
            </a:r>
            <a:endParaRPr>
              <a:solidFill>
                <a:srgbClr val="55B787"/>
              </a:solidFill>
              <a:latin typeface="Dosis"/>
              <a:ea typeface="Dosis"/>
              <a:cs typeface="Dosis"/>
              <a:sym typeface="Dosis"/>
            </a:endParaRPr>
          </a:p>
        </p:txBody>
      </p:sp>
      <p:cxnSp>
        <p:nvCxnSpPr>
          <p:cNvPr id="176" name="Google Shape;176;p35"/>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2">
  <p:cSld name="SECTION_HEADER_2">
    <p:spTree>
      <p:nvGrpSpPr>
        <p:cNvPr id="177" name="Shape 177"/>
        <p:cNvGrpSpPr/>
        <p:nvPr/>
      </p:nvGrpSpPr>
      <p:grpSpPr>
        <a:xfrm>
          <a:off x="0" y="0"/>
          <a:ext cx="0" cy="0"/>
          <a:chOff x="0" y="0"/>
          <a:chExt cx="0" cy="0"/>
        </a:xfrm>
      </p:grpSpPr>
      <p:sp>
        <p:nvSpPr>
          <p:cNvPr id="178" name="Google Shape;178;p36"/>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79" name="Google Shape;179;p36"/>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0" name="Google Shape;180;p36"/>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1" name="Google Shape;181;p3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82" name="Google Shape;182;p36"/>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hello</a:t>
            </a:r>
            <a:endParaRPr>
              <a:solidFill>
                <a:srgbClr val="55B787"/>
              </a:solidFill>
              <a:latin typeface="Dosis"/>
              <a:ea typeface="Dosis"/>
              <a:cs typeface="Dosis"/>
              <a:sym typeface="Dosis"/>
            </a:endParaRPr>
          </a:p>
        </p:txBody>
      </p:sp>
      <p:cxnSp>
        <p:nvCxnSpPr>
          <p:cNvPr id="183" name="Google Shape;183;p36"/>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رأس قسم 1">
  <p:cSld name="SECTION_HEADER_1">
    <p:spTree>
      <p:nvGrpSpPr>
        <p:cNvPr id="184" name="Shape 184"/>
        <p:cNvGrpSpPr/>
        <p:nvPr/>
      </p:nvGrpSpPr>
      <p:grpSpPr>
        <a:xfrm>
          <a:off x="0" y="0"/>
          <a:ext cx="0" cy="0"/>
          <a:chOff x="0" y="0"/>
          <a:chExt cx="0" cy="0"/>
        </a:xfrm>
      </p:grpSpPr>
      <p:sp>
        <p:nvSpPr>
          <p:cNvPr id="185" name="Google Shape;185;p37"/>
          <p:cNvSpPr/>
          <p:nvPr/>
        </p:nvSpPr>
        <p:spPr>
          <a:xfrm flipH="1">
            <a:off x="5814828" y="128211"/>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6" name="Google Shape;186;p37"/>
          <p:cNvSpPr/>
          <p:nvPr/>
        </p:nvSpPr>
        <p:spPr>
          <a:xfrm flipH="1" rot="10800000">
            <a:off x="164544" y="7570172"/>
            <a:ext cx="811219" cy="2165866"/>
          </a:xfrm>
          <a:custGeom>
            <a:rect b="b" l="l" r="r" t="t"/>
            <a:pathLst>
              <a:path extrusionOk="0" h="44998" w="43265">
                <a:moveTo>
                  <a:pt x="0" y="44998"/>
                </a:moveTo>
                <a:lnTo>
                  <a:pt x="0" y="0"/>
                </a:lnTo>
                <a:lnTo>
                  <a:pt x="43265" y="0"/>
                </a:lnTo>
              </a:path>
            </a:pathLst>
          </a:custGeom>
          <a:noFill/>
          <a:ln cap="flat" cmpd="sng" w="38100">
            <a:solidFill>
              <a:schemeClr val="accent5"/>
            </a:solidFill>
            <a:prstDash val="solid"/>
            <a:miter lim="8000"/>
            <a:headEnd len="sm" w="sm" type="none"/>
            <a:tailEnd len="sm" w="sm" type="none"/>
          </a:ln>
        </p:spPr>
      </p:sp>
      <p:sp>
        <p:nvSpPr>
          <p:cNvPr id="187" name="Google Shape;187;p37"/>
          <p:cNvSpPr txBox="1"/>
          <p:nvPr>
            <p:ph type="title"/>
          </p:nvPr>
        </p:nvSpPr>
        <p:spPr>
          <a:xfrm>
            <a:off x="274050" y="515300"/>
            <a:ext cx="6147300" cy="9025500"/>
          </a:xfrm>
          <a:prstGeom prst="rect">
            <a:avLst/>
          </a:prstGeom>
        </p:spPr>
        <p:txBody>
          <a:bodyPr anchorCtr="0" anchor="ctr" bIns="91425" lIns="91425" spcFirstLastPara="1" rIns="91425" wrap="square" tIns="91425"/>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88" name="Google Shape;188;p3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189" name="Google Shape;189;p37"/>
          <p:cNvSpPr txBox="1"/>
          <p:nvPr/>
        </p:nvSpPr>
        <p:spPr>
          <a:xfrm>
            <a:off x="164550" y="0"/>
            <a:ext cx="6366300" cy="2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solidFill>
                  <a:srgbClr val="55B787"/>
                </a:solidFill>
                <a:latin typeface="Dosis"/>
                <a:ea typeface="Dosis"/>
                <a:cs typeface="Dosis"/>
                <a:sym typeface="Dosis"/>
              </a:rPr>
              <a:t>hi</a:t>
            </a:r>
            <a:endParaRPr>
              <a:solidFill>
                <a:srgbClr val="55B787"/>
              </a:solidFill>
              <a:latin typeface="Dosis"/>
              <a:ea typeface="Dosis"/>
              <a:cs typeface="Dosis"/>
              <a:sym typeface="Dosis"/>
            </a:endParaRPr>
          </a:p>
        </p:txBody>
      </p:sp>
      <p:cxnSp>
        <p:nvCxnSpPr>
          <p:cNvPr id="190" name="Google Shape;190;p37"/>
          <p:cNvCxnSpPr/>
          <p:nvPr/>
        </p:nvCxnSpPr>
        <p:spPr>
          <a:xfrm>
            <a:off x="164550" y="367150"/>
            <a:ext cx="6282000" cy="0"/>
          </a:xfrm>
          <a:prstGeom prst="straightConnector1">
            <a:avLst/>
          </a:prstGeom>
          <a:noFill/>
          <a:ln cap="flat" cmpd="sng" w="19050">
            <a:solidFill>
              <a:schemeClr val="accent5"/>
            </a:solidFill>
            <a:prstDash val="dashDot"/>
            <a:round/>
            <a:headEnd len="med" w="med" type="diamond"/>
            <a:tailEnd len="med" w="med" type="diamond"/>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1" name="Shape 191"/>
        <p:cNvGrpSpPr/>
        <p:nvPr/>
      </p:nvGrpSpPr>
      <p:grpSpPr>
        <a:xfrm>
          <a:off x="0" y="0"/>
          <a:ext cx="0" cy="0"/>
          <a:chOff x="0" y="0"/>
          <a:chExt cx="0" cy="0"/>
        </a:xfrm>
      </p:grpSpPr>
      <p:sp>
        <p:nvSpPr>
          <p:cNvPr id="192" name="Google Shape;192;p38"/>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8"/>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4" name="Google Shape;194;p38"/>
          <p:cNvSpPr txBox="1"/>
          <p:nvPr>
            <p:ph idx="1" type="body"/>
          </p:nvPr>
        </p:nvSpPr>
        <p:spPr>
          <a:xfrm>
            <a:off x="233775" y="2358966"/>
            <a:ext cx="6390300" cy="64575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5" name="Google Shape;195;p3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96" name="Shape 196"/>
        <p:cNvGrpSpPr/>
        <p:nvPr/>
      </p:nvGrpSpPr>
      <p:grpSpPr>
        <a:xfrm>
          <a:off x="0" y="0"/>
          <a:ext cx="0" cy="0"/>
          <a:chOff x="0" y="0"/>
          <a:chExt cx="0" cy="0"/>
        </a:xfrm>
      </p:grpSpPr>
      <p:sp>
        <p:nvSpPr>
          <p:cNvPr id="197" name="Google Shape;197;p39"/>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8" name="Google Shape;198;p39"/>
          <p:cNvSpPr txBox="1"/>
          <p:nvPr>
            <p:ph idx="1" type="body"/>
          </p:nvPr>
        </p:nvSpPr>
        <p:spPr>
          <a:xfrm>
            <a:off x="233775"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9" name="Google Shape;199;p39"/>
          <p:cNvSpPr txBox="1"/>
          <p:nvPr>
            <p:ph idx="2" type="body"/>
          </p:nvPr>
        </p:nvSpPr>
        <p:spPr>
          <a:xfrm>
            <a:off x="3624300" y="2358966"/>
            <a:ext cx="3000000" cy="64575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0" name="Google Shape;200;p3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1" name="Shape 201"/>
        <p:cNvGrpSpPr/>
        <p:nvPr/>
      </p:nvGrpSpPr>
      <p:grpSpPr>
        <a:xfrm>
          <a:off x="0" y="0"/>
          <a:ext cx="0" cy="0"/>
          <a:chOff x="0" y="0"/>
          <a:chExt cx="0" cy="0"/>
        </a:xfrm>
      </p:grpSpPr>
      <p:sp>
        <p:nvSpPr>
          <p:cNvPr id="202" name="Google Shape;202;p40"/>
          <p:cNvSpPr txBox="1"/>
          <p:nvPr>
            <p:ph type="title"/>
          </p:nvPr>
        </p:nvSpPr>
        <p:spPr>
          <a:xfrm>
            <a:off x="233775" y="608261"/>
            <a:ext cx="6390300" cy="1600500"/>
          </a:xfrm>
          <a:prstGeom prst="rect">
            <a:avLst/>
          </a:prstGeom>
        </p:spPr>
        <p:txBody>
          <a:bodyPr anchorCtr="0" anchor="b"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03" name="Google Shape;203;p4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04" name="Shape 204"/>
        <p:cNvGrpSpPr/>
        <p:nvPr/>
      </p:nvGrpSpPr>
      <p:grpSpPr>
        <a:xfrm>
          <a:off x="0" y="0"/>
          <a:ext cx="0" cy="0"/>
          <a:chOff x="0" y="0"/>
          <a:chExt cx="0" cy="0"/>
        </a:xfrm>
      </p:grpSpPr>
      <p:sp>
        <p:nvSpPr>
          <p:cNvPr id="205" name="Google Shape;205;p41"/>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06" name="Google Shape;206;p41"/>
          <p:cNvSpPr txBox="1"/>
          <p:nvPr>
            <p:ph idx="1" type="body"/>
          </p:nvPr>
        </p:nvSpPr>
        <p:spPr>
          <a:xfrm>
            <a:off x="233775" y="2694311"/>
            <a:ext cx="2106000" cy="53619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7" name="Google Shape;207;p41"/>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08" name="Shape 208"/>
        <p:cNvGrpSpPr/>
        <p:nvPr/>
      </p:nvGrpSpPr>
      <p:grpSpPr>
        <a:xfrm>
          <a:off x="0" y="0"/>
          <a:ext cx="0" cy="0"/>
          <a:chOff x="0" y="0"/>
          <a:chExt cx="0" cy="0"/>
        </a:xfrm>
      </p:grpSpPr>
      <p:sp>
        <p:nvSpPr>
          <p:cNvPr id="209" name="Google Shape;209;p42"/>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2"/>
          <p:cNvSpPr txBox="1"/>
          <p:nvPr>
            <p:ph type="title"/>
          </p:nvPr>
        </p:nvSpPr>
        <p:spPr>
          <a:xfrm>
            <a:off x="367688" y="866689"/>
            <a:ext cx="4409100" cy="78762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1" name="Google Shape;211;p42"/>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775" y="856821"/>
            <a:ext cx="6390300" cy="1102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33775" y="2218898"/>
            <a:ext cx="3000000" cy="6577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3624300" y="2218898"/>
            <a:ext cx="3000000" cy="6577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12" name="Shape 212"/>
        <p:cNvGrpSpPr/>
        <p:nvPr/>
      </p:nvGrpSpPr>
      <p:grpSpPr>
        <a:xfrm>
          <a:off x="0" y="0"/>
          <a:ext cx="0" cy="0"/>
          <a:chOff x="0" y="0"/>
          <a:chExt cx="0" cy="0"/>
        </a:xfrm>
      </p:grpSpPr>
      <p:sp>
        <p:nvSpPr>
          <p:cNvPr id="213" name="Google Shape;213;p43"/>
          <p:cNvSpPr/>
          <p:nvPr/>
        </p:nvSpPr>
        <p:spPr>
          <a:xfrm>
            <a:off x="3429000" y="-48"/>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4" name="Google Shape;214;p43"/>
          <p:cNvCxnSpPr/>
          <p:nvPr/>
        </p:nvCxnSpPr>
        <p:spPr>
          <a:xfrm>
            <a:off x="3772256" y="8655334"/>
            <a:ext cx="351300" cy="0"/>
          </a:xfrm>
          <a:prstGeom prst="straightConnector1">
            <a:avLst/>
          </a:prstGeom>
          <a:noFill/>
          <a:ln cap="flat" cmpd="sng" w="19050">
            <a:solidFill>
              <a:schemeClr val="lt1"/>
            </a:solidFill>
            <a:prstDash val="solid"/>
            <a:round/>
            <a:headEnd len="sm" w="sm" type="none"/>
            <a:tailEnd len="sm" w="sm" type="none"/>
          </a:ln>
        </p:spPr>
      </p:cxnSp>
      <p:sp>
        <p:nvSpPr>
          <p:cNvPr id="215" name="Google Shape;215;p43"/>
          <p:cNvSpPr txBox="1"/>
          <p:nvPr>
            <p:ph type="title"/>
          </p:nvPr>
        </p:nvSpPr>
        <p:spPr>
          <a:xfrm>
            <a:off x="199125" y="1789164"/>
            <a:ext cx="3033900" cy="3438900"/>
          </a:xfrm>
          <a:prstGeom prst="rect">
            <a:avLst/>
          </a:prstGeom>
        </p:spPr>
        <p:txBody>
          <a:bodyPr anchorCtr="0" anchor="b" bIns="91425" lIns="91425" spcFirstLastPara="1" rIns="91425" wrap="square" tIns="91425"/>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216" name="Google Shape;216;p43"/>
          <p:cNvSpPr txBox="1"/>
          <p:nvPr>
            <p:ph idx="1" type="subTitle"/>
          </p:nvPr>
        </p:nvSpPr>
        <p:spPr>
          <a:xfrm>
            <a:off x="199125" y="5331248"/>
            <a:ext cx="3033900" cy="3030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217" name="Google Shape;217;p43"/>
          <p:cNvSpPr txBox="1"/>
          <p:nvPr>
            <p:ph idx="2" type="body"/>
          </p:nvPr>
        </p:nvSpPr>
        <p:spPr>
          <a:xfrm>
            <a:off x="3704625" y="1394326"/>
            <a:ext cx="2877600" cy="71142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18" name="Google Shape;218;p43"/>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19" name="Shape 219"/>
        <p:cNvGrpSpPr/>
        <p:nvPr/>
      </p:nvGrpSpPr>
      <p:grpSpPr>
        <a:xfrm>
          <a:off x="0" y="0"/>
          <a:ext cx="0" cy="0"/>
          <a:chOff x="0" y="0"/>
          <a:chExt cx="0" cy="0"/>
        </a:xfrm>
      </p:grpSpPr>
      <p:sp>
        <p:nvSpPr>
          <p:cNvPr id="220" name="Google Shape;220;p44"/>
          <p:cNvSpPr txBox="1"/>
          <p:nvPr>
            <p:ph idx="1" type="body"/>
          </p:nvPr>
        </p:nvSpPr>
        <p:spPr>
          <a:xfrm>
            <a:off x="239625" y="8122835"/>
            <a:ext cx="4499100" cy="11529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221" name="Google Shape;221;p44"/>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22" name="Shape 222"/>
        <p:cNvGrpSpPr/>
        <p:nvPr/>
      </p:nvGrpSpPr>
      <p:grpSpPr>
        <a:xfrm>
          <a:off x="0" y="0"/>
          <a:ext cx="0" cy="0"/>
          <a:chOff x="0" y="0"/>
          <a:chExt cx="0" cy="0"/>
        </a:xfrm>
      </p:grpSpPr>
      <p:sp>
        <p:nvSpPr>
          <p:cNvPr id="223" name="Google Shape;223;p45"/>
          <p:cNvSpPr/>
          <p:nvPr/>
        </p:nvSpPr>
        <p:spPr>
          <a:xfrm>
            <a:off x="0" y="9714652"/>
            <a:ext cx="6858000" cy="18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5"/>
          <p:cNvSpPr txBox="1"/>
          <p:nvPr>
            <p:ph hasCustomPrompt="1" type="title"/>
          </p:nvPr>
        </p:nvSpPr>
        <p:spPr>
          <a:xfrm>
            <a:off x="233775" y="1842784"/>
            <a:ext cx="6390300" cy="4098600"/>
          </a:xfrm>
          <a:prstGeom prst="rect">
            <a:avLst/>
          </a:prstGeom>
        </p:spPr>
        <p:txBody>
          <a:bodyPr anchorCtr="0" anchor="ctr" bIns="91425" lIns="91425" spcFirstLastPara="1" rIns="91425" wrap="square" tIns="91425"/>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225" name="Google Shape;225;p45"/>
          <p:cNvSpPr txBox="1"/>
          <p:nvPr>
            <p:ph idx="1" type="body"/>
          </p:nvPr>
        </p:nvSpPr>
        <p:spPr>
          <a:xfrm>
            <a:off x="233775" y="6087903"/>
            <a:ext cx="6390300" cy="20631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26" name="Google Shape;226;p45"/>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7" name="Shape 227"/>
        <p:cNvGrpSpPr/>
        <p:nvPr/>
      </p:nvGrpSpPr>
      <p:grpSpPr>
        <a:xfrm>
          <a:off x="0" y="0"/>
          <a:ext cx="0" cy="0"/>
          <a:chOff x="0" y="0"/>
          <a:chExt cx="0" cy="0"/>
        </a:xfrm>
      </p:grpSpPr>
      <p:sp>
        <p:nvSpPr>
          <p:cNvPr id="228" name="Google Shape;228;p4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775" y="856821"/>
            <a:ext cx="6390300" cy="1102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775" y="1069715"/>
            <a:ext cx="2106000" cy="14550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33775" y="2675443"/>
            <a:ext cx="2106000" cy="61215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7688" y="866689"/>
            <a:ext cx="4775700" cy="78762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9000" y="-241"/>
            <a:ext cx="3429000" cy="990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9125" y="2374272"/>
            <a:ext cx="3033900" cy="28539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99125" y="5396853"/>
            <a:ext cx="3033900" cy="2378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3704625" y="1394085"/>
            <a:ext cx="2877600" cy="71142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775" y="8145265"/>
            <a:ext cx="4499100" cy="11649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6354343" y="8978245"/>
            <a:ext cx="411600" cy="757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2.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856821"/>
            <a:ext cx="6390300" cy="1102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218898"/>
            <a:ext cx="6390300" cy="65778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161" name="Shape 161"/>
        <p:cNvGrpSpPr/>
        <p:nvPr/>
      </p:nvGrpSpPr>
      <p:grpSpPr>
        <a:xfrm>
          <a:off x="0" y="0"/>
          <a:ext cx="0" cy="0"/>
          <a:chOff x="0" y="0"/>
          <a:chExt cx="0" cy="0"/>
        </a:xfrm>
      </p:grpSpPr>
      <p:sp>
        <p:nvSpPr>
          <p:cNvPr id="162" name="Google Shape;162;p33"/>
          <p:cNvSpPr txBox="1"/>
          <p:nvPr>
            <p:ph type="title"/>
          </p:nvPr>
        </p:nvSpPr>
        <p:spPr>
          <a:xfrm>
            <a:off x="233775" y="608261"/>
            <a:ext cx="6390300" cy="1600500"/>
          </a:xfrm>
          <a:prstGeom prst="rect">
            <a:avLst/>
          </a:prstGeom>
          <a:noFill/>
          <a:ln>
            <a:noFill/>
          </a:ln>
        </p:spPr>
        <p:txBody>
          <a:bodyPr anchorCtr="0" anchor="b" bIns="91425" lIns="91425" spcFirstLastPara="1" rIns="91425" wrap="square" tIns="91425"/>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63" name="Google Shape;163;p33"/>
          <p:cNvSpPr txBox="1"/>
          <p:nvPr>
            <p:ph idx="1" type="body"/>
          </p:nvPr>
        </p:nvSpPr>
        <p:spPr>
          <a:xfrm>
            <a:off x="233775" y="2358966"/>
            <a:ext cx="6390300" cy="645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1"/>
              </a:buClr>
              <a:buSzPts val="1800"/>
              <a:buFont typeface="Josefin Sans"/>
              <a:buChar char="●"/>
              <a:defRPr sz="1800">
                <a:solidFill>
                  <a:schemeClr val="dk1"/>
                </a:solidFill>
                <a:latin typeface="Josefin Sans"/>
                <a:ea typeface="Josefin Sans"/>
                <a:cs typeface="Josefin Sans"/>
                <a:sym typeface="Josefin Sans"/>
              </a:defRPr>
            </a:lvl1pPr>
            <a:lvl2pPr indent="-317500" lvl="1" marL="914400" rtl="0">
              <a:lnSpc>
                <a:spcPct val="115000"/>
              </a:lnSpc>
              <a:spcBef>
                <a:spcPts val="1600"/>
              </a:spcBef>
              <a:spcAft>
                <a:spcPts val="0"/>
              </a:spcAft>
              <a:buClr>
                <a:schemeClr val="dk1"/>
              </a:buClr>
              <a:buSzPts val="1400"/>
              <a:buFont typeface="Cairo"/>
              <a:buChar char="○"/>
              <a:defRPr>
                <a:solidFill>
                  <a:schemeClr val="dk1"/>
                </a:solidFill>
                <a:latin typeface="Cairo"/>
                <a:ea typeface="Cairo"/>
                <a:cs typeface="Cairo"/>
                <a:sym typeface="Cairo"/>
              </a:defRPr>
            </a:lvl2pPr>
            <a:lvl3pPr indent="-317500" lvl="2" marL="1371600" rtl="0">
              <a:lnSpc>
                <a:spcPct val="115000"/>
              </a:lnSpc>
              <a:spcBef>
                <a:spcPts val="1600"/>
              </a:spcBef>
              <a:spcAft>
                <a:spcPts val="0"/>
              </a:spcAft>
              <a:buClr>
                <a:schemeClr val="dk1"/>
              </a:buClr>
              <a:buSzPts val="1400"/>
              <a:buFont typeface="Economica"/>
              <a:buChar char="■"/>
              <a:defRPr>
                <a:solidFill>
                  <a:schemeClr val="dk1"/>
                </a:solidFill>
                <a:latin typeface="Economica"/>
                <a:ea typeface="Economica"/>
                <a:cs typeface="Economica"/>
                <a:sym typeface="Economica"/>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64" name="Google Shape;164;p33"/>
          <p:cNvSpPr txBox="1"/>
          <p:nvPr>
            <p:ph idx="12" type="sldNum"/>
          </p:nvPr>
        </p:nvSpPr>
        <p:spPr>
          <a:xfrm>
            <a:off x="6354343" y="8978245"/>
            <a:ext cx="411600" cy="7578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jpg"/><Relationship Id="rId5"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1.png"/><Relationship Id="rId7"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0.gif"/><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FFFF"/>
            </a:gs>
            <a:gs pos="100000">
              <a:srgbClr val="F3F3F3"/>
            </a:gs>
          </a:gsLst>
          <a:lin ang="5400012" scaled="0"/>
        </a:gradFill>
      </p:bgPr>
    </p:bg>
    <p:spTree>
      <p:nvGrpSpPr>
        <p:cNvPr id="232" name="Shape 232"/>
        <p:cNvGrpSpPr/>
        <p:nvPr/>
      </p:nvGrpSpPr>
      <p:grpSpPr>
        <a:xfrm>
          <a:off x="0" y="0"/>
          <a:ext cx="0" cy="0"/>
          <a:chOff x="0" y="0"/>
          <a:chExt cx="0" cy="0"/>
        </a:xfrm>
      </p:grpSpPr>
      <p:pic>
        <p:nvPicPr>
          <p:cNvPr id="233" name="Google Shape;233;p47"/>
          <p:cNvPicPr preferRelativeResize="0"/>
          <p:nvPr/>
        </p:nvPicPr>
        <p:blipFill rotWithShape="1">
          <a:blip r:embed="rId3">
            <a:alphaModFix/>
          </a:blip>
          <a:srcRect b="0" l="0" r="0" t="0"/>
          <a:stretch/>
        </p:blipFill>
        <p:spPr>
          <a:xfrm>
            <a:off x="0" y="288048"/>
            <a:ext cx="1874156" cy="720000"/>
          </a:xfrm>
          <a:prstGeom prst="rect">
            <a:avLst/>
          </a:prstGeom>
          <a:noFill/>
          <a:ln>
            <a:noFill/>
          </a:ln>
        </p:spPr>
      </p:pic>
      <p:sp>
        <p:nvSpPr>
          <p:cNvPr id="234" name="Google Shape;234;p47"/>
          <p:cNvSpPr txBox="1"/>
          <p:nvPr/>
        </p:nvSpPr>
        <p:spPr>
          <a:xfrm>
            <a:off x="0" y="6119650"/>
            <a:ext cx="6858000" cy="204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 To Describe different components of the eye and function of each.</a:t>
            </a:r>
            <a:endParaRPr sz="1200">
              <a:solidFill>
                <a:srgbClr val="073763"/>
              </a:solidFill>
              <a:latin typeface="Comfortaa"/>
              <a:ea typeface="Comfortaa"/>
              <a:cs typeface="Comfortaa"/>
              <a:sym typeface="Comfortaa"/>
            </a:endParaRPr>
          </a:p>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Describe the refraction of light as it passes through the eye to the retina.</a:t>
            </a:r>
            <a:endParaRPr sz="1200">
              <a:solidFill>
                <a:srgbClr val="073763"/>
              </a:solidFill>
              <a:latin typeface="Comfortaa"/>
              <a:ea typeface="Comfortaa"/>
              <a:cs typeface="Comfortaa"/>
              <a:sym typeface="Comfortaa"/>
            </a:endParaRPr>
          </a:p>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Identifying the refractive media of the eye.</a:t>
            </a:r>
            <a:endParaRPr sz="1200">
              <a:solidFill>
                <a:srgbClr val="073763"/>
              </a:solidFill>
              <a:latin typeface="Comfortaa"/>
              <a:ea typeface="Comfortaa"/>
              <a:cs typeface="Comfortaa"/>
              <a:sym typeface="Comfortaa"/>
            </a:endParaRPr>
          </a:p>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Know fluid system of eye &amp; glaucoma.</a:t>
            </a:r>
            <a:endParaRPr sz="1200">
              <a:solidFill>
                <a:srgbClr val="073763"/>
              </a:solidFill>
              <a:latin typeface="Comfortaa"/>
              <a:ea typeface="Comfortaa"/>
              <a:cs typeface="Comfortaa"/>
              <a:sym typeface="Comfortaa"/>
            </a:endParaRPr>
          </a:p>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binocular vision .  </a:t>
            </a:r>
            <a:endParaRPr sz="1200">
              <a:solidFill>
                <a:srgbClr val="073763"/>
              </a:solidFill>
              <a:latin typeface="Comfortaa"/>
              <a:ea typeface="Comfortaa"/>
              <a:cs typeface="Comfortaa"/>
              <a:sym typeface="Comfortaa"/>
            </a:endParaRPr>
          </a:p>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Know layers of retina, blind spot, and fovea.</a:t>
            </a:r>
            <a:endParaRPr sz="1200">
              <a:solidFill>
                <a:srgbClr val="073763"/>
              </a:solidFill>
              <a:latin typeface="Comfortaa"/>
              <a:ea typeface="Comfortaa"/>
              <a:cs typeface="Comfortaa"/>
              <a:sym typeface="Comfortaa"/>
            </a:endParaRPr>
          </a:p>
          <a:p>
            <a:pPr indent="-304800" lvl="0" marL="457200" rtl="0" algn="l">
              <a:spcBef>
                <a:spcPts val="0"/>
              </a:spcBef>
              <a:spcAft>
                <a:spcPts val="0"/>
              </a:spcAft>
              <a:buClr>
                <a:srgbClr val="073763"/>
              </a:buClr>
              <a:buSzPts val="1200"/>
              <a:buFont typeface="Comfortaa"/>
              <a:buChar char="❖"/>
            </a:pPr>
            <a:r>
              <a:rPr lang="ar" sz="1200">
                <a:solidFill>
                  <a:srgbClr val="073763"/>
                </a:solidFill>
                <a:latin typeface="Comfortaa"/>
                <a:ea typeface="Comfortaa"/>
                <a:cs typeface="Comfortaa"/>
                <a:sym typeface="Comfortaa"/>
              </a:rPr>
              <a:t>Know principles of optics and errors of refraction.</a:t>
            </a:r>
            <a:endParaRPr sz="1200">
              <a:solidFill>
                <a:srgbClr val="073763"/>
              </a:solidFill>
              <a:latin typeface="Comfortaa"/>
              <a:ea typeface="Comfortaa"/>
              <a:cs typeface="Comfortaa"/>
              <a:sym typeface="Comfortaa"/>
            </a:endParaRPr>
          </a:p>
        </p:txBody>
      </p:sp>
      <p:sp>
        <p:nvSpPr>
          <p:cNvPr id="235" name="Google Shape;235;p47"/>
          <p:cNvSpPr txBox="1"/>
          <p:nvPr/>
        </p:nvSpPr>
        <p:spPr>
          <a:xfrm flipH="1" rot="5400000">
            <a:off x="5235000" y="3689025"/>
            <a:ext cx="3048600" cy="221700"/>
          </a:xfrm>
          <a:prstGeom prst="rect">
            <a:avLst/>
          </a:prstGeom>
          <a:noFill/>
          <a:ln>
            <a:noFill/>
          </a:ln>
          <a:effectLst>
            <a:outerShdw blurRad="57150" rotWithShape="0" algn="bl" dir="5400000" dist="19050">
              <a:srgbClr val="434343">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rgbClr val="2C5072"/>
                </a:solidFill>
                <a:latin typeface="Cairo"/>
                <a:ea typeface="Cairo"/>
                <a:cs typeface="Cairo"/>
                <a:sym typeface="Cairo"/>
              </a:rPr>
              <a:t>10th </a:t>
            </a:r>
            <a:r>
              <a:rPr b="1" lang="ar">
                <a:solidFill>
                  <a:srgbClr val="2C5072"/>
                </a:solidFill>
                <a:latin typeface="Cairo"/>
                <a:ea typeface="Cairo"/>
                <a:cs typeface="Cairo"/>
                <a:sym typeface="Cairo"/>
              </a:rPr>
              <a:t> Lecture  ∣ The Physiology Team</a:t>
            </a:r>
            <a:endParaRPr b="1">
              <a:solidFill>
                <a:srgbClr val="2C5072"/>
              </a:solidFill>
              <a:latin typeface="Cairo"/>
              <a:ea typeface="Cairo"/>
              <a:cs typeface="Cairo"/>
              <a:sym typeface="Cairo"/>
            </a:endParaRPr>
          </a:p>
        </p:txBody>
      </p:sp>
      <p:sp>
        <p:nvSpPr>
          <p:cNvPr id="236" name="Google Shape;236;p47"/>
          <p:cNvSpPr/>
          <p:nvPr/>
        </p:nvSpPr>
        <p:spPr>
          <a:xfrm>
            <a:off x="-112268" y="5718793"/>
            <a:ext cx="27867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ar" sz="1600">
                <a:solidFill>
                  <a:schemeClr val="dk1"/>
                </a:solidFill>
                <a:latin typeface="Courier New"/>
                <a:ea typeface="Courier New"/>
                <a:cs typeface="Courier New"/>
                <a:sym typeface="Courier New"/>
              </a:rPr>
              <a:t>          </a:t>
            </a:r>
            <a:r>
              <a:rPr b="1" lang="ar" sz="1600">
                <a:solidFill>
                  <a:srgbClr val="FFFFFF"/>
                </a:solidFill>
                <a:latin typeface="Comfortaa"/>
                <a:ea typeface="Comfortaa"/>
                <a:cs typeface="Comfortaa"/>
                <a:sym typeface="Comfortaa"/>
              </a:rPr>
              <a:t>Objectives</a:t>
            </a:r>
            <a:r>
              <a:rPr b="1" lang="ar" sz="1600">
                <a:solidFill>
                  <a:srgbClr val="FFFFFF"/>
                </a:solidFill>
                <a:latin typeface="Courier New"/>
                <a:ea typeface="Courier New"/>
                <a:cs typeface="Courier New"/>
                <a:sym typeface="Courier New"/>
              </a:rPr>
              <a:t>:</a:t>
            </a:r>
            <a:endParaRPr sz="1600">
              <a:solidFill>
                <a:srgbClr val="FFFFFF"/>
              </a:solidFill>
            </a:endParaRPr>
          </a:p>
        </p:txBody>
      </p:sp>
      <p:cxnSp>
        <p:nvCxnSpPr>
          <p:cNvPr id="237" name="Google Shape;237;p47"/>
          <p:cNvCxnSpPr/>
          <p:nvPr/>
        </p:nvCxnSpPr>
        <p:spPr>
          <a:xfrm>
            <a:off x="3355240" y="126479"/>
            <a:ext cx="2494200" cy="300"/>
          </a:xfrm>
          <a:prstGeom prst="straightConnector1">
            <a:avLst/>
          </a:prstGeom>
          <a:noFill/>
          <a:ln cap="flat" cmpd="sng" w="28575">
            <a:solidFill>
              <a:srgbClr val="073763"/>
            </a:solidFill>
            <a:prstDash val="solid"/>
            <a:round/>
            <a:headEnd len="med" w="med" type="none"/>
            <a:tailEnd len="med" w="med" type="none"/>
          </a:ln>
          <a:effectLst>
            <a:outerShdw blurRad="57150" rotWithShape="0" algn="bl" dir="5400000" dist="19050">
              <a:srgbClr val="434343">
                <a:alpha val="50000"/>
              </a:srgbClr>
            </a:outerShdw>
          </a:effectLst>
        </p:spPr>
      </p:cxnSp>
      <p:sp>
        <p:nvSpPr>
          <p:cNvPr id="238" name="Google Shape;238;p47"/>
          <p:cNvSpPr txBox="1"/>
          <p:nvPr/>
        </p:nvSpPr>
        <p:spPr>
          <a:xfrm>
            <a:off x="1466932" y="3984312"/>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7"/>
          <p:cNvSpPr/>
          <p:nvPr/>
        </p:nvSpPr>
        <p:spPr>
          <a:xfrm flipH="1">
            <a:off x="4682100" y="9553450"/>
            <a:ext cx="2175900" cy="349500"/>
          </a:xfrm>
          <a:prstGeom prst="homePlate">
            <a:avLst>
              <a:gd fmla="val 50000" name="adj"/>
            </a:avLst>
          </a:prstGeom>
          <a:solidFill>
            <a:srgbClr val="0C34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300">
                <a:solidFill>
                  <a:srgbClr val="FFFFFF"/>
                </a:solidFill>
                <a:latin typeface="Cairo"/>
                <a:ea typeface="Cairo"/>
                <a:cs typeface="Cairo"/>
                <a:sym typeface="Cairo"/>
              </a:rPr>
              <a:t>وَأَن لَّيْسَ لِلْإِنسَانِ إِلَّا مَا سَعَىٰ </a:t>
            </a:r>
            <a:endParaRPr sz="1300">
              <a:solidFill>
                <a:srgbClr val="FFFFFF"/>
              </a:solidFill>
              <a:latin typeface="Cairo"/>
              <a:ea typeface="Cairo"/>
              <a:cs typeface="Cairo"/>
              <a:sym typeface="Cairo"/>
            </a:endParaRPr>
          </a:p>
        </p:txBody>
      </p:sp>
      <p:sp>
        <p:nvSpPr>
          <p:cNvPr id="240" name="Google Shape;240;p47"/>
          <p:cNvSpPr/>
          <p:nvPr/>
        </p:nvSpPr>
        <p:spPr>
          <a:xfrm>
            <a:off x="4772400" y="8498650"/>
            <a:ext cx="1948500" cy="932100"/>
          </a:xfrm>
          <a:prstGeom prst="round2DiagRect">
            <a:avLst>
              <a:gd fmla="val 16667" name="adj1"/>
              <a:gd fmla="val 50000" name="adj2"/>
            </a:avLst>
          </a:prstGeom>
          <a:solidFill>
            <a:srgbClr val="F3F3F3"/>
          </a:solidFill>
          <a:ln cap="flat" cmpd="sng" w="28575">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chemeClr val="accent2"/>
                </a:solidFill>
                <a:latin typeface="Cairo"/>
                <a:ea typeface="Cairo"/>
                <a:cs typeface="Cairo"/>
                <a:sym typeface="Cairo"/>
              </a:rPr>
              <a:t>Colour index: </a:t>
            </a:r>
            <a:endParaRPr>
              <a:solidFill>
                <a:schemeClr val="accent2"/>
              </a:solidFill>
              <a:latin typeface="Cairo"/>
              <a:ea typeface="Cairo"/>
              <a:cs typeface="Cairo"/>
              <a:sym typeface="Cairo"/>
            </a:endParaRPr>
          </a:p>
          <a:p>
            <a:pPr indent="-311150" lvl="0" marL="457200" rtl="0" algn="l">
              <a:spcBef>
                <a:spcPts val="0"/>
              </a:spcBef>
              <a:spcAft>
                <a:spcPts val="0"/>
              </a:spcAft>
              <a:buSzPts val="1300"/>
              <a:buFont typeface="Cairo"/>
              <a:buChar char="●"/>
            </a:pPr>
            <a:r>
              <a:rPr lang="ar" sz="1300">
                <a:solidFill>
                  <a:schemeClr val="accent3"/>
                </a:solidFill>
                <a:latin typeface="Cairo"/>
                <a:ea typeface="Cairo"/>
                <a:cs typeface="Cairo"/>
                <a:sym typeface="Cairo"/>
              </a:rPr>
              <a:t>important</a:t>
            </a:r>
            <a:r>
              <a:rPr lang="ar" sz="1300">
                <a:latin typeface="Cairo"/>
                <a:ea typeface="Cairo"/>
                <a:cs typeface="Cairo"/>
                <a:sym typeface="Cairo"/>
              </a:rPr>
              <a:t> </a:t>
            </a:r>
            <a:endParaRPr sz="1300">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ar" sz="1300">
                <a:solidFill>
                  <a:schemeClr val="accent3"/>
                </a:solidFill>
                <a:latin typeface="Cairo"/>
                <a:ea typeface="Cairo"/>
                <a:cs typeface="Cairo"/>
                <a:sym typeface="Cairo"/>
              </a:rPr>
              <a:t>Numbers</a:t>
            </a:r>
            <a:endParaRPr sz="1300">
              <a:solidFill>
                <a:schemeClr val="accent3"/>
              </a:solidFill>
              <a:latin typeface="Cairo"/>
              <a:ea typeface="Cairo"/>
              <a:cs typeface="Cairo"/>
              <a:sym typeface="Cairo"/>
            </a:endParaRPr>
          </a:p>
          <a:p>
            <a:pPr indent="-311150" lvl="0" marL="457200" rtl="0" algn="l">
              <a:spcBef>
                <a:spcPts val="0"/>
              </a:spcBef>
              <a:spcAft>
                <a:spcPts val="0"/>
              </a:spcAft>
              <a:buClr>
                <a:schemeClr val="accent3"/>
              </a:buClr>
              <a:buSzPts val="1300"/>
              <a:buFont typeface="Cairo"/>
              <a:buChar char="●"/>
            </a:pPr>
            <a:r>
              <a:rPr lang="ar" sz="1300">
                <a:solidFill>
                  <a:schemeClr val="accent3"/>
                </a:solidFill>
                <a:latin typeface="Cairo"/>
                <a:ea typeface="Cairo"/>
                <a:cs typeface="Cairo"/>
                <a:sym typeface="Cairo"/>
              </a:rPr>
              <a:t>Extra</a:t>
            </a:r>
            <a:endParaRPr>
              <a:solidFill>
                <a:schemeClr val="accent3"/>
              </a:solidFill>
            </a:endParaRPr>
          </a:p>
        </p:txBody>
      </p:sp>
      <p:sp>
        <p:nvSpPr>
          <p:cNvPr id="241" name="Google Shape;241;p47"/>
          <p:cNvSpPr/>
          <p:nvPr/>
        </p:nvSpPr>
        <p:spPr>
          <a:xfrm>
            <a:off x="5086628" y="9005695"/>
            <a:ext cx="174000" cy="157500"/>
          </a:xfrm>
          <a:prstGeom prst="ellipse">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7"/>
          <p:cNvSpPr/>
          <p:nvPr/>
        </p:nvSpPr>
        <p:spPr>
          <a:xfrm>
            <a:off x="5086628" y="8804803"/>
            <a:ext cx="174000" cy="157500"/>
          </a:xfrm>
          <a:prstGeom prst="ellipse">
            <a:avLst/>
          </a:pr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7"/>
          <p:cNvSpPr/>
          <p:nvPr/>
        </p:nvSpPr>
        <p:spPr>
          <a:xfrm>
            <a:off x="5086628" y="9206595"/>
            <a:ext cx="174000" cy="1575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47"/>
          <p:cNvPicPr preferRelativeResize="0"/>
          <p:nvPr/>
        </p:nvPicPr>
        <p:blipFill>
          <a:blip r:embed="rId4">
            <a:alphaModFix/>
          </a:blip>
          <a:stretch>
            <a:fillRect/>
          </a:stretch>
        </p:blipFill>
        <p:spPr>
          <a:xfrm>
            <a:off x="5410200" y="202976"/>
            <a:ext cx="1106100" cy="972757"/>
          </a:xfrm>
          <a:prstGeom prst="rect">
            <a:avLst/>
          </a:prstGeom>
          <a:noFill/>
          <a:ln>
            <a:noFill/>
          </a:ln>
        </p:spPr>
      </p:pic>
      <p:sp>
        <p:nvSpPr>
          <p:cNvPr id="245" name="Google Shape;245;p47"/>
          <p:cNvSpPr txBox="1"/>
          <p:nvPr/>
        </p:nvSpPr>
        <p:spPr>
          <a:xfrm>
            <a:off x="141900" y="4282425"/>
            <a:ext cx="5707500" cy="7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3000">
                <a:solidFill>
                  <a:srgbClr val="073763"/>
                </a:solidFill>
                <a:latin typeface="Philosopher"/>
                <a:ea typeface="Philosopher"/>
                <a:cs typeface="Philosopher"/>
                <a:sym typeface="Philosopher"/>
              </a:rPr>
              <a:t>Physiology of the eye and refraction</a:t>
            </a:r>
            <a:endParaRPr b="1" sz="3000">
              <a:solidFill>
                <a:srgbClr val="073763"/>
              </a:solidFill>
              <a:latin typeface="Philosopher"/>
              <a:ea typeface="Philosopher"/>
              <a:cs typeface="Philosopher"/>
              <a:sym typeface="Philosopher"/>
            </a:endParaRPr>
          </a:p>
          <a:p>
            <a:pPr indent="0" lvl="0" marL="0" rtl="0" algn="ctr">
              <a:spcBef>
                <a:spcPts val="0"/>
              </a:spcBef>
              <a:spcAft>
                <a:spcPts val="0"/>
              </a:spcAft>
              <a:buNone/>
            </a:pPr>
            <a:r>
              <a:t/>
            </a:r>
            <a:endParaRPr b="1" sz="2300"/>
          </a:p>
        </p:txBody>
      </p:sp>
      <p:sp>
        <p:nvSpPr>
          <p:cNvPr id="246" name="Google Shape;246;p47"/>
          <p:cNvSpPr/>
          <p:nvPr/>
        </p:nvSpPr>
        <p:spPr>
          <a:xfrm>
            <a:off x="-112278" y="8003806"/>
            <a:ext cx="2786700" cy="366300"/>
          </a:xfrm>
          <a:prstGeom prst="roundRect">
            <a:avLst>
              <a:gd fmla="val 50000" name="adj"/>
            </a:avLst>
          </a:prstGeom>
          <a:solidFill>
            <a:srgbClr val="134F5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ar" sz="1600">
                <a:solidFill>
                  <a:schemeClr val="dk1"/>
                </a:solidFill>
                <a:latin typeface="Courier New"/>
                <a:ea typeface="Courier New"/>
                <a:cs typeface="Courier New"/>
                <a:sym typeface="Courier New"/>
              </a:rPr>
              <a:t>          </a:t>
            </a:r>
            <a:r>
              <a:rPr b="1" lang="ar" sz="1600">
                <a:solidFill>
                  <a:srgbClr val="FFFFFF"/>
                </a:solidFill>
                <a:latin typeface="Comfortaa"/>
                <a:ea typeface="Comfortaa"/>
                <a:cs typeface="Comfortaa"/>
                <a:sym typeface="Comfortaa"/>
              </a:rPr>
              <a:t>Done by :</a:t>
            </a:r>
            <a:endParaRPr sz="1600">
              <a:solidFill>
                <a:srgbClr val="FFFFFF"/>
              </a:solidFill>
            </a:endParaRPr>
          </a:p>
        </p:txBody>
      </p:sp>
      <p:pic>
        <p:nvPicPr>
          <p:cNvPr id="247" name="Google Shape;247;p47"/>
          <p:cNvPicPr preferRelativeResize="0"/>
          <p:nvPr/>
        </p:nvPicPr>
        <p:blipFill>
          <a:blip r:embed="rId5">
            <a:alphaModFix/>
          </a:blip>
          <a:stretch>
            <a:fillRect/>
          </a:stretch>
        </p:blipFill>
        <p:spPr>
          <a:xfrm>
            <a:off x="3507775" y="1547000"/>
            <a:ext cx="2959350" cy="2872599"/>
          </a:xfrm>
          <a:prstGeom prst="rect">
            <a:avLst/>
          </a:prstGeom>
          <a:noFill/>
          <a:ln>
            <a:noFill/>
          </a:ln>
        </p:spPr>
      </p:pic>
      <p:sp>
        <p:nvSpPr>
          <p:cNvPr id="248" name="Google Shape;248;p47"/>
          <p:cNvSpPr txBox="1"/>
          <p:nvPr/>
        </p:nvSpPr>
        <p:spPr>
          <a:xfrm>
            <a:off x="-112275" y="8482025"/>
            <a:ext cx="4884600" cy="142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73763"/>
              </a:buClr>
              <a:buSzPts val="1400"/>
              <a:buChar char="❖"/>
            </a:pPr>
            <a:r>
              <a:rPr b="1" lang="ar">
                <a:solidFill>
                  <a:srgbClr val="073763"/>
                </a:solidFill>
              </a:rPr>
              <a:t>Team leaders:</a:t>
            </a:r>
            <a:r>
              <a:rPr lang="ar">
                <a:solidFill>
                  <a:srgbClr val="073763"/>
                </a:solidFill>
              </a:rPr>
              <a:t> Abdulelah Aldossari, Ali Alammari </a:t>
            </a:r>
            <a:endParaRPr>
              <a:solidFill>
                <a:srgbClr val="073763"/>
              </a:solidFill>
            </a:endParaRPr>
          </a:p>
          <a:p>
            <a:pPr indent="0" lvl="0" marL="0" rtl="0" algn="ctr">
              <a:spcBef>
                <a:spcPts val="0"/>
              </a:spcBef>
              <a:spcAft>
                <a:spcPts val="0"/>
              </a:spcAft>
              <a:buNone/>
            </a:pPr>
            <a:r>
              <a:rPr lang="ar">
                <a:solidFill>
                  <a:srgbClr val="073763"/>
                </a:solidFill>
              </a:rPr>
              <a:t>                          Fatima Balsharaf, Rahaf Alshammari</a:t>
            </a:r>
            <a:endParaRPr>
              <a:solidFill>
                <a:srgbClr val="073763"/>
              </a:solidFill>
            </a:endParaRPr>
          </a:p>
          <a:p>
            <a:pPr indent="0" lvl="0" marL="0" rtl="0" algn="r">
              <a:spcBef>
                <a:spcPts val="0"/>
              </a:spcBef>
              <a:spcAft>
                <a:spcPts val="0"/>
              </a:spcAft>
              <a:buNone/>
            </a:pPr>
            <a:r>
              <a:t/>
            </a:r>
            <a:endParaRPr>
              <a:solidFill>
                <a:srgbClr val="073763"/>
              </a:solidFill>
            </a:endParaRPr>
          </a:p>
          <a:p>
            <a:pPr indent="-317500" lvl="0" marL="457200" rtl="0" algn="l">
              <a:spcBef>
                <a:spcPts val="0"/>
              </a:spcBef>
              <a:spcAft>
                <a:spcPts val="0"/>
              </a:spcAft>
              <a:buClr>
                <a:srgbClr val="073763"/>
              </a:buClr>
              <a:buSzPts val="1400"/>
              <a:buChar char="❖"/>
            </a:pPr>
            <a:r>
              <a:rPr b="1" lang="ar">
                <a:solidFill>
                  <a:srgbClr val="073763"/>
                </a:solidFill>
              </a:rPr>
              <a:t>Team members: </a:t>
            </a:r>
            <a:r>
              <a:rPr lang="ar">
                <a:solidFill>
                  <a:srgbClr val="073763"/>
                </a:solidFill>
              </a:rPr>
              <a:t>Anas alsaif, khalid almutairi, Faisal altahan, Yazeed alharbi</a:t>
            </a:r>
            <a:endParaRPr sz="1200">
              <a:solidFill>
                <a:srgbClr val="073763"/>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56"/>
          <p:cNvSpPr txBox="1"/>
          <p:nvPr/>
        </p:nvSpPr>
        <p:spPr>
          <a:xfrm>
            <a:off x="350100" y="591850"/>
            <a:ext cx="6126900" cy="20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45818E"/>
                </a:solidFill>
                <a:latin typeface="Philosopher"/>
                <a:ea typeface="Philosopher"/>
                <a:cs typeface="Philosopher"/>
                <a:sym typeface="Philosopher"/>
              </a:rPr>
              <a:t>3. </a:t>
            </a:r>
            <a:r>
              <a:rPr lang="ar" sz="1600">
                <a:solidFill>
                  <a:srgbClr val="45818E"/>
                </a:solidFill>
                <a:latin typeface="Philosopher"/>
                <a:ea typeface="Philosopher"/>
                <a:cs typeface="Philosopher"/>
                <a:sym typeface="Philosopher"/>
              </a:rPr>
              <a:t>Lens </a:t>
            </a:r>
            <a:endParaRPr sz="1600">
              <a:solidFill>
                <a:srgbClr val="45818E"/>
              </a:solidFill>
              <a:latin typeface="Philosopher"/>
              <a:ea typeface="Philosopher"/>
              <a:cs typeface="Philosopher"/>
              <a:sym typeface="Philosopher"/>
            </a:endParaRPr>
          </a:p>
          <a:p>
            <a:pPr indent="-330200" lvl="1" marL="914400" rtl="0" algn="l">
              <a:spcBef>
                <a:spcPts val="0"/>
              </a:spcBef>
              <a:spcAft>
                <a:spcPts val="0"/>
              </a:spcAft>
              <a:buClr>
                <a:srgbClr val="000000"/>
              </a:buClr>
              <a:buSzPts val="1600"/>
              <a:buFont typeface="Cairo"/>
              <a:buChar char="○"/>
            </a:pPr>
            <a:r>
              <a:rPr lang="ar" sz="1600">
                <a:latin typeface="Cairo"/>
                <a:ea typeface="Cairo"/>
                <a:cs typeface="Cairo"/>
                <a:sym typeface="Cairo"/>
              </a:rPr>
              <a:t>Has dioptric power 15-20D (1/3 refractive power of eye). </a:t>
            </a:r>
            <a:endParaRPr sz="1600">
              <a:latin typeface="Cairo"/>
              <a:ea typeface="Cairo"/>
              <a:cs typeface="Cairo"/>
              <a:sym typeface="Cairo"/>
            </a:endParaRPr>
          </a:p>
          <a:p>
            <a:pPr indent="-330200" lvl="1" marL="914400" rtl="0" algn="l">
              <a:spcBef>
                <a:spcPts val="0"/>
              </a:spcBef>
              <a:spcAft>
                <a:spcPts val="0"/>
              </a:spcAft>
              <a:buClr>
                <a:srgbClr val="000000"/>
              </a:buClr>
              <a:buSzPts val="1600"/>
              <a:buFont typeface="Cairo"/>
              <a:buChar char="○"/>
            </a:pPr>
            <a:r>
              <a:rPr lang="ar" sz="1600">
                <a:latin typeface="Cairo"/>
                <a:ea typeface="Cairo"/>
                <a:cs typeface="Cairo"/>
                <a:sym typeface="Cairo"/>
              </a:rPr>
              <a:t>More important than the cornea, why?</a:t>
            </a:r>
            <a:endParaRPr sz="1600">
              <a:latin typeface="Cairo"/>
              <a:ea typeface="Cairo"/>
              <a:cs typeface="Cairo"/>
              <a:sym typeface="Cairo"/>
            </a:endParaRPr>
          </a:p>
          <a:p>
            <a:pPr indent="-330200" lvl="2" marL="1371600" rtl="0" algn="l">
              <a:spcBef>
                <a:spcPts val="0"/>
              </a:spcBef>
              <a:spcAft>
                <a:spcPts val="0"/>
              </a:spcAft>
              <a:buClr>
                <a:srgbClr val="FF0000"/>
              </a:buClr>
              <a:buSzPts val="1600"/>
              <a:buFont typeface="Cairo"/>
              <a:buAutoNum type="romanLcPeriod"/>
            </a:pPr>
            <a:r>
              <a:rPr lang="ar" sz="1600">
                <a:solidFill>
                  <a:srgbClr val="FF0000"/>
                </a:solidFill>
                <a:latin typeface="Cairo"/>
                <a:ea typeface="Cairo"/>
                <a:cs typeface="Cairo"/>
                <a:sym typeface="Cairo"/>
              </a:rPr>
              <a:t>In response to nervous signals from the brain, its curvature can be increased markedly to provide  </a:t>
            </a:r>
            <a:r>
              <a:rPr b="1" lang="ar" sz="1600">
                <a:solidFill>
                  <a:srgbClr val="FF0000"/>
                </a:solidFill>
                <a:latin typeface="Cairo"/>
                <a:ea typeface="Cairo"/>
                <a:cs typeface="Cairo"/>
                <a:sym typeface="Cairo"/>
              </a:rPr>
              <a:t>accommodation</a:t>
            </a:r>
            <a:r>
              <a:rPr lang="ar" sz="1600">
                <a:solidFill>
                  <a:srgbClr val="FF0000"/>
                </a:solidFill>
                <a:latin typeface="Cairo"/>
                <a:ea typeface="Cairo"/>
                <a:cs typeface="Cairo"/>
                <a:sym typeface="Cairo"/>
              </a:rPr>
              <a:t>.</a:t>
            </a:r>
            <a:endParaRPr sz="1600">
              <a:solidFill>
                <a:srgbClr val="FF0000"/>
              </a:solidFill>
              <a:latin typeface="Cairo"/>
              <a:ea typeface="Cairo"/>
              <a:cs typeface="Cairo"/>
              <a:sym typeface="Cairo"/>
            </a:endParaRPr>
          </a:p>
        </p:txBody>
      </p:sp>
      <p:sp>
        <p:nvSpPr>
          <p:cNvPr id="347" name="Google Shape;347;p56"/>
          <p:cNvSpPr txBox="1"/>
          <p:nvPr/>
        </p:nvSpPr>
        <p:spPr>
          <a:xfrm>
            <a:off x="502500" y="2636500"/>
            <a:ext cx="6126900" cy="26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45818E"/>
                </a:solidFill>
                <a:latin typeface="Philosopher"/>
                <a:ea typeface="Philosopher"/>
                <a:cs typeface="Philosopher"/>
                <a:sym typeface="Philosopher"/>
              </a:rPr>
              <a:t>4. </a:t>
            </a:r>
            <a:r>
              <a:rPr lang="ar" sz="1600">
                <a:solidFill>
                  <a:srgbClr val="45818E"/>
                </a:solidFill>
                <a:latin typeface="Philosopher"/>
                <a:ea typeface="Philosopher"/>
                <a:cs typeface="Philosopher"/>
                <a:sym typeface="Philosopher"/>
              </a:rPr>
              <a:t>The Vitreous humour </a:t>
            </a:r>
            <a:endParaRPr sz="1600">
              <a:solidFill>
                <a:srgbClr val="45818E"/>
              </a:solidFill>
              <a:latin typeface="Philosopher"/>
              <a:ea typeface="Philosopher"/>
              <a:cs typeface="Philosopher"/>
              <a:sym typeface="Philosopher"/>
            </a:endParaRPr>
          </a:p>
          <a:p>
            <a:pPr indent="-330200" lvl="1" marL="914400" rtl="0" algn="l">
              <a:spcBef>
                <a:spcPts val="0"/>
              </a:spcBef>
              <a:spcAft>
                <a:spcPts val="0"/>
              </a:spcAft>
              <a:buClr>
                <a:srgbClr val="000000"/>
              </a:buClr>
              <a:buSzPts val="1600"/>
              <a:buFont typeface="Cairo"/>
              <a:buChar char="○"/>
            </a:pPr>
            <a:r>
              <a:rPr lang="ar" sz="1600">
                <a:latin typeface="Cairo"/>
                <a:ea typeface="Cairo"/>
                <a:cs typeface="Cairo"/>
                <a:sym typeface="Cairo"/>
              </a:rPr>
              <a:t>Is the transparent, colourless, gelatinous mass, fills the vitreous chamber between the posterior surface of lens and the retina.</a:t>
            </a:r>
            <a:endParaRPr sz="1600">
              <a:latin typeface="Cairo"/>
              <a:ea typeface="Cairo"/>
              <a:cs typeface="Cairo"/>
              <a:sym typeface="Cairo"/>
            </a:endParaRPr>
          </a:p>
          <a:p>
            <a:pPr indent="-330200" lvl="1" marL="914400" rtl="0" algn="l">
              <a:spcBef>
                <a:spcPts val="0"/>
              </a:spcBef>
              <a:spcAft>
                <a:spcPts val="0"/>
              </a:spcAft>
              <a:buClr>
                <a:srgbClr val="FF0000"/>
              </a:buClr>
              <a:buSzPts val="1600"/>
              <a:buFont typeface="Cairo"/>
              <a:buChar char="○"/>
            </a:pPr>
            <a:r>
              <a:rPr lang="ar" sz="1600">
                <a:solidFill>
                  <a:srgbClr val="FF0000"/>
                </a:solidFill>
                <a:latin typeface="Cairo"/>
                <a:ea typeface="Cairo"/>
                <a:cs typeface="Cairo"/>
                <a:sym typeface="Cairo"/>
              </a:rPr>
              <a:t>(for nourishing retina &amp; keep spheroid shape of the eye)</a:t>
            </a:r>
            <a:endParaRPr sz="1600">
              <a:solidFill>
                <a:srgbClr val="FF0000"/>
              </a:solidFill>
              <a:latin typeface="Cairo"/>
              <a:ea typeface="Cairo"/>
              <a:cs typeface="Cairo"/>
              <a:sym typeface="Cairo"/>
            </a:endParaRPr>
          </a:p>
          <a:p>
            <a:pPr indent="-330200" lvl="1" marL="914400" rtl="0" algn="l">
              <a:spcBef>
                <a:spcPts val="0"/>
              </a:spcBef>
              <a:spcAft>
                <a:spcPts val="0"/>
              </a:spcAft>
              <a:buClr>
                <a:srgbClr val="000000"/>
              </a:buClr>
              <a:buSzPts val="1600"/>
              <a:buFont typeface="Cairo"/>
              <a:buChar char="○"/>
            </a:pPr>
            <a:r>
              <a:rPr lang="ar" sz="1600">
                <a:latin typeface="Cairo"/>
                <a:ea typeface="Cairo"/>
                <a:cs typeface="Cairo"/>
                <a:sym typeface="Cairo"/>
              </a:rPr>
              <a:t>the vitreous humour is clear and allows light to pass through</a:t>
            </a:r>
            <a:endParaRPr sz="1600">
              <a:latin typeface="Cairo"/>
              <a:ea typeface="Cairo"/>
              <a:cs typeface="Cairo"/>
              <a:sym typeface="Cairo"/>
            </a:endParaRPr>
          </a:p>
          <a:p>
            <a:pPr indent="-330200" lvl="1" marL="914400" rtl="0" algn="l">
              <a:spcBef>
                <a:spcPts val="0"/>
              </a:spcBef>
              <a:spcAft>
                <a:spcPts val="0"/>
              </a:spcAft>
              <a:buClr>
                <a:srgbClr val="000000"/>
              </a:buClr>
              <a:buSzPts val="1600"/>
              <a:buFont typeface="Cairo"/>
              <a:buChar char="○"/>
            </a:pPr>
            <a:r>
              <a:rPr lang="ar" sz="1600">
                <a:latin typeface="Cairo"/>
                <a:ea typeface="Cairo"/>
                <a:cs typeface="Cairo"/>
                <a:sym typeface="Cairo"/>
              </a:rPr>
              <a:t>Vitreous humours remains from birth</a:t>
            </a:r>
            <a:endParaRPr sz="1600">
              <a:latin typeface="Cairo"/>
              <a:ea typeface="Cairo"/>
              <a:cs typeface="Cairo"/>
              <a:sym typeface="Cairo"/>
            </a:endParaRPr>
          </a:p>
        </p:txBody>
      </p:sp>
      <p:pic>
        <p:nvPicPr>
          <p:cNvPr id="348" name="Google Shape;348;p56"/>
          <p:cNvPicPr preferRelativeResize="0"/>
          <p:nvPr/>
        </p:nvPicPr>
        <p:blipFill>
          <a:blip r:embed="rId3">
            <a:alphaModFix/>
          </a:blip>
          <a:stretch>
            <a:fillRect/>
          </a:stretch>
        </p:blipFill>
        <p:spPr>
          <a:xfrm>
            <a:off x="979400" y="5518325"/>
            <a:ext cx="4868300" cy="32455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57"/>
          <p:cNvSpPr txBox="1"/>
          <p:nvPr/>
        </p:nvSpPr>
        <p:spPr>
          <a:xfrm>
            <a:off x="105450" y="424775"/>
            <a:ext cx="6436800" cy="496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800">
                <a:solidFill>
                  <a:srgbClr val="45818E"/>
                </a:solidFill>
                <a:latin typeface="Philosopher"/>
                <a:ea typeface="Philosopher"/>
                <a:cs typeface="Philosopher"/>
                <a:sym typeface="Philosopher"/>
              </a:rPr>
              <a:t>What</a:t>
            </a:r>
            <a:r>
              <a:rPr lang="ar" sz="1800">
                <a:solidFill>
                  <a:srgbClr val="45818E"/>
                </a:solidFill>
                <a:latin typeface="Philosopher"/>
                <a:ea typeface="Philosopher"/>
                <a:cs typeface="Philosopher"/>
                <a:sym typeface="Philosopher"/>
              </a:rPr>
              <a:t> </a:t>
            </a:r>
            <a:r>
              <a:rPr b="1" lang="ar" sz="1800">
                <a:solidFill>
                  <a:srgbClr val="45818E"/>
                </a:solidFill>
                <a:latin typeface="Philosopher"/>
                <a:ea typeface="Philosopher"/>
                <a:cs typeface="Philosopher"/>
                <a:sym typeface="Philosopher"/>
              </a:rPr>
              <a:t>is</a:t>
            </a:r>
            <a:r>
              <a:rPr lang="ar" sz="1800">
                <a:solidFill>
                  <a:srgbClr val="45818E"/>
                </a:solidFill>
                <a:latin typeface="Philosopher"/>
                <a:ea typeface="Philosopher"/>
                <a:cs typeface="Philosopher"/>
                <a:sym typeface="Philosopher"/>
              </a:rPr>
              <a:t> </a:t>
            </a:r>
            <a:r>
              <a:rPr b="1" lang="ar" sz="1800">
                <a:solidFill>
                  <a:srgbClr val="45818E"/>
                </a:solidFill>
                <a:latin typeface="Philosopher"/>
                <a:ea typeface="Philosopher"/>
                <a:cs typeface="Philosopher"/>
                <a:sym typeface="Philosopher"/>
              </a:rPr>
              <a:t>glucoma?</a:t>
            </a:r>
            <a:endParaRPr b="1" sz="1800">
              <a:solidFill>
                <a:srgbClr val="45818E"/>
              </a:solidFill>
              <a:latin typeface="Philosopher"/>
              <a:ea typeface="Philosopher"/>
              <a:cs typeface="Philosopher"/>
              <a:sym typeface="Philosopher"/>
            </a:endParaRPr>
          </a:p>
          <a:p>
            <a:pPr indent="0" lvl="0" marL="0" rtl="0" algn="l">
              <a:lnSpc>
                <a:spcPct val="115000"/>
              </a:lnSpc>
              <a:spcBef>
                <a:spcPts val="0"/>
              </a:spcBef>
              <a:spcAft>
                <a:spcPts val="0"/>
              </a:spcAft>
              <a:buNone/>
            </a:pPr>
            <a:r>
              <a:rPr lang="ar">
                <a:solidFill>
                  <a:srgbClr val="080808"/>
                </a:solidFill>
                <a:latin typeface="Cairo"/>
                <a:ea typeface="Cairo"/>
                <a:cs typeface="Cairo"/>
                <a:sym typeface="Cairo"/>
              </a:rPr>
              <a:t>(intraocular pressure more than 20mm Hg)</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Char char="➢"/>
            </a:pPr>
            <a:r>
              <a:rPr lang="ar">
                <a:solidFill>
                  <a:srgbClr val="080808"/>
                </a:solidFill>
                <a:latin typeface="Cairo"/>
                <a:ea typeface="Cairo"/>
                <a:cs typeface="Cairo"/>
                <a:sym typeface="Cairo"/>
              </a:rPr>
              <a:t>Build up of Aqueous Humor Volume </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Char char="➢"/>
            </a:pPr>
            <a:r>
              <a:rPr lang="ar">
                <a:solidFill>
                  <a:srgbClr val="080808"/>
                </a:solidFill>
                <a:latin typeface="Cairo"/>
                <a:ea typeface="Cairo"/>
                <a:cs typeface="Cairo"/>
                <a:sym typeface="Cairo"/>
              </a:rPr>
              <a:t>Increases pressure in eye </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Char char="➢"/>
            </a:pPr>
            <a:r>
              <a:rPr lang="ar">
                <a:solidFill>
                  <a:srgbClr val="080808"/>
                </a:solidFill>
                <a:latin typeface="Cairo"/>
                <a:ea typeface="Cairo"/>
                <a:cs typeface="Cairo"/>
                <a:sym typeface="Cairo"/>
              </a:rPr>
              <a:t>Damages nerve Meds/surgery</a:t>
            </a:r>
            <a:endParaRPr>
              <a:solidFill>
                <a:srgbClr val="080808"/>
              </a:solidFill>
              <a:latin typeface="Cairo"/>
              <a:ea typeface="Cairo"/>
              <a:cs typeface="Cairo"/>
              <a:sym typeface="Cairo"/>
            </a:endParaRPr>
          </a:p>
          <a:p>
            <a:pPr indent="0" lvl="0" marL="0" rtl="0" algn="l">
              <a:lnSpc>
                <a:spcPct val="115000"/>
              </a:lnSpc>
              <a:spcBef>
                <a:spcPts val="0"/>
              </a:spcBef>
              <a:spcAft>
                <a:spcPts val="0"/>
              </a:spcAft>
              <a:buNone/>
            </a:pPr>
            <a:r>
              <a:t/>
            </a:r>
            <a:endParaRPr b="1" sz="1600">
              <a:solidFill>
                <a:srgbClr val="55B787"/>
              </a:solidFill>
              <a:latin typeface="Cairo"/>
              <a:ea typeface="Cairo"/>
              <a:cs typeface="Cairo"/>
              <a:sym typeface="Cairo"/>
            </a:endParaRPr>
          </a:p>
          <a:p>
            <a:pPr indent="0" lvl="0" marL="0" rtl="0" algn="l">
              <a:lnSpc>
                <a:spcPct val="115000"/>
              </a:lnSpc>
              <a:spcBef>
                <a:spcPts val="0"/>
              </a:spcBef>
              <a:spcAft>
                <a:spcPts val="0"/>
              </a:spcAft>
              <a:buNone/>
            </a:pPr>
            <a:r>
              <a:t/>
            </a:r>
            <a:endParaRPr b="1" sz="1600">
              <a:solidFill>
                <a:srgbClr val="55B787"/>
              </a:solidFill>
              <a:latin typeface="Cairo"/>
              <a:ea typeface="Cairo"/>
              <a:cs typeface="Cairo"/>
              <a:sym typeface="Cairo"/>
            </a:endParaRPr>
          </a:p>
          <a:p>
            <a:pPr indent="0" lvl="0" marL="0" rtl="0" algn="l">
              <a:lnSpc>
                <a:spcPct val="115000"/>
              </a:lnSpc>
              <a:spcBef>
                <a:spcPts val="0"/>
              </a:spcBef>
              <a:spcAft>
                <a:spcPts val="0"/>
              </a:spcAft>
              <a:buNone/>
            </a:pPr>
            <a:r>
              <a:t/>
            </a:r>
            <a:endParaRPr b="1" sz="1600">
              <a:solidFill>
                <a:srgbClr val="55B787"/>
              </a:solidFill>
              <a:latin typeface="Cairo"/>
              <a:ea typeface="Cairo"/>
              <a:cs typeface="Cairo"/>
              <a:sym typeface="Cairo"/>
            </a:endParaRPr>
          </a:p>
          <a:p>
            <a:pPr indent="0" lvl="0" marL="0" rtl="0" algn="l">
              <a:lnSpc>
                <a:spcPct val="115000"/>
              </a:lnSpc>
              <a:spcBef>
                <a:spcPts val="0"/>
              </a:spcBef>
              <a:spcAft>
                <a:spcPts val="0"/>
              </a:spcAft>
              <a:buNone/>
            </a:pPr>
            <a:r>
              <a:t/>
            </a:r>
            <a:endParaRPr b="1" sz="1600">
              <a:solidFill>
                <a:srgbClr val="55B787"/>
              </a:solidFill>
              <a:latin typeface="Cairo"/>
              <a:ea typeface="Cairo"/>
              <a:cs typeface="Cairo"/>
              <a:sym typeface="Cairo"/>
            </a:endParaRPr>
          </a:p>
          <a:p>
            <a:pPr indent="0" lvl="0" marL="0" rtl="0" algn="l">
              <a:lnSpc>
                <a:spcPct val="115000"/>
              </a:lnSpc>
              <a:spcBef>
                <a:spcPts val="0"/>
              </a:spcBef>
              <a:spcAft>
                <a:spcPts val="0"/>
              </a:spcAft>
              <a:buNone/>
            </a:pPr>
            <a:r>
              <a:t/>
            </a:r>
            <a:endParaRPr b="1" sz="1600">
              <a:solidFill>
                <a:srgbClr val="45818E"/>
              </a:solidFill>
              <a:latin typeface="Philosopher"/>
              <a:ea typeface="Philosopher"/>
              <a:cs typeface="Philosopher"/>
              <a:sym typeface="Philosopher"/>
            </a:endParaRPr>
          </a:p>
          <a:p>
            <a:pPr indent="0" lvl="0" marL="0" rtl="0" algn="l">
              <a:lnSpc>
                <a:spcPct val="115000"/>
              </a:lnSpc>
              <a:spcBef>
                <a:spcPts val="0"/>
              </a:spcBef>
              <a:spcAft>
                <a:spcPts val="0"/>
              </a:spcAft>
              <a:buNone/>
            </a:pPr>
            <a:r>
              <a:t/>
            </a:r>
            <a:endParaRPr b="1" sz="1600">
              <a:solidFill>
                <a:srgbClr val="45818E"/>
              </a:solidFill>
              <a:latin typeface="Philosopher"/>
              <a:ea typeface="Philosopher"/>
              <a:cs typeface="Philosopher"/>
              <a:sym typeface="Philosopher"/>
            </a:endParaRPr>
          </a:p>
          <a:p>
            <a:pPr indent="0" lvl="0" marL="0" rtl="0" algn="l">
              <a:lnSpc>
                <a:spcPct val="115000"/>
              </a:lnSpc>
              <a:spcBef>
                <a:spcPts val="0"/>
              </a:spcBef>
              <a:spcAft>
                <a:spcPts val="0"/>
              </a:spcAft>
              <a:buNone/>
            </a:pPr>
            <a:r>
              <a:rPr b="1" lang="ar" sz="1600">
                <a:solidFill>
                  <a:srgbClr val="45818E"/>
                </a:solidFill>
                <a:latin typeface="Philosopher"/>
                <a:ea typeface="Philosopher"/>
                <a:cs typeface="Philosopher"/>
                <a:sym typeface="Philosopher"/>
              </a:rPr>
              <a:t>Why</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it</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causes</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damage</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of</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optic</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nerve?</a:t>
            </a:r>
            <a:endParaRPr b="1" sz="1600">
              <a:solidFill>
                <a:srgbClr val="45818E"/>
              </a:solidFill>
              <a:latin typeface="Philosopher"/>
              <a:ea typeface="Philosopher"/>
              <a:cs typeface="Philosopher"/>
              <a:sym typeface="Philosopher"/>
            </a:endParaRPr>
          </a:p>
          <a:p>
            <a:pPr indent="-317500" lvl="0" marL="457200" rtl="0" algn="l">
              <a:lnSpc>
                <a:spcPct val="115000"/>
              </a:lnSpc>
              <a:spcBef>
                <a:spcPts val="0"/>
              </a:spcBef>
              <a:spcAft>
                <a:spcPts val="0"/>
              </a:spcAft>
              <a:buClr>
                <a:srgbClr val="080808"/>
              </a:buClr>
              <a:buSzPts val="1400"/>
              <a:buFont typeface="Cairo"/>
              <a:buAutoNum type="arabicPeriod"/>
            </a:pPr>
            <a:r>
              <a:rPr lang="ar">
                <a:solidFill>
                  <a:srgbClr val="080808"/>
                </a:solidFill>
                <a:latin typeface="Cairo"/>
                <a:ea typeface="Cairo"/>
                <a:cs typeface="Cairo"/>
                <a:sym typeface="Cairo"/>
              </a:rPr>
              <a:t>Obstruction of AQ H outlet leads to increased intraocular pressure.</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AutoNum type="arabicPeriod"/>
            </a:pPr>
            <a:r>
              <a:rPr lang="ar">
                <a:solidFill>
                  <a:srgbClr val="080808"/>
                </a:solidFill>
                <a:latin typeface="Cairo"/>
                <a:ea typeface="Cairo"/>
                <a:cs typeface="Cairo"/>
                <a:sym typeface="Cairo"/>
              </a:rPr>
              <a:t>Excessive aqueous humour pushes the lens backwards into vitreous,which pushes against the retina.</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AutoNum type="arabicPeriod"/>
            </a:pPr>
            <a:r>
              <a:rPr lang="ar">
                <a:solidFill>
                  <a:srgbClr val="080808"/>
                </a:solidFill>
                <a:latin typeface="Cairo"/>
                <a:ea typeface="Cairo"/>
                <a:cs typeface="Cairo"/>
                <a:sym typeface="Cairo"/>
              </a:rPr>
              <a:t>this compression causes retinal and optic nerve damage that can cause blindness if not treated?</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AutoNum type="arabicPeriod"/>
            </a:pPr>
            <a:r>
              <a:rPr lang="ar">
                <a:solidFill>
                  <a:srgbClr val="080808"/>
                </a:solidFill>
                <a:latin typeface="Cairo"/>
                <a:ea typeface="Cairo"/>
                <a:cs typeface="Cairo"/>
                <a:sym typeface="Cairo"/>
              </a:rPr>
              <a:t>the axons of the optic nerve are compressed at the optic disc.</a:t>
            </a:r>
            <a:endParaRPr>
              <a:solidFill>
                <a:srgbClr val="080808"/>
              </a:solidFill>
              <a:latin typeface="Cairo"/>
              <a:ea typeface="Cairo"/>
              <a:cs typeface="Cairo"/>
              <a:sym typeface="Cairo"/>
            </a:endParaRPr>
          </a:p>
          <a:p>
            <a:pPr indent="-317500" lvl="0" marL="457200" rtl="0" algn="l">
              <a:lnSpc>
                <a:spcPct val="115000"/>
              </a:lnSpc>
              <a:spcBef>
                <a:spcPts val="0"/>
              </a:spcBef>
              <a:spcAft>
                <a:spcPts val="0"/>
              </a:spcAft>
              <a:buClr>
                <a:srgbClr val="080808"/>
              </a:buClr>
              <a:buSzPts val="1400"/>
              <a:buFont typeface="Cairo"/>
              <a:buAutoNum type="arabicPeriod"/>
            </a:pPr>
            <a:r>
              <a:rPr lang="ar">
                <a:solidFill>
                  <a:srgbClr val="080808"/>
                </a:solidFill>
                <a:latin typeface="Cairo"/>
                <a:ea typeface="Cairo"/>
                <a:cs typeface="Cairo"/>
                <a:sym typeface="Cairo"/>
              </a:rPr>
              <a:t>This lack of nutrition of the optic nerve fibers,which  causes  death of the involved fibers &amp; blindness</a:t>
            </a:r>
            <a:endParaRPr>
              <a:solidFill>
                <a:srgbClr val="080808"/>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b="1">
              <a:solidFill>
                <a:srgbClr val="080808"/>
              </a:solidFill>
              <a:latin typeface="Cairo"/>
              <a:ea typeface="Cairo"/>
              <a:cs typeface="Cairo"/>
              <a:sym typeface="Cairo"/>
            </a:endParaRPr>
          </a:p>
          <a:p>
            <a:pPr indent="0" lvl="0" marL="457200" rtl="0" algn="l">
              <a:lnSpc>
                <a:spcPct val="172727"/>
              </a:lnSpc>
              <a:spcBef>
                <a:spcPts val="0"/>
              </a:spcBef>
              <a:spcAft>
                <a:spcPts val="0"/>
              </a:spcAft>
              <a:buNone/>
            </a:pPr>
            <a:r>
              <a:t/>
            </a:r>
            <a:endParaRPr b="1">
              <a:solidFill>
                <a:schemeClr val="dk1"/>
              </a:solidFill>
              <a:latin typeface="Cairo"/>
              <a:ea typeface="Cairo"/>
              <a:cs typeface="Cairo"/>
              <a:sym typeface="Cairo"/>
            </a:endParaRPr>
          </a:p>
          <a:p>
            <a:pPr indent="0" lvl="0" marL="0" rtl="0" algn="l">
              <a:lnSpc>
                <a:spcPct val="115000"/>
              </a:lnSpc>
              <a:spcBef>
                <a:spcPts val="0"/>
              </a:spcBef>
              <a:spcAft>
                <a:spcPts val="0"/>
              </a:spcAft>
              <a:buNone/>
            </a:pPr>
            <a:r>
              <a:t/>
            </a:r>
            <a:endParaRPr>
              <a:solidFill>
                <a:srgbClr val="080808"/>
              </a:solidFill>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latin typeface="Cairo"/>
              <a:ea typeface="Cairo"/>
              <a:cs typeface="Cairo"/>
              <a:sym typeface="Cairo"/>
            </a:endParaRPr>
          </a:p>
          <a:p>
            <a:pPr indent="0" lvl="0" marL="0" rtl="0" algn="l">
              <a:lnSpc>
                <a:spcPct val="115000"/>
              </a:lnSpc>
              <a:spcBef>
                <a:spcPts val="0"/>
              </a:spcBef>
              <a:spcAft>
                <a:spcPts val="0"/>
              </a:spcAft>
              <a:buNone/>
            </a:pPr>
            <a:r>
              <a:t/>
            </a:r>
            <a:endParaRPr>
              <a:latin typeface="Cairo"/>
              <a:ea typeface="Cairo"/>
              <a:cs typeface="Cairo"/>
              <a:sym typeface="Cairo"/>
            </a:endParaRPr>
          </a:p>
        </p:txBody>
      </p:sp>
      <p:pic>
        <p:nvPicPr>
          <p:cNvPr id="354" name="Google Shape;354;p57"/>
          <p:cNvPicPr preferRelativeResize="0"/>
          <p:nvPr/>
        </p:nvPicPr>
        <p:blipFill>
          <a:blip r:embed="rId3">
            <a:alphaModFix/>
          </a:blip>
          <a:stretch>
            <a:fillRect/>
          </a:stretch>
        </p:blipFill>
        <p:spPr>
          <a:xfrm>
            <a:off x="5155924" y="615375"/>
            <a:ext cx="1429723" cy="1069800"/>
          </a:xfrm>
          <a:prstGeom prst="rect">
            <a:avLst/>
          </a:prstGeom>
          <a:noFill/>
          <a:ln>
            <a:noFill/>
          </a:ln>
        </p:spPr>
      </p:pic>
      <p:pic>
        <p:nvPicPr>
          <p:cNvPr id="355" name="Google Shape;355;p57"/>
          <p:cNvPicPr preferRelativeResize="0"/>
          <p:nvPr/>
        </p:nvPicPr>
        <p:blipFill>
          <a:blip r:embed="rId4">
            <a:alphaModFix/>
          </a:blip>
          <a:stretch>
            <a:fillRect/>
          </a:stretch>
        </p:blipFill>
        <p:spPr>
          <a:xfrm>
            <a:off x="3726200" y="615625"/>
            <a:ext cx="1429724" cy="1069295"/>
          </a:xfrm>
          <a:prstGeom prst="rect">
            <a:avLst/>
          </a:prstGeom>
          <a:noFill/>
          <a:ln>
            <a:noFill/>
          </a:ln>
        </p:spPr>
      </p:pic>
      <p:sp>
        <p:nvSpPr>
          <p:cNvPr id="356" name="Google Shape;356;p57"/>
          <p:cNvSpPr txBox="1"/>
          <p:nvPr/>
        </p:nvSpPr>
        <p:spPr>
          <a:xfrm>
            <a:off x="105450" y="1857500"/>
            <a:ext cx="6436800" cy="14226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Josefin Sans"/>
                <a:ea typeface="Josefin Sans"/>
                <a:cs typeface="Josefin Sans"/>
                <a:sym typeface="Josefin Sans"/>
              </a:rPr>
              <a:t>Glaucoma is an eye condition that develops when too much fluid pressure builds up inside of the eye. The increased internal pressure can damage the optic nerve, which transmits images to the brain. Without treatment, glaucoma can cause blindness within a few years. Glaucoma is most often inherited, meaning it is passed from parents to children. Less common causes of glaucoma include a blunt or chemical injury to the eye, severe eye infection, blockage of blood vessels in the eye and inflammatory conditions of the eye. Glaucoma usually occurs in both eyes, but it may involve each eye to a different extent.</a:t>
            </a:r>
            <a:endParaRPr sz="1200">
              <a:latin typeface="Josefin Sans"/>
              <a:ea typeface="Josefin Sans"/>
              <a:cs typeface="Josefin Sans"/>
              <a:sym typeface="Josefin Sans"/>
            </a:endParaRPr>
          </a:p>
        </p:txBody>
      </p:sp>
      <p:sp>
        <p:nvSpPr>
          <p:cNvPr id="357" name="Google Shape;357;p57"/>
          <p:cNvSpPr txBox="1"/>
          <p:nvPr/>
        </p:nvSpPr>
        <p:spPr>
          <a:xfrm>
            <a:off x="3862913" y="354000"/>
            <a:ext cx="1293000" cy="19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Josefin Sans"/>
                <a:ea typeface="Josefin Sans"/>
                <a:cs typeface="Josefin Sans"/>
                <a:sym typeface="Josefin Sans"/>
              </a:rPr>
              <a:t>normal vision</a:t>
            </a:r>
            <a:endParaRPr sz="1000">
              <a:latin typeface="Josefin Sans"/>
              <a:ea typeface="Josefin Sans"/>
              <a:cs typeface="Josefin Sans"/>
              <a:sym typeface="Josefin Sans"/>
            </a:endParaRPr>
          </a:p>
        </p:txBody>
      </p:sp>
      <p:sp>
        <p:nvSpPr>
          <p:cNvPr id="358" name="Google Shape;358;p57"/>
          <p:cNvSpPr txBox="1"/>
          <p:nvPr/>
        </p:nvSpPr>
        <p:spPr>
          <a:xfrm>
            <a:off x="5478775" y="354000"/>
            <a:ext cx="9903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Josefin Sans"/>
                <a:ea typeface="Josefin Sans"/>
                <a:cs typeface="Josefin Sans"/>
                <a:sym typeface="Josefin Sans"/>
              </a:rPr>
              <a:t>glucoma</a:t>
            </a:r>
            <a:endParaRPr sz="1000">
              <a:latin typeface="Josefin Sans"/>
              <a:ea typeface="Josefin Sans"/>
              <a:cs typeface="Josefin Sans"/>
              <a:sym typeface="Josefin Sans"/>
            </a:endParaRPr>
          </a:p>
        </p:txBody>
      </p:sp>
      <p:sp>
        <p:nvSpPr>
          <p:cNvPr id="359" name="Google Shape;359;p57"/>
          <p:cNvSpPr txBox="1"/>
          <p:nvPr/>
        </p:nvSpPr>
        <p:spPr>
          <a:xfrm>
            <a:off x="210600" y="5581900"/>
            <a:ext cx="6436800" cy="526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080808"/>
              </a:solidFill>
              <a:latin typeface="Josefin Sans"/>
              <a:ea typeface="Josefin Sans"/>
              <a:cs typeface="Josefin Sans"/>
              <a:sym typeface="Josefin Sans"/>
            </a:endParaRPr>
          </a:p>
          <a:p>
            <a:pPr indent="0" lvl="0" marL="0" rtl="0" algn="l">
              <a:lnSpc>
                <a:spcPct val="115000"/>
              </a:lnSpc>
              <a:spcBef>
                <a:spcPts val="0"/>
              </a:spcBef>
              <a:spcAft>
                <a:spcPts val="0"/>
              </a:spcAft>
              <a:buNone/>
            </a:pPr>
            <a:r>
              <a:rPr b="1" lang="ar" sz="1800">
                <a:solidFill>
                  <a:srgbClr val="45818E"/>
                </a:solidFill>
                <a:latin typeface="Philosopher"/>
                <a:ea typeface="Philosopher"/>
                <a:cs typeface="Philosopher"/>
                <a:sym typeface="Philosopher"/>
              </a:rPr>
              <a:t>what is the Binocular</a:t>
            </a:r>
            <a:r>
              <a:rPr lang="ar" sz="1800">
                <a:solidFill>
                  <a:srgbClr val="45818E"/>
                </a:solidFill>
                <a:latin typeface="Philosopher"/>
                <a:ea typeface="Philosopher"/>
                <a:cs typeface="Philosopher"/>
                <a:sym typeface="Philosopher"/>
              </a:rPr>
              <a:t> </a:t>
            </a:r>
            <a:r>
              <a:rPr b="1" lang="ar" sz="1800">
                <a:solidFill>
                  <a:srgbClr val="45818E"/>
                </a:solidFill>
                <a:latin typeface="Philosopher"/>
                <a:ea typeface="Philosopher"/>
                <a:cs typeface="Philosopher"/>
                <a:sym typeface="Philosopher"/>
              </a:rPr>
              <a:t>Vision?</a:t>
            </a:r>
            <a:endParaRPr sz="1800">
              <a:solidFill>
                <a:srgbClr val="45818E"/>
              </a:solidFill>
              <a:latin typeface="Philosopher"/>
              <a:ea typeface="Philosopher"/>
              <a:cs typeface="Philosopher"/>
              <a:sym typeface="Philosopher"/>
            </a:endParaRPr>
          </a:p>
        </p:txBody>
      </p:sp>
      <p:pic>
        <p:nvPicPr>
          <p:cNvPr id="360" name="Google Shape;360;p57"/>
          <p:cNvPicPr preferRelativeResize="0"/>
          <p:nvPr/>
        </p:nvPicPr>
        <p:blipFill>
          <a:blip r:embed="rId5">
            <a:alphaModFix/>
          </a:blip>
          <a:stretch>
            <a:fillRect/>
          </a:stretch>
        </p:blipFill>
        <p:spPr>
          <a:xfrm>
            <a:off x="4383625" y="7489625"/>
            <a:ext cx="2330075" cy="2340025"/>
          </a:xfrm>
          <a:prstGeom prst="rect">
            <a:avLst/>
          </a:prstGeom>
          <a:noFill/>
          <a:ln>
            <a:noFill/>
          </a:ln>
        </p:spPr>
      </p:pic>
      <p:sp>
        <p:nvSpPr>
          <p:cNvPr id="361" name="Google Shape;361;p57"/>
          <p:cNvSpPr txBox="1"/>
          <p:nvPr/>
        </p:nvSpPr>
        <p:spPr>
          <a:xfrm>
            <a:off x="3726200" y="5731775"/>
            <a:ext cx="3048000" cy="16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600">
                <a:solidFill>
                  <a:srgbClr val="45818E"/>
                </a:solidFill>
                <a:latin typeface="Philosopher"/>
                <a:ea typeface="Philosopher"/>
                <a:cs typeface="Philosopher"/>
                <a:sym typeface="Philosopher"/>
              </a:rPr>
              <a:t>Binocular</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Vision</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For</a:t>
            </a:r>
            <a:r>
              <a:rPr lang="ar" sz="1600">
                <a:solidFill>
                  <a:srgbClr val="45818E"/>
                </a:solidFill>
                <a:latin typeface="Philosopher"/>
                <a:ea typeface="Philosopher"/>
                <a:cs typeface="Philosopher"/>
                <a:sym typeface="Philosopher"/>
              </a:rPr>
              <a:t> </a:t>
            </a:r>
            <a:r>
              <a:rPr b="1" lang="ar" sz="1600">
                <a:solidFill>
                  <a:srgbClr val="45818E"/>
                </a:solidFill>
                <a:latin typeface="Philosopher"/>
                <a:ea typeface="Philosopher"/>
                <a:cs typeface="Philosopher"/>
                <a:sym typeface="Philosopher"/>
              </a:rPr>
              <a:t>:-</a:t>
            </a:r>
            <a:endParaRPr b="1" sz="1600">
              <a:solidFill>
                <a:srgbClr val="45818E"/>
              </a:solidFill>
              <a:latin typeface="Philosopher"/>
              <a:ea typeface="Philosopher"/>
              <a:cs typeface="Philosopher"/>
              <a:sym typeface="Philosopher"/>
            </a:endParaRPr>
          </a:p>
          <a:p>
            <a:pPr indent="0" lvl="0" marL="0" rtl="0" algn="l">
              <a:lnSpc>
                <a:spcPct val="115000"/>
              </a:lnSpc>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1- Large visual field</a:t>
            </a:r>
            <a:endParaRPr>
              <a:solidFill>
                <a:schemeClr val="dk1"/>
              </a:solidFill>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2- cancel the effect of blind spot</a:t>
            </a:r>
            <a:endParaRPr>
              <a:solidFill>
                <a:schemeClr val="dk1"/>
              </a:solidFill>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3- stereoscopic vision</a:t>
            </a:r>
            <a:endParaRPr>
              <a:solidFill>
                <a:schemeClr val="dk1"/>
              </a:solidFill>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rPr lang="ar">
                <a:solidFill>
                  <a:srgbClr val="080808"/>
                </a:solidFill>
                <a:latin typeface="Cairo"/>
                <a:ea typeface="Cairo"/>
                <a:cs typeface="Cairo"/>
                <a:sym typeface="Cairo"/>
              </a:rPr>
              <a:t>4-</a:t>
            </a: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one</a:t>
            </a: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eye</a:t>
            </a: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lesion</a:t>
            </a: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does</a:t>
            </a: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not</a:t>
            </a: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affect</a:t>
            </a:r>
            <a:endParaRPr>
              <a:solidFill>
                <a:srgbClr val="080808"/>
              </a:solidFill>
              <a:latin typeface="Cairo"/>
              <a:ea typeface="Cairo"/>
              <a:cs typeface="Cairo"/>
              <a:sym typeface="Cairo"/>
            </a:endParaRPr>
          </a:p>
          <a:p>
            <a:pPr indent="0" lvl="0" marL="0" rtl="0" algn="l">
              <a:lnSpc>
                <a:spcPct val="115000"/>
              </a:lnSpc>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  </a:t>
            </a:r>
            <a:r>
              <a:rPr lang="ar">
                <a:solidFill>
                  <a:srgbClr val="080808"/>
                </a:solidFill>
                <a:latin typeface="Cairo"/>
                <a:ea typeface="Cairo"/>
                <a:cs typeface="Cairo"/>
                <a:sym typeface="Cairo"/>
              </a:rPr>
              <a:t>vision</a:t>
            </a:r>
            <a:endParaRPr sz="1200">
              <a:latin typeface="Cairo"/>
              <a:ea typeface="Cairo"/>
              <a:cs typeface="Cairo"/>
              <a:sym typeface="Cairo"/>
            </a:endParaRPr>
          </a:p>
        </p:txBody>
      </p:sp>
      <p:sp>
        <p:nvSpPr>
          <p:cNvPr id="362" name="Google Shape;362;p57"/>
          <p:cNvSpPr txBox="1"/>
          <p:nvPr/>
        </p:nvSpPr>
        <p:spPr>
          <a:xfrm>
            <a:off x="190500" y="7410450"/>
            <a:ext cx="4095600" cy="2495400"/>
          </a:xfrm>
          <a:prstGeom prst="rect">
            <a:avLst/>
          </a:prstGeom>
          <a:noFill/>
          <a:ln>
            <a:noFill/>
          </a:ln>
        </p:spPr>
        <p:txBody>
          <a:bodyPr anchorCtr="0" anchor="t" bIns="91425" lIns="91425" spcFirstLastPara="1" rIns="91425" wrap="square" tIns="91425">
            <a:noAutofit/>
          </a:bodyPr>
          <a:lstStyle/>
          <a:p>
            <a:pPr indent="0" lvl="0" marL="0" rtl="0" algn="l">
              <a:lnSpc>
                <a:spcPct val="136363"/>
              </a:lnSpc>
              <a:spcBef>
                <a:spcPts val="0"/>
              </a:spcBef>
              <a:spcAft>
                <a:spcPts val="0"/>
              </a:spcAft>
              <a:buClr>
                <a:schemeClr val="dk1"/>
              </a:buClr>
              <a:buSzPts val="1100"/>
              <a:buFont typeface="Arial"/>
              <a:buNone/>
            </a:pPr>
            <a:r>
              <a:rPr b="1" lang="ar" sz="1600">
                <a:solidFill>
                  <a:srgbClr val="45818E"/>
                </a:solidFill>
                <a:latin typeface="Cairo"/>
                <a:ea typeface="Cairo"/>
                <a:cs typeface="Cairo"/>
                <a:sym typeface="Cairo"/>
              </a:rPr>
              <a:t>Monocular</a:t>
            </a:r>
            <a:r>
              <a:rPr lang="ar" sz="1600">
                <a:solidFill>
                  <a:srgbClr val="45818E"/>
                </a:solidFill>
                <a:latin typeface="Cairo"/>
                <a:ea typeface="Cairo"/>
                <a:cs typeface="Cairo"/>
                <a:sym typeface="Cairo"/>
              </a:rPr>
              <a:t> </a:t>
            </a:r>
            <a:r>
              <a:rPr b="1" lang="ar" sz="1600">
                <a:solidFill>
                  <a:srgbClr val="45818E"/>
                </a:solidFill>
                <a:latin typeface="Cairo"/>
                <a:ea typeface="Cairo"/>
                <a:cs typeface="Cairo"/>
                <a:sym typeface="Cairo"/>
              </a:rPr>
              <a:t>And</a:t>
            </a:r>
            <a:r>
              <a:rPr lang="ar" sz="1600">
                <a:solidFill>
                  <a:srgbClr val="45818E"/>
                </a:solidFill>
                <a:latin typeface="Cairo"/>
                <a:ea typeface="Cairo"/>
                <a:cs typeface="Cairo"/>
                <a:sym typeface="Cairo"/>
              </a:rPr>
              <a:t> </a:t>
            </a:r>
            <a:r>
              <a:rPr b="1" lang="ar" sz="1600">
                <a:solidFill>
                  <a:srgbClr val="45818E"/>
                </a:solidFill>
                <a:latin typeface="Cairo"/>
                <a:ea typeface="Cairo"/>
                <a:cs typeface="Cairo"/>
                <a:sym typeface="Cairo"/>
              </a:rPr>
              <a:t>Binocular</a:t>
            </a:r>
            <a:r>
              <a:rPr lang="ar" sz="1600">
                <a:solidFill>
                  <a:srgbClr val="45818E"/>
                </a:solidFill>
                <a:latin typeface="Cairo"/>
                <a:ea typeface="Cairo"/>
                <a:cs typeface="Cairo"/>
                <a:sym typeface="Cairo"/>
              </a:rPr>
              <a:t> </a:t>
            </a:r>
            <a:r>
              <a:rPr b="1" lang="ar" sz="1600">
                <a:solidFill>
                  <a:srgbClr val="45818E"/>
                </a:solidFill>
                <a:latin typeface="Cairo"/>
                <a:ea typeface="Cairo"/>
                <a:cs typeface="Cairo"/>
                <a:sym typeface="Cairo"/>
              </a:rPr>
              <a:t>Visual</a:t>
            </a:r>
            <a:r>
              <a:rPr lang="ar" sz="1600">
                <a:solidFill>
                  <a:srgbClr val="45818E"/>
                </a:solidFill>
                <a:latin typeface="Cairo"/>
                <a:ea typeface="Cairo"/>
                <a:cs typeface="Cairo"/>
                <a:sym typeface="Cairo"/>
              </a:rPr>
              <a:t> </a:t>
            </a:r>
            <a:r>
              <a:rPr b="1" lang="ar" sz="1600">
                <a:solidFill>
                  <a:srgbClr val="45818E"/>
                </a:solidFill>
                <a:latin typeface="Cairo"/>
                <a:ea typeface="Cairo"/>
                <a:cs typeface="Cairo"/>
                <a:sym typeface="Cairo"/>
              </a:rPr>
              <a:t>Fields.</a:t>
            </a:r>
            <a:endParaRPr b="1" sz="1600">
              <a:solidFill>
                <a:srgbClr val="45818E"/>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Josefin Sans"/>
              <a:buChar char="●"/>
            </a:pPr>
            <a:r>
              <a:rPr lang="ar">
                <a:solidFill>
                  <a:schemeClr val="dk1"/>
                </a:solidFill>
                <a:latin typeface="Cairo"/>
                <a:ea typeface="Cairo"/>
                <a:cs typeface="Cairo"/>
                <a:sym typeface="Cairo"/>
              </a:rPr>
              <a:t>The dashed line encloses the visual field of the left eye; the solid line, that of the right eye.</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Josefin Sans"/>
              <a:buChar char="●"/>
            </a:pPr>
            <a:r>
              <a:rPr lang="ar">
                <a:solidFill>
                  <a:schemeClr val="dk1"/>
                </a:solidFill>
                <a:latin typeface="Cairo"/>
                <a:ea typeface="Cairo"/>
                <a:cs typeface="Cairo"/>
                <a:sym typeface="Cairo"/>
              </a:rPr>
              <a:t>The common area (heart-shaped  in the center) is viewed with binocular vision.</a:t>
            </a:r>
            <a:endParaRPr>
              <a:solidFill>
                <a:schemeClr val="dk1"/>
              </a:solidFill>
              <a:latin typeface="Cairo"/>
              <a:ea typeface="Cairo"/>
              <a:cs typeface="Cairo"/>
              <a:sym typeface="Cairo"/>
            </a:endParaRPr>
          </a:p>
          <a:p>
            <a:pPr indent="-317500" lvl="0" marL="457200" rtl="0" algn="l">
              <a:lnSpc>
                <a:spcPct val="115000"/>
              </a:lnSpc>
              <a:spcBef>
                <a:spcPts val="0"/>
              </a:spcBef>
              <a:spcAft>
                <a:spcPts val="0"/>
              </a:spcAft>
              <a:buClr>
                <a:schemeClr val="dk1"/>
              </a:buClr>
              <a:buSzPts val="1400"/>
              <a:buFont typeface="Josefin Sans"/>
              <a:buChar char="●"/>
            </a:pPr>
            <a:r>
              <a:rPr lang="ar">
                <a:solidFill>
                  <a:schemeClr val="dk1"/>
                </a:solidFill>
                <a:latin typeface="Cairo"/>
                <a:ea typeface="Cairo"/>
                <a:cs typeface="Cairo"/>
                <a:sym typeface="Cairo"/>
              </a:rPr>
              <a:t>The colored areas are viewed with monocular vision.</a:t>
            </a:r>
            <a:endParaRPr>
              <a:latin typeface="Cairo"/>
              <a:ea typeface="Cairo"/>
              <a:cs typeface="Cairo"/>
              <a:sym typeface="Cairo"/>
            </a:endParaRPr>
          </a:p>
        </p:txBody>
      </p:sp>
      <p:sp>
        <p:nvSpPr>
          <p:cNvPr id="363" name="Google Shape;363;p57"/>
          <p:cNvSpPr txBox="1"/>
          <p:nvPr/>
        </p:nvSpPr>
        <p:spPr>
          <a:xfrm>
            <a:off x="190500" y="6108700"/>
            <a:ext cx="3048000" cy="12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a:solidFill>
                  <a:schemeClr val="dk1"/>
                </a:solidFill>
                <a:latin typeface="Josefin Sans"/>
                <a:ea typeface="Josefin Sans"/>
                <a:cs typeface="Josefin Sans"/>
                <a:sym typeface="Josefin Sans"/>
              </a:rPr>
              <a:t>Are the areas in the centre of visual field of the two eyes in which any object in this area will be seen by both eyes.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8"/>
          <p:cNvSpPr txBox="1"/>
          <p:nvPr/>
        </p:nvSpPr>
        <p:spPr>
          <a:xfrm>
            <a:off x="419825" y="584475"/>
            <a:ext cx="5853000" cy="30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800">
                <a:solidFill>
                  <a:srgbClr val="45818E"/>
                </a:solidFill>
                <a:latin typeface="Philosopher"/>
                <a:ea typeface="Philosopher"/>
                <a:cs typeface="Philosopher"/>
                <a:sym typeface="Philosopher"/>
              </a:rPr>
              <a:t>Cataracts:</a:t>
            </a:r>
            <a:endParaRPr b="1" sz="1800">
              <a:solidFill>
                <a:srgbClr val="45818E"/>
              </a:solidFill>
              <a:latin typeface="Philosopher"/>
              <a:ea typeface="Philosopher"/>
              <a:cs typeface="Philosopher"/>
              <a:sym typeface="Philosopher"/>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is a cloudy or opaque area or areas in the lens.</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occurs in older people.</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the proteins in some  lens fibers become denatured and  </a:t>
            </a:r>
            <a:r>
              <a:rPr lang="ar" sz="1600">
                <a:latin typeface="Cairo"/>
                <a:ea typeface="Cairo"/>
                <a:cs typeface="Cairo"/>
                <a:sym typeface="Cairo"/>
              </a:rPr>
              <a:t>coagulated</a:t>
            </a:r>
            <a:r>
              <a:rPr lang="ar" sz="1600">
                <a:latin typeface="Cairo"/>
                <a:ea typeface="Cairo"/>
                <a:cs typeface="Cairo"/>
                <a:sym typeface="Cairo"/>
              </a:rPr>
              <a:t> to form opaque  areas.</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When a cataract has obscured light transmission so greatly that it impairs vision</a:t>
            </a:r>
            <a:endParaRPr sz="1600">
              <a:latin typeface="Cairo"/>
              <a:ea typeface="Cairo"/>
              <a:cs typeface="Cairo"/>
              <a:sym typeface="Cairo"/>
            </a:endParaRPr>
          </a:p>
        </p:txBody>
      </p:sp>
      <p:pic>
        <p:nvPicPr>
          <p:cNvPr id="369" name="Google Shape;369;p58"/>
          <p:cNvPicPr preferRelativeResize="0"/>
          <p:nvPr/>
        </p:nvPicPr>
        <p:blipFill>
          <a:blip r:embed="rId3">
            <a:alphaModFix/>
          </a:blip>
          <a:stretch>
            <a:fillRect/>
          </a:stretch>
        </p:blipFill>
        <p:spPr>
          <a:xfrm>
            <a:off x="887450" y="2564475"/>
            <a:ext cx="4669076" cy="2043675"/>
          </a:xfrm>
          <a:prstGeom prst="rect">
            <a:avLst/>
          </a:prstGeom>
          <a:noFill/>
          <a:ln>
            <a:noFill/>
          </a:ln>
        </p:spPr>
      </p:pic>
      <p:sp>
        <p:nvSpPr>
          <p:cNvPr id="370" name="Google Shape;370;p58"/>
          <p:cNvSpPr txBox="1"/>
          <p:nvPr/>
        </p:nvSpPr>
        <p:spPr>
          <a:xfrm>
            <a:off x="591888" y="4951475"/>
            <a:ext cx="5260200" cy="4445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airo"/>
              <a:buChar char="●"/>
            </a:pPr>
            <a:r>
              <a:rPr lang="ar" sz="1600">
                <a:latin typeface="Cairo"/>
                <a:ea typeface="Cairo"/>
                <a:cs typeface="Cairo"/>
                <a:sym typeface="Cairo"/>
              </a:rPr>
              <a:t>The lens system of the eye will focus an image o</a:t>
            </a:r>
            <a:r>
              <a:rPr lang="ar" sz="1600">
                <a:latin typeface="Cairo"/>
                <a:ea typeface="Cairo"/>
                <a:cs typeface="Cairo"/>
                <a:sym typeface="Cairo"/>
              </a:rPr>
              <a:t>n </a:t>
            </a:r>
            <a:r>
              <a:rPr lang="ar" sz="1600">
                <a:latin typeface="Cairo"/>
                <a:ea typeface="Cairo"/>
                <a:cs typeface="Cairo"/>
                <a:sym typeface="Cairo"/>
              </a:rPr>
              <a:t>the retina upside down</a:t>
            </a:r>
            <a:endParaRPr sz="1600">
              <a:latin typeface="Cairo"/>
              <a:ea typeface="Cairo"/>
              <a:cs typeface="Cairo"/>
              <a:sym typeface="Cairo"/>
            </a:endParaRPr>
          </a:p>
          <a:p>
            <a:pPr indent="0" lvl="0" marL="457200" rtl="0" algn="l">
              <a:spcBef>
                <a:spcPts val="0"/>
              </a:spcBef>
              <a:spcAft>
                <a:spcPts val="0"/>
              </a:spcAft>
              <a:buNone/>
            </a:pPr>
            <a:r>
              <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the image is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inverted and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reversed with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respect to the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object</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however, the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brain perceives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objects in the </a:t>
            </a:r>
            <a:endParaRPr sz="1600">
              <a:latin typeface="Cairo"/>
              <a:ea typeface="Cairo"/>
              <a:cs typeface="Cairo"/>
              <a:sym typeface="Cairo"/>
            </a:endParaRPr>
          </a:p>
          <a:p>
            <a:pPr indent="0" lvl="0" marL="457200" rtl="0" algn="l">
              <a:spcBef>
                <a:spcPts val="0"/>
              </a:spcBef>
              <a:spcAft>
                <a:spcPts val="0"/>
              </a:spcAft>
              <a:buNone/>
            </a:pPr>
            <a:r>
              <a:rPr lang="ar" sz="1600">
                <a:latin typeface="Cairo"/>
                <a:ea typeface="Cairo"/>
                <a:cs typeface="Cairo"/>
                <a:sym typeface="Cairo"/>
              </a:rPr>
              <a:t>upright position despite the upside-down orientation on the retina</a:t>
            </a:r>
            <a:endParaRPr sz="1600">
              <a:latin typeface="Cairo"/>
              <a:ea typeface="Cairo"/>
              <a:cs typeface="Cairo"/>
              <a:sym typeface="Cairo"/>
            </a:endParaRPr>
          </a:p>
          <a:p>
            <a:pPr indent="0" lvl="0" marL="457200" rtl="0" algn="l">
              <a:spcBef>
                <a:spcPts val="0"/>
              </a:spcBef>
              <a:spcAft>
                <a:spcPts val="0"/>
              </a:spcAft>
              <a:buNone/>
            </a:pPr>
            <a:r>
              <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The reason does not look inverted and reversed is that the brain learns “early” in life to coordinate visual images with the orientations of objects</a:t>
            </a:r>
            <a:endParaRPr sz="1600">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a:latin typeface="Cairo"/>
              <a:ea typeface="Cairo"/>
              <a:cs typeface="Cairo"/>
              <a:sym typeface="Cairo"/>
            </a:endParaRPr>
          </a:p>
        </p:txBody>
      </p:sp>
      <p:cxnSp>
        <p:nvCxnSpPr>
          <p:cNvPr id="371" name="Google Shape;371;p58"/>
          <p:cNvCxnSpPr/>
          <p:nvPr/>
        </p:nvCxnSpPr>
        <p:spPr>
          <a:xfrm>
            <a:off x="613650" y="4832100"/>
            <a:ext cx="5630700" cy="0"/>
          </a:xfrm>
          <a:prstGeom prst="straightConnector1">
            <a:avLst/>
          </a:prstGeom>
          <a:noFill/>
          <a:ln cap="flat" cmpd="sng" w="9525">
            <a:solidFill>
              <a:schemeClr val="dk2"/>
            </a:solidFill>
            <a:prstDash val="solid"/>
            <a:round/>
            <a:headEnd len="med" w="med" type="none"/>
            <a:tailEnd len="med" w="med" type="none"/>
          </a:ln>
        </p:spPr>
      </p:cxnSp>
      <p:pic>
        <p:nvPicPr>
          <p:cNvPr id="372" name="Google Shape;372;p58"/>
          <p:cNvPicPr preferRelativeResize="0"/>
          <p:nvPr/>
        </p:nvPicPr>
        <p:blipFill>
          <a:blip r:embed="rId4">
            <a:alphaModFix/>
          </a:blip>
          <a:stretch>
            <a:fillRect/>
          </a:stretch>
        </p:blipFill>
        <p:spPr>
          <a:xfrm>
            <a:off x="2634975" y="5562625"/>
            <a:ext cx="4008150" cy="2322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descr="Image result for errors of refraction diagram" id="377" name="Google Shape;377;p59"/>
          <p:cNvPicPr preferRelativeResize="0"/>
          <p:nvPr/>
        </p:nvPicPr>
        <p:blipFill>
          <a:blip r:embed="rId3">
            <a:alphaModFix/>
          </a:blip>
          <a:stretch>
            <a:fillRect/>
          </a:stretch>
        </p:blipFill>
        <p:spPr>
          <a:xfrm>
            <a:off x="328100" y="7893600"/>
            <a:ext cx="6440700" cy="1502875"/>
          </a:xfrm>
          <a:prstGeom prst="rect">
            <a:avLst/>
          </a:prstGeom>
          <a:noFill/>
          <a:ln>
            <a:noFill/>
          </a:ln>
        </p:spPr>
      </p:pic>
      <p:graphicFrame>
        <p:nvGraphicFramePr>
          <p:cNvPr id="378" name="Google Shape;378;p59"/>
          <p:cNvGraphicFramePr/>
          <p:nvPr/>
        </p:nvGraphicFramePr>
        <p:xfrm>
          <a:off x="281400" y="1100600"/>
          <a:ext cx="3000000" cy="3000000"/>
        </p:xfrm>
        <a:graphic>
          <a:graphicData uri="http://schemas.openxmlformats.org/drawingml/2006/table">
            <a:tbl>
              <a:tblPr>
                <a:noFill/>
                <a:tableStyleId>{BB6439FB-E451-43EA-8D92-C4319A90CC5B}</a:tableStyleId>
              </a:tblPr>
              <a:tblGrid>
                <a:gridCol w="1955125"/>
                <a:gridCol w="2945350"/>
                <a:gridCol w="1364950"/>
              </a:tblGrid>
              <a:tr h="863500">
                <a:tc>
                  <a:txBody>
                    <a:bodyPr>
                      <a:noAutofit/>
                    </a:bodyPr>
                    <a:lstStyle/>
                    <a:p>
                      <a:pPr indent="0" lvl="0" marL="0" rtl="0" algn="l">
                        <a:spcBef>
                          <a:spcPts val="0"/>
                        </a:spcBef>
                        <a:spcAft>
                          <a:spcPts val="0"/>
                        </a:spcAft>
                        <a:buNone/>
                      </a:pPr>
                      <a:r>
                        <a:rPr b="1" lang="ar" sz="1800">
                          <a:latin typeface="Philosopher"/>
                          <a:ea typeface="Philosopher"/>
                          <a:cs typeface="Philosopher"/>
                          <a:sym typeface="Philosopher"/>
                        </a:rPr>
                        <a:t>Name</a:t>
                      </a:r>
                      <a:endParaRPr b="1" sz="1800">
                        <a:latin typeface="Philosopher"/>
                        <a:ea typeface="Philosopher"/>
                        <a:cs typeface="Philosopher"/>
                        <a:sym typeface="Philosopher"/>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F4CCCC"/>
                    </a:solidFill>
                  </a:tcPr>
                </a:tc>
                <a:tc>
                  <a:txBody>
                    <a:bodyPr>
                      <a:noAutofit/>
                    </a:bodyPr>
                    <a:lstStyle/>
                    <a:p>
                      <a:pPr indent="0" lvl="0" marL="0" rtl="0" algn="l">
                        <a:spcBef>
                          <a:spcPts val="0"/>
                        </a:spcBef>
                        <a:spcAft>
                          <a:spcPts val="0"/>
                        </a:spcAft>
                        <a:buNone/>
                      </a:pPr>
                      <a:r>
                        <a:rPr b="1" lang="ar" sz="1800">
                          <a:latin typeface="Philosopher"/>
                          <a:ea typeface="Philosopher"/>
                          <a:cs typeface="Philosopher"/>
                          <a:sym typeface="Philosopher"/>
                        </a:rPr>
                        <a:t>Description</a:t>
                      </a:r>
                      <a:endParaRPr b="1" sz="1800">
                        <a:latin typeface="Philosopher"/>
                        <a:ea typeface="Philosopher"/>
                        <a:cs typeface="Philosopher"/>
                        <a:sym typeface="Philosopher"/>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9EAD3"/>
                    </a:solidFill>
                  </a:tcPr>
                </a:tc>
                <a:tc>
                  <a:txBody>
                    <a:bodyPr>
                      <a:noAutofit/>
                    </a:bodyPr>
                    <a:lstStyle/>
                    <a:p>
                      <a:pPr indent="0" lvl="0" marL="0" rtl="0" algn="l">
                        <a:spcBef>
                          <a:spcPts val="0"/>
                        </a:spcBef>
                        <a:spcAft>
                          <a:spcPts val="0"/>
                        </a:spcAft>
                        <a:buNone/>
                      </a:pPr>
                      <a:r>
                        <a:rPr b="1" lang="ar" sz="1800">
                          <a:latin typeface="Philosopher"/>
                          <a:ea typeface="Philosopher"/>
                          <a:cs typeface="Philosopher"/>
                          <a:sym typeface="Philosopher"/>
                        </a:rPr>
                        <a:t>Correction</a:t>
                      </a:r>
                      <a:endParaRPr b="1" sz="1800">
                        <a:latin typeface="Philosopher"/>
                        <a:ea typeface="Philosopher"/>
                        <a:cs typeface="Philosopher"/>
                        <a:sym typeface="Philosopher"/>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FCE5CD"/>
                    </a:solidFill>
                  </a:tcPr>
                </a:tc>
              </a:tr>
              <a:tr h="2045200">
                <a:tc>
                  <a:txBody>
                    <a:bodyPr>
                      <a:noAutofit/>
                    </a:bodyPr>
                    <a:lstStyle/>
                    <a:p>
                      <a:pPr indent="0" lvl="0" marL="0" rtl="0" algn="l">
                        <a:spcBef>
                          <a:spcPts val="0"/>
                        </a:spcBef>
                        <a:spcAft>
                          <a:spcPts val="0"/>
                        </a:spcAft>
                        <a:buNone/>
                      </a:pPr>
                      <a:r>
                        <a:rPr b="1" lang="ar" sz="1600">
                          <a:latin typeface="Cairo"/>
                          <a:ea typeface="Cairo"/>
                          <a:cs typeface="Cairo"/>
                          <a:sym typeface="Cairo"/>
                        </a:rPr>
                        <a:t>Hyperopia</a:t>
                      </a:r>
                      <a:endParaRPr b="1" sz="1600">
                        <a:latin typeface="Cairo"/>
                        <a:ea typeface="Cairo"/>
                        <a:cs typeface="Cairo"/>
                        <a:sym typeface="Cairo"/>
                      </a:endParaRPr>
                    </a:p>
                    <a:p>
                      <a:pPr indent="0" lvl="0" marL="0" rtl="0" algn="l">
                        <a:spcBef>
                          <a:spcPts val="0"/>
                        </a:spcBef>
                        <a:spcAft>
                          <a:spcPts val="0"/>
                        </a:spcAft>
                        <a:buNone/>
                      </a:pPr>
                      <a:r>
                        <a:rPr lang="ar" sz="1600">
                          <a:latin typeface="Cairo"/>
                          <a:ea typeface="Cairo"/>
                          <a:cs typeface="Cairo"/>
                          <a:sym typeface="Cairo"/>
                        </a:rPr>
                        <a:t>(</a:t>
                      </a:r>
                      <a:r>
                        <a:rPr lang="ar">
                          <a:latin typeface="Cairo"/>
                          <a:ea typeface="Cairo"/>
                          <a:cs typeface="Cairo"/>
                          <a:sym typeface="Cairo"/>
                        </a:rPr>
                        <a:t>Farsightedness )</a:t>
                      </a:r>
                      <a:endParaRPr>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noAutofit/>
                    </a:bodyPr>
                    <a:lstStyle/>
                    <a:p>
                      <a:pPr indent="-304800" lvl="0" marL="4572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Small eye ball with weak lens system.</a:t>
                      </a:r>
                      <a:endParaRPr sz="1200">
                        <a:solidFill>
                          <a:srgbClr val="080808"/>
                        </a:solidFill>
                        <a:latin typeface="Cairo"/>
                        <a:ea typeface="Cairo"/>
                        <a:cs typeface="Cairo"/>
                        <a:sym typeface="Cairo"/>
                      </a:endParaRPr>
                    </a:p>
                    <a:p>
                      <a:pPr indent="-304800" lvl="0" marL="4572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Focus is behind retina</a:t>
                      </a:r>
                      <a:endParaRPr sz="1200">
                        <a:solidFill>
                          <a:srgbClr val="080808"/>
                        </a:solidFill>
                        <a:latin typeface="Cairo"/>
                        <a:ea typeface="Cairo"/>
                        <a:cs typeface="Cairo"/>
                        <a:sym typeface="Cairo"/>
                      </a:endParaRPr>
                    </a:p>
                    <a:p>
                      <a:pPr indent="-304800" lvl="0" marL="4572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Causes headache and blurred vision.</a:t>
                      </a:r>
                      <a:endParaRPr sz="1200">
                        <a:solidFill>
                          <a:srgbClr val="080808"/>
                        </a:solidFill>
                        <a:latin typeface="Cairo"/>
                        <a:ea typeface="Cairo"/>
                        <a:cs typeface="Cairo"/>
                        <a:sym typeface="Cairo"/>
                      </a:endParaRPr>
                    </a:p>
                    <a:p>
                      <a:pPr indent="-304800" lvl="0" marL="4572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Continuous accomodation to bring image on retina causes muscular effort on ciliary muscles &amp; prolonged convergence, which will lead to headache and finally squint.</a:t>
                      </a:r>
                      <a:endParaRPr sz="1200">
                        <a:solidFill>
                          <a:srgbClr val="080808"/>
                        </a:solidFill>
                        <a:latin typeface="Cairo"/>
                        <a:ea typeface="Cairo"/>
                        <a:cs typeface="Cairo"/>
                        <a:sym typeface="Cairo"/>
                      </a:endParaRPr>
                    </a:p>
                    <a:p>
                      <a:pPr indent="0" lvl="0" marL="0" rtl="0" algn="l">
                        <a:spcBef>
                          <a:spcPts val="0"/>
                        </a:spcBef>
                        <a:spcAft>
                          <a:spcPts val="0"/>
                        </a:spcAft>
                        <a:buNone/>
                      </a:pPr>
                      <a:r>
                        <a:t/>
                      </a:r>
                      <a:endParaRPr sz="1200">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noAutofit/>
                    </a:bodyPr>
                    <a:lstStyle/>
                    <a:p>
                      <a:pPr indent="0" lvl="0" marL="0" rtl="0" algn="l">
                        <a:spcBef>
                          <a:spcPts val="0"/>
                        </a:spcBef>
                        <a:spcAft>
                          <a:spcPts val="0"/>
                        </a:spcAft>
                        <a:buClr>
                          <a:schemeClr val="dk1"/>
                        </a:buClr>
                        <a:buSzPts val="1100"/>
                        <a:buFont typeface="Arial"/>
                        <a:buNone/>
                      </a:pPr>
                      <a:r>
                        <a:rPr b="1" i="1" lang="ar">
                          <a:solidFill>
                            <a:srgbClr val="080808"/>
                          </a:solidFill>
                          <a:latin typeface="Cairo"/>
                          <a:ea typeface="Cairo"/>
                          <a:cs typeface="Cairo"/>
                          <a:sym typeface="Cairo"/>
                        </a:rPr>
                        <a:t>Biconvex lens</a:t>
                      </a:r>
                      <a:endParaRPr b="1" i="1">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2022750">
                <a:tc>
                  <a:txBody>
                    <a:bodyPr>
                      <a:noAutofit/>
                    </a:bodyPr>
                    <a:lstStyle/>
                    <a:p>
                      <a:pPr indent="0" lvl="0" marL="0" rtl="0" algn="l">
                        <a:spcBef>
                          <a:spcPts val="0"/>
                        </a:spcBef>
                        <a:spcAft>
                          <a:spcPts val="0"/>
                        </a:spcAft>
                        <a:buNone/>
                      </a:pPr>
                      <a:r>
                        <a:rPr b="1" lang="ar" sz="1600">
                          <a:latin typeface="Cairo"/>
                          <a:ea typeface="Cairo"/>
                          <a:cs typeface="Cairo"/>
                          <a:sym typeface="Cairo"/>
                        </a:rPr>
                        <a:t>Myopia</a:t>
                      </a:r>
                      <a:endParaRPr b="1" sz="1600">
                        <a:latin typeface="Cairo"/>
                        <a:ea typeface="Cairo"/>
                        <a:cs typeface="Cairo"/>
                        <a:sym typeface="Cairo"/>
                      </a:endParaRPr>
                    </a:p>
                    <a:p>
                      <a:pPr indent="0" lvl="0" marL="0" rtl="0" algn="l">
                        <a:spcBef>
                          <a:spcPts val="0"/>
                        </a:spcBef>
                        <a:spcAft>
                          <a:spcPts val="0"/>
                        </a:spcAft>
                        <a:buNone/>
                      </a:pPr>
                      <a:r>
                        <a:rPr lang="ar">
                          <a:latin typeface="Cairo"/>
                          <a:ea typeface="Cairo"/>
                          <a:cs typeface="Cairo"/>
                          <a:sym typeface="Cairo"/>
                        </a:rPr>
                        <a:t> (</a:t>
                      </a:r>
                      <a:r>
                        <a:rPr lang="ar">
                          <a:latin typeface="Cairo"/>
                          <a:ea typeface="Cairo"/>
                          <a:cs typeface="Cairo"/>
                          <a:sym typeface="Cairo"/>
                        </a:rPr>
                        <a:t> near-sightedness )</a:t>
                      </a:r>
                      <a:endParaRPr>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noAutofit/>
                    </a:bodyPr>
                    <a:lstStyle/>
                    <a:p>
                      <a:pPr indent="-304800" lvl="0" marL="4572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Genetically large eyeball or too much R.P (refractive power ) of the lens system or cornea due to its curved surface , or due to long anterior-posterior diameter of the eye.</a:t>
                      </a:r>
                      <a:endParaRPr sz="1200">
                        <a:solidFill>
                          <a:srgbClr val="080808"/>
                        </a:solidFill>
                        <a:latin typeface="Cairo"/>
                        <a:ea typeface="Cairo"/>
                        <a:cs typeface="Cairo"/>
                        <a:sym typeface="Cairo"/>
                      </a:endParaRPr>
                    </a:p>
                    <a:p>
                      <a:pPr indent="-304800" lvl="0" marL="4572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Extensive close work , E.g : Studying.</a:t>
                      </a:r>
                      <a:endParaRPr sz="1200">
                        <a:solidFill>
                          <a:srgbClr val="080808"/>
                        </a:solidFill>
                        <a:latin typeface="Cairo"/>
                        <a:ea typeface="Cairo"/>
                        <a:cs typeface="Cairo"/>
                        <a:sym typeface="Cairo"/>
                      </a:endParaRPr>
                    </a:p>
                    <a:p>
                      <a:pPr indent="-304800" lvl="0" marL="457200" rtl="0" algn="l">
                        <a:spcBef>
                          <a:spcPts val="0"/>
                        </a:spcBef>
                        <a:spcAft>
                          <a:spcPts val="0"/>
                        </a:spcAft>
                        <a:buClr>
                          <a:srgbClr val="080808"/>
                        </a:buClr>
                        <a:buSzPts val="1200"/>
                        <a:buFont typeface="Josefin Sans"/>
                        <a:buChar char="●"/>
                      </a:pPr>
                      <a:r>
                        <a:rPr lang="ar" sz="1200">
                          <a:solidFill>
                            <a:srgbClr val="080808"/>
                          </a:solidFill>
                          <a:latin typeface="Cairo"/>
                          <a:ea typeface="Cairo"/>
                          <a:cs typeface="Cairo"/>
                          <a:sym typeface="Cairo"/>
                        </a:rPr>
                        <a:t>Focus will be IN FRONT of the retina.</a:t>
                      </a:r>
                      <a:br>
                        <a:rPr lang="ar" sz="1200">
                          <a:latin typeface="Cairo"/>
                          <a:ea typeface="Cairo"/>
                          <a:cs typeface="Cairo"/>
                          <a:sym typeface="Cairo"/>
                        </a:rPr>
                      </a:br>
                      <a:endParaRPr sz="1200">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noAutofit/>
                    </a:bodyPr>
                    <a:lstStyle/>
                    <a:p>
                      <a:pPr indent="0" lvl="0" marL="0" rtl="0" algn="l">
                        <a:spcBef>
                          <a:spcPts val="0"/>
                        </a:spcBef>
                        <a:spcAft>
                          <a:spcPts val="0"/>
                        </a:spcAft>
                        <a:buClr>
                          <a:schemeClr val="dk1"/>
                        </a:buClr>
                        <a:buSzPts val="1100"/>
                        <a:buFont typeface="Arial"/>
                        <a:buNone/>
                      </a:pPr>
                      <a:r>
                        <a:rPr b="1" i="1" lang="ar">
                          <a:solidFill>
                            <a:schemeClr val="dk1"/>
                          </a:solidFill>
                          <a:latin typeface="Cairo"/>
                          <a:ea typeface="Cairo"/>
                          <a:cs typeface="Cairo"/>
                          <a:sym typeface="Cairo"/>
                        </a:rPr>
                        <a:t>Biconcave lens</a:t>
                      </a:r>
                      <a:endParaRPr b="1" i="1">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1426875">
                <a:tc>
                  <a:txBody>
                    <a:bodyPr>
                      <a:noAutofit/>
                    </a:bodyPr>
                    <a:lstStyle/>
                    <a:p>
                      <a:pPr indent="0" lvl="0" marL="0" rtl="0" algn="l">
                        <a:spcBef>
                          <a:spcPts val="0"/>
                        </a:spcBef>
                        <a:spcAft>
                          <a:spcPts val="0"/>
                        </a:spcAft>
                        <a:buClr>
                          <a:schemeClr val="dk1"/>
                        </a:buClr>
                        <a:buSzPts val="1100"/>
                        <a:buFont typeface="Arial"/>
                        <a:buNone/>
                      </a:pPr>
                      <a:r>
                        <a:rPr b="1" lang="ar" sz="1600">
                          <a:latin typeface="Cairo"/>
                          <a:ea typeface="Cairo"/>
                          <a:cs typeface="Cairo"/>
                          <a:sym typeface="Cairo"/>
                        </a:rPr>
                        <a:t>Astigmatism : </a:t>
                      </a:r>
                      <a:endParaRPr b="1" sz="1600">
                        <a:latin typeface="Cairo"/>
                        <a:ea typeface="Cairo"/>
                        <a:cs typeface="Cairo"/>
                        <a:sym typeface="Cairo"/>
                      </a:endParaRPr>
                    </a:p>
                    <a:p>
                      <a:pPr indent="0" lvl="0" marL="0" rtl="0" algn="l">
                        <a:spcBef>
                          <a:spcPts val="0"/>
                        </a:spcBef>
                        <a:spcAft>
                          <a:spcPts val="0"/>
                        </a:spcAft>
                        <a:buNone/>
                      </a:pPr>
                      <a:r>
                        <a:t/>
                      </a:r>
                      <a:endParaRPr sz="1600">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noAutofit/>
                    </a:bodyPr>
                    <a:lstStyle/>
                    <a:p>
                      <a:pPr indent="0" lvl="0" marL="0" rtl="0" algn="l">
                        <a:spcBef>
                          <a:spcPts val="0"/>
                        </a:spcBef>
                        <a:spcAft>
                          <a:spcPts val="0"/>
                        </a:spcAft>
                        <a:buClr>
                          <a:schemeClr val="dk1"/>
                        </a:buClr>
                        <a:buSzPts val="1100"/>
                        <a:buFont typeface="Arial"/>
                        <a:buNone/>
                      </a:pPr>
                      <a:r>
                        <a:rPr lang="ar" sz="1200">
                          <a:solidFill>
                            <a:srgbClr val="080808"/>
                          </a:solidFill>
                          <a:latin typeface="Cairo"/>
                          <a:ea typeface="Cairo"/>
                          <a:cs typeface="Cairo"/>
                          <a:sym typeface="Cairo"/>
                        </a:rPr>
                        <a:t>Mainly due to </a:t>
                      </a:r>
                      <a:r>
                        <a:rPr i="1" lang="ar" sz="1200">
                          <a:solidFill>
                            <a:srgbClr val="080808"/>
                          </a:solidFill>
                          <a:latin typeface="Cairo"/>
                          <a:ea typeface="Cairo"/>
                          <a:cs typeface="Cairo"/>
                          <a:sym typeface="Cairo"/>
                        </a:rPr>
                        <a:t>Uneven and Nonuniform</a:t>
                      </a:r>
                      <a:r>
                        <a:rPr lang="ar" sz="1200">
                          <a:solidFill>
                            <a:srgbClr val="080808"/>
                          </a:solidFill>
                          <a:latin typeface="Cairo"/>
                          <a:ea typeface="Cairo"/>
                          <a:cs typeface="Cairo"/>
                          <a:sym typeface="Cairo"/>
                        </a:rPr>
                        <a:t> corneal curvature and very little due to uneven lens curvature</a:t>
                      </a:r>
                      <a:endParaRPr sz="1200">
                        <a:solidFill>
                          <a:srgbClr val="080808"/>
                        </a:solidFill>
                        <a:latin typeface="Cairo"/>
                        <a:ea typeface="Cairo"/>
                        <a:cs typeface="Cairo"/>
                        <a:sym typeface="Cairo"/>
                      </a:endParaRPr>
                    </a:p>
                    <a:p>
                      <a:pPr indent="-304800" lvl="0" marL="914400" rtl="0" algn="l">
                        <a:spcBef>
                          <a:spcPts val="0"/>
                        </a:spcBef>
                        <a:spcAft>
                          <a:spcPts val="0"/>
                        </a:spcAft>
                        <a:buClr>
                          <a:srgbClr val="080808"/>
                        </a:buClr>
                        <a:buSzPts val="1200"/>
                        <a:buFont typeface="Cairo"/>
                        <a:buChar char="●"/>
                      </a:pPr>
                      <a:r>
                        <a:rPr lang="ar" sz="1200">
                          <a:solidFill>
                            <a:srgbClr val="080808"/>
                          </a:solidFill>
                          <a:latin typeface="Cairo"/>
                          <a:ea typeface="Cairo"/>
                          <a:cs typeface="Cairo"/>
                          <a:sym typeface="Cairo"/>
                        </a:rPr>
                        <a:t>Rays reflected to different foci resulting in ---&gt; Blurred vision</a:t>
                      </a:r>
                      <a:endParaRPr sz="1200">
                        <a:solidFill>
                          <a:srgbClr val="080808"/>
                        </a:solidFill>
                        <a:latin typeface="Cairo"/>
                        <a:ea typeface="Cairo"/>
                        <a:cs typeface="Cairo"/>
                        <a:sym typeface="Cairo"/>
                      </a:endParaRPr>
                    </a:p>
                    <a:p>
                      <a:pPr indent="0" lvl="0" marL="0" rtl="0" algn="l">
                        <a:spcBef>
                          <a:spcPts val="0"/>
                        </a:spcBef>
                        <a:spcAft>
                          <a:spcPts val="0"/>
                        </a:spcAft>
                        <a:buNone/>
                      </a:pPr>
                      <a:r>
                        <a:t/>
                      </a:r>
                      <a:endParaRPr sz="1200">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noAutofit/>
                    </a:bodyPr>
                    <a:lstStyle/>
                    <a:p>
                      <a:pPr indent="0" lvl="0" marL="0" rtl="0" algn="l">
                        <a:spcBef>
                          <a:spcPts val="0"/>
                        </a:spcBef>
                        <a:spcAft>
                          <a:spcPts val="0"/>
                        </a:spcAft>
                        <a:buNone/>
                      </a:pPr>
                      <a:r>
                        <a:rPr b="1" i="1" lang="ar">
                          <a:solidFill>
                            <a:srgbClr val="080808"/>
                          </a:solidFill>
                          <a:latin typeface="Cairo"/>
                          <a:ea typeface="Cairo"/>
                          <a:cs typeface="Cairo"/>
                          <a:sym typeface="Cairo"/>
                        </a:rPr>
                        <a:t>Cylindrical</a:t>
                      </a:r>
                      <a:r>
                        <a:rPr b="1" i="1" lang="ar">
                          <a:solidFill>
                            <a:srgbClr val="080808"/>
                          </a:solidFill>
                          <a:latin typeface="Cairo"/>
                          <a:ea typeface="Cairo"/>
                          <a:cs typeface="Cairo"/>
                          <a:sym typeface="Cairo"/>
                        </a:rPr>
                        <a:t> lens</a:t>
                      </a:r>
                      <a:endParaRPr b="1" i="1">
                        <a:latin typeface="Cairo"/>
                        <a:ea typeface="Cairo"/>
                        <a:cs typeface="Cairo"/>
                        <a:sym typeface="Cairo"/>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sp>
        <p:nvSpPr>
          <p:cNvPr id="379" name="Google Shape;379;p59"/>
          <p:cNvSpPr txBox="1"/>
          <p:nvPr/>
        </p:nvSpPr>
        <p:spPr>
          <a:xfrm>
            <a:off x="281400" y="454700"/>
            <a:ext cx="55362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9"/>
          <p:cNvSpPr txBox="1"/>
          <p:nvPr/>
        </p:nvSpPr>
        <p:spPr>
          <a:xfrm>
            <a:off x="328100" y="546850"/>
            <a:ext cx="37584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800">
                <a:solidFill>
                  <a:srgbClr val="45818E"/>
                </a:solidFill>
                <a:highlight>
                  <a:srgbClr val="D0E0E3"/>
                </a:highlight>
                <a:latin typeface="Josefin Sans"/>
                <a:ea typeface="Josefin Sans"/>
                <a:cs typeface="Josefin Sans"/>
                <a:sym typeface="Josefin Sans"/>
              </a:rPr>
              <a:t>Errors of refraction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pic>
        <p:nvPicPr>
          <p:cNvPr id="385" name="Google Shape;385;p60"/>
          <p:cNvPicPr preferRelativeResize="0"/>
          <p:nvPr/>
        </p:nvPicPr>
        <p:blipFill>
          <a:blip r:embed="rId3">
            <a:alphaModFix/>
          </a:blip>
          <a:stretch>
            <a:fillRect/>
          </a:stretch>
        </p:blipFill>
        <p:spPr>
          <a:xfrm>
            <a:off x="1465338" y="1200679"/>
            <a:ext cx="3927326" cy="2386726"/>
          </a:xfrm>
          <a:prstGeom prst="rect">
            <a:avLst/>
          </a:prstGeom>
          <a:noFill/>
          <a:ln>
            <a:noFill/>
          </a:ln>
        </p:spPr>
      </p:pic>
      <p:pic>
        <p:nvPicPr>
          <p:cNvPr id="386" name="Google Shape;386;p60"/>
          <p:cNvPicPr preferRelativeResize="0"/>
          <p:nvPr/>
        </p:nvPicPr>
        <p:blipFill>
          <a:blip r:embed="rId4">
            <a:alphaModFix/>
          </a:blip>
          <a:stretch>
            <a:fillRect/>
          </a:stretch>
        </p:blipFill>
        <p:spPr>
          <a:xfrm>
            <a:off x="1012606" y="4006588"/>
            <a:ext cx="4447045" cy="2539149"/>
          </a:xfrm>
          <a:prstGeom prst="rect">
            <a:avLst/>
          </a:prstGeom>
          <a:noFill/>
          <a:ln>
            <a:noFill/>
          </a:ln>
        </p:spPr>
      </p:pic>
      <p:sp>
        <p:nvSpPr>
          <p:cNvPr id="387" name="Google Shape;387;p60"/>
          <p:cNvSpPr txBox="1"/>
          <p:nvPr/>
        </p:nvSpPr>
        <p:spPr>
          <a:xfrm>
            <a:off x="304225" y="444525"/>
            <a:ext cx="1843500" cy="8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6AA84F"/>
                </a:solidFill>
                <a:highlight>
                  <a:srgbClr val="D9EAD3"/>
                </a:highlight>
                <a:latin typeface="Philosopher"/>
                <a:ea typeface="Philosopher"/>
                <a:cs typeface="Philosopher"/>
                <a:sym typeface="Philosopher"/>
              </a:rPr>
              <a:t>Image Focusing</a:t>
            </a:r>
            <a:endParaRPr b="1">
              <a:solidFill>
                <a:srgbClr val="6AA84F"/>
              </a:solidFill>
              <a:highlight>
                <a:srgbClr val="D9EAD3"/>
              </a:highlight>
              <a:latin typeface="Philosopher"/>
              <a:ea typeface="Philosopher"/>
              <a:cs typeface="Philosopher"/>
              <a:sym typeface="Philosopher"/>
            </a:endParaRPr>
          </a:p>
        </p:txBody>
      </p:sp>
      <p:sp>
        <p:nvSpPr>
          <p:cNvPr id="388" name="Google Shape;388;p60"/>
          <p:cNvSpPr txBox="1"/>
          <p:nvPr/>
        </p:nvSpPr>
        <p:spPr>
          <a:xfrm>
            <a:off x="152125" y="3268000"/>
            <a:ext cx="2147700" cy="8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6AA84F"/>
                </a:solidFill>
                <a:highlight>
                  <a:srgbClr val="D9EAD3"/>
                </a:highlight>
                <a:latin typeface="Philosopher"/>
                <a:ea typeface="Philosopher"/>
                <a:cs typeface="Philosopher"/>
                <a:sym typeface="Philosopher"/>
              </a:rPr>
              <a:t>Visual Abnormalities</a:t>
            </a:r>
            <a:endParaRPr b="1">
              <a:solidFill>
                <a:srgbClr val="6AA84F"/>
              </a:solidFill>
              <a:highlight>
                <a:srgbClr val="D9EAD3"/>
              </a:highlight>
              <a:latin typeface="Philosopher"/>
              <a:ea typeface="Philosopher"/>
              <a:cs typeface="Philosopher"/>
              <a:sym typeface="Philosopher"/>
            </a:endParaRPr>
          </a:p>
        </p:txBody>
      </p:sp>
      <p:sp>
        <p:nvSpPr>
          <p:cNvPr id="389" name="Google Shape;389;p60"/>
          <p:cNvSpPr txBox="1"/>
          <p:nvPr/>
        </p:nvSpPr>
        <p:spPr>
          <a:xfrm>
            <a:off x="304225" y="6655750"/>
            <a:ext cx="1425900" cy="8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6AA84F"/>
                </a:solidFill>
                <a:highlight>
                  <a:srgbClr val="D9EAD3"/>
                </a:highlight>
                <a:latin typeface="Philosopher"/>
                <a:ea typeface="Philosopher"/>
                <a:cs typeface="Philosopher"/>
                <a:sym typeface="Philosopher"/>
              </a:rPr>
              <a:t>Astigmatism</a:t>
            </a:r>
            <a:endParaRPr b="1">
              <a:solidFill>
                <a:srgbClr val="6AA84F"/>
              </a:solidFill>
              <a:highlight>
                <a:srgbClr val="D9EAD3"/>
              </a:highlight>
              <a:latin typeface="Philosopher"/>
              <a:ea typeface="Philosopher"/>
              <a:cs typeface="Philosopher"/>
              <a:sym typeface="Philosopher"/>
            </a:endParaRPr>
          </a:p>
          <a:p>
            <a:pPr indent="0" lvl="0" marL="0" rtl="0" algn="l">
              <a:spcBef>
                <a:spcPts val="0"/>
              </a:spcBef>
              <a:spcAft>
                <a:spcPts val="0"/>
              </a:spcAft>
              <a:buNone/>
            </a:pPr>
            <a:r>
              <a:t/>
            </a:r>
            <a:endParaRPr b="1">
              <a:solidFill>
                <a:srgbClr val="6AA84F"/>
              </a:solidFill>
              <a:highlight>
                <a:srgbClr val="D9EAD3"/>
              </a:highlight>
              <a:latin typeface="Philosopher"/>
              <a:ea typeface="Philosopher"/>
              <a:cs typeface="Philosopher"/>
              <a:sym typeface="Philosopher"/>
            </a:endParaRPr>
          </a:p>
        </p:txBody>
      </p:sp>
      <p:pic>
        <p:nvPicPr>
          <p:cNvPr id="390" name="Google Shape;390;p60"/>
          <p:cNvPicPr preferRelativeResize="0"/>
          <p:nvPr/>
        </p:nvPicPr>
        <p:blipFill>
          <a:blip r:embed="rId5">
            <a:alphaModFix/>
          </a:blip>
          <a:stretch>
            <a:fillRect/>
          </a:stretch>
        </p:blipFill>
        <p:spPr>
          <a:xfrm>
            <a:off x="10562750" y="1790050"/>
            <a:ext cx="3927326" cy="1797362"/>
          </a:xfrm>
          <a:prstGeom prst="rect">
            <a:avLst/>
          </a:prstGeom>
          <a:noFill/>
          <a:ln>
            <a:noFill/>
          </a:ln>
        </p:spPr>
      </p:pic>
      <p:pic>
        <p:nvPicPr>
          <p:cNvPr id="391" name="Google Shape;391;p60"/>
          <p:cNvPicPr preferRelativeResize="0"/>
          <p:nvPr/>
        </p:nvPicPr>
        <p:blipFill>
          <a:blip r:embed="rId6">
            <a:alphaModFix/>
          </a:blip>
          <a:stretch>
            <a:fillRect/>
          </a:stretch>
        </p:blipFill>
        <p:spPr>
          <a:xfrm>
            <a:off x="3253475" y="7578602"/>
            <a:ext cx="3604525" cy="1895875"/>
          </a:xfrm>
          <a:prstGeom prst="rect">
            <a:avLst/>
          </a:prstGeom>
          <a:noFill/>
          <a:ln>
            <a:noFill/>
          </a:ln>
        </p:spPr>
      </p:pic>
      <p:pic>
        <p:nvPicPr>
          <p:cNvPr id="392" name="Google Shape;392;p60"/>
          <p:cNvPicPr preferRelativeResize="0"/>
          <p:nvPr/>
        </p:nvPicPr>
        <p:blipFill>
          <a:blip r:embed="rId7">
            <a:alphaModFix/>
          </a:blip>
          <a:stretch>
            <a:fillRect/>
          </a:stretch>
        </p:blipFill>
        <p:spPr>
          <a:xfrm>
            <a:off x="0" y="7580551"/>
            <a:ext cx="3428999" cy="2278174"/>
          </a:xfrm>
          <a:prstGeom prst="rect">
            <a:avLst/>
          </a:prstGeom>
          <a:noFill/>
          <a:ln>
            <a:noFill/>
          </a:ln>
        </p:spPr>
      </p:pic>
      <p:sp>
        <p:nvSpPr>
          <p:cNvPr id="393" name="Google Shape;393;p60"/>
          <p:cNvSpPr txBox="1"/>
          <p:nvPr/>
        </p:nvSpPr>
        <p:spPr>
          <a:xfrm>
            <a:off x="2355150" y="444525"/>
            <a:ext cx="2147700" cy="5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3D85C6"/>
                </a:solidFill>
                <a:highlight>
                  <a:srgbClr val="CFE2F3"/>
                </a:highlight>
                <a:latin typeface="Philosopher"/>
                <a:ea typeface="Philosopher"/>
                <a:cs typeface="Philosopher"/>
                <a:sym typeface="Philosopher"/>
              </a:rPr>
              <a:t>Helpful </a:t>
            </a:r>
            <a:r>
              <a:rPr lang="ar" sz="1800">
                <a:solidFill>
                  <a:srgbClr val="3D85C6"/>
                </a:solidFill>
                <a:highlight>
                  <a:srgbClr val="CFE2F3"/>
                </a:highlight>
                <a:latin typeface="Philosopher"/>
                <a:ea typeface="Philosopher"/>
                <a:cs typeface="Philosopher"/>
                <a:sym typeface="Philosopher"/>
              </a:rPr>
              <a:t>illustrations</a:t>
            </a:r>
            <a:endParaRPr sz="1800">
              <a:solidFill>
                <a:srgbClr val="3D85C6"/>
              </a:solidFill>
              <a:highlight>
                <a:srgbClr val="CFE2F3"/>
              </a:highlight>
              <a:latin typeface="Philosopher"/>
              <a:ea typeface="Philosopher"/>
              <a:cs typeface="Philosopher"/>
              <a:sym typeface="Philosop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61"/>
          <p:cNvSpPr txBox="1"/>
          <p:nvPr/>
        </p:nvSpPr>
        <p:spPr>
          <a:xfrm>
            <a:off x="375725" y="523325"/>
            <a:ext cx="6118800" cy="92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Light pathway in the eye : </a:t>
            </a:r>
            <a:endParaRPr b="1" sz="1800">
              <a:solidFill>
                <a:srgbClr val="55B787"/>
              </a:solidFill>
              <a:latin typeface="Josefin Sans"/>
              <a:ea typeface="Josefin Sans"/>
              <a:cs typeface="Josefin Sans"/>
              <a:sym typeface="Josefin Sans"/>
            </a:endParaRPr>
          </a:p>
          <a:p>
            <a:pPr indent="0" lvl="0" marL="0" rtl="0" algn="l">
              <a:spcBef>
                <a:spcPts val="0"/>
              </a:spcBef>
              <a:spcAft>
                <a:spcPts val="0"/>
              </a:spcAft>
              <a:buNone/>
            </a:pPr>
            <a:r>
              <a:t/>
            </a:r>
            <a:endParaRPr i="1">
              <a:solidFill>
                <a:srgbClr val="55B787"/>
              </a:solidFill>
              <a:latin typeface="Josefin Sans"/>
              <a:ea typeface="Josefin Sans"/>
              <a:cs typeface="Josefin Sans"/>
              <a:sym typeface="Josefin Sans"/>
            </a:endParaRPr>
          </a:p>
          <a:p>
            <a:pPr indent="-317500" lvl="0" marL="457200" rtl="0" algn="l">
              <a:spcBef>
                <a:spcPts val="0"/>
              </a:spcBef>
              <a:spcAft>
                <a:spcPts val="0"/>
              </a:spcAft>
              <a:buClr>
                <a:srgbClr val="080808"/>
              </a:buClr>
              <a:buSzPts val="1400"/>
              <a:buFont typeface="Josefin Sans"/>
              <a:buAutoNum type="arabicPeriod"/>
            </a:pPr>
            <a:r>
              <a:rPr lang="ar">
                <a:solidFill>
                  <a:srgbClr val="080808"/>
                </a:solidFill>
                <a:latin typeface="Josefin Sans"/>
                <a:ea typeface="Josefin Sans"/>
                <a:cs typeface="Josefin Sans"/>
                <a:sym typeface="Josefin Sans"/>
              </a:rPr>
              <a:t>After the light passes through the lens system of the eye </a:t>
            </a:r>
            <a:r>
              <a:rPr lang="ar">
                <a:solidFill>
                  <a:srgbClr val="080808"/>
                </a:solidFill>
                <a:latin typeface="Josefin Sans"/>
                <a:ea typeface="Josefin Sans"/>
                <a:cs typeface="Josefin Sans"/>
                <a:sym typeface="Josefin Sans"/>
              </a:rPr>
              <a:t>and</a:t>
            </a:r>
            <a:r>
              <a:rPr lang="ar">
                <a:solidFill>
                  <a:srgbClr val="080808"/>
                </a:solidFill>
                <a:latin typeface="Josefin Sans"/>
                <a:ea typeface="Josefin Sans"/>
                <a:cs typeface="Josefin Sans"/>
                <a:sym typeface="Josefin Sans"/>
              </a:rPr>
              <a:t> then through the </a:t>
            </a:r>
            <a:r>
              <a:rPr lang="ar">
                <a:solidFill>
                  <a:srgbClr val="080808"/>
                </a:solidFill>
                <a:latin typeface="Josefin Sans"/>
                <a:ea typeface="Josefin Sans"/>
                <a:cs typeface="Josefin Sans"/>
                <a:sym typeface="Josefin Sans"/>
              </a:rPr>
              <a:t>vitreous</a:t>
            </a:r>
            <a:r>
              <a:rPr lang="ar">
                <a:solidFill>
                  <a:srgbClr val="080808"/>
                </a:solidFill>
                <a:latin typeface="Josefin Sans"/>
                <a:ea typeface="Josefin Sans"/>
                <a:cs typeface="Josefin Sans"/>
                <a:sym typeface="Josefin Sans"/>
              </a:rPr>
              <a:t> humor , it enters the retina from inside the eye</a:t>
            </a:r>
            <a:endParaRPr>
              <a:solidFill>
                <a:srgbClr val="080808"/>
              </a:solidFill>
              <a:latin typeface="Josefin Sans"/>
              <a:ea typeface="Josefin Sans"/>
              <a:cs typeface="Josefin Sans"/>
              <a:sym typeface="Josefin Sans"/>
            </a:endParaRPr>
          </a:p>
          <a:p>
            <a:pPr indent="0" lvl="0" marL="457200" rtl="0" algn="l">
              <a:spcBef>
                <a:spcPts val="0"/>
              </a:spcBef>
              <a:spcAft>
                <a:spcPts val="0"/>
              </a:spcAft>
              <a:buNone/>
            </a:pPr>
            <a:r>
              <a:t/>
            </a:r>
            <a:endParaRPr>
              <a:solidFill>
                <a:srgbClr val="080808"/>
              </a:solidFill>
              <a:latin typeface="Josefin Sans"/>
              <a:ea typeface="Josefin Sans"/>
              <a:cs typeface="Josefin Sans"/>
              <a:sym typeface="Josefin Sans"/>
            </a:endParaRPr>
          </a:p>
          <a:p>
            <a:pPr indent="-317500" lvl="0" marL="457200" rtl="0" algn="l">
              <a:spcBef>
                <a:spcPts val="0"/>
              </a:spcBef>
              <a:spcAft>
                <a:spcPts val="0"/>
              </a:spcAft>
              <a:buClr>
                <a:srgbClr val="080808"/>
              </a:buClr>
              <a:buSzPts val="1400"/>
              <a:buFont typeface="Josefin Sans"/>
              <a:buAutoNum type="arabicPeriod"/>
            </a:pPr>
            <a:r>
              <a:rPr lang="ar">
                <a:solidFill>
                  <a:srgbClr val="080808"/>
                </a:solidFill>
                <a:latin typeface="Josefin Sans"/>
                <a:ea typeface="Josefin Sans"/>
                <a:cs typeface="Josefin Sans"/>
                <a:sym typeface="Josefin Sans"/>
              </a:rPr>
              <a:t>It then first passes through  the ganglion cells and then through the plexiform and nuclear layers before it finally reaches the the layers of rods and </a:t>
            </a:r>
            <a:r>
              <a:rPr lang="ar">
                <a:solidFill>
                  <a:srgbClr val="080808"/>
                </a:solidFill>
                <a:latin typeface="Josefin Sans"/>
                <a:ea typeface="Josefin Sans"/>
                <a:cs typeface="Josefin Sans"/>
                <a:sym typeface="Josefin Sans"/>
              </a:rPr>
              <a:t>cones</a:t>
            </a:r>
            <a:r>
              <a:rPr lang="ar">
                <a:solidFill>
                  <a:srgbClr val="080808"/>
                </a:solidFill>
                <a:latin typeface="Josefin Sans"/>
                <a:ea typeface="Josefin Sans"/>
                <a:cs typeface="Josefin Sans"/>
                <a:sym typeface="Josefin Sans"/>
              </a:rPr>
              <a:t> located all the way on the outer ridge of the retina</a:t>
            </a:r>
            <a:endParaRPr>
              <a:solidFill>
                <a:srgbClr val="080808"/>
              </a:solidFill>
              <a:latin typeface="Josefin Sans"/>
              <a:ea typeface="Josefin Sans"/>
              <a:cs typeface="Josefin Sans"/>
              <a:sym typeface="Josefin Sans"/>
            </a:endParaRPr>
          </a:p>
          <a:p>
            <a:pPr indent="0" lvl="0" marL="457200" rtl="0" algn="l">
              <a:spcBef>
                <a:spcPts val="0"/>
              </a:spcBef>
              <a:spcAft>
                <a:spcPts val="0"/>
              </a:spcAft>
              <a:buNone/>
            </a:pPr>
            <a:r>
              <a:t/>
            </a:r>
            <a:endParaRPr>
              <a:solidFill>
                <a:srgbClr val="080808"/>
              </a:solidFill>
              <a:latin typeface="Josefin Sans"/>
              <a:ea typeface="Josefin Sans"/>
              <a:cs typeface="Josefin Sans"/>
              <a:sym typeface="Josefin Sans"/>
            </a:endParaRPr>
          </a:p>
          <a:p>
            <a:pPr indent="-317500" lvl="0" marL="457200" rtl="0" algn="l">
              <a:spcBef>
                <a:spcPts val="0"/>
              </a:spcBef>
              <a:spcAft>
                <a:spcPts val="0"/>
              </a:spcAft>
              <a:buClr>
                <a:srgbClr val="080808"/>
              </a:buClr>
              <a:buSzPts val="1400"/>
              <a:buFont typeface="Josefin Sans"/>
              <a:buAutoNum type="arabicPeriod"/>
            </a:pPr>
            <a:r>
              <a:rPr lang="ar">
                <a:solidFill>
                  <a:srgbClr val="080808"/>
                </a:solidFill>
                <a:latin typeface="Josefin Sans"/>
                <a:ea typeface="Josefin Sans"/>
                <a:cs typeface="Josefin Sans"/>
                <a:sym typeface="Josefin Sans"/>
              </a:rPr>
              <a:t>Then impulses pass from the rods and cones the rest of the layersinally to the ganglion cell layer and then to the Optic nerve</a:t>
            </a:r>
            <a:endParaRPr>
              <a:solidFill>
                <a:srgbClr val="080808"/>
              </a:solidFill>
              <a:latin typeface="Josefin Sans"/>
              <a:ea typeface="Josefin Sans"/>
              <a:cs typeface="Josefin Sans"/>
              <a:sym typeface="Josefin Sans"/>
            </a:endParaRPr>
          </a:p>
          <a:p>
            <a:pPr indent="0" lvl="0" marL="0" rtl="0" algn="l">
              <a:spcBef>
                <a:spcPts val="0"/>
              </a:spcBef>
              <a:spcAft>
                <a:spcPts val="0"/>
              </a:spcAft>
              <a:buNone/>
            </a:pPr>
            <a:r>
              <a:t/>
            </a:r>
            <a:endParaRPr>
              <a:solidFill>
                <a:srgbClr val="55B787"/>
              </a:solidFill>
              <a:latin typeface="Josefin Sans"/>
              <a:ea typeface="Josefin Sans"/>
              <a:cs typeface="Josefin Sans"/>
              <a:sym typeface="Josefin Sans"/>
            </a:endParaRPr>
          </a:p>
          <a:p>
            <a:pPr indent="-317500" lvl="0" marL="457200" rtl="0" algn="l">
              <a:spcBef>
                <a:spcPts val="0"/>
              </a:spcBef>
              <a:spcAft>
                <a:spcPts val="0"/>
              </a:spcAft>
              <a:buSzPts val="1400"/>
              <a:buFont typeface="Josefin Sans"/>
              <a:buChar char="●"/>
            </a:pPr>
            <a:r>
              <a:rPr i="1" lang="ar">
                <a:solidFill>
                  <a:srgbClr val="080808"/>
                </a:solidFill>
                <a:latin typeface="Josefin Sans"/>
                <a:ea typeface="Josefin Sans"/>
                <a:cs typeface="Josefin Sans"/>
                <a:sym typeface="Josefin Sans"/>
              </a:rPr>
              <a:t>Light absorbed by the pigment cell layer contains</a:t>
            </a:r>
            <a:r>
              <a:rPr i="1" lang="ar">
                <a:solidFill>
                  <a:srgbClr val="55B787"/>
                </a:solidFill>
                <a:latin typeface="Josefin Sans"/>
                <a:ea typeface="Josefin Sans"/>
                <a:cs typeface="Josefin Sans"/>
                <a:sym typeface="Josefin Sans"/>
              </a:rPr>
              <a:t> </a:t>
            </a:r>
            <a:r>
              <a:rPr i="1" lang="ar">
                <a:solidFill>
                  <a:srgbClr val="FF0000"/>
                </a:solidFill>
                <a:latin typeface="Josefin Sans"/>
                <a:ea typeface="Josefin Sans"/>
                <a:cs typeface="Josefin Sans"/>
                <a:sym typeface="Josefin Sans"/>
              </a:rPr>
              <a:t>Melanin pigment</a:t>
            </a:r>
            <a:endParaRPr i="1">
              <a:solidFill>
                <a:srgbClr val="FF0000"/>
              </a:solidFill>
              <a:latin typeface="Josefin Sans"/>
              <a:ea typeface="Josefin Sans"/>
              <a:cs typeface="Josefin Sans"/>
              <a:sym typeface="Josefin Sans"/>
            </a:endParaRPr>
          </a:p>
          <a:p>
            <a:pPr indent="0" lvl="0" marL="457200" rtl="0" algn="l">
              <a:spcBef>
                <a:spcPts val="0"/>
              </a:spcBef>
              <a:spcAft>
                <a:spcPts val="0"/>
              </a:spcAft>
              <a:buNone/>
            </a:pPr>
            <a:r>
              <a:t/>
            </a:r>
            <a:endParaRPr i="1">
              <a:solidFill>
                <a:srgbClr val="FF0000"/>
              </a:solidFill>
              <a:latin typeface="Josefin Sans"/>
              <a:ea typeface="Josefin Sans"/>
              <a:cs typeface="Josefin Sans"/>
              <a:sym typeface="Josefin Sans"/>
            </a:endParaRPr>
          </a:p>
          <a:p>
            <a:pPr indent="-317500" lvl="0" marL="457200" rtl="0" algn="l">
              <a:spcBef>
                <a:spcPts val="0"/>
              </a:spcBef>
              <a:spcAft>
                <a:spcPts val="0"/>
              </a:spcAft>
              <a:buClr>
                <a:srgbClr val="080808"/>
              </a:buClr>
              <a:buSzPts val="1400"/>
              <a:buFont typeface="Josefin Sans"/>
              <a:buChar char="●"/>
            </a:pPr>
            <a:r>
              <a:rPr lang="ar">
                <a:solidFill>
                  <a:srgbClr val="080808"/>
                </a:solidFill>
                <a:latin typeface="Josefin Sans"/>
                <a:ea typeface="Josefin Sans"/>
                <a:cs typeface="Josefin Sans"/>
                <a:sym typeface="Josefin Sans"/>
              </a:rPr>
              <a:t>The visual acuity is </a:t>
            </a:r>
            <a:r>
              <a:rPr lang="ar">
                <a:solidFill>
                  <a:srgbClr val="080808"/>
                </a:solidFill>
                <a:latin typeface="Josefin Sans"/>
                <a:ea typeface="Josefin Sans"/>
                <a:cs typeface="Josefin Sans"/>
                <a:sym typeface="Josefin Sans"/>
              </a:rPr>
              <a:t>decreased</a:t>
            </a:r>
            <a:r>
              <a:rPr lang="ar">
                <a:solidFill>
                  <a:srgbClr val="080808"/>
                </a:solidFill>
                <a:latin typeface="Josefin Sans"/>
                <a:ea typeface="Josefin Sans"/>
                <a:cs typeface="Josefin Sans"/>
                <a:sym typeface="Josefin Sans"/>
              </a:rPr>
              <a:t> by this passage through Non-homogenous tissue</a:t>
            </a:r>
            <a:endParaRPr>
              <a:solidFill>
                <a:srgbClr val="080808"/>
              </a:solidFill>
              <a:latin typeface="Josefin Sans"/>
              <a:ea typeface="Josefin Sans"/>
              <a:cs typeface="Josefin Sans"/>
              <a:sym typeface="Josefin Sans"/>
            </a:endParaRPr>
          </a:p>
          <a:p>
            <a:pPr indent="0" lvl="0" marL="457200" rtl="0" algn="l">
              <a:spcBef>
                <a:spcPts val="0"/>
              </a:spcBef>
              <a:spcAft>
                <a:spcPts val="0"/>
              </a:spcAft>
              <a:buNone/>
            </a:pPr>
            <a:r>
              <a:t/>
            </a:r>
            <a:endParaRPr>
              <a:solidFill>
                <a:srgbClr val="080808"/>
              </a:solidFill>
              <a:latin typeface="Josefin Sans"/>
              <a:ea typeface="Josefin Sans"/>
              <a:cs typeface="Josefin Sans"/>
              <a:sym typeface="Josefin Sans"/>
            </a:endParaRPr>
          </a:p>
          <a:p>
            <a:pPr indent="-317500" lvl="0" marL="457200" rtl="0" algn="l">
              <a:spcBef>
                <a:spcPts val="0"/>
              </a:spcBef>
              <a:spcAft>
                <a:spcPts val="0"/>
              </a:spcAft>
              <a:buSzPts val="1400"/>
              <a:buFont typeface="Josefin Sans"/>
              <a:buChar char="●"/>
            </a:pPr>
            <a:r>
              <a:rPr lang="ar">
                <a:solidFill>
                  <a:srgbClr val="080808"/>
                </a:solidFill>
                <a:latin typeface="Josefin Sans"/>
                <a:ea typeface="Josefin Sans"/>
                <a:cs typeface="Josefin Sans"/>
                <a:sym typeface="Josefin Sans"/>
              </a:rPr>
              <a:t>However in the </a:t>
            </a:r>
            <a:r>
              <a:rPr b="1" i="1" lang="ar">
                <a:solidFill>
                  <a:srgbClr val="080808"/>
                </a:solidFill>
                <a:latin typeface="Josefin Sans"/>
                <a:ea typeface="Josefin Sans"/>
                <a:cs typeface="Josefin Sans"/>
                <a:sym typeface="Josefin Sans"/>
              </a:rPr>
              <a:t>Central foveal </a:t>
            </a:r>
            <a:r>
              <a:rPr lang="ar">
                <a:solidFill>
                  <a:srgbClr val="080808"/>
                </a:solidFill>
                <a:latin typeface="Josefin Sans"/>
                <a:ea typeface="Josefin Sans"/>
                <a:cs typeface="Josefin Sans"/>
                <a:sym typeface="Josefin Sans"/>
              </a:rPr>
              <a:t>region of the retina , the inside layers are pulled aside to decreases the loss of acuity .</a:t>
            </a:r>
            <a:r>
              <a:rPr lang="ar">
                <a:solidFill>
                  <a:srgbClr val="55B787"/>
                </a:solidFill>
                <a:latin typeface="Josefin Sans"/>
                <a:ea typeface="Josefin Sans"/>
                <a:cs typeface="Josefin Sans"/>
                <a:sym typeface="Josefin Sans"/>
              </a:rPr>
              <a:t> </a:t>
            </a:r>
            <a:r>
              <a:rPr lang="ar">
                <a:solidFill>
                  <a:srgbClr val="FF0000"/>
                </a:solidFill>
                <a:latin typeface="Josefin Sans"/>
                <a:ea typeface="Josefin Sans"/>
                <a:cs typeface="Josefin Sans"/>
                <a:sym typeface="Josefin Sans"/>
              </a:rPr>
              <a:t>This allows light to pass unimpeded to the cones.</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t/>
            </a:r>
            <a:endParaRPr>
              <a:solidFill>
                <a:srgbClr val="FF0000"/>
              </a:solidFill>
              <a:latin typeface="Josefin Sans"/>
              <a:ea typeface="Josefin Sans"/>
              <a:cs typeface="Josefin Sans"/>
              <a:sym typeface="Josefin Sans"/>
            </a:endParaRPr>
          </a:p>
          <a:p>
            <a:pPr indent="0" lvl="0" marL="914400" rtl="0" algn="l">
              <a:spcBef>
                <a:spcPts val="0"/>
              </a:spcBef>
              <a:spcAft>
                <a:spcPts val="0"/>
              </a:spcAft>
              <a:buNone/>
            </a:pPr>
            <a:r>
              <a:rPr b="1" lang="ar">
                <a:solidFill>
                  <a:srgbClr val="45818E"/>
                </a:solidFill>
                <a:latin typeface="Josefin Sans"/>
                <a:ea typeface="Josefin Sans"/>
                <a:cs typeface="Josefin Sans"/>
                <a:sym typeface="Josefin Sans"/>
              </a:rPr>
              <a:t>Watch this 3 min video </a:t>
            </a:r>
            <a:r>
              <a:rPr b="1" lang="ar">
                <a:solidFill>
                  <a:srgbClr val="45818E"/>
                </a:solidFill>
                <a:latin typeface="Josefin Sans"/>
                <a:ea typeface="Josefin Sans"/>
                <a:cs typeface="Josefin Sans"/>
                <a:sym typeface="Josefin Sans"/>
              </a:rPr>
              <a:t>→ </a:t>
            </a:r>
            <a:r>
              <a:rPr lang="ar" sz="1000">
                <a:solidFill>
                  <a:srgbClr val="FF0000"/>
                </a:solidFill>
                <a:latin typeface="Josefin Sans"/>
                <a:ea typeface="Josefin Sans"/>
                <a:cs typeface="Josefin Sans"/>
                <a:sym typeface="Josefin Sans"/>
              </a:rPr>
              <a:t>                                                                 </a:t>
            </a:r>
            <a:r>
              <a:rPr lang="ar" sz="1000">
                <a:latin typeface="Josefin Sans"/>
                <a:ea typeface="Josefin Sans"/>
                <a:cs typeface="Josefin Sans"/>
                <a:sym typeface="Josefin Sans"/>
              </a:rPr>
              <a:t> https://www.youtube.com/watch?v=Qpo66aqapsw</a:t>
            </a:r>
            <a:endParaRPr sz="1000">
              <a:latin typeface="Josefin Sans"/>
              <a:ea typeface="Josefin Sans"/>
              <a:cs typeface="Josefin Sans"/>
              <a:sym typeface="Josefin Sans"/>
            </a:endParaRPr>
          </a:p>
          <a:p>
            <a:pPr indent="0" lvl="0" marL="0" rtl="0" algn="l">
              <a:spcBef>
                <a:spcPts val="0"/>
              </a:spcBef>
              <a:spcAft>
                <a:spcPts val="0"/>
              </a:spcAft>
              <a:buNone/>
            </a:pPr>
            <a:r>
              <a:t/>
            </a:r>
            <a:endParaRPr>
              <a:solidFill>
                <a:srgbClr val="55B787"/>
              </a:solidFill>
              <a:latin typeface="Josefin Sans"/>
              <a:ea typeface="Josefin Sans"/>
              <a:cs typeface="Josefin Sans"/>
              <a:sym typeface="Josefin Sans"/>
            </a:endParaRPr>
          </a:p>
        </p:txBody>
      </p:sp>
      <p:pic>
        <p:nvPicPr>
          <p:cNvPr descr="Image result for Light passage way in the eye" id="399" name="Google Shape;399;p61"/>
          <p:cNvPicPr preferRelativeResize="0"/>
          <p:nvPr/>
        </p:nvPicPr>
        <p:blipFill>
          <a:blip r:embed="rId3">
            <a:alphaModFix/>
          </a:blip>
          <a:stretch>
            <a:fillRect/>
          </a:stretch>
        </p:blipFill>
        <p:spPr>
          <a:xfrm>
            <a:off x="577000" y="5285975"/>
            <a:ext cx="5810275" cy="3740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62"/>
          <p:cNvSpPr txBox="1"/>
          <p:nvPr/>
        </p:nvSpPr>
        <p:spPr>
          <a:xfrm>
            <a:off x="284350" y="543850"/>
            <a:ext cx="3030000" cy="7732800"/>
          </a:xfrm>
          <a:prstGeom prst="rect">
            <a:avLst/>
          </a:prstGeom>
          <a:noFill/>
          <a:ln cap="flat" cmpd="sng" w="9525">
            <a:solidFill>
              <a:srgbClr val="55B787"/>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300"/>
              <a:t>1.which of the following is the coloured part of the eye ?</a:t>
            </a:r>
            <a:endParaRPr sz="1300"/>
          </a:p>
          <a:p>
            <a:pPr indent="-311150" lvl="0" marL="457200" rtl="0" algn="l">
              <a:spcBef>
                <a:spcPts val="0"/>
              </a:spcBef>
              <a:spcAft>
                <a:spcPts val="0"/>
              </a:spcAft>
              <a:buSzPts val="1300"/>
              <a:buAutoNum type="alphaUcPeriod"/>
            </a:pPr>
            <a:r>
              <a:rPr lang="ar" sz="1300"/>
              <a:t>.cornea</a:t>
            </a:r>
            <a:endParaRPr sz="1300"/>
          </a:p>
          <a:p>
            <a:pPr indent="-311150" lvl="0" marL="457200" rtl="0" algn="l">
              <a:spcBef>
                <a:spcPts val="0"/>
              </a:spcBef>
              <a:spcAft>
                <a:spcPts val="0"/>
              </a:spcAft>
              <a:buSzPts val="1300"/>
              <a:buAutoNum type="alphaUcPeriod"/>
            </a:pPr>
            <a:r>
              <a:rPr lang="ar" sz="1300"/>
              <a:t>iris</a:t>
            </a:r>
            <a:endParaRPr sz="1300"/>
          </a:p>
          <a:p>
            <a:pPr indent="-311150" lvl="0" marL="457200" rtl="0" algn="l">
              <a:spcBef>
                <a:spcPts val="0"/>
              </a:spcBef>
              <a:spcAft>
                <a:spcPts val="0"/>
              </a:spcAft>
              <a:buSzPts val="1300"/>
              <a:buAutoNum type="alphaUcPeriod"/>
            </a:pPr>
            <a:r>
              <a:rPr lang="ar" sz="1300"/>
              <a:t>.choroid</a:t>
            </a:r>
            <a:endParaRPr sz="1300"/>
          </a:p>
          <a:p>
            <a:pPr indent="-311150" lvl="0" marL="457200" rtl="0" algn="l">
              <a:spcBef>
                <a:spcPts val="0"/>
              </a:spcBef>
              <a:spcAft>
                <a:spcPts val="0"/>
              </a:spcAft>
              <a:buSzPts val="1300"/>
              <a:buAutoNum type="alphaUcPeriod"/>
            </a:pPr>
            <a:r>
              <a:rPr lang="ar" sz="1300"/>
              <a:t>sclera</a:t>
            </a:r>
            <a:endParaRPr sz="1300"/>
          </a:p>
          <a:p>
            <a:pPr indent="0" lvl="0" marL="0" rtl="0" algn="l">
              <a:spcBef>
                <a:spcPts val="0"/>
              </a:spcBef>
              <a:spcAft>
                <a:spcPts val="0"/>
              </a:spcAft>
              <a:buNone/>
            </a:pPr>
            <a:r>
              <a:rPr lang="ar" sz="1300"/>
              <a:t>2.</a:t>
            </a:r>
            <a:r>
              <a:rPr lang="ar" sz="1300"/>
              <a:t>Q/the posterior cavity of the eyes contain a fluid called ?</a:t>
            </a:r>
            <a:endParaRPr sz="1300"/>
          </a:p>
          <a:p>
            <a:pPr indent="-228600" lvl="0" marL="457200" rtl="0" algn="l">
              <a:lnSpc>
                <a:spcPct val="115000"/>
              </a:lnSpc>
              <a:spcBef>
                <a:spcPts val="0"/>
              </a:spcBef>
              <a:spcAft>
                <a:spcPts val="0"/>
              </a:spcAft>
              <a:buNone/>
            </a:pPr>
            <a:r>
              <a:rPr lang="ar" sz="1300"/>
              <a:t>A-      Aqueous humuor</a:t>
            </a:r>
            <a:endParaRPr sz="1300"/>
          </a:p>
          <a:p>
            <a:pPr indent="-228600" lvl="0" marL="457200" rtl="0" algn="l">
              <a:lnSpc>
                <a:spcPct val="115000"/>
              </a:lnSpc>
              <a:spcBef>
                <a:spcPts val="0"/>
              </a:spcBef>
              <a:spcAft>
                <a:spcPts val="0"/>
              </a:spcAft>
              <a:buNone/>
            </a:pPr>
            <a:r>
              <a:rPr lang="ar" sz="1300"/>
              <a:t>B-      Ciliary fluid</a:t>
            </a:r>
            <a:endParaRPr sz="1300"/>
          </a:p>
          <a:p>
            <a:pPr indent="-228600" lvl="0" marL="457200" rtl="0" algn="l">
              <a:lnSpc>
                <a:spcPct val="115000"/>
              </a:lnSpc>
              <a:spcBef>
                <a:spcPts val="0"/>
              </a:spcBef>
              <a:spcAft>
                <a:spcPts val="0"/>
              </a:spcAft>
              <a:buNone/>
            </a:pPr>
            <a:r>
              <a:rPr lang="ar" sz="1300"/>
              <a:t>C-      Vitreous humuor</a:t>
            </a:r>
            <a:endParaRPr sz="1300"/>
          </a:p>
          <a:p>
            <a:pPr indent="-228600" lvl="0" marL="457200" rtl="0" algn="l">
              <a:lnSpc>
                <a:spcPct val="115000"/>
              </a:lnSpc>
              <a:spcBef>
                <a:spcPts val="0"/>
              </a:spcBef>
              <a:spcAft>
                <a:spcPts val="0"/>
              </a:spcAft>
              <a:buNone/>
            </a:pPr>
            <a:r>
              <a:rPr lang="ar" sz="1300"/>
              <a:t>D-      Conjunctival fluid</a:t>
            </a:r>
            <a:r>
              <a:rPr lang="ar" sz="1300"/>
              <a:t>.</a:t>
            </a:r>
            <a:endParaRPr sz="1300"/>
          </a:p>
          <a:p>
            <a:pPr indent="0" lvl="0" marL="0" rtl="0" algn="l">
              <a:spcBef>
                <a:spcPts val="800"/>
              </a:spcBef>
              <a:spcAft>
                <a:spcPts val="0"/>
              </a:spcAft>
              <a:buNone/>
            </a:pPr>
            <a:r>
              <a:rPr lang="ar" sz="1300"/>
              <a:t>3.</a:t>
            </a:r>
            <a:r>
              <a:rPr lang="ar" sz="1300"/>
              <a:t>Q/which one of the following situations are rod photoreceptors used rather than cons ?</a:t>
            </a:r>
            <a:endParaRPr sz="1300"/>
          </a:p>
          <a:p>
            <a:pPr indent="-228600" lvl="0" marL="330200" rtl="0" algn="l">
              <a:lnSpc>
                <a:spcPct val="115000"/>
              </a:lnSpc>
              <a:spcBef>
                <a:spcPts val="0"/>
              </a:spcBef>
              <a:spcAft>
                <a:spcPts val="0"/>
              </a:spcAft>
              <a:buNone/>
            </a:pPr>
            <a:r>
              <a:rPr lang="ar" sz="1300"/>
              <a:t>A-      in daylight</a:t>
            </a:r>
            <a:endParaRPr sz="1300"/>
          </a:p>
          <a:p>
            <a:pPr indent="-228600" lvl="0" marL="330200" rtl="0" algn="l">
              <a:lnSpc>
                <a:spcPct val="115000"/>
              </a:lnSpc>
              <a:spcBef>
                <a:spcPts val="0"/>
              </a:spcBef>
              <a:spcAft>
                <a:spcPts val="0"/>
              </a:spcAft>
              <a:buNone/>
            </a:pPr>
            <a:r>
              <a:rPr lang="ar" sz="1300"/>
              <a:t>B-      colour perception</a:t>
            </a:r>
            <a:endParaRPr sz="1300"/>
          </a:p>
          <a:p>
            <a:pPr indent="-228600" lvl="0" marL="330200" rtl="0" algn="l">
              <a:lnSpc>
                <a:spcPct val="115000"/>
              </a:lnSpc>
              <a:spcBef>
                <a:spcPts val="0"/>
              </a:spcBef>
              <a:spcAft>
                <a:spcPts val="0"/>
              </a:spcAft>
              <a:buNone/>
            </a:pPr>
            <a:r>
              <a:rPr lang="ar" sz="1300"/>
              <a:t>C-      Perception of detail</a:t>
            </a:r>
            <a:endParaRPr sz="1300"/>
          </a:p>
          <a:p>
            <a:pPr indent="-228600" lvl="0" marL="330200" rtl="0" algn="l">
              <a:lnSpc>
                <a:spcPct val="115000"/>
              </a:lnSpc>
              <a:spcBef>
                <a:spcPts val="0"/>
              </a:spcBef>
              <a:spcAft>
                <a:spcPts val="0"/>
              </a:spcAft>
              <a:buNone/>
            </a:pPr>
            <a:r>
              <a:rPr lang="ar" sz="1300"/>
              <a:t>D-      detection of flickers</a:t>
            </a:r>
            <a:endParaRPr sz="1300"/>
          </a:p>
          <a:p>
            <a:pPr indent="0" lvl="0" marL="0" rtl="0" algn="l">
              <a:spcBef>
                <a:spcPts val="800"/>
              </a:spcBef>
              <a:spcAft>
                <a:spcPts val="0"/>
              </a:spcAft>
              <a:buNone/>
            </a:pPr>
            <a:r>
              <a:rPr lang="ar" sz="1300"/>
              <a:t>4.</a:t>
            </a:r>
            <a:r>
              <a:rPr lang="ar" sz="1300"/>
              <a:t>Q/ if Principal focal distance of a patients lens is 13m what’s the refractive power of the lens and what is the normal dioptre?</a:t>
            </a:r>
            <a:endParaRPr sz="1300"/>
          </a:p>
          <a:p>
            <a:pPr indent="-228600" lvl="0" marL="457200" rtl="0" algn="l">
              <a:lnSpc>
                <a:spcPct val="115000"/>
              </a:lnSpc>
              <a:spcBef>
                <a:spcPts val="0"/>
              </a:spcBef>
              <a:spcAft>
                <a:spcPts val="0"/>
              </a:spcAft>
              <a:buNone/>
            </a:pPr>
            <a:r>
              <a:rPr lang="ar" sz="1300"/>
              <a:t>A-      0,007:59</a:t>
            </a:r>
            <a:endParaRPr sz="1300"/>
          </a:p>
          <a:p>
            <a:pPr indent="-228600" lvl="0" marL="457200" rtl="0" algn="l">
              <a:lnSpc>
                <a:spcPct val="115000"/>
              </a:lnSpc>
              <a:spcBef>
                <a:spcPts val="0"/>
              </a:spcBef>
              <a:spcAft>
                <a:spcPts val="0"/>
              </a:spcAft>
              <a:buNone/>
            </a:pPr>
            <a:r>
              <a:rPr lang="ar" sz="1300"/>
              <a:t>B-      7,69:56</a:t>
            </a:r>
            <a:endParaRPr sz="1300"/>
          </a:p>
          <a:p>
            <a:pPr indent="-228600" lvl="0" marL="457200" rtl="0" algn="l">
              <a:lnSpc>
                <a:spcPct val="115000"/>
              </a:lnSpc>
              <a:spcBef>
                <a:spcPts val="0"/>
              </a:spcBef>
              <a:spcAft>
                <a:spcPts val="0"/>
              </a:spcAft>
              <a:buNone/>
            </a:pPr>
            <a:r>
              <a:rPr lang="ar" sz="1300"/>
              <a:t>C-      0,007:56</a:t>
            </a:r>
            <a:endParaRPr sz="1300"/>
          </a:p>
          <a:p>
            <a:pPr indent="-228600" lvl="0" marL="457200" rtl="0" algn="l">
              <a:lnSpc>
                <a:spcPct val="115000"/>
              </a:lnSpc>
              <a:spcBef>
                <a:spcPts val="0"/>
              </a:spcBef>
              <a:spcAft>
                <a:spcPts val="0"/>
              </a:spcAft>
              <a:buNone/>
            </a:pPr>
            <a:r>
              <a:rPr lang="ar" sz="1300"/>
              <a:t>D-      7,69:59</a:t>
            </a:r>
            <a:endParaRPr sz="1300"/>
          </a:p>
          <a:p>
            <a:pPr indent="0" lvl="0" marL="0" rtl="0" algn="l">
              <a:spcBef>
                <a:spcPts val="800"/>
              </a:spcBef>
              <a:spcAft>
                <a:spcPts val="0"/>
              </a:spcAft>
              <a:buNone/>
            </a:pPr>
            <a:r>
              <a:rPr lang="ar" sz="1300"/>
              <a:t>5.</a:t>
            </a:r>
            <a:r>
              <a:rPr lang="ar" sz="1300"/>
              <a:t>Q/ an eye condition that develops when too much fluid pressure builds up inside of the eye is called?</a:t>
            </a:r>
            <a:endParaRPr sz="1300"/>
          </a:p>
          <a:p>
            <a:pPr indent="-228600" lvl="0" marL="457200" rtl="0" algn="l">
              <a:lnSpc>
                <a:spcPct val="115000"/>
              </a:lnSpc>
              <a:spcBef>
                <a:spcPts val="0"/>
              </a:spcBef>
              <a:spcAft>
                <a:spcPts val="0"/>
              </a:spcAft>
              <a:buNone/>
            </a:pPr>
            <a:r>
              <a:rPr lang="ar" sz="1300"/>
              <a:t>A-      Glaucoma</a:t>
            </a:r>
            <a:endParaRPr sz="1300"/>
          </a:p>
          <a:p>
            <a:pPr indent="-228600" lvl="0" marL="457200" rtl="0" algn="l">
              <a:lnSpc>
                <a:spcPct val="115000"/>
              </a:lnSpc>
              <a:spcBef>
                <a:spcPts val="0"/>
              </a:spcBef>
              <a:spcAft>
                <a:spcPts val="0"/>
              </a:spcAft>
              <a:buNone/>
            </a:pPr>
            <a:r>
              <a:rPr lang="ar" sz="1300"/>
              <a:t>B-      Conjunctivitis</a:t>
            </a:r>
            <a:endParaRPr sz="1300"/>
          </a:p>
          <a:p>
            <a:pPr indent="-228600" lvl="0" marL="457200" rtl="0" algn="l">
              <a:lnSpc>
                <a:spcPct val="115000"/>
              </a:lnSpc>
              <a:spcBef>
                <a:spcPts val="0"/>
              </a:spcBef>
              <a:spcAft>
                <a:spcPts val="0"/>
              </a:spcAft>
              <a:buNone/>
            </a:pPr>
            <a:r>
              <a:rPr lang="ar" sz="1300"/>
              <a:t>C-      Fuchs' dystrophy   </a:t>
            </a:r>
            <a:endParaRPr sz="1300"/>
          </a:p>
          <a:p>
            <a:pPr indent="-228600" lvl="0" marL="457200" rtl="0" algn="l">
              <a:lnSpc>
                <a:spcPct val="115000"/>
              </a:lnSpc>
              <a:spcBef>
                <a:spcPts val="0"/>
              </a:spcBef>
              <a:spcAft>
                <a:spcPts val="800"/>
              </a:spcAft>
              <a:buNone/>
            </a:pPr>
            <a:r>
              <a:rPr lang="ar" sz="1300">
                <a:solidFill>
                  <a:schemeClr val="dk1"/>
                </a:solidFill>
              </a:rPr>
              <a:t>D-      Keratoconus</a:t>
            </a:r>
            <a:endParaRPr sz="1300"/>
          </a:p>
        </p:txBody>
      </p:sp>
      <p:sp>
        <p:nvSpPr>
          <p:cNvPr id="405" name="Google Shape;405;p62"/>
          <p:cNvSpPr txBox="1"/>
          <p:nvPr/>
        </p:nvSpPr>
        <p:spPr>
          <a:xfrm>
            <a:off x="3429000" y="952015"/>
            <a:ext cx="3030000" cy="8214300"/>
          </a:xfrm>
          <a:prstGeom prst="rect">
            <a:avLst/>
          </a:prstGeom>
          <a:noFill/>
          <a:ln cap="flat" cmpd="sng" w="9525">
            <a:solidFill>
              <a:srgbClr val="55B787"/>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ar" sz="1300"/>
              <a:t>6</a:t>
            </a:r>
            <a:r>
              <a:rPr lang="ar" sz="1300"/>
              <a:t>.</a:t>
            </a:r>
            <a:r>
              <a:rPr lang="ar" sz="1300"/>
              <a:t>Q/which of the following Errors of refraction is corrected by a cylindrical lens?</a:t>
            </a:r>
            <a:endParaRPr sz="1300"/>
          </a:p>
          <a:p>
            <a:pPr indent="-228600" lvl="0" marL="457200" rtl="0" algn="l">
              <a:lnSpc>
                <a:spcPct val="115000"/>
              </a:lnSpc>
              <a:spcBef>
                <a:spcPts val="0"/>
              </a:spcBef>
              <a:spcAft>
                <a:spcPts val="0"/>
              </a:spcAft>
              <a:buNone/>
            </a:pPr>
            <a:r>
              <a:rPr lang="ar" sz="1300"/>
              <a:t>A-      Hypermetropia</a:t>
            </a:r>
            <a:endParaRPr sz="1300"/>
          </a:p>
          <a:p>
            <a:pPr indent="-228600" lvl="0" marL="457200" rtl="0" algn="l">
              <a:lnSpc>
                <a:spcPct val="115000"/>
              </a:lnSpc>
              <a:spcBef>
                <a:spcPts val="0"/>
              </a:spcBef>
              <a:spcAft>
                <a:spcPts val="0"/>
              </a:spcAft>
              <a:buNone/>
            </a:pPr>
            <a:r>
              <a:rPr lang="ar" sz="1300"/>
              <a:t>B-      Myopia</a:t>
            </a:r>
            <a:endParaRPr sz="1300"/>
          </a:p>
          <a:p>
            <a:pPr indent="-228600" lvl="0" marL="457200" rtl="0" algn="l">
              <a:lnSpc>
                <a:spcPct val="115000"/>
              </a:lnSpc>
              <a:spcBef>
                <a:spcPts val="0"/>
              </a:spcBef>
              <a:spcAft>
                <a:spcPts val="0"/>
              </a:spcAft>
              <a:buNone/>
            </a:pPr>
            <a:r>
              <a:rPr lang="ar" sz="1300"/>
              <a:t>C-      Astigmatism</a:t>
            </a:r>
            <a:endParaRPr sz="1300"/>
          </a:p>
          <a:p>
            <a:pPr indent="-228600" lvl="0" marL="457200" rtl="0" algn="l">
              <a:lnSpc>
                <a:spcPct val="115000"/>
              </a:lnSpc>
              <a:spcBef>
                <a:spcPts val="0"/>
              </a:spcBef>
              <a:spcAft>
                <a:spcPts val="0"/>
              </a:spcAft>
              <a:buNone/>
            </a:pPr>
            <a:r>
              <a:rPr lang="ar" sz="1300"/>
              <a:t>D-      None of the above</a:t>
            </a:r>
            <a:endParaRPr sz="1300"/>
          </a:p>
          <a:p>
            <a:pPr indent="0" lvl="0" marL="0" rtl="0" algn="l">
              <a:spcBef>
                <a:spcPts val="800"/>
              </a:spcBef>
              <a:spcAft>
                <a:spcPts val="0"/>
              </a:spcAft>
              <a:buNone/>
            </a:pPr>
            <a:r>
              <a:rPr lang="ar" sz="1300"/>
              <a:t>7.</a:t>
            </a:r>
            <a:r>
              <a:rPr lang="ar" sz="1300"/>
              <a:t>Q/most of the dioptric power of the eye (between 40-45) is found in the..?</a:t>
            </a:r>
            <a:endParaRPr sz="1300"/>
          </a:p>
          <a:p>
            <a:pPr indent="-228600" lvl="0" marL="457200" rtl="0" algn="l">
              <a:lnSpc>
                <a:spcPct val="115000"/>
              </a:lnSpc>
              <a:spcBef>
                <a:spcPts val="0"/>
              </a:spcBef>
              <a:spcAft>
                <a:spcPts val="0"/>
              </a:spcAft>
              <a:buNone/>
            </a:pPr>
            <a:r>
              <a:rPr lang="ar" sz="1300"/>
              <a:t>A-      Anterior part of lens</a:t>
            </a:r>
            <a:endParaRPr sz="1300"/>
          </a:p>
          <a:p>
            <a:pPr indent="-228600" lvl="0" marL="457200" rtl="0" algn="l">
              <a:lnSpc>
                <a:spcPct val="115000"/>
              </a:lnSpc>
              <a:spcBef>
                <a:spcPts val="0"/>
              </a:spcBef>
              <a:spcAft>
                <a:spcPts val="0"/>
              </a:spcAft>
              <a:buNone/>
            </a:pPr>
            <a:r>
              <a:rPr lang="ar" sz="1300"/>
              <a:t>B-      anterior part of cornea</a:t>
            </a:r>
            <a:endParaRPr sz="1300"/>
          </a:p>
          <a:p>
            <a:pPr indent="-228600" lvl="0" marL="457200" rtl="0" algn="l">
              <a:lnSpc>
                <a:spcPct val="115000"/>
              </a:lnSpc>
              <a:spcBef>
                <a:spcPts val="0"/>
              </a:spcBef>
              <a:spcAft>
                <a:spcPts val="0"/>
              </a:spcAft>
              <a:buNone/>
            </a:pPr>
            <a:r>
              <a:rPr lang="ar" sz="1300"/>
              <a:t>C-      posterior part of lens</a:t>
            </a:r>
            <a:endParaRPr sz="1300"/>
          </a:p>
          <a:p>
            <a:pPr indent="-228600" lvl="0" marL="457200" rtl="0" algn="l">
              <a:lnSpc>
                <a:spcPct val="115000"/>
              </a:lnSpc>
              <a:spcBef>
                <a:spcPts val="0"/>
              </a:spcBef>
              <a:spcAft>
                <a:spcPts val="0"/>
              </a:spcAft>
              <a:buNone/>
            </a:pPr>
            <a:r>
              <a:rPr lang="ar" sz="1300"/>
              <a:t>D-      anterior part of retina</a:t>
            </a:r>
            <a:endParaRPr sz="1300"/>
          </a:p>
          <a:p>
            <a:pPr indent="0" lvl="0" marL="0" rtl="0" algn="l">
              <a:spcBef>
                <a:spcPts val="800"/>
              </a:spcBef>
              <a:spcAft>
                <a:spcPts val="0"/>
              </a:spcAft>
              <a:buNone/>
            </a:pPr>
            <a:r>
              <a:rPr lang="ar" sz="1300"/>
              <a:t>8.</a:t>
            </a:r>
            <a:r>
              <a:rPr lang="ar" sz="1300"/>
              <a:t>Q/ which of the following is the region where the optic nerve and blood vessels leave the eye?</a:t>
            </a:r>
            <a:endParaRPr sz="1300"/>
          </a:p>
          <a:p>
            <a:pPr indent="-228600" lvl="0" marL="457200" rtl="0" algn="l">
              <a:lnSpc>
                <a:spcPct val="115000"/>
              </a:lnSpc>
              <a:spcBef>
                <a:spcPts val="0"/>
              </a:spcBef>
              <a:spcAft>
                <a:spcPts val="0"/>
              </a:spcAft>
              <a:buNone/>
            </a:pPr>
            <a:r>
              <a:rPr lang="ar" sz="1300"/>
              <a:t>A-      Fovea</a:t>
            </a:r>
            <a:endParaRPr sz="1300"/>
          </a:p>
          <a:p>
            <a:pPr indent="-228600" lvl="0" marL="457200" rtl="0" algn="l">
              <a:lnSpc>
                <a:spcPct val="115000"/>
              </a:lnSpc>
              <a:spcBef>
                <a:spcPts val="0"/>
              </a:spcBef>
              <a:spcAft>
                <a:spcPts val="0"/>
              </a:spcAft>
              <a:buNone/>
            </a:pPr>
            <a:r>
              <a:rPr lang="ar" sz="1300"/>
              <a:t>B-      Zonulas</a:t>
            </a:r>
            <a:endParaRPr sz="1300"/>
          </a:p>
          <a:p>
            <a:pPr indent="-228600" lvl="0" marL="457200" rtl="0" algn="l">
              <a:lnSpc>
                <a:spcPct val="115000"/>
              </a:lnSpc>
              <a:spcBef>
                <a:spcPts val="0"/>
              </a:spcBef>
              <a:spcAft>
                <a:spcPts val="0"/>
              </a:spcAft>
              <a:buNone/>
            </a:pPr>
            <a:r>
              <a:rPr lang="ar" sz="1300"/>
              <a:t>C-      Optic disk</a:t>
            </a:r>
            <a:endParaRPr sz="1300"/>
          </a:p>
          <a:p>
            <a:pPr indent="-228600" lvl="0" marL="457200" rtl="0" algn="l">
              <a:lnSpc>
                <a:spcPct val="115000"/>
              </a:lnSpc>
              <a:spcBef>
                <a:spcPts val="0"/>
              </a:spcBef>
              <a:spcAft>
                <a:spcPts val="0"/>
              </a:spcAft>
              <a:buNone/>
            </a:pPr>
            <a:r>
              <a:rPr lang="ar" sz="1300"/>
              <a:t>D-      Optic foramen</a:t>
            </a:r>
            <a:endParaRPr sz="1300"/>
          </a:p>
          <a:p>
            <a:pPr indent="0" lvl="0" marL="0" rtl="0" algn="l">
              <a:spcBef>
                <a:spcPts val="800"/>
              </a:spcBef>
              <a:spcAft>
                <a:spcPts val="0"/>
              </a:spcAft>
              <a:buNone/>
            </a:pPr>
            <a:r>
              <a:rPr lang="ar" sz="1300"/>
              <a:t>9.</a:t>
            </a:r>
            <a:r>
              <a:rPr lang="ar" sz="1300"/>
              <a:t>Q/ This is a thin, light-sensitive tissue that lines the back of the eye and acts much like film in a camera?</a:t>
            </a:r>
            <a:endParaRPr sz="1300"/>
          </a:p>
          <a:p>
            <a:pPr indent="-228600" lvl="0" marL="457200" rtl="0" algn="l">
              <a:lnSpc>
                <a:spcPct val="115000"/>
              </a:lnSpc>
              <a:spcBef>
                <a:spcPts val="0"/>
              </a:spcBef>
              <a:spcAft>
                <a:spcPts val="0"/>
              </a:spcAft>
              <a:buNone/>
            </a:pPr>
            <a:r>
              <a:rPr lang="ar" sz="1300"/>
              <a:t>A-      Cornea</a:t>
            </a:r>
            <a:endParaRPr sz="1300"/>
          </a:p>
          <a:p>
            <a:pPr indent="-228600" lvl="0" marL="457200" rtl="0" algn="l">
              <a:lnSpc>
                <a:spcPct val="115000"/>
              </a:lnSpc>
              <a:spcBef>
                <a:spcPts val="0"/>
              </a:spcBef>
              <a:spcAft>
                <a:spcPts val="0"/>
              </a:spcAft>
              <a:buNone/>
            </a:pPr>
            <a:r>
              <a:rPr lang="ar" sz="1300"/>
              <a:t>B-      Lens</a:t>
            </a:r>
            <a:endParaRPr sz="1300"/>
          </a:p>
          <a:p>
            <a:pPr indent="-228600" lvl="0" marL="457200" rtl="0" algn="l">
              <a:lnSpc>
                <a:spcPct val="115000"/>
              </a:lnSpc>
              <a:spcBef>
                <a:spcPts val="0"/>
              </a:spcBef>
              <a:spcAft>
                <a:spcPts val="0"/>
              </a:spcAft>
              <a:buNone/>
            </a:pPr>
            <a:r>
              <a:rPr lang="ar" sz="1300"/>
              <a:t>C-      retina</a:t>
            </a:r>
            <a:endParaRPr sz="1300"/>
          </a:p>
          <a:p>
            <a:pPr indent="-228600" lvl="0" marL="457200" rtl="0" algn="l">
              <a:lnSpc>
                <a:spcPct val="115000"/>
              </a:lnSpc>
              <a:spcBef>
                <a:spcPts val="0"/>
              </a:spcBef>
              <a:spcAft>
                <a:spcPts val="0"/>
              </a:spcAft>
              <a:buNone/>
            </a:pPr>
            <a:r>
              <a:rPr lang="ar" sz="1300"/>
              <a:t>D-      petal</a:t>
            </a:r>
            <a:endParaRPr sz="1300"/>
          </a:p>
          <a:p>
            <a:pPr indent="0" lvl="0" marL="0" rtl="0" algn="l">
              <a:spcBef>
                <a:spcPts val="800"/>
              </a:spcBef>
              <a:spcAft>
                <a:spcPts val="0"/>
              </a:spcAft>
              <a:buNone/>
            </a:pPr>
            <a:r>
              <a:rPr lang="ar" sz="1300"/>
              <a:t>10.</a:t>
            </a:r>
            <a:r>
              <a:rPr lang="ar" sz="1300"/>
              <a:t>Q/These are responsible for nourishing the inner layers of the retina.</a:t>
            </a:r>
            <a:endParaRPr sz="1300"/>
          </a:p>
          <a:p>
            <a:pPr indent="0" lvl="0" marL="0" rtl="0" algn="l">
              <a:lnSpc>
                <a:spcPct val="115000"/>
              </a:lnSpc>
              <a:spcBef>
                <a:spcPts val="0"/>
              </a:spcBef>
              <a:spcAft>
                <a:spcPts val="0"/>
              </a:spcAft>
              <a:buNone/>
            </a:pPr>
            <a:r>
              <a:rPr lang="ar" sz="1300"/>
              <a:t>A: eye tissues</a:t>
            </a:r>
            <a:endParaRPr sz="1300"/>
          </a:p>
          <a:p>
            <a:pPr indent="0" lvl="0" marL="0" rtl="0" algn="l">
              <a:lnSpc>
                <a:spcPct val="115000"/>
              </a:lnSpc>
              <a:spcBef>
                <a:spcPts val="800"/>
              </a:spcBef>
              <a:spcAft>
                <a:spcPts val="0"/>
              </a:spcAft>
              <a:buNone/>
            </a:pPr>
            <a:r>
              <a:rPr lang="ar" sz="1300"/>
              <a:t>B: pupil veins</a:t>
            </a:r>
            <a:endParaRPr sz="1300"/>
          </a:p>
          <a:p>
            <a:pPr indent="0" lvl="0" marL="0" rtl="0" algn="l">
              <a:lnSpc>
                <a:spcPct val="115000"/>
              </a:lnSpc>
              <a:spcBef>
                <a:spcPts val="800"/>
              </a:spcBef>
              <a:spcAft>
                <a:spcPts val="0"/>
              </a:spcAft>
              <a:buNone/>
            </a:pPr>
            <a:r>
              <a:rPr lang="ar" sz="1300"/>
              <a:t>C: cornea muscles</a:t>
            </a:r>
            <a:endParaRPr sz="1300"/>
          </a:p>
          <a:p>
            <a:pPr indent="0" lvl="0" marL="0" rtl="0" algn="l">
              <a:lnSpc>
                <a:spcPct val="115000"/>
              </a:lnSpc>
              <a:spcBef>
                <a:spcPts val="800"/>
              </a:spcBef>
              <a:spcAft>
                <a:spcPts val="0"/>
              </a:spcAft>
              <a:buNone/>
            </a:pPr>
            <a:r>
              <a:rPr lang="ar" sz="1300"/>
              <a:t>D: retinal blood vessels</a:t>
            </a:r>
            <a:endParaRPr sz="1300"/>
          </a:p>
          <a:p>
            <a:pPr indent="0" lvl="0" marL="0" rtl="0" algn="l">
              <a:spcBef>
                <a:spcPts val="800"/>
              </a:spcBef>
              <a:spcAft>
                <a:spcPts val="0"/>
              </a:spcAft>
              <a:buNone/>
            </a:pPr>
            <a:r>
              <a:t/>
            </a:r>
            <a:endParaRPr sz="1300"/>
          </a:p>
        </p:txBody>
      </p:sp>
      <p:sp>
        <p:nvSpPr>
          <p:cNvPr id="406" name="Google Shape;406;p62"/>
          <p:cNvSpPr txBox="1"/>
          <p:nvPr/>
        </p:nvSpPr>
        <p:spPr>
          <a:xfrm rot="5400000">
            <a:off x="1180275" y="7946650"/>
            <a:ext cx="920100" cy="24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t>Answers:</a:t>
            </a:r>
            <a:endParaRPr/>
          </a:p>
          <a:p>
            <a:pPr indent="-317500" lvl="0" marL="457200" rtl="0" algn="l">
              <a:spcBef>
                <a:spcPts val="0"/>
              </a:spcBef>
              <a:spcAft>
                <a:spcPts val="0"/>
              </a:spcAft>
              <a:buSzPts val="1400"/>
              <a:buAutoNum type="arabicPeriod"/>
            </a:pPr>
            <a:r>
              <a:rPr lang="ar"/>
              <a:t>B</a:t>
            </a:r>
            <a:endParaRPr/>
          </a:p>
          <a:p>
            <a:pPr indent="-317500" lvl="0" marL="457200" rtl="0" algn="l">
              <a:spcBef>
                <a:spcPts val="0"/>
              </a:spcBef>
              <a:spcAft>
                <a:spcPts val="0"/>
              </a:spcAft>
              <a:buSzPts val="1400"/>
              <a:buAutoNum type="arabicPeriod"/>
            </a:pPr>
            <a:r>
              <a:rPr lang="ar"/>
              <a:t>C</a:t>
            </a:r>
            <a:endParaRPr/>
          </a:p>
          <a:p>
            <a:pPr indent="-317500" lvl="0" marL="457200" rtl="0" algn="l">
              <a:spcBef>
                <a:spcPts val="0"/>
              </a:spcBef>
              <a:spcAft>
                <a:spcPts val="0"/>
              </a:spcAft>
              <a:buSzPts val="1400"/>
              <a:buAutoNum type="arabicPeriod"/>
            </a:pPr>
            <a:r>
              <a:rPr lang="ar"/>
              <a:t>A</a:t>
            </a:r>
            <a:endParaRPr/>
          </a:p>
          <a:p>
            <a:pPr indent="-317500" lvl="0" marL="457200" rtl="0" algn="l">
              <a:spcBef>
                <a:spcPts val="0"/>
              </a:spcBef>
              <a:spcAft>
                <a:spcPts val="0"/>
              </a:spcAft>
              <a:buSzPts val="1400"/>
              <a:buAutoNum type="arabicPeriod"/>
            </a:pPr>
            <a:r>
              <a:rPr lang="ar"/>
              <a:t>D</a:t>
            </a:r>
            <a:endParaRPr/>
          </a:p>
          <a:p>
            <a:pPr indent="-317500" lvl="0" marL="457200" rtl="0" algn="l">
              <a:spcBef>
                <a:spcPts val="0"/>
              </a:spcBef>
              <a:spcAft>
                <a:spcPts val="0"/>
              </a:spcAft>
              <a:buSzPts val="1400"/>
              <a:buAutoNum type="arabicPeriod"/>
            </a:pPr>
            <a:r>
              <a:rPr lang="ar"/>
              <a:t>A</a:t>
            </a:r>
            <a:endParaRPr/>
          </a:p>
          <a:p>
            <a:pPr indent="-317500" lvl="0" marL="457200" rtl="0" algn="l">
              <a:spcBef>
                <a:spcPts val="0"/>
              </a:spcBef>
              <a:spcAft>
                <a:spcPts val="0"/>
              </a:spcAft>
              <a:buSzPts val="1400"/>
              <a:buAutoNum type="arabicPeriod"/>
            </a:pPr>
            <a:r>
              <a:rPr lang="ar"/>
              <a:t>C</a:t>
            </a:r>
            <a:endParaRPr/>
          </a:p>
          <a:p>
            <a:pPr indent="-317500" lvl="0" marL="457200" rtl="0" algn="l">
              <a:spcBef>
                <a:spcPts val="0"/>
              </a:spcBef>
              <a:spcAft>
                <a:spcPts val="0"/>
              </a:spcAft>
              <a:buSzPts val="1400"/>
              <a:buAutoNum type="arabicPeriod"/>
            </a:pPr>
            <a:r>
              <a:rPr lang="ar"/>
              <a:t>B</a:t>
            </a:r>
            <a:endParaRPr/>
          </a:p>
          <a:p>
            <a:pPr indent="-317500" lvl="0" marL="457200" rtl="0" algn="l">
              <a:spcBef>
                <a:spcPts val="0"/>
              </a:spcBef>
              <a:spcAft>
                <a:spcPts val="0"/>
              </a:spcAft>
              <a:buSzPts val="1400"/>
              <a:buAutoNum type="arabicPeriod"/>
            </a:pPr>
            <a:r>
              <a:rPr lang="ar"/>
              <a:t>C</a:t>
            </a:r>
            <a:endParaRPr/>
          </a:p>
          <a:p>
            <a:pPr indent="-317500" lvl="0" marL="457200" rtl="0" algn="l">
              <a:spcBef>
                <a:spcPts val="0"/>
              </a:spcBef>
              <a:spcAft>
                <a:spcPts val="0"/>
              </a:spcAft>
              <a:buSzPts val="1400"/>
              <a:buAutoNum type="arabicPeriod"/>
            </a:pPr>
            <a:r>
              <a:rPr lang="ar"/>
              <a:t>C</a:t>
            </a:r>
            <a:endParaRPr/>
          </a:p>
          <a:p>
            <a:pPr indent="-317500" lvl="0" marL="457200" rtl="0" algn="l">
              <a:spcBef>
                <a:spcPts val="0"/>
              </a:spcBef>
              <a:spcAft>
                <a:spcPts val="0"/>
              </a:spcAft>
              <a:buSzPts val="1400"/>
              <a:buAutoNum type="arabicPeriod"/>
            </a:pPr>
            <a:r>
              <a:rPr lang="ar"/>
              <a:t>D</a:t>
            </a:r>
            <a:endParaRPr/>
          </a:p>
        </p:txBody>
      </p:sp>
      <p:sp>
        <p:nvSpPr>
          <p:cNvPr id="407" name="Google Shape;407;p62"/>
          <p:cNvSpPr txBox="1"/>
          <p:nvPr/>
        </p:nvSpPr>
        <p:spPr>
          <a:xfrm>
            <a:off x="3964575" y="736638"/>
            <a:ext cx="1755900" cy="363000"/>
          </a:xfrm>
          <a:prstGeom prst="rect">
            <a:avLst/>
          </a:prstGeom>
          <a:noFill/>
          <a:ln>
            <a:noFill/>
          </a:ln>
        </p:spPr>
        <p:txBody>
          <a:bodyPr anchorCtr="0" anchor="t" bIns="91425" lIns="91425" spcFirstLastPara="1" rIns="91425" wrap="square" tIns="91425">
            <a:noAutofit/>
          </a:bodyPr>
          <a:lstStyle/>
          <a:p>
            <a:pPr indent="0" lvl="0" marL="0" rtl="1" algn="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8"/>
          <p:cNvSpPr txBox="1"/>
          <p:nvPr/>
        </p:nvSpPr>
        <p:spPr>
          <a:xfrm>
            <a:off x="253075" y="539025"/>
            <a:ext cx="6090300" cy="14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Philosopher"/>
                <a:ea typeface="Philosopher"/>
                <a:cs typeface="Philosopher"/>
                <a:sym typeface="Philosopher"/>
              </a:rPr>
              <a:t>Introduction to the eye</a:t>
            </a:r>
            <a:endParaRPr sz="1800">
              <a:solidFill>
                <a:srgbClr val="45818E"/>
              </a:solidFill>
              <a:highlight>
                <a:srgbClr val="D0E0E3"/>
              </a:highlight>
              <a:latin typeface="Philosopher"/>
              <a:ea typeface="Philosopher"/>
              <a:cs typeface="Philosopher"/>
              <a:sym typeface="Philosopher"/>
            </a:endParaRPr>
          </a:p>
          <a:p>
            <a:pPr indent="-317500" lvl="0" marL="457200" rtl="0" algn="l">
              <a:spcBef>
                <a:spcPts val="0"/>
              </a:spcBef>
              <a:spcAft>
                <a:spcPts val="0"/>
              </a:spcAft>
              <a:buSzPts val="1400"/>
              <a:buFont typeface="Cairo"/>
              <a:buChar char="●"/>
            </a:pPr>
            <a:r>
              <a:rPr lang="ar">
                <a:latin typeface="Cairo"/>
                <a:ea typeface="Cairo"/>
                <a:cs typeface="Cairo"/>
                <a:sym typeface="Cairo"/>
              </a:rPr>
              <a:t>Human vision is one of the most complex visual systems among animals.</a:t>
            </a:r>
            <a:endParaRPr>
              <a:latin typeface="Cairo"/>
              <a:ea typeface="Cairo"/>
              <a:cs typeface="Cairo"/>
              <a:sym typeface="Cairo"/>
            </a:endParaRPr>
          </a:p>
          <a:p>
            <a:pPr indent="-317500" lvl="0" marL="457200" rtl="0" algn="l">
              <a:spcBef>
                <a:spcPts val="0"/>
              </a:spcBef>
              <a:spcAft>
                <a:spcPts val="0"/>
              </a:spcAft>
              <a:buSzPts val="1400"/>
              <a:buChar char="●"/>
            </a:pPr>
            <a:r>
              <a:rPr lang="ar">
                <a:latin typeface="Cairo"/>
                <a:ea typeface="Cairo"/>
                <a:cs typeface="Cairo"/>
                <a:sym typeface="Cairo"/>
              </a:rPr>
              <a:t>The eye is a complex sensory organ, which capable  of transduction physical stimuli of light rays into electrical and chemical signals that can be interpreted by the brain to construct physical images.</a:t>
            </a:r>
            <a:br>
              <a:rPr lang="ar"/>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254" name="Google Shape;254;p48"/>
          <p:cNvGraphicFramePr/>
          <p:nvPr/>
        </p:nvGraphicFramePr>
        <p:xfrm>
          <a:off x="268613" y="3165225"/>
          <a:ext cx="3000000" cy="3000000"/>
        </p:xfrm>
        <a:graphic>
          <a:graphicData uri="http://schemas.openxmlformats.org/drawingml/2006/table">
            <a:tbl>
              <a:tblPr>
                <a:noFill/>
                <a:tableStyleId>{BB6439FB-E451-43EA-8D92-C4319A90CC5B}</a:tableStyleId>
              </a:tblPr>
              <a:tblGrid>
                <a:gridCol w="2002650"/>
                <a:gridCol w="2201975"/>
                <a:gridCol w="2126500"/>
              </a:tblGrid>
              <a:tr h="474225">
                <a:tc gridSpan="3">
                  <a:txBody>
                    <a:bodyPr>
                      <a:noAutofit/>
                    </a:bodyPr>
                    <a:lstStyle/>
                    <a:p>
                      <a:pPr indent="0" lvl="0" marL="0" rtl="0" algn="ctr">
                        <a:spcBef>
                          <a:spcPts val="0"/>
                        </a:spcBef>
                        <a:spcAft>
                          <a:spcPts val="0"/>
                        </a:spcAft>
                        <a:buNone/>
                      </a:pPr>
                      <a:r>
                        <a:rPr b="1" lang="ar" sz="1800">
                          <a:latin typeface="Josefin Sans"/>
                          <a:ea typeface="Josefin Sans"/>
                          <a:cs typeface="Josefin Sans"/>
                          <a:sym typeface="Josefin Sans"/>
                        </a:rPr>
                        <a:t>Outer fibrous  layer</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solidFill>
                      <a:srgbClr val="D9EAD3"/>
                    </a:solidFill>
                  </a:tcPr>
                </a:tc>
                <a:tc hMerge="1"/>
                <a:tc hMerge="1"/>
              </a:tr>
              <a:tr h="258675">
                <a:tc gridSpan="3">
                  <a:txBody>
                    <a:bodyPr>
                      <a:noAutofit/>
                    </a:bodyPr>
                    <a:lstStyle/>
                    <a:p>
                      <a:pPr indent="0" lvl="0" marL="0" rtl="0" algn="l">
                        <a:spcBef>
                          <a:spcPts val="0"/>
                        </a:spcBef>
                        <a:spcAft>
                          <a:spcPts val="0"/>
                        </a:spcAft>
                        <a:buNone/>
                      </a:pPr>
                      <a:r>
                        <a:t/>
                      </a:r>
                      <a:endParaRPr>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c hMerge="1"/>
                <a:tc hMerge="1"/>
              </a:tr>
              <a:tr h="446725">
                <a:tc gridSpan="3">
                  <a:txBody>
                    <a:bodyPr>
                      <a:noAutofit/>
                    </a:bodyPr>
                    <a:lstStyle/>
                    <a:p>
                      <a:pPr indent="0" lvl="0" marL="0" rtl="0" algn="ctr">
                        <a:spcBef>
                          <a:spcPts val="0"/>
                        </a:spcBef>
                        <a:spcAft>
                          <a:spcPts val="0"/>
                        </a:spcAft>
                        <a:buNone/>
                      </a:pPr>
                      <a:r>
                        <a:rPr b="1" lang="ar" sz="1800">
                          <a:latin typeface="Josefin Sans"/>
                          <a:ea typeface="Josefin Sans"/>
                          <a:cs typeface="Josefin Sans"/>
                          <a:sym typeface="Josefin Sans"/>
                        </a:rPr>
                        <a:t>Middle </a:t>
                      </a:r>
                      <a:r>
                        <a:rPr b="1" lang="ar" sz="1800">
                          <a:latin typeface="Josefin Sans"/>
                          <a:ea typeface="Josefin Sans"/>
                          <a:cs typeface="Josefin Sans"/>
                          <a:sym typeface="Josefin Sans"/>
                        </a:rPr>
                        <a:t>vascular</a:t>
                      </a:r>
                      <a:r>
                        <a:rPr b="1" lang="ar" sz="1800">
                          <a:latin typeface="Josefin Sans"/>
                          <a:ea typeface="Josefin Sans"/>
                          <a:cs typeface="Josefin Sans"/>
                          <a:sym typeface="Josefin Sans"/>
                        </a:rPr>
                        <a:t> layer</a:t>
                      </a:r>
                      <a:endParaRPr b="1" sz="1800">
                        <a:latin typeface="Josefin Sans"/>
                        <a:ea typeface="Josefin Sans"/>
                        <a:cs typeface="Josefin Sans"/>
                        <a:sym typeface="Josefin Sans"/>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solidFill>
                      <a:srgbClr val="FCE5CD"/>
                    </a:solidFill>
                  </a:tcPr>
                </a:tc>
                <a:tc hMerge="1"/>
                <a:tc hMerge="1"/>
              </a:tr>
              <a:tr h="776825">
                <a:tc>
                  <a:txBody>
                    <a:bodyPr>
                      <a:noAutofit/>
                    </a:bodyPr>
                    <a:lstStyle/>
                    <a:p>
                      <a:pPr indent="0" lvl="0" marL="0" rtl="0" algn="l">
                        <a:spcBef>
                          <a:spcPts val="0"/>
                        </a:spcBef>
                        <a:spcAft>
                          <a:spcPts val="0"/>
                        </a:spcAft>
                        <a:buNone/>
                      </a:pPr>
                      <a:r>
                        <a:rPr b="1" lang="ar">
                          <a:latin typeface="Cairo"/>
                          <a:ea typeface="Cairo"/>
                          <a:cs typeface="Cairo"/>
                          <a:sym typeface="Cairo"/>
                        </a:rPr>
                        <a:t>Iris</a:t>
                      </a:r>
                      <a:r>
                        <a:rPr lang="ar">
                          <a:latin typeface="Cairo"/>
                          <a:ea typeface="Cairo"/>
                          <a:cs typeface="Cairo"/>
                          <a:sym typeface="Cairo"/>
                        </a:rPr>
                        <a:t>:</a:t>
                      </a:r>
                      <a:endParaRPr>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Is the colored part of the eye</a:t>
                      </a:r>
                      <a:endParaRPr sz="1200">
                        <a:solidFill>
                          <a:schemeClr val="dk1"/>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Has aperture (pupil) control &amp; allow light to enter the eye.</a:t>
                      </a:r>
                      <a:endParaRPr sz="1200">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sz="1200">
                          <a:solidFill>
                            <a:schemeClr val="dk1"/>
                          </a:solidFill>
                          <a:latin typeface="Cairo"/>
                          <a:ea typeface="Cairo"/>
                          <a:cs typeface="Cairo"/>
                          <a:sym typeface="Cairo"/>
                        </a:rPr>
                        <a:t> </a:t>
                      </a:r>
                      <a:endParaRPr sz="1200">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c>
                  <a:txBody>
                    <a:bodyPr>
                      <a:noAutofit/>
                    </a:bodyPr>
                    <a:lstStyle/>
                    <a:p>
                      <a:pPr indent="0" lvl="0" marL="0" rtl="0" algn="l">
                        <a:spcBef>
                          <a:spcPts val="0"/>
                        </a:spcBef>
                        <a:spcAft>
                          <a:spcPts val="0"/>
                        </a:spcAft>
                        <a:buNone/>
                      </a:pPr>
                      <a:r>
                        <a:rPr b="1" lang="ar">
                          <a:latin typeface="Cairo"/>
                          <a:ea typeface="Cairo"/>
                          <a:cs typeface="Cairo"/>
                          <a:sym typeface="Cairo"/>
                        </a:rPr>
                        <a:t>ciliary body;</a:t>
                      </a:r>
                      <a:endParaRPr b="1">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Ciliary body consists of:</a:t>
                      </a:r>
                      <a:endParaRPr>
                        <a:solidFill>
                          <a:schemeClr val="dk1"/>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 Ciliary muscles </a:t>
                      </a:r>
                      <a:endParaRPr sz="1200">
                        <a:solidFill>
                          <a:schemeClr val="dk1"/>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Ciliary glands </a:t>
                      </a:r>
                      <a:endParaRPr sz="1200">
                        <a:solidFill>
                          <a:schemeClr val="dk1"/>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rPr lang="ar" sz="1200">
                          <a:solidFill>
                            <a:schemeClr val="dk1"/>
                          </a:solidFill>
                          <a:latin typeface="Cairo"/>
                          <a:ea typeface="Cairo"/>
                          <a:cs typeface="Cairo"/>
                          <a:sym typeface="Cairo"/>
                        </a:rPr>
                        <a:t>Suspensory ligaments which attached to the lens.</a:t>
                      </a:r>
                      <a:endParaRPr sz="1200">
                        <a:solidFill>
                          <a:schemeClr val="dk1"/>
                        </a:solidFill>
                        <a:latin typeface="Cairo"/>
                        <a:ea typeface="Cairo"/>
                        <a:cs typeface="Cairo"/>
                        <a:sym typeface="Cairo"/>
                      </a:endParaRPr>
                    </a:p>
                    <a:p>
                      <a:pPr indent="-304800" lvl="0" marL="457200" rtl="0" algn="l">
                        <a:spcBef>
                          <a:spcPts val="0"/>
                        </a:spcBef>
                        <a:spcAft>
                          <a:spcPts val="0"/>
                        </a:spcAft>
                        <a:buClr>
                          <a:schemeClr val="dk1"/>
                        </a:buClr>
                        <a:buSzPts val="1200"/>
                        <a:buFont typeface="Cairo"/>
                        <a:buChar char="●"/>
                      </a:pPr>
                      <a:r>
                        <a:t/>
                      </a:r>
                      <a:endParaRPr sz="1200">
                        <a:solidFill>
                          <a:schemeClr val="dk1"/>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c>
                  <a:txBody>
                    <a:bodyPr>
                      <a:noAutofit/>
                    </a:bodyPr>
                    <a:lstStyle/>
                    <a:p>
                      <a:pPr indent="0" lvl="0" marL="0" rtl="0" algn="l">
                        <a:spcBef>
                          <a:spcPts val="0"/>
                        </a:spcBef>
                        <a:spcAft>
                          <a:spcPts val="0"/>
                        </a:spcAft>
                        <a:buNone/>
                      </a:pPr>
                      <a:r>
                        <a:rPr b="1" lang="ar">
                          <a:latin typeface="Cairo"/>
                          <a:ea typeface="Cairo"/>
                          <a:cs typeface="Cairo"/>
                          <a:sym typeface="Cairo"/>
                        </a:rPr>
                        <a:t>choroid</a:t>
                      </a:r>
                      <a:endParaRPr b="1">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bl>
          </a:graphicData>
        </a:graphic>
      </p:graphicFrame>
      <p:graphicFrame>
        <p:nvGraphicFramePr>
          <p:cNvPr id="255" name="Google Shape;255;p48"/>
          <p:cNvGraphicFramePr/>
          <p:nvPr/>
        </p:nvGraphicFramePr>
        <p:xfrm>
          <a:off x="273813" y="6563525"/>
          <a:ext cx="3000000" cy="3000000"/>
        </p:xfrm>
        <a:graphic>
          <a:graphicData uri="http://schemas.openxmlformats.org/drawingml/2006/table">
            <a:tbl>
              <a:tblPr>
                <a:noFill/>
                <a:tableStyleId>{BB6439FB-E451-43EA-8D92-C4319A90CC5B}</a:tableStyleId>
              </a:tblPr>
              <a:tblGrid>
                <a:gridCol w="1992275"/>
                <a:gridCol w="4328475"/>
              </a:tblGrid>
              <a:tr h="539300">
                <a:tc gridSpan="2">
                  <a:txBody>
                    <a:bodyPr>
                      <a:noAutofit/>
                    </a:bodyPr>
                    <a:lstStyle/>
                    <a:p>
                      <a:pPr indent="0" lvl="0" marL="0" rtl="0" algn="ctr">
                        <a:spcBef>
                          <a:spcPts val="0"/>
                        </a:spcBef>
                        <a:spcAft>
                          <a:spcPts val="0"/>
                        </a:spcAft>
                        <a:buNone/>
                      </a:pPr>
                      <a:r>
                        <a:rPr b="1" lang="ar" sz="1800">
                          <a:solidFill>
                            <a:schemeClr val="dk1"/>
                          </a:solidFill>
                          <a:latin typeface="Josefin Sans"/>
                          <a:ea typeface="Josefin Sans"/>
                          <a:cs typeface="Josefin Sans"/>
                          <a:sym typeface="Josefin Sans"/>
                        </a:rPr>
                        <a:t>Retina</a:t>
                      </a:r>
                      <a:endParaRPr b="1">
                        <a:solidFill>
                          <a:schemeClr val="dk1"/>
                        </a:solidFill>
                        <a:latin typeface="Josefin Sans"/>
                        <a:ea typeface="Josefin Sans"/>
                        <a:cs typeface="Josefin Sans"/>
                        <a:sym typeface="Josefin Sans"/>
                      </a:endParaRPr>
                    </a:p>
                  </a:txBody>
                  <a:tcPr marT="91425" marB="91425" marR="91425" marL="91425" anchor="ctr">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solidFill>
                      <a:srgbClr val="EAD1DC"/>
                    </a:solidFill>
                  </a:tcPr>
                </a:tc>
                <a:tc hMerge="1"/>
              </a:tr>
              <a:tr h="2544950">
                <a:tc>
                  <a:txBody>
                    <a:bodyPr>
                      <a:noAutofit/>
                    </a:bodyPr>
                    <a:lstStyle/>
                    <a:p>
                      <a:pPr indent="0" lvl="0" marL="0" rtl="0" algn="l">
                        <a:spcBef>
                          <a:spcPts val="0"/>
                        </a:spcBef>
                        <a:spcAft>
                          <a:spcPts val="0"/>
                        </a:spcAft>
                        <a:buNone/>
                      </a:pPr>
                      <a:r>
                        <a:rPr b="1" lang="ar">
                          <a:solidFill>
                            <a:schemeClr val="dk1"/>
                          </a:solidFill>
                          <a:latin typeface="Cairo"/>
                          <a:ea typeface="Cairo"/>
                          <a:cs typeface="Cairo"/>
                          <a:sym typeface="Cairo"/>
                        </a:rPr>
                        <a:t>Outer pigmented part</a:t>
                      </a:r>
                      <a:endParaRPr b="1">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c>
                  <a:txBody>
                    <a:bodyPr>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Cairo"/>
                          <a:ea typeface="Cairo"/>
                          <a:cs typeface="Cairo"/>
                          <a:sym typeface="Cairo"/>
                        </a:rPr>
                        <a:t>i</a:t>
                      </a:r>
                      <a:r>
                        <a:rPr b="1" lang="ar">
                          <a:solidFill>
                            <a:schemeClr val="dk1"/>
                          </a:solidFill>
                          <a:latin typeface="Cairo"/>
                          <a:ea typeface="Cairo"/>
                          <a:cs typeface="Cairo"/>
                          <a:sym typeface="Cairo"/>
                        </a:rPr>
                        <a:t>nner neural part </a:t>
                      </a:r>
                      <a:endParaRPr b="1">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containing Photoreceptors  called Rods and Cones </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b="1" lang="ar">
                          <a:solidFill>
                            <a:schemeClr val="dk1"/>
                          </a:solidFill>
                          <a:latin typeface="Cairo"/>
                          <a:ea typeface="Cairo"/>
                          <a:cs typeface="Cairo"/>
                          <a:sym typeface="Cairo"/>
                        </a:rPr>
                        <a:t>Rods </a:t>
                      </a:r>
                      <a:endParaRPr b="1">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are best for vision in dim light (scotopic vision)</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are better than cones for detection of flicker ( sudden movements of objects ). </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b="1" lang="ar">
                          <a:solidFill>
                            <a:schemeClr val="dk1"/>
                          </a:solidFill>
                          <a:latin typeface="Cairo"/>
                          <a:ea typeface="Cairo"/>
                          <a:cs typeface="Cairo"/>
                          <a:sym typeface="Cairo"/>
                        </a:rPr>
                        <a:t>Cones </a:t>
                      </a:r>
                      <a:r>
                        <a:rPr lang="ar">
                          <a:solidFill>
                            <a:schemeClr val="dk1"/>
                          </a:solidFill>
                          <a:latin typeface="Cairo"/>
                          <a:ea typeface="Cairo"/>
                          <a:cs typeface="Cairo"/>
                          <a:sym typeface="Cairo"/>
                        </a:rPr>
                        <a:t>are best for:</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vision in daylight or bright  light (photopic vision) .</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Color Vision ( color perception ).</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Perception of detail ( acuity of vision ) .</a:t>
                      </a:r>
                      <a:endParaRPr>
                        <a:solidFill>
                          <a:schemeClr val="dk1"/>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bl>
          </a:graphicData>
        </a:graphic>
      </p:graphicFrame>
      <p:graphicFrame>
        <p:nvGraphicFramePr>
          <p:cNvPr id="256" name="Google Shape;256;p48"/>
          <p:cNvGraphicFramePr/>
          <p:nvPr/>
        </p:nvGraphicFramePr>
        <p:xfrm>
          <a:off x="263425" y="3654285"/>
          <a:ext cx="3000000" cy="3000000"/>
        </p:xfrm>
        <a:graphic>
          <a:graphicData uri="http://schemas.openxmlformats.org/drawingml/2006/table">
            <a:tbl>
              <a:tblPr>
                <a:noFill/>
                <a:tableStyleId>{BB6439FB-E451-43EA-8D92-C4319A90CC5B}</a:tableStyleId>
              </a:tblPr>
              <a:tblGrid>
                <a:gridCol w="3110550"/>
                <a:gridCol w="3220575"/>
              </a:tblGrid>
              <a:tr h="396225">
                <a:tc>
                  <a:txBody>
                    <a:bodyPr>
                      <a:noAutofit/>
                    </a:bodyPr>
                    <a:lstStyle/>
                    <a:p>
                      <a:pPr indent="-317500" lvl="0" marL="457200" rtl="0" algn="l">
                        <a:spcBef>
                          <a:spcPts val="0"/>
                        </a:spcBef>
                        <a:spcAft>
                          <a:spcPts val="0"/>
                        </a:spcAft>
                        <a:buSzPts val="1400"/>
                        <a:buFont typeface="Cairo"/>
                        <a:buChar char="★"/>
                      </a:pPr>
                      <a:r>
                        <a:rPr b="1" lang="ar">
                          <a:latin typeface="Cairo"/>
                          <a:ea typeface="Cairo"/>
                          <a:cs typeface="Cairo"/>
                          <a:sym typeface="Cairo"/>
                        </a:rPr>
                        <a:t>Sclera</a:t>
                      </a:r>
                      <a:endParaRPr b="1">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c>
                  <a:txBody>
                    <a:bodyPr>
                      <a:noAutofit/>
                    </a:bodyPr>
                    <a:lstStyle/>
                    <a:p>
                      <a:pPr indent="-317500" lvl="0" marL="457200" rtl="0" algn="l">
                        <a:spcBef>
                          <a:spcPts val="0"/>
                        </a:spcBef>
                        <a:spcAft>
                          <a:spcPts val="0"/>
                        </a:spcAft>
                        <a:buSzPts val="1400"/>
                        <a:buFont typeface="Cairo"/>
                        <a:buChar char="★"/>
                      </a:pPr>
                      <a:r>
                        <a:rPr b="1" lang="ar">
                          <a:latin typeface="Cairo"/>
                          <a:ea typeface="Cairo"/>
                          <a:cs typeface="Cairo"/>
                          <a:sym typeface="Cairo"/>
                        </a:rPr>
                        <a:t>Cornea</a:t>
                      </a:r>
                      <a:endParaRPr b="1">
                        <a:latin typeface="Cairo"/>
                        <a:ea typeface="Cairo"/>
                        <a:cs typeface="Cairo"/>
                        <a:sym typeface="Cairo"/>
                      </a:endParaRPr>
                    </a:p>
                  </a:txBody>
                  <a:tcPr marT="91425" marB="91425" marR="91425" marL="91425">
                    <a:lnL cap="flat" cmpd="sng" w="9525">
                      <a:solidFill>
                        <a:srgbClr val="9E9E9E"/>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bl>
          </a:graphicData>
        </a:graphic>
      </p:graphicFrame>
      <p:sp>
        <p:nvSpPr>
          <p:cNvPr id="257" name="Google Shape;257;p48"/>
          <p:cNvSpPr txBox="1"/>
          <p:nvPr/>
        </p:nvSpPr>
        <p:spPr>
          <a:xfrm>
            <a:off x="273825" y="1764963"/>
            <a:ext cx="5432700" cy="15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Philosopher"/>
                <a:ea typeface="Philosopher"/>
                <a:cs typeface="Philosopher"/>
                <a:sym typeface="Philosopher"/>
              </a:rPr>
              <a:t>Functions of vision:</a:t>
            </a:r>
            <a:endParaRPr sz="1800">
              <a:solidFill>
                <a:srgbClr val="45818E"/>
              </a:solidFill>
              <a:highlight>
                <a:srgbClr val="D0E0E3"/>
              </a:highlight>
              <a:latin typeface="Philosopher"/>
              <a:ea typeface="Philosopher"/>
              <a:cs typeface="Philosopher"/>
              <a:sym typeface="Philosopher"/>
            </a:endParaRPr>
          </a:p>
          <a:p>
            <a:pPr indent="-317500" lvl="0" marL="457200" rtl="0" algn="l">
              <a:spcBef>
                <a:spcPts val="0"/>
              </a:spcBef>
              <a:spcAft>
                <a:spcPts val="0"/>
              </a:spcAft>
              <a:buSzPts val="1400"/>
              <a:buFont typeface="Cairo"/>
              <a:buChar char="-"/>
            </a:pPr>
            <a:r>
              <a:rPr lang="ar">
                <a:latin typeface="Cairo"/>
                <a:ea typeface="Cairo"/>
                <a:cs typeface="Cairo"/>
                <a:sym typeface="Cairo"/>
              </a:rPr>
              <a:t>Discrimination (Light vs Dark)</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Detection of movement </a:t>
            </a:r>
            <a:endParaRPr>
              <a:latin typeface="Cairo"/>
              <a:ea typeface="Cairo"/>
              <a:cs typeface="Cairo"/>
              <a:sym typeface="Cairo"/>
            </a:endParaRPr>
          </a:p>
          <a:p>
            <a:pPr indent="-317500" lvl="0" marL="457200" rtl="0" algn="l">
              <a:spcBef>
                <a:spcPts val="0"/>
              </a:spcBef>
              <a:spcAft>
                <a:spcPts val="0"/>
              </a:spcAft>
              <a:buSzPts val="1400"/>
              <a:buFont typeface="Josefin Sans"/>
              <a:buChar char="-"/>
            </a:pPr>
            <a:r>
              <a:rPr lang="ar">
                <a:latin typeface="Cairo"/>
                <a:ea typeface="Cairo"/>
                <a:cs typeface="Cairo"/>
                <a:sym typeface="Cairo"/>
              </a:rPr>
              <a:t>Detect colour (adaptive value of color vision</a:t>
            </a:r>
            <a:r>
              <a:rPr lang="ar">
                <a:latin typeface="Josefin Sans"/>
                <a:ea typeface="Josefin Sans"/>
                <a:cs typeface="Josefin Sans"/>
                <a:sym typeface="Josefin Sans"/>
              </a:rPr>
              <a:t>)</a:t>
            </a:r>
            <a:endParaRPr>
              <a:latin typeface="Josefin Sans"/>
              <a:ea typeface="Josefin Sans"/>
              <a:cs typeface="Josefin Sans"/>
              <a:sym typeface="Josefin Sans"/>
            </a:endParaRPr>
          </a:p>
        </p:txBody>
      </p:sp>
      <p:sp>
        <p:nvSpPr>
          <p:cNvPr id="258" name="Google Shape;258;p48"/>
          <p:cNvSpPr txBox="1"/>
          <p:nvPr/>
        </p:nvSpPr>
        <p:spPr>
          <a:xfrm>
            <a:off x="253075" y="2768925"/>
            <a:ext cx="28329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Philosopher"/>
                <a:ea typeface="Philosopher"/>
                <a:cs typeface="Philosopher"/>
                <a:sym typeface="Philosopher"/>
              </a:rPr>
              <a:t>Eye layers</a:t>
            </a:r>
            <a:endParaRPr sz="1800">
              <a:solidFill>
                <a:srgbClr val="45818E"/>
              </a:solidFill>
              <a:highlight>
                <a:srgbClr val="D0E0E3"/>
              </a:highlight>
              <a:latin typeface="Philosopher"/>
              <a:ea typeface="Philosopher"/>
              <a:cs typeface="Philosopher"/>
              <a:sym typeface="Philosopher"/>
            </a:endParaRPr>
          </a:p>
        </p:txBody>
      </p:sp>
      <p:pic>
        <p:nvPicPr>
          <p:cNvPr id="259" name="Google Shape;259;p48"/>
          <p:cNvPicPr preferRelativeResize="0"/>
          <p:nvPr/>
        </p:nvPicPr>
        <p:blipFill>
          <a:blip r:embed="rId3">
            <a:alphaModFix/>
          </a:blip>
          <a:stretch>
            <a:fillRect/>
          </a:stretch>
        </p:blipFill>
        <p:spPr>
          <a:xfrm>
            <a:off x="4473250" y="4773029"/>
            <a:ext cx="2102469" cy="1766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9"/>
          <p:cNvSpPr/>
          <p:nvPr/>
        </p:nvSpPr>
        <p:spPr>
          <a:xfrm>
            <a:off x="288725" y="2000978"/>
            <a:ext cx="2487600" cy="1809600"/>
          </a:xfrm>
          <a:prstGeom prst="roundRect">
            <a:avLst>
              <a:gd fmla="val 16667" name="adj"/>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iro"/>
              <a:ea typeface="Cairo"/>
              <a:cs typeface="Cairo"/>
              <a:sym typeface="Cairo"/>
            </a:endParaRPr>
          </a:p>
        </p:txBody>
      </p:sp>
      <p:sp>
        <p:nvSpPr>
          <p:cNvPr id="265" name="Google Shape;265;p49"/>
          <p:cNvSpPr/>
          <p:nvPr/>
        </p:nvSpPr>
        <p:spPr>
          <a:xfrm>
            <a:off x="3933816" y="2021459"/>
            <a:ext cx="2487600" cy="1809600"/>
          </a:xfrm>
          <a:prstGeom prst="roundRect">
            <a:avLst>
              <a:gd fmla="val 16667" name="adj"/>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9"/>
          <p:cNvSpPr txBox="1"/>
          <p:nvPr/>
        </p:nvSpPr>
        <p:spPr>
          <a:xfrm>
            <a:off x="151825" y="662275"/>
            <a:ext cx="3699300" cy="5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The Anterior &amp; Posterior Cavities</a:t>
            </a:r>
            <a:r>
              <a:rPr lang="ar"/>
              <a:t> </a:t>
            </a:r>
            <a:endParaRPr/>
          </a:p>
        </p:txBody>
      </p:sp>
      <p:sp>
        <p:nvSpPr>
          <p:cNvPr id="267" name="Google Shape;267;p49"/>
          <p:cNvSpPr txBox="1"/>
          <p:nvPr/>
        </p:nvSpPr>
        <p:spPr>
          <a:xfrm>
            <a:off x="151825" y="1272450"/>
            <a:ext cx="6382200" cy="5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Cairo"/>
                <a:ea typeface="Cairo"/>
                <a:cs typeface="Cairo"/>
                <a:sym typeface="Cairo"/>
              </a:rPr>
              <a:t>The Ciliary Body (&amp; its suspensory ligament ) and lens divide the eye into :</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pic>
        <p:nvPicPr>
          <p:cNvPr id="268" name="Google Shape;268;p49"/>
          <p:cNvPicPr preferRelativeResize="0"/>
          <p:nvPr/>
        </p:nvPicPr>
        <p:blipFill>
          <a:blip r:embed="rId3">
            <a:alphaModFix/>
          </a:blip>
          <a:stretch>
            <a:fillRect/>
          </a:stretch>
        </p:blipFill>
        <p:spPr>
          <a:xfrm>
            <a:off x="228025" y="5282125"/>
            <a:ext cx="6588024" cy="3479790"/>
          </a:xfrm>
          <a:prstGeom prst="rect">
            <a:avLst/>
          </a:prstGeom>
          <a:noFill/>
          <a:ln>
            <a:noFill/>
          </a:ln>
        </p:spPr>
      </p:pic>
      <p:sp>
        <p:nvSpPr>
          <p:cNvPr id="269" name="Google Shape;269;p49"/>
          <p:cNvSpPr txBox="1"/>
          <p:nvPr/>
        </p:nvSpPr>
        <p:spPr>
          <a:xfrm>
            <a:off x="357600" y="4545300"/>
            <a:ext cx="6858000" cy="5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Cairo"/>
                <a:ea typeface="Cairo"/>
                <a:cs typeface="Cairo"/>
                <a:sym typeface="Cairo"/>
              </a:rPr>
              <a:t> </a:t>
            </a:r>
            <a:br>
              <a:rPr lang="ar">
                <a:latin typeface="Cairo"/>
                <a:ea typeface="Cairo"/>
                <a:cs typeface="Cairo"/>
                <a:sym typeface="Cairo"/>
              </a:rPr>
            </a:br>
            <a:br>
              <a:rPr lang="ar">
                <a:latin typeface="Cairo"/>
                <a:ea typeface="Cairo"/>
                <a:cs typeface="Cairo"/>
                <a:sym typeface="Cairo"/>
              </a:rPr>
            </a:br>
            <a:r>
              <a:rPr lang="ar">
                <a:latin typeface="Cairo"/>
                <a:ea typeface="Cairo"/>
                <a:cs typeface="Cairo"/>
                <a:sym typeface="Cairo"/>
              </a:rPr>
              <a:t>The Pupillary Muscles: consists of  </a:t>
            </a:r>
            <a:r>
              <a:rPr b="1" lang="ar">
                <a:latin typeface="Cairo"/>
                <a:ea typeface="Cairo"/>
                <a:cs typeface="Cairo"/>
                <a:sym typeface="Cairo"/>
              </a:rPr>
              <a:t>Radial </a:t>
            </a:r>
            <a:r>
              <a:rPr lang="ar">
                <a:latin typeface="Cairo"/>
                <a:ea typeface="Cairo"/>
                <a:cs typeface="Cairo"/>
                <a:sym typeface="Cairo"/>
              </a:rPr>
              <a:t>and </a:t>
            </a:r>
            <a:r>
              <a:rPr b="1" lang="ar">
                <a:latin typeface="Cairo"/>
                <a:ea typeface="Cairo"/>
                <a:cs typeface="Cairo"/>
                <a:sym typeface="Cairo"/>
              </a:rPr>
              <a:t>Circular </a:t>
            </a:r>
            <a:r>
              <a:rPr lang="ar">
                <a:latin typeface="Cairo"/>
                <a:ea typeface="Cairo"/>
                <a:cs typeface="Cairo"/>
                <a:sym typeface="Cairo"/>
              </a:rPr>
              <a:t>parts </a:t>
            </a:r>
            <a:br>
              <a:rPr lang="ar">
                <a:latin typeface="Cairo"/>
                <a:ea typeface="Cairo"/>
                <a:cs typeface="Cairo"/>
                <a:sym typeface="Cairo"/>
              </a:rPr>
            </a:br>
            <a:endParaRPr>
              <a:latin typeface="Cairo"/>
              <a:ea typeface="Cairo"/>
              <a:cs typeface="Cairo"/>
              <a:sym typeface="Cairo"/>
            </a:endParaRPr>
          </a:p>
        </p:txBody>
      </p:sp>
      <p:sp>
        <p:nvSpPr>
          <p:cNvPr id="270" name="Google Shape;270;p49"/>
          <p:cNvSpPr txBox="1"/>
          <p:nvPr/>
        </p:nvSpPr>
        <p:spPr>
          <a:xfrm>
            <a:off x="322588" y="1850525"/>
            <a:ext cx="2585700" cy="19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ar">
                <a:solidFill>
                  <a:srgbClr val="A64D79"/>
                </a:solidFill>
              </a:rPr>
              <a:t>Anterior cavity:</a:t>
            </a:r>
            <a:endParaRPr b="1">
              <a:solidFill>
                <a:srgbClr val="A64D79"/>
              </a:solidFill>
            </a:endParaRPr>
          </a:p>
          <a:p>
            <a:pPr indent="-298450" lvl="0" marL="457200" rtl="0" algn="l">
              <a:spcBef>
                <a:spcPts val="0"/>
              </a:spcBef>
              <a:spcAft>
                <a:spcPts val="0"/>
              </a:spcAft>
              <a:buClr>
                <a:schemeClr val="dk1"/>
              </a:buClr>
              <a:buSzPts val="1100"/>
              <a:buFont typeface="Arial"/>
              <a:buChar char="●"/>
            </a:pPr>
            <a:r>
              <a:rPr lang="ar">
                <a:solidFill>
                  <a:schemeClr val="dk1"/>
                </a:solidFill>
              </a:rPr>
              <a:t> which contains a fluid called Aqueous Humor.</a:t>
            </a:r>
            <a:endParaRPr>
              <a:solidFill>
                <a:schemeClr val="dk1"/>
              </a:solidFill>
            </a:endParaRPr>
          </a:p>
          <a:p>
            <a:pPr indent="-298450" lvl="0" marL="457200" rtl="0" algn="l">
              <a:spcBef>
                <a:spcPts val="0"/>
              </a:spcBef>
              <a:spcAft>
                <a:spcPts val="0"/>
              </a:spcAft>
              <a:buClr>
                <a:schemeClr val="dk1"/>
              </a:buClr>
              <a:buSzPts val="1100"/>
              <a:buFont typeface="Arial"/>
              <a:buChar char="●"/>
            </a:pPr>
            <a:r>
              <a:rPr lang="ar">
                <a:solidFill>
                  <a:schemeClr val="dk1"/>
                </a:solidFill>
              </a:rPr>
              <a:t>In the front of the iris.</a:t>
            </a:r>
            <a:endParaRPr>
              <a:solidFill>
                <a:schemeClr val="dk1"/>
              </a:solidFill>
            </a:endParaRPr>
          </a:p>
          <a:p>
            <a:pPr indent="0" lvl="0" marL="0" rtl="0" algn="l">
              <a:spcBef>
                <a:spcPts val="0"/>
              </a:spcBef>
              <a:spcAft>
                <a:spcPts val="0"/>
              </a:spcAft>
              <a:buClr>
                <a:schemeClr val="dk1"/>
              </a:buClr>
              <a:buSzPts val="1100"/>
              <a:buFont typeface="Arial"/>
              <a:buNone/>
            </a:pPr>
            <a:r>
              <a:rPr lang="ar">
                <a:solidFill>
                  <a:schemeClr val="dk1"/>
                </a:solidFill>
              </a:rPr>
              <a:t> </a:t>
            </a:r>
            <a:endParaRPr/>
          </a:p>
        </p:txBody>
      </p:sp>
      <p:sp>
        <p:nvSpPr>
          <p:cNvPr id="271" name="Google Shape;271;p49"/>
          <p:cNvSpPr txBox="1"/>
          <p:nvPr/>
        </p:nvSpPr>
        <p:spPr>
          <a:xfrm>
            <a:off x="4063713" y="2113025"/>
            <a:ext cx="2357700" cy="14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Cairo"/>
              <a:ea typeface="Cairo"/>
              <a:cs typeface="Cairo"/>
              <a:sym typeface="Cairo"/>
            </a:endParaRPr>
          </a:p>
          <a:p>
            <a:pPr indent="0" lvl="0" marL="0" rtl="0" algn="l">
              <a:spcBef>
                <a:spcPts val="0"/>
              </a:spcBef>
              <a:spcAft>
                <a:spcPts val="0"/>
              </a:spcAft>
              <a:buNone/>
            </a:pPr>
            <a:r>
              <a:rPr b="1" lang="ar">
                <a:solidFill>
                  <a:srgbClr val="6AA84F"/>
                </a:solidFill>
                <a:latin typeface="Cairo"/>
                <a:ea typeface="Cairo"/>
                <a:cs typeface="Cairo"/>
                <a:sym typeface="Cairo"/>
              </a:rPr>
              <a:t>Posterior cavity :</a:t>
            </a:r>
            <a:endParaRPr b="1">
              <a:solidFill>
                <a:srgbClr val="6AA84F"/>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   which contains fluid called Vitreous Humor.</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behind</a:t>
            </a:r>
            <a:r>
              <a:rPr lang="ar">
                <a:solidFill>
                  <a:schemeClr val="dk1"/>
                </a:solidFill>
                <a:latin typeface="Cairo"/>
                <a:ea typeface="Cairo"/>
                <a:cs typeface="Cairo"/>
                <a:sym typeface="Cairo"/>
              </a:rPr>
              <a:t> the iris: between the iris and lens.</a:t>
            </a:r>
            <a:endParaRPr>
              <a:solidFill>
                <a:schemeClr val="dk1"/>
              </a:solidFill>
              <a:latin typeface="Cairo"/>
              <a:ea typeface="Cairo"/>
              <a:cs typeface="Cairo"/>
              <a:sym typeface="Cairo"/>
            </a:endParaRPr>
          </a:p>
        </p:txBody>
      </p:sp>
      <p:sp>
        <p:nvSpPr>
          <p:cNvPr id="272" name="Google Shape;272;p49"/>
          <p:cNvSpPr txBox="1"/>
          <p:nvPr/>
        </p:nvSpPr>
        <p:spPr>
          <a:xfrm>
            <a:off x="151825" y="4171763"/>
            <a:ext cx="5523600" cy="6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Pupillary muscles</a:t>
            </a:r>
            <a:endParaRPr sz="1800">
              <a:solidFill>
                <a:srgbClr val="45818E"/>
              </a:solidFill>
              <a:highlight>
                <a:srgbClr val="D0E0E3"/>
              </a:highlight>
              <a:latin typeface="Josefin Sans"/>
              <a:ea typeface="Josefin Sans"/>
              <a:cs typeface="Josefin Sans"/>
              <a:sym typeface="Josefi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50"/>
          <p:cNvSpPr txBox="1"/>
          <p:nvPr/>
        </p:nvSpPr>
        <p:spPr>
          <a:xfrm>
            <a:off x="411300" y="438275"/>
            <a:ext cx="60354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Macula &amp; Fovea Centralis</a:t>
            </a:r>
            <a:endParaRPr sz="1800">
              <a:solidFill>
                <a:srgbClr val="45818E"/>
              </a:solidFill>
              <a:highlight>
                <a:srgbClr val="D0E0E3"/>
              </a:highlight>
              <a:latin typeface="Josefin Sans"/>
              <a:ea typeface="Josefin Sans"/>
              <a:cs typeface="Josefin Sans"/>
              <a:sym typeface="Josefin Sans"/>
            </a:endParaRPr>
          </a:p>
          <a:p>
            <a:pPr indent="0" lvl="0" marL="0" rtl="0" algn="l">
              <a:spcBef>
                <a:spcPts val="0"/>
              </a:spcBef>
              <a:spcAft>
                <a:spcPts val="0"/>
              </a:spcAft>
              <a:buNone/>
            </a:pPr>
            <a:r>
              <a:t/>
            </a:r>
            <a:endParaRPr sz="1800">
              <a:solidFill>
                <a:srgbClr val="45818E"/>
              </a:solidFill>
              <a:highlight>
                <a:srgbClr val="D0E0E3"/>
              </a:highlight>
              <a:latin typeface="Josefin Sans"/>
              <a:ea typeface="Josefin Sans"/>
              <a:cs typeface="Josefin Sans"/>
              <a:sym typeface="Josefin Sans"/>
            </a:endParaRPr>
          </a:p>
          <a:p>
            <a:pPr indent="-317500" lvl="0" marL="457200" rtl="0" algn="l">
              <a:spcBef>
                <a:spcPts val="0"/>
              </a:spcBef>
              <a:spcAft>
                <a:spcPts val="0"/>
              </a:spcAft>
              <a:buSzPts val="1400"/>
              <a:buFont typeface="Cairo"/>
              <a:buChar char="●"/>
            </a:pPr>
            <a:r>
              <a:rPr lang="ar">
                <a:latin typeface="Cairo"/>
                <a:ea typeface="Cairo"/>
                <a:cs typeface="Cairo"/>
                <a:sym typeface="Cairo"/>
              </a:rPr>
              <a:t>An important part of the retina is the Macula Lutea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At the center of the Macula we find the Fovea Centralis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In the Fovea we find the maximum concentration of cones consequently  the Fovea is the point of maximal visual activity in the retina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Cones are densely packed at the Fovea .</a:t>
            </a:r>
            <a:endParaRPr>
              <a:latin typeface="Cairo"/>
              <a:ea typeface="Cairo"/>
              <a:cs typeface="Cairo"/>
              <a:sym typeface="Cairo"/>
            </a:endParaRPr>
          </a:p>
          <a:p>
            <a:pPr indent="-317500" lvl="0" marL="457200" rtl="0" algn="l">
              <a:spcBef>
                <a:spcPts val="0"/>
              </a:spcBef>
              <a:spcAft>
                <a:spcPts val="0"/>
              </a:spcAft>
              <a:buSzPts val="1400"/>
              <a:buFont typeface="Cairo"/>
              <a:buChar char="●"/>
            </a:pPr>
            <a:r>
              <a:rPr lang="ar">
                <a:latin typeface="Cairo"/>
                <a:ea typeface="Cairo"/>
                <a:cs typeface="Cairo"/>
                <a:sym typeface="Cairo"/>
              </a:rPr>
              <a:t>When you turn your eye to look at an object  you tend to place its image in the Fovea </a:t>
            </a:r>
            <a:endParaRPr>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278" name="Google Shape;278;p50"/>
          <p:cNvPicPr preferRelativeResize="0"/>
          <p:nvPr/>
        </p:nvPicPr>
        <p:blipFill>
          <a:blip r:embed="rId3">
            <a:alphaModFix/>
          </a:blip>
          <a:stretch>
            <a:fillRect/>
          </a:stretch>
        </p:blipFill>
        <p:spPr>
          <a:xfrm>
            <a:off x="137550" y="3116475"/>
            <a:ext cx="2877668" cy="2447075"/>
          </a:xfrm>
          <a:prstGeom prst="rect">
            <a:avLst/>
          </a:prstGeom>
          <a:noFill/>
          <a:ln>
            <a:noFill/>
          </a:ln>
        </p:spPr>
      </p:pic>
      <p:pic>
        <p:nvPicPr>
          <p:cNvPr id="279" name="Google Shape;279;p50"/>
          <p:cNvPicPr preferRelativeResize="0"/>
          <p:nvPr/>
        </p:nvPicPr>
        <p:blipFill rotWithShape="1">
          <a:blip r:embed="rId4">
            <a:alphaModFix/>
          </a:blip>
          <a:srcRect b="0" l="0" r="8575" t="0"/>
          <a:stretch/>
        </p:blipFill>
        <p:spPr>
          <a:xfrm>
            <a:off x="3235200" y="3116475"/>
            <a:ext cx="3476801" cy="2447075"/>
          </a:xfrm>
          <a:prstGeom prst="rect">
            <a:avLst/>
          </a:prstGeom>
          <a:noFill/>
          <a:ln>
            <a:noFill/>
          </a:ln>
        </p:spPr>
      </p:pic>
      <p:sp>
        <p:nvSpPr>
          <p:cNvPr id="280" name="Google Shape;280;p50"/>
          <p:cNvSpPr txBox="1"/>
          <p:nvPr/>
        </p:nvSpPr>
        <p:spPr>
          <a:xfrm>
            <a:off x="0" y="5563550"/>
            <a:ext cx="4791300" cy="5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Normal Ophthalmoscopic View of Eye</a:t>
            </a:r>
            <a:endParaRPr sz="1800">
              <a:solidFill>
                <a:srgbClr val="45818E"/>
              </a:solidFill>
              <a:highlight>
                <a:srgbClr val="D0E0E3"/>
              </a:highlight>
              <a:latin typeface="Josefin Sans"/>
              <a:ea typeface="Josefin Sans"/>
              <a:cs typeface="Josefin Sans"/>
              <a:sym typeface="Josefin Sans"/>
            </a:endParaRPr>
          </a:p>
        </p:txBody>
      </p:sp>
      <p:pic>
        <p:nvPicPr>
          <p:cNvPr id="281" name="Google Shape;281;p50"/>
          <p:cNvPicPr preferRelativeResize="0"/>
          <p:nvPr/>
        </p:nvPicPr>
        <p:blipFill>
          <a:blip r:embed="rId5">
            <a:alphaModFix/>
          </a:blip>
          <a:stretch>
            <a:fillRect/>
          </a:stretch>
        </p:blipFill>
        <p:spPr>
          <a:xfrm>
            <a:off x="411300" y="6154250"/>
            <a:ext cx="3023501" cy="2347000"/>
          </a:xfrm>
          <a:prstGeom prst="rect">
            <a:avLst/>
          </a:prstGeom>
          <a:noFill/>
          <a:ln>
            <a:noFill/>
          </a:ln>
        </p:spPr>
      </p:pic>
      <p:pic>
        <p:nvPicPr>
          <p:cNvPr id="282" name="Google Shape;282;p50"/>
          <p:cNvPicPr preferRelativeResize="0"/>
          <p:nvPr/>
        </p:nvPicPr>
        <p:blipFill>
          <a:blip r:embed="rId6">
            <a:alphaModFix/>
          </a:blip>
          <a:stretch>
            <a:fillRect/>
          </a:stretch>
        </p:blipFill>
        <p:spPr>
          <a:xfrm>
            <a:off x="3414750" y="6154250"/>
            <a:ext cx="3297250" cy="2347000"/>
          </a:xfrm>
          <a:prstGeom prst="rect">
            <a:avLst/>
          </a:prstGeom>
          <a:noFill/>
          <a:ln>
            <a:noFill/>
          </a:ln>
        </p:spPr>
      </p:pic>
      <p:pic>
        <p:nvPicPr>
          <p:cNvPr id="283" name="Google Shape;283;p50"/>
          <p:cNvPicPr preferRelativeResize="0"/>
          <p:nvPr/>
        </p:nvPicPr>
        <p:blipFill>
          <a:blip r:embed="rId7">
            <a:alphaModFix/>
          </a:blip>
          <a:stretch>
            <a:fillRect/>
          </a:stretch>
        </p:blipFill>
        <p:spPr>
          <a:xfrm>
            <a:off x="411300" y="8501250"/>
            <a:ext cx="6294300" cy="1117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51"/>
          <p:cNvSpPr txBox="1"/>
          <p:nvPr/>
        </p:nvSpPr>
        <p:spPr>
          <a:xfrm>
            <a:off x="151825" y="519600"/>
            <a:ext cx="4487400" cy="46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Disorders of the Eye and Vision</a:t>
            </a:r>
            <a:endParaRPr sz="1800">
              <a:solidFill>
                <a:srgbClr val="45818E"/>
              </a:solidFill>
              <a:highlight>
                <a:srgbClr val="D0E0E3"/>
              </a:highlight>
              <a:latin typeface="Josefin Sans"/>
              <a:ea typeface="Josefin Sans"/>
              <a:cs typeface="Josefin Sans"/>
              <a:sym typeface="Josefin Sans"/>
            </a:endParaRPr>
          </a:p>
        </p:txBody>
      </p:sp>
      <p:sp>
        <p:nvSpPr>
          <p:cNvPr id="289" name="Google Shape;289;p51"/>
          <p:cNvSpPr txBox="1"/>
          <p:nvPr/>
        </p:nvSpPr>
        <p:spPr>
          <a:xfrm>
            <a:off x="151825" y="981000"/>
            <a:ext cx="5820300" cy="7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Cairo"/>
                <a:ea typeface="Cairo"/>
                <a:cs typeface="Cairo"/>
                <a:sym typeface="Cairo"/>
              </a:rPr>
              <a:t>Retinopathy in </a:t>
            </a:r>
            <a:r>
              <a:rPr b="1" lang="ar">
                <a:latin typeface="Cairo"/>
                <a:ea typeface="Cairo"/>
                <a:cs typeface="Cairo"/>
                <a:sym typeface="Cairo"/>
              </a:rPr>
              <a:t>diabetes </a:t>
            </a:r>
            <a:endParaRPr b="1">
              <a:latin typeface="Cairo"/>
              <a:ea typeface="Cairo"/>
              <a:cs typeface="Cairo"/>
              <a:sym typeface="Cairo"/>
            </a:endParaRPr>
          </a:p>
          <a:p>
            <a:pPr indent="0" lvl="0" marL="0" rtl="0" algn="l">
              <a:spcBef>
                <a:spcPts val="0"/>
              </a:spcBef>
              <a:spcAft>
                <a:spcPts val="0"/>
              </a:spcAft>
              <a:buNone/>
            </a:pPr>
            <a:r>
              <a:rPr lang="ar">
                <a:latin typeface="Cairo"/>
                <a:ea typeface="Cairo"/>
                <a:cs typeface="Cairo"/>
                <a:sym typeface="Cairo"/>
              </a:rPr>
              <a:t>Vessels have weak walls – causes hemorrhaging and blindness</a:t>
            </a:r>
            <a:endParaRPr>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p:txBody>
      </p:sp>
      <p:pic>
        <p:nvPicPr>
          <p:cNvPr id="290" name="Google Shape;290;p51"/>
          <p:cNvPicPr preferRelativeResize="0"/>
          <p:nvPr/>
        </p:nvPicPr>
        <p:blipFill>
          <a:blip r:embed="rId3">
            <a:alphaModFix/>
          </a:blip>
          <a:stretch>
            <a:fillRect/>
          </a:stretch>
        </p:blipFill>
        <p:spPr>
          <a:xfrm>
            <a:off x="275375" y="1779000"/>
            <a:ext cx="2243200" cy="1329425"/>
          </a:xfrm>
          <a:prstGeom prst="rect">
            <a:avLst/>
          </a:prstGeom>
          <a:noFill/>
          <a:ln>
            <a:noFill/>
          </a:ln>
        </p:spPr>
      </p:pic>
      <p:pic>
        <p:nvPicPr>
          <p:cNvPr id="291" name="Google Shape;291;p51"/>
          <p:cNvPicPr preferRelativeResize="0"/>
          <p:nvPr/>
        </p:nvPicPr>
        <p:blipFill>
          <a:blip r:embed="rId4">
            <a:alphaModFix/>
          </a:blip>
          <a:stretch>
            <a:fillRect/>
          </a:stretch>
        </p:blipFill>
        <p:spPr>
          <a:xfrm>
            <a:off x="4013675" y="1779000"/>
            <a:ext cx="2295150" cy="1329425"/>
          </a:xfrm>
          <a:prstGeom prst="rect">
            <a:avLst/>
          </a:prstGeom>
          <a:noFill/>
          <a:ln>
            <a:noFill/>
          </a:ln>
        </p:spPr>
      </p:pic>
      <p:cxnSp>
        <p:nvCxnSpPr>
          <p:cNvPr id="292" name="Google Shape;292;p51"/>
          <p:cNvCxnSpPr>
            <a:stCxn id="290" idx="3"/>
            <a:endCxn id="291" idx="1"/>
          </p:cNvCxnSpPr>
          <p:nvPr/>
        </p:nvCxnSpPr>
        <p:spPr>
          <a:xfrm>
            <a:off x="2518575" y="2443712"/>
            <a:ext cx="1495200" cy="0"/>
          </a:xfrm>
          <a:prstGeom prst="straightConnector1">
            <a:avLst/>
          </a:prstGeom>
          <a:noFill/>
          <a:ln cap="flat" cmpd="sng" w="38100">
            <a:solidFill>
              <a:srgbClr val="76A5AF"/>
            </a:solidFill>
            <a:prstDash val="solid"/>
            <a:round/>
            <a:headEnd len="med" w="med" type="none"/>
            <a:tailEnd len="med" w="med" type="triangle"/>
          </a:ln>
        </p:spPr>
      </p:cxnSp>
      <p:sp>
        <p:nvSpPr>
          <p:cNvPr id="293" name="Google Shape;293;p51"/>
          <p:cNvSpPr txBox="1"/>
          <p:nvPr/>
        </p:nvSpPr>
        <p:spPr>
          <a:xfrm>
            <a:off x="151825" y="3333400"/>
            <a:ext cx="3000000" cy="46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Organization of the Retina</a:t>
            </a:r>
            <a:endParaRPr sz="1800">
              <a:solidFill>
                <a:srgbClr val="45818E"/>
              </a:solidFill>
              <a:highlight>
                <a:srgbClr val="D0E0E3"/>
              </a:highlight>
              <a:latin typeface="Josefin Sans"/>
              <a:ea typeface="Josefin Sans"/>
              <a:cs typeface="Josefin Sans"/>
              <a:sym typeface="Josefin Sans"/>
            </a:endParaRPr>
          </a:p>
        </p:txBody>
      </p:sp>
      <p:pic>
        <p:nvPicPr>
          <p:cNvPr id="294" name="Google Shape;294;p51"/>
          <p:cNvPicPr preferRelativeResize="0"/>
          <p:nvPr/>
        </p:nvPicPr>
        <p:blipFill>
          <a:blip r:embed="rId5">
            <a:alphaModFix/>
          </a:blip>
          <a:stretch>
            <a:fillRect/>
          </a:stretch>
        </p:blipFill>
        <p:spPr>
          <a:xfrm>
            <a:off x="288825" y="3937400"/>
            <a:ext cx="5954699" cy="2349050"/>
          </a:xfrm>
          <a:prstGeom prst="rect">
            <a:avLst/>
          </a:prstGeom>
          <a:noFill/>
          <a:ln>
            <a:noFill/>
          </a:ln>
        </p:spPr>
      </p:pic>
      <p:pic>
        <p:nvPicPr>
          <p:cNvPr id="295" name="Google Shape;295;p51"/>
          <p:cNvPicPr preferRelativeResize="0"/>
          <p:nvPr/>
        </p:nvPicPr>
        <p:blipFill>
          <a:blip r:embed="rId6">
            <a:alphaModFix/>
          </a:blip>
          <a:stretch>
            <a:fillRect/>
          </a:stretch>
        </p:blipFill>
        <p:spPr>
          <a:xfrm>
            <a:off x="3528050" y="7115450"/>
            <a:ext cx="3266400" cy="2613275"/>
          </a:xfrm>
          <a:prstGeom prst="rect">
            <a:avLst/>
          </a:prstGeom>
          <a:noFill/>
          <a:ln>
            <a:noFill/>
          </a:ln>
        </p:spPr>
      </p:pic>
      <p:sp>
        <p:nvSpPr>
          <p:cNvPr id="296" name="Google Shape;296;p51"/>
          <p:cNvSpPr txBox="1"/>
          <p:nvPr/>
        </p:nvSpPr>
        <p:spPr>
          <a:xfrm>
            <a:off x="288825" y="6470250"/>
            <a:ext cx="3424800" cy="46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External Protection of The Eye</a:t>
            </a:r>
            <a:r>
              <a:rPr lang="ar"/>
              <a:t> </a:t>
            </a:r>
            <a:endParaRPr/>
          </a:p>
        </p:txBody>
      </p:sp>
      <p:sp>
        <p:nvSpPr>
          <p:cNvPr id="297" name="Google Shape;297;p51"/>
          <p:cNvSpPr txBox="1"/>
          <p:nvPr/>
        </p:nvSpPr>
        <p:spPr>
          <a:xfrm>
            <a:off x="288825" y="7252200"/>
            <a:ext cx="3266400" cy="20913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Bony orbit </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Eyelids</a:t>
            </a:r>
            <a:r>
              <a:rPr lang="ar">
                <a:solidFill>
                  <a:schemeClr val="dk1"/>
                </a:solidFill>
                <a:latin typeface="Cairo"/>
                <a:ea typeface="Cairo"/>
                <a:cs typeface="Cairo"/>
                <a:sym typeface="Cairo"/>
              </a:rPr>
              <a:t> with their lashes</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Conjunctiva </a:t>
            </a:r>
            <a:endParaRPr>
              <a:solidFill>
                <a:schemeClr val="dk1"/>
              </a:solidFill>
              <a:latin typeface="Cairo"/>
              <a:ea typeface="Cairo"/>
              <a:cs typeface="Cairo"/>
              <a:sym typeface="Cairo"/>
            </a:endParaRPr>
          </a:p>
          <a:p>
            <a:pPr indent="-317500" lvl="0" marL="457200" rtl="0" algn="l">
              <a:spcBef>
                <a:spcPts val="0"/>
              </a:spcBef>
              <a:spcAft>
                <a:spcPts val="0"/>
              </a:spcAft>
              <a:buClr>
                <a:schemeClr val="dk1"/>
              </a:buClr>
              <a:buSzPts val="1400"/>
              <a:buFont typeface="Cairo"/>
              <a:buAutoNum type="arabicPeriod"/>
            </a:pPr>
            <a:r>
              <a:rPr lang="ar">
                <a:solidFill>
                  <a:schemeClr val="dk1"/>
                </a:solidFill>
                <a:latin typeface="Cairo"/>
                <a:ea typeface="Cairo"/>
                <a:cs typeface="Cairo"/>
                <a:sym typeface="Cairo"/>
              </a:rPr>
              <a:t>Tears from lacrimal gland:</a:t>
            </a:r>
            <a:endParaRPr>
              <a:solidFill>
                <a:schemeClr val="dk1"/>
              </a:solidFill>
              <a:latin typeface="Cairo"/>
              <a:ea typeface="Cairo"/>
              <a:cs typeface="Cairo"/>
              <a:sym typeface="Cairo"/>
            </a:endParaRPr>
          </a:p>
          <a:p>
            <a:pPr indent="-317500" lvl="1" marL="914400" rtl="0" algn="l">
              <a:spcBef>
                <a:spcPts val="0"/>
              </a:spcBef>
              <a:spcAft>
                <a:spcPts val="0"/>
              </a:spcAft>
              <a:buClr>
                <a:schemeClr val="dk1"/>
              </a:buClr>
              <a:buSzPts val="1400"/>
              <a:buFont typeface="Cairo"/>
              <a:buChar char="○"/>
            </a:pPr>
            <a:r>
              <a:rPr lang="ar">
                <a:solidFill>
                  <a:schemeClr val="dk1"/>
                </a:solidFill>
                <a:latin typeface="Cairo"/>
                <a:ea typeface="Cairo"/>
                <a:cs typeface="Cairo"/>
                <a:sym typeface="Cairo"/>
              </a:rPr>
              <a:t> </a:t>
            </a:r>
            <a:r>
              <a:rPr lang="ar" sz="1200">
                <a:solidFill>
                  <a:schemeClr val="dk1"/>
                </a:solidFill>
                <a:latin typeface="Cairo"/>
                <a:ea typeface="Cairo"/>
                <a:cs typeface="Cairo"/>
                <a:sym typeface="Cairo"/>
              </a:rPr>
              <a:t>has antibacterial, lubricating effect keep cornea moist &amp; clear.</a:t>
            </a:r>
            <a:endParaRPr sz="1200">
              <a:solidFill>
                <a:schemeClr val="dk1"/>
              </a:solidFill>
              <a:latin typeface="Cairo"/>
              <a:ea typeface="Cairo"/>
              <a:cs typeface="Cairo"/>
              <a:sym typeface="Cairo"/>
            </a:endParaRPr>
          </a:p>
          <a:p>
            <a:pPr indent="-304800" lvl="1" marL="914400" rtl="0" algn="l">
              <a:spcBef>
                <a:spcPts val="0"/>
              </a:spcBef>
              <a:spcAft>
                <a:spcPts val="0"/>
              </a:spcAft>
              <a:buClr>
                <a:schemeClr val="dk1"/>
              </a:buClr>
              <a:buSzPts val="1200"/>
              <a:buChar char="○"/>
            </a:pPr>
            <a:r>
              <a:rPr lang="ar" sz="1200">
                <a:solidFill>
                  <a:schemeClr val="dk1"/>
                </a:solidFill>
                <a:latin typeface="Cairo"/>
                <a:ea typeface="Cairo"/>
                <a:cs typeface="Cairo"/>
                <a:sym typeface="Cairo"/>
              </a:rPr>
              <a:t> provid</a:t>
            </a:r>
            <a:r>
              <a:rPr lang="ar" sz="1200">
                <a:solidFill>
                  <a:schemeClr val="dk1"/>
                </a:solidFill>
              </a:rPr>
              <a:t>e nutrition to the cornea.</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2"/>
          <p:cNvSpPr txBox="1"/>
          <p:nvPr/>
        </p:nvSpPr>
        <p:spPr>
          <a:xfrm>
            <a:off x="219325" y="469050"/>
            <a:ext cx="3000000" cy="42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 Image Formation</a:t>
            </a:r>
            <a:endParaRPr sz="1800">
              <a:solidFill>
                <a:srgbClr val="45818E"/>
              </a:solidFill>
              <a:highlight>
                <a:srgbClr val="D0E0E3"/>
              </a:highlight>
              <a:latin typeface="Josefin Sans"/>
              <a:ea typeface="Josefin Sans"/>
              <a:cs typeface="Josefin Sans"/>
              <a:sym typeface="Josefin Sans"/>
            </a:endParaRPr>
          </a:p>
        </p:txBody>
      </p:sp>
      <p:pic>
        <p:nvPicPr>
          <p:cNvPr id="303" name="Google Shape;303;p52"/>
          <p:cNvPicPr preferRelativeResize="0"/>
          <p:nvPr/>
        </p:nvPicPr>
        <p:blipFill>
          <a:blip r:embed="rId3">
            <a:alphaModFix/>
          </a:blip>
          <a:stretch>
            <a:fillRect/>
          </a:stretch>
        </p:blipFill>
        <p:spPr>
          <a:xfrm>
            <a:off x="0" y="1076625"/>
            <a:ext cx="6553198" cy="1756313"/>
          </a:xfrm>
          <a:prstGeom prst="rect">
            <a:avLst/>
          </a:prstGeom>
          <a:noFill/>
          <a:ln>
            <a:noFill/>
          </a:ln>
        </p:spPr>
      </p:pic>
      <p:sp>
        <p:nvSpPr>
          <p:cNvPr id="304" name="Google Shape;304;p52"/>
          <p:cNvSpPr txBox="1"/>
          <p:nvPr/>
        </p:nvSpPr>
        <p:spPr>
          <a:xfrm>
            <a:off x="219325" y="3451475"/>
            <a:ext cx="3000000" cy="5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Principles of Optics</a:t>
            </a:r>
            <a:endParaRPr sz="1800">
              <a:solidFill>
                <a:srgbClr val="45818E"/>
              </a:solidFill>
              <a:highlight>
                <a:srgbClr val="D0E0E3"/>
              </a:highlight>
              <a:latin typeface="Josefin Sans"/>
              <a:ea typeface="Josefin Sans"/>
              <a:cs typeface="Josefin Sans"/>
              <a:sym typeface="Josefin Sans"/>
            </a:endParaRPr>
          </a:p>
        </p:txBody>
      </p:sp>
      <p:graphicFrame>
        <p:nvGraphicFramePr>
          <p:cNvPr id="305" name="Google Shape;305;p52"/>
          <p:cNvGraphicFramePr/>
          <p:nvPr/>
        </p:nvGraphicFramePr>
        <p:xfrm>
          <a:off x="800100" y="4401050"/>
          <a:ext cx="3000000" cy="3000000"/>
        </p:xfrm>
        <a:graphic>
          <a:graphicData uri="http://schemas.openxmlformats.org/drawingml/2006/table">
            <a:tbl>
              <a:tblPr>
                <a:noFill/>
                <a:tableStyleId>{BB6439FB-E451-43EA-8D92-C4319A90CC5B}</a:tableStyleId>
              </a:tblPr>
              <a:tblGrid>
                <a:gridCol w="1409700"/>
                <a:gridCol w="3543300"/>
              </a:tblGrid>
              <a:tr h="381000">
                <a:tc>
                  <a:txBody>
                    <a:bodyPr>
                      <a:noAutofit/>
                    </a:bodyPr>
                    <a:lstStyle/>
                    <a:p>
                      <a:pPr indent="0" lvl="0" marL="0" rtl="0" algn="l">
                        <a:spcBef>
                          <a:spcPts val="0"/>
                        </a:spcBef>
                        <a:spcAft>
                          <a:spcPts val="0"/>
                        </a:spcAft>
                        <a:buNone/>
                      </a:pPr>
                      <a:r>
                        <a:rPr b="1" lang="ar" sz="1600">
                          <a:latin typeface="Philosopher"/>
                          <a:ea typeface="Philosopher"/>
                          <a:cs typeface="Philosopher"/>
                          <a:sym typeface="Philosopher"/>
                        </a:rPr>
                        <a:t>Term</a:t>
                      </a:r>
                      <a:endParaRPr b="1" sz="1600">
                        <a:latin typeface="Philosopher"/>
                        <a:ea typeface="Philosopher"/>
                        <a:cs typeface="Philosopher"/>
                        <a:sym typeface="Philosopher"/>
                      </a:endParaRPr>
                    </a:p>
                  </a:txBody>
                  <a:tcPr marT="91425" marB="91425" marR="91425" marL="91425">
                    <a:solidFill>
                      <a:srgbClr val="EAD1DC"/>
                    </a:solidFill>
                  </a:tcPr>
                </a:tc>
                <a:tc>
                  <a:txBody>
                    <a:bodyPr>
                      <a:noAutofit/>
                    </a:bodyPr>
                    <a:lstStyle/>
                    <a:p>
                      <a:pPr indent="0" lvl="0" marL="0" rtl="0" algn="l">
                        <a:spcBef>
                          <a:spcPts val="0"/>
                        </a:spcBef>
                        <a:spcAft>
                          <a:spcPts val="0"/>
                        </a:spcAft>
                        <a:buNone/>
                      </a:pPr>
                      <a:r>
                        <a:rPr b="1" lang="ar" sz="1600">
                          <a:latin typeface="Philosopher"/>
                          <a:ea typeface="Philosopher"/>
                          <a:cs typeface="Philosopher"/>
                          <a:sym typeface="Philosopher"/>
                        </a:rPr>
                        <a:t>Description</a:t>
                      </a:r>
                      <a:endParaRPr b="1" sz="1600">
                        <a:latin typeface="Philosopher"/>
                        <a:ea typeface="Philosopher"/>
                        <a:cs typeface="Philosopher"/>
                        <a:sym typeface="Philosopher"/>
                      </a:endParaRPr>
                    </a:p>
                  </a:txBody>
                  <a:tcPr marT="91425" marB="91425" marR="91425" marL="91425">
                    <a:solidFill>
                      <a:srgbClr val="EAD1DC"/>
                    </a:solidFill>
                  </a:tcPr>
                </a:tc>
              </a:tr>
              <a:tr h="381000">
                <a:tc>
                  <a:txBody>
                    <a:bodyPr>
                      <a:noAutofit/>
                    </a:bodyPr>
                    <a:lstStyle/>
                    <a:p>
                      <a:pPr indent="0" lvl="0" marL="0" rtl="0" algn="l">
                        <a:spcBef>
                          <a:spcPts val="0"/>
                        </a:spcBef>
                        <a:spcAft>
                          <a:spcPts val="0"/>
                        </a:spcAft>
                        <a:buNone/>
                      </a:pPr>
                      <a:r>
                        <a:rPr b="1" lang="ar">
                          <a:solidFill>
                            <a:schemeClr val="dk1"/>
                          </a:solidFill>
                          <a:latin typeface="Philosopher"/>
                          <a:ea typeface="Philosopher"/>
                          <a:cs typeface="Philosopher"/>
                          <a:sym typeface="Philosopher"/>
                        </a:rPr>
                        <a:t>Principl focus point</a:t>
                      </a:r>
                      <a:endParaRPr b="1">
                        <a:latin typeface="Philosopher"/>
                        <a:ea typeface="Philosopher"/>
                        <a:cs typeface="Philosopher"/>
                        <a:sym typeface="Philosopher"/>
                      </a:endParaRPr>
                    </a:p>
                  </a:txBody>
                  <a:tcPr marT="91425" marB="91425" marR="91425" marL="91425"/>
                </a:tc>
                <a:tc>
                  <a:txBody>
                    <a:bodyPr>
                      <a:noAutofit/>
                    </a:bodyPr>
                    <a:lstStyle/>
                    <a:p>
                      <a:pPr indent="0" lvl="0" marL="0" rtl="0" algn="l">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P</a:t>
                      </a:r>
                      <a:r>
                        <a:rPr lang="ar">
                          <a:solidFill>
                            <a:schemeClr val="dk1"/>
                          </a:solidFill>
                          <a:latin typeface="Cairo"/>
                          <a:ea typeface="Cairo"/>
                          <a:cs typeface="Cairo"/>
                          <a:sym typeface="Cairo"/>
                        </a:rPr>
                        <a:t>arallel rays strike biconvex lens refracted in this point.</a:t>
                      </a:r>
                      <a:endParaRPr>
                        <a:latin typeface="Cairo"/>
                        <a:ea typeface="Cairo"/>
                        <a:cs typeface="Cairo"/>
                        <a:sym typeface="Cairo"/>
                      </a:endParaRPr>
                    </a:p>
                  </a:txBody>
                  <a:tcPr marT="91425" marB="91425" marR="91425" marL="91425"/>
                </a:tc>
              </a:tr>
              <a:tr h="381000">
                <a:tc>
                  <a:txBody>
                    <a:bodyPr>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Philosopher"/>
                          <a:ea typeface="Philosopher"/>
                          <a:cs typeface="Philosopher"/>
                          <a:sym typeface="Philosopher"/>
                        </a:rPr>
                        <a:t>P</a:t>
                      </a:r>
                      <a:r>
                        <a:rPr b="1" lang="ar">
                          <a:solidFill>
                            <a:schemeClr val="dk1"/>
                          </a:solidFill>
                          <a:latin typeface="Philosopher"/>
                          <a:ea typeface="Philosopher"/>
                          <a:cs typeface="Philosopher"/>
                          <a:sym typeface="Philosopher"/>
                        </a:rPr>
                        <a:t>rinciple axis</a:t>
                      </a:r>
                      <a:endParaRPr b="1">
                        <a:latin typeface="Philosopher"/>
                        <a:ea typeface="Philosopher"/>
                        <a:cs typeface="Philosopher"/>
                        <a:sym typeface="Philosopher"/>
                      </a:endParaRPr>
                    </a:p>
                  </a:txBody>
                  <a:tcPr marT="91425" marB="91425" marR="91425" marL="91425"/>
                </a:tc>
                <a:tc>
                  <a:txBody>
                    <a:bodyPr>
                      <a:noAutofit/>
                    </a:bodyPr>
                    <a:lstStyle/>
                    <a:p>
                      <a:pPr indent="0" lvl="0" marL="0" rtl="0" algn="l">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PF lies on line pass through centers of lens curvatures</a:t>
                      </a:r>
                      <a:endParaRPr>
                        <a:latin typeface="Cairo"/>
                        <a:ea typeface="Cairo"/>
                        <a:cs typeface="Cairo"/>
                        <a:sym typeface="Cairo"/>
                      </a:endParaRPr>
                    </a:p>
                  </a:txBody>
                  <a:tcPr marT="91425" marB="91425" marR="91425" marL="91425"/>
                </a:tc>
              </a:tr>
              <a:tr h="811500">
                <a:tc>
                  <a:txBody>
                    <a:bodyPr>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Philosopher"/>
                          <a:ea typeface="Philosopher"/>
                          <a:cs typeface="Philosopher"/>
                          <a:sym typeface="Philosopher"/>
                        </a:rPr>
                        <a:t>Principal focal distance</a:t>
                      </a:r>
                      <a:endParaRPr b="1">
                        <a:latin typeface="Philosopher"/>
                        <a:ea typeface="Philosopher"/>
                        <a:cs typeface="Philosopher"/>
                        <a:sym typeface="Philosopher"/>
                      </a:endParaRPr>
                    </a:p>
                  </a:txBody>
                  <a:tcPr marT="91425" marB="91425" marR="91425" marL="91425"/>
                </a:tc>
                <a:tc>
                  <a:txBody>
                    <a:bodyPr>
                      <a:noAutofit/>
                    </a:bodyPr>
                    <a:lstStyle/>
                    <a:p>
                      <a:pPr indent="0" lvl="0" marL="0" rtl="0" algn="l">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D</a:t>
                      </a:r>
                      <a:r>
                        <a:rPr lang="ar">
                          <a:solidFill>
                            <a:schemeClr val="dk1"/>
                          </a:solidFill>
                          <a:latin typeface="Cairo"/>
                          <a:ea typeface="Cairo"/>
                          <a:cs typeface="Cairo"/>
                          <a:sym typeface="Cairo"/>
                        </a:rPr>
                        <a:t>istance between lens &amp; PF.</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solidFill>
                            <a:schemeClr val="dk1"/>
                          </a:solidFill>
                          <a:latin typeface="Cairo"/>
                          <a:ea typeface="Cairo"/>
                          <a:cs typeface="Cairo"/>
                          <a:sym typeface="Cairo"/>
                        </a:rPr>
                        <a:t>Biconvex lens(converge) &amp; biconcave lens(diverge)</a:t>
                      </a:r>
                      <a:endParaRPr>
                        <a:solidFill>
                          <a:schemeClr val="dk1"/>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t/>
                      </a:r>
                      <a:endParaRPr>
                        <a:solidFill>
                          <a:schemeClr val="dk1"/>
                        </a:solidFill>
                        <a:latin typeface="Cairo"/>
                        <a:ea typeface="Cairo"/>
                        <a:cs typeface="Cairo"/>
                        <a:sym typeface="Cairo"/>
                      </a:endParaRPr>
                    </a:p>
                    <a:p>
                      <a:pPr indent="0" lvl="0" marL="0" rtl="0" algn="l">
                        <a:spcBef>
                          <a:spcPts val="0"/>
                        </a:spcBef>
                        <a:spcAft>
                          <a:spcPts val="0"/>
                        </a:spcAft>
                        <a:buNone/>
                      </a:pPr>
                      <a:r>
                        <a:t/>
                      </a:r>
                      <a:endParaRPr>
                        <a:latin typeface="Cairo"/>
                        <a:ea typeface="Cairo"/>
                        <a:cs typeface="Cairo"/>
                        <a:sym typeface="Cairo"/>
                      </a:endParaRPr>
                    </a:p>
                  </a:txBody>
                  <a:tcPr marT="91425" marB="91425" marR="91425" marL="91425"/>
                </a:tc>
              </a:tr>
            </a:tbl>
          </a:graphicData>
        </a:graphic>
      </p:graphicFrame>
      <p:sp>
        <p:nvSpPr>
          <p:cNvPr id="306" name="Google Shape;306;p52"/>
          <p:cNvSpPr txBox="1"/>
          <p:nvPr/>
        </p:nvSpPr>
        <p:spPr>
          <a:xfrm>
            <a:off x="696300" y="7227950"/>
            <a:ext cx="5465400" cy="123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55B787"/>
              </a:solidFill>
              <a:latin typeface="Josefin Sans"/>
              <a:ea typeface="Josefin Sans"/>
              <a:cs typeface="Josefin Sans"/>
              <a:sym typeface="Josefin Sans"/>
            </a:endParaRPr>
          </a:p>
          <a:p>
            <a:pPr indent="-317500" lvl="0" marL="457200" rtl="0" algn="l">
              <a:spcBef>
                <a:spcPts val="0"/>
              </a:spcBef>
              <a:spcAft>
                <a:spcPts val="0"/>
              </a:spcAft>
              <a:buSzPts val="1400"/>
              <a:buFont typeface="Josefin Sans"/>
              <a:buChar char="●"/>
            </a:pPr>
            <a:r>
              <a:rPr lang="ar">
                <a:latin typeface="Josefin Sans"/>
                <a:ea typeface="Josefin Sans"/>
                <a:cs typeface="Josefin Sans"/>
                <a:sym typeface="Josefin Sans"/>
              </a:rPr>
              <a:t>Biconvex lens → Converge </a:t>
            </a:r>
            <a:endParaRPr>
              <a:latin typeface="Josefin Sans"/>
              <a:ea typeface="Josefin Sans"/>
              <a:cs typeface="Josefin Sans"/>
              <a:sym typeface="Josefin Sans"/>
            </a:endParaRPr>
          </a:p>
          <a:p>
            <a:pPr indent="-317500" lvl="0" marL="457200" rtl="0" algn="l">
              <a:spcBef>
                <a:spcPts val="0"/>
              </a:spcBef>
              <a:spcAft>
                <a:spcPts val="0"/>
              </a:spcAft>
              <a:buSzPts val="1400"/>
              <a:buFont typeface="Josefin Sans"/>
              <a:buChar char="●"/>
            </a:pPr>
            <a:r>
              <a:rPr lang="ar">
                <a:latin typeface="Josefin Sans"/>
                <a:ea typeface="Josefin Sans"/>
                <a:cs typeface="Josefin Sans"/>
                <a:sym typeface="Josefin Sans"/>
              </a:rPr>
              <a:t>Biconcave lens → Diverge</a:t>
            </a:r>
            <a:endParaRPr>
              <a:latin typeface="Josefin Sans"/>
              <a:ea typeface="Josefin Sans"/>
              <a:cs typeface="Josefin Sans"/>
              <a:sym typeface="Josefin Sans"/>
            </a:endParaRPr>
          </a:p>
          <a:p>
            <a:pPr indent="-317500" lvl="0" marL="457200" rtl="0" algn="l">
              <a:spcBef>
                <a:spcPts val="0"/>
              </a:spcBef>
              <a:spcAft>
                <a:spcPts val="0"/>
              </a:spcAft>
              <a:buSzPts val="1400"/>
              <a:buFont typeface="Josefin Sans"/>
              <a:buChar char="●"/>
            </a:pPr>
            <a:r>
              <a:rPr b="1" lang="ar">
                <a:solidFill>
                  <a:srgbClr val="080808"/>
                </a:solidFill>
                <a:latin typeface="Josefin Sans"/>
                <a:ea typeface="Josefin Sans"/>
                <a:cs typeface="Josefin Sans"/>
                <a:sym typeface="Josefin Sans"/>
              </a:rPr>
              <a:t>Diopter : </a:t>
            </a:r>
            <a:r>
              <a:rPr lang="ar">
                <a:solidFill>
                  <a:srgbClr val="080808"/>
                </a:solidFill>
                <a:latin typeface="Josefin Sans"/>
                <a:ea typeface="Josefin Sans"/>
                <a:cs typeface="Josefin Sans"/>
                <a:sym typeface="Josefin Sans"/>
              </a:rPr>
              <a:t>The distance beyond a convex lens at which parallel rays converge to a common focal point </a:t>
            </a:r>
            <a:r>
              <a:rPr lang="ar">
                <a:solidFill>
                  <a:srgbClr val="55B787"/>
                </a:solidFill>
                <a:latin typeface="Josefin Sans"/>
                <a:ea typeface="Josefin Sans"/>
                <a:cs typeface="Josefin Sans"/>
                <a:sym typeface="Josefin Sans"/>
              </a:rPr>
              <a:t>, </a:t>
            </a:r>
            <a:r>
              <a:rPr lang="ar">
                <a:solidFill>
                  <a:srgbClr val="FF0000"/>
                </a:solidFill>
                <a:latin typeface="Josefin Sans"/>
                <a:ea typeface="Josefin Sans"/>
                <a:cs typeface="Josefin Sans"/>
                <a:sym typeface="Josefin Sans"/>
              </a:rPr>
              <a:t>It is the unit of measurement for </a:t>
            </a:r>
            <a:r>
              <a:rPr b="1" lang="ar">
                <a:solidFill>
                  <a:srgbClr val="FF0000"/>
                </a:solidFill>
                <a:latin typeface="Josefin Sans"/>
                <a:ea typeface="Josefin Sans"/>
                <a:cs typeface="Josefin Sans"/>
                <a:sym typeface="Josefin Sans"/>
              </a:rPr>
              <a:t>Refractive Power ( R.P )</a:t>
            </a:r>
            <a:endParaRPr b="1">
              <a:solidFill>
                <a:srgbClr val="FF0000"/>
              </a:solidFill>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3"/>
          <p:cNvSpPr txBox="1"/>
          <p:nvPr/>
        </p:nvSpPr>
        <p:spPr>
          <a:xfrm>
            <a:off x="214700" y="2197350"/>
            <a:ext cx="6400500" cy="7464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a:solidFill>
                <a:srgbClr val="55B787"/>
              </a:solidFill>
              <a:latin typeface="Cairo"/>
              <a:ea typeface="Cairo"/>
              <a:cs typeface="Cairo"/>
              <a:sym typeface="Cairo"/>
            </a:endParaRPr>
          </a:p>
          <a:p>
            <a:pPr indent="0" lvl="0" marL="457200" rtl="0" algn="l">
              <a:spcBef>
                <a:spcPts val="0"/>
              </a:spcBef>
              <a:spcAft>
                <a:spcPts val="0"/>
              </a:spcAft>
              <a:buNone/>
            </a:pPr>
            <a:r>
              <a:rPr b="1" lang="ar">
                <a:solidFill>
                  <a:srgbClr val="55B787"/>
                </a:solidFill>
                <a:latin typeface="Cairo"/>
                <a:ea typeface="Cairo"/>
                <a:cs typeface="Cairo"/>
                <a:sym typeface="Cairo"/>
              </a:rPr>
              <a:t>       </a:t>
            </a:r>
            <a:r>
              <a:rPr b="1" lang="ar">
                <a:solidFill>
                  <a:srgbClr val="080808"/>
                </a:solidFill>
                <a:latin typeface="Cairo"/>
                <a:ea typeface="Cairo"/>
                <a:cs typeface="Cairo"/>
                <a:sym typeface="Cairo"/>
              </a:rPr>
              <a:t>Example :</a:t>
            </a:r>
            <a:r>
              <a:rPr lang="ar">
                <a:solidFill>
                  <a:srgbClr val="080808"/>
                </a:solidFill>
                <a:latin typeface="Cairo"/>
                <a:ea typeface="Cairo"/>
                <a:cs typeface="Cairo"/>
                <a:sym typeface="Cairo"/>
              </a:rPr>
              <a:t> If prinicipal focal distance of a lens is 25cm , then its R.P = 1 / 0,25 ( meter ) = 4D ( Diopter )</a:t>
            </a:r>
            <a:endParaRPr>
              <a:solidFill>
                <a:srgbClr val="080808"/>
              </a:solidFill>
              <a:latin typeface="Cairo"/>
              <a:ea typeface="Cairo"/>
              <a:cs typeface="Cairo"/>
              <a:sym typeface="Cairo"/>
            </a:endParaRPr>
          </a:p>
          <a:p>
            <a:pPr indent="0" lvl="0" marL="457200" rtl="0" algn="l">
              <a:spcBef>
                <a:spcPts val="0"/>
              </a:spcBef>
              <a:spcAft>
                <a:spcPts val="0"/>
              </a:spcAft>
              <a:buNone/>
            </a:pPr>
            <a:r>
              <a:t/>
            </a:r>
            <a:endParaRPr>
              <a:solidFill>
                <a:srgbClr val="55B787"/>
              </a:solidFill>
              <a:latin typeface="Cairo"/>
              <a:ea typeface="Cairo"/>
              <a:cs typeface="Cairo"/>
              <a:sym typeface="Cairo"/>
            </a:endParaRPr>
          </a:p>
          <a:p>
            <a:pPr indent="-317500" lvl="0" marL="457200" rtl="0" algn="l">
              <a:spcBef>
                <a:spcPts val="0"/>
              </a:spcBef>
              <a:spcAft>
                <a:spcPts val="0"/>
              </a:spcAft>
              <a:buClr>
                <a:srgbClr val="080808"/>
              </a:buClr>
              <a:buSzPts val="1400"/>
              <a:buFont typeface="Cairo"/>
              <a:buChar char="●"/>
            </a:pPr>
            <a:r>
              <a:rPr b="1" i="1" lang="ar">
                <a:solidFill>
                  <a:srgbClr val="080808"/>
                </a:solidFill>
                <a:latin typeface="Cairo"/>
                <a:ea typeface="Cairo"/>
                <a:cs typeface="Cairo"/>
                <a:sym typeface="Cairo"/>
              </a:rPr>
              <a:t>The greater the curvature of the lens → The greater the refractive power of the eye</a:t>
            </a:r>
            <a:endParaRPr b="1" i="1">
              <a:solidFill>
                <a:srgbClr val="080808"/>
              </a:solidFill>
              <a:latin typeface="Cairo"/>
              <a:ea typeface="Cairo"/>
              <a:cs typeface="Cairo"/>
              <a:sym typeface="Cairo"/>
            </a:endParaRPr>
          </a:p>
          <a:p>
            <a:pPr indent="0" lvl="0" marL="914400" rtl="0" algn="l">
              <a:spcBef>
                <a:spcPts val="0"/>
              </a:spcBef>
              <a:spcAft>
                <a:spcPts val="0"/>
              </a:spcAft>
              <a:buNone/>
            </a:pPr>
            <a:r>
              <a:t/>
            </a:r>
            <a:endParaRPr>
              <a:solidFill>
                <a:srgbClr val="080808"/>
              </a:solidFill>
              <a:latin typeface="Cairo"/>
              <a:ea typeface="Cairo"/>
              <a:cs typeface="Cairo"/>
              <a:sym typeface="Cairo"/>
            </a:endParaRPr>
          </a:p>
          <a:p>
            <a:pPr indent="-317500" lvl="0" marL="457200" rtl="0" algn="l">
              <a:spcBef>
                <a:spcPts val="0"/>
              </a:spcBef>
              <a:spcAft>
                <a:spcPts val="0"/>
              </a:spcAft>
              <a:buClr>
                <a:srgbClr val="080808"/>
              </a:buClr>
              <a:buSzPts val="1400"/>
              <a:buFont typeface="Josefin Sans"/>
              <a:buChar char="●"/>
            </a:pPr>
            <a:r>
              <a:rPr lang="ar">
                <a:solidFill>
                  <a:srgbClr val="080808"/>
                </a:solidFill>
                <a:latin typeface="Cairo"/>
                <a:ea typeface="Cairo"/>
                <a:cs typeface="Cairo"/>
                <a:sym typeface="Cairo"/>
              </a:rPr>
              <a:t>If the lens has exactly the proper curvature, parallel light rays passing through each part of the lens will be bent exactly enough so that all the rays will pass through a single point, which is called </a:t>
            </a:r>
            <a:r>
              <a:rPr b="1" i="1" lang="ar">
                <a:solidFill>
                  <a:srgbClr val="080808"/>
                </a:solidFill>
                <a:highlight>
                  <a:srgbClr val="CFE2F3"/>
                </a:highlight>
                <a:latin typeface="Cairo"/>
                <a:ea typeface="Cairo"/>
                <a:cs typeface="Cairo"/>
                <a:sym typeface="Cairo"/>
              </a:rPr>
              <a:t>the Focal point.</a:t>
            </a:r>
            <a:endParaRPr b="1" i="1">
              <a:solidFill>
                <a:srgbClr val="080808"/>
              </a:solidFill>
              <a:highlight>
                <a:srgbClr val="CFE2F3"/>
              </a:highlight>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0" lvl="0" marL="0" rtl="0" algn="l">
              <a:spcBef>
                <a:spcPts val="0"/>
              </a:spcBef>
              <a:spcAft>
                <a:spcPts val="0"/>
              </a:spcAft>
              <a:buNone/>
            </a:pPr>
            <a:r>
              <a:t/>
            </a:r>
            <a:endParaRPr b="1" i="1">
              <a:solidFill>
                <a:srgbClr val="080808"/>
              </a:solidFill>
              <a:latin typeface="Cairo"/>
              <a:ea typeface="Cairo"/>
              <a:cs typeface="Cairo"/>
              <a:sym typeface="Cairo"/>
            </a:endParaRPr>
          </a:p>
          <a:p>
            <a:pPr indent="-317500" lvl="0" marL="457200" rtl="0" algn="l">
              <a:spcBef>
                <a:spcPts val="0"/>
              </a:spcBef>
              <a:spcAft>
                <a:spcPts val="0"/>
              </a:spcAft>
              <a:buClr>
                <a:srgbClr val="080808"/>
              </a:buClr>
              <a:buSzPts val="1400"/>
              <a:buFont typeface="Cairo"/>
              <a:buChar char="●"/>
            </a:pPr>
            <a:r>
              <a:rPr lang="ar">
                <a:solidFill>
                  <a:srgbClr val="080808"/>
                </a:solidFill>
                <a:latin typeface="Cairo"/>
                <a:ea typeface="Cairo"/>
                <a:cs typeface="Cairo"/>
                <a:sym typeface="Cairo"/>
              </a:rPr>
              <a:t>Concave lenses </a:t>
            </a:r>
            <a:r>
              <a:rPr i="1" lang="ar">
                <a:solidFill>
                  <a:srgbClr val="080808"/>
                </a:solidFill>
                <a:latin typeface="Cairo"/>
                <a:ea typeface="Cairo"/>
                <a:cs typeface="Cairo"/>
                <a:sym typeface="Cairo"/>
              </a:rPr>
              <a:t>neutralize </a:t>
            </a:r>
            <a:r>
              <a:rPr lang="ar">
                <a:solidFill>
                  <a:srgbClr val="080808"/>
                </a:solidFill>
                <a:latin typeface="Cairo"/>
                <a:ea typeface="Cairo"/>
                <a:cs typeface="Cairo"/>
                <a:sym typeface="Cairo"/>
              </a:rPr>
              <a:t>the refractive power of the convex lenses → therefore if we put a 1 Diopter concave lens immediately in front of the 1 D convex lens results in a lens system with zero refractive power</a:t>
            </a:r>
            <a:endParaRPr>
              <a:solidFill>
                <a:srgbClr val="080808"/>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a:p>
            <a:pPr indent="0" lvl="0" marL="1371600" rtl="0" algn="l">
              <a:spcBef>
                <a:spcPts val="0"/>
              </a:spcBef>
              <a:spcAft>
                <a:spcPts val="0"/>
              </a:spcAft>
              <a:buNone/>
            </a:pPr>
            <a:r>
              <a:t/>
            </a:r>
            <a:endParaRPr b="1" i="1">
              <a:solidFill>
                <a:srgbClr val="55B787"/>
              </a:solidFill>
              <a:latin typeface="Cairo"/>
              <a:ea typeface="Cairo"/>
              <a:cs typeface="Cairo"/>
              <a:sym typeface="Cairo"/>
            </a:endParaRPr>
          </a:p>
        </p:txBody>
      </p:sp>
      <p:pic>
        <p:nvPicPr>
          <p:cNvPr descr="Image result for biconvex vs biconcave lens of eye" id="312" name="Google Shape;312;p53"/>
          <p:cNvPicPr preferRelativeResize="0"/>
          <p:nvPr/>
        </p:nvPicPr>
        <p:blipFill>
          <a:blip r:embed="rId3">
            <a:alphaModFix/>
          </a:blip>
          <a:stretch>
            <a:fillRect/>
          </a:stretch>
        </p:blipFill>
        <p:spPr>
          <a:xfrm>
            <a:off x="684350" y="4790450"/>
            <a:ext cx="5990576" cy="1650500"/>
          </a:xfrm>
          <a:prstGeom prst="rect">
            <a:avLst/>
          </a:prstGeom>
          <a:noFill/>
          <a:ln>
            <a:noFill/>
          </a:ln>
        </p:spPr>
      </p:pic>
      <p:sp>
        <p:nvSpPr>
          <p:cNvPr id="313" name="Google Shape;313;p53"/>
          <p:cNvSpPr txBox="1"/>
          <p:nvPr/>
        </p:nvSpPr>
        <p:spPr>
          <a:xfrm>
            <a:off x="310663" y="7314850"/>
            <a:ext cx="6534900" cy="10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6AA84F"/>
                </a:solidFill>
                <a:highlight>
                  <a:srgbClr val="D9EAD3"/>
                </a:highlight>
                <a:latin typeface="Cairo"/>
                <a:ea typeface="Cairo"/>
                <a:cs typeface="Cairo"/>
                <a:sym typeface="Cairo"/>
              </a:rPr>
              <a:t>Emmetropic eye</a:t>
            </a:r>
            <a:r>
              <a:rPr lang="ar" sz="1600">
                <a:solidFill>
                  <a:srgbClr val="080808"/>
                </a:solidFill>
                <a:latin typeface="Cairo"/>
                <a:ea typeface="Cairo"/>
                <a:cs typeface="Cairo"/>
                <a:sym typeface="Cairo"/>
              </a:rPr>
              <a:t> : </a:t>
            </a:r>
            <a:r>
              <a:rPr lang="ar">
                <a:solidFill>
                  <a:srgbClr val="080808"/>
                </a:solidFill>
                <a:latin typeface="Cairo"/>
                <a:ea typeface="Cairo"/>
                <a:cs typeface="Cairo"/>
                <a:sym typeface="Cairo"/>
              </a:rPr>
              <a:t>Is the normal eye vision has image on retina , and has Diopteric power = 59D , It can see all distant objects clearly with its ciliary muscle relaxed &amp; see close objects clearly with its ciliary muscle contracted ,  In other words</a:t>
            </a:r>
            <a:r>
              <a:rPr lang="ar">
                <a:solidFill>
                  <a:srgbClr val="55B787"/>
                </a:solidFill>
                <a:latin typeface="Cairo"/>
                <a:ea typeface="Cairo"/>
                <a:cs typeface="Cairo"/>
                <a:sym typeface="Cairo"/>
              </a:rPr>
              <a:t> </a:t>
            </a:r>
            <a:r>
              <a:rPr b="1" lang="ar">
                <a:solidFill>
                  <a:srgbClr val="FF0000"/>
                </a:solidFill>
                <a:latin typeface="Cairo"/>
                <a:ea typeface="Cairo"/>
                <a:cs typeface="Cairo"/>
                <a:sym typeface="Cairo"/>
              </a:rPr>
              <a:t>Normal eye = Emmetropic eye</a:t>
            </a:r>
            <a:r>
              <a:rPr lang="ar">
                <a:solidFill>
                  <a:srgbClr val="55B787"/>
                </a:solidFill>
                <a:latin typeface="Cairo"/>
                <a:ea typeface="Cairo"/>
                <a:cs typeface="Cairo"/>
                <a:sym typeface="Cairo"/>
              </a:rPr>
              <a:t> </a:t>
            </a:r>
            <a:endParaRPr>
              <a:solidFill>
                <a:srgbClr val="55B787"/>
              </a:solidFill>
              <a:latin typeface="Cairo"/>
              <a:ea typeface="Cairo"/>
              <a:cs typeface="Cairo"/>
              <a:sym typeface="Cairo"/>
            </a:endParaRPr>
          </a:p>
          <a:p>
            <a:pPr indent="0" lvl="0" marL="0" rtl="0" algn="l">
              <a:spcBef>
                <a:spcPts val="0"/>
              </a:spcBef>
              <a:spcAft>
                <a:spcPts val="0"/>
              </a:spcAft>
              <a:buNone/>
            </a:pPr>
            <a:r>
              <a:t/>
            </a:r>
            <a:endParaRPr sz="1600">
              <a:solidFill>
                <a:srgbClr val="55B787"/>
              </a:solidFill>
              <a:latin typeface="Josefin Sans"/>
              <a:ea typeface="Josefin Sans"/>
              <a:cs typeface="Josefin Sans"/>
              <a:sym typeface="Josefin Sans"/>
            </a:endParaRPr>
          </a:p>
        </p:txBody>
      </p:sp>
      <p:pic>
        <p:nvPicPr>
          <p:cNvPr descr="Image result for emmetropic eye" id="314" name="Google Shape;314;p53"/>
          <p:cNvPicPr preferRelativeResize="0"/>
          <p:nvPr/>
        </p:nvPicPr>
        <p:blipFill>
          <a:blip r:embed="rId4">
            <a:alphaModFix/>
          </a:blip>
          <a:stretch>
            <a:fillRect/>
          </a:stretch>
        </p:blipFill>
        <p:spPr>
          <a:xfrm>
            <a:off x="1127175" y="8587925"/>
            <a:ext cx="4901875" cy="1180850"/>
          </a:xfrm>
          <a:prstGeom prst="rect">
            <a:avLst/>
          </a:prstGeom>
          <a:noFill/>
          <a:ln>
            <a:noFill/>
          </a:ln>
        </p:spPr>
      </p:pic>
      <p:sp>
        <p:nvSpPr>
          <p:cNvPr id="315" name="Google Shape;315;p53"/>
          <p:cNvSpPr txBox="1"/>
          <p:nvPr/>
        </p:nvSpPr>
        <p:spPr>
          <a:xfrm>
            <a:off x="310675" y="169025"/>
            <a:ext cx="6207900" cy="23265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000000"/>
              </a:buClr>
              <a:buSzPts val="1400"/>
              <a:buFont typeface="Cairo"/>
              <a:buChar char="●"/>
            </a:pPr>
            <a:r>
              <a:rPr lang="ar">
                <a:latin typeface="Cairo"/>
                <a:ea typeface="Cairo"/>
                <a:cs typeface="Cairo"/>
                <a:sym typeface="Cairo"/>
              </a:rPr>
              <a:t>Lens-retina distance =15mm </a:t>
            </a:r>
            <a:endParaRPr>
              <a:latin typeface="Cairo"/>
              <a:ea typeface="Cairo"/>
              <a:cs typeface="Cairo"/>
              <a:sym typeface="Cairo"/>
            </a:endParaRPr>
          </a:p>
          <a:p>
            <a:pPr indent="-317500" lvl="0" marL="457200" rtl="0" algn="l">
              <a:spcBef>
                <a:spcPts val="0"/>
              </a:spcBef>
              <a:spcAft>
                <a:spcPts val="0"/>
              </a:spcAft>
              <a:buClr>
                <a:srgbClr val="000000"/>
              </a:buClr>
              <a:buSzPts val="1400"/>
              <a:buFont typeface="Cairo"/>
              <a:buChar char="●"/>
            </a:pPr>
            <a:r>
              <a:rPr lang="ar">
                <a:latin typeface="Cairo"/>
                <a:ea typeface="Cairo"/>
                <a:cs typeface="Cairo"/>
                <a:sym typeface="Cairo"/>
              </a:rPr>
              <a:t>Dioptre (s) = 1 / Focal length distance  (in meters)</a:t>
            </a:r>
            <a:endParaRPr>
              <a:latin typeface="Cairo"/>
              <a:ea typeface="Cairo"/>
              <a:cs typeface="Cairo"/>
              <a:sym typeface="Cairo"/>
            </a:endParaRPr>
          </a:p>
          <a:p>
            <a:pPr indent="0" lvl="0" marL="457200" rtl="0" algn="l">
              <a:spcBef>
                <a:spcPts val="0"/>
              </a:spcBef>
              <a:spcAft>
                <a:spcPts val="0"/>
              </a:spcAft>
              <a:buNone/>
            </a:pPr>
            <a:r>
              <a:t/>
            </a:r>
            <a:endParaRPr>
              <a:latin typeface="Cairo"/>
              <a:ea typeface="Cairo"/>
              <a:cs typeface="Cairo"/>
              <a:sym typeface="Cairo"/>
            </a:endParaRPr>
          </a:p>
          <a:p>
            <a:pPr indent="-317500" lvl="0" marL="457200" rtl="0" algn="l">
              <a:spcBef>
                <a:spcPts val="0"/>
              </a:spcBef>
              <a:spcAft>
                <a:spcPts val="0"/>
              </a:spcAft>
              <a:buClr>
                <a:srgbClr val="000000"/>
              </a:buClr>
              <a:buSzPts val="1400"/>
              <a:buFont typeface="Cairo"/>
              <a:buChar char="●"/>
            </a:pPr>
            <a:r>
              <a:rPr lang="ar">
                <a:latin typeface="Cairo"/>
                <a:ea typeface="Cairo"/>
                <a:cs typeface="Cairo"/>
                <a:sym typeface="Cairo"/>
              </a:rPr>
              <a:t>Dioptric power of the eye:</a:t>
            </a:r>
            <a:endParaRPr>
              <a:latin typeface="Cairo"/>
              <a:ea typeface="Cairo"/>
              <a:cs typeface="Cairo"/>
              <a:sym typeface="Cairo"/>
            </a:endParaRPr>
          </a:p>
          <a:p>
            <a:pPr indent="-317500" lvl="1" marL="914400" rtl="0" algn="l">
              <a:spcBef>
                <a:spcPts val="0"/>
              </a:spcBef>
              <a:spcAft>
                <a:spcPts val="0"/>
              </a:spcAft>
              <a:buClr>
                <a:srgbClr val="000000"/>
              </a:buClr>
              <a:buSzPts val="1400"/>
              <a:buFont typeface="Cairo"/>
              <a:buChar char="○"/>
            </a:pPr>
            <a:r>
              <a:rPr lang="ar">
                <a:latin typeface="Cairo"/>
                <a:ea typeface="Cairo"/>
                <a:cs typeface="Cairo"/>
                <a:sym typeface="Cairo"/>
              </a:rPr>
              <a:t>Cornea            40-45 D (max refraction)</a:t>
            </a:r>
            <a:endParaRPr>
              <a:latin typeface="Cairo"/>
              <a:ea typeface="Cairo"/>
              <a:cs typeface="Cairo"/>
              <a:sym typeface="Cairo"/>
            </a:endParaRPr>
          </a:p>
          <a:p>
            <a:pPr indent="-317500" lvl="1" marL="914400" rtl="0" algn="l">
              <a:spcBef>
                <a:spcPts val="0"/>
              </a:spcBef>
              <a:spcAft>
                <a:spcPts val="0"/>
              </a:spcAft>
              <a:buClr>
                <a:srgbClr val="000000"/>
              </a:buClr>
              <a:buSzPts val="1400"/>
              <a:buFont typeface="Cairo"/>
              <a:buChar char="○"/>
            </a:pPr>
            <a:r>
              <a:rPr lang="ar">
                <a:latin typeface="Cairo"/>
                <a:ea typeface="Cairo"/>
                <a:cs typeface="Cairo"/>
                <a:sym typeface="Cairo"/>
              </a:rPr>
              <a:t>Lens            15-20 D</a:t>
            </a:r>
            <a:endParaRPr>
              <a:latin typeface="Cairo"/>
              <a:ea typeface="Cairo"/>
              <a:cs typeface="Cairo"/>
              <a:sym typeface="Cairo"/>
            </a:endParaRPr>
          </a:p>
          <a:p>
            <a:pPr indent="-317500" lvl="1" marL="914400" rtl="0" algn="l">
              <a:spcBef>
                <a:spcPts val="0"/>
              </a:spcBef>
              <a:spcAft>
                <a:spcPts val="0"/>
              </a:spcAft>
              <a:buClr>
                <a:srgbClr val="55B787"/>
              </a:buClr>
              <a:buSzPts val="1400"/>
              <a:buFont typeface="Cairo"/>
              <a:buChar char="○"/>
            </a:pPr>
            <a:r>
              <a:rPr lang="ar">
                <a:latin typeface="Cairo"/>
                <a:ea typeface="Cairo"/>
                <a:cs typeface="Cairo"/>
                <a:sym typeface="Cairo"/>
              </a:rPr>
              <a:t>Accomodation by lens                  +12 D</a:t>
            </a:r>
            <a:endParaRPr sz="1600">
              <a:latin typeface="Cairo"/>
              <a:ea typeface="Cairo"/>
              <a:cs typeface="Cairo"/>
              <a:sym typeface="Cairo"/>
            </a:endParaRPr>
          </a:p>
        </p:txBody>
      </p:sp>
      <p:cxnSp>
        <p:nvCxnSpPr>
          <p:cNvPr id="316" name="Google Shape;316;p53"/>
          <p:cNvCxnSpPr/>
          <p:nvPr/>
        </p:nvCxnSpPr>
        <p:spPr>
          <a:xfrm>
            <a:off x="1935525" y="1557725"/>
            <a:ext cx="361800" cy="6300"/>
          </a:xfrm>
          <a:prstGeom prst="straightConnector1">
            <a:avLst/>
          </a:prstGeom>
          <a:noFill/>
          <a:ln cap="flat" cmpd="sng" w="9525">
            <a:solidFill>
              <a:srgbClr val="45818E"/>
            </a:solidFill>
            <a:prstDash val="solid"/>
            <a:round/>
            <a:headEnd len="med" w="med" type="none"/>
            <a:tailEnd len="med" w="med" type="triangle"/>
          </a:ln>
        </p:spPr>
      </p:cxnSp>
      <p:cxnSp>
        <p:nvCxnSpPr>
          <p:cNvPr id="317" name="Google Shape;317;p53"/>
          <p:cNvCxnSpPr/>
          <p:nvPr/>
        </p:nvCxnSpPr>
        <p:spPr>
          <a:xfrm>
            <a:off x="1777375" y="1744175"/>
            <a:ext cx="361800" cy="6300"/>
          </a:xfrm>
          <a:prstGeom prst="straightConnector1">
            <a:avLst/>
          </a:prstGeom>
          <a:noFill/>
          <a:ln cap="flat" cmpd="sng" w="9525">
            <a:solidFill>
              <a:srgbClr val="45818E"/>
            </a:solidFill>
            <a:prstDash val="solid"/>
            <a:round/>
            <a:headEnd len="med" w="med" type="none"/>
            <a:tailEnd len="med" w="med" type="triangle"/>
          </a:ln>
        </p:spPr>
      </p:cxnSp>
      <p:cxnSp>
        <p:nvCxnSpPr>
          <p:cNvPr id="318" name="Google Shape;318;p53"/>
          <p:cNvCxnSpPr/>
          <p:nvPr/>
        </p:nvCxnSpPr>
        <p:spPr>
          <a:xfrm>
            <a:off x="3248100" y="1994025"/>
            <a:ext cx="361800" cy="6300"/>
          </a:xfrm>
          <a:prstGeom prst="straightConnector1">
            <a:avLst/>
          </a:prstGeom>
          <a:noFill/>
          <a:ln cap="flat" cmpd="sng" w="9525">
            <a:solidFill>
              <a:srgbClr val="45818E"/>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54"/>
          <p:cNvSpPr txBox="1"/>
          <p:nvPr/>
        </p:nvSpPr>
        <p:spPr>
          <a:xfrm>
            <a:off x="16800" y="520700"/>
            <a:ext cx="3062400" cy="4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800">
                <a:solidFill>
                  <a:srgbClr val="45818E"/>
                </a:solidFill>
                <a:highlight>
                  <a:srgbClr val="D0E0E3"/>
                </a:highlight>
                <a:latin typeface="Josefin Sans"/>
                <a:ea typeface="Josefin Sans"/>
                <a:cs typeface="Josefin Sans"/>
                <a:sym typeface="Josefin Sans"/>
              </a:rPr>
              <a:t>Refractive media of the eye</a:t>
            </a:r>
            <a:endParaRPr/>
          </a:p>
        </p:txBody>
      </p:sp>
      <p:pic>
        <p:nvPicPr>
          <p:cNvPr id="324" name="Google Shape;324;p54"/>
          <p:cNvPicPr preferRelativeResize="0"/>
          <p:nvPr/>
        </p:nvPicPr>
        <p:blipFill>
          <a:blip r:embed="rId3">
            <a:alphaModFix/>
          </a:blip>
          <a:stretch>
            <a:fillRect/>
          </a:stretch>
        </p:blipFill>
        <p:spPr>
          <a:xfrm>
            <a:off x="7247550" y="2453613"/>
            <a:ext cx="6970425" cy="5569488"/>
          </a:xfrm>
          <a:prstGeom prst="rect">
            <a:avLst/>
          </a:prstGeom>
          <a:noFill/>
          <a:ln>
            <a:noFill/>
          </a:ln>
        </p:spPr>
      </p:pic>
      <p:sp>
        <p:nvSpPr>
          <p:cNvPr id="325" name="Google Shape;325;p54"/>
          <p:cNvSpPr txBox="1"/>
          <p:nvPr/>
        </p:nvSpPr>
        <p:spPr>
          <a:xfrm>
            <a:off x="269600" y="3583750"/>
            <a:ext cx="2875200" cy="12786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rgbClr val="CC0000"/>
                </a:solidFill>
                <a:latin typeface="Cairo"/>
                <a:ea typeface="Cairo"/>
                <a:cs typeface="Cairo"/>
                <a:sym typeface="Cairo"/>
              </a:rPr>
              <a:t>N.B/</a:t>
            </a:r>
            <a:r>
              <a:rPr lang="ar">
                <a:latin typeface="Cairo"/>
                <a:ea typeface="Cairo"/>
                <a:cs typeface="Cairo"/>
                <a:sym typeface="Cairo"/>
              </a:rPr>
              <a:t> The internal index of air is </a:t>
            </a:r>
            <a:r>
              <a:rPr lang="ar">
                <a:solidFill>
                  <a:srgbClr val="FF0000"/>
                </a:solidFill>
                <a:latin typeface="Cairo"/>
                <a:ea typeface="Cairo"/>
                <a:cs typeface="Cairo"/>
                <a:sym typeface="Cairo"/>
              </a:rPr>
              <a:t>1</a:t>
            </a:r>
            <a:endParaRPr>
              <a:solidFill>
                <a:srgbClr val="FF0000"/>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latin typeface="Cairo"/>
                <a:ea typeface="Cairo"/>
                <a:cs typeface="Cairo"/>
                <a:sym typeface="Cairo"/>
              </a:rPr>
              <a:t>- the cornea, </a:t>
            </a:r>
            <a:r>
              <a:rPr lang="ar">
                <a:solidFill>
                  <a:srgbClr val="FF0000"/>
                </a:solidFill>
                <a:latin typeface="Cairo"/>
                <a:ea typeface="Cairo"/>
                <a:cs typeface="Cairo"/>
                <a:sym typeface="Cairo"/>
              </a:rPr>
              <a:t>1.38</a:t>
            </a:r>
            <a:endParaRPr>
              <a:solidFill>
                <a:srgbClr val="FF0000"/>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latin typeface="Cairo"/>
                <a:ea typeface="Cairo"/>
                <a:cs typeface="Cairo"/>
                <a:sym typeface="Cairo"/>
              </a:rPr>
              <a:t>-the aqueous humor, </a:t>
            </a:r>
            <a:r>
              <a:rPr lang="ar">
                <a:solidFill>
                  <a:srgbClr val="FF0000"/>
                </a:solidFill>
                <a:latin typeface="Cairo"/>
                <a:ea typeface="Cairo"/>
                <a:cs typeface="Cairo"/>
                <a:sym typeface="Cairo"/>
              </a:rPr>
              <a:t>1.33</a:t>
            </a:r>
            <a:endParaRPr>
              <a:solidFill>
                <a:srgbClr val="FF0000"/>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latin typeface="Cairo"/>
                <a:ea typeface="Cairo"/>
                <a:cs typeface="Cairo"/>
                <a:sym typeface="Cairo"/>
              </a:rPr>
              <a:t>- the crystalline lens </a:t>
            </a:r>
            <a:r>
              <a:rPr lang="ar">
                <a:solidFill>
                  <a:srgbClr val="FF0000"/>
                </a:solidFill>
                <a:latin typeface="Cairo"/>
                <a:ea typeface="Cairo"/>
                <a:cs typeface="Cairo"/>
                <a:sym typeface="Cairo"/>
              </a:rPr>
              <a:t>1.40</a:t>
            </a:r>
            <a:endParaRPr>
              <a:solidFill>
                <a:srgbClr val="FF0000"/>
              </a:solidFill>
              <a:latin typeface="Cairo"/>
              <a:ea typeface="Cairo"/>
              <a:cs typeface="Cairo"/>
              <a:sym typeface="Cairo"/>
            </a:endParaRPr>
          </a:p>
          <a:p>
            <a:pPr indent="0" lvl="0" marL="0" rtl="0" algn="l">
              <a:spcBef>
                <a:spcPts val="0"/>
              </a:spcBef>
              <a:spcAft>
                <a:spcPts val="0"/>
              </a:spcAft>
              <a:buClr>
                <a:schemeClr val="dk1"/>
              </a:buClr>
              <a:buSzPts val="1100"/>
              <a:buFont typeface="Arial"/>
              <a:buNone/>
            </a:pPr>
            <a:r>
              <a:rPr lang="ar">
                <a:latin typeface="Cairo"/>
                <a:ea typeface="Cairo"/>
                <a:cs typeface="Cairo"/>
                <a:sym typeface="Cairo"/>
              </a:rPr>
              <a:t>-the vitreous humor </a:t>
            </a:r>
            <a:r>
              <a:rPr lang="ar">
                <a:solidFill>
                  <a:srgbClr val="FF0000"/>
                </a:solidFill>
                <a:latin typeface="Cairo"/>
                <a:ea typeface="Cairo"/>
                <a:cs typeface="Cairo"/>
                <a:sym typeface="Cairo"/>
              </a:rPr>
              <a:t>1.34</a:t>
            </a:r>
            <a:endParaRPr>
              <a:solidFill>
                <a:srgbClr val="FF0000"/>
              </a:solidFill>
              <a:latin typeface="Cairo"/>
              <a:ea typeface="Cairo"/>
              <a:cs typeface="Cairo"/>
              <a:sym typeface="Cairo"/>
            </a:endParaRPr>
          </a:p>
          <a:p>
            <a:pPr indent="0" lvl="0" marL="0" rtl="0" algn="l">
              <a:spcBef>
                <a:spcPts val="0"/>
              </a:spcBef>
              <a:spcAft>
                <a:spcPts val="0"/>
              </a:spcAft>
              <a:buNone/>
            </a:pPr>
            <a:r>
              <a:t/>
            </a:r>
            <a:endParaRPr/>
          </a:p>
        </p:txBody>
      </p:sp>
      <p:pic>
        <p:nvPicPr>
          <p:cNvPr id="326" name="Google Shape;326;p54"/>
          <p:cNvPicPr preferRelativeResize="0"/>
          <p:nvPr/>
        </p:nvPicPr>
        <p:blipFill rotWithShape="1">
          <a:blip r:embed="rId4">
            <a:alphaModFix/>
          </a:blip>
          <a:srcRect b="28637" l="4600" r="2832" t="0"/>
          <a:stretch/>
        </p:blipFill>
        <p:spPr>
          <a:xfrm>
            <a:off x="3919700" y="3331788"/>
            <a:ext cx="2552950" cy="1530574"/>
          </a:xfrm>
          <a:prstGeom prst="rect">
            <a:avLst/>
          </a:prstGeom>
          <a:noFill/>
          <a:ln>
            <a:noFill/>
          </a:ln>
        </p:spPr>
      </p:pic>
      <p:sp>
        <p:nvSpPr>
          <p:cNvPr id="327" name="Google Shape;327;p54"/>
          <p:cNvSpPr txBox="1"/>
          <p:nvPr/>
        </p:nvSpPr>
        <p:spPr>
          <a:xfrm>
            <a:off x="269600" y="1035800"/>
            <a:ext cx="5880900" cy="2075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a:latin typeface="Cairo"/>
                <a:ea typeface="Cairo"/>
                <a:cs typeface="Cairo"/>
                <a:sym typeface="Cairo"/>
              </a:rPr>
              <a:t>(1)</a:t>
            </a:r>
            <a:r>
              <a:rPr lang="ar">
                <a:latin typeface="Cairo"/>
                <a:ea typeface="Cairo"/>
                <a:cs typeface="Cairo"/>
                <a:sym typeface="Cairo"/>
              </a:rPr>
              <a:t> The interface between air and the anterior surface of the cornea</a:t>
            </a:r>
            <a:endParaRPr>
              <a:latin typeface="Cairo"/>
              <a:ea typeface="Cairo"/>
              <a:cs typeface="Cairo"/>
              <a:sym typeface="Cairo"/>
            </a:endParaRPr>
          </a:p>
          <a:p>
            <a:pPr indent="0" lvl="0" marL="0" rtl="0" algn="l">
              <a:spcBef>
                <a:spcPts val="0"/>
              </a:spcBef>
              <a:spcAft>
                <a:spcPts val="0"/>
              </a:spcAft>
              <a:buNone/>
            </a:pPr>
            <a:r>
              <a:rPr b="1" lang="ar">
                <a:latin typeface="Cairo"/>
                <a:ea typeface="Cairo"/>
                <a:cs typeface="Cairo"/>
                <a:sym typeface="Cairo"/>
              </a:rPr>
              <a:t>(2)</a:t>
            </a:r>
            <a:r>
              <a:rPr lang="ar">
                <a:latin typeface="Cairo"/>
                <a:ea typeface="Cairo"/>
                <a:cs typeface="Cairo"/>
                <a:sym typeface="Cairo"/>
              </a:rPr>
              <a:t> The interface between the posterior surface of the cornea and  the  aqueous humor</a:t>
            </a:r>
            <a:endParaRPr>
              <a:latin typeface="Cairo"/>
              <a:ea typeface="Cairo"/>
              <a:cs typeface="Cairo"/>
              <a:sym typeface="Cairo"/>
            </a:endParaRPr>
          </a:p>
          <a:p>
            <a:pPr indent="0" lvl="0" marL="0" rtl="0" algn="l">
              <a:spcBef>
                <a:spcPts val="0"/>
              </a:spcBef>
              <a:spcAft>
                <a:spcPts val="0"/>
              </a:spcAft>
              <a:buNone/>
            </a:pPr>
            <a:r>
              <a:rPr b="1" lang="ar">
                <a:latin typeface="Cairo"/>
                <a:ea typeface="Cairo"/>
                <a:cs typeface="Cairo"/>
                <a:sym typeface="Cairo"/>
              </a:rPr>
              <a:t>(3) </a:t>
            </a:r>
            <a:r>
              <a:rPr lang="ar">
                <a:latin typeface="Cairo"/>
                <a:ea typeface="Cairo"/>
                <a:cs typeface="Cairo"/>
                <a:sym typeface="Cairo"/>
              </a:rPr>
              <a:t>The interface between the aqueous humor and the anterior surface  of the lens of the eye</a:t>
            </a:r>
            <a:endParaRPr>
              <a:latin typeface="Cairo"/>
              <a:ea typeface="Cairo"/>
              <a:cs typeface="Cairo"/>
              <a:sym typeface="Cairo"/>
            </a:endParaRPr>
          </a:p>
          <a:p>
            <a:pPr indent="0" lvl="0" marL="0" rtl="0" algn="l">
              <a:spcBef>
                <a:spcPts val="0"/>
              </a:spcBef>
              <a:spcAft>
                <a:spcPts val="0"/>
              </a:spcAft>
              <a:buNone/>
            </a:pPr>
            <a:r>
              <a:rPr b="1" lang="ar">
                <a:latin typeface="Cairo"/>
                <a:ea typeface="Cairo"/>
                <a:cs typeface="Cairo"/>
                <a:sym typeface="Cairo"/>
              </a:rPr>
              <a:t>(4)</a:t>
            </a:r>
            <a:r>
              <a:rPr lang="ar">
                <a:latin typeface="Cairo"/>
                <a:ea typeface="Cairo"/>
                <a:cs typeface="Cairo"/>
                <a:sym typeface="Cairo"/>
              </a:rPr>
              <a:t> The interface  between  the  posterior  surface  of  the lens  and  the  vitreous humor.</a:t>
            </a:r>
            <a:endParaRPr>
              <a:latin typeface="Cairo"/>
              <a:ea typeface="Cairo"/>
              <a:cs typeface="Cairo"/>
              <a:sym typeface="Cairo"/>
            </a:endParaRPr>
          </a:p>
          <a:p>
            <a:pPr indent="0" lvl="0" marL="0" rtl="0" algn="l">
              <a:spcBef>
                <a:spcPts val="0"/>
              </a:spcBef>
              <a:spcAft>
                <a:spcPts val="0"/>
              </a:spcAft>
              <a:buNone/>
            </a:pPr>
            <a:r>
              <a:rPr b="1" lang="ar">
                <a:solidFill>
                  <a:srgbClr val="E69138"/>
                </a:solidFill>
                <a:latin typeface="Cairo"/>
                <a:ea typeface="Cairo"/>
                <a:cs typeface="Cairo"/>
                <a:sym typeface="Cairo"/>
              </a:rPr>
              <a:t>A total refractive power of 59 diopters when the lens is accommodated for distant vision. </a:t>
            </a:r>
            <a:endParaRPr b="1">
              <a:solidFill>
                <a:srgbClr val="E69138"/>
              </a:solidFill>
              <a:latin typeface="Cairo"/>
              <a:ea typeface="Cairo"/>
              <a:cs typeface="Cairo"/>
              <a:sym typeface="Cairo"/>
            </a:endParaRPr>
          </a:p>
          <a:p>
            <a:pPr indent="0" lvl="0" marL="0" rtl="0" algn="l">
              <a:spcBef>
                <a:spcPts val="0"/>
              </a:spcBef>
              <a:spcAft>
                <a:spcPts val="0"/>
              </a:spcAft>
              <a:buNone/>
            </a:pPr>
            <a:r>
              <a:t/>
            </a:r>
            <a:endParaRPr/>
          </a:p>
        </p:txBody>
      </p:sp>
      <p:pic>
        <p:nvPicPr>
          <p:cNvPr id="328" name="Google Shape;328;p54"/>
          <p:cNvPicPr preferRelativeResize="0"/>
          <p:nvPr/>
        </p:nvPicPr>
        <p:blipFill>
          <a:blip r:embed="rId5">
            <a:alphaModFix/>
          </a:blip>
          <a:stretch>
            <a:fillRect/>
          </a:stretch>
        </p:blipFill>
        <p:spPr>
          <a:xfrm>
            <a:off x="1714512" y="5334600"/>
            <a:ext cx="3428974" cy="3237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55"/>
          <p:cNvSpPr txBox="1"/>
          <p:nvPr/>
        </p:nvSpPr>
        <p:spPr>
          <a:xfrm>
            <a:off x="298275" y="594275"/>
            <a:ext cx="6204300" cy="2856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45818E"/>
              </a:buClr>
              <a:buSzPts val="1600"/>
              <a:buFont typeface="Philosopher"/>
              <a:buAutoNum type="arabicPeriod"/>
            </a:pPr>
            <a:r>
              <a:rPr lang="ar" sz="1600">
                <a:solidFill>
                  <a:srgbClr val="45818E"/>
                </a:solidFill>
                <a:latin typeface="Philosopher"/>
                <a:ea typeface="Philosopher"/>
                <a:cs typeface="Philosopher"/>
                <a:sym typeface="Philosopher"/>
              </a:rPr>
              <a:t>Cornea </a:t>
            </a:r>
            <a:endParaRPr sz="1600">
              <a:solidFill>
                <a:srgbClr val="45818E"/>
              </a:solidFill>
              <a:latin typeface="Philosopher"/>
              <a:ea typeface="Philosopher"/>
              <a:cs typeface="Philosopher"/>
              <a:sym typeface="Philosopher"/>
            </a:endParaRPr>
          </a:p>
          <a:p>
            <a:pPr indent="-330200" lvl="1" marL="914400" rtl="0" algn="l">
              <a:spcBef>
                <a:spcPts val="0"/>
              </a:spcBef>
              <a:spcAft>
                <a:spcPts val="0"/>
              </a:spcAft>
              <a:buSzPts val="1600"/>
              <a:buFont typeface="Cairo"/>
              <a:buChar char="○"/>
            </a:pPr>
            <a:r>
              <a:rPr lang="ar" sz="1600">
                <a:latin typeface="Cairo"/>
                <a:ea typeface="Cairo"/>
                <a:cs typeface="Cairo"/>
                <a:sym typeface="Cairo"/>
              </a:rPr>
              <a:t>Its dioptric power is 40-45 diopter at its anterior surface.</a:t>
            </a:r>
            <a:endParaRPr sz="1600">
              <a:latin typeface="Cairo"/>
              <a:ea typeface="Cairo"/>
              <a:cs typeface="Cairo"/>
              <a:sym typeface="Cairo"/>
            </a:endParaRPr>
          </a:p>
          <a:p>
            <a:pPr indent="-330200" lvl="1" marL="914400" rtl="0" algn="l">
              <a:spcBef>
                <a:spcPts val="0"/>
              </a:spcBef>
              <a:spcAft>
                <a:spcPts val="0"/>
              </a:spcAft>
              <a:buSzPts val="1600"/>
              <a:buFont typeface="Cairo"/>
              <a:buChar char="○"/>
            </a:pPr>
            <a:r>
              <a:rPr lang="ar" sz="1600">
                <a:latin typeface="Cairo"/>
                <a:ea typeface="Cairo"/>
                <a:cs typeface="Cairo"/>
                <a:sym typeface="Cairo"/>
              </a:rPr>
              <a:t>About two thirds of the 59 diopters of refractive power of the eye is provided by the anterior surface of the cornea</a:t>
            </a:r>
            <a:endParaRPr sz="1600">
              <a:latin typeface="Cairo"/>
              <a:ea typeface="Cairo"/>
              <a:cs typeface="Cairo"/>
              <a:sym typeface="Cairo"/>
            </a:endParaRPr>
          </a:p>
          <a:p>
            <a:pPr indent="-330200" lvl="1" marL="914400" rtl="0" algn="l">
              <a:spcBef>
                <a:spcPts val="0"/>
              </a:spcBef>
              <a:spcAft>
                <a:spcPts val="0"/>
              </a:spcAft>
              <a:buSzPts val="1600"/>
              <a:buFont typeface="Cairo"/>
              <a:buChar char="○"/>
            </a:pPr>
            <a:r>
              <a:rPr lang="ar" sz="1600">
                <a:latin typeface="Cairo"/>
                <a:ea typeface="Cairo"/>
                <a:cs typeface="Cairo"/>
                <a:sym typeface="Cairo"/>
              </a:rPr>
              <a:t>The principal reason for this is that the refractive index of the cornea is markedly different from that of air, </a:t>
            </a:r>
            <a:r>
              <a:rPr lang="ar">
                <a:latin typeface="Cairo"/>
                <a:ea typeface="Cairo"/>
                <a:cs typeface="Cairo"/>
                <a:sym typeface="Cairo"/>
              </a:rPr>
              <a:t>(whereas the refractive index of the eye lens is not greatly different from the indices of the aqueous humor and vitreous humor).</a:t>
            </a:r>
            <a:endParaRPr sz="1600">
              <a:latin typeface="Cairo"/>
              <a:ea typeface="Cairo"/>
              <a:cs typeface="Cairo"/>
              <a:sym typeface="Cairo"/>
            </a:endParaRPr>
          </a:p>
        </p:txBody>
      </p:sp>
      <p:pic>
        <p:nvPicPr>
          <p:cNvPr id="334" name="Google Shape;334;p55"/>
          <p:cNvPicPr preferRelativeResize="0"/>
          <p:nvPr/>
        </p:nvPicPr>
        <p:blipFill>
          <a:blip r:embed="rId3">
            <a:alphaModFix/>
          </a:blip>
          <a:stretch>
            <a:fillRect/>
          </a:stretch>
        </p:blipFill>
        <p:spPr>
          <a:xfrm>
            <a:off x="3937325" y="7247800"/>
            <a:ext cx="2654300" cy="2654300"/>
          </a:xfrm>
          <a:prstGeom prst="rect">
            <a:avLst/>
          </a:prstGeom>
          <a:noFill/>
          <a:ln>
            <a:noFill/>
          </a:ln>
        </p:spPr>
      </p:pic>
      <p:sp>
        <p:nvSpPr>
          <p:cNvPr id="335" name="Google Shape;335;p55"/>
          <p:cNvSpPr txBox="1"/>
          <p:nvPr/>
        </p:nvSpPr>
        <p:spPr>
          <a:xfrm>
            <a:off x="298275" y="2916875"/>
            <a:ext cx="6559800" cy="50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600">
                <a:solidFill>
                  <a:srgbClr val="45818E"/>
                </a:solidFill>
                <a:latin typeface="Philosopher"/>
                <a:ea typeface="Philosopher"/>
                <a:cs typeface="Philosopher"/>
                <a:sym typeface="Philosopher"/>
              </a:rPr>
              <a:t>2. </a:t>
            </a:r>
            <a:r>
              <a:rPr lang="ar" sz="1600">
                <a:solidFill>
                  <a:srgbClr val="45818E"/>
                </a:solidFill>
                <a:latin typeface="Philosopher"/>
                <a:ea typeface="Philosopher"/>
                <a:cs typeface="Philosopher"/>
                <a:sym typeface="Philosopher"/>
              </a:rPr>
              <a:t>The Aqueous </a:t>
            </a:r>
            <a:r>
              <a:rPr lang="ar" sz="1600">
                <a:solidFill>
                  <a:srgbClr val="45818E"/>
                </a:solidFill>
                <a:latin typeface="Philosopher"/>
                <a:ea typeface="Philosopher"/>
                <a:cs typeface="Philosopher"/>
                <a:sym typeface="Philosopher"/>
              </a:rPr>
              <a:t>humour:</a:t>
            </a:r>
            <a:endParaRPr sz="1600">
              <a:solidFill>
                <a:srgbClr val="45818E"/>
              </a:solidFill>
              <a:latin typeface="Philosopher"/>
              <a:ea typeface="Philosopher"/>
              <a:cs typeface="Philosopher"/>
              <a:sym typeface="Philosopher"/>
            </a:endParaRPr>
          </a:p>
          <a:p>
            <a:pPr indent="0" lvl="0" marL="0" rtl="0" algn="l">
              <a:spcBef>
                <a:spcPts val="0"/>
              </a:spcBef>
              <a:spcAft>
                <a:spcPts val="0"/>
              </a:spcAft>
              <a:buNone/>
            </a:pPr>
            <a:r>
              <a:rPr lang="ar" sz="1600">
                <a:solidFill>
                  <a:srgbClr val="CC0000"/>
                </a:solidFill>
                <a:latin typeface="Cairo"/>
                <a:ea typeface="Cairo"/>
                <a:cs typeface="Cairo"/>
                <a:sym typeface="Cairo"/>
              </a:rPr>
              <a:t>aqueous humour is a </a:t>
            </a:r>
            <a:r>
              <a:rPr b="1" lang="ar" sz="1600">
                <a:solidFill>
                  <a:srgbClr val="CC0000"/>
                </a:solidFill>
                <a:latin typeface="Cairo"/>
                <a:ea typeface="Cairo"/>
                <a:cs typeface="Cairo"/>
                <a:sym typeface="Cairo"/>
              </a:rPr>
              <a:t>transparent</a:t>
            </a:r>
            <a:r>
              <a:rPr lang="ar" sz="1600">
                <a:solidFill>
                  <a:srgbClr val="CC0000"/>
                </a:solidFill>
                <a:latin typeface="Cairo"/>
                <a:ea typeface="Cairo"/>
                <a:cs typeface="Cairo"/>
                <a:sym typeface="Cairo"/>
              </a:rPr>
              <a:t>, slightly gelatinous </a:t>
            </a:r>
            <a:r>
              <a:rPr b="1" lang="ar" sz="1600">
                <a:solidFill>
                  <a:srgbClr val="CC0000"/>
                </a:solidFill>
                <a:latin typeface="Cairo"/>
                <a:ea typeface="Cairo"/>
                <a:cs typeface="Cairo"/>
                <a:sym typeface="Cairo"/>
              </a:rPr>
              <a:t>(gel-like)</a:t>
            </a:r>
            <a:r>
              <a:rPr lang="ar" sz="1600">
                <a:solidFill>
                  <a:srgbClr val="CC0000"/>
                </a:solidFill>
                <a:latin typeface="Cairo"/>
                <a:ea typeface="Cairo"/>
                <a:cs typeface="Cairo"/>
                <a:sym typeface="Cairo"/>
              </a:rPr>
              <a:t> fluid similar to plasma.</a:t>
            </a:r>
            <a:endParaRPr sz="1600">
              <a:solidFill>
                <a:srgbClr val="CC0000"/>
              </a:solidFill>
              <a:latin typeface="Cairo"/>
              <a:ea typeface="Cairo"/>
              <a:cs typeface="Cairo"/>
              <a:sym typeface="Cairo"/>
            </a:endParaRPr>
          </a:p>
          <a:p>
            <a:pPr indent="0" lvl="0" marL="0" rtl="0" algn="l">
              <a:spcBef>
                <a:spcPts val="0"/>
              </a:spcBef>
              <a:spcAft>
                <a:spcPts val="0"/>
              </a:spcAft>
              <a:buNone/>
            </a:pPr>
            <a:r>
              <a:t/>
            </a:r>
            <a:endParaRPr sz="1600">
              <a:solidFill>
                <a:srgbClr val="55B787"/>
              </a:solidFill>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Is continually being formed and reabsorbed. </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The balance between its formation and reabsorption regulates the total volume and pressure of the intraocular fluid.</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Nourishes the cornea and iris</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 </a:t>
            </a:r>
            <a:r>
              <a:rPr lang="ar" sz="1600">
                <a:solidFill>
                  <a:srgbClr val="FF0000"/>
                </a:solidFill>
                <a:latin typeface="Cairo"/>
                <a:ea typeface="Cairo"/>
                <a:cs typeface="Cairo"/>
                <a:sym typeface="Cairo"/>
              </a:rPr>
              <a:t>produced in the ciliary body</a:t>
            </a:r>
            <a:r>
              <a:rPr lang="ar" sz="1600">
                <a:latin typeface="Cairo"/>
                <a:ea typeface="Cairo"/>
                <a:cs typeface="Cairo"/>
                <a:sym typeface="Cairo"/>
              </a:rPr>
              <a:t> by an active secretion by  ciliary processes..</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Go to          posterior chamber          to pupil        Anterior chamber         drained into canal of Schlemm  in anterior chamber angle, which is a venous channel at the junction between the iris and the cornea (anterior chamber angle).</a:t>
            </a:r>
            <a:endParaRPr sz="1600">
              <a:latin typeface="Cairo"/>
              <a:ea typeface="Cairo"/>
              <a:cs typeface="Cairo"/>
              <a:sym typeface="Cairo"/>
            </a:endParaRPr>
          </a:p>
          <a:p>
            <a:pPr indent="-330200" lvl="0" marL="457200" rtl="0" algn="l">
              <a:spcBef>
                <a:spcPts val="0"/>
              </a:spcBef>
              <a:spcAft>
                <a:spcPts val="0"/>
              </a:spcAft>
              <a:buSzPts val="1600"/>
              <a:buFont typeface="Cairo"/>
              <a:buChar char="●"/>
            </a:pPr>
            <a:r>
              <a:rPr lang="ar" sz="1600">
                <a:latin typeface="Cairo"/>
                <a:ea typeface="Cairo"/>
                <a:cs typeface="Cairo"/>
                <a:sym typeface="Cairo"/>
              </a:rPr>
              <a:t>It causes intraocular pressure 10-20 mmhg</a:t>
            </a:r>
            <a:endParaRPr sz="1600">
              <a:latin typeface="Cairo"/>
              <a:ea typeface="Cairo"/>
              <a:cs typeface="Cairo"/>
              <a:sym typeface="Cairo"/>
            </a:endParaRPr>
          </a:p>
          <a:p>
            <a:pPr indent="-330200" lvl="0" marL="457200" rtl="0" algn="l">
              <a:spcBef>
                <a:spcPts val="0"/>
              </a:spcBef>
              <a:spcAft>
                <a:spcPts val="0"/>
              </a:spcAft>
              <a:buSzPts val="1600"/>
              <a:buFont typeface="Josefin Sans"/>
              <a:buChar char="●"/>
            </a:pPr>
            <a:r>
              <a:rPr lang="ar" sz="1600">
                <a:latin typeface="Cairo"/>
                <a:ea typeface="Cairo"/>
                <a:cs typeface="Cairo"/>
                <a:sym typeface="Cairo"/>
              </a:rPr>
              <a:t>Obstruction of this outlet leads to increased intraocular pressure , a critical risk factor for </a:t>
            </a:r>
            <a:r>
              <a:rPr b="1" lang="ar" sz="1600">
                <a:latin typeface="Cairo"/>
                <a:ea typeface="Cairo"/>
                <a:cs typeface="Cairo"/>
                <a:sym typeface="Cairo"/>
              </a:rPr>
              <a:t>glaucoma</a:t>
            </a:r>
            <a:endParaRPr b="1" sz="1600">
              <a:latin typeface="Cairo"/>
              <a:ea typeface="Cairo"/>
              <a:cs typeface="Cairo"/>
              <a:sym typeface="Cairo"/>
            </a:endParaRPr>
          </a:p>
          <a:p>
            <a:pPr indent="0" lvl="0" marL="457200" rtl="0" algn="l">
              <a:spcBef>
                <a:spcPts val="0"/>
              </a:spcBef>
              <a:spcAft>
                <a:spcPts val="0"/>
              </a:spcAft>
              <a:buClr>
                <a:schemeClr val="dk1"/>
              </a:buClr>
              <a:buSzPts val="1100"/>
              <a:buFont typeface="Arial"/>
              <a:buNone/>
            </a:pPr>
            <a:r>
              <a:t/>
            </a:r>
            <a:endParaRPr sz="1600">
              <a:solidFill>
                <a:srgbClr val="55B787"/>
              </a:solidFill>
              <a:latin typeface="Cairo"/>
              <a:ea typeface="Cairo"/>
              <a:cs typeface="Cairo"/>
              <a:sym typeface="Cairo"/>
            </a:endParaRPr>
          </a:p>
          <a:p>
            <a:pPr indent="0" lvl="0" marL="457200" rtl="0" algn="l">
              <a:spcBef>
                <a:spcPts val="0"/>
              </a:spcBef>
              <a:spcAft>
                <a:spcPts val="0"/>
              </a:spcAft>
              <a:buNone/>
            </a:pPr>
            <a:r>
              <a:t/>
            </a:r>
            <a:endParaRPr sz="1600">
              <a:solidFill>
                <a:srgbClr val="55B787"/>
              </a:solidFill>
              <a:latin typeface="Cairo"/>
              <a:ea typeface="Cairo"/>
              <a:cs typeface="Cairo"/>
              <a:sym typeface="Cairo"/>
            </a:endParaRPr>
          </a:p>
          <a:p>
            <a:pPr indent="0" lvl="0" marL="457200" rtl="0" algn="l">
              <a:spcBef>
                <a:spcPts val="0"/>
              </a:spcBef>
              <a:spcAft>
                <a:spcPts val="0"/>
              </a:spcAft>
              <a:buNone/>
            </a:pPr>
            <a:r>
              <a:t/>
            </a:r>
            <a:endParaRPr sz="1600">
              <a:solidFill>
                <a:srgbClr val="55B787"/>
              </a:solidFill>
              <a:latin typeface="Cairo"/>
              <a:ea typeface="Cairo"/>
              <a:cs typeface="Cairo"/>
              <a:sym typeface="Cairo"/>
            </a:endParaRPr>
          </a:p>
        </p:txBody>
      </p:sp>
      <p:cxnSp>
        <p:nvCxnSpPr>
          <p:cNvPr id="336" name="Google Shape;336;p55"/>
          <p:cNvCxnSpPr/>
          <p:nvPr/>
        </p:nvCxnSpPr>
        <p:spPr>
          <a:xfrm>
            <a:off x="1358625" y="5641688"/>
            <a:ext cx="284100" cy="0"/>
          </a:xfrm>
          <a:prstGeom prst="straightConnector1">
            <a:avLst/>
          </a:prstGeom>
          <a:noFill/>
          <a:ln cap="flat" cmpd="sng" w="9525">
            <a:solidFill>
              <a:srgbClr val="45818E"/>
            </a:solidFill>
            <a:prstDash val="solid"/>
            <a:round/>
            <a:headEnd len="med" w="med" type="none"/>
            <a:tailEnd len="med" w="med" type="triangle"/>
          </a:ln>
        </p:spPr>
      </p:cxnSp>
      <p:cxnSp>
        <p:nvCxnSpPr>
          <p:cNvPr id="337" name="Google Shape;337;p55"/>
          <p:cNvCxnSpPr/>
          <p:nvPr/>
        </p:nvCxnSpPr>
        <p:spPr>
          <a:xfrm>
            <a:off x="3359172" y="5641688"/>
            <a:ext cx="333600" cy="0"/>
          </a:xfrm>
          <a:prstGeom prst="straightConnector1">
            <a:avLst/>
          </a:prstGeom>
          <a:noFill/>
          <a:ln cap="flat" cmpd="sng" w="9525">
            <a:solidFill>
              <a:srgbClr val="45818E"/>
            </a:solidFill>
            <a:prstDash val="solid"/>
            <a:round/>
            <a:headEnd len="med" w="med" type="none"/>
            <a:tailEnd len="med" w="med" type="triangle"/>
          </a:ln>
        </p:spPr>
      </p:cxnSp>
      <p:cxnSp>
        <p:nvCxnSpPr>
          <p:cNvPr id="338" name="Google Shape;338;p55"/>
          <p:cNvCxnSpPr/>
          <p:nvPr/>
        </p:nvCxnSpPr>
        <p:spPr>
          <a:xfrm>
            <a:off x="4431928" y="5641691"/>
            <a:ext cx="323700" cy="0"/>
          </a:xfrm>
          <a:prstGeom prst="straightConnector1">
            <a:avLst/>
          </a:prstGeom>
          <a:noFill/>
          <a:ln cap="flat" cmpd="sng" w="9525">
            <a:solidFill>
              <a:srgbClr val="45818E"/>
            </a:solidFill>
            <a:prstDash val="solid"/>
            <a:round/>
            <a:headEnd len="med" w="med" type="none"/>
            <a:tailEnd len="med" w="med" type="triangle"/>
          </a:ln>
        </p:spPr>
      </p:cxnSp>
      <p:cxnSp>
        <p:nvCxnSpPr>
          <p:cNvPr id="339" name="Google Shape;339;p55"/>
          <p:cNvCxnSpPr/>
          <p:nvPr/>
        </p:nvCxnSpPr>
        <p:spPr>
          <a:xfrm>
            <a:off x="3937325" y="6108325"/>
            <a:ext cx="208800" cy="0"/>
          </a:xfrm>
          <a:prstGeom prst="straightConnector1">
            <a:avLst/>
          </a:prstGeom>
          <a:noFill/>
          <a:ln cap="flat" cmpd="sng" w="9525">
            <a:solidFill>
              <a:schemeClr val="dk2"/>
            </a:solidFill>
            <a:prstDash val="solid"/>
            <a:round/>
            <a:headEnd len="med" w="med" type="none"/>
            <a:tailEnd len="med" w="med" type="triangle"/>
          </a:ln>
        </p:spPr>
      </p:cxnSp>
      <p:cxnSp>
        <p:nvCxnSpPr>
          <p:cNvPr id="340" name="Google Shape;340;p55"/>
          <p:cNvCxnSpPr/>
          <p:nvPr/>
        </p:nvCxnSpPr>
        <p:spPr>
          <a:xfrm>
            <a:off x="10364825" y="4616650"/>
            <a:ext cx="357900" cy="0"/>
          </a:xfrm>
          <a:prstGeom prst="straightConnector1">
            <a:avLst/>
          </a:prstGeom>
          <a:noFill/>
          <a:ln cap="flat" cmpd="sng" w="9525">
            <a:solidFill>
              <a:schemeClr val="dk2"/>
            </a:solidFill>
            <a:prstDash val="solid"/>
            <a:round/>
            <a:headEnd len="med" w="med" type="none"/>
            <a:tailEnd len="med" w="med" type="triangle"/>
          </a:ln>
        </p:spPr>
      </p:cxnSp>
      <p:cxnSp>
        <p:nvCxnSpPr>
          <p:cNvPr id="341" name="Google Shape;341;p55"/>
          <p:cNvCxnSpPr/>
          <p:nvPr/>
        </p:nvCxnSpPr>
        <p:spPr>
          <a:xfrm>
            <a:off x="6364275" y="5641700"/>
            <a:ext cx="357900" cy="0"/>
          </a:xfrm>
          <a:prstGeom prst="straightConnector1">
            <a:avLst/>
          </a:prstGeom>
          <a:noFill/>
          <a:ln cap="flat" cmpd="sng" w="9525">
            <a:solidFill>
              <a:srgbClr val="45818E"/>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