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9902950" cx="6858000"/>
  <p:notesSz cx="6858000" cy="9144000"/>
  <p:embeddedFontLst>
    <p:embeddedFont>
      <p:font typeface="Dosis"/>
      <p:regular r:id="rId28"/>
      <p:bold r:id="rId29"/>
    </p:embeddedFont>
    <p:embeddedFont>
      <p:font typeface="Economica"/>
      <p:regular r:id="rId30"/>
      <p:bold r:id="rId31"/>
      <p:italic r:id="rId32"/>
      <p:boldItalic r:id="rId33"/>
    </p:embeddedFont>
    <p:embeddedFont>
      <p:font typeface="Cairo"/>
      <p:regular r:id="rId34"/>
      <p:bold r:id="rId35"/>
    </p:embeddedFont>
    <p:embeddedFont>
      <p:font typeface="Josefin Sans"/>
      <p:regular r:id="rId36"/>
      <p:bold r:id="rId37"/>
      <p:italic r:id="rId38"/>
      <p:boldItalic r:id="rId39"/>
    </p:embeddedFont>
    <p:embeddedFont>
      <p:font typeface="Philosopher"/>
      <p:regular r:id="rId40"/>
      <p:bold r:id="rId41"/>
      <p:italic r:id="rId42"/>
      <p:boldItalic r:id="rId43"/>
    </p:embeddedFont>
    <p:embeddedFont>
      <p:font typeface="Comfortaa"/>
      <p:regular r:id="rId44"/>
      <p:bold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EBB28FC-7337-4DFE-A7BD-C6E1FE102BC3}">
  <a:tblStyle styleId="{3EBB28FC-7337-4DFE-A7BD-C6E1FE102BC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hilosopher-regular.fntdata"/><Relationship Id="rId42" Type="http://schemas.openxmlformats.org/officeDocument/2006/relationships/font" Target="fonts/Philosopher-italic.fntdata"/><Relationship Id="rId41" Type="http://schemas.openxmlformats.org/officeDocument/2006/relationships/font" Target="fonts/Philosopher-bold.fntdata"/><Relationship Id="rId44" Type="http://schemas.openxmlformats.org/officeDocument/2006/relationships/font" Target="fonts/Comfortaa-regular.fntdata"/><Relationship Id="rId43" Type="http://schemas.openxmlformats.org/officeDocument/2006/relationships/font" Target="fonts/Philosopher-boldItalic.fntdata"/><Relationship Id="rId46" Type="http://schemas.openxmlformats.org/officeDocument/2006/relationships/font" Target="fonts/OpenSans-regular.fntdata"/><Relationship Id="rId45" Type="http://schemas.openxmlformats.org/officeDocument/2006/relationships/font" Target="fonts/Comforta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Economica-bold.fntdata"/><Relationship Id="rId30" Type="http://schemas.openxmlformats.org/officeDocument/2006/relationships/font" Target="fonts/Economica-regular.fntdata"/><Relationship Id="rId33" Type="http://schemas.openxmlformats.org/officeDocument/2006/relationships/font" Target="fonts/Economica-boldItalic.fntdata"/><Relationship Id="rId32" Type="http://schemas.openxmlformats.org/officeDocument/2006/relationships/font" Target="fonts/Economica-italic.fntdata"/><Relationship Id="rId35" Type="http://schemas.openxmlformats.org/officeDocument/2006/relationships/font" Target="fonts/Cairo-bold.fntdata"/><Relationship Id="rId34" Type="http://schemas.openxmlformats.org/officeDocument/2006/relationships/font" Target="fonts/Cairo-regular.fntdata"/><Relationship Id="rId37" Type="http://schemas.openxmlformats.org/officeDocument/2006/relationships/font" Target="fonts/JosefinSans-bold.fntdata"/><Relationship Id="rId36" Type="http://schemas.openxmlformats.org/officeDocument/2006/relationships/font" Target="fonts/JosefinSans-regular.fntdata"/><Relationship Id="rId39" Type="http://schemas.openxmlformats.org/officeDocument/2006/relationships/font" Target="fonts/JosefinSans-boldItalic.fntdata"/><Relationship Id="rId38" Type="http://schemas.openxmlformats.org/officeDocument/2006/relationships/font" Target="fonts/JosefinSans-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Dosis-regular.fntdata"/><Relationship Id="rId27" Type="http://schemas.openxmlformats.org/officeDocument/2006/relationships/slide" Target="slides/slide20.xml"/><Relationship Id="rId29" Type="http://schemas.openxmlformats.org/officeDocument/2006/relationships/font" Target="fonts/Dosis-bold.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fa2700b24eba4f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4fa2700b24eba4f9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721250ef1633d25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721250ef1633d258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bb7d23436359a9f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bb7d23436359a9f_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721250ef1633d258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721250ef1633d258_17: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7ed5d91e6d4fb519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7ed5d91e6d4fb519_53: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7ed5d91e6d4fb519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7ed5d91e6d4fb519_15: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fb04b1f5516b3a4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fb04b1f5516b3a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7ed5d91e6d4fb519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latin typeface="Cairo"/>
                <a:ea typeface="Cairo"/>
                <a:cs typeface="Cairo"/>
                <a:sym typeface="Cairo"/>
              </a:rPr>
              <a:t>trans-retinal</a:t>
            </a:r>
            <a:endParaRPr sz="1400">
              <a:latin typeface="Cairo"/>
              <a:ea typeface="Cairo"/>
              <a:cs typeface="Cairo"/>
              <a:sym typeface="Cairo"/>
            </a:endParaRPr>
          </a:p>
          <a:p>
            <a:pPr indent="0" lvl="0" marL="0" rtl="0" algn="l">
              <a:spcBef>
                <a:spcPts val="0"/>
              </a:spcBef>
              <a:spcAft>
                <a:spcPts val="0"/>
              </a:spcAft>
              <a:buNone/>
            </a:pPr>
            <a:r>
              <a:t/>
            </a:r>
            <a:endParaRPr/>
          </a:p>
        </p:txBody>
      </p:sp>
      <p:sp>
        <p:nvSpPr>
          <p:cNvPr id="308" name="Google Shape;308;g7ed5d91e6d4fb519_34: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4092515ddc_3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latin typeface="Cairo"/>
                <a:ea typeface="Cairo"/>
                <a:cs typeface="Cairo"/>
                <a:sym typeface="Cairo"/>
              </a:rPr>
              <a:t>trans-retinal</a:t>
            </a:r>
            <a:endParaRPr sz="1400">
              <a:latin typeface="Cairo"/>
              <a:ea typeface="Cairo"/>
              <a:cs typeface="Cairo"/>
              <a:sym typeface="Cairo"/>
            </a:endParaRPr>
          </a:p>
          <a:p>
            <a:pPr indent="0" lvl="0" marL="0" rtl="0" algn="l">
              <a:spcBef>
                <a:spcPts val="0"/>
              </a:spcBef>
              <a:spcAft>
                <a:spcPts val="0"/>
              </a:spcAft>
              <a:buNone/>
            </a:pPr>
            <a:r>
              <a:t/>
            </a:r>
            <a:endParaRPr/>
          </a:p>
        </p:txBody>
      </p:sp>
      <p:sp>
        <p:nvSpPr>
          <p:cNvPr id="339" name="Google Shape;339;g4092515ddc_3_104: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7ed5d91e6d4fb519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7ed5d91e6d4fb519_4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682dc61a583cb949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682dc61a583cb949_8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7e863885360fb1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77e863885360fb11_35: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51fe6b9739464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51fe6b973946424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2b66c0742a8a142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b66c0742a8a1422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7e863885360fb1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77e863885360fb11_47: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58926d17f56457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658926d17f564577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ed5d91e6d4fb519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7ed5d91e6d4fb519_6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248d2db943ca923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48d2db943ca9231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6fdea0e23e86a549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6fdea0e23e86a549_1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fdea0e23e86a549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6fdea0e23e86a549_19: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1" name="Google Shape;11;p2"/>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2" name="Google Shape;12;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3" name="Shape 53"/>
        <p:cNvGrpSpPr/>
        <p:nvPr/>
      </p:nvGrpSpPr>
      <p:grpSpPr>
        <a:xfrm>
          <a:off x="0" y="0"/>
          <a:ext cx="0" cy="0"/>
          <a:chOff x="0" y="0"/>
          <a:chExt cx="0" cy="0"/>
        </a:xfrm>
      </p:grpSpPr>
      <p:sp>
        <p:nvSpPr>
          <p:cNvPr id="54" name="Google Shape;54;p11"/>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6" name="Google Shape;56;p11"/>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7" name="Google Shape;57;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p14"/>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66" name="Google Shape;66;p14"/>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7" name="Google Shape;67;p14"/>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68" name="Google Shape;68;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9" name="Shape 69"/>
        <p:cNvGrpSpPr/>
        <p:nvPr/>
      </p:nvGrpSpPr>
      <p:grpSpPr>
        <a:xfrm>
          <a:off x="0" y="0"/>
          <a:ext cx="0" cy="0"/>
          <a:chOff x="0" y="0"/>
          <a:chExt cx="0" cy="0"/>
        </a:xfrm>
      </p:grpSpPr>
      <p:sp>
        <p:nvSpPr>
          <p:cNvPr id="70" name="Google Shape;70;p1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1" name="Google Shape;71;p1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2" name="Google Shape;72;p1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3" name="Google Shape;73;p1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75" name="Google Shape;75;p15"/>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76" name="Shape 76"/>
        <p:cNvGrpSpPr/>
        <p:nvPr/>
      </p:nvGrpSpPr>
      <p:grpSpPr>
        <a:xfrm>
          <a:off x="0" y="0"/>
          <a:ext cx="0" cy="0"/>
          <a:chOff x="0" y="0"/>
          <a:chExt cx="0" cy="0"/>
        </a:xfrm>
      </p:grpSpPr>
      <p:sp>
        <p:nvSpPr>
          <p:cNvPr id="77" name="Google Shape;77;p1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8" name="Google Shape;78;p1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9" name="Google Shape;79;p1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0" name="Google Shape;80;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82" name="Google Shape;82;p1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83" name="Shape 83"/>
        <p:cNvGrpSpPr/>
        <p:nvPr/>
      </p:nvGrpSpPr>
      <p:grpSpPr>
        <a:xfrm>
          <a:off x="0" y="0"/>
          <a:ext cx="0" cy="0"/>
          <a:chOff x="0" y="0"/>
          <a:chExt cx="0" cy="0"/>
        </a:xfrm>
      </p:grpSpPr>
      <p:sp>
        <p:nvSpPr>
          <p:cNvPr id="84" name="Google Shape;84;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5" name="Google Shape;85;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6" name="Google Shape;86;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7" name="Google Shape;87;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89" name="Google Shape;89;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0" name="Shape 90"/>
        <p:cNvGrpSpPr/>
        <p:nvPr/>
      </p:nvGrpSpPr>
      <p:grpSpPr>
        <a:xfrm>
          <a:off x="0" y="0"/>
          <a:ext cx="0" cy="0"/>
          <a:chOff x="0" y="0"/>
          <a:chExt cx="0" cy="0"/>
        </a:xfrm>
      </p:grpSpPr>
      <p:sp>
        <p:nvSpPr>
          <p:cNvPr id="91" name="Google Shape;91;p1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3" name="Google Shape;93;p18"/>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4" name="Google Shape;94;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5" name="Shape 95"/>
        <p:cNvGrpSpPr/>
        <p:nvPr/>
      </p:nvGrpSpPr>
      <p:grpSpPr>
        <a:xfrm>
          <a:off x="0" y="0"/>
          <a:ext cx="0" cy="0"/>
          <a:chOff x="0" y="0"/>
          <a:chExt cx="0" cy="0"/>
        </a:xfrm>
      </p:grpSpPr>
      <p:sp>
        <p:nvSpPr>
          <p:cNvPr id="96" name="Google Shape;96;p1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7" name="Google Shape;97;p19"/>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19"/>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9" name="Google Shape;99;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sp>
        <p:nvSpPr>
          <p:cNvPr id="101" name="Google Shape;101;p2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02" name="Google Shape;102;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5" name="Google Shape;105;p21"/>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6" name="Google Shape;10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7" name="Google Shape;17;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8" name="Google Shape;18;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21" name="Google Shape;21;p3"/>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7" name="Shape 107"/>
        <p:cNvGrpSpPr/>
        <p:nvPr/>
      </p:nvGrpSpPr>
      <p:grpSpPr>
        <a:xfrm>
          <a:off x="0" y="0"/>
          <a:ext cx="0" cy="0"/>
          <a:chOff x="0" y="0"/>
          <a:chExt cx="0" cy="0"/>
        </a:xfrm>
      </p:grpSpPr>
      <p:sp>
        <p:nvSpPr>
          <p:cNvPr id="108" name="Google Shape;108;p2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0" name="Google Shape;110;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23"/>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 name="Google Shape;113;p2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14" name="Google Shape;114;p23"/>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15" name="Google Shape;115;p23"/>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16" name="Google Shape;116;p23"/>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17" name="Google Shape;117;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8" name="Shape 118"/>
        <p:cNvGrpSpPr/>
        <p:nvPr/>
      </p:nvGrpSpPr>
      <p:grpSpPr>
        <a:xfrm>
          <a:off x="0" y="0"/>
          <a:ext cx="0" cy="0"/>
          <a:chOff x="0" y="0"/>
          <a:chExt cx="0" cy="0"/>
        </a:xfrm>
      </p:grpSpPr>
      <p:sp>
        <p:nvSpPr>
          <p:cNvPr id="119" name="Google Shape;119;p24"/>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20" name="Google Shape;120;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1" name="Shape 121"/>
        <p:cNvGrpSpPr/>
        <p:nvPr/>
      </p:nvGrpSpPr>
      <p:grpSpPr>
        <a:xfrm>
          <a:off x="0" y="0"/>
          <a:ext cx="0" cy="0"/>
          <a:chOff x="0" y="0"/>
          <a:chExt cx="0" cy="0"/>
        </a:xfrm>
      </p:grpSpPr>
      <p:sp>
        <p:nvSpPr>
          <p:cNvPr id="122" name="Google Shape;122;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24" name="Google Shape;124;p25"/>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5" name="Google Shape;125;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4"/>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5" name="Google Shape;25;p4"/>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 name="Google Shape;26;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9" name="Google Shape;29;p5"/>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4" name="Google Shape;34;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7" name="Google Shape;37;p7"/>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 name="Google Shape;38;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2" name="Google Shape;42;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9"/>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9"/>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7" name="Google Shape;47;p9"/>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8" name="Google Shape;48;p9"/>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9" name="Google Shape;49;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2" name="Google Shape;52;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gradFill>
          <a:gsLst>
            <a:gs pos="0">
              <a:srgbClr val="FFFFFF"/>
            </a:gs>
            <a:gs pos="100000">
              <a:srgbClr val="F3F3F3"/>
            </a:gs>
          </a:gsLst>
          <a:lin ang="5400700" scaled="0"/>
        </a:gra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62" name="Google Shape;62;p13"/>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63" name="Google Shape;63;p13"/>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jpg"/><Relationship Id="rId5" Type="http://schemas.openxmlformats.org/officeDocument/2006/relationships/image" Target="../media/image24.png"/><Relationship Id="rId6" Type="http://schemas.openxmlformats.org/officeDocument/2006/relationships/hyperlink" Target="https://docs.google.com/presentation/d/1R8CEhz73qen_9MBqvOKC-VDcrBEXPTix3-poWY3aNyM" TargetMode="External"/><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en.wikipedia.org/wiki/Retinal_ganglion_cell" TargetMode="External"/><Relationship Id="rId4" Type="http://schemas.openxmlformats.org/officeDocument/2006/relationships/hyperlink" Target="http://en.wikipedia.org/wiki/Retinal_ganglion_cell" TargetMode="External"/><Relationship Id="rId9" Type="http://schemas.openxmlformats.org/officeDocument/2006/relationships/image" Target="../media/image20.jpg"/><Relationship Id="rId5" Type="http://schemas.openxmlformats.org/officeDocument/2006/relationships/hyperlink" Target="http://en.wikipedia.org/wiki/Retina" TargetMode="External"/><Relationship Id="rId6" Type="http://schemas.openxmlformats.org/officeDocument/2006/relationships/hyperlink" Target="http://en.wikipedia.org/wiki/Retina" TargetMode="External"/><Relationship Id="rId7" Type="http://schemas.openxmlformats.org/officeDocument/2006/relationships/hyperlink" Target="http://en.wikipedia.org/wiki/Photoreceptor_cell" TargetMode="External"/><Relationship Id="rId8" Type="http://schemas.openxmlformats.org/officeDocument/2006/relationships/hyperlink" Target="http://en.wikipedia.org/wiki/Photoreceptor_cel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ncbi.nlm.nih.gov/pmc/articles/PMC3677203/#bib1" TargetMode="External"/><Relationship Id="rId4" Type="http://schemas.openxmlformats.org/officeDocument/2006/relationships/hyperlink" Target="https://www.ncbi.nlm.nih.gov/pmc/articles/PMC3677203/#bib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youtu.be/GKaFjw8N8zQ" TargetMode="External"/><Relationship Id="rId4" Type="http://schemas.openxmlformats.org/officeDocument/2006/relationships/image" Target="../media/image25.png"/><Relationship Id="rId5" Type="http://schemas.openxmlformats.org/officeDocument/2006/relationships/image" Target="../media/image3.jpg"/><Relationship Id="rId6"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hyperlink" Target="https://youtu.be/GKaFjw8N8zQ" TargetMode="External"/><Relationship Id="rId5" Type="http://schemas.openxmlformats.org/officeDocument/2006/relationships/image" Target="../media/image25.png"/><Relationship Id="rId6" Type="http://schemas.openxmlformats.org/officeDocument/2006/relationships/image" Target="../media/image2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7"/>
          <p:cNvPicPr preferRelativeResize="0"/>
          <p:nvPr/>
        </p:nvPicPr>
        <p:blipFill rotWithShape="1">
          <a:blip r:embed="rId3">
            <a:alphaModFix/>
          </a:blip>
          <a:srcRect b="0" l="0" r="0" t="0"/>
          <a:stretch/>
        </p:blipFill>
        <p:spPr>
          <a:xfrm>
            <a:off x="2" y="405236"/>
            <a:ext cx="1569150" cy="602825"/>
          </a:xfrm>
          <a:prstGeom prst="rect">
            <a:avLst/>
          </a:prstGeom>
          <a:noFill/>
          <a:ln>
            <a:noFill/>
          </a:ln>
        </p:spPr>
      </p:pic>
      <p:sp>
        <p:nvSpPr>
          <p:cNvPr id="133" name="Google Shape;133;p27"/>
          <p:cNvSpPr txBox="1"/>
          <p:nvPr/>
        </p:nvSpPr>
        <p:spPr>
          <a:xfrm flipH="1" rot="5400000">
            <a:off x="5235000" y="3689025"/>
            <a:ext cx="3048600" cy="2217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34" name="Google Shape;134;p27"/>
          <p:cNvSpPr/>
          <p:nvPr/>
        </p:nvSpPr>
        <p:spPr>
          <a:xfrm>
            <a:off x="-1115118" y="4709756"/>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Objectives</a:t>
            </a:r>
            <a:r>
              <a:rPr b="1" lang="en" sz="1600">
                <a:solidFill>
                  <a:srgbClr val="FFFFFF"/>
                </a:solidFill>
                <a:latin typeface="Courier New"/>
                <a:ea typeface="Courier New"/>
                <a:cs typeface="Courier New"/>
                <a:sym typeface="Courier New"/>
              </a:rPr>
              <a:t>:</a:t>
            </a:r>
            <a:endParaRPr sz="1600">
              <a:solidFill>
                <a:srgbClr val="FFFFFF"/>
              </a:solidFill>
            </a:endParaRPr>
          </a:p>
        </p:txBody>
      </p:sp>
      <p:cxnSp>
        <p:nvCxnSpPr>
          <p:cNvPr id="135" name="Google Shape;135;p27"/>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136" name="Google Shape;136;p27"/>
          <p:cNvSpPr txBox="1"/>
          <p:nvPr/>
        </p:nvSpPr>
        <p:spPr>
          <a:xfrm>
            <a:off x="1466932" y="3965987"/>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7"/>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138" name="Google Shape;138;p27"/>
          <p:cNvSpPr/>
          <p:nvPr/>
        </p:nvSpPr>
        <p:spPr>
          <a:xfrm>
            <a:off x="4795800" y="8498625"/>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 sz="1300">
                <a:solidFill>
                  <a:schemeClr val="accent3"/>
                </a:solidFill>
                <a:latin typeface="Cairo"/>
                <a:ea typeface="Cairo"/>
                <a:cs typeface="Cairo"/>
                <a:sym typeface="Cairo"/>
              </a:rPr>
              <a:t>important</a:t>
            </a:r>
            <a:r>
              <a:rPr lang="en"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Extra</a:t>
            </a:r>
            <a:endParaRPr>
              <a:solidFill>
                <a:schemeClr val="accent3"/>
              </a:solidFill>
            </a:endParaRPr>
          </a:p>
        </p:txBody>
      </p:sp>
      <p:sp>
        <p:nvSpPr>
          <p:cNvPr id="139" name="Google Shape;139;p27"/>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p:nvPr/>
        </p:nvSpPr>
        <p:spPr>
          <a:xfrm>
            <a:off x="5086628" y="9206595"/>
            <a:ext cx="174000" cy="157500"/>
          </a:xfrm>
          <a:prstGeom prst="ellipse">
            <a:avLst/>
          </a:prstGeom>
          <a:gradFill>
            <a:gsLst>
              <a:gs pos="0">
                <a:srgbClr val="FFFFFF"/>
              </a:gs>
              <a:gs pos="100000">
                <a:srgbClr val="B3B3B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2" name="Google Shape;142;p27"/>
          <p:cNvPicPr preferRelativeResize="0"/>
          <p:nvPr/>
        </p:nvPicPr>
        <p:blipFill>
          <a:blip r:embed="rId4">
            <a:alphaModFix/>
          </a:blip>
          <a:stretch>
            <a:fillRect/>
          </a:stretch>
        </p:blipFill>
        <p:spPr>
          <a:xfrm>
            <a:off x="5410200" y="202976"/>
            <a:ext cx="1106100" cy="972757"/>
          </a:xfrm>
          <a:prstGeom prst="rect">
            <a:avLst/>
          </a:prstGeom>
          <a:noFill/>
          <a:ln>
            <a:noFill/>
          </a:ln>
        </p:spPr>
      </p:pic>
      <p:sp>
        <p:nvSpPr>
          <p:cNvPr id="143" name="Google Shape;143;p27"/>
          <p:cNvSpPr txBox="1"/>
          <p:nvPr/>
        </p:nvSpPr>
        <p:spPr>
          <a:xfrm>
            <a:off x="91926" y="3952711"/>
            <a:ext cx="49947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73763"/>
                </a:solidFill>
                <a:latin typeface="Philosopher"/>
                <a:ea typeface="Philosopher"/>
                <a:cs typeface="Philosopher"/>
                <a:sym typeface="Philosopher"/>
              </a:rPr>
              <a:t>Phototransduction of light </a:t>
            </a:r>
            <a:endParaRPr b="1" sz="2300"/>
          </a:p>
        </p:txBody>
      </p:sp>
      <p:sp>
        <p:nvSpPr>
          <p:cNvPr id="144" name="Google Shape;144;p27"/>
          <p:cNvSpPr/>
          <p:nvPr/>
        </p:nvSpPr>
        <p:spPr>
          <a:xfrm>
            <a:off x="-1115128" y="7960186"/>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Done by :</a:t>
            </a:r>
            <a:endParaRPr sz="1600">
              <a:solidFill>
                <a:srgbClr val="FFFFFF"/>
              </a:solidFill>
            </a:endParaRPr>
          </a:p>
        </p:txBody>
      </p:sp>
      <p:pic>
        <p:nvPicPr>
          <p:cNvPr id="145" name="Google Shape;145;p27"/>
          <p:cNvPicPr preferRelativeResize="0"/>
          <p:nvPr/>
        </p:nvPicPr>
        <p:blipFill>
          <a:blip r:embed="rId5">
            <a:alphaModFix/>
          </a:blip>
          <a:stretch>
            <a:fillRect/>
          </a:stretch>
        </p:blipFill>
        <p:spPr>
          <a:xfrm>
            <a:off x="3507775" y="1547000"/>
            <a:ext cx="2959350" cy="2872599"/>
          </a:xfrm>
          <a:prstGeom prst="rect">
            <a:avLst/>
          </a:prstGeom>
          <a:noFill/>
          <a:ln>
            <a:noFill/>
          </a:ln>
        </p:spPr>
      </p:pic>
      <p:sp>
        <p:nvSpPr>
          <p:cNvPr id="146" name="Google Shape;146;p27"/>
          <p:cNvSpPr txBox="1"/>
          <p:nvPr/>
        </p:nvSpPr>
        <p:spPr>
          <a:xfrm>
            <a:off x="8375" y="8260350"/>
            <a:ext cx="5078100" cy="134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lang="en">
                <a:solidFill>
                  <a:srgbClr val="073763"/>
                </a:solidFill>
              </a:rPr>
              <a:t>Team leader: </a:t>
            </a:r>
            <a:r>
              <a:rPr lang="en" sz="1200">
                <a:solidFill>
                  <a:srgbClr val="073763"/>
                </a:solidFill>
              </a:rPr>
              <a:t>Fatima Balsharaf , Rahaf Alshammari,</a:t>
            </a:r>
            <a:endParaRPr sz="1200">
              <a:solidFill>
                <a:srgbClr val="073763"/>
              </a:solidFill>
            </a:endParaRPr>
          </a:p>
          <a:p>
            <a:pPr indent="0" lvl="0" marL="457200" rtl="0" algn="l">
              <a:spcBef>
                <a:spcPts val="0"/>
              </a:spcBef>
              <a:spcAft>
                <a:spcPts val="0"/>
              </a:spcAft>
              <a:buClr>
                <a:srgbClr val="000000"/>
              </a:buClr>
              <a:buSzPts val="1100"/>
              <a:buFont typeface="Arial"/>
              <a:buNone/>
            </a:pPr>
            <a:r>
              <a:rPr lang="en" sz="1200">
                <a:solidFill>
                  <a:srgbClr val="073763"/>
                </a:solidFill>
              </a:rPr>
              <a:t>                      Abdulelah Aldossari, Ali Alammari. </a:t>
            </a:r>
            <a:endParaRPr>
              <a:solidFill>
                <a:srgbClr val="073763"/>
              </a:solidFill>
            </a:endParaRPr>
          </a:p>
          <a:p>
            <a:pPr indent="-317500" lvl="0" marL="457200" rtl="0" algn="l">
              <a:spcBef>
                <a:spcPts val="0"/>
              </a:spcBef>
              <a:spcAft>
                <a:spcPts val="0"/>
              </a:spcAft>
              <a:buClr>
                <a:srgbClr val="073763"/>
              </a:buClr>
              <a:buSzPts val="1400"/>
              <a:buChar char="❖"/>
            </a:pPr>
            <a:r>
              <a:rPr lang="en">
                <a:solidFill>
                  <a:srgbClr val="073763"/>
                </a:solidFill>
              </a:rPr>
              <a:t>Team members: </a:t>
            </a:r>
            <a:r>
              <a:rPr lang="en">
                <a:solidFill>
                  <a:srgbClr val="0B5394"/>
                </a:solidFill>
                <a:latin typeface="Cairo"/>
                <a:ea typeface="Cairo"/>
                <a:cs typeface="Cairo"/>
                <a:sym typeface="Cairo"/>
              </a:rPr>
              <a:t> </a:t>
            </a:r>
            <a:r>
              <a:rPr lang="en">
                <a:solidFill>
                  <a:srgbClr val="073763"/>
                </a:solidFill>
              </a:rPr>
              <a:t>Renad alsuelmi,Maha Alamri ,</a:t>
            </a:r>
            <a:endParaRPr>
              <a:solidFill>
                <a:srgbClr val="073763"/>
              </a:solidFill>
            </a:endParaRPr>
          </a:p>
          <a:p>
            <a:pPr indent="-317500" lvl="0" marL="457200" rtl="0" algn="l">
              <a:spcBef>
                <a:spcPts val="0"/>
              </a:spcBef>
              <a:spcAft>
                <a:spcPts val="0"/>
              </a:spcAft>
              <a:buClr>
                <a:srgbClr val="073763"/>
              </a:buClr>
              <a:buSzPts val="1400"/>
              <a:buChar char="❖"/>
            </a:pPr>
            <a:r>
              <a:rPr lang="en">
                <a:solidFill>
                  <a:srgbClr val="073763"/>
                </a:solidFill>
              </a:rPr>
              <a:t>Abdullah Alzaid,  Esra’a alnazzawi,Haifa Alessa, </a:t>
            </a:r>
            <a:r>
              <a:rPr lang="en">
                <a:solidFill>
                  <a:srgbClr val="073763"/>
                </a:solidFill>
              </a:rPr>
              <a:t>Ebtesam Almutairi </a:t>
            </a:r>
            <a:endParaRPr>
              <a:solidFill>
                <a:srgbClr val="073763"/>
              </a:solidFill>
            </a:endParaRPr>
          </a:p>
          <a:p>
            <a:pPr indent="-317500" lvl="0" marL="457200" rtl="0" algn="l">
              <a:spcBef>
                <a:spcPts val="0"/>
              </a:spcBef>
              <a:spcAft>
                <a:spcPts val="0"/>
              </a:spcAft>
              <a:buClr>
                <a:srgbClr val="073763"/>
              </a:buClr>
              <a:buSzPts val="1400"/>
              <a:buChar char="❖"/>
            </a:pPr>
            <a:r>
              <a:rPr lang="en">
                <a:solidFill>
                  <a:srgbClr val="073763"/>
                </a:solidFill>
              </a:rPr>
              <a:t>Special thanks for drawings : Lubna - Aloufi</a:t>
            </a:r>
            <a:endParaRPr>
              <a:solidFill>
                <a:srgbClr val="073763"/>
              </a:solidFill>
            </a:endParaRPr>
          </a:p>
        </p:txBody>
      </p:sp>
      <p:sp>
        <p:nvSpPr>
          <p:cNvPr id="147" name="Google Shape;147;p27"/>
          <p:cNvSpPr txBox="1"/>
          <p:nvPr/>
        </p:nvSpPr>
        <p:spPr>
          <a:xfrm>
            <a:off x="-599448" y="4985073"/>
            <a:ext cx="7403400" cy="22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i="1" u="sng">
              <a:solidFill>
                <a:srgbClr val="073763"/>
              </a:solidFill>
              <a:latin typeface="Georgia"/>
              <a:ea typeface="Georgia"/>
              <a:cs typeface="Georgia"/>
              <a:sym typeface="Georgia"/>
            </a:endParaRPr>
          </a:p>
          <a:p>
            <a:pPr indent="-317500" lvl="0" marL="914400" rtl="0" algn="l">
              <a:spcBef>
                <a:spcPts val="0"/>
              </a:spcBef>
              <a:spcAft>
                <a:spcPts val="0"/>
              </a:spcAft>
              <a:buClr>
                <a:srgbClr val="073763"/>
              </a:buClr>
              <a:buSzPts val="1400"/>
              <a:buChar char="❖"/>
            </a:pPr>
            <a:r>
              <a:rPr b="1" i="1" lang="en">
                <a:solidFill>
                  <a:srgbClr val="073763"/>
                </a:solidFill>
              </a:rPr>
              <a:t>List and compare functional properties of rods and cones in scotopic and photopic vision</a:t>
            </a:r>
            <a:endParaRPr b="1" i="1">
              <a:solidFill>
                <a:srgbClr val="073763"/>
              </a:solidFill>
            </a:endParaRPr>
          </a:p>
          <a:p>
            <a:pPr indent="-317500" lvl="0" marL="914400" rtl="0" algn="l">
              <a:spcBef>
                <a:spcPts val="0"/>
              </a:spcBef>
              <a:spcAft>
                <a:spcPts val="0"/>
              </a:spcAft>
              <a:buClr>
                <a:srgbClr val="073763"/>
              </a:buClr>
              <a:buSzPts val="1400"/>
              <a:buChar char="❖"/>
            </a:pPr>
            <a:r>
              <a:rPr lang="en">
                <a:solidFill>
                  <a:srgbClr val="073763"/>
                </a:solidFill>
              </a:rPr>
              <a:t> </a:t>
            </a:r>
            <a:r>
              <a:rPr b="1" i="1" lang="en">
                <a:solidFill>
                  <a:srgbClr val="073763"/>
                </a:solidFill>
              </a:rPr>
              <a:t>To know the convergence and its value </a:t>
            </a:r>
            <a:endParaRPr b="1" i="1">
              <a:solidFill>
                <a:srgbClr val="073763"/>
              </a:solidFill>
            </a:endParaRPr>
          </a:p>
          <a:p>
            <a:pPr indent="-317500" lvl="0" marL="914400" rtl="0" algn="l">
              <a:spcBef>
                <a:spcPts val="0"/>
              </a:spcBef>
              <a:spcAft>
                <a:spcPts val="0"/>
              </a:spcAft>
              <a:buClr>
                <a:srgbClr val="073763"/>
              </a:buClr>
              <a:buSzPts val="1400"/>
              <a:buChar char="❖"/>
            </a:pPr>
            <a:r>
              <a:rPr lang="en">
                <a:solidFill>
                  <a:srgbClr val="073763"/>
                </a:solidFill>
              </a:rPr>
              <a:t>To describe the photosensitive compounds</a:t>
            </a:r>
            <a:endParaRPr>
              <a:solidFill>
                <a:srgbClr val="073763"/>
              </a:solidFill>
            </a:endParaRPr>
          </a:p>
          <a:p>
            <a:pPr indent="-317500" lvl="0" marL="914400" rtl="0" algn="l">
              <a:spcBef>
                <a:spcPts val="0"/>
              </a:spcBef>
              <a:spcAft>
                <a:spcPts val="0"/>
              </a:spcAft>
              <a:buClr>
                <a:srgbClr val="073763"/>
              </a:buClr>
              <a:buSzPts val="1400"/>
              <a:buChar char="❖"/>
            </a:pPr>
            <a:r>
              <a:rPr b="1" i="1" lang="en">
                <a:solidFill>
                  <a:srgbClr val="073763"/>
                </a:solidFill>
              </a:rPr>
              <a:t>To Contrast the phototransduction process for rods and cones in light and dark  and the ionic basis of these responses </a:t>
            </a:r>
            <a:endParaRPr b="1" i="1">
              <a:solidFill>
                <a:srgbClr val="073763"/>
              </a:solidFill>
            </a:endParaRPr>
          </a:p>
          <a:p>
            <a:pPr indent="-317500" lvl="0" marL="914400" rtl="0" algn="l">
              <a:spcBef>
                <a:spcPts val="0"/>
              </a:spcBef>
              <a:spcAft>
                <a:spcPts val="0"/>
              </a:spcAft>
              <a:buClr>
                <a:srgbClr val="073763"/>
              </a:buClr>
              <a:buSzPts val="1400"/>
              <a:buChar char="❖"/>
            </a:pPr>
            <a:r>
              <a:rPr lang="en">
                <a:solidFill>
                  <a:srgbClr val="073763"/>
                </a:solidFill>
              </a:rPr>
              <a:t>To know the process of rhodopsin regeneration</a:t>
            </a:r>
            <a:endParaRPr>
              <a:solidFill>
                <a:srgbClr val="073763"/>
              </a:solidFill>
            </a:endParaRPr>
          </a:p>
          <a:p>
            <a:pPr indent="-317500" lvl="0" marL="914400" rtl="0" algn="l">
              <a:spcBef>
                <a:spcPts val="0"/>
              </a:spcBef>
              <a:spcAft>
                <a:spcPts val="0"/>
              </a:spcAft>
              <a:buClr>
                <a:srgbClr val="073763"/>
              </a:buClr>
              <a:buSzPts val="1400"/>
              <a:buChar char="❖"/>
            </a:pPr>
            <a:r>
              <a:rPr lang="en">
                <a:solidFill>
                  <a:srgbClr val="073763"/>
                </a:solidFill>
              </a:rPr>
              <a:t>To know the meaning of nyctalopia</a:t>
            </a:r>
            <a:endParaRPr>
              <a:solidFill>
                <a:srgbClr val="073763"/>
              </a:solidFill>
            </a:endParaRPr>
          </a:p>
          <a:p>
            <a:pPr indent="-317500" lvl="0" marL="914400" rtl="0" algn="l">
              <a:spcBef>
                <a:spcPts val="0"/>
              </a:spcBef>
              <a:spcAft>
                <a:spcPts val="0"/>
              </a:spcAft>
              <a:buClr>
                <a:srgbClr val="073763"/>
              </a:buClr>
              <a:buSzPts val="1400"/>
              <a:buChar char="❖"/>
            </a:pPr>
            <a:r>
              <a:rPr lang="en">
                <a:solidFill>
                  <a:srgbClr val="073763"/>
                </a:solidFill>
              </a:rPr>
              <a:t>Contrast the dark and light adaptation</a:t>
            </a:r>
            <a:endParaRPr>
              <a:solidFill>
                <a:srgbClr val="073763"/>
              </a:solidFill>
            </a:endParaRPr>
          </a:p>
          <a:p>
            <a:pPr indent="-317500" lvl="0" marL="914400" rtl="0" algn="l">
              <a:spcBef>
                <a:spcPts val="0"/>
              </a:spcBef>
              <a:spcAft>
                <a:spcPts val="0"/>
              </a:spcAft>
              <a:buClr>
                <a:srgbClr val="073763"/>
              </a:buClr>
              <a:buSzPts val="1400"/>
              <a:buChar char="❖"/>
            </a:pPr>
            <a:r>
              <a:rPr b="1" i="1" lang="en">
                <a:solidFill>
                  <a:srgbClr val="073763"/>
                </a:solidFill>
              </a:rPr>
              <a:t>To</a:t>
            </a:r>
            <a:r>
              <a:rPr lang="en">
                <a:solidFill>
                  <a:srgbClr val="073763"/>
                </a:solidFill>
              </a:rPr>
              <a:t> </a:t>
            </a:r>
            <a:r>
              <a:rPr b="1" i="1" lang="en">
                <a:solidFill>
                  <a:srgbClr val="073763"/>
                </a:solidFill>
              </a:rPr>
              <a:t>know</a:t>
            </a:r>
            <a:r>
              <a:rPr lang="en">
                <a:solidFill>
                  <a:srgbClr val="073763"/>
                </a:solidFill>
              </a:rPr>
              <a:t> </a:t>
            </a:r>
            <a:r>
              <a:rPr b="1" i="1" lang="en">
                <a:solidFill>
                  <a:srgbClr val="073763"/>
                </a:solidFill>
              </a:rPr>
              <a:t>the</a:t>
            </a:r>
            <a:r>
              <a:rPr lang="en">
                <a:solidFill>
                  <a:srgbClr val="073763"/>
                </a:solidFill>
              </a:rPr>
              <a:t> </a:t>
            </a:r>
            <a:r>
              <a:rPr b="1" i="1" lang="en">
                <a:solidFill>
                  <a:srgbClr val="073763"/>
                </a:solidFill>
              </a:rPr>
              <a:t>visual</a:t>
            </a:r>
            <a:r>
              <a:rPr lang="en">
                <a:solidFill>
                  <a:srgbClr val="073763"/>
                </a:solidFill>
              </a:rPr>
              <a:t> </a:t>
            </a:r>
            <a:r>
              <a:rPr b="1" i="1" lang="en">
                <a:solidFill>
                  <a:srgbClr val="073763"/>
                </a:solidFill>
              </a:rPr>
              <a:t>cycle</a:t>
            </a:r>
            <a:r>
              <a:rPr lang="en">
                <a:solidFill>
                  <a:srgbClr val="073763"/>
                </a:solidFill>
              </a:rPr>
              <a:t> </a:t>
            </a:r>
            <a:r>
              <a:rPr b="1" i="1" lang="en">
                <a:solidFill>
                  <a:srgbClr val="073763"/>
                </a:solidFill>
              </a:rPr>
              <a:t>and</a:t>
            </a:r>
            <a:r>
              <a:rPr lang="en">
                <a:solidFill>
                  <a:srgbClr val="073763"/>
                </a:solidFill>
              </a:rPr>
              <a:t> </a:t>
            </a:r>
            <a:r>
              <a:rPr b="1" i="1" lang="en">
                <a:solidFill>
                  <a:srgbClr val="073763"/>
                </a:solidFill>
              </a:rPr>
              <a:t>rhodopsin</a:t>
            </a:r>
            <a:r>
              <a:rPr lang="en">
                <a:solidFill>
                  <a:srgbClr val="073763"/>
                </a:solidFill>
              </a:rPr>
              <a:t> </a:t>
            </a:r>
            <a:r>
              <a:rPr b="1" i="1" lang="en">
                <a:solidFill>
                  <a:srgbClr val="073763"/>
                </a:solidFill>
              </a:rPr>
              <a:t>regeneration</a:t>
            </a:r>
            <a:endParaRPr b="1" i="1">
              <a:solidFill>
                <a:srgbClr val="073763"/>
              </a:solidFill>
            </a:endParaRPr>
          </a:p>
          <a:p>
            <a:pPr indent="-317500" lvl="0" marL="914400" rtl="0" algn="l">
              <a:spcBef>
                <a:spcPts val="0"/>
              </a:spcBef>
              <a:spcAft>
                <a:spcPts val="0"/>
              </a:spcAft>
              <a:buClr>
                <a:srgbClr val="073763"/>
              </a:buClr>
              <a:buSzPts val="1400"/>
              <a:buChar char="❖"/>
            </a:pPr>
            <a:r>
              <a:rPr lang="en">
                <a:solidFill>
                  <a:srgbClr val="073763"/>
                </a:solidFill>
              </a:rPr>
              <a:t>To recognize types of ganglion cells</a:t>
            </a:r>
            <a:endParaRPr>
              <a:solidFill>
                <a:srgbClr val="073763"/>
              </a:solidFill>
            </a:endParaRPr>
          </a:p>
        </p:txBody>
      </p:sp>
      <p:sp>
        <p:nvSpPr>
          <p:cNvPr id="148" name="Google Shape;148;p27"/>
          <p:cNvSpPr txBox="1"/>
          <p:nvPr/>
        </p:nvSpPr>
        <p:spPr>
          <a:xfrm>
            <a:off x="1058625" y="7776225"/>
            <a:ext cx="5894700" cy="366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i="1" lang="en" sz="1000">
                <a:solidFill>
                  <a:srgbClr val="980000"/>
                </a:solidFill>
                <a:latin typeface="Cairo"/>
                <a:ea typeface="Cairo"/>
                <a:cs typeface="Cairo"/>
                <a:sym typeface="Cairo"/>
              </a:rPr>
              <a:t>Bold &amp; Italic objectives are included in the medical education guide</a:t>
            </a:r>
            <a:endParaRPr b="1" i="1" sz="1000"/>
          </a:p>
        </p:txBody>
      </p:sp>
      <p:sp>
        <p:nvSpPr>
          <p:cNvPr id="149" name="Google Shape;149;p27">
            <a:hlinkClick r:id="rId6"/>
          </p:cNvPr>
          <p:cNvSpPr txBox="1"/>
          <p:nvPr/>
        </p:nvSpPr>
        <p:spPr>
          <a:xfrm>
            <a:off x="-599456" y="9481750"/>
            <a:ext cx="2382900" cy="4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u="sng">
                <a:solidFill>
                  <a:srgbClr val="073763"/>
                </a:solidFill>
                <a:latin typeface="Economica"/>
                <a:ea typeface="Economica"/>
                <a:cs typeface="Economica"/>
                <a:sym typeface="Economica"/>
              </a:rPr>
              <a:t>Editing file </a:t>
            </a:r>
            <a:endParaRPr b="1" i="1" sz="1800" u="sng">
              <a:solidFill>
                <a:srgbClr val="073763"/>
              </a:solidFill>
              <a:latin typeface="Economica"/>
              <a:ea typeface="Economica"/>
              <a:cs typeface="Economica"/>
              <a:sym typeface="Economica"/>
            </a:endParaRPr>
          </a:p>
        </p:txBody>
      </p:sp>
      <p:pic>
        <p:nvPicPr>
          <p:cNvPr id="150" name="Google Shape;150;p27"/>
          <p:cNvPicPr preferRelativeResize="0"/>
          <p:nvPr/>
        </p:nvPicPr>
        <p:blipFill>
          <a:blip r:embed="rId7">
            <a:alphaModFix/>
          </a:blip>
          <a:stretch>
            <a:fillRect/>
          </a:stretch>
        </p:blipFill>
        <p:spPr>
          <a:xfrm>
            <a:off x="4523734" y="172826"/>
            <a:ext cx="927440" cy="93210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6"/>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253" name="Google Shape;253;p36"/>
          <p:cNvSpPr txBox="1"/>
          <p:nvPr/>
        </p:nvSpPr>
        <p:spPr>
          <a:xfrm>
            <a:off x="-590853" y="12"/>
            <a:ext cx="8039700" cy="640200"/>
          </a:xfrm>
          <a:prstGeom prst="rect">
            <a:avLst/>
          </a:prstGeom>
          <a:noFill/>
          <a:ln>
            <a:noFill/>
          </a:ln>
        </p:spPr>
        <p:txBody>
          <a:bodyPr anchorCtr="0" anchor="ctr" bIns="91425" lIns="91425" spcFirstLastPara="1" rIns="91425" wrap="square" tIns="91425">
            <a:noAutofit/>
          </a:bodyPr>
          <a:lstStyle/>
          <a:p>
            <a:pPr indent="-304800" lvl="0" marL="914400" rtl="0" algn="l">
              <a:spcBef>
                <a:spcPts val="0"/>
              </a:spcBef>
              <a:spcAft>
                <a:spcPts val="0"/>
              </a:spcAft>
              <a:buClr>
                <a:srgbClr val="666666"/>
              </a:buClr>
              <a:buSzPts val="1200"/>
              <a:buFont typeface="Economica"/>
              <a:buChar char="❖"/>
            </a:pPr>
            <a:r>
              <a:rPr b="1" lang="en" sz="1200">
                <a:solidFill>
                  <a:srgbClr val="666666"/>
                </a:solidFill>
                <a:latin typeface="Economica"/>
                <a:ea typeface="Economica"/>
                <a:cs typeface="Economica"/>
                <a:sym typeface="Economica"/>
              </a:rPr>
              <a:t>To Contrast the phototransduction process for rods and cones in light and dark  and the ionic basis of these responses </a:t>
            </a:r>
            <a:endParaRPr b="1" sz="1200">
              <a:solidFill>
                <a:srgbClr val="666666"/>
              </a:solidFill>
              <a:latin typeface="Economica"/>
              <a:ea typeface="Economica"/>
              <a:cs typeface="Economica"/>
              <a:sym typeface="Economica"/>
            </a:endParaRPr>
          </a:p>
        </p:txBody>
      </p:sp>
      <p:sp>
        <p:nvSpPr>
          <p:cNvPr id="254" name="Google Shape;254;p36"/>
          <p:cNvSpPr txBox="1"/>
          <p:nvPr/>
        </p:nvSpPr>
        <p:spPr>
          <a:xfrm>
            <a:off x="9347968" y="4269600"/>
            <a:ext cx="6686400" cy="3853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200"/>
              </a:spcBef>
              <a:spcAft>
                <a:spcPts val="0"/>
              </a:spcAft>
              <a:buClr>
                <a:schemeClr val="dk1"/>
              </a:buClr>
              <a:buSzPts val="1100"/>
              <a:buFont typeface="Arial"/>
              <a:buNone/>
            </a:pPr>
            <a:r>
              <a:t/>
            </a:r>
            <a:endParaRPr i="1">
              <a:solidFill>
                <a:schemeClr val="dk1"/>
              </a:solidFill>
              <a:latin typeface="Cairo"/>
              <a:ea typeface="Cairo"/>
              <a:cs typeface="Cairo"/>
              <a:sym typeface="Cairo"/>
            </a:endParaRPr>
          </a:p>
          <a:p>
            <a:pPr indent="0" lvl="0" marL="0" rtl="0" algn="l">
              <a:lnSpc>
                <a:spcPct val="100000"/>
              </a:lnSpc>
              <a:spcBef>
                <a:spcPts val="0"/>
              </a:spcBef>
              <a:spcAft>
                <a:spcPts val="0"/>
              </a:spcAft>
              <a:buNone/>
            </a:pPr>
            <a:r>
              <a:t/>
            </a:r>
            <a:endParaRPr>
              <a:latin typeface="Cairo"/>
              <a:ea typeface="Cairo"/>
              <a:cs typeface="Cairo"/>
              <a:sym typeface="Cairo"/>
            </a:endParaRPr>
          </a:p>
        </p:txBody>
      </p:sp>
      <p:pic>
        <p:nvPicPr>
          <p:cNvPr id="255" name="Google Shape;255;p36"/>
          <p:cNvPicPr preferRelativeResize="0"/>
          <p:nvPr/>
        </p:nvPicPr>
        <p:blipFill>
          <a:blip r:embed="rId3">
            <a:alphaModFix/>
          </a:blip>
          <a:stretch>
            <a:fillRect/>
          </a:stretch>
        </p:blipFill>
        <p:spPr>
          <a:xfrm>
            <a:off x="162600" y="969825"/>
            <a:ext cx="6151552" cy="2841850"/>
          </a:xfrm>
          <a:prstGeom prst="rect">
            <a:avLst/>
          </a:prstGeom>
          <a:noFill/>
          <a:ln>
            <a:noFill/>
          </a:ln>
        </p:spPr>
      </p:pic>
      <p:sp>
        <p:nvSpPr>
          <p:cNvPr id="256" name="Google Shape;256;p36"/>
          <p:cNvSpPr txBox="1"/>
          <p:nvPr/>
        </p:nvSpPr>
        <p:spPr>
          <a:xfrm>
            <a:off x="3655683" y="9449162"/>
            <a:ext cx="4517700" cy="640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666666"/>
                </a:solidFill>
              </a:rPr>
              <a:t>قبل مانبدأ في الفكرة نقرأ الشرح من تيّم ٣٥ </a:t>
            </a:r>
            <a:endParaRPr b="1">
              <a:solidFill>
                <a:srgbClr val="6666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7"/>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262" name="Google Shape;262;p37"/>
          <p:cNvSpPr txBox="1"/>
          <p:nvPr/>
        </p:nvSpPr>
        <p:spPr>
          <a:xfrm>
            <a:off x="-354450" y="92975"/>
            <a:ext cx="7280100" cy="537000"/>
          </a:xfrm>
          <a:prstGeom prst="rect">
            <a:avLst/>
          </a:prstGeom>
          <a:noFill/>
          <a:ln>
            <a:noFill/>
          </a:ln>
        </p:spPr>
        <p:txBody>
          <a:bodyPr anchorCtr="0" anchor="ctr" bIns="91425" lIns="91425" spcFirstLastPara="1" rIns="91425" wrap="square" tIns="91425">
            <a:noAutofit/>
          </a:bodyPr>
          <a:lstStyle/>
          <a:p>
            <a:pPr indent="-304800" lvl="0" marL="914400" rtl="0" algn="l">
              <a:spcBef>
                <a:spcPts val="0"/>
              </a:spcBef>
              <a:spcAft>
                <a:spcPts val="0"/>
              </a:spcAft>
              <a:buClr>
                <a:srgbClr val="073763"/>
              </a:buClr>
              <a:buSzPts val="1200"/>
              <a:buFont typeface="Economica"/>
              <a:buChar char="❖"/>
            </a:pPr>
            <a:r>
              <a:rPr b="1" lang="en" sz="1200">
                <a:solidFill>
                  <a:srgbClr val="073763"/>
                </a:solidFill>
                <a:latin typeface="Economica"/>
                <a:ea typeface="Economica"/>
                <a:cs typeface="Economica"/>
                <a:sym typeface="Economica"/>
              </a:rPr>
              <a:t>To Contrast the phototransduction process for rods and cones in light and dark  and the ionic basis of these responses </a:t>
            </a:r>
            <a:endParaRPr b="1" sz="1200">
              <a:solidFill>
                <a:srgbClr val="073763"/>
              </a:solidFill>
              <a:latin typeface="Economica"/>
              <a:ea typeface="Economica"/>
              <a:cs typeface="Economica"/>
              <a:sym typeface="Economica"/>
            </a:endParaRPr>
          </a:p>
        </p:txBody>
      </p:sp>
      <p:sp>
        <p:nvSpPr>
          <p:cNvPr id="263" name="Google Shape;263;p37"/>
          <p:cNvSpPr txBox="1"/>
          <p:nvPr/>
        </p:nvSpPr>
        <p:spPr>
          <a:xfrm>
            <a:off x="147750" y="382700"/>
            <a:ext cx="6275700" cy="110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
              </a:spcBef>
              <a:spcAft>
                <a:spcPts val="0"/>
              </a:spcAft>
              <a:buNone/>
            </a:pPr>
            <a:r>
              <a:rPr b="1" lang="en" sz="1600" u="sng">
                <a:solidFill>
                  <a:srgbClr val="0B5394"/>
                </a:solidFill>
                <a:latin typeface="Economica"/>
                <a:ea typeface="Economica"/>
                <a:cs typeface="Economica"/>
                <a:sym typeface="Economica"/>
              </a:rPr>
              <a:t>ELECTROPHYSIOLOGY OF VISION (PHOTOTRANSDUCTION)</a:t>
            </a:r>
            <a:endParaRPr b="1" sz="1600" u="sng">
              <a:solidFill>
                <a:srgbClr val="0B5394"/>
              </a:solidFill>
              <a:latin typeface="Economica"/>
              <a:ea typeface="Economica"/>
              <a:cs typeface="Economica"/>
              <a:sym typeface="Economica"/>
            </a:endParaRPr>
          </a:p>
          <a:p>
            <a:pPr indent="0" lvl="0" marL="0" rtl="0" algn="l">
              <a:lnSpc>
                <a:spcPct val="100000"/>
              </a:lnSpc>
              <a:spcBef>
                <a:spcPts val="700"/>
              </a:spcBef>
              <a:spcAft>
                <a:spcPts val="0"/>
              </a:spcAft>
              <a:buNone/>
            </a:pPr>
            <a:r>
              <a:rPr b="1" lang="en" sz="1700">
                <a:solidFill>
                  <a:srgbClr val="0B5394"/>
                </a:solidFill>
                <a:latin typeface="Cairo"/>
                <a:ea typeface="Cairo"/>
                <a:cs typeface="Cairo"/>
                <a:sym typeface="Cairo"/>
              </a:rPr>
              <a:t>A</a:t>
            </a:r>
            <a:r>
              <a:rPr b="1" lang="en" sz="1700">
                <a:solidFill>
                  <a:srgbClr val="0B5394"/>
                </a:solidFill>
                <a:latin typeface="Cairo"/>
                <a:ea typeface="Cairo"/>
                <a:cs typeface="Cairo"/>
                <a:sym typeface="Cairo"/>
              </a:rPr>
              <a:t>-At Dark </a:t>
            </a:r>
            <a:r>
              <a:rPr b="1" lang="en" sz="1700">
                <a:solidFill>
                  <a:srgbClr val="999999"/>
                </a:solidFill>
                <a:latin typeface="Cairo"/>
                <a:ea typeface="Cairo"/>
                <a:cs typeface="Cairo"/>
                <a:sym typeface="Cairo"/>
              </a:rPr>
              <a:t>“No light at all”</a:t>
            </a:r>
            <a:r>
              <a:rPr b="1" lang="en" sz="1700">
                <a:solidFill>
                  <a:srgbClr val="0B5394"/>
                </a:solidFill>
                <a:latin typeface="Cairo"/>
                <a:ea typeface="Cairo"/>
                <a:cs typeface="Cairo"/>
                <a:sym typeface="Cairo"/>
              </a:rPr>
              <a:t>:</a:t>
            </a:r>
            <a:endParaRPr b="1" sz="1700">
              <a:solidFill>
                <a:srgbClr val="0B5394"/>
              </a:solidFill>
              <a:latin typeface="Cairo"/>
              <a:ea typeface="Cairo"/>
              <a:cs typeface="Cairo"/>
              <a:sym typeface="Cairo"/>
            </a:endParaRPr>
          </a:p>
          <a:p>
            <a:pPr indent="0" lvl="0" marL="0" rtl="0" algn="l">
              <a:lnSpc>
                <a:spcPct val="100000"/>
              </a:lnSpc>
              <a:spcBef>
                <a:spcPts val="700"/>
              </a:spcBef>
              <a:spcAft>
                <a:spcPts val="0"/>
              </a:spcAft>
              <a:buNone/>
            </a:pPr>
            <a:r>
              <a:rPr b="1" lang="en">
                <a:latin typeface="Cairo"/>
                <a:ea typeface="Cairo"/>
                <a:cs typeface="Cairo"/>
                <a:sym typeface="Cairo"/>
              </a:rPr>
              <a:t>1-Rhodopsin in 11-cisretinal</a:t>
            </a:r>
            <a:endParaRPr b="1">
              <a:latin typeface="Cairo"/>
              <a:ea typeface="Cairo"/>
              <a:cs typeface="Cairo"/>
              <a:sym typeface="Cairo"/>
            </a:endParaRPr>
          </a:p>
          <a:p>
            <a:pPr indent="-317500" lvl="0" marL="457200" rtl="0" algn="l">
              <a:lnSpc>
                <a:spcPct val="100000"/>
              </a:lnSpc>
              <a:spcBef>
                <a:spcPts val="700"/>
              </a:spcBef>
              <a:spcAft>
                <a:spcPts val="0"/>
              </a:spcAft>
              <a:buSzPts val="1400"/>
              <a:buFont typeface="Cairo"/>
              <a:buChar char="●"/>
            </a:pPr>
            <a:r>
              <a:rPr lang="en">
                <a:latin typeface="Cairo"/>
                <a:ea typeface="Cairo"/>
                <a:cs typeface="Cairo"/>
                <a:sym typeface="Cairo"/>
              </a:rPr>
              <a:t> ( inactive form-light sensitive form  which increase sensitivity of rods to light) </a:t>
            </a:r>
            <a:r>
              <a:rPr lang="en" sz="800">
                <a:solidFill>
                  <a:srgbClr val="666666"/>
                </a:solidFill>
                <a:latin typeface="Cairo"/>
                <a:ea typeface="Cairo"/>
                <a:cs typeface="Cairo"/>
                <a:sym typeface="Cairo"/>
              </a:rPr>
              <a:t>in the outer segment.</a:t>
            </a:r>
            <a:endParaRPr sz="800">
              <a:solidFill>
                <a:srgbClr val="666666"/>
              </a:solidFill>
              <a:latin typeface="Cairo"/>
              <a:ea typeface="Cairo"/>
              <a:cs typeface="Cairo"/>
              <a:sym typeface="Cairo"/>
            </a:endParaRPr>
          </a:p>
          <a:p>
            <a:pPr indent="0" lvl="0" marL="0" rtl="0" algn="l">
              <a:lnSpc>
                <a:spcPct val="100000"/>
              </a:lnSpc>
              <a:spcBef>
                <a:spcPts val="700"/>
              </a:spcBef>
              <a:spcAft>
                <a:spcPts val="0"/>
              </a:spcAft>
              <a:buClr>
                <a:schemeClr val="dk1"/>
              </a:buClr>
              <a:buSzPts val="1100"/>
              <a:buFont typeface="Arial"/>
              <a:buNone/>
            </a:pPr>
            <a:r>
              <a:rPr lang="en" sz="800">
                <a:solidFill>
                  <a:srgbClr val="666666"/>
                </a:solidFill>
                <a:latin typeface="Cairo"/>
                <a:ea typeface="Cairo"/>
                <a:cs typeface="Cairo"/>
                <a:sym typeface="Cairo"/>
              </a:rPr>
              <a:t>بكل بساطة : الرودوبسین لما یكون في الاناكتف فورم التي هو ١١-سیسریتنال راح یزود تفاعل الرودز مع الضوء * عشان كذا الرودز highly sensitive to the light *</a:t>
            </a:r>
            <a:endParaRPr b="1">
              <a:latin typeface="Cairo"/>
              <a:ea typeface="Cairo"/>
              <a:cs typeface="Cairo"/>
              <a:sym typeface="Cairo"/>
            </a:endParaRPr>
          </a:p>
          <a:p>
            <a:pPr indent="0" lvl="0" marL="0" rtl="0" algn="l">
              <a:lnSpc>
                <a:spcPct val="100000"/>
              </a:lnSpc>
              <a:spcBef>
                <a:spcPts val="1700"/>
              </a:spcBef>
              <a:spcAft>
                <a:spcPts val="0"/>
              </a:spcAft>
              <a:buClr>
                <a:schemeClr val="dk1"/>
              </a:buClr>
              <a:buSzPts val="1100"/>
              <a:buFont typeface="Arial"/>
              <a:buNone/>
            </a:pPr>
            <a:r>
              <a:rPr b="1" lang="en">
                <a:latin typeface="Cairo"/>
                <a:ea typeface="Cairo"/>
                <a:cs typeface="Cairo"/>
                <a:sym typeface="Cairo"/>
              </a:rPr>
              <a:t>2- 5 –GPM of the outer segment  </a:t>
            </a:r>
            <a:r>
              <a:rPr lang="en">
                <a:latin typeface="Cairo"/>
                <a:ea typeface="Cairo"/>
                <a:cs typeface="Cairo"/>
                <a:sym typeface="Cairo"/>
              </a:rPr>
              <a:t>Na channels is in the c-GMP form (c-GMP at  c-GMP gated Na channels of the outer segment , it bound to proteins at Na channel   membrane &amp; keep them open) → opening of Na channels at outer segment → allow Na influx   after its is pumped out from Na –K pump of the inner segment→ depolarization. (-40mvolt , instead of -80 mvolt in most receptors)</a:t>
            </a:r>
            <a:br>
              <a:rPr lang="en">
                <a:latin typeface="Cairo"/>
                <a:ea typeface="Cairo"/>
                <a:cs typeface="Cairo"/>
                <a:sym typeface="Cairo"/>
              </a:rPr>
            </a:b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
                <a:solidFill>
                  <a:schemeClr val="dk1"/>
                </a:solidFill>
                <a:latin typeface="Cairo"/>
                <a:ea typeface="Cairo"/>
                <a:cs typeface="Cairo"/>
                <a:sym typeface="Cairo"/>
              </a:rPr>
              <a:t>3-Dark current (Na current):</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At the inner segment Na pumped by Na- Kpump  to outside &amp; re-entered through  Na channels (  at outer segment ) → Depolarization flow to synaptic endings →  steady increased release of  </a:t>
            </a:r>
            <a:r>
              <a:rPr b="1" lang="en">
                <a:solidFill>
                  <a:schemeClr val="dk1"/>
                </a:solidFill>
                <a:latin typeface="Cairo"/>
                <a:ea typeface="Cairo"/>
                <a:cs typeface="Cairo"/>
                <a:sym typeface="Cairo"/>
              </a:rPr>
              <a:t>glutamate</a:t>
            </a:r>
            <a:r>
              <a:rPr lang="en">
                <a:solidFill>
                  <a:schemeClr val="dk1"/>
                </a:solidFill>
                <a:latin typeface="Cairo"/>
                <a:ea typeface="Cairo"/>
                <a:cs typeface="Cairo"/>
                <a:sym typeface="Cairo"/>
              </a:rPr>
              <a:t> at synapses with bipolar cells → which  get  depolarization potential (off-center bipolar cells)→ depolarize ganglion cells.</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lnSpc>
                <a:spcPct val="100000"/>
              </a:lnSpc>
              <a:spcBef>
                <a:spcPts val="1700"/>
              </a:spcBef>
              <a:spcAft>
                <a:spcPts val="0"/>
              </a:spcAft>
              <a:buClr>
                <a:schemeClr val="dk1"/>
              </a:buClr>
              <a:buSzPts val="1100"/>
              <a:buFont typeface="Arial"/>
              <a:buNone/>
            </a:pPr>
            <a:r>
              <a:t/>
            </a:r>
            <a:endParaRPr>
              <a:latin typeface="Cairo"/>
              <a:ea typeface="Cairo"/>
              <a:cs typeface="Cairo"/>
              <a:sym typeface="Cairo"/>
            </a:endParaRPr>
          </a:p>
          <a:p>
            <a:pPr indent="0" lvl="0" marL="0" rtl="0" algn="l">
              <a:lnSpc>
                <a:spcPct val="100000"/>
              </a:lnSpc>
              <a:spcBef>
                <a:spcPts val="1700"/>
              </a:spcBef>
              <a:spcAft>
                <a:spcPts val="0"/>
              </a:spcAft>
              <a:buClr>
                <a:schemeClr val="dk1"/>
              </a:buClr>
              <a:buSzPts val="1100"/>
              <a:buFont typeface="Arial"/>
              <a:buNone/>
            </a:pPr>
            <a:r>
              <a:rPr b="1" lang="en" u="sng">
                <a:latin typeface="Cairo"/>
                <a:ea typeface="Cairo"/>
                <a:cs typeface="Cairo"/>
                <a:sym typeface="Cairo"/>
              </a:rPr>
              <a:t>Synaptic mediators in retina:-</a:t>
            </a:r>
            <a:br>
              <a:rPr b="1" lang="en" u="sng">
                <a:latin typeface="Cairo"/>
                <a:ea typeface="Cairo"/>
                <a:cs typeface="Cairo"/>
                <a:sym typeface="Cairo"/>
              </a:rPr>
            </a:br>
            <a:r>
              <a:rPr lang="en">
                <a:latin typeface="Cairo"/>
                <a:ea typeface="Cairo"/>
                <a:cs typeface="Cairo"/>
                <a:sym typeface="Cairo"/>
              </a:rPr>
              <a:t> Ach, glutamate, dopamine, serotonine,GABA, substance</a:t>
            </a:r>
            <a:br>
              <a:rPr lang="en">
                <a:latin typeface="Cairo"/>
                <a:ea typeface="Cairo"/>
                <a:cs typeface="Cairo"/>
                <a:sym typeface="Cairo"/>
              </a:rPr>
            </a:br>
            <a:r>
              <a:rPr lang="en">
                <a:latin typeface="Cairo"/>
                <a:ea typeface="Cairo"/>
                <a:cs typeface="Cairo"/>
                <a:sym typeface="Cairo"/>
              </a:rPr>
              <a:t>P,somatomedin, VIP, enkephalins,  glucagons,neurotensin.</a:t>
            </a:r>
            <a:br>
              <a:rPr lang="en">
                <a:latin typeface="Cairo"/>
                <a:ea typeface="Cairo"/>
                <a:cs typeface="Cairo"/>
                <a:sym typeface="Cairo"/>
              </a:rPr>
            </a:br>
            <a:endParaRPr>
              <a:latin typeface="Cairo"/>
              <a:ea typeface="Cairo"/>
              <a:cs typeface="Cairo"/>
              <a:sym typeface="Cairo"/>
            </a:endParaRPr>
          </a:p>
          <a:p>
            <a:pPr indent="0" lvl="0" marL="0" rtl="0" algn="l">
              <a:lnSpc>
                <a:spcPct val="100000"/>
              </a:lnSpc>
              <a:spcBef>
                <a:spcPts val="1700"/>
              </a:spcBef>
              <a:spcAft>
                <a:spcPts val="0"/>
              </a:spcAft>
              <a:buClr>
                <a:schemeClr val="dk1"/>
              </a:buClr>
              <a:buSzPts val="1100"/>
              <a:buFont typeface="Arial"/>
              <a:buNone/>
            </a:pPr>
            <a:r>
              <a:t/>
            </a:r>
            <a:endParaRPr>
              <a:latin typeface="Cairo"/>
              <a:ea typeface="Cairo"/>
              <a:cs typeface="Cairo"/>
              <a:sym typeface="Cairo"/>
            </a:endParaRPr>
          </a:p>
          <a:p>
            <a:pPr indent="0" lvl="0" marL="0" rtl="0" algn="l">
              <a:lnSpc>
                <a:spcPct val="100000"/>
              </a:lnSpc>
              <a:spcBef>
                <a:spcPts val="1700"/>
              </a:spcBef>
              <a:spcAft>
                <a:spcPts val="0"/>
              </a:spcAft>
              <a:buClr>
                <a:schemeClr val="dk1"/>
              </a:buClr>
              <a:buSzPts val="1100"/>
              <a:buFont typeface="Arial"/>
              <a:buNone/>
            </a:pPr>
            <a:r>
              <a:t/>
            </a:r>
            <a:endParaRPr>
              <a:latin typeface="Cairo"/>
              <a:ea typeface="Cairo"/>
              <a:cs typeface="Cairo"/>
              <a:sym typeface="Cairo"/>
            </a:endParaRPr>
          </a:p>
          <a:p>
            <a:pPr indent="0" lvl="0" marL="0" rtl="0" algn="l">
              <a:lnSpc>
                <a:spcPct val="100000"/>
              </a:lnSpc>
              <a:spcBef>
                <a:spcPts val="1700"/>
              </a:spcBef>
              <a:spcAft>
                <a:spcPts val="0"/>
              </a:spcAft>
              <a:buClr>
                <a:schemeClr val="dk1"/>
              </a:buClr>
              <a:buSzPts val="1100"/>
              <a:buFont typeface="Arial"/>
              <a:buNone/>
            </a:pPr>
            <a:r>
              <a:t/>
            </a:r>
            <a:endParaRPr>
              <a:latin typeface="Cairo"/>
              <a:ea typeface="Cairo"/>
              <a:cs typeface="Cairo"/>
              <a:sym typeface="Cairo"/>
            </a:endParaRPr>
          </a:p>
          <a:p>
            <a:pPr indent="0" lvl="0" marL="0" rtl="0" algn="ctr">
              <a:lnSpc>
                <a:spcPct val="100000"/>
              </a:lnSpc>
              <a:spcBef>
                <a:spcPts val="1700"/>
              </a:spcBef>
              <a:spcAft>
                <a:spcPts val="0"/>
              </a:spcAft>
              <a:buClr>
                <a:schemeClr val="dk1"/>
              </a:buClr>
              <a:buSzPts val="1100"/>
              <a:buFont typeface="Arial"/>
              <a:buNone/>
            </a:pPr>
            <a:r>
              <a:rPr b="1" lang="en">
                <a:solidFill>
                  <a:srgbClr val="999999"/>
                </a:solidFill>
                <a:latin typeface="Cairo"/>
                <a:ea typeface="Cairo"/>
                <a:cs typeface="Cairo"/>
                <a:sym typeface="Cairo"/>
              </a:rPr>
              <a:t>طيب لو حصل هذا الأكتيفيشن عن طريق لايت ايش راح يصير؟</a:t>
            </a:r>
            <a:endParaRPr>
              <a:latin typeface="Cairo"/>
              <a:ea typeface="Cairo"/>
              <a:cs typeface="Cairo"/>
              <a:sym typeface="Cairo"/>
            </a:endParaRPr>
          </a:p>
          <a:p>
            <a:pPr indent="0" lvl="0" marL="0" rtl="0" algn="l">
              <a:lnSpc>
                <a:spcPct val="100000"/>
              </a:lnSpc>
              <a:spcBef>
                <a:spcPts val="1700"/>
              </a:spcBef>
              <a:spcAft>
                <a:spcPts val="0"/>
              </a:spcAft>
              <a:buClr>
                <a:schemeClr val="dk1"/>
              </a:buClr>
              <a:buSzPts val="1100"/>
              <a:buFont typeface="Arial"/>
              <a:buNone/>
            </a:pPr>
            <a:r>
              <a:t/>
            </a:r>
            <a:endParaRPr>
              <a:latin typeface="Cairo"/>
              <a:ea typeface="Cairo"/>
              <a:cs typeface="Cairo"/>
              <a:sym typeface="Cairo"/>
            </a:endParaRPr>
          </a:p>
          <a:p>
            <a:pPr indent="0" lvl="0" marL="0" rtl="0" algn="l">
              <a:lnSpc>
                <a:spcPct val="100000"/>
              </a:lnSpc>
              <a:spcBef>
                <a:spcPts val="1700"/>
              </a:spcBef>
              <a:spcAft>
                <a:spcPts val="0"/>
              </a:spcAft>
              <a:buClr>
                <a:schemeClr val="dk1"/>
              </a:buClr>
              <a:buSzPts val="1100"/>
              <a:buFont typeface="Arial"/>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100"/>
              </a:spcBef>
              <a:spcAft>
                <a:spcPts val="0"/>
              </a:spcAft>
              <a:buClr>
                <a:schemeClr val="dk1"/>
              </a:buClr>
              <a:buSzPts val="1100"/>
              <a:buFont typeface="Arial"/>
              <a:buNone/>
            </a:pPr>
            <a:r>
              <a:t/>
            </a:r>
            <a:endParaRPr>
              <a:solidFill>
                <a:schemeClr val="dk1"/>
              </a:solidFill>
              <a:latin typeface="Cairo"/>
              <a:ea typeface="Cairo"/>
              <a:cs typeface="Cairo"/>
              <a:sym typeface="Cairo"/>
            </a:endParaRPr>
          </a:p>
        </p:txBody>
      </p:sp>
      <p:sp>
        <p:nvSpPr>
          <p:cNvPr id="264" name="Google Shape;264;p37"/>
          <p:cNvSpPr txBox="1"/>
          <p:nvPr/>
        </p:nvSpPr>
        <p:spPr>
          <a:xfrm>
            <a:off x="9347968" y="4269600"/>
            <a:ext cx="6686400" cy="3853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200"/>
              </a:spcBef>
              <a:spcAft>
                <a:spcPts val="0"/>
              </a:spcAft>
              <a:buClr>
                <a:schemeClr val="dk1"/>
              </a:buClr>
              <a:buSzPts val="1100"/>
              <a:buFont typeface="Arial"/>
              <a:buNone/>
            </a:pPr>
            <a:r>
              <a:t/>
            </a:r>
            <a:endParaRPr i="1">
              <a:solidFill>
                <a:schemeClr val="dk1"/>
              </a:solidFill>
              <a:latin typeface="Cairo"/>
              <a:ea typeface="Cairo"/>
              <a:cs typeface="Cairo"/>
              <a:sym typeface="Cairo"/>
            </a:endParaRPr>
          </a:p>
          <a:p>
            <a:pPr indent="0" lvl="0" marL="0" rtl="0" algn="l">
              <a:lnSpc>
                <a:spcPct val="100000"/>
              </a:lnSpc>
              <a:spcBef>
                <a:spcPts val="0"/>
              </a:spcBef>
              <a:spcAft>
                <a:spcPts val="0"/>
              </a:spcAft>
              <a:buNone/>
            </a:pPr>
            <a:r>
              <a:t/>
            </a:r>
            <a:endParaRPr>
              <a:latin typeface="Cairo"/>
              <a:ea typeface="Cairo"/>
              <a:cs typeface="Cairo"/>
              <a:sym typeface="Cairo"/>
            </a:endParaRPr>
          </a:p>
        </p:txBody>
      </p:sp>
      <p:pic>
        <p:nvPicPr>
          <p:cNvPr id="265" name="Google Shape;265;p37"/>
          <p:cNvPicPr preferRelativeResize="0"/>
          <p:nvPr/>
        </p:nvPicPr>
        <p:blipFill>
          <a:blip r:embed="rId3">
            <a:alphaModFix/>
          </a:blip>
          <a:stretch>
            <a:fillRect/>
          </a:stretch>
        </p:blipFill>
        <p:spPr>
          <a:xfrm>
            <a:off x="4676676" y="4878650"/>
            <a:ext cx="1889925" cy="2035500"/>
          </a:xfrm>
          <a:prstGeom prst="rect">
            <a:avLst/>
          </a:prstGeom>
          <a:noFill/>
          <a:ln>
            <a:noFill/>
          </a:ln>
        </p:spPr>
      </p:pic>
      <p:sp>
        <p:nvSpPr>
          <p:cNvPr id="266" name="Google Shape;266;p37"/>
          <p:cNvSpPr txBox="1"/>
          <p:nvPr/>
        </p:nvSpPr>
        <p:spPr>
          <a:xfrm>
            <a:off x="452100" y="6489910"/>
            <a:ext cx="6405900" cy="2035500"/>
          </a:xfrm>
          <a:prstGeom prst="rect">
            <a:avLst/>
          </a:prstGeom>
          <a:noFill/>
          <a:ln>
            <a:noFill/>
          </a:ln>
        </p:spPr>
        <p:txBody>
          <a:bodyPr anchorCtr="0" anchor="ctr" bIns="91425" lIns="91425" spcFirstLastPara="1" rIns="91425" wrap="square" tIns="91425">
            <a:noAutofit/>
          </a:bodyPr>
          <a:lstStyle/>
          <a:p>
            <a:pPr indent="-317500" lvl="0" marL="457200" rtl="0" algn="l">
              <a:spcBef>
                <a:spcPts val="600"/>
              </a:spcBef>
              <a:spcAft>
                <a:spcPts val="0"/>
              </a:spcAft>
              <a:buClr>
                <a:srgbClr val="CC0000"/>
              </a:buClr>
              <a:buSzPts val="1400"/>
              <a:buFont typeface="Cairo"/>
              <a:buChar char="❏"/>
            </a:pPr>
            <a:r>
              <a:rPr lang="en">
                <a:solidFill>
                  <a:srgbClr val="CC0000"/>
                </a:solidFill>
                <a:latin typeface="Cairo"/>
                <a:ea typeface="Cairo"/>
                <a:cs typeface="Cairo"/>
                <a:sym typeface="Cairo"/>
              </a:rPr>
              <a:t>at dark rhodopsin is inactive (11 cis-retinal needs </a:t>
            </a:r>
            <a:r>
              <a:rPr b="1" lang="en">
                <a:solidFill>
                  <a:srgbClr val="CC0000"/>
                </a:solidFill>
                <a:latin typeface="Cairo"/>
                <a:ea typeface="Cairo"/>
                <a:cs typeface="Cairo"/>
                <a:sym typeface="Cairo"/>
              </a:rPr>
              <a:t>light</a:t>
            </a:r>
            <a:r>
              <a:rPr lang="en">
                <a:solidFill>
                  <a:srgbClr val="CC0000"/>
                </a:solidFill>
                <a:latin typeface="Cairo"/>
                <a:ea typeface="Cairo"/>
                <a:cs typeface="Cairo"/>
                <a:sym typeface="Cairo"/>
              </a:rPr>
              <a:t>  for its activation) / inactive rhodopsin  is essential for  depolarization </a:t>
            </a:r>
            <a:endParaRPr>
              <a:solidFill>
                <a:srgbClr val="CC0000"/>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its inactivation keeps Na channels open  </a:t>
            </a:r>
            <a:r>
              <a:rPr lang="en" sz="800">
                <a:solidFill>
                  <a:srgbClr val="666666"/>
                </a:solidFill>
                <a:latin typeface="Cairo"/>
                <a:ea typeface="Cairo"/>
                <a:cs typeface="Cairo"/>
                <a:sym typeface="Cairo"/>
              </a:rPr>
              <a:t>by keeping cGMP</a:t>
            </a:r>
            <a:r>
              <a:rPr lang="en">
                <a:solidFill>
                  <a:schemeClr val="dk1"/>
                </a:solidFill>
                <a:latin typeface="Cairo"/>
                <a:ea typeface="Cairo"/>
                <a:cs typeface="Cairo"/>
                <a:sym typeface="Cairo"/>
              </a:rPr>
              <a:t>&amp; Na current occurs</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Response in bipolar cells( OFF –center bipolar cells) (depolarization) → ganglion cells- → AP in optic nerve- → vision at dark. </a:t>
            </a:r>
            <a:r>
              <a:rPr lang="en" sz="800">
                <a:solidFill>
                  <a:srgbClr val="666666"/>
                </a:solidFill>
                <a:latin typeface="Cairo"/>
                <a:ea typeface="Cairo"/>
                <a:cs typeface="Cairo"/>
                <a:sym typeface="Cairo"/>
              </a:rPr>
              <a:t>This Na current is continuous in dark, thus called “Dark current”. it causes a wave of depolarization.</a:t>
            </a:r>
            <a:endParaRPr>
              <a:solidFill>
                <a:schemeClr val="dk1"/>
              </a:solidFill>
              <a:latin typeface="Cairo"/>
              <a:ea typeface="Cairo"/>
              <a:cs typeface="Cairo"/>
              <a:sym typeface="Cairo"/>
            </a:endParaRPr>
          </a:p>
        </p:txBody>
      </p:sp>
      <p:pic>
        <p:nvPicPr>
          <p:cNvPr id="267" name="Google Shape;267;p37"/>
          <p:cNvPicPr preferRelativeResize="0"/>
          <p:nvPr/>
        </p:nvPicPr>
        <p:blipFill>
          <a:blip r:embed="rId4">
            <a:alphaModFix/>
          </a:blip>
          <a:stretch>
            <a:fillRect/>
          </a:stretch>
        </p:blipFill>
        <p:spPr>
          <a:xfrm>
            <a:off x="724375" y="8615675"/>
            <a:ext cx="5471301" cy="99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8"/>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273" name="Google Shape;273;p38"/>
          <p:cNvSpPr txBox="1"/>
          <p:nvPr/>
        </p:nvSpPr>
        <p:spPr>
          <a:xfrm>
            <a:off x="-621875" y="92975"/>
            <a:ext cx="7233900" cy="537000"/>
          </a:xfrm>
          <a:prstGeom prst="rect">
            <a:avLst/>
          </a:prstGeom>
          <a:noFill/>
          <a:ln>
            <a:noFill/>
          </a:ln>
        </p:spPr>
        <p:txBody>
          <a:bodyPr anchorCtr="0" anchor="ctr" bIns="91425" lIns="91425" spcFirstLastPara="1" rIns="91425" wrap="square" tIns="91425">
            <a:noAutofit/>
          </a:bodyPr>
          <a:lstStyle/>
          <a:p>
            <a:pPr indent="-311150" lvl="0" marL="914400" rtl="0" algn="l">
              <a:spcBef>
                <a:spcPts val="0"/>
              </a:spcBef>
              <a:spcAft>
                <a:spcPts val="0"/>
              </a:spcAft>
              <a:buClr>
                <a:srgbClr val="073763"/>
              </a:buClr>
              <a:buSzPts val="1300"/>
              <a:buFont typeface="Economica"/>
              <a:buChar char="❖"/>
            </a:pPr>
            <a:r>
              <a:rPr b="1" lang="en" sz="1300">
                <a:solidFill>
                  <a:srgbClr val="073763"/>
                </a:solidFill>
                <a:latin typeface="Economica"/>
                <a:ea typeface="Economica"/>
                <a:cs typeface="Economica"/>
                <a:sym typeface="Economica"/>
              </a:rPr>
              <a:t>To Contrast the phototransduction process for rods and cones in light and dark  and the ionic basis of these responses </a:t>
            </a:r>
            <a:endParaRPr b="1" sz="1300">
              <a:solidFill>
                <a:srgbClr val="073763"/>
              </a:solidFill>
              <a:latin typeface="Economica"/>
              <a:ea typeface="Economica"/>
              <a:cs typeface="Economica"/>
              <a:sym typeface="Economica"/>
            </a:endParaRPr>
          </a:p>
        </p:txBody>
      </p:sp>
      <p:sp>
        <p:nvSpPr>
          <p:cNvPr id="274" name="Google Shape;274;p38"/>
          <p:cNvSpPr txBox="1"/>
          <p:nvPr/>
        </p:nvSpPr>
        <p:spPr>
          <a:xfrm>
            <a:off x="9347968" y="4269600"/>
            <a:ext cx="6686400" cy="3853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200"/>
              </a:spcBef>
              <a:spcAft>
                <a:spcPts val="0"/>
              </a:spcAft>
              <a:buClr>
                <a:schemeClr val="dk1"/>
              </a:buClr>
              <a:buSzPts val="1100"/>
              <a:buFont typeface="Arial"/>
              <a:buNone/>
            </a:pPr>
            <a:r>
              <a:t/>
            </a:r>
            <a:endParaRPr i="1">
              <a:solidFill>
                <a:schemeClr val="dk1"/>
              </a:solidFill>
              <a:latin typeface="Cairo"/>
              <a:ea typeface="Cairo"/>
              <a:cs typeface="Cairo"/>
              <a:sym typeface="Cairo"/>
            </a:endParaRPr>
          </a:p>
          <a:p>
            <a:pPr indent="0" lvl="0" marL="0" rtl="0" algn="l">
              <a:lnSpc>
                <a:spcPct val="100000"/>
              </a:lnSpc>
              <a:spcBef>
                <a:spcPts val="0"/>
              </a:spcBef>
              <a:spcAft>
                <a:spcPts val="0"/>
              </a:spcAft>
              <a:buNone/>
            </a:pPr>
            <a:r>
              <a:t/>
            </a:r>
            <a:endParaRPr>
              <a:latin typeface="Cairo"/>
              <a:ea typeface="Cairo"/>
              <a:cs typeface="Cairo"/>
              <a:sym typeface="Cairo"/>
            </a:endParaRPr>
          </a:p>
        </p:txBody>
      </p:sp>
      <p:sp>
        <p:nvSpPr>
          <p:cNvPr id="275" name="Google Shape;275;p38"/>
          <p:cNvSpPr txBox="1"/>
          <p:nvPr/>
        </p:nvSpPr>
        <p:spPr>
          <a:xfrm>
            <a:off x="206600" y="629975"/>
            <a:ext cx="6216900" cy="8649000"/>
          </a:xfrm>
          <a:prstGeom prst="rect">
            <a:avLst/>
          </a:prstGeom>
          <a:noFill/>
          <a:ln>
            <a:noFill/>
          </a:ln>
        </p:spPr>
        <p:txBody>
          <a:bodyPr anchorCtr="0" anchor="ctr" bIns="91425" lIns="91425" spcFirstLastPara="1" rIns="91425" wrap="square" tIns="91425">
            <a:noAutofit/>
          </a:bodyPr>
          <a:lstStyle/>
          <a:p>
            <a:pPr indent="0" lvl="0" marL="0" rtl="0" algn="l">
              <a:spcBef>
                <a:spcPts val="400"/>
              </a:spcBef>
              <a:spcAft>
                <a:spcPts val="0"/>
              </a:spcAft>
              <a:buNone/>
            </a:pPr>
            <a:r>
              <a:rPr b="1" lang="en" sz="1700">
                <a:solidFill>
                  <a:srgbClr val="0B5394"/>
                </a:solidFill>
                <a:latin typeface="Cairo"/>
                <a:ea typeface="Cairo"/>
                <a:cs typeface="Cairo"/>
                <a:sym typeface="Cairo"/>
              </a:rPr>
              <a:t>B- Incident light ( PHOTOPIC VISION) :</a:t>
            </a:r>
            <a:endParaRPr>
              <a:solidFill>
                <a:schemeClr val="dk1"/>
              </a:solidFill>
              <a:latin typeface="Cairo"/>
              <a:ea typeface="Cairo"/>
              <a:cs typeface="Cairo"/>
              <a:sym typeface="Cairo"/>
            </a:endParaRPr>
          </a:p>
          <a:p>
            <a:pPr indent="0" lvl="0" marL="0" rtl="0" algn="l">
              <a:spcBef>
                <a:spcPts val="400"/>
              </a:spcBef>
              <a:spcAft>
                <a:spcPts val="0"/>
              </a:spcAft>
              <a:buNone/>
            </a:pPr>
            <a:r>
              <a:t/>
            </a:r>
            <a:endParaRPr>
              <a:solidFill>
                <a:schemeClr val="dk1"/>
              </a:solidFill>
              <a:latin typeface="Cairo"/>
              <a:ea typeface="Cairo"/>
              <a:cs typeface="Cairo"/>
              <a:sym typeface="Cairo"/>
            </a:endParaRPr>
          </a:p>
          <a:p>
            <a:pPr indent="-317500" lvl="0" marL="457200" rtl="0" algn="l">
              <a:spcBef>
                <a:spcPts val="400"/>
              </a:spcBef>
              <a:spcAft>
                <a:spcPts val="0"/>
              </a:spcAft>
              <a:buSzPts val="1400"/>
              <a:buFont typeface="Cairo"/>
              <a:buChar char="●"/>
            </a:pPr>
            <a:r>
              <a:rPr b="1" lang="en">
                <a:solidFill>
                  <a:schemeClr val="dk1"/>
                </a:solidFill>
                <a:latin typeface="Cairo"/>
                <a:ea typeface="Cairo"/>
                <a:cs typeface="Cairo"/>
                <a:sym typeface="Cairo"/>
              </a:rPr>
              <a:t>Light</a:t>
            </a:r>
            <a:r>
              <a:rPr lang="en">
                <a:solidFill>
                  <a:schemeClr val="dk1"/>
                </a:solidFill>
                <a:latin typeface="Cairo"/>
                <a:ea typeface="Cairo"/>
                <a:cs typeface="Cairo"/>
                <a:sym typeface="Cairo"/>
              </a:rPr>
              <a:t> </a:t>
            </a:r>
            <a:r>
              <a:rPr lang="en">
                <a:solidFill>
                  <a:schemeClr val="dk1"/>
                </a:solidFill>
                <a:latin typeface="Cairo"/>
                <a:ea typeface="Cairo"/>
                <a:cs typeface="Cairo"/>
                <a:sym typeface="Cairo"/>
              </a:rPr>
              <a:t>→ Conformational change of photopigment  retinine-1 in rhodopsin </a:t>
            </a:r>
            <a:r>
              <a:rPr lang="en" sz="800">
                <a:solidFill>
                  <a:srgbClr val="666666"/>
                </a:solidFill>
                <a:latin typeface="Cairo"/>
                <a:ea typeface="Cairo"/>
                <a:cs typeface="Cairo"/>
                <a:sym typeface="Cairo"/>
              </a:rPr>
              <a:t>( a process known as bleaching​) </a:t>
            </a:r>
            <a:r>
              <a:rPr lang="en">
                <a:solidFill>
                  <a:schemeClr val="dk1"/>
                </a:solidFill>
                <a:latin typeface="Cairo"/>
                <a:ea typeface="Cairo"/>
                <a:cs typeface="Cairo"/>
                <a:sym typeface="Cairo"/>
              </a:rPr>
              <a:t> (11-cisretinal  form  changed to → </a:t>
            </a:r>
            <a:r>
              <a:rPr lang="en" sz="800">
                <a:solidFill>
                  <a:srgbClr val="666666"/>
                </a:solidFill>
                <a:latin typeface="Cairo"/>
                <a:ea typeface="Cairo"/>
                <a:cs typeface="Cairo"/>
                <a:sym typeface="Cairo"/>
              </a:rPr>
              <a:t>metarhodopsin</a:t>
            </a:r>
            <a:r>
              <a:rPr lang="en">
                <a:solidFill>
                  <a:schemeClr val="dk1"/>
                </a:solidFill>
                <a:latin typeface="Cairo"/>
                <a:ea typeface="Cairo"/>
                <a:cs typeface="Cairo"/>
                <a:sym typeface="Cairo"/>
              </a:rPr>
              <a:t>→ all-trans isomer called metarhodopsin II which is  an  active rhodopsin) →Activation of G – protein (transducin) → activation of  phosphodiestrase enzyme → conversion of c-GMP to 5- GMP → Decreased intracellular c-GMP → closure of Na  channels in outer segment  but still Na pump out of inner segment (</a:t>
            </a:r>
            <a:r>
              <a:rPr lang="en" sz="800">
                <a:solidFill>
                  <a:srgbClr val="666666"/>
                </a:solidFill>
                <a:latin typeface="Cairo"/>
                <a:ea typeface="Cairo"/>
                <a:cs typeface="Cairo"/>
                <a:sym typeface="Cairo"/>
              </a:rPr>
              <a:t>Na</a:t>
            </a:r>
            <a:r>
              <a:rPr lang="en">
                <a:solidFill>
                  <a:schemeClr val="dk1"/>
                </a:solidFill>
                <a:latin typeface="Cairo"/>
                <a:ea typeface="Cairo"/>
                <a:cs typeface="Cairo"/>
                <a:sym typeface="Cairo"/>
              </a:rPr>
              <a:t>-</a:t>
            </a:r>
            <a:r>
              <a:rPr lang="en" sz="800">
                <a:solidFill>
                  <a:srgbClr val="666666"/>
                </a:solidFill>
                <a:latin typeface="Cairo"/>
                <a:ea typeface="Cairo"/>
                <a:cs typeface="Cairo"/>
                <a:sym typeface="Cairo"/>
              </a:rPr>
              <a:t>K</a:t>
            </a:r>
            <a:r>
              <a:rPr lang="en">
                <a:solidFill>
                  <a:schemeClr val="dk1"/>
                </a:solidFill>
                <a:latin typeface="Cairo"/>
                <a:ea typeface="Cairo"/>
                <a:cs typeface="Cairo"/>
                <a:sym typeface="Cairo"/>
              </a:rPr>
              <a:t> </a:t>
            </a:r>
            <a:r>
              <a:rPr lang="en" sz="800">
                <a:solidFill>
                  <a:srgbClr val="666666"/>
                </a:solidFill>
                <a:latin typeface="Cairo"/>
                <a:ea typeface="Cairo"/>
                <a:cs typeface="Cairo"/>
                <a:sym typeface="Cairo"/>
              </a:rPr>
              <a:t>pump</a:t>
            </a:r>
            <a:r>
              <a:rPr lang="en">
                <a:solidFill>
                  <a:schemeClr val="dk1"/>
                </a:solidFill>
                <a:latin typeface="Cairo"/>
                <a:ea typeface="Cairo"/>
                <a:cs typeface="Cairo"/>
                <a:sym typeface="Cairo"/>
              </a:rPr>
              <a:t>)​ →  </a:t>
            </a:r>
            <a:r>
              <a:rPr lang="en">
                <a:solidFill>
                  <a:srgbClr val="FF0000"/>
                </a:solidFill>
                <a:latin typeface="Cairo"/>
                <a:ea typeface="Cairo"/>
                <a:cs typeface="Cairo"/>
                <a:sym typeface="Cairo"/>
              </a:rPr>
              <a:t>Hyperpolarization</a:t>
            </a:r>
            <a:r>
              <a:rPr lang="en">
                <a:solidFill>
                  <a:schemeClr val="dk1"/>
                </a:solidFill>
                <a:latin typeface="Cairo"/>
                <a:ea typeface="Cairo"/>
                <a:cs typeface="Cairo"/>
                <a:sym typeface="Cairo"/>
              </a:rPr>
              <a:t> of photoreceptors ( -70 ~ -80  millivolts) </a:t>
            </a:r>
            <a:r>
              <a:rPr lang="en" sz="800">
                <a:solidFill>
                  <a:srgbClr val="666666"/>
                </a:solidFill>
                <a:latin typeface="Cairo"/>
                <a:ea typeface="Cairo"/>
                <a:cs typeface="Cairo"/>
                <a:sym typeface="Cairo"/>
              </a:rPr>
              <a:t>Hyperpolarization is caused by increased negativity, which is caused by the cations pumped out, accumulating in ECF and not re-entering through Na channels.</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0" lvl="0" marL="0" rtl="0" algn="l">
              <a:spcBef>
                <a:spcPts val="400"/>
              </a:spcBef>
              <a:spcAft>
                <a:spcPts val="0"/>
              </a:spcAft>
              <a:buNone/>
            </a:pPr>
            <a:r>
              <a:t/>
            </a:r>
            <a:endParaRPr sz="800">
              <a:solidFill>
                <a:srgbClr val="666666"/>
              </a:solidFill>
              <a:latin typeface="Cairo"/>
              <a:ea typeface="Cairo"/>
              <a:cs typeface="Cairo"/>
              <a:sym typeface="Cairo"/>
            </a:endParaRPr>
          </a:p>
          <a:p>
            <a:pPr indent="-317500" lvl="0" marL="457200" rtl="0" algn="l">
              <a:spcBef>
                <a:spcPts val="400"/>
              </a:spcBef>
              <a:spcAft>
                <a:spcPts val="0"/>
              </a:spcAft>
              <a:buSzPts val="1400"/>
              <a:buFont typeface="Cairo"/>
              <a:buChar char="●"/>
            </a:pPr>
            <a:r>
              <a:rPr lang="en">
                <a:solidFill>
                  <a:schemeClr val="dk1"/>
                </a:solidFill>
                <a:latin typeface="Cairo"/>
                <a:ea typeface="Cairo"/>
                <a:cs typeface="Cairo"/>
                <a:sym typeface="Cairo"/>
              </a:rPr>
              <a:t>Hyperpolarization → Decreased release of  synaptic transmitter “</a:t>
            </a:r>
            <a:r>
              <a:rPr lang="en">
                <a:solidFill>
                  <a:srgbClr val="999999"/>
                </a:solidFill>
                <a:latin typeface="Cairo"/>
                <a:ea typeface="Cairo"/>
                <a:cs typeface="Cairo"/>
                <a:sym typeface="Cairo"/>
              </a:rPr>
              <a:t>disinhibition concept which means you inhibit release of inhibitory </a:t>
            </a:r>
            <a:r>
              <a:rPr lang="en">
                <a:solidFill>
                  <a:srgbClr val="999999"/>
                </a:solidFill>
                <a:latin typeface="Cairo"/>
                <a:ea typeface="Cairo"/>
                <a:cs typeface="Cairo"/>
                <a:sym typeface="Cairo"/>
              </a:rPr>
              <a:t>neurotransmitter that results in stimulation of desired cell”</a:t>
            </a:r>
            <a:r>
              <a:rPr lang="en">
                <a:solidFill>
                  <a:schemeClr val="dk1"/>
                </a:solidFill>
                <a:latin typeface="Cairo"/>
                <a:ea typeface="Cairo"/>
                <a:cs typeface="Cairo"/>
                <a:sym typeface="Cairo"/>
              </a:rPr>
              <a:t>”→ Response in bipolar cells (hyperpolarization) ( off-center bipolar cells get hyperpolarized)(this cause  decreased release of glutamate= gradual depolarization of on-center bipolar cells)</a:t>
            </a:r>
            <a:r>
              <a:rPr lang="en" sz="1200">
                <a:solidFill>
                  <a:srgbClr val="999999"/>
                </a:solidFill>
                <a:latin typeface="Cairo"/>
                <a:ea typeface="Cairo"/>
                <a:cs typeface="Cairo"/>
                <a:sym typeface="Cairo"/>
              </a:rPr>
              <a:t>الدكتور</a:t>
            </a:r>
            <a:r>
              <a:rPr lang="en" sz="1100">
                <a:solidFill>
                  <a:srgbClr val="999999"/>
                </a:solidFill>
                <a:latin typeface="Cairo"/>
                <a:ea typeface="Cairo"/>
                <a:cs typeface="Cairo"/>
                <a:sym typeface="Cairo"/>
              </a:rPr>
              <a:t> يقول هذه عليها اخلافات لأن glutamate في البراين يعتبر محفز وليس مثبط وفيه مصادر اخرى تضع GABA بدل glutamate</a:t>
            </a:r>
            <a:r>
              <a:rPr lang="en">
                <a:solidFill>
                  <a:schemeClr val="dk1"/>
                </a:solidFill>
                <a:latin typeface="Cairo"/>
                <a:ea typeface="Cairo"/>
                <a:cs typeface="Cairo"/>
                <a:sym typeface="Cairo"/>
              </a:rPr>
              <a:t> → Generator  potential in </a:t>
            </a:r>
            <a:r>
              <a:rPr lang="en">
                <a:solidFill>
                  <a:schemeClr val="dk1"/>
                </a:solidFill>
                <a:latin typeface="Cairo"/>
                <a:ea typeface="Cairo"/>
                <a:cs typeface="Cairo"/>
                <a:sym typeface="Cairo"/>
              </a:rPr>
              <a:t>amacrine</a:t>
            </a:r>
            <a:r>
              <a:rPr lang="en">
                <a:solidFill>
                  <a:schemeClr val="dk1"/>
                </a:solidFill>
                <a:latin typeface="Cairo"/>
                <a:ea typeface="Cairo"/>
                <a:cs typeface="Cairo"/>
                <a:sym typeface="Cairo"/>
              </a:rPr>
              <a:t> cells &amp; ganglion cells  (depolarize ) → AP → optic nerve → optic pathway.</a:t>
            </a:r>
            <a:endParaRPr>
              <a:solidFill>
                <a:schemeClr val="dk1"/>
              </a:solidFill>
              <a:latin typeface="Cairo"/>
              <a:ea typeface="Cairo"/>
              <a:cs typeface="Cairo"/>
              <a:sym typeface="Cairo"/>
            </a:endParaRPr>
          </a:p>
          <a:p>
            <a:pPr indent="0" lvl="0" marL="0" rtl="0" algn="l">
              <a:spcBef>
                <a:spcPts val="400"/>
              </a:spcBef>
              <a:spcAft>
                <a:spcPts val="0"/>
              </a:spcAft>
              <a:buNone/>
            </a:pPr>
            <a:r>
              <a:t/>
            </a:r>
            <a:endParaRPr>
              <a:solidFill>
                <a:schemeClr val="dk1"/>
              </a:solidFill>
              <a:latin typeface="Cairo"/>
              <a:ea typeface="Cairo"/>
              <a:cs typeface="Cairo"/>
              <a:sym typeface="Cairo"/>
            </a:endParaRPr>
          </a:p>
          <a:p>
            <a:pPr indent="-317500" lvl="0" marL="457200" rtl="0" algn="l">
              <a:spcBef>
                <a:spcPts val="300"/>
              </a:spcBef>
              <a:spcAft>
                <a:spcPts val="0"/>
              </a:spcAft>
              <a:buSzPts val="1400"/>
              <a:buFont typeface="Cairo"/>
              <a:buChar char="●"/>
            </a:pPr>
            <a:r>
              <a:rPr b="1" lang="en">
                <a:solidFill>
                  <a:schemeClr val="dk1"/>
                </a:solidFill>
                <a:latin typeface="Cairo"/>
                <a:ea typeface="Cairo"/>
                <a:cs typeface="Cairo"/>
                <a:sym typeface="Cairo"/>
              </a:rPr>
              <a:t>NB</a:t>
            </a:r>
            <a:r>
              <a:rPr lang="en">
                <a:solidFill>
                  <a:schemeClr val="dk1"/>
                </a:solidFill>
                <a:latin typeface="Cairo"/>
                <a:ea typeface="Cairo"/>
                <a:cs typeface="Cairo"/>
                <a:sym typeface="Cairo"/>
              </a:rPr>
              <a:t>/ these reactions occur in both rods &amp; cones</a:t>
            </a:r>
            <a:endParaRPr>
              <a:solidFill>
                <a:schemeClr val="dk1"/>
              </a:solidFill>
              <a:latin typeface="Cairo"/>
              <a:ea typeface="Cairo"/>
              <a:cs typeface="Cairo"/>
              <a:sym typeface="Cairo"/>
            </a:endParaRPr>
          </a:p>
          <a:p>
            <a:pPr indent="0" lvl="0" marL="0" rtl="0" algn="l">
              <a:spcBef>
                <a:spcPts val="300"/>
              </a:spcBef>
              <a:spcAft>
                <a:spcPts val="0"/>
              </a:spcAft>
              <a:buNone/>
            </a:pPr>
            <a:r>
              <a:rPr lang="en">
                <a:solidFill>
                  <a:schemeClr val="dk1"/>
                </a:solidFill>
                <a:latin typeface="Cairo"/>
                <a:ea typeface="Cairo"/>
                <a:cs typeface="Cairo"/>
                <a:sym typeface="Cairo"/>
              </a:rPr>
              <a:t> but in rods occur at low  illumination as in dim-light &amp; in cones at high illumination.</a:t>
            </a:r>
            <a:endParaRPr>
              <a:solidFill>
                <a:schemeClr val="dk1"/>
              </a:solidFill>
              <a:latin typeface="Cairo"/>
              <a:ea typeface="Cairo"/>
              <a:cs typeface="Cairo"/>
              <a:sym typeface="Cairo"/>
            </a:endParaRPr>
          </a:p>
          <a:p>
            <a:pPr indent="-317500" lvl="0" marL="457200" rtl="0" algn="l">
              <a:spcBef>
                <a:spcPts val="200"/>
              </a:spcBef>
              <a:spcAft>
                <a:spcPts val="0"/>
              </a:spcAft>
              <a:buSzPts val="1400"/>
              <a:buFont typeface="Cairo"/>
              <a:buChar char="●"/>
            </a:pPr>
            <a:r>
              <a:rPr lang="en">
                <a:solidFill>
                  <a:schemeClr val="dk1"/>
                </a:solidFill>
                <a:latin typeface="Cairo"/>
                <a:ea typeface="Cairo"/>
                <a:cs typeface="Cairo"/>
                <a:sym typeface="Cairo"/>
              </a:rPr>
              <a:t>in cones  </a:t>
            </a:r>
            <a:r>
              <a:rPr lang="en" u="sng">
                <a:solidFill>
                  <a:schemeClr val="dk1"/>
                </a:solidFill>
                <a:latin typeface="Cairo"/>
                <a:ea typeface="Cairo"/>
                <a:cs typeface="Cairo"/>
                <a:sym typeface="Cairo"/>
              </a:rPr>
              <a:t>4 times faster.(</a:t>
            </a:r>
            <a:r>
              <a:rPr b="1" lang="en" sz="1100">
                <a:solidFill>
                  <a:srgbClr val="CC0000"/>
                </a:solidFill>
                <a:latin typeface="Cairo"/>
                <a:ea typeface="Cairo"/>
                <a:cs typeface="Cairo"/>
                <a:sym typeface="Cairo"/>
              </a:rPr>
              <a:t>We took here rhodpsin as an example of photosensitive pigment which is really similar to iodopsin “photosensitive pigment of cones” but iodopsine is 4 times faster than rhodopsin.)</a:t>
            </a:r>
            <a:endParaRPr u="sng">
              <a:solidFill>
                <a:schemeClr val="dk1"/>
              </a:solidFill>
              <a:latin typeface="Cairo"/>
              <a:ea typeface="Cairo"/>
              <a:cs typeface="Cairo"/>
              <a:sym typeface="Cairo"/>
            </a:endParaRPr>
          </a:p>
          <a:p>
            <a:pPr indent="0" lvl="0" marL="0" rtl="0" algn="l">
              <a:spcBef>
                <a:spcPts val="100"/>
              </a:spcBef>
              <a:spcAft>
                <a:spcPts val="0"/>
              </a:spcAft>
              <a:buNone/>
            </a:pPr>
            <a:r>
              <a:t/>
            </a:r>
            <a:endParaRPr>
              <a:solidFill>
                <a:schemeClr val="dk1"/>
              </a:solidFill>
              <a:latin typeface="Cairo"/>
              <a:ea typeface="Cairo"/>
              <a:cs typeface="Cairo"/>
              <a:sym typeface="Cairo"/>
            </a:endParaRPr>
          </a:p>
          <a:p>
            <a:pPr indent="0" lvl="0" marL="0" rtl="0" algn="l">
              <a:spcBef>
                <a:spcPts val="100"/>
              </a:spcBef>
              <a:spcAft>
                <a:spcPts val="0"/>
              </a:spcAft>
              <a:buNone/>
            </a:pPr>
            <a:r>
              <a:rPr lang="en">
                <a:solidFill>
                  <a:srgbClr val="999999"/>
                </a:solidFill>
                <a:latin typeface="Cairo"/>
                <a:ea typeface="Cairo"/>
                <a:cs typeface="Cairo"/>
                <a:sym typeface="Cairo"/>
              </a:rPr>
              <a:t>Doctor said:</a:t>
            </a:r>
            <a:endParaRPr>
              <a:solidFill>
                <a:srgbClr val="999999"/>
              </a:solidFill>
              <a:latin typeface="Cairo"/>
              <a:ea typeface="Cairo"/>
              <a:cs typeface="Cairo"/>
              <a:sym typeface="Cairo"/>
            </a:endParaRPr>
          </a:p>
          <a:p>
            <a:pPr indent="0" lvl="0" marL="0" rtl="0" algn="l">
              <a:spcBef>
                <a:spcPts val="100"/>
              </a:spcBef>
              <a:spcAft>
                <a:spcPts val="0"/>
              </a:spcAft>
              <a:buNone/>
            </a:pPr>
            <a:r>
              <a:rPr lang="en">
                <a:solidFill>
                  <a:srgbClr val="999999"/>
                </a:solidFill>
                <a:latin typeface="Cairo"/>
                <a:ea typeface="Cairo"/>
                <a:cs typeface="Cairo"/>
                <a:sym typeface="Cairo"/>
              </a:rPr>
              <a:t>Amacrine cells inhibit either bipolar cells or ganglion cells.</a:t>
            </a:r>
            <a:endParaRPr>
              <a:solidFill>
                <a:srgbClr val="999999"/>
              </a:solidFill>
              <a:latin typeface="Cairo"/>
              <a:ea typeface="Cairo"/>
              <a:cs typeface="Cairo"/>
              <a:sym typeface="Cairo"/>
            </a:endParaRPr>
          </a:p>
          <a:p>
            <a:pPr indent="0" lvl="0" marL="0" rtl="0" algn="l">
              <a:spcBef>
                <a:spcPts val="100"/>
              </a:spcBef>
              <a:spcAft>
                <a:spcPts val="0"/>
              </a:spcAft>
              <a:buNone/>
            </a:pPr>
            <a:r>
              <a:rPr lang="en">
                <a:solidFill>
                  <a:srgbClr val="999999"/>
                </a:solidFill>
                <a:latin typeface="Cairo"/>
                <a:ea typeface="Cairo"/>
                <a:cs typeface="Cairo"/>
                <a:sym typeface="Cairo"/>
              </a:rPr>
              <a:t>Horizontal cells inhibit </a:t>
            </a:r>
            <a:r>
              <a:rPr lang="en">
                <a:solidFill>
                  <a:srgbClr val="999999"/>
                </a:solidFill>
                <a:latin typeface="Cairo"/>
                <a:ea typeface="Cairo"/>
                <a:cs typeface="Cairo"/>
                <a:sym typeface="Cairo"/>
              </a:rPr>
              <a:t>photoreceptors cells to coordinate </a:t>
            </a:r>
            <a:endParaRPr>
              <a:solidFill>
                <a:srgbClr val="999999"/>
              </a:solidFill>
              <a:latin typeface="Cairo"/>
              <a:ea typeface="Cairo"/>
              <a:cs typeface="Cairo"/>
              <a:sym typeface="Cairo"/>
            </a:endParaRPr>
          </a:p>
          <a:p>
            <a:pPr indent="0" lvl="0" marL="0" rtl="0" algn="l">
              <a:spcBef>
                <a:spcPts val="100"/>
              </a:spcBef>
              <a:spcAft>
                <a:spcPts val="0"/>
              </a:spcAft>
              <a:buNone/>
            </a:pPr>
            <a:r>
              <a:rPr lang="en">
                <a:solidFill>
                  <a:srgbClr val="999999"/>
                </a:solidFill>
                <a:latin typeface="Cairo"/>
                <a:ea typeface="Cairo"/>
                <a:cs typeface="Cairo"/>
                <a:sym typeface="Cairo"/>
              </a:rPr>
              <a:t>transmission of specific photoreceptors .</a:t>
            </a:r>
            <a:r>
              <a:rPr lang="en">
                <a:solidFill>
                  <a:schemeClr val="dk1"/>
                </a:solidFill>
                <a:latin typeface="Cairo"/>
                <a:ea typeface="Cairo"/>
                <a:cs typeface="Cairo"/>
                <a:sym typeface="Cairo"/>
              </a:rPr>
              <a:t> </a:t>
            </a:r>
            <a:endParaRPr>
              <a:solidFill>
                <a:schemeClr val="dk1"/>
              </a:solidFill>
              <a:latin typeface="Cairo"/>
              <a:ea typeface="Cairo"/>
              <a:cs typeface="Cairo"/>
              <a:sym typeface="Cairo"/>
            </a:endParaRPr>
          </a:p>
        </p:txBody>
      </p:sp>
      <p:pic>
        <p:nvPicPr>
          <p:cNvPr id="276" name="Google Shape;276;p38"/>
          <p:cNvPicPr preferRelativeResize="0"/>
          <p:nvPr/>
        </p:nvPicPr>
        <p:blipFill>
          <a:blip r:embed="rId3">
            <a:alphaModFix/>
          </a:blip>
          <a:stretch>
            <a:fillRect/>
          </a:stretch>
        </p:blipFill>
        <p:spPr>
          <a:xfrm>
            <a:off x="1441900" y="3308825"/>
            <a:ext cx="3673849" cy="1418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9"/>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282" name="Google Shape;282;p39"/>
          <p:cNvSpPr txBox="1"/>
          <p:nvPr/>
        </p:nvSpPr>
        <p:spPr>
          <a:xfrm>
            <a:off x="-413694" y="76551"/>
            <a:ext cx="7456800" cy="640200"/>
          </a:xfrm>
          <a:prstGeom prst="rect">
            <a:avLst/>
          </a:prstGeom>
          <a:noFill/>
          <a:ln>
            <a:noFill/>
          </a:ln>
        </p:spPr>
        <p:txBody>
          <a:bodyPr anchorCtr="0" anchor="ctr" bIns="91425" lIns="91425" spcFirstLastPara="1" rIns="91425" wrap="square" tIns="91425">
            <a:noAutofit/>
          </a:bodyPr>
          <a:lstStyle/>
          <a:p>
            <a:pPr indent="-317500" lvl="0" marL="914400" rtl="0" algn="l">
              <a:spcBef>
                <a:spcPts val="0"/>
              </a:spcBef>
              <a:spcAft>
                <a:spcPts val="0"/>
              </a:spcAft>
              <a:buClr>
                <a:srgbClr val="073763"/>
              </a:buClr>
              <a:buSzPts val="1400"/>
              <a:buFont typeface="Economica"/>
              <a:buChar char="❖"/>
            </a:pPr>
            <a:r>
              <a:rPr lang="en">
                <a:solidFill>
                  <a:srgbClr val="073763"/>
                </a:solidFill>
                <a:latin typeface="Economica"/>
                <a:ea typeface="Economica"/>
                <a:cs typeface="Economica"/>
                <a:sym typeface="Economica"/>
              </a:rPr>
              <a:t>To Contrast the phototransduction process for rods and cones in light and dark  and the ionic basis of these responses </a:t>
            </a:r>
            <a:endParaRPr>
              <a:solidFill>
                <a:srgbClr val="073763"/>
              </a:solidFill>
              <a:latin typeface="Economica"/>
              <a:ea typeface="Economica"/>
              <a:cs typeface="Economica"/>
              <a:sym typeface="Economica"/>
            </a:endParaRPr>
          </a:p>
        </p:txBody>
      </p:sp>
      <p:pic>
        <p:nvPicPr>
          <p:cNvPr id="283" name="Google Shape;283;p39"/>
          <p:cNvPicPr preferRelativeResize="0"/>
          <p:nvPr/>
        </p:nvPicPr>
        <p:blipFill>
          <a:blip r:embed="rId3">
            <a:alphaModFix/>
          </a:blip>
          <a:stretch>
            <a:fillRect/>
          </a:stretch>
        </p:blipFill>
        <p:spPr>
          <a:xfrm>
            <a:off x="3922700" y="4350950"/>
            <a:ext cx="2500750" cy="4345049"/>
          </a:xfrm>
          <a:prstGeom prst="rect">
            <a:avLst/>
          </a:prstGeom>
          <a:noFill/>
          <a:ln>
            <a:noFill/>
          </a:ln>
        </p:spPr>
      </p:pic>
      <p:sp>
        <p:nvSpPr>
          <p:cNvPr id="284" name="Google Shape;284;p39"/>
          <p:cNvSpPr txBox="1"/>
          <p:nvPr/>
        </p:nvSpPr>
        <p:spPr>
          <a:xfrm>
            <a:off x="114300" y="716750"/>
            <a:ext cx="6629400" cy="2548500"/>
          </a:xfrm>
          <a:prstGeom prst="rect">
            <a:avLst/>
          </a:prstGeom>
          <a:noFill/>
          <a:ln>
            <a:noFill/>
          </a:ln>
        </p:spPr>
        <p:txBody>
          <a:bodyPr anchorCtr="0" anchor="ctr" bIns="91425" lIns="91425" spcFirstLastPara="1" rIns="91425" wrap="square" tIns="91425">
            <a:noAutofit/>
          </a:bodyPr>
          <a:lstStyle/>
          <a:p>
            <a:pPr indent="0" lvl="0" marL="0" rtl="0" algn="l">
              <a:spcBef>
                <a:spcPts val="100"/>
              </a:spcBef>
              <a:spcAft>
                <a:spcPts val="0"/>
              </a:spcAft>
              <a:buNone/>
            </a:pPr>
            <a:r>
              <a:rPr b="1" lang="en" sz="1600">
                <a:solidFill>
                  <a:srgbClr val="073763"/>
                </a:solidFill>
                <a:latin typeface="Cairo"/>
                <a:ea typeface="Cairo"/>
                <a:cs typeface="Cairo"/>
                <a:sym typeface="Cairo"/>
              </a:rPr>
              <a:t>In The Light “Summary”</a:t>
            </a:r>
            <a:endParaRPr b="1" sz="1600">
              <a:solidFill>
                <a:srgbClr val="073763"/>
              </a:solidFill>
              <a:latin typeface="Cairo"/>
              <a:ea typeface="Cairo"/>
              <a:cs typeface="Cairo"/>
              <a:sym typeface="Cairo"/>
            </a:endParaRPr>
          </a:p>
          <a:p>
            <a:pPr indent="-317500" lvl="0" marL="457200" rtl="0" algn="l">
              <a:spcBef>
                <a:spcPts val="100"/>
              </a:spcBef>
              <a:spcAft>
                <a:spcPts val="0"/>
              </a:spcAft>
              <a:buClr>
                <a:srgbClr val="073763"/>
              </a:buClr>
              <a:buSzPts val="1400"/>
              <a:buFont typeface="Cairo"/>
              <a:buChar char="●"/>
            </a:pPr>
            <a:r>
              <a:rPr lang="en">
                <a:solidFill>
                  <a:srgbClr val="073763"/>
                </a:solidFill>
                <a:latin typeface="Cairo"/>
                <a:ea typeface="Cairo"/>
                <a:cs typeface="Cairo"/>
                <a:sym typeface="Cairo"/>
              </a:rPr>
              <a:t>With the cell hyperpolarized at about -70 to -80MV glutamate                                release is greatly inhibited.</a:t>
            </a:r>
            <a:endParaRPr>
              <a:solidFill>
                <a:srgbClr val="073763"/>
              </a:solidFill>
              <a:latin typeface="Cairo"/>
              <a:ea typeface="Cairo"/>
              <a:cs typeface="Cairo"/>
              <a:sym typeface="Cairo"/>
            </a:endParaRPr>
          </a:p>
          <a:p>
            <a:pPr indent="-317500" lvl="0" marL="4572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Light exposure will lead to closure of the CGMP gated Na+ channels.</a:t>
            </a:r>
            <a:endParaRPr>
              <a:solidFill>
                <a:srgbClr val="073763"/>
              </a:solidFill>
              <a:latin typeface="Cairo"/>
              <a:ea typeface="Cairo"/>
              <a:cs typeface="Cairo"/>
              <a:sym typeface="Cairo"/>
            </a:endParaRPr>
          </a:p>
          <a:p>
            <a:pPr indent="-317500" lvl="0" marL="4572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The inner segment still is continually pumping sodium from inside the rod to outside.</a:t>
            </a:r>
            <a:endParaRPr>
              <a:solidFill>
                <a:srgbClr val="073763"/>
              </a:solidFill>
              <a:latin typeface="Cairo"/>
              <a:ea typeface="Cairo"/>
              <a:cs typeface="Cairo"/>
              <a:sym typeface="Cairo"/>
            </a:endParaRPr>
          </a:p>
          <a:p>
            <a:pPr indent="-317500" lvl="0" marL="4572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Despite potassium ions being pumped to the inside of the cell ,Potassium ions still leak out of the cell through </a:t>
            </a:r>
            <a:r>
              <a:rPr lang="en">
                <a:solidFill>
                  <a:srgbClr val="073763"/>
                </a:solidFill>
                <a:latin typeface="Cairo"/>
                <a:ea typeface="Cairo"/>
                <a:cs typeface="Cairo"/>
                <a:sym typeface="Cairo"/>
              </a:rPr>
              <a:t>non gated</a:t>
            </a:r>
            <a:r>
              <a:rPr lang="en">
                <a:solidFill>
                  <a:srgbClr val="073763"/>
                </a:solidFill>
                <a:latin typeface="Cairo"/>
                <a:ea typeface="Cairo"/>
                <a:cs typeface="Cairo"/>
                <a:sym typeface="Cairo"/>
              </a:rPr>
              <a:t> potassium channels in the inner segment of the rod (</a:t>
            </a:r>
            <a:r>
              <a:rPr lang="en" sz="800">
                <a:solidFill>
                  <a:srgbClr val="073763"/>
                </a:solidFill>
                <a:latin typeface="Cairo"/>
                <a:ea typeface="Cairo"/>
                <a:cs typeface="Cairo"/>
                <a:sym typeface="Cairo"/>
              </a:rPr>
              <a:t>selective permeability of K along its concentration gradient)</a:t>
            </a:r>
            <a:endParaRPr sz="800">
              <a:solidFill>
                <a:srgbClr val="073763"/>
              </a:solidFill>
              <a:latin typeface="Cairo"/>
              <a:ea typeface="Cairo"/>
              <a:cs typeface="Cairo"/>
              <a:sym typeface="Cairo"/>
            </a:endParaRPr>
          </a:p>
          <a:p>
            <a:pPr indent="-317500" lvl="0" marL="4572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therefore with loss of positively charged NA+ and K+ this creates a negative potential on the inside of the entire cell of about -70 to -80MV.</a:t>
            </a:r>
            <a:endParaRPr>
              <a:solidFill>
                <a:srgbClr val="073763"/>
              </a:solidFill>
            </a:endParaRPr>
          </a:p>
        </p:txBody>
      </p:sp>
      <p:pic>
        <p:nvPicPr>
          <p:cNvPr id="285" name="Google Shape;285;p39"/>
          <p:cNvPicPr preferRelativeResize="0"/>
          <p:nvPr/>
        </p:nvPicPr>
        <p:blipFill>
          <a:blip r:embed="rId4">
            <a:alphaModFix/>
          </a:blip>
          <a:stretch>
            <a:fillRect/>
          </a:stretch>
        </p:blipFill>
        <p:spPr>
          <a:xfrm>
            <a:off x="525548" y="4156634"/>
            <a:ext cx="3302949" cy="5187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0"/>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291" name="Google Shape;291;p40"/>
          <p:cNvSpPr txBox="1"/>
          <p:nvPr/>
        </p:nvSpPr>
        <p:spPr>
          <a:xfrm>
            <a:off x="-9" y="364527"/>
            <a:ext cx="6668700" cy="73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Clr>
                <a:schemeClr val="dk1"/>
              </a:buClr>
              <a:buSzPts val="1100"/>
              <a:buFont typeface="Arial"/>
              <a:buNone/>
            </a:pPr>
            <a:r>
              <a:rPr b="1" lang="en" sz="1700">
                <a:solidFill>
                  <a:srgbClr val="073763"/>
                </a:solidFill>
                <a:latin typeface="Cairo"/>
                <a:ea typeface="Cairo"/>
                <a:cs typeface="Cairo"/>
                <a:sym typeface="Cairo"/>
              </a:rPr>
              <a:t>We have 10 types of cones bipolar cells &amp; one type of rod bipolar cell </a:t>
            </a:r>
            <a:endParaRPr b="1">
              <a:solidFill>
                <a:srgbClr val="073763"/>
              </a:solidFill>
              <a:latin typeface="Cairo"/>
              <a:ea typeface="Cairo"/>
              <a:cs typeface="Cairo"/>
              <a:sym typeface="Cairo"/>
            </a:endParaRPr>
          </a:p>
          <a:p>
            <a:pPr indent="0" lvl="0" marL="0" rtl="0" algn="l">
              <a:spcBef>
                <a:spcPts val="0"/>
              </a:spcBef>
              <a:spcAft>
                <a:spcPts val="0"/>
              </a:spcAft>
              <a:buNone/>
            </a:pPr>
            <a:r>
              <a:t/>
            </a:r>
            <a:endParaRPr b="1">
              <a:solidFill>
                <a:srgbClr val="073763"/>
              </a:solidFill>
              <a:latin typeface="Cairo"/>
              <a:ea typeface="Cairo"/>
              <a:cs typeface="Cairo"/>
              <a:sym typeface="Cairo"/>
            </a:endParaRPr>
          </a:p>
        </p:txBody>
      </p:sp>
      <p:graphicFrame>
        <p:nvGraphicFramePr>
          <p:cNvPr id="292" name="Google Shape;292;p40"/>
          <p:cNvGraphicFramePr/>
          <p:nvPr/>
        </p:nvGraphicFramePr>
        <p:xfrm>
          <a:off x="257258" y="899518"/>
          <a:ext cx="3000000" cy="3000000"/>
        </p:xfrm>
        <a:graphic>
          <a:graphicData uri="http://schemas.openxmlformats.org/drawingml/2006/table">
            <a:tbl>
              <a:tblPr>
                <a:noFill/>
                <a:tableStyleId>{3EBB28FC-7337-4DFE-A7BD-C6E1FE102BC3}</a:tableStyleId>
              </a:tblPr>
              <a:tblGrid>
                <a:gridCol w="3298325"/>
                <a:gridCol w="2867875"/>
              </a:tblGrid>
              <a:tr h="513825">
                <a:tc>
                  <a:txBody>
                    <a:bodyPr>
                      <a:noAutofit/>
                    </a:bodyPr>
                    <a:lstStyle/>
                    <a:p>
                      <a:pPr indent="0" lvl="0" marL="0" rtl="0" algn="ctr">
                        <a:lnSpc>
                          <a:spcPct val="115000"/>
                        </a:lnSpc>
                        <a:spcBef>
                          <a:spcPts val="0"/>
                        </a:spcBef>
                        <a:spcAft>
                          <a:spcPts val="0"/>
                        </a:spcAft>
                        <a:buNone/>
                      </a:pPr>
                      <a:r>
                        <a:rPr lang="en">
                          <a:solidFill>
                            <a:schemeClr val="dk1"/>
                          </a:solidFill>
                          <a:latin typeface="Cairo"/>
                          <a:ea typeface="Cairo"/>
                          <a:cs typeface="Cairo"/>
                          <a:sym typeface="Cairo"/>
                        </a:rPr>
                        <a:t>Dark</a:t>
                      </a:r>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a:solidFill>
                            <a:schemeClr val="dk1"/>
                          </a:solidFill>
                          <a:latin typeface="Cairo"/>
                          <a:ea typeface="Cairo"/>
                          <a:cs typeface="Cairo"/>
                          <a:sym typeface="Cairo"/>
                        </a:rPr>
                        <a:t>Light</a:t>
                      </a:r>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r>
              <a:tr h="2210750">
                <a:tc>
                  <a:txBody>
                    <a:bodyPr>
                      <a:noAutofit/>
                    </a:bodyPr>
                    <a:lstStyle/>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depolarize receptors ➞  increase glutamate at photoreceptor ends ➞</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hyperpolarize  ON- center bipolar cells  .</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depolarize  OFF-center bipolar cells​ </a:t>
                      </a:r>
                      <a:r>
                        <a:rPr lang="en" sz="800">
                          <a:solidFill>
                            <a:srgbClr val="666666"/>
                          </a:solidFill>
                          <a:latin typeface="Cairo"/>
                          <a:ea typeface="Cairo"/>
                          <a:cs typeface="Cairo"/>
                          <a:sym typeface="Cairo"/>
                        </a:rPr>
                        <a:t>(active) </a:t>
                      </a:r>
                      <a:r>
                        <a:rPr lang="en">
                          <a:solidFill>
                            <a:schemeClr val="dk1"/>
                          </a:solidFill>
                          <a:latin typeface="Cairo"/>
                          <a:ea typeface="Cairo"/>
                          <a:cs typeface="Cairo"/>
                          <a:sym typeface="Cairo"/>
                        </a:rPr>
                        <a:t>.</a:t>
                      </a:r>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c>
                  <a:txBody>
                    <a:bodyPr>
                      <a:noAutofit/>
                    </a:bodyPr>
                    <a:lstStyle/>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hyperpolarize the receptors ➞  decrease glutamate release at photoreceptor  ends ➞</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depolarize ON- center bipolar cells</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hyperpolarize OFF-center bipolar cells (inactive)</a:t>
                      </a:r>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r>
            </a:tbl>
          </a:graphicData>
        </a:graphic>
      </p:graphicFrame>
      <p:sp>
        <p:nvSpPr>
          <p:cNvPr id="293" name="Google Shape;293;p40"/>
          <p:cNvSpPr txBox="1"/>
          <p:nvPr/>
        </p:nvSpPr>
        <p:spPr>
          <a:xfrm>
            <a:off x="303550" y="3825050"/>
            <a:ext cx="6011400" cy="215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700">
                <a:solidFill>
                  <a:schemeClr val="dk1"/>
                </a:solidFill>
                <a:latin typeface="Cairo"/>
                <a:ea typeface="Cairo"/>
                <a:cs typeface="Cairo"/>
                <a:sym typeface="Cairo"/>
              </a:rPr>
              <a:t>N.B/</a:t>
            </a:r>
            <a:endParaRPr b="1" sz="1700">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ON- center bipolar( synaptic connection with </a:t>
            </a:r>
            <a:r>
              <a:rPr lang="en" u="sng">
                <a:solidFill>
                  <a:schemeClr val="dk1"/>
                </a:solidFill>
                <a:latin typeface="Cairo"/>
                <a:ea typeface="Cairo"/>
                <a:cs typeface="Cairo"/>
                <a:sym typeface="Cairo"/>
              </a:rPr>
              <a:t>center  photoreceptors= cones </a:t>
            </a:r>
            <a:r>
              <a:rPr lang="en">
                <a:solidFill>
                  <a:schemeClr val="dk1"/>
                </a:solidFill>
                <a:latin typeface="Cairo"/>
                <a:ea typeface="Cairo"/>
                <a:cs typeface="Cairo"/>
                <a:sym typeface="Cairo"/>
              </a:rPr>
              <a:t>, so light depolarize them to see in  bright light).</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u="sng">
                <a:solidFill>
                  <a:schemeClr val="dk1"/>
                </a:solidFill>
                <a:latin typeface="Cairo"/>
                <a:ea typeface="Cairo"/>
                <a:cs typeface="Cairo"/>
                <a:sym typeface="Cairo"/>
              </a:rPr>
              <a:t>OFF- center bipolar( synaptic connection with peripheral  photoreceptors= rods </a:t>
            </a:r>
            <a:r>
              <a:rPr lang="en">
                <a:solidFill>
                  <a:schemeClr val="dk1"/>
                </a:solidFill>
                <a:latin typeface="Cairo"/>
                <a:ea typeface="Cairo"/>
                <a:cs typeface="Cairo"/>
                <a:sym typeface="Cairo"/>
              </a:rPr>
              <a:t>, so dark depolarize them to see in  dark).</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All these </a:t>
            </a:r>
            <a:r>
              <a:rPr b="1" lang="en">
                <a:solidFill>
                  <a:schemeClr val="dk1"/>
                </a:solidFill>
                <a:latin typeface="Cairo"/>
                <a:ea typeface="Cairo"/>
                <a:cs typeface="Cairo"/>
                <a:sym typeface="Cairo"/>
              </a:rPr>
              <a:t>help to sharpen signal from rods in dark and from cones in light.</a:t>
            </a:r>
            <a:endParaRPr b="1">
              <a:solidFill>
                <a:schemeClr val="dk1"/>
              </a:solidFill>
              <a:latin typeface="Cairo"/>
              <a:ea typeface="Cairo"/>
              <a:cs typeface="Cairo"/>
              <a:sym typeface="Cairo"/>
            </a:endParaRPr>
          </a:p>
          <a:p>
            <a:pPr indent="0" lvl="0" marL="0" rtl="0" algn="l">
              <a:spcBef>
                <a:spcPts val="0"/>
              </a:spcBef>
              <a:spcAft>
                <a:spcPts val="0"/>
              </a:spcAft>
              <a:buNone/>
            </a:pPr>
            <a:r>
              <a:t/>
            </a:r>
            <a:endParaRPr/>
          </a:p>
        </p:txBody>
      </p:sp>
      <p:pic>
        <p:nvPicPr>
          <p:cNvPr id="294" name="Google Shape;294;p40"/>
          <p:cNvPicPr preferRelativeResize="0"/>
          <p:nvPr/>
        </p:nvPicPr>
        <p:blipFill>
          <a:blip r:embed="rId3">
            <a:alphaModFix/>
          </a:blip>
          <a:stretch>
            <a:fillRect/>
          </a:stretch>
        </p:blipFill>
        <p:spPr>
          <a:xfrm>
            <a:off x="1776400" y="6941475"/>
            <a:ext cx="3526675" cy="2708300"/>
          </a:xfrm>
          <a:prstGeom prst="rect">
            <a:avLst/>
          </a:prstGeom>
          <a:noFill/>
          <a:ln>
            <a:noFill/>
          </a:ln>
        </p:spPr>
      </p:pic>
      <p:sp>
        <p:nvSpPr>
          <p:cNvPr id="295" name="Google Shape;295;p40"/>
          <p:cNvSpPr txBox="1"/>
          <p:nvPr/>
        </p:nvSpPr>
        <p:spPr>
          <a:xfrm>
            <a:off x="-505213" y="100094"/>
            <a:ext cx="7456800" cy="364500"/>
          </a:xfrm>
          <a:prstGeom prst="rect">
            <a:avLst/>
          </a:prstGeom>
          <a:noFill/>
          <a:ln>
            <a:noFill/>
          </a:ln>
        </p:spPr>
        <p:txBody>
          <a:bodyPr anchorCtr="0" anchor="ctr" bIns="91425" lIns="91425" spcFirstLastPara="1" rIns="91425" wrap="square" tIns="91425">
            <a:noAutofit/>
          </a:bodyPr>
          <a:lstStyle/>
          <a:p>
            <a:pPr indent="-311150" lvl="0" marL="914400" rtl="0" algn="l">
              <a:spcBef>
                <a:spcPts val="0"/>
              </a:spcBef>
              <a:spcAft>
                <a:spcPts val="0"/>
              </a:spcAft>
              <a:buClr>
                <a:srgbClr val="073763"/>
              </a:buClr>
              <a:buSzPts val="1300"/>
              <a:buFont typeface="Economica"/>
              <a:buChar char="❖"/>
            </a:pPr>
            <a:r>
              <a:rPr lang="en" sz="1300">
                <a:solidFill>
                  <a:srgbClr val="073763"/>
                </a:solidFill>
                <a:latin typeface="Economica"/>
                <a:ea typeface="Economica"/>
                <a:cs typeface="Economica"/>
                <a:sym typeface="Economica"/>
              </a:rPr>
              <a:t>To Contrast the phototransduction process for rods and cones in light and dark  and the ionic basis of these responses </a:t>
            </a:r>
            <a:endParaRPr sz="1300">
              <a:solidFill>
                <a:srgbClr val="073763"/>
              </a:solidFill>
              <a:latin typeface="Economica"/>
              <a:ea typeface="Economica"/>
              <a:cs typeface="Economica"/>
              <a:sym typeface="Economica"/>
            </a:endParaRPr>
          </a:p>
        </p:txBody>
      </p:sp>
      <p:sp>
        <p:nvSpPr>
          <p:cNvPr id="296" name="Google Shape;296;p40"/>
          <p:cNvSpPr txBox="1"/>
          <p:nvPr/>
        </p:nvSpPr>
        <p:spPr>
          <a:xfrm>
            <a:off x="303549" y="5576627"/>
            <a:ext cx="6668700" cy="11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999999"/>
                </a:solidFill>
                <a:latin typeface="Cairo"/>
                <a:ea typeface="Cairo"/>
                <a:cs typeface="Cairo"/>
                <a:sym typeface="Cairo"/>
              </a:rPr>
              <a:t>لو ترجعون </a:t>
            </a:r>
            <a:r>
              <a:rPr lang="en" sz="1100">
                <a:solidFill>
                  <a:srgbClr val="999999"/>
                </a:solidFill>
                <a:latin typeface="Cairo"/>
                <a:ea typeface="Cairo"/>
                <a:cs typeface="Cairo"/>
                <a:sym typeface="Cairo"/>
              </a:rPr>
              <a:t>لسلايد ٩ راح تلاحظون أنه عند </a:t>
            </a:r>
            <a:endParaRPr sz="1100">
              <a:solidFill>
                <a:srgbClr val="999999"/>
              </a:solidFill>
              <a:latin typeface="Cairo"/>
              <a:ea typeface="Cairo"/>
              <a:cs typeface="Cairo"/>
              <a:sym typeface="Cairo"/>
            </a:endParaRPr>
          </a:p>
          <a:p>
            <a:pPr indent="0" lvl="0" marL="0" rtl="0" algn="ctr">
              <a:spcBef>
                <a:spcPts val="0"/>
              </a:spcBef>
              <a:spcAft>
                <a:spcPts val="0"/>
              </a:spcAft>
              <a:buNone/>
            </a:pPr>
            <a:r>
              <a:rPr lang="en" sz="1100">
                <a:solidFill>
                  <a:srgbClr val="999999"/>
                </a:solidFill>
                <a:latin typeface="Cairo"/>
                <a:ea typeface="Cairo"/>
                <a:cs typeface="Cairo"/>
                <a:sym typeface="Cairo"/>
              </a:rPr>
              <a:t>bipolar cells </a:t>
            </a:r>
            <a:endParaRPr sz="1100">
              <a:solidFill>
                <a:srgbClr val="999999"/>
              </a:solidFill>
              <a:latin typeface="Cairo"/>
              <a:ea typeface="Cairo"/>
              <a:cs typeface="Cairo"/>
              <a:sym typeface="Cairo"/>
            </a:endParaRPr>
          </a:p>
          <a:p>
            <a:pPr indent="0" lvl="0" marL="0" rtl="0" algn="ctr">
              <a:spcBef>
                <a:spcPts val="0"/>
              </a:spcBef>
              <a:spcAft>
                <a:spcPts val="0"/>
              </a:spcAft>
              <a:buNone/>
            </a:pPr>
            <a:r>
              <a:rPr lang="en" sz="1100">
                <a:solidFill>
                  <a:srgbClr val="999999"/>
                </a:solidFill>
                <a:latin typeface="Cairo"/>
                <a:ea typeface="Cairo"/>
                <a:cs typeface="Cairo"/>
                <a:sym typeface="Cairo"/>
              </a:rPr>
              <a:t>يحدث فيها Hyperpolarization &amp; depolarization </a:t>
            </a:r>
            <a:endParaRPr sz="1100">
              <a:solidFill>
                <a:srgbClr val="999999"/>
              </a:solidFill>
              <a:latin typeface="Cairo"/>
              <a:ea typeface="Cairo"/>
              <a:cs typeface="Cairo"/>
              <a:sym typeface="Cairo"/>
            </a:endParaRPr>
          </a:p>
          <a:p>
            <a:pPr indent="0" lvl="0" marL="0" rtl="0" algn="ctr">
              <a:spcBef>
                <a:spcPts val="0"/>
              </a:spcBef>
              <a:spcAft>
                <a:spcPts val="0"/>
              </a:spcAft>
              <a:buNone/>
            </a:pPr>
            <a:r>
              <a:rPr lang="en" sz="1100">
                <a:solidFill>
                  <a:srgbClr val="999999"/>
                </a:solidFill>
                <a:latin typeface="Cairo"/>
                <a:ea typeface="Cairo"/>
                <a:cs typeface="Cairo"/>
                <a:sym typeface="Cairo"/>
              </a:rPr>
              <a:t>فيعتمد هذا على حسب الحالة للتعرض هل في </a:t>
            </a:r>
            <a:endParaRPr sz="1100">
              <a:solidFill>
                <a:srgbClr val="999999"/>
              </a:solidFill>
              <a:latin typeface="Cairo"/>
              <a:ea typeface="Cairo"/>
              <a:cs typeface="Cairo"/>
              <a:sym typeface="Cairo"/>
            </a:endParaRPr>
          </a:p>
          <a:p>
            <a:pPr indent="0" lvl="0" marL="0" rtl="0" algn="ctr">
              <a:spcBef>
                <a:spcPts val="0"/>
              </a:spcBef>
              <a:spcAft>
                <a:spcPts val="0"/>
              </a:spcAft>
              <a:buNone/>
            </a:pPr>
            <a:r>
              <a:rPr lang="en" sz="1100">
                <a:solidFill>
                  <a:srgbClr val="999999"/>
                </a:solidFill>
                <a:latin typeface="Cairo"/>
                <a:ea typeface="Cairo"/>
                <a:cs typeface="Cairo"/>
                <a:sym typeface="Cairo"/>
              </a:rPr>
              <a:t>light / dark</a:t>
            </a:r>
            <a:endParaRPr sz="1100">
              <a:solidFill>
                <a:srgbClr val="999999"/>
              </a:solidFill>
              <a:latin typeface="Cairo"/>
              <a:ea typeface="Cairo"/>
              <a:cs typeface="Cairo"/>
              <a:sym typeface="Cairo"/>
            </a:endParaRPr>
          </a:p>
          <a:p>
            <a:pPr indent="0" lvl="0" marL="0" rtl="0" algn="ctr">
              <a:spcBef>
                <a:spcPts val="0"/>
              </a:spcBef>
              <a:spcAft>
                <a:spcPts val="0"/>
              </a:spcAft>
              <a:buNone/>
            </a:pPr>
            <a:r>
              <a:rPr lang="en" sz="1100">
                <a:solidFill>
                  <a:srgbClr val="999999"/>
                </a:solidFill>
                <a:latin typeface="Cairo"/>
                <a:ea typeface="Cairo"/>
                <a:cs typeface="Cairo"/>
                <a:sym typeface="Cairo"/>
              </a:rPr>
              <a:t> وأحتاج مين اللي يكون فعال الكونز ولا الرودز </a:t>
            </a:r>
            <a:endParaRPr>
              <a:latin typeface="Cairo"/>
              <a:ea typeface="Cairo"/>
              <a:cs typeface="Cairo"/>
              <a:sym typeface="Cai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graphicFrame>
        <p:nvGraphicFramePr>
          <p:cNvPr id="301" name="Google Shape;301;p41"/>
          <p:cNvGraphicFramePr/>
          <p:nvPr/>
        </p:nvGraphicFramePr>
        <p:xfrm>
          <a:off x="272272" y="338477"/>
          <a:ext cx="3000000" cy="3000000"/>
        </p:xfrm>
        <a:graphic>
          <a:graphicData uri="http://schemas.openxmlformats.org/drawingml/2006/table">
            <a:tbl>
              <a:tblPr>
                <a:noFill/>
                <a:tableStyleId>{3EBB28FC-7337-4DFE-A7BD-C6E1FE102BC3}</a:tableStyleId>
              </a:tblPr>
              <a:tblGrid>
                <a:gridCol w="2171250"/>
                <a:gridCol w="2501325"/>
                <a:gridCol w="1763425"/>
              </a:tblGrid>
              <a:tr h="351900">
                <a:tc gridSpan="2">
                  <a:txBody>
                    <a:bodyPr>
                      <a:noAutofit/>
                    </a:bodyPr>
                    <a:lstStyle/>
                    <a:p>
                      <a:pPr indent="0" lvl="0" marL="0" rtl="0" algn="l">
                        <a:spcBef>
                          <a:spcPts val="100"/>
                        </a:spcBef>
                        <a:spcAft>
                          <a:spcPts val="0"/>
                        </a:spcAft>
                        <a:buNone/>
                      </a:pPr>
                      <a:r>
                        <a:rPr b="1" lang="en">
                          <a:solidFill>
                            <a:schemeClr val="dk1"/>
                          </a:solidFill>
                          <a:latin typeface="Cairo"/>
                          <a:ea typeface="Cairo"/>
                          <a:cs typeface="Cairo"/>
                          <a:sym typeface="Cairo"/>
                        </a:rPr>
                        <a:t>Dark adaptation </a:t>
                      </a:r>
                      <a:r>
                        <a:rPr b="1" lang="en">
                          <a:solidFill>
                            <a:srgbClr val="999999"/>
                          </a:solidFill>
                          <a:latin typeface="Cairo"/>
                          <a:ea typeface="Cairo"/>
                          <a:cs typeface="Cairo"/>
                          <a:sym typeface="Cairo"/>
                        </a:rPr>
                        <a:t>عملية بناء = تأخذ وقت (٢٠د)</a:t>
                      </a:r>
                      <a:endParaRPr b="1">
                        <a:solidFill>
                          <a:srgbClr val="999999"/>
                        </a:solidFill>
                        <a:latin typeface="Cairo"/>
                        <a:ea typeface="Cairo"/>
                        <a:cs typeface="Cairo"/>
                        <a:sym typeface="Cairo"/>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c hMerge="1"/>
                <a:tc>
                  <a:txBody>
                    <a:bodyPr>
                      <a:noAutofit/>
                    </a:bodyPr>
                    <a:lstStyle/>
                    <a:p>
                      <a:pPr indent="0" lvl="0" marL="0" rtl="0" algn="l">
                        <a:spcBef>
                          <a:spcPts val="100"/>
                        </a:spcBef>
                        <a:spcAft>
                          <a:spcPts val="0"/>
                        </a:spcAft>
                        <a:buNone/>
                      </a:pPr>
                      <a:r>
                        <a:rPr b="1" lang="en">
                          <a:solidFill>
                            <a:schemeClr val="dk1"/>
                          </a:solidFill>
                          <a:latin typeface="Cairo"/>
                          <a:ea typeface="Cairo"/>
                          <a:cs typeface="Cairo"/>
                          <a:sym typeface="Cairo"/>
                        </a:rPr>
                        <a:t>Light adaptation</a:t>
                      </a:r>
                      <a:endParaRPr b="1">
                        <a:solidFill>
                          <a:srgbClr val="999999"/>
                        </a:solidFill>
                        <a:latin typeface="Cairo"/>
                        <a:ea typeface="Cairo"/>
                        <a:cs typeface="Cairo"/>
                        <a:sym typeface="Cairo"/>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r>
              <a:tr h="3714425">
                <a:tc gridSpan="2">
                  <a:txBody>
                    <a:bodyPr>
                      <a:noAutofit/>
                    </a:bodyPr>
                    <a:lstStyle/>
                    <a:p>
                      <a:pPr indent="0" lvl="0" marL="0" rtl="0" algn="l">
                        <a:spcBef>
                          <a:spcPts val="0"/>
                        </a:spcBef>
                        <a:spcAft>
                          <a:spcPts val="0"/>
                        </a:spcAft>
                        <a:buNone/>
                      </a:pPr>
                      <a:r>
                        <a:rPr lang="en">
                          <a:solidFill>
                            <a:schemeClr val="dk1"/>
                          </a:solidFill>
                          <a:latin typeface="Cairo"/>
                          <a:ea typeface="Cairo"/>
                          <a:cs typeface="Cairo"/>
                          <a:sym typeface="Cairo"/>
                        </a:rPr>
                        <a:t>-When a person moves from lighted  environment → a dimly lighted environment,  the retina becomes more sensitive to light &amp;  the person will see at dark ( accustomed to  dark ) in about 20 min ( only gross features  but no details or colors)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Rhodopsin in darkness is essential  for  depolarization of rodes  to see in dark &amp; for dark adaptation).</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b="1" lang="en" u="sng">
                          <a:solidFill>
                            <a:schemeClr val="dk1"/>
                          </a:solidFill>
                          <a:latin typeface="Cairo"/>
                          <a:ea typeface="Cairo"/>
                          <a:cs typeface="Cairo"/>
                          <a:sym typeface="Cairo"/>
                        </a:rPr>
                        <a:t>The mechanism of dark adaptation: ​                 </a:t>
                      </a:r>
                      <a:r>
                        <a:rPr lang="en">
                          <a:solidFill>
                            <a:schemeClr val="dk1"/>
                          </a:solidFill>
                          <a:latin typeface="Cairo"/>
                          <a:ea typeface="Cairo"/>
                          <a:cs typeface="Cairo"/>
                          <a:sym typeface="Cairo"/>
                        </a:rPr>
                        <a:t>increase Rhodopsin regeneration​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Reaches max in 20 minutes</a:t>
                      </a:r>
                      <a:br>
                        <a:rPr lang="en">
                          <a:solidFill>
                            <a:schemeClr val="dk1"/>
                          </a:solidFill>
                          <a:latin typeface="Cairo"/>
                          <a:ea typeface="Cairo"/>
                          <a:cs typeface="Cairo"/>
                          <a:sym typeface="Cairo"/>
                        </a:rPr>
                      </a:br>
                      <a:r>
                        <a:rPr lang="en">
                          <a:solidFill>
                            <a:schemeClr val="dk1"/>
                          </a:solidFill>
                          <a:latin typeface="Cairo"/>
                          <a:ea typeface="Cairo"/>
                          <a:cs typeface="Cairo"/>
                          <a:sym typeface="Cairo"/>
                        </a:rPr>
                        <a:t>First 5 minutes → threshold of cones.</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            5 to 20 mins → Sensitivity of rods.</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100"/>
                        </a:spcBef>
                        <a:spcAft>
                          <a:spcPts val="0"/>
                        </a:spcAft>
                        <a:buNone/>
                      </a:pPr>
                      <a:r>
                        <a:rPr lang="en">
                          <a:solidFill>
                            <a:schemeClr val="dk1"/>
                          </a:solidFill>
                          <a:latin typeface="Cairo"/>
                          <a:ea typeface="Cairo"/>
                          <a:cs typeface="Cairo"/>
                          <a:sym typeface="Cairo"/>
                        </a:rPr>
                        <a:t>Dark adaptation has 2 components:-</a:t>
                      </a:r>
                      <a:endParaRPr>
                        <a:latin typeface="Cairo"/>
                        <a:ea typeface="Cairo"/>
                        <a:cs typeface="Cairo"/>
                        <a:sym typeface="Cairo"/>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c hMerge="1"/>
                <a:tc rowSpan="3">
                  <a:txBody>
                    <a:bodyPr>
                      <a:noAutofit/>
                    </a:bodyPr>
                    <a:lstStyle/>
                    <a:p>
                      <a:pPr indent="0" lvl="0" marL="0" rtl="0" algn="l">
                        <a:spcBef>
                          <a:spcPts val="100"/>
                        </a:spcBef>
                        <a:spcAft>
                          <a:spcPts val="0"/>
                        </a:spcAft>
                        <a:buClr>
                          <a:schemeClr val="dk1"/>
                        </a:buClr>
                        <a:buSzPts val="1100"/>
                        <a:buFont typeface="Arial"/>
                        <a:buNone/>
                      </a:pPr>
                      <a:r>
                        <a:rPr b="1" lang="en">
                          <a:solidFill>
                            <a:srgbClr val="999999"/>
                          </a:solidFill>
                          <a:latin typeface="Cairo"/>
                          <a:ea typeface="Cairo"/>
                          <a:cs typeface="Cairo"/>
                          <a:sym typeface="Cairo"/>
                        </a:rPr>
                        <a:t>عملية هدم = ما تأخد وقت(٥د)</a:t>
                      </a:r>
                      <a:endParaRPr>
                        <a:solidFill>
                          <a:schemeClr val="dk1"/>
                        </a:solidFill>
                        <a:latin typeface="Cairo"/>
                        <a:ea typeface="Cairo"/>
                        <a:cs typeface="Cairo"/>
                        <a:sym typeface="Cairo"/>
                      </a:endParaRPr>
                    </a:p>
                    <a:p>
                      <a:pPr indent="0" lvl="0" marL="0" rtl="0" algn="l">
                        <a:spcBef>
                          <a:spcPts val="700"/>
                        </a:spcBef>
                        <a:spcAft>
                          <a:spcPts val="0"/>
                        </a:spcAft>
                        <a:buNone/>
                      </a:pPr>
                      <a:r>
                        <a:rPr lang="en">
                          <a:solidFill>
                            <a:schemeClr val="dk1"/>
                          </a:solidFill>
                          <a:latin typeface="Cairo"/>
                          <a:ea typeface="Cairo"/>
                          <a:cs typeface="Cairo"/>
                          <a:sym typeface="Cairo"/>
                        </a:rPr>
                        <a:t>When light switched on again, the rods are knocked  out of action ( they stop sending AP at high levels of  light) &amp; cones start to function to adjust &amp; adapt to the  level of brightness in  5 min  this is called </a:t>
                      </a:r>
                      <a:r>
                        <a:rPr lang="en" u="sng">
                          <a:solidFill>
                            <a:schemeClr val="dk1"/>
                          </a:solidFill>
                          <a:latin typeface="Cairo"/>
                          <a:ea typeface="Cairo"/>
                          <a:cs typeface="Cairo"/>
                          <a:sym typeface="Cairo"/>
                        </a:rPr>
                        <a:t>Light </a:t>
                      </a:r>
                      <a:r>
                        <a:rPr lang="en">
                          <a:solidFill>
                            <a:schemeClr val="dk1"/>
                          </a:solidFill>
                          <a:latin typeface="Cairo"/>
                          <a:ea typeface="Cairo"/>
                          <a:cs typeface="Cairo"/>
                          <a:sym typeface="Cairo"/>
                        </a:rPr>
                        <a:t> adaptation.</a:t>
                      </a:r>
                      <a:endParaRPr>
                        <a:solidFill>
                          <a:schemeClr val="dk1"/>
                        </a:solidFill>
                        <a:latin typeface="Cairo"/>
                        <a:ea typeface="Cairo"/>
                        <a:cs typeface="Cairo"/>
                        <a:sym typeface="Cairo"/>
                      </a:endParaRPr>
                    </a:p>
                    <a:p>
                      <a:pPr indent="0" lvl="0" marL="0" rtl="0" algn="l">
                        <a:spcBef>
                          <a:spcPts val="700"/>
                        </a:spcBef>
                        <a:spcAft>
                          <a:spcPts val="0"/>
                        </a:spcAft>
                        <a:buNone/>
                      </a:pPr>
                      <a:r>
                        <a:t/>
                      </a:r>
                      <a:endParaRPr>
                        <a:solidFill>
                          <a:schemeClr val="dk1"/>
                        </a:solidFill>
                        <a:latin typeface="Cairo"/>
                        <a:ea typeface="Cairo"/>
                        <a:cs typeface="Cairo"/>
                        <a:sym typeface="Cairo"/>
                      </a:endParaRPr>
                    </a:p>
                    <a:p>
                      <a:pPr indent="0" lvl="0" marL="0" rtl="0" algn="l">
                        <a:spcBef>
                          <a:spcPts val="700"/>
                        </a:spcBef>
                        <a:spcAft>
                          <a:spcPts val="0"/>
                        </a:spcAft>
                        <a:buNone/>
                      </a:pP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a:p>
                      <a:pPr indent="0" lvl="0" marL="0" rtl="0" algn="l">
                        <a:spcBef>
                          <a:spcPts val="70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b="1" lang="en">
                          <a:solidFill>
                            <a:schemeClr val="dk1"/>
                          </a:solidFill>
                          <a:latin typeface="Cairo"/>
                          <a:ea typeface="Cairo"/>
                          <a:cs typeface="Cairo"/>
                          <a:sym typeface="Cairo"/>
                        </a:rPr>
                        <a:t>Q- Why radiologists &amp; aircraft pilots wear red goggles in bright  light?</a:t>
                      </a:r>
                      <a:endParaRPr b="1">
                        <a:solidFill>
                          <a:schemeClr val="dk1"/>
                        </a:solidFill>
                        <a:latin typeface="Cairo"/>
                        <a:ea typeface="Cairo"/>
                        <a:cs typeface="Cairo"/>
                        <a:sym typeface="Cairo"/>
                      </a:endParaRPr>
                    </a:p>
                    <a:p>
                      <a:pPr indent="0" lvl="0" marL="0" rtl="0" algn="l">
                        <a:spcBef>
                          <a:spcPts val="600"/>
                        </a:spcBef>
                        <a:spcAft>
                          <a:spcPts val="0"/>
                        </a:spcAft>
                        <a:buNone/>
                      </a:pPr>
                      <a:r>
                        <a:rPr lang="en">
                          <a:solidFill>
                            <a:schemeClr val="dk1"/>
                          </a:solidFill>
                          <a:latin typeface="Cairo"/>
                          <a:ea typeface="Cairo"/>
                          <a:cs typeface="Cairo"/>
                          <a:sym typeface="Cairo"/>
                        </a:rPr>
                        <a:t></a:t>
                      </a:r>
                      <a:r>
                        <a:rPr b="1" lang="en">
                          <a:solidFill>
                            <a:schemeClr val="dk1"/>
                          </a:solidFill>
                          <a:latin typeface="Cairo"/>
                          <a:ea typeface="Cairo"/>
                          <a:cs typeface="Cairo"/>
                          <a:sym typeface="Cairo"/>
                        </a:rPr>
                        <a:t>A/ </a:t>
                      </a:r>
                      <a:r>
                        <a:rPr lang="en">
                          <a:solidFill>
                            <a:schemeClr val="dk1"/>
                          </a:solidFill>
                          <a:latin typeface="Cairo"/>
                          <a:ea typeface="Cairo"/>
                          <a:cs typeface="Cairo"/>
                          <a:sym typeface="Cairo"/>
                        </a:rPr>
                        <a:t> Light wavelength of the red stimulate the cones &amp; stimulates  rods to some extent, so red goggles  for rods act as dimlight, so  with it  rods are adapted to darkness &amp; form large amounts of  rhodopsin while the person in bright light &amp; when person enter  dark places he can see well &amp; not remain 20 minutes.</a:t>
                      </a:r>
                      <a:endParaRPr>
                        <a:solidFill>
                          <a:schemeClr val="dk1"/>
                        </a:solidFill>
                        <a:latin typeface="Cairo"/>
                        <a:ea typeface="Cairo"/>
                        <a:cs typeface="Cairo"/>
                        <a:sym typeface="Cairo"/>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r>
              <a:tr h="3705025">
                <a:tc>
                  <a:txBody>
                    <a:bodyPr>
                      <a:noAutofit/>
                    </a:bodyPr>
                    <a:lstStyle/>
                    <a:p>
                      <a:pPr indent="0" lvl="0" marL="0" rtl="0" algn="l">
                        <a:spcBef>
                          <a:spcPts val="0"/>
                        </a:spcBef>
                        <a:spcAft>
                          <a:spcPts val="0"/>
                        </a:spcAft>
                        <a:buNone/>
                      </a:pPr>
                      <a:r>
                        <a:rPr lang="en">
                          <a:solidFill>
                            <a:schemeClr val="dk1"/>
                          </a:solidFill>
                          <a:latin typeface="Cairo"/>
                          <a:ea typeface="Cairo"/>
                          <a:cs typeface="Cairo"/>
                          <a:sym typeface="Cairo"/>
                        </a:rPr>
                        <a:t>-</a:t>
                      </a:r>
                      <a:r>
                        <a:rPr b="1" lang="en">
                          <a:solidFill>
                            <a:schemeClr val="dk1"/>
                          </a:solidFill>
                          <a:latin typeface="Cairo"/>
                          <a:ea typeface="Cairo"/>
                          <a:cs typeface="Cairo"/>
                          <a:sym typeface="Cairo"/>
                        </a:rPr>
                        <a:t>rapid phase</a:t>
                      </a:r>
                      <a:r>
                        <a:rPr lang="en">
                          <a:solidFill>
                            <a:schemeClr val="dk1"/>
                          </a:solidFill>
                          <a:latin typeface="Cairo"/>
                          <a:ea typeface="Cairo"/>
                          <a:cs typeface="Cairo"/>
                          <a:sym typeface="Cairo"/>
                        </a:rPr>
                        <a:t>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 about 5 minutes):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 drop in visual threshold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 Fast dark adaptation of cones , only in </a:t>
                      </a:r>
                      <a:r>
                        <a:rPr b="1" lang="en">
                          <a:solidFill>
                            <a:schemeClr val="dk1"/>
                          </a:solidFill>
                          <a:latin typeface="Cairo"/>
                          <a:ea typeface="Cairo"/>
                          <a:cs typeface="Cairo"/>
                          <a:sym typeface="Cairo"/>
                        </a:rPr>
                        <a:t>fovea</a:t>
                      </a:r>
                      <a:endParaRPr b="1">
                        <a:solidFill>
                          <a:schemeClr val="dk1"/>
                        </a:solidFill>
                        <a:latin typeface="Cairo"/>
                        <a:ea typeface="Cairo"/>
                        <a:cs typeface="Cairo"/>
                        <a:sym typeface="Cairo"/>
                      </a:endParaRPr>
                    </a:p>
                    <a:p>
                      <a:pPr indent="0" lvl="0" marL="0" rtl="0" algn="l">
                        <a:spcBef>
                          <a:spcPts val="600"/>
                        </a:spcBef>
                        <a:spcAft>
                          <a:spcPts val="0"/>
                        </a:spcAft>
                        <a:buNone/>
                      </a:pPr>
                      <a:r>
                        <a:rPr lang="en">
                          <a:solidFill>
                            <a:schemeClr val="dk1"/>
                          </a:solidFill>
                          <a:latin typeface="Cairo"/>
                          <a:ea typeface="Cairo"/>
                          <a:cs typeface="Cairo"/>
                          <a:sym typeface="Cairo"/>
                        </a:rPr>
                        <a:t>- half of the cone rhodopsin regenerate in only 90  seconds</a:t>
                      </a:r>
                      <a:endParaRPr>
                        <a:solidFill>
                          <a:schemeClr val="dk1"/>
                        </a:solidFill>
                        <a:latin typeface="Cairo"/>
                        <a:ea typeface="Cairo"/>
                        <a:cs typeface="Cairo"/>
                        <a:sym typeface="Cairo"/>
                      </a:endParaRPr>
                    </a:p>
                    <a:p>
                      <a:pPr indent="0" lvl="0" marL="0" rtl="0" algn="l">
                        <a:spcBef>
                          <a:spcPts val="600"/>
                        </a:spcBef>
                        <a:spcAft>
                          <a:spcPts val="0"/>
                        </a:spcAft>
                        <a:buNone/>
                      </a:pPr>
                      <a:r>
                        <a:rPr lang="en">
                          <a:solidFill>
                            <a:srgbClr val="999999"/>
                          </a:solidFill>
                          <a:latin typeface="Cairo"/>
                          <a:ea typeface="Cairo"/>
                          <a:cs typeface="Cairo"/>
                          <a:sym typeface="Cairo"/>
                        </a:rPr>
                        <a:t>This phase  is rapid but the sensitivity of light increase partially in contrast to less rapid phase which the sensitive of light increases dramatically due to rhodopsin existence</a:t>
                      </a: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c>
                  <a:txBody>
                    <a:bodyPr>
                      <a:noAutofit/>
                    </a:bodyPr>
                    <a:lstStyle/>
                    <a:p>
                      <a:pPr indent="0" lvl="0" marL="0" rtl="0" algn="l">
                        <a:spcBef>
                          <a:spcPts val="700"/>
                        </a:spcBef>
                        <a:spcAft>
                          <a:spcPts val="0"/>
                        </a:spcAft>
                        <a:buNone/>
                      </a:pPr>
                      <a:r>
                        <a:rPr b="1" lang="en">
                          <a:solidFill>
                            <a:schemeClr val="dk1"/>
                          </a:solidFill>
                          <a:latin typeface="Cairo"/>
                          <a:ea typeface="Cairo"/>
                          <a:cs typeface="Cairo"/>
                          <a:sym typeface="Cairo"/>
                        </a:rPr>
                        <a:t>-less rapid phase</a:t>
                      </a:r>
                      <a:endParaRPr b="1">
                        <a:solidFill>
                          <a:schemeClr val="dk1"/>
                        </a:solidFill>
                        <a:latin typeface="Cairo"/>
                        <a:ea typeface="Cairo"/>
                        <a:cs typeface="Cairo"/>
                        <a:sym typeface="Cairo"/>
                      </a:endParaRPr>
                    </a:p>
                    <a:p>
                      <a:pPr indent="0" lvl="0" marL="0" rtl="0" algn="l">
                        <a:spcBef>
                          <a:spcPts val="700"/>
                        </a:spcBef>
                        <a:spcAft>
                          <a:spcPts val="0"/>
                        </a:spcAft>
                        <a:buNone/>
                      </a:pPr>
                      <a:r>
                        <a:rPr lang="en">
                          <a:solidFill>
                            <a:schemeClr val="dk1"/>
                          </a:solidFill>
                          <a:latin typeface="Cairo"/>
                          <a:ea typeface="Cairo"/>
                          <a:cs typeface="Cairo"/>
                          <a:sym typeface="Cairo"/>
                        </a:rPr>
                        <a:t> ( till 20 min):</a:t>
                      </a:r>
                      <a:endParaRPr>
                        <a:solidFill>
                          <a:schemeClr val="dk1"/>
                        </a:solidFill>
                        <a:latin typeface="Cairo"/>
                        <a:ea typeface="Cairo"/>
                        <a:cs typeface="Cairo"/>
                        <a:sym typeface="Cairo"/>
                      </a:endParaRPr>
                    </a:p>
                    <a:p>
                      <a:pPr indent="0" lvl="0" marL="0" rtl="0" algn="l">
                        <a:spcBef>
                          <a:spcPts val="700"/>
                        </a:spcBef>
                        <a:spcAft>
                          <a:spcPts val="0"/>
                        </a:spcAft>
                        <a:buNone/>
                      </a:pPr>
                      <a:r>
                        <a:rPr lang="en">
                          <a:solidFill>
                            <a:schemeClr val="dk1"/>
                          </a:solidFill>
                          <a:latin typeface="Cairo"/>
                          <a:ea typeface="Cairo"/>
                          <a:cs typeface="Cairo"/>
                          <a:sym typeface="Cairo"/>
                        </a:rPr>
                        <a:t>- drop  in visual threshold  stimulates  dark adaptation of rods in the peripheral  retina.</a:t>
                      </a:r>
                      <a:endParaRPr>
                        <a:solidFill>
                          <a:schemeClr val="dk1"/>
                        </a:solidFill>
                        <a:latin typeface="Cairo"/>
                        <a:ea typeface="Cairo"/>
                        <a:cs typeface="Cairo"/>
                        <a:sym typeface="Cairo"/>
                      </a:endParaRPr>
                    </a:p>
                    <a:p>
                      <a:pPr indent="0" lvl="0" marL="0" rtl="0" algn="l">
                        <a:spcBef>
                          <a:spcPts val="100"/>
                        </a:spcBef>
                        <a:spcAft>
                          <a:spcPts val="0"/>
                        </a:spcAft>
                        <a:buNone/>
                      </a:pPr>
                      <a:r>
                        <a:t/>
                      </a:r>
                      <a:endParaRPr>
                        <a:solidFill>
                          <a:schemeClr val="dk1"/>
                        </a:solidFill>
                        <a:latin typeface="Cairo"/>
                        <a:ea typeface="Cairo"/>
                        <a:cs typeface="Cairo"/>
                        <a:sym typeface="Cairo"/>
                      </a:endParaRPr>
                    </a:p>
                    <a:p>
                      <a:pPr indent="0" lvl="0" marL="0" rtl="0" algn="l">
                        <a:spcBef>
                          <a:spcPts val="100"/>
                        </a:spcBef>
                        <a:spcAft>
                          <a:spcPts val="0"/>
                        </a:spcAft>
                        <a:buNone/>
                      </a:pPr>
                      <a:r>
                        <a:rPr lang="en">
                          <a:solidFill>
                            <a:schemeClr val="dk1"/>
                          </a:solidFill>
                          <a:latin typeface="Cairo"/>
                          <a:ea typeface="Cairo"/>
                          <a:cs typeface="Cairo"/>
                          <a:sym typeface="Cairo"/>
                        </a:rPr>
                        <a:t>- sensitivity of rods to light increase, in 1 min increase 10 folds.</a:t>
                      </a:r>
                      <a:endParaRPr>
                        <a:solidFill>
                          <a:schemeClr val="dk1"/>
                        </a:solidFill>
                        <a:latin typeface="Cairo"/>
                        <a:ea typeface="Cairo"/>
                        <a:cs typeface="Cairo"/>
                        <a:sym typeface="Cairo"/>
                      </a:endParaRPr>
                    </a:p>
                    <a:p>
                      <a:pPr indent="0" lvl="0" marL="0" rtl="0" algn="l">
                        <a:spcBef>
                          <a:spcPts val="100"/>
                        </a:spcBef>
                        <a:spcAft>
                          <a:spcPts val="0"/>
                        </a:spcAft>
                        <a:buNone/>
                      </a:pPr>
                      <a:r>
                        <a:t/>
                      </a:r>
                      <a:endParaRPr>
                        <a:solidFill>
                          <a:schemeClr val="dk1"/>
                        </a:solidFill>
                        <a:latin typeface="Cairo"/>
                        <a:ea typeface="Cairo"/>
                        <a:cs typeface="Cairo"/>
                        <a:sym typeface="Cairo"/>
                      </a:endParaRPr>
                    </a:p>
                    <a:p>
                      <a:pPr indent="0" lvl="0" marL="0" rtl="0" algn="l">
                        <a:spcBef>
                          <a:spcPts val="100"/>
                        </a:spcBef>
                        <a:spcAft>
                          <a:spcPts val="0"/>
                        </a:spcAft>
                        <a:buNone/>
                      </a:pPr>
                      <a:r>
                        <a:rPr lang="en">
                          <a:solidFill>
                            <a:schemeClr val="dk1"/>
                          </a:solidFill>
                          <a:latin typeface="Cairo"/>
                          <a:ea typeface="Cairo"/>
                          <a:cs typeface="Cairo"/>
                          <a:sym typeface="Cairo"/>
                        </a:rPr>
                        <a:t>-rods increase their  sensitivity  to light by  convergence 300:1 ganglion cell ,  so  summation at  ganglion cells potential will increase  sensitivity  to  light)</a:t>
                      </a:r>
                      <a:endParaRPr>
                        <a:latin typeface="Cairo"/>
                        <a:ea typeface="Cairo"/>
                        <a:cs typeface="Cairo"/>
                        <a:sym typeface="Cairo"/>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c vMerge="1"/>
              </a:tr>
              <a:tr h="1364700">
                <a:tc gridSpan="2">
                  <a:txBody>
                    <a:bodyPr>
                      <a:noAutofit/>
                    </a:bodyPr>
                    <a:lstStyle/>
                    <a:p>
                      <a:pPr indent="0" lvl="0" marL="0" rtl="0" algn="l">
                        <a:spcBef>
                          <a:spcPts val="100"/>
                        </a:spcBef>
                        <a:spcAft>
                          <a:spcPts val="0"/>
                        </a:spcAft>
                        <a:buNone/>
                      </a:pPr>
                      <a:r>
                        <a:rPr b="1" lang="en">
                          <a:solidFill>
                            <a:schemeClr val="dk1"/>
                          </a:solidFill>
                          <a:latin typeface="Cairo"/>
                          <a:ea typeface="Cairo"/>
                          <a:cs typeface="Cairo"/>
                          <a:sym typeface="Cairo"/>
                        </a:rPr>
                        <a:t>N</a:t>
                      </a:r>
                      <a:r>
                        <a:rPr lang="en">
                          <a:solidFill>
                            <a:schemeClr val="dk1"/>
                          </a:solidFill>
                          <a:latin typeface="Cairo"/>
                          <a:ea typeface="Cairo"/>
                          <a:cs typeface="Cairo"/>
                          <a:sym typeface="Cairo"/>
                        </a:rPr>
                        <a:t>.</a:t>
                      </a:r>
                      <a:r>
                        <a:rPr b="1" lang="en">
                          <a:solidFill>
                            <a:schemeClr val="dk1"/>
                          </a:solidFill>
                          <a:latin typeface="Cairo"/>
                          <a:ea typeface="Cairo"/>
                          <a:cs typeface="Cairo"/>
                          <a:sym typeface="Cairo"/>
                        </a:rPr>
                        <a:t>B</a:t>
                      </a:r>
                      <a:r>
                        <a:rPr lang="en">
                          <a:solidFill>
                            <a:schemeClr val="dk1"/>
                          </a:solidFill>
                          <a:latin typeface="Cairo"/>
                          <a:ea typeface="Cairo"/>
                          <a:cs typeface="Cairo"/>
                          <a:sym typeface="Cairo"/>
                        </a:rPr>
                        <a:t> ( 20 min for dark adaptation are </a:t>
                      </a:r>
                      <a:endParaRPr>
                        <a:solidFill>
                          <a:schemeClr val="dk1"/>
                        </a:solidFill>
                        <a:latin typeface="Cairo"/>
                        <a:ea typeface="Cairo"/>
                        <a:cs typeface="Cairo"/>
                        <a:sym typeface="Cairo"/>
                      </a:endParaRPr>
                    </a:p>
                    <a:p>
                      <a:pPr indent="0" lvl="0" marL="0" rtl="0" algn="l">
                        <a:spcBef>
                          <a:spcPts val="100"/>
                        </a:spcBef>
                        <a:spcAft>
                          <a:spcPts val="0"/>
                        </a:spcAft>
                        <a:buNone/>
                      </a:pPr>
                      <a:r>
                        <a:rPr lang="en">
                          <a:solidFill>
                            <a:schemeClr val="dk1"/>
                          </a:solidFill>
                          <a:latin typeface="Cairo"/>
                          <a:ea typeface="Cairo"/>
                          <a:cs typeface="Cairo"/>
                          <a:sym typeface="Cairo"/>
                        </a:rPr>
                        <a:t>for regeneration of rhodopsin</a:t>
                      </a:r>
                      <a:endParaRPr>
                        <a:solidFill>
                          <a:schemeClr val="dk1"/>
                        </a:solidFill>
                        <a:latin typeface="Cairo"/>
                        <a:ea typeface="Cairo"/>
                        <a:cs typeface="Cairo"/>
                        <a:sym typeface="Cairo"/>
                      </a:endParaRPr>
                    </a:p>
                    <a:p>
                      <a:pPr indent="0" lvl="0" marL="0" rtl="0" algn="l">
                        <a:spcBef>
                          <a:spcPts val="100"/>
                        </a:spcBef>
                        <a:spcAft>
                          <a:spcPts val="0"/>
                        </a:spcAft>
                        <a:buNone/>
                      </a:pPr>
                      <a:r>
                        <a:rPr lang="en">
                          <a:solidFill>
                            <a:schemeClr val="dk1"/>
                          </a:solidFill>
                          <a:latin typeface="Cairo"/>
                          <a:ea typeface="Cairo"/>
                          <a:cs typeface="Cairo"/>
                          <a:sym typeface="Cairo"/>
                        </a:rPr>
                        <a:t>→ increase sensitivity of rods to light</a:t>
                      </a:r>
                      <a:endParaRPr>
                        <a:solidFill>
                          <a:schemeClr val="dk1"/>
                        </a:solidFill>
                        <a:latin typeface="Cairo"/>
                        <a:ea typeface="Cairo"/>
                        <a:cs typeface="Cairo"/>
                        <a:sym typeface="Cairo"/>
                      </a:endParaRPr>
                    </a:p>
                    <a:p>
                      <a:pPr indent="0" lvl="0" marL="0" rtl="0" algn="l">
                        <a:spcBef>
                          <a:spcPts val="100"/>
                        </a:spcBef>
                        <a:spcAft>
                          <a:spcPts val="0"/>
                        </a:spcAft>
                        <a:buNone/>
                      </a:pPr>
                      <a:r>
                        <a:rPr lang="en">
                          <a:solidFill>
                            <a:schemeClr val="dk1"/>
                          </a:solidFill>
                          <a:latin typeface="Cairo"/>
                          <a:ea typeface="Cairo"/>
                          <a:cs typeface="Cairo"/>
                          <a:sym typeface="Cairo"/>
                        </a:rPr>
                        <a:t> due to  a drop  in visual  threshold</a:t>
                      </a:r>
                      <a:endParaRPr>
                        <a:latin typeface="Cairo"/>
                        <a:ea typeface="Cairo"/>
                        <a:cs typeface="Cairo"/>
                        <a:sym typeface="Cairo"/>
                      </a:endParaRPr>
                    </a:p>
                  </a:txBody>
                  <a:tcPr marT="91425" marB="91425" marR="91425" marL="91425">
                    <a:lnL cap="flat" cmpd="sng" w="28575">
                      <a:solidFill>
                        <a:srgbClr val="073763"/>
                      </a:solidFill>
                      <a:prstDash val="solid"/>
                      <a:round/>
                      <a:headEnd len="sm" w="sm" type="none"/>
                      <a:tailEnd len="sm" w="sm" type="none"/>
                    </a:lnL>
                    <a:lnR cap="flat" cmpd="sng" w="28575">
                      <a:solidFill>
                        <a:srgbClr val="073763"/>
                      </a:solidFill>
                      <a:prstDash val="solid"/>
                      <a:round/>
                      <a:headEnd len="sm" w="sm" type="none"/>
                      <a:tailEnd len="sm" w="sm" type="none"/>
                    </a:lnR>
                    <a:lnT cap="flat" cmpd="sng" w="28575">
                      <a:solidFill>
                        <a:srgbClr val="073763"/>
                      </a:solidFill>
                      <a:prstDash val="solid"/>
                      <a:round/>
                      <a:headEnd len="sm" w="sm" type="none"/>
                      <a:tailEnd len="sm" w="sm" type="none"/>
                    </a:lnT>
                    <a:lnB cap="flat" cmpd="sng" w="28575">
                      <a:solidFill>
                        <a:srgbClr val="073763"/>
                      </a:solidFill>
                      <a:prstDash val="solid"/>
                      <a:round/>
                      <a:headEnd len="sm" w="sm" type="none"/>
                      <a:tailEnd len="sm" w="sm" type="none"/>
                    </a:lnB>
                  </a:tcPr>
                </a:tc>
                <a:tc hMerge="1"/>
                <a:tc vMerge="1"/>
              </a:tr>
            </a:tbl>
          </a:graphicData>
        </a:graphic>
      </p:graphicFrame>
      <p:pic>
        <p:nvPicPr>
          <p:cNvPr id="302" name="Google Shape;302;p41"/>
          <p:cNvPicPr preferRelativeResize="0"/>
          <p:nvPr/>
        </p:nvPicPr>
        <p:blipFill>
          <a:blip r:embed="rId3">
            <a:alphaModFix/>
          </a:blip>
          <a:stretch>
            <a:fillRect/>
          </a:stretch>
        </p:blipFill>
        <p:spPr>
          <a:xfrm>
            <a:off x="3528068" y="8299398"/>
            <a:ext cx="1256706" cy="1061376"/>
          </a:xfrm>
          <a:prstGeom prst="rect">
            <a:avLst/>
          </a:prstGeom>
          <a:noFill/>
          <a:ln>
            <a:noFill/>
          </a:ln>
        </p:spPr>
      </p:pic>
      <p:sp>
        <p:nvSpPr>
          <p:cNvPr id="303" name="Google Shape;303;p41"/>
          <p:cNvSpPr txBox="1"/>
          <p:nvPr/>
        </p:nvSpPr>
        <p:spPr>
          <a:xfrm>
            <a:off x="-487732" y="-11"/>
            <a:ext cx="5272500" cy="376500"/>
          </a:xfrm>
          <a:prstGeom prst="rect">
            <a:avLst/>
          </a:prstGeom>
          <a:noFill/>
          <a:ln>
            <a:noFill/>
          </a:ln>
        </p:spPr>
        <p:txBody>
          <a:bodyPr anchorCtr="0" anchor="ctr" bIns="91425" lIns="91425" spcFirstLastPara="1" rIns="91425" wrap="square" tIns="91425">
            <a:noAutofit/>
          </a:bodyPr>
          <a:lstStyle/>
          <a:p>
            <a:pPr indent="-330200" lvl="0" marL="914400" rtl="0" algn="l">
              <a:spcBef>
                <a:spcPts val="0"/>
              </a:spcBef>
              <a:spcAft>
                <a:spcPts val="0"/>
              </a:spcAft>
              <a:buClr>
                <a:srgbClr val="073763"/>
              </a:buClr>
              <a:buSzPts val="1600"/>
              <a:buFont typeface="Economica"/>
              <a:buChar char="❖"/>
            </a:pPr>
            <a:r>
              <a:rPr b="1" lang="en" sz="1600">
                <a:solidFill>
                  <a:srgbClr val="073763"/>
                </a:solidFill>
                <a:latin typeface="Economica"/>
                <a:ea typeface="Economica"/>
                <a:cs typeface="Economica"/>
                <a:sym typeface="Economica"/>
              </a:rPr>
              <a:t>Contrast the dark and light adaptation</a:t>
            </a:r>
            <a:endParaRPr b="1" sz="1600">
              <a:solidFill>
                <a:srgbClr val="073763"/>
              </a:solidFill>
              <a:latin typeface="Economica"/>
              <a:ea typeface="Economica"/>
              <a:cs typeface="Economica"/>
              <a:sym typeface="Economica"/>
            </a:endParaRPr>
          </a:p>
        </p:txBody>
      </p:sp>
      <p:sp>
        <p:nvSpPr>
          <p:cNvPr id="304" name="Google Shape;304;p41"/>
          <p:cNvSpPr/>
          <p:nvPr/>
        </p:nvSpPr>
        <p:spPr>
          <a:xfrm rot="3221671">
            <a:off x="3617386" y="9052241"/>
            <a:ext cx="286274" cy="115268"/>
          </a:xfrm>
          <a:prstGeom prst="rightArrow">
            <a:avLst>
              <a:gd fmla="val 42276" name="adj1"/>
              <a:gd fmla="val 50000" name="adj2"/>
            </a:avLst>
          </a:prstGeom>
          <a:no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1"/>
          <p:cNvSpPr/>
          <p:nvPr/>
        </p:nvSpPr>
        <p:spPr>
          <a:xfrm flipH="1" rot="-7578329">
            <a:off x="3930234" y="8653854"/>
            <a:ext cx="286274" cy="192184"/>
          </a:xfrm>
          <a:prstGeom prst="rightArrow">
            <a:avLst>
              <a:gd fmla="val 42276" name="adj1"/>
              <a:gd fmla="val 50000" name="adj2"/>
            </a:avLst>
          </a:prstGeom>
          <a:no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2"/>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311" name="Google Shape;311;p42"/>
          <p:cNvSpPr txBox="1"/>
          <p:nvPr/>
        </p:nvSpPr>
        <p:spPr>
          <a:xfrm>
            <a:off x="-262251" y="-163670"/>
            <a:ext cx="6152700" cy="789000"/>
          </a:xfrm>
          <a:prstGeom prst="rect">
            <a:avLst/>
          </a:prstGeom>
          <a:noFill/>
          <a:ln>
            <a:noFill/>
          </a:ln>
        </p:spPr>
        <p:txBody>
          <a:bodyPr anchorCtr="0" anchor="ctr"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b="1" lang="en" sz="1800">
                <a:solidFill>
                  <a:srgbClr val="073763"/>
                </a:solidFill>
                <a:latin typeface="Economica"/>
                <a:ea typeface="Economica"/>
                <a:cs typeface="Economica"/>
                <a:sym typeface="Economica"/>
              </a:rPr>
              <a:t>To know the visual cycle and rhodopsine regeneration</a:t>
            </a:r>
            <a:endParaRPr b="1" sz="1800">
              <a:solidFill>
                <a:srgbClr val="073763"/>
              </a:solidFill>
              <a:latin typeface="Economica"/>
              <a:ea typeface="Economica"/>
              <a:cs typeface="Economica"/>
              <a:sym typeface="Economica"/>
            </a:endParaRPr>
          </a:p>
        </p:txBody>
      </p:sp>
      <p:sp>
        <p:nvSpPr>
          <p:cNvPr id="312" name="Google Shape;312;p42"/>
          <p:cNvSpPr txBox="1"/>
          <p:nvPr/>
        </p:nvSpPr>
        <p:spPr>
          <a:xfrm>
            <a:off x="225900" y="511425"/>
            <a:ext cx="4041900" cy="6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B5394"/>
                </a:solidFill>
                <a:latin typeface="Economica"/>
                <a:ea typeface="Economica"/>
                <a:cs typeface="Economica"/>
                <a:sym typeface="Economica"/>
              </a:rPr>
              <a:t>VISUAL CYCLE (bleaching &amp; regeneration)</a:t>
            </a:r>
            <a:endParaRPr b="1" sz="1800">
              <a:solidFill>
                <a:srgbClr val="0B5394"/>
              </a:solidFill>
              <a:latin typeface="Economica"/>
              <a:ea typeface="Economica"/>
              <a:cs typeface="Economica"/>
              <a:sym typeface="Economica"/>
            </a:endParaRPr>
          </a:p>
        </p:txBody>
      </p:sp>
      <p:sp>
        <p:nvSpPr>
          <p:cNvPr id="313" name="Google Shape;313;p42"/>
          <p:cNvSpPr txBox="1"/>
          <p:nvPr/>
        </p:nvSpPr>
        <p:spPr>
          <a:xfrm>
            <a:off x="206075" y="807775"/>
            <a:ext cx="5796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Retinal is produced in the retina from Vitamin A, from dietary beta-carotene</a:t>
            </a:r>
            <a:r>
              <a:rPr lang="en">
                <a:solidFill>
                  <a:srgbClr val="999999"/>
                </a:solidFill>
                <a:latin typeface="Cairo"/>
                <a:ea typeface="Cairo"/>
                <a:cs typeface="Cairo"/>
                <a:sym typeface="Cairo"/>
              </a:rPr>
              <a:t>( for instance carrots)</a:t>
            </a:r>
            <a:endParaRPr>
              <a:solidFill>
                <a:srgbClr val="999999"/>
              </a:solidFill>
              <a:latin typeface="Cairo"/>
              <a:ea typeface="Cairo"/>
              <a:cs typeface="Cairo"/>
              <a:sym typeface="Cairo"/>
            </a:endParaRPr>
          </a:p>
        </p:txBody>
      </p:sp>
      <p:sp>
        <p:nvSpPr>
          <p:cNvPr id="314" name="Google Shape;314;p42"/>
          <p:cNvSpPr txBox="1"/>
          <p:nvPr/>
        </p:nvSpPr>
        <p:spPr>
          <a:xfrm>
            <a:off x="0" y="1226238"/>
            <a:ext cx="1305000" cy="318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B5394"/>
              </a:buClr>
              <a:buSzPts val="1600"/>
              <a:buFont typeface="Economica"/>
              <a:buChar char="❖"/>
            </a:pPr>
            <a:r>
              <a:rPr b="1" lang="en" sz="1600">
                <a:solidFill>
                  <a:srgbClr val="0B5394"/>
                </a:solidFill>
                <a:latin typeface="Economica"/>
                <a:ea typeface="Economica"/>
                <a:cs typeface="Economica"/>
                <a:sym typeface="Economica"/>
              </a:rPr>
              <a:t>At light:</a:t>
            </a:r>
            <a:endParaRPr b="1" sz="1600">
              <a:solidFill>
                <a:srgbClr val="0B5394"/>
              </a:solidFill>
              <a:latin typeface="Economica"/>
              <a:ea typeface="Economica"/>
              <a:cs typeface="Economica"/>
              <a:sym typeface="Economica"/>
            </a:endParaRPr>
          </a:p>
        </p:txBody>
      </p:sp>
      <p:sp>
        <p:nvSpPr>
          <p:cNvPr id="315" name="Google Shape;315;p42"/>
          <p:cNvSpPr/>
          <p:nvPr/>
        </p:nvSpPr>
        <p:spPr>
          <a:xfrm>
            <a:off x="225892" y="1647038"/>
            <a:ext cx="1149600" cy="3186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airo"/>
                <a:ea typeface="Cairo"/>
                <a:cs typeface="Cairo"/>
                <a:sym typeface="Cairo"/>
              </a:rPr>
              <a:t>11-cis-retinal</a:t>
            </a:r>
            <a:endParaRPr sz="1100">
              <a:latin typeface="Cairo"/>
              <a:ea typeface="Cairo"/>
              <a:cs typeface="Cairo"/>
              <a:sym typeface="Cairo"/>
            </a:endParaRPr>
          </a:p>
        </p:txBody>
      </p:sp>
      <p:sp>
        <p:nvSpPr>
          <p:cNvPr id="316" name="Google Shape;316;p42"/>
          <p:cNvSpPr/>
          <p:nvPr/>
        </p:nvSpPr>
        <p:spPr>
          <a:xfrm>
            <a:off x="2558255" y="1647046"/>
            <a:ext cx="1222200" cy="3186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airo"/>
                <a:ea typeface="Cairo"/>
                <a:cs typeface="Cairo"/>
                <a:sym typeface="Cairo"/>
              </a:rPr>
              <a:t>Metarhodopsin I</a:t>
            </a:r>
            <a:endParaRPr sz="1100">
              <a:latin typeface="Cairo"/>
              <a:ea typeface="Cairo"/>
              <a:cs typeface="Cairo"/>
              <a:sym typeface="Cairo"/>
            </a:endParaRPr>
          </a:p>
        </p:txBody>
      </p:sp>
      <p:sp>
        <p:nvSpPr>
          <p:cNvPr id="317" name="Google Shape;317;p42"/>
          <p:cNvSpPr/>
          <p:nvPr/>
        </p:nvSpPr>
        <p:spPr>
          <a:xfrm>
            <a:off x="2905439" y="2140264"/>
            <a:ext cx="1149600" cy="3186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airo"/>
                <a:ea typeface="Cairo"/>
                <a:cs typeface="Cairo"/>
                <a:sym typeface="Cairo"/>
              </a:rPr>
              <a:t>Opsin</a:t>
            </a:r>
            <a:endParaRPr sz="1100">
              <a:latin typeface="Cairo"/>
              <a:ea typeface="Cairo"/>
              <a:cs typeface="Cairo"/>
              <a:sym typeface="Cairo"/>
            </a:endParaRPr>
          </a:p>
        </p:txBody>
      </p:sp>
      <p:sp>
        <p:nvSpPr>
          <p:cNvPr id="318" name="Google Shape;318;p42"/>
          <p:cNvSpPr/>
          <p:nvPr/>
        </p:nvSpPr>
        <p:spPr>
          <a:xfrm>
            <a:off x="4429438" y="1658739"/>
            <a:ext cx="1317000" cy="3186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airo"/>
                <a:ea typeface="Cairo"/>
                <a:cs typeface="Cairo"/>
                <a:sym typeface="Cairo"/>
              </a:rPr>
              <a:t> Metarhodopsin II</a:t>
            </a:r>
            <a:endParaRPr sz="1100">
              <a:latin typeface="Cairo"/>
              <a:ea typeface="Cairo"/>
              <a:cs typeface="Cairo"/>
              <a:sym typeface="Cairo"/>
            </a:endParaRPr>
          </a:p>
        </p:txBody>
      </p:sp>
      <p:sp>
        <p:nvSpPr>
          <p:cNvPr id="319" name="Google Shape;319;p42"/>
          <p:cNvSpPr/>
          <p:nvPr/>
        </p:nvSpPr>
        <p:spPr>
          <a:xfrm>
            <a:off x="1371532" y="2140264"/>
            <a:ext cx="1190700" cy="3186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airo"/>
                <a:ea typeface="Cairo"/>
                <a:cs typeface="Cairo"/>
                <a:sym typeface="Cairo"/>
              </a:rPr>
              <a:t>All-trans-retinal</a:t>
            </a:r>
            <a:endParaRPr sz="1100">
              <a:latin typeface="Cairo"/>
              <a:ea typeface="Cairo"/>
              <a:cs typeface="Cairo"/>
              <a:sym typeface="Cairo"/>
            </a:endParaRPr>
          </a:p>
        </p:txBody>
      </p:sp>
      <p:sp>
        <p:nvSpPr>
          <p:cNvPr id="320" name="Google Shape;320;p42"/>
          <p:cNvSpPr/>
          <p:nvPr/>
        </p:nvSpPr>
        <p:spPr>
          <a:xfrm>
            <a:off x="1459880" y="1647059"/>
            <a:ext cx="1014000" cy="318600"/>
          </a:xfrm>
          <a:prstGeom prst="rightArrow">
            <a:avLst>
              <a:gd fmla="val 50000" name="adj1"/>
              <a:gd fmla="val 50000" name="adj2"/>
            </a:avLst>
          </a:prstGeom>
          <a:solidFill>
            <a:srgbClr val="FFFFFF"/>
          </a:solid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Isomerization </a:t>
            </a:r>
            <a:endParaRPr sz="900"/>
          </a:p>
        </p:txBody>
      </p:sp>
      <p:sp>
        <p:nvSpPr>
          <p:cNvPr id="321" name="Google Shape;321;p42"/>
          <p:cNvSpPr/>
          <p:nvPr/>
        </p:nvSpPr>
        <p:spPr>
          <a:xfrm>
            <a:off x="3792849" y="1690874"/>
            <a:ext cx="604200" cy="219300"/>
          </a:xfrm>
          <a:prstGeom prst="rightArrow">
            <a:avLst>
              <a:gd fmla="val 50000" name="adj1"/>
              <a:gd fmla="val 107919" name="adj2"/>
            </a:avLst>
          </a:prstGeom>
          <a:solidFill>
            <a:srgbClr val="FFFFFF"/>
          </a:solidFill>
          <a:ln cap="flat" cmpd="sng" w="1905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22" name="Google Shape;322;p42"/>
          <p:cNvSpPr/>
          <p:nvPr/>
        </p:nvSpPr>
        <p:spPr>
          <a:xfrm>
            <a:off x="293705" y="2140264"/>
            <a:ext cx="1014000" cy="318600"/>
          </a:xfrm>
          <a:prstGeom prst="rightArrow">
            <a:avLst>
              <a:gd fmla="val 50000" name="adj1"/>
              <a:gd fmla="val 50000" name="adj2"/>
            </a:avLst>
          </a:prstGeom>
          <a:solidFill>
            <a:srgbClr val="FFFFFF"/>
          </a:solid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B</a:t>
            </a:r>
            <a:r>
              <a:rPr lang="en" sz="1100"/>
              <a:t>leaching*</a:t>
            </a:r>
            <a:endParaRPr sz="1100"/>
          </a:p>
        </p:txBody>
      </p:sp>
      <p:sp>
        <p:nvSpPr>
          <p:cNvPr id="323" name="Google Shape;323;p42"/>
          <p:cNvSpPr txBox="1"/>
          <p:nvPr/>
        </p:nvSpPr>
        <p:spPr>
          <a:xfrm>
            <a:off x="2592410" y="2086125"/>
            <a:ext cx="373800" cy="4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A8DC"/>
                </a:solidFill>
              </a:rPr>
              <a:t>+</a:t>
            </a:r>
            <a:endParaRPr sz="2000">
              <a:solidFill>
                <a:srgbClr val="6FA8DC"/>
              </a:solidFill>
            </a:endParaRPr>
          </a:p>
        </p:txBody>
      </p:sp>
      <p:sp>
        <p:nvSpPr>
          <p:cNvPr id="324" name="Google Shape;324;p42"/>
          <p:cNvSpPr txBox="1"/>
          <p:nvPr/>
        </p:nvSpPr>
        <p:spPr>
          <a:xfrm>
            <a:off x="196650" y="2456950"/>
            <a:ext cx="6015000" cy="8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  </a:t>
            </a:r>
            <a:r>
              <a:rPr lang="en" sz="1300">
                <a:latin typeface="Cairo"/>
                <a:ea typeface="Cairo"/>
                <a:cs typeface="Cairo"/>
                <a:sym typeface="Cairo"/>
              </a:rPr>
              <a:t> * conformational change.</a:t>
            </a:r>
            <a:endParaRPr>
              <a:latin typeface="Cairo"/>
              <a:ea typeface="Cairo"/>
              <a:cs typeface="Cairo"/>
              <a:sym typeface="Cairo"/>
            </a:endParaRPr>
          </a:p>
          <a:p>
            <a:pPr indent="-317500" lvl="0" marL="274320" rtl="0" algn="l">
              <a:spcBef>
                <a:spcPts val="0"/>
              </a:spcBef>
              <a:spcAft>
                <a:spcPts val="0"/>
              </a:spcAft>
              <a:buSzPts val="1400"/>
              <a:buFont typeface="Cairo"/>
              <a:buChar char="●"/>
            </a:pPr>
            <a:r>
              <a:rPr lang="en">
                <a:latin typeface="Cairo"/>
                <a:ea typeface="Cairo"/>
                <a:cs typeface="Cairo"/>
                <a:sym typeface="Cairo"/>
              </a:rPr>
              <a:t>All trans-retinal separate from opsin​ by light and opsin remains alone  </a:t>
            </a:r>
            <a:endParaRPr>
              <a:latin typeface="Cairo"/>
              <a:ea typeface="Cairo"/>
              <a:cs typeface="Cairo"/>
              <a:sym typeface="Cairo"/>
            </a:endParaRPr>
          </a:p>
          <a:p>
            <a:pPr indent="-317500" lvl="0" marL="274320" rtl="0" algn="l">
              <a:spcBef>
                <a:spcPts val="0"/>
              </a:spcBef>
              <a:spcAft>
                <a:spcPts val="0"/>
              </a:spcAft>
              <a:buSzPts val="1400"/>
              <a:buFont typeface="Cairo"/>
              <a:buChar char="●"/>
            </a:pPr>
            <a:r>
              <a:rPr lang="en">
                <a:latin typeface="Cairo"/>
                <a:ea typeface="Cairo"/>
                <a:cs typeface="Cairo"/>
                <a:sym typeface="Cairo"/>
              </a:rPr>
              <a:t>Isomerization induced by light​. </a:t>
            </a:r>
            <a:endParaRPr>
              <a:latin typeface="Cairo"/>
              <a:ea typeface="Cairo"/>
              <a:cs typeface="Cairo"/>
              <a:sym typeface="Cairo"/>
            </a:endParaRPr>
          </a:p>
        </p:txBody>
      </p:sp>
      <p:sp>
        <p:nvSpPr>
          <p:cNvPr id="325" name="Google Shape;325;p42"/>
          <p:cNvSpPr txBox="1"/>
          <p:nvPr/>
        </p:nvSpPr>
        <p:spPr>
          <a:xfrm>
            <a:off x="47625" y="3139538"/>
            <a:ext cx="1305000" cy="314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B5394"/>
              </a:buClr>
              <a:buSzPts val="1600"/>
              <a:buFont typeface="Economica"/>
              <a:buChar char="❖"/>
            </a:pPr>
            <a:r>
              <a:rPr b="1" lang="en" sz="1600">
                <a:solidFill>
                  <a:srgbClr val="0B5394"/>
                </a:solidFill>
                <a:latin typeface="Economica"/>
                <a:ea typeface="Economica"/>
                <a:cs typeface="Economica"/>
                <a:sym typeface="Economica"/>
              </a:rPr>
              <a:t>At Dark:</a:t>
            </a:r>
            <a:endParaRPr b="1" sz="1600">
              <a:solidFill>
                <a:srgbClr val="0B5394"/>
              </a:solidFill>
              <a:latin typeface="Economica"/>
              <a:ea typeface="Economica"/>
              <a:cs typeface="Economica"/>
              <a:sym typeface="Economica"/>
            </a:endParaRPr>
          </a:p>
        </p:txBody>
      </p:sp>
      <p:sp>
        <p:nvSpPr>
          <p:cNvPr id="326" name="Google Shape;326;p42"/>
          <p:cNvSpPr/>
          <p:nvPr/>
        </p:nvSpPr>
        <p:spPr>
          <a:xfrm>
            <a:off x="171750" y="3533923"/>
            <a:ext cx="1327500" cy="2880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Cairo"/>
                <a:ea typeface="Cairo"/>
                <a:cs typeface="Cairo"/>
                <a:sym typeface="Cairo"/>
              </a:rPr>
              <a:t>All trans-retinal</a:t>
            </a:r>
            <a:endParaRPr sz="1200">
              <a:latin typeface="Cairo"/>
              <a:ea typeface="Cairo"/>
              <a:cs typeface="Cairo"/>
              <a:sym typeface="Cairo"/>
            </a:endParaRPr>
          </a:p>
        </p:txBody>
      </p:sp>
      <p:sp>
        <p:nvSpPr>
          <p:cNvPr id="327" name="Google Shape;327;p42"/>
          <p:cNvSpPr/>
          <p:nvPr/>
        </p:nvSpPr>
        <p:spPr>
          <a:xfrm>
            <a:off x="1613200" y="3420825"/>
            <a:ext cx="1263000" cy="612600"/>
          </a:xfrm>
          <a:prstGeom prst="rightArrow">
            <a:avLst>
              <a:gd fmla="val 50000" name="adj1"/>
              <a:gd fmla="val 47094" name="adj2"/>
            </a:avLst>
          </a:prstGeom>
          <a:solidFill>
            <a:srgbClr val="FFFFFF"/>
          </a:solid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latin typeface="Cairo"/>
                <a:ea typeface="Cairo"/>
                <a:cs typeface="Cairo"/>
                <a:sym typeface="Cairo"/>
              </a:rPr>
              <a:t>via an retinal isomerase enzyme</a:t>
            </a:r>
            <a:endParaRPr sz="900">
              <a:latin typeface="Cairo"/>
              <a:ea typeface="Cairo"/>
              <a:cs typeface="Cairo"/>
              <a:sym typeface="Cairo"/>
            </a:endParaRPr>
          </a:p>
        </p:txBody>
      </p:sp>
      <p:sp>
        <p:nvSpPr>
          <p:cNvPr id="328" name="Google Shape;328;p42"/>
          <p:cNvSpPr/>
          <p:nvPr/>
        </p:nvSpPr>
        <p:spPr>
          <a:xfrm>
            <a:off x="2940240" y="3534748"/>
            <a:ext cx="1327500" cy="2880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Cairo"/>
                <a:ea typeface="Cairo"/>
                <a:cs typeface="Cairo"/>
                <a:sym typeface="Cairo"/>
              </a:rPr>
              <a:t>11-cis-retinal</a:t>
            </a:r>
            <a:endParaRPr sz="1200">
              <a:latin typeface="Cairo"/>
              <a:ea typeface="Cairo"/>
              <a:cs typeface="Cairo"/>
              <a:sym typeface="Cairo"/>
            </a:endParaRPr>
          </a:p>
        </p:txBody>
      </p:sp>
      <p:sp>
        <p:nvSpPr>
          <p:cNvPr id="329" name="Google Shape;329;p42"/>
          <p:cNvSpPr/>
          <p:nvPr/>
        </p:nvSpPr>
        <p:spPr>
          <a:xfrm>
            <a:off x="4331800" y="3420825"/>
            <a:ext cx="1263000" cy="612600"/>
          </a:xfrm>
          <a:prstGeom prst="rightArrow">
            <a:avLst>
              <a:gd fmla="val 50000" name="adj1"/>
              <a:gd fmla="val 47094" name="adj2"/>
            </a:avLst>
          </a:prstGeom>
          <a:solidFill>
            <a:srgbClr val="FFFFFF"/>
          </a:solid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latin typeface="Cairo"/>
                <a:ea typeface="Cairo"/>
                <a:cs typeface="Cairo"/>
                <a:sym typeface="Cairo"/>
              </a:rPr>
              <a:t>will combine with scotopsin</a:t>
            </a:r>
            <a:endParaRPr sz="900">
              <a:latin typeface="Cairo"/>
              <a:ea typeface="Cairo"/>
              <a:cs typeface="Cairo"/>
              <a:sym typeface="Cairo"/>
            </a:endParaRPr>
          </a:p>
        </p:txBody>
      </p:sp>
      <p:sp>
        <p:nvSpPr>
          <p:cNvPr id="330" name="Google Shape;330;p42"/>
          <p:cNvSpPr/>
          <p:nvPr/>
        </p:nvSpPr>
        <p:spPr>
          <a:xfrm>
            <a:off x="171750" y="3955172"/>
            <a:ext cx="1327500" cy="2880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Cairo"/>
                <a:ea typeface="Cairo"/>
                <a:cs typeface="Cairo"/>
                <a:sym typeface="Cairo"/>
              </a:rPr>
              <a:t>Rhodopsin</a:t>
            </a:r>
            <a:endParaRPr sz="1200">
              <a:latin typeface="Cairo"/>
              <a:ea typeface="Cairo"/>
              <a:cs typeface="Cairo"/>
              <a:sym typeface="Cairo"/>
            </a:endParaRPr>
          </a:p>
        </p:txBody>
      </p:sp>
      <p:sp>
        <p:nvSpPr>
          <p:cNvPr id="331" name="Google Shape;331;p42"/>
          <p:cNvSpPr txBox="1"/>
          <p:nvPr/>
        </p:nvSpPr>
        <p:spPr>
          <a:xfrm>
            <a:off x="225900" y="4359738"/>
            <a:ext cx="6241800" cy="1427700"/>
          </a:xfrm>
          <a:prstGeom prst="rect">
            <a:avLst/>
          </a:prstGeom>
          <a:noFill/>
          <a:ln>
            <a:noFill/>
          </a:ln>
        </p:spPr>
        <p:txBody>
          <a:bodyPr anchorCtr="0" anchor="t" bIns="91425" lIns="91425" spcFirstLastPara="1" rIns="91425" wrap="square" tIns="91425">
            <a:noAutofit/>
          </a:bodyPr>
          <a:lstStyle/>
          <a:p>
            <a:pPr indent="-317500" lvl="0" marL="274320" rtl="0" algn="l">
              <a:spcBef>
                <a:spcPts val="0"/>
              </a:spcBef>
              <a:spcAft>
                <a:spcPts val="0"/>
              </a:spcAft>
              <a:buSzPts val="1400"/>
              <a:buFont typeface="Cairo"/>
              <a:buChar char="●"/>
            </a:pPr>
            <a:r>
              <a:rPr lang="en">
                <a:latin typeface="Cairo"/>
                <a:ea typeface="Cairo"/>
                <a:cs typeface="Cairo"/>
                <a:sym typeface="Cairo"/>
              </a:rPr>
              <a:t>Trans-retinal is enzymatically re-converted to the 11 cis-Retinal form via </a:t>
            </a:r>
            <a:r>
              <a:rPr b="1" lang="en" u="sng">
                <a:latin typeface="Cairo"/>
                <a:ea typeface="Cairo"/>
                <a:cs typeface="Cairo"/>
                <a:sym typeface="Cairo"/>
              </a:rPr>
              <a:t>retinal isomerase enzyme. </a:t>
            </a:r>
            <a:endParaRPr b="1" u="sng">
              <a:latin typeface="Cairo"/>
              <a:ea typeface="Cairo"/>
              <a:cs typeface="Cairo"/>
              <a:sym typeface="Cairo"/>
            </a:endParaRPr>
          </a:p>
          <a:p>
            <a:pPr indent="-317500" lvl="0" marL="274320" rtl="0" algn="l">
              <a:spcBef>
                <a:spcPts val="0"/>
              </a:spcBef>
              <a:spcAft>
                <a:spcPts val="0"/>
              </a:spcAft>
              <a:buSzPts val="1400"/>
              <a:buFont typeface="Cairo"/>
              <a:buChar char="●"/>
            </a:pPr>
            <a:r>
              <a:rPr lang="en">
                <a:latin typeface="Cairo"/>
                <a:ea typeface="Cairo"/>
                <a:cs typeface="Cairo"/>
                <a:sym typeface="Cairo"/>
              </a:rPr>
              <a:t>scotopsin is present alone (having been removed from the rhodopsin) it immediately will combine with 11-cis-retinal to regenerate new rhodopsin </a:t>
            </a:r>
            <a:endParaRPr>
              <a:latin typeface="Cairo"/>
              <a:ea typeface="Cairo"/>
              <a:cs typeface="Cairo"/>
              <a:sym typeface="Cairo"/>
            </a:endParaRPr>
          </a:p>
          <a:p>
            <a:pPr indent="-317500" lvl="0" marL="274320" rtl="0" algn="l">
              <a:spcBef>
                <a:spcPts val="0"/>
              </a:spcBef>
              <a:spcAft>
                <a:spcPts val="0"/>
              </a:spcAft>
              <a:buSzPts val="1400"/>
              <a:buFont typeface="Cairo"/>
              <a:buChar char="●"/>
            </a:pPr>
            <a:r>
              <a:rPr b="1" lang="en">
                <a:latin typeface="Cairo"/>
                <a:ea typeface="Cairo"/>
                <a:cs typeface="Cairo"/>
                <a:sym typeface="Cairo"/>
              </a:rPr>
              <a:t>At dark: </a:t>
            </a:r>
            <a:r>
              <a:rPr lang="en">
                <a:latin typeface="Cairo"/>
                <a:ea typeface="Cairo"/>
                <a:cs typeface="Cairo"/>
                <a:sym typeface="Cairo"/>
              </a:rPr>
              <a:t>11 cis-Retinal in rods + scotopsin → rhodopsin Regeneration </a:t>
            </a:r>
            <a:endParaRPr>
              <a:latin typeface="Cairo"/>
              <a:ea typeface="Cairo"/>
              <a:cs typeface="Cairo"/>
              <a:sym typeface="Cairo"/>
            </a:endParaRPr>
          </a:p>
        </p:txBody>
      </p:sp>
      <p:sp>
        <p:nvSpPr>
          <p:cNvPr id="332" name="Google Shape;332;p42"/>
          <p:cNvSpPr txBox="1"/>
          <p:nvPr/>
        </p:nvSpPr>
        <p:spPr>
          <a:xfrm>
            <a:off x="171750" y="5621249"/>
            <a:ext cx="25620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B5394"/>
                </a:solidFill>
                <a:latin typeface="Economica"/>
                <a:ea typeface="Economica"/>
                <a:cs typeface="Economica"/>
                <a:sym typeface="Economica"/>
              </a:rPr>
              <a:t>Scotopsin retinal visual cycle</a:t>
            </a:r>
            <a:endParaRPr b="1" sz="1600" u="sng">
              <a:solidFill>
                <a:srgbClr val="0B5394"/>
              </a:solidFill>
              <a:latin typeface="Economica"/>
              <a:ea typeface="Economica"/>
              <a:cs typeface="Economica"/>
              <a:sym typeface="Economica"/>
            </a:endParaRPr>
          </a:p>
        </p:txBody>
      </p:sp>
      <p:sp>
        <p:nvSpPr>
          <p:cNvPr id="333" name="Google Shape;333;p42"/>
          <p:cNvSpPr txBox="1"/>
          <p:nvPr/>
        </p:nvSpPr>
        <p:spPr>
          <a:xfrm>
            <a:off x="144525" y="5991225"/>
            <a:ext cx="4319700" cy="1698000"/>
          </a:xfrm>
          <a:prstGeom prst="rect">
            <a:avLst/>
          </a:prstGeom>
          <a:noFill/>
          <a:ln>
            <a:noFill/>
          </a:ln>
        </p:spPr>
        <p:txBody>
          <a:bodyPr anchorCtr="0" anchor="t" bIns="91425" lIns="91425" spcFirstLastPara="1" rIns="91425" wrap="square" tIns="91425">
            <a:noAutofit/>
          </a:bodyPr>
          <a:lstStyle/>
          <a:p>
            <a:pPr indent="-317500" lvl="0" marL="274320" rtl="0" algn="l">
              <a:spcBef>
                <a:spcPts val="0"/>
              </a:spcBef>
              <a:spcAft>
                <a:spcPts val="0"/>
              </a:spcAft>
              <a:buSzPts val="1400"/>
              <a:buFont typeface="Cairo"/>
              <a:buChar char="●"/>
            </a:pPr>
            <a:r>
              <a:rPr lang="en">
                <a:latin typeface="Cairo"/>
                <a:ea typeface="Cairo"/>
                <a:cs typeface="Cairo"/>
                <a:sym typeface="Cairo"/>
              </a:rPr>
              <a:t>The amount of rhodopsin in the receptors therefore varies </a:t>
            </a:r>
            <a:r>
              <a:rPr lang="en" u="sng">
                <a:latin typeface="Cairo"/>
                <a:ea typeface="Cairo"/>
                <a:cs typeface="Cairo"/>
                <a:sym typeface="Cairo"/>
              </a:rPr>
              <a:t>inversely</a:t>
            </a:r>
            <a:r>
              <a:rPr lang="en">
                <a:latin typeface="Cairo"/>
                <a:ea typeface="Cairo"/>
                <a:cs typeface="Cairo"/>
                <a:sym typeface="Cairo"/>
              </a:rPr>
              <a:t> with the incident light level.( decreases with light)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sz="800">
                <a:solidFill>
                  <a:srgbClr val="666666"/>
                </a:solidFill>
                <a:latin typeface="Cairo"/>
                <a:ea typeface="Cairo"/>
                <a:cs typeface="Cairo"/>
                <a:sym typeface="Cairo"/>
              </a:rPr>
              <a:t>regenerate in dark​)</a:t>
            </a:r>
            <a:br>
              <a:rPr lang="en" sz="800">
                <a:solidFill>
                  <a:srgbClr val="666666"/>
                </a:solidFill>
                <a:latin typeface="Cairo"/>
                <a:ea typeface="Cairo"/>
                <a:cs typeface="Cairo"/>
                <a:sym typeface="Cairo"/>
              </a:rPr>
            </a:br>
            <a:r>
              <a:rPr lang="en" sz="800">
                <a:solidFill>
                  <a:srgbClr val="666666"/>
                </a:solidFill>
                <a:latin typeface="Cairo"/>
                <a:ea typeface="Cairo"/>
                <a:cs typeface="Cairo"/>
                <a:sym typeface="Cairo"/>
              </a:rPr>
              <a:t>الرودوبسین یتناسب عكسًیا مع كمیة الضوء المتوفرة لأنه مع وجود الضوء سیتكسر )degenerate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t/>
            </a:r>
            <a:endParaRPr sz="800">
              <a:solidFill>
                <a:srgbClr val="666666"/>
              </a:solidFill>
              <a:latin typeface="Cairo"/>
              <a:ea typeface="Cairo"/>
              <a:cs typeface="Cairo"/>
              <a:sym typeface="Cairo"/>
            </a:endParaRPr>
          </a:p>
          <a:p>
            <a:pPr indent="0" lvl="0" marL="0" rtl="0" algn="l">
              <a:spcBef>
                <a:spcPts val="0"/>
              </a:spcBef>
              <a:spcAft>
                <a:spcPts val="0"/>
              </a:spcAft>
              <a:buNone/>
            </a:pPr>
            <a:r>
              <a:rPr lang="en" sz="800">
                <a:solidFill>
                  <a:srgbClr val="666666"/>
                </a:solidFill>
                <a:latin typeface="Cairo"/>
                <a:ea typeface="Cairo"/>
                <a:cs typeface="Cairo"/>
                <a:sym typeface="Cairo"/>
              </a:rPr>
              <a:t>It is then stored in the pigment cell layer of the retina.</a:t>
            </a:r>
            <a:endParaRPr sz="800">
              <a:solidFill>
                <a:srgbClr val="666666"/>
              </a:solidFill>
              <a:latin typeface="Cairo"/>
              <a:ea typeface="Cairo"/>
              <a:cs typeface="Cairo"/>
              <a:sym typeface="Cairo"/>
            </a:endParaRPr>
          </a:p>
        </p:txBody>
      </p:sp>
      <p:pic>
        <p:nvPicPr>
          <p:cNvPr id="334" name="Google Shape;334;p42"/>
          <p:cNvPicPr preferRelativeResize="0"/>
          <p:nvPr/>
        </p:nvPicPr>
        <p:blipFill>
          <a:blip r:embed="rId3">
            <a:alphaModFix/>
          </a:blip>
          <a:stretch>
            <a:fillRect/>
          </a:stretch>
        </p:blipFill>
        <p:spPr>
          <a:xfrm>
            <a:off x="4464250" y="5621250"/>
            <a:ext cx="2262000" cy="3369125"/>
          </a:xfrm>
          <a:prstGeom prst="rect">
            <a:avLst/>
          </a:prstGeom>
          <a:noFill/>
          <a:ln>
            <a:noFill/>
          </a:ln>
        </p:spPr>
      </p:pic>
      <p:sp>
        <p:nvSpPr>
          <p:cNvPr id="335" name="Google Shape;335;p42"/>
          <p:cNvSpPr txBox="1"/>
          <p:nvPr/>
        </p:nvSpPr>
        <p:spPr>
          <a:xfrm>
            <a:off x="226450" y="7399825"/>
            <a:ext cx="4170600" cy="1001700"/>
          </a:xfrm>
          <a:prstGeom prst="rect">
            <a:avLst/>
          </a:prstGeom>
          <a:noFill/>
          <a:ln cap="flat" cmpd="sng" w="2857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317500" lvl="0" marL="27432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when there is excess retinal in the retina, it is converted back into vitamin A, thus reducing the amount of light-sensitive pigment in the retina.</a:t>
            </a:r>
            <a:endParaRPr/>
          </a:p>
        </p:txBody>
      </p:sp>
      <p:sp>
        <p:nvSpPr>
          <p:cNvPr id="336" name="Google Shape;336;p42"/>
          <p:cNvSpPr txBox="1"/>
          <p:nvPr/>
        </p:nvSpPr>
        <p:spPr>
          <a:xfrm>
            <a:off x="6002675" y="8101350"/>
            <a:ext cx="723600" cy="789000"/>
          </a:xfrm>
          <a:prstGeom prst="rect">
            <a:avLst/>
          </a:prstGeom>
          <a:noFill/>
          <a:ln cap="flat" cmpd="sng" w="2857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3"/>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342" name="Google Shape;342;p43"/>
          <p:cNvSpPr txBox="1"/>
          <p:nvPr/>
        </p:nvSpPr>
        <p:spPr>
          <a:xfrm>
            <a:off x="-476888" y="-191319"/>
            <a:ext cx="6152700" cy="789000"/>
          </a:xfrm>
          <a:prstGeom prst="rect">
            <a:avLst/>
          </a:prstGeom>
          <a:noFill/>
          <a:ln>
            <a:noFill/>
          </a:ln>
        </p:spPr>
        <p:txBody>
          <a:bodyPr anchorCtr="0" anchor="ctr"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b="1" lang="en" sz="1800">
                <a:solidFill>
                  <a:srgbClr val="073763"/>
                </a:solidFill>
                <a:latin typeface="Economica"/>
                <a:ea typeface="Economica"/>
                <a:cs typeface="Economica"/>
                <a:sym typeface="Economica"/>
              </a:rPr>
              <a:t>To know the visual cycle and </a:t>
            </a:r>
            <a:r>
              <a:rPr b="1" lang="en" sz="1800">
                <a:solidFill>
                  <a:srgbClr val="073763"/>
                </a:solidFill>
                <a:latin typeface="Economica"/>
                <a:ea typeface="Economica"/>
                <a:cs typeface="Economica"/>
                <a:sym typeface="Economica"/>
              </a:rPr>
              <a:t>rhodopsin</a:t>
            </a:r>
            <a:r>
              <a:rPr b="1" lang="en" sz="1800">
                <a:solidFill>
                  <a:srgbClr val="073763"/>
                </a:solidFill>
                <a:latin typeface="Economica"/>
                <a:ea typeface="Economica"/>
                <a:cs typeface="Economica"/>
                <a:sym typeface="Economica"/>
              </a:rPr>
              <a:t> regeneration</a:t>
            </a:r>
            <a:endParaRPr b="1" sz="1800">
              <a:solidFill>
                <a:srgbClr val="073763"/>
              </a:solidFill>
              <a:latin typeface="Economica"/>
              <a:ea typeface="Economica"/>
              <a:cs typeface="Economica"/>
              <a:sym typeface="Economica"/>
            </a:endParaRPr>
          </a:p>
        </p:txBody>
      </p:sp>
      <p:pic>
        <p:nvPicPr>
          <p:cNvPr id="343" name="Google Shape;343;p43"/>
          <p:cNvPicPr preferRelativeResize="0"/>
          <p:nvPr/>
        </p:nvPicPr>
        <p:blipFill>
          <a:blip r:embed="rId3">
            <a:alphaModFix/>
          </a:blip>
          <a:stretch>
            <a:fillRect/>
          </a:stretch>
        </p:blipFill>
        <p:spPr>
          <a:xfrm>
            <a:off x="270750" y="597675"/>
            <a:ext cx="6152700" cy="6832475"/>
          </a:xfrm>
          <a:prstGeom prst="rect">
            <a:avLst/>
          </a:prstGeom>
          <a:noFill/>
          <a:ln>
            <a:noFill/>
          </a:ln>
        </p:spPr>
      </p:pic>
      <p:sp>
        <p:nvSpPr>
          <p:cNvPr id="344" name="Google Shape;344;p43"/>
          <p:cNvSpPr txBox="1"/>
          <p:nvPr/>
        </p:nvSpPr>
        <p:spPr>
          <a:xfrm>
            <a:off x="682978" y="6780277"/>
            <a:ext cx="6033300" cy="28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rgbClr val="0B5394"/>
                </a:solidFill>
                <a:latin typeface="Cairo"/>
                <a:ea typeface="Cairo"/>
                <a:cs typeface="Cairo"/>
                <a:sym typeface="Cairo"/>
              </a:rPr>
              <a:t>Photochemistry of Color Vision by the Cones</a:t>
            </a:r>
            <a:endParaRPr b="1" sz="1900">
              <a:solidFill>
                <a:srgbClr val="0B5394"/>
              </a:solidFill>
              <a:latin typeface="Cairo"/>
              <a:ea typeface="Cairo"/>
              <a:cs typeface="Cairo"/>
              <a:sym typeface="Cairo"/>
            </a:endParaRPr>
          </a:p>
          <a:p>
            <a:pPr indent="0" lvl="0" marL="0" rtl="0" algn="l">
              <a:spcBef>
                <a:spcPts val="0"/>
              </a:spcBef>
              <a:spcAft>
                <a:spcPts val="0"/>
              </a:spcAft>
              <a:buNone/>
            </a:pPr>
            <a:r>
              <a:t/>
            </a:r>
            <a:endParaRPr b="1" sz="1900">
              <a:solidFill>
                <a:srgbClr val="0B5394"/>
              </a:solidFill>
              <a:latin typeface="Cairo"/>
              <a:ea typeface="Cairo"/>
              <a:cs typeface="Cairo"/>
              <a:sym typeface="Cairo"/>
            </a:endParaRPr>
          </a:p>
          <a:p>
            <a:pPr indent="0" lvl="0" marL="0" rtl="0" algn="l">
              <a:spcBef>
                <a:spcPts val="0"/>
              </a:spcBef>
              <a:spcAft>
                <a:spcPts val="0"/>
              </a:spcAft>
              <a:buNone/>
            </a:pPr>
            <a:r>
              <a:rPr lang="en" sz="1500" u="sng">
                <a:latin typeface="Cairo"/>
                <a:ea typeface="Cairo"/>
                <a:cs typeface="Cairo"/>
                <a:sym typeface="Cairo"/>
              </a:rPr>
              <a:t>Photopsins Retinal Visual Cycle</a:t>
            </a:r>
            <a:br>
              <a:rPr lang="en" sz="1500" u="sng">
                <a:latin typeface="Cairo"/>
                <a:ea typeface="Cairo"/>
                <a:cs typeface="Cairo"/>
                <a:sym typeface="Cairo"/>
              </a:rPr>
            </a:br>
            <a:r>
              <a:rPr lang="en" sz="1500">
                <a:latin typeface="Cairo"/>
                <a:ea typeface="Cairo"/>
                <a:cs typeface="Cairo"/>
                <a:sym typeface="Cairo"/>
              </a:rPr>
              <a:t> The cones are about 30 to 300 times </a:t>
            </a:r>
            <a:r>
              <a:rPr b="1" lang="en" sz="1500">
                <a:latin typeface="Cairo"/>
                <a:ea typeface="Cairo"/>
                <a:cs typeface="Cairo"/>
                <a:sym typeface="Cairo"/>
              </a:rPr>
              <a:t>less sensitive</a:t>
            </a:r>
            <a:r>
              <a:rPr lang="en" sz="1500">
                <a:latin typeface="Cairo"/>
                <a:ea typeface="Cairo"/>
                <a:cs typeface="Cairo"/>
                <a:sym typeface="Cairo"/>
              </a:rPr>
              <a:t> than rods to light</a:t>
            </a:r>
            <a:endParaRPr sz="1500">
              <a:latin typeface="Cairo"/>
              <a:ea typeface="Cairo"/>
              <a:cs typeface="Cairo"/>
              <a:sym typeface="Cai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4"/>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350" name="Google Shape;350;p44"/>
          <p:cNvSpPr txBox="1"/>
          <p:nvPr/>
        </p:nvSpPr>
        <p:spPr>
          <a:xfrm>
            <a:off x="-334536" y="1"/>
            <a:ext cx="5472600" cy="504900"/>
          </a:xfrm>
          <a:prstGeom prst="rect">
            <a:avLst/>
          </a:prstGeom>
          <a:noFill/>
          <a:ln>
            <a:noFill/>
          </a:ln>
        </p:spPr>
        <p:txBody>
          <a:bodyPr anchorCtr="0" anchor="ctr" bIns="91425" lIns="91425" spcFirstLastPara="1" rIns="91425" wrap="square" tIns="91425">
            <a:noAutofit/>
          </a:bodyPr>
          <a:lstStyle/>
          <a:p>
            <a:pPr indent="0" lvl="0" marL="914400" rtl="0" algn="l">
              <a:spcBef>
                <a:spcPts val="0"/>
              </a:spcBef>
              <a:spcAft>
                <a:spcPts val="0"/>
              </a:spcAft>
              <a:buNone/>
            </a:pPr>
            <a:r>
              <a:t/>
            </a:r>
            <a:endParaRPr b="1" sz="1800">
              <a:solidFill>
                <a:srgbClr val="073763"/>
              </a:solidFill>
              <a:latin typeface="Economica"/>
              <a:ea typeface="Economica"/>
              <a:cs typeface="Economica"/>
              <a:sym typeface="Economica"/>
            </a:endParaRPr>
          </a:p>
          <a:p>
            <a:pPr indent="-342900" lvl="0" marL="914400" rtl="0" algn="l">
              <a:spcBef>
                <a:spcPts val="0"/>
              </a:spcBef>
              <a:spcAft>
                <a:spcPts val="0"/>
              </a:spcAft>
              <a:buClr>
                <a:srgbClr val="073763"/>
              </a:buClr>
              <a:buSzPts val="1800"/>
              <a:buFont typeface="Economica"/>
              <a:buChar char="❖"/>
            </a:pPr>
            <a:r>
              <a:rPr b="1" lang="en" sz="1800">
                <a:solidFill>
                  <a:srgbClr val="073763"/>
                </a:solidFill>
                <a:latin typeface="Economica"/>
                <a:ea typeface="Economica"/>
                <a:cs typeface="Economica"/>
                <a:sym typeface="Economica"/>
              </a:rPr>
              <a:t>To recognize types of ganglion cells</a:t>
            </a:r>
            <a:endParaRPr b="1" sz="1800">
              <a:solidFill>
                <a:srgbClr val="073763"/>
              </a:solidFill>
              <a:latin typeface="Economica"/>
              <a:ea typeface="Economica"/>
              <a:cs typeface="Economica"/>
              <a:sym typeface="Economica"/>
            </a:endParaRPr>
          </a:p>
        </p:txBody>
      </p:sp>
      <p:sp>
        <p:nvSpPr>
          <p:cNvPr id="351" name="Google Shape;351;p44"/>
          <p:cNvSpPr txBox="1"/>
          <p:nvPr/>
        </p:nvSpPr>
        <p:spPr>
          <a:xfrm>
            <a:off x="200100" y="795568"/>
            <a:ext cx="6457800" cy="196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0B5394"/>
                </a:solidFill>
                <a:latin typeface="Cairo"/>
                <a:ea typeface="Cairo"/>
                <a:cs typeface="Cairo"/>
                <a:sym typeface="Cairo"/>
              </a:rPr>
              <a:t>Three Types of Retinal Ganglion Cells and  Their Respective Fields  (W,  X, and Y cells)</a:t>
            </a:r>
            <a:endParaRPr>
              <a:solidFill>
                <a:srgbClr val="0B5394"/>
              </a:solidFill>
              <a:latin typeface="Cairo"/>
              <a:ea typeface="Cairo"/>
              <a:cs typeface="Cairo"/>
              <a:sym typeface="Cairo"/>
            </a:endParaRPr>
          </a:p>
          <a:p>
            <a:pPr indent="0" lvl="0" marL="0" rtl="0" algn="l">
              <a:lnSpc>
                <a:spcPct val="100000"/>
              </a:lnSpc>
              <a:spcBef>
                <a:spcPts val="100"/>
              </a:spcBef>
              <a:spcAft>
                <a:spcPts val="0"/>
              </a:spcAft>
              <a:buClr>
                <a:schemeClr val="dk1"/>
              </a:buClr>
              <a:buSzPts val="1100"/>
              <a:buFont typeface="Arial"/>
              <a:buNone/>
            </a:pPr>
            <a:r>
              <a:rPr lang="en">
                <a:solidFill>
                  <a:srgbClr val="0B5394"/>
                </a:solidFill>
                <a:latin typeface="Cairo"/>
                <a:ea typeface="Cairo"/>
                <a:cs typeface="Cairo"/>
                <a:sym typeface="Cairo"/>
              </a:rPr>
              <a:t>1-</a:t>
            </a:r>
            <a:r>
              <a:rPr b="1" lang="en">
                <a:solidFill>
                  <a:srgbClr val="0B5394"/>
                </a:solidFill>
                <a:latin typeface="Cairo"/>
                <a:ea typeface="Cairo"/>
                <a:cs typeface="Cairo"/>
                <a:sym typeface="Cairo"/>
              </a:rPr>
              <a:t>W</a:t>
            </a:r>
            <a:r>
              <a:rPr lang="en">
                <a:solidFill>
                  <a:srgbClr val="0B5394"/>
                </a:solidFill>
                <a:latin typeface="Cairo"/>
                <a:ea typeface="Cairo"/>
                <a:cs typeface="Cairo"/>
                <a:sym typeface="Cairo"/>
              </a:rPr>
              <a:t> cells/ è sensitive for </a:t>
            </a:r>
            <a:r>
              <a:rPr lang="en" u="sng">
                <a:solidFill>
                  <a:srgbClr val="0B5394"/>
                </a:solidFill>
                <a:latin typeface="Cairo"/>
                <a:ea typeface="Cairo"/>
                <a:cs typeface="Cairo"/>
                <a:sym typeface="Cairo"/>
              </a:rPr>
              <a:t>detecting directional movement in the field</a:t>
            </a:r>
            <a:r>
              <a:rPr lang="en">
                <a:solidFill>
                  <a:srgbClr val="0B5394"/>
                </a:solidFill>
                <a:latin typeface="Cairo"/>
                <a:ea typeface="Cairo"/>
                <a:cs typeface="Cairo"/>
                <a:sym typeface="Cairo"/>
              </a:rPr>
              <a:t> of vision,  and they are probably important for much of </a:t>
            </a:r>
            <a:r>
              <a:rPr lang="en" u="sng">
                <a:solidFill>
                  <a:srgbClr val="0B5394"/>
                </a:solidFill>
                <a:latin typeface="Cairo"/>
                <a:ea typeface="Cairo"/>
                <a:cs typeface="Cairo"/>
                <a:sym typeface="Cairo"/>
              </a:rPr>
              <a:t>our rod vision</a:t>
            </a:r>
            <a:r>
              <a:rPr lang="en">
                <a:solidFill>
                  <a:srgbClr val="0B5394"/>
                </a:solidFill>
                <a:latin typeface="Cairo"/>
                <a:ea typeface="Cairo"/>
                <a:cs typeface="Cairo"/>
                <a:sym typeface="Cairo"/>
              </a:rPr>
              <a:t> under dark  conditions</a:t>
            </a:r>
            <a:endParaRPr>
              <a:solidFill>
                <a:srgbClr val="0B5394"/>
              </a:solidFill>
              <a:latin typeface="Cairo"/>
              <a:ea typeface="Cairo"/>
              <a:cs typeface="Cairo"/>
              <a:sym typeface="Cairo"/>
            </a:endParaRPr>
          </a:p>
          <a:p>
            <a:pPr indent="0" lvl="0" marL="0" rtl="0" algn="l">
              <a:lnSpc>
                <a:spcPct val="100000"/>
              </a:lnSpc>
              <a:spcBef>
                <a:spcPts val="1400"/>
              </a:spcBef>
              <a:spcAft>
                <a:spcPts val="0"/>
              </a:spcAft>
              <a:buClr>
                <a:schemeClr val="dk1"/>
              </a:buClr>
              <a:buSzPts val="1100"/>
              <a:buFont typeface="Arial"/>
              <a:buNone/>
            </a:pPr>
            <a:r>
              <a:rPr lang="en">
                <a:solidFill>
                  <a:srgbClr val="0B5394"/>
                </a:solidFill>
                <a:latin typeface="Cairo"/>
                <a:ea typeface="Cairo"/>
                <a:cs typeface="Cairo"/>
                <a:sym typeface="Cairo"/>
              </a:rPr>
              <a:t>2- </a:t>
            </a:r>
            <a:r>
              <a:rPr b="1" lang="en">
                <a:solidFill>
                  <a:srgbClr val="0B5394"/>
                </a:solidFill>
                <a:latin typeface="Cairo"/>
                <a:ea typeface="Cairo"/>
                <a:cs typeface="Cairo"/>
                <a:sym typeface="Cairo"/>
              </a:rPr>
              <a:t>X</a:t>
            </a:r>
            <a:r>
              <a:rPr lang="en">
                <a:solidFill>
                  <a:srgbClr val="0B5394"/>
                </a:solidFill>
                <a:latin typeface="Cairo"/>
                <a:ea typeface="Cairo"/>
                <a:cs typeface="Cairo"/>
                <a:sym typeface="Cairo"/>
              </a:rPr>
              <a:t> Cells / Transmission of the Visual Image and Color è  Color Vision</a:t>
            </a:r>
            <a:endParaRPr>
              <a:solidFill>
                <a:srgbClr val="0B5394"/>
              </a:solidFill>
              <a:latin typeface="Cairo"/>
              <a:ea typeface="Cairo"/>
              <a:cs typeface="Cairo"/>
              <a:sym typeface="Cairo"/>
            </a:endParaRPr>
          </a:p>
          <a:p>
            <a:pPr indent="0" lvl="0" marL="0" rtl="0" algn="just">
              <a:lnSpc>
                <a:spcPct val="100000"/>
              </a:lnSpc>
              <a:spcBef>
                <a:spcPts val="0"/>
              </a:spcBef>
              <a:spcAft>
                <a:spcPts val="0"/>
              </a:spcAft>
              <a:buNone/>
            </a:pPr>
            <a:r>
              <a:rPr lang="en">
                <a:solidFill>
                  <a:srgbClr val="0B5394"/>
                </a:solidFill>
                <a:latin typeface="Cairo"/>
                <a:ea typeface="Cairo"/>
                <a:cs typeface="Cairo"/>
                <a:sym typeface="Cairo"/>
              </a:rPr>
              <a:t>3-</a:t>
            </a:r>
            <a:r>
              <a:rPr b="1" lang="en">
                <a:solidFill>
                  <a:srgbClr val="0B5394"/>
                </a:solidFill>
                <a:latin typeface="Cairo"/>
                <a:ea typeface="Cairo"/>
                <a:cs typeface="Cairo"/>
                <a:sym typeface="Cairo"/>
              </a:rPr>
              <a:t>Y</a:t>
            </a:r>
            <a:r>
              <a:rPr lang="en">
                <a:solidFill>
                  <a:srgbClr val="0B5394"/>
                </a:solidFill>
                <a:latin typeface="Cairo"/>
                <a:ea typeface="Cairo"/>
                <a:cs typeface="Cairo"/>
                <a:sym typeface="Cairo"/>
              </a:rPr>
              <a:t> Cells // to Transmit Instantaneous &amp; rapid Changes in the  Visual Image , </a:t>
            </a:r>
            <a:r>
              <a:rPr lang="en" u="sng">
                <a:solidFill>
                  <a:srgbClr val="0B5394"/>
                </a:solidFill>
                <a:latin typeface="Cairo"/>
                <a:ea typeface="Cairo"/>
                <a:cs typeface="Cairo"/>
                <a:sym typeface="Cairo"/>
              </a:rPr>
              <a:t>either rapid movement or rapid change in light </a:t>
            </a:r>
            <a:r>
              <a:rPr lang="en">
                <a:solidFill>
                  <a:srgbClr val="0B5394"/>
                </a:solidFill>
                <a:latin typeface="Cairo"/>
                <a:ea typeface="Cairo"/>
                <a:cs typeface="Cairo"/>
                <a:sym typeface="Cairo"/>
              </a:rPr>
              <a:t> intensity</a:t>
            </a:r>
            <a:endParaRPr>
              <a:solidFill>
                <a:srgbClr val="0B5394"/>
              </a:solidFill>
              <a:latin typeface="Cairo"/>
              <a:ea typeface="Cairo"/>
              <a:cs typeface="Cairo"/>
              <a:sym typeface="Cairo"/>
            </a:endParaRPr>
          </a:p>
          <a:p>
            <a:pPr indent="0" lvl="0" marL="0" rtl="0" algn="just">
              <a:lnSpc>
                <a:spcPct val="100000"/>
              </a:lnSpc>
              <a:spcBef>
                <a:spcPts val="0"/>
              </a:spcBef>
              <a:spcAft>
                <a:spcPts val="0"/>
              </a:spcAft>
              <a:buNone/>
            </a:pPr>
            <a:r>
              <a:t/>
            </a:r>
            <a:endParaRPr>
              <a:solidFill>
                <a:srgbClr val="0B5394"/>
              </a:solidFill>
              <a:latin typeface="Cairo"/>
              <a:ea typeface="Cairo"/>
              <a:cs typeface="Cairo"/>
              <a:sym typeface="Cairo"/>
            </a:endParaRPr>
          </a:p>
          <a:p>
            <a:pPr indent="0" lvl="0" marL="0" rtl="0" algn="just">
              <a:lnSpc>
                <a:spcPct val="100000"/>
              </a:lnSpc>
              <a:spcBef>
                <a:spcPts val="0"/>
              </a:spcBef>
              <a:spcAft>
                <a:spcPts val="0"/>
              </a:spcAft>
              <a:buNone/>
            </a:pPr>
            <a:r>
              <a:t/>
            </a:r>
            <a:endParaRPr>
              <a:solidFill>
                <a:srgbClr val="0B5394"/>
              </a:solidFill>
              <a:latin typeface="Cairo"/>
              <a:ea typeface="Cairo"/>
              <a:cs typeface="Cairo"/>
              <a:sym typeface="Cairo"/>
            </a:endParaRPr>
          </a:p>
          <a:p>
            <a:pPr indent="0" lvl="0" marL="0" rtl="0" algn="just">
              <a:lnSpc>
                <a:spcPct val="100000"/>
              </a:lnSpc>
              <a:spcBef>
                <a:spcPts val="0"/>
              </a:spcBef>
              <a:spcAft>
                <a:spcPts val="0"/>
              </a:spcAft>
              <a:buNone/>
            </a:pPr>
            <a:r>
              <a:t/>
            </a:r>
            <a:endParaRPr>
              <a:solidFill>
                <a:srgbClr val="0B5394"/>
              </a:solidFill>
              <a:latin typeface="Cairo"/>
              <a:ea typeface="Cairo"/>
              <a:cs typeface="Cairo"/>
              <a:sym typeface="Cairo"/>
            </a:endParaRPr>
          </a:p>
          <a:p>
            <a:pPr indent="0" lvl="0" marL="0" rtl="0" algn="just">
              <a:lnSpc>
                <a:spcPct val="100000"/>
              </a:lnSpc>
              <a:spcBef>
                <a:spcPts val="0"/>
              </a:spcBef>
              <a:spcAft>
                <a:spcPts val="0"/>
              </a:spcAft>
              <a:buClr>
                <a:schemeClr val="dk1"/>
              </a:buClr>
              <a:buSzPts val="1100"/>
              <a:buFont typeface="Arial"/>
              <a:buNone/>
            </a:pPr>
            <a:r>
              <a:t/>
            </a:r>
            <a:endParaRPr>
              <a:solidFill>
                <a:srgbClr val="0B5394"/>
              </a:solidFill>
              <a:latin typeface="Cairo"/>
              <a:ea typeface="Cairo"/>
              <a:cs typeface="Cairo"/>
              <a:sym typeface="Cairo"/>
            </a:endParaRPr>
          </a:p>
          <a:p>
            <a:pPr indent="0" lvl="0" marL="0" rtl="0" algn="l">
              <a:lnSpc>
                <a:spcPct val="100000"/>
              </a:lnSpc>
              <a:spcBef>
                <a:spcPts val="0"/>
              </a:spcBef>
              <a:spcAft>
                <a:spcPts val="0"/>
              </a:spcAft>
              <a:buNone/>
            </a:pPr>
            <a:r>
              <a:t/>
            </a:r>
            <a:endParaRPr>
              <a:solidFill>
                <a:srgbClr val="0B5394"/>
              </a:solidFill>
              <a:latin typeface="Cairo"/>
              <a:ea typeface="Cairo"/>
              <a:cs typeface="Cairo"/>
              <a:sym typeface="Cairo"/>
            </a:endParaRPr>
          </a:p>
          <a:p>
            <a:pPr indent="0" lvl="0" marL="0" rtl="0" algn="l">
              <a:lnSpc>
                <a:spcPct val="100000"/>
              </a:lnSpc>
              <a:spcBef>
                <a:spcPts val="0"/>
              </a:spcBef>
              <a:spcAft>
                <a:spcPts val="0"/>
              </a:spcAft>
              <a:buNone/>
            </a:pPr>
            <a:r>
              <a:t/>
            </a:r>
            <a:endParaRPr>
              <a:solidFill>
                <a:srgbClr val="0B5394"/>
              </a:solidFill>
              <a:latin typeface="Cairo"/>
              <a:ea typeface="Cairo"/>
              <a:cs typeface="Cairo"/>
              <a:sym typeface="Cairo"/>
            </a:endParaRPr>
          </a:p>
        </p:txBody>
      </p:sp>
      <p:sp>
        <p:nvSpPr>
          <p:cNvPr id="352" name="Google Shape;352;p44"/>
          <p:cNvSpPr txBox="1"/>
          <p:nvPr/>
        </p:nvSpPr>
        <p:spPr>
          <a:xfrm>
            <a:off x="1581400" y="3280698"/>
            <a:ext cx="4935900" cy="1433400"/>
          </a:xfrm>
          <a:prstGeom prst="rect">
            <a:avLst/>
          </a:prstGeom>
          <a:noFill/>
          <a:ln>
            <a:noFill/>
          </a:ln>
        </p:spPr>
        <p:txBody>
          <a:bodyPr anchorCtr="0" anchor="t" bIns="91425" lIns="91425" spcFirstLastPara="1" rIns="91425" wrap="square" tIns="91425">
            <a:noAutofit/>
          </a:bodyPr>
          <a:lstStyle/>
          <a:p>
            <a:pPr indent="0" lvl="0" marL="0" rtl="0" algn="l">
              <a:spcBef>
                <a:spcPts val="100"/>
              </a:spcBef>
              <a:spcAft>
                <a:spcPts val="0"/>
              </a:spcAft>
              <a:buClr>
                <a:schemeClr val="dk1"/>
              </a:buClr>
              <a:buSzPts val="1100"/>
              <a:buFont typeface="Arial"/>
              <a:buNone/>
            </a:pPr>
            <a:r>
              <a:rPr lang="en">
                <a:solidFill>
                  <a:srgbClr val="0B5394"/>
                </a:solidFill>
                <a:latin typeface="Cairo"/>
                <a:ea typeface="Cairo"/>
                <a:cs typeface="Cairo"/>
                <a:sym typeface="Cairo"/>
              </a:rPr>
              <a:t>Convergence of ganglion cells</a:t>
            </a:r>
            <a:endParaRPr>
              <a:solidFill>
                <a:srgbClr val="0B5394"/>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rgbClr val="0B5394"/>
                </a:solidFill>
                <a:latin typeface="Cairo"/>
                <a:ea typeface="Cairo"/>
                <a:cs typeface="Cairo"/>
                <a:sym typeface="Cairo"/>
              </a:rPr>
              <a:t>-The receptive field of a</a:t>
            </a:r>
            <a:r>
              <a:rPr lang="en">
                <a:solidFill>
                  <a:srgbClr val="0B5394"/>
                </a:solidFill>
                <a:uFill>
                  <a:noFill/>
                </a:uFill>
                <a:latin typeface="Cairo"/>
                <a:ea typeface="Cairo"/>
                <a:cs typeface="Cairo"/>
                <a:sym typeface="Cairo"/>
                <a:hlinkClick r:id="rId3"/>
              </a:rPr>
              <a:t> </a:t>
            </a:r>
            <a:r>
              <a:rPr lang="en" u="sng">
                <a:solidFill>
                  <a:srgbClr val="0B5394"/>
                </a:solidFill>
                <a:latin typeface="Cairo"/>
                <a:ea typeface="Cairo"/>
                <a:cs typeface="Cairo"/>
                <a:sym typeface="Cairo"/>
                <a:hlinkClick r:id="rId4"/>
              </a:rPr>
              <a:t>ganglion cell</a:t>
            </a:r>
            <a:r>
              <a:rPr lang="en" u="sng">
                <a:solidFill>
                  <a:srgbClr val="0B5394"/>
                </a:solidFill>
                <a:latin typeface="Cairo"/>
                <a:ea typeface="Cairo"/>
                <a:cs typeface="Cairo"/>
                <a:sym typeface="Cairo"/>
              </a:rPr>
              <a:t> </a:t>
            </a:r>
            <a:r>
              <a:rPr lang="en">
                <a:solidFill>
                  <a:srgbClr val="0B5394"/>
                </a:solidFill>
                <a:latin typeface="Cairo"/>
                <a:ea typeface="Cairo"/>
                <a:cs typeface="Cairo"/>
                <a:sym typeface="Cairo"/>
              </a:rPr>
              <a:t>in the </a:t>
            </a:r>
            <a:r>
              <a:rPr lang="en">
                <a:solidFill>
                  <a:srgbClr val="0B5394"/>
                </a:solidFill>
                <a:uFill>
                  <a:noFill/>
                </a:uFill>
                <a:latin typeface="Cairo"/>
                <a:ea typeface="Cairo"/>
                <a:cs typeface="Cairo"/>
                <a:sym typeface="Cairo"/>
                <a:hlinkClick r:id="rId5"/>
              </a:rPr>
              <a:t> </a:t>
            </a:r>
            <a:r>
              <a:rPr lang="en" u="sng">
                <a:solidFill>
                  <a:srgbClr val="0B5394"/>
                </a:solidFill>
                <a:latin typeface="Cairo"/>
                <a:ea typeface="Cairo"/>
                <a:cs typeface="Cairo"/>
                <a:sym typeface="Cairo"/>
                <a:hlinkClick r:id="rId6"/>
              </a:rPr>
              <a:t>retina</a:t>
            </a:r>
            <a:r>
              <a:rPr lang="en" u="sng">
                <a:solidFill>
                  <a:srgbClr val="0B5394"/>
                </a:solidFill>
                <a:latin typeface="Cairo"/>
                <a:ea typeface="Cairo"/>
                <a:cs typeface="Cairo"/>
                <a:sym typeface="Cairo"/>
              </a:rPr>
              <a:t> </a:t>
            </a:r>
            <a:r>
              <a:rPr lang="en">
                <a:solidFill>
                  <a:srgbClr val="0B5394"/>
                </a:solidFill>
                <a:latin typeface="Cairo"/>
                <a:ea typeface="Cairo"/>
                <a:cs typeface="Cairo"/>
                <a:sym typeface="Cairo"/>
              </a:rPr>
              <a:t>of the eye is composed of input from  all of the</a:t>
            </a:r>
            <a:r>
              <a:rPr lang="en">
                <a:solidFill>
                  <a:srgbClr val="0B5394"/>
                </a:solidFill>
                <a:uFill>
                  <a:noFill/>
                </a:uFill>
                <a:latin typeface="Cairo"/>
                <a:ea typeface="Cairo"/>
                <a:cs typeface="Cairo"/>
                <a:sym typeface="Cairo"/>
                <a:hlinkClick r:id="rId7"/>
              </a:rPr>
              <a:t> </a:t>
            </a:r>
            <a:r>
              <a:rPr lang="en" u="sng">
                <a:solidFill>
                  <a:srgbClr val="0B5394"/>
                </a:solidFill>
                <a:latin typeface="Cairo"/>
                <a:ea typeface="Cairo"/>
                <a:cs typeface="Cairo"/>
                <a:sym typeface="Cairo"/>
                <a:hlinkClick r:id="rId8"/>
              </a:rPr>
              <a:t>photoreceptors</a:t>
            </a:r>
            <a:r>
              <a:rPr lang="en" u="sng">
                <a:solidFill>
                  <a:srgbClr val="0B5394"/>
                </a:solidFill>
                <a:latin typeface="Cairo"/>
                <a:ea typeface="Cairo"/>
                <a:cs typeface="Cairo"/>
                <a:sym typeface="Cairo"/>
              </a:rPr>
              <a:t> </a:t>
            </a:r>
            <a:r>
              <a:rPr lang="en">
                <a:solidFill>
                  <a:srgbClr val="0B5394"/>
                </a:solidFill>
                <a:latin typeface="Cairo"/>
                <a:ea typeface="Cairo"/>
                <a:cs typeface="Cairo"/>
                <a:sym typeface="Cairo"/>
              </a:rPr>
              <a:t>which synapse  with it</a:t>
            </a:r>
            <a:endParaRPr>
              <a:solidFill>
                <a:srgbClr val="0B5394"/>
              </a:solidFill>
              <a:latin typeface="Cairo"/>
              <a:ea typeface="Cairo"/>
              <a:cs typeface="Cairo"/>
              <a:sym typeface="Cairo"/>
            </a:endParaRPr>
          </a:p>
          <a:p>
            <a:pPr indent="0" lvl="0" marL="0" rtl="0" algn="just">
              <a:spcBef>
                <a:spcPts val="0"/>
              </a:spcBef>
              <a:spcAft>
                <a:spcPts val="0"/>
              </a:spcAft>
              <a:buClr>
                <a:schemeClr val="dk1"/>
              </a:buClr>
              <a:buSzPts val="1100"/>
              <a:buFont typeface="Arial"/>
              <a:buNone/>
            </a:pPr>
            <a:r>
              <a:rPr lang="en">
                <a:solidFill>
                  <a:srgbClr val="0B5394"/>
                </a:solidFill>
                <a:latin typeface="Cairo"/>
                <a:ea typeface="Cairo"/>
                <a:cs typeface="Cairo"/>
                <a:sym typeface="Cairo"/>
              </a:rPr>
              <a:t>- A group of ganglion cells in turn forms  the receptive field for a cell in the brain.  This process is called convergence</a:t>
            </a:r>
            <a:endParaRPr>
              <a:solidFill>
                <a:srgbClr val="0B5394"/>
              </a:solidFill>
            </a:endParaRPr>
          </a:p>
        </p:txBody>
      </p:sp>
      <p:pic>
        <p:nvPicPr>
          <p:cNvPr id="353" name="Google Shape;353;p44"/>
          <p:cNvPicPr preferRelativeResize="0"/>
          <p:nvPr/>
        </p:nvPicPr>
        <p:blipFill>
          <a:blip r:embed="rId9">
            <a:alphaModFix/>
          </a:blip>
          <a:stretch>
            <a:fillRect/>
          </a:stretch>
        </p:blipFill>
        <p:spPr>
          <a:xfrm>
            <a:off x="200100" y="2888525"/>
            <a:ext cx="1333750" cy="2217750"/>
          </a:xfrm>
          <a:prstGeom prst="rect">
            <a:avLst/>
          </a:prstGeom>
          <a:noFill/>
          <a:ln>
            <a:noFill/>
          </a:ln>
        </p:spPr>
      </p:pic>
      <p:sp>
        <p:nvSpPr>
          <p:cNvPr id="354" name="Google Shape;354;p44"/>
          <p:cNvSpPr txBox="1"/>
          <p:nvPr/>
        </p:nvSpPr>
        <p:spPr>
          <a:xfrm>
            <a:off x="1581400" y="4699020"/>
            <a:ext cx="5486400" cy="5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rPr>
              <a:t>Doctor said it is extra </a:t>
            </a:r>
            <a:r>
              <a:rPr lang="en">
                <a:solidFill>
                  <a:srgbClr val="666666"/>
                </a:solidFill>
              </a:rPr>
              <a:t>information*</a:t>
            </a:r>
            <a:endParaRPr>
              <a:solidFill>
                <a:srgbClr val="666666"/>
              </a:solidFill>
            </a:endParaRPr>
          </a:p>
        </p:txBody>
      </p:sp>
      <p:sp>
        <p:nvSpPr>
          <p:cNvPr id="355" name="Google Shape;355;p44"/>
          <p:cNvSpPr txBox="1"/>
          <p:nvPr/>
        </p:nvSpPr>
        <p:spPr>
          <a:xfrm>
            <a:off x="1533850" y="3048250"/>
            <a:ext cx="4935900" cy="2217900"/>
          </a:xfrm>
          <a:prstGeom prst="rect">
            <a:avLst/>
          </a:prstGeom>
          <a:noFill/>
          <a:ln cap="flat" cmpd="sng" w="19050">
            <a:solidFill>
              <a:srgbClr val="99999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4"/>
          <p:cNvSpPr txBox="1"/>
          <p:nvPr/>
        </p:nvSpPr>
        <p:spPr>
          <a:xfrm>
            <a:off x="-334518" y="5865975"/>
            <a:ext cx="6011400" cy="270900"/>
          </a:xfrm>
          <a:prstGeom prst="rect">
            <a:avLst/>
          </a:prstGeom>
          <a:noFill/>
          <a:ln>
            <a:noFill/>
          </a:ln>
        </p:spPr>
        <p:txBody>
          <a:bodyPr anchorCtr="0" anchor="ctr"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b="1" lang="en" sz="1800">
                <a:solidFill>
                  <a:srgbClr val="073763"/>
                </a:solidFill>
                <a:latin typeface="Economica"/>
                <a:ea typeface="Economica"/>
                <a:cs typeface="Economica"/>
                <a:sym typeface="Economica"/>
              </a:rPr>
              <a:t>To know the meaning of nyctalopia</a:t>
            </a:r>
            <a:endParaRPr b="1" sz="1800">
              <a:solidFill>
                <a:srgbClr val="073763"/>
              </a:solidFill>
              <a:latin typeface="Economica"/>
              <a:ea typeface="Economica"/>
              <a:cs typeface="Economica"/>
              <a:sym typeface="Economica"/>
            </a:endParaRPr>
          </a:p>
        </p:txBody>
      </p:sp>
      <p:sp>
        <p:nvSpPr>
          <p:cNvPr id="357" name="Google Shape;357;p44"/>
          <p:cNvSpPr txBox="1"/>
          <p:nvPr/>
        </p:nvSpPr>
        <p:spPr>
          <a:xfrm>
            <a:off x="257262" y="6608075"/>
            <a:ext cx="6343500" cy="22962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100"/>
              </a:spcBef>
              <a:spcAft>
                <a:spcPts val="0"/>
              </a:spcAft>
              <a:buClr>
                <a:srgbClr val="0B5394"/>
              </a:buClr>
              <a:buSzPts val="1700"/>
              <a:buFont typeface="Cairo"/>
              <a:buChar char="●"/>
            </a:pPr>
            <a:r>
              <a:rPr b="1" lang="en" sz="1700">
                <a:solidFill>
                  <a:srgbClr val="0B5394"/>
                </a:solidFill>
                <a:latin typeface="Cairo"/>
                <a:ea typeface="Cairo"/>
                <a:cs typeface="Cairo"/>
                <a:sym typeface="Cairo"/>
              </a:rPr>
              <a:t>NYCTALOPIA:- (  night blindness)</a:t>
            </a:r>
            <a:endParaRPr b="1" sz="1700">
              <a:solidFill>
                <a:srgbClr val="0B5394"/>
              </a:solidFill>
              <a:latin typeface="Cairo"/>
              <a:ea typeface="Cairo"/>
              <a:cs typeface="Cairo"/>
              <a:sym typeface="Cairo"/>
            </a:endParaRPr>
          </a:p>
          <a:p>
            <a:pPr indent="-317500" lvl="0" marL="914400" rtl="0" algn="l">
              <a:lnSpc>
                <a:spcPct val="100000"/>
              </a:lnSpc>
              <a:spcBef>
                <a:spcPts val="0"/>
              </a:spcBef>
              <a:spcAft>
                <a:spcPts val="0"/>
              </a:spcAft>
              <a:buSzPts val="1400"/>
              <a:buFont typeface="Cairo"/>
              <a:buChar char="●"/>
            </a:pPr>
            <a:r>
              <a:rPr lang="en">
                <a:latin typeface="Cairo"/>
                <a:ea typeface="Cairo"/>
                <a:cs typeface="Cairo"/>
                <a:sym typeface="Cairo"/>
              </a:rPr>
              <a:t>Vitamin A deficiency cause rods ,  cones &amp;  retinal degeneration &amp; loss of rods, </a:t>
            </a:r>
            <a:r>
              <a:rPr lang="en" sz="800">
                <a:solidFill>
                  <a:srgbClr val="666666"/>
                </a:solidFill>
                <a:latin typeface="Cairo"/>
                <a:ea typeface="Cairo"/>
                <a:cs typeface="Cairo"/>
                <a:sym typeface="Cairo"/>
              </a:rPr>
              <a:t>which are responsible for night vision.</a:t>
            </a:r>
            <a:endParaRPr sz="800">
              <a:solidFill>
                <a:srgbClr val="666666"/>
              </a:solidFill>
              <a:latin typeface="Cairo"/>
              <a:ea typeface="Cairo"/>
              <a:cs typeface="Cairo"/>
              <a:sym typeface="Cairo"/>
            </a:endParaRPr>
          </a:p>
          <a:p>
            <a:pPr indent="-317500" lvl="0" marL="914400" rtl="0" algn="l">
              <a:lnSpc>
                <a:spcPct val="100000"/>
              </a:lnSpc>
              <a:spcBef>
                <a:spcPts val="0"/>
              </a:spcBef>
              <a:spcAft>
                <a:spcPts val="0"/>
              </a:spcAft>
              <a:buSzPts val="1400"/>
              <a:buFont typeface="Cairo"/>
              <a:buChar char="●"/>
            </a:pPr>
            <a:r>
              <a:rPr lang="en">
                <a:solidFill>
                  <a:schemeClr val="dk1"/>
                </a:solidFill>
                <a:latin typeface="Cairo"/>
                <a:ea typeface="Cairo"/>
                <a:cs typeface="Cairo"/>
                <a:sym typeface="Cairo"/>
              </a:rPr>
              <a:t>Vitamine A (main source of retinal of  rhodopsin) </a:t>
            </a:r>
            <a:endParaRPr>
              <a:solidFill>
                <a:schemeClr val="dk1"/>
              </a:solidFill>
              <a:latin typeface="Cairo"/>
              <a:ea typeface="Cairo"/>
              <a:cs typeface="Cairo"/>
              <a:sym typeface="Cairo"/>
            </a:endParaRPr>
          </a:p>
          <a:p>
            <a:pPr indent="0" lvl="0" marL="0" rtl="1" algn="r">
              <a:lnSpc>
                <a:spcPct val="100000"/>
              </a:lnSpc>
              <a:spcBef>
                <a:spcPts val="600"/>
              </a:spcBef>
              <a:spcAft>
                <a:spcPts val="0"/>
              </a:spcAft>
              <a:buNone/>
            </a:pPr>
            <a:r>
              <a:rPr lang="en" sz="800">
                <a:solidFill>
                  <a:srgbClr val="666666"/>
                </a:solidFill>
                <a:latin typeface="Cairo"/>
                <a:ea typeface="Cairo"/>
                <a:cs typeface="Cairo"/>
                <a:sym typeface="Cairo"/>
              </a:rPr>
              <a:t>اذا أهمل و لم یعالج سوف یتسبب في تدمر شبكیة العین و مستقبلات الضوء، ,ویعجز المریض عن الرؤیة في الظلام ثم حتى في النور مع تقدم الحالة.</a:t>
            </a:r>
            <a:endParaRPr sz="800">
              <a:solidFill>
                <a:srgbClr val="666666"/>
              </a:solidFill>
              <a:latin typeface="Cairo"/>
              <a:ea typeface="Cairo"/>
              <a:cs typeface="Cairo"/>
              <a:sym typeface="Cairo"/>
            </a:endParaRPr>
          </a:p>
          <a:p>
            <a:pPr indent="-317500" lvl="0" marL="914400" rtl="0" algn="l">
              <a:lnSpc>
                <a:spcPct val="100000"/>
              </a:lnSpc>
              <a:spcBef>
                <a:spcPts val="600"/>
              </a:spcBef>
              <a:spcAft>
                <a:spcPts val="0"/>
              </a:spcAft>
              <a:buSzPts val="1400"/>
              <a:buFont typeface="Cairo"/>
              <a:buChar char="●"/>
            </a:pPr>
            <a:r>
              <a:rPr lang="en">
                <a:latin typeface="Cairo"/>
                <a:ea typeface="Cairo"/>
                <a:cs typeface="Cairo"/>
                <a:sym typeface="Cairo"/>
              </a:rPr>
              <a:t>Treatment : Intravenous vit A  if receptors are well. </a:t>
            </a:r>
            <a:r>
              <a:rPr lang="en" sz="800">
                <a:solidFill>
                  <a:srgbClr val="666666"/>
                </a:solidFill>
                <a:latin typeface="Cairo"/>
                <a:ea typeface="Cairo"/>
                <a:cs typeface="Cairo"/>
                <a:sym typeface="Cairo"/>
              </a:rPr>
              <a:t>It is not given orally because it breaks down in the GIT. IV also induces a faster effect.</a:t>
            </a:r>
            <a:endParaRPr sz="800">
              <a:solidFill>
                <a:srgbClr val="666666"/>
              </a:solidFill>
              <a:latin typeface="Cairo"/>
              <a:ea typeface="Cairo"/>
              <a:cs typeface="Cairo"/>
              <a:sym typeface="Cairo"/>
            </a:endParaRPr>
          </a:p>
          <a:p>
            <a:pPr indent="0" lvl="0" marL="0" rtl="0" algn="l">
              <a:lnSpc>
                <a:spcPct val="100000"/>
              </a:lnSpc>
              <a:spcBef>
                <a:spcPts val="0"/>
              </a:spcBef>
              <a:spcAft>
                <a:spcPts val="0"/>
              </a:spcAft>
              <a:buNone/>
            </a:pPr>
            <a:r>
              <a:t/>
            </a:r>
            <a:endParaRPr>
              <a:latin typeface="Cairo"/>
              <a:ea typeface="Cairo"/>
              <a:cs typeface="Cairo"/>
              <a:sym typeface="Cai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45"/>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a:t>
            </a:r>
            <a:r>
              <a:rPr b="1" lang="en">
                <a:solidFill>
                  <a:srgbClr val="2C5072"/>
                </a:solidFill>
                <a:latin typeface="Cairo"/>
                <a:ea typeface="Cairo"/>
                <a:cs typeface="Cairo"/>
                <a:sym typeface="Cairo"/>
              </a:rPr>
              <a:t>Lecture  ∣ The Physiology Team</a:t>
            </a:r>
            <a:endParaRPr b="1">
              <a:solidFill>
                <a:srgbClr val="2C5072"/>
              </a:solidFill>
              <a:latin typeface="Cairo"/>
              <a:ea typeface="Cairo"/>
              <a:cs typeface="Cairo"/>
              <a:sym typeface="Cairo"/>
            </a:endParaRPr>
          </a:p>
        </p:txBody>
      </p:sp>
      <p:sp>
        <p:nvSpPr>
          <p:cNvPr id="363" name="Google Shape;363;p45"/>
          <p:cNvSpPr txBox="1"/>
          <p:nvPr/>
        </p:nvSpPr>
        <p:spPr>
          <a:xfrm>
            <a:off x="8" y="11"/>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Quick review </a:t>
            </a:r>
            <a:endParaRPr sz="1800">
              <a:solidFill>
                <a:srgbClr val="0B5394"/>
              </a:solidFill>
              <a:latin typeface="Economica"/>
              <a:ea typeface="Economica"/>
              <a:cs typeface="Economica"/>
              <a:sym typeface="Economica"/>
            </a:endParaRPr>
          </a:p>
        </p:txBody>
      </p:sp>
      <p:pic>
        <p:nvPicPr>
          <p:cNvPr id="364" name="Google Shape;364;p45"/>
          <p:cNvPicPr preferRelativeResize="0"/>
          <p:nvPr/>
        </p:nvPicPr>
        <p:blipFill rotWithShape="1">
          <a:blip r:embed="rId3">
            <a:alphaModFix/>
          </a:blip>
          <a:srcRect b="9231" l="0" r="1565" t="0"/>
          <a:stretch/>
        </p:blipFill>
        <p:spPr>
          <a:xfrm>
            <a:off x="601575" y="685475"/>
            <a:ext cx="5699975" cy="3288000"/>
          </a:xfrm>
          <a:prstGeom prst="rect">
            <a:avLst/>
          </a:prstGeom>
          <a:noFill/>
          <a:ln>
            <a:noFill/>
          </a:ln>
        </p:spPr>
      </p:pic>
      <p:sp>
        <p:nvSpPr>
          <p:cNvPr id="365" name="Google Shape;365;p45"/>
          <p:cNvSpPr txBox="1"/>
          <p:nvPr/>
        </p:nvSpPr>
        <p:spPr>
          <a:xfrm>
            <a:off x="191925" y="4220950"/>
            <a:ext cx="6519300" cy="4816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73763"/>
              </a:buClr>
              <a:buSzPts val="1600"/>
              <a:buChar char="★"/>
            </a:pPr>
            <a:r>
              <a:rPr b="1" lang="en" sz="1600">
                <a:solidFill>
                  <a:srgbClr val="073763"/>
                </a:solidFill>
                <a:latin typeface="Cairo"/>
                <a:ea typeface="Cairo"/>
                <a:cs typeface="Cairo"/>
                <a:sym typeface="Cairo"/>
              </a:rPr>
              <a:t>Outer</a:t>
            </a:r>
            <a:r>
              <a:rPr lang="en" sz="1600">
                <a:solidFill>
                  <a:srgbClr val="073763"/>
                </a:solidFill>
                <a:latin typeface="Cairo"/>
                <a:ea typeface="Cairo"/>
                <a:cs typeface="Cairo"/>
                <a:sym typeface="Cairo"/>
              </a:rPr>
              <a:t> segment of vision receptor </a:t>
            </a:r>
            <a:r>
              <a:rPr lang="en" sz="1600">
                <a:solidFill>
                  <a:srgbClr val="073763"/>
                </a:solidFill>
                <a:latin typeface="Cairo"/>
                <a:ea typeface="Cairo"/>
                <a:cs typeface="Cairo"/>
                <a:sym typeface="Cairo"/>
              </a:rPr>
              <a:t>react with light to initiate action potential. </a:t>
            </a:r>
            <a:endParaRPr sz="1600">
              <a:solidFill>
                <a:srgbClr val="073763"/>
              </a:solidFill>
              <a:latin typeface="Cairo"/>
              <a:ea typeface="Cairo"/>
              <a:cs typeface="Cairo"/>
              <a:sym typeface="Cairo"/>
            </a:endParaRPr>
          </a:p>
          <a:p>
            <a:pPr indent="-330200" lvl="0" marL="457200" rtl="0" algn="l">
              <a:spcBef>
                <a:spcPts val="0"/>
              </a:spcBef>
              <a:spcAft>
                <a:spcPts val="0"/>
              </a:spcAft>
              <a:buClr>
                <a:srgbClr val="073763"/>
              </a:buClr>
              <a:buSzPts val="1600"/>
              <a:buFont typeface="Cairo"/>
              <a:buChar char="★"/>
            </a:pPr>
            <a:r>
              <a:rPr lang="en" sz="1600">
                <a:solidFill>
                  <a:srgbClr val="073763"/>
                </a:solidFill>
                <a:latin typeface="Cairo"/>
                <a:ea typeface="Cairo"/>
                <a:cs typeface="Cairo"/>
                <a:sym typeface="Cairo"/>
              </a:rPr>
              <a:t>Outer segment of vision receptor have NA </a:t>
            </a:r>
            <a:r>
              <a:rPr b="1" lang="en" sz="1600">
                <a:solidFill>
                  <a:srgbClr val="073763"/>
                </a:solidFill>
                <a:latin typeface="Cairo"/>
                <a:ea typeface="Cairo"/>
                <a:cs typeface="Cairo"/>
                <a:sym typeface="Cairo"/>
              </a:rPr>
              <a:t>channel</a:t>
            </a:r>
            <a:r>
              <a:rPr lang="en" sz="1600">
                <a:solidFill>
                  <a:srgbClr val="073763"/>
                </a:solidFill>
                <a:latin typeface="Cairo"/>
                <a:ea typeface="Cairo"/>
                <a:cs typeface="Cairo"/>
                <a:sym typeface="Cairo"/>
              </a:rPr>
              <a:t> </a:t>
            </a:r>
            <a:endParaRPr sz="1600">
              <a:solidFill>
                <a:srgbClr val="073763"/>
              </a:solidFill>
              <a:latin typeface="Cairo"/>
              <a:ea typeface="Cairo"/>
              <a:cs typeface="Cairo"/>
              <a:sym typeface="Cairo"/>
            </a:endParaRPr>
          </a:p>
          <a:p>
            <a:pPr indent="-330200" lvl="0" marL="457200" rtl="0" algn="l">
              <a:spcBef>
                <a:spcPts val="0"/>
              </a:spcBef>
              <a:spcAft>
                <a:spcPts val="0"/>
              </a:spcAft>
              <a:buClr>
                <a:srgbClr val="073763"/>
              </a:buClr>
              <a:buSzPts val="1600"/>
              <a:buFont typeface="Cairo"/>
              <a:buChar char="★"/>
            </a:pPr>
            <a:r>
              <a:rPr lang="en" sz="1600">
                <a:solidFill>
                  <a:srgbClr val="073763"/>
                </a:solidFill>
                <a:latin typeface="Cairo"/>
                <a:ea typeface="Cairo"/>
                <a:cs typeface="Cairo"/>
                <a:sym typeface="Cairo"/>
              </a:rPr>
              <a:t>Inner segment of vision receptor have Na-k </a:t>
            </a:r>
            <a:r>
              <a:rPr b="1" lang="en" sz="1600">
                <a:solidFill>
                  <a:srgbClr val="073763"/>
                </a:solidFill>
                <a:latin typeface="Cairo"/>
                <a:ea typeface="Cairo"/>
                <a:cs typeface="Cairo"/>
                <a:sym typeface="Cairo"/>
              </a:rPr>
              <a:t>pump</a:t>
            </a:r>
            <a:endParaRPr b="1" sz="1600">
              <a:solidFill>
                <a:srgbClr val="073763"/>
              </a:solidFill>
              <a:latin typeface="Cairo"/>
              <a:ea typeface="Cairo"/>
              <a:cs typeface="Cairo"/>
              <a:sym typeface="Cairo"/>
            </a:endParaRPr>
          </a:p>
          <a:p>
            <a:pPr indent="-330200" lvl="0" marL="457200" rtl="0" algn="l">
              <a:spcBef>
                <a:spcPts val="0"/>
              </a:spcBef>
              <a:spcAft>
                <a:spcPts val="0"/>
              </a:spcAft>
              <a:buClr>
                <a:srgbClr val="073763"/>
              </a:buClr>
              <a:buSzPts val="1600"/>
              <a:buFont typeface="Cairo"/>
              <a:buChar char="★"/>
            </a:pPr>
            <a:r>
              <a:rPr lang="en" sz="1600">
                <a:solidFill>
                  <a:srgbClr val="073763"/>
                </a:solidFill>
                <a:latin typeface="Cairo"/>
                <a:ea typeface="Cairo"/>
                <a:cs typeface="Cairo"/>
                <a:sym typeface="Cairo"/>
              </a:rPr>
              <a:t>Value of </a:t>
            </a:r>
            <a:r>
              <a:rPr b="1" lang="en" sz="1600">
                <a:solidFill>
                  <a:srgbClr val="073763"/>
                </a:solidFill>
                <a:latin typeface="Cairo"/>
                <a:ea typeface="Cairo"/>
                <a:cs typeface="Cairo"/>
                <a:sym typeface="Cairo"/>
              </a:rPr>
              <a:t>low</a:t>
            </a:r>
            <a:r>
              <a:rPr lang="en" sz="1600">
                <a:solidFill>
                  <a:srgbClr val="073763"/>
                </a:solidFill>
                <a:latin typeface="Cairo"/>
                <a:ea typeface="Cairo"/>
                <a:cs typeface="Cairo"/>
                <a:sym typeface="Cairo"/>
              </a:rPr>
              <a:t> convergence​ “advantage” </a:t>
            </a:r>
            <a:r>
              <a:rPr b="1" lang="en" sz="1600">
                <a:solidFill>
                  <a:srgbClr val="073763"/>
                </a:solidFill>
                <a:latin typeface="Cairo"/>
                <a:ea typeface="Cairo"/>
                <a:cs typeface="Cairo"/>
                <a:sym typeface="Cairo"/>
              </a:rPr>
              <a:t>increases</a:t>
            </a:r>
            <a:r>
              <a:rPr lang="en" sz="1600">
                <a:solidFill>
                  <a:srgbClr val="073763"/>
                </a:solidFill>
                <a:latin typeface="Cairo"/>
                <a:ea typeface="Cairo"/>
                <a:cs typeface="Cairo"/>
                <a:sym typeface="Cairo"/>
              </a:rPr>
              <a:t> visual </a:t>
            </a:r>
            <a:r>
              <a:rPr b="1" lang="en" sz="1600">
                <a:solidFill>
                  <a:srgbClr val="073763"/>
                </a:solidFill>
                <a:latin typeface="Cairo"/>
                <a:ea typeface="Cairo"/>
                <a:cs typeface="Cairo"/>
                <a:sym typeface="Cairo"/>
              </a:rPr>
              <a:t>acuity</a:t>
            </a:r>
            <a:r>
              <a:rPr lang="en" sz="1600">
                <a:solidFill>
                  <a:srgbClr val="073763"/>
                </a:solidFill>
                <a:latin typeface="Cairo"/>
                <a:ea typeface="Cairo"/>
                <a:cs typeface="Cairo"/>
                <a:sym typeface="Cairo"/>
              </a:rPr>
              <a:t>​ → integrated information from small​ area of retina but </a:t>
            </a:r>
            <a:r>
              <a:rPr lang="en" sz="1600" u="sng">
                <a:solidFill>
                  <a:srgbClr val="073763"/>
                </a:solidFill>
                <a:latin typeface="Cairo"/>
                <a:ea typeface="Cairo"/>
                <a:cs typeface="Cairo"/>
                <a:sym typeface="Cairo"/>
              </a:rPr>
              <a:t>decreases</a:t>
            </a:r>
            <a:r>
              <a:rPr lang="en" sz="1600">
                <a:solidFill>
                  <a:srgbClr val="073763"/>
                </a:solidFill>
                <a:latin typeface="Cairo"/>
                <a:ea typeface="Cairo"/>
                <a:cs typeface="Cairo"/>
                <a:sym typeface="Cairo"/>
              </a:rPr>
              <a:t> sensitivity to light​ i.e need </a:t>
            </a:r>
            <a:r>
              <a:rPr lang="en" sz="1600" u="sng">
                <a:solidFill>
                  <a:srgbClr val="073763"/>
                </a:solidFill>
                <a:latin typeface="Cairo"/>
                <a:ea typeface="Cairo"/>
                <a:cs typeface="Cairo"/>
                <a:sym typeface="Cairo"/>
              </a:rPr>
              <a:t>high</a:t>
            </a:r>
            <a:r>
              <a:rPr lang="en" sz="1600">
                <a:solidFill>
                  <a:srgbClr val="073763"/>
                </a:solidFill>
                <a:latin typeface="Cairo"/>
                <a:ea typeface="Cairo"/>
                <a:cs typeface="Cairo"/>
                <a:sym typeface="Cairo"/>
              </a:rPr>
              <a:t> threshold of illumination to stimulate cones</a:t>
            </a:r>
            <a:endParaRPr sz="1600">
              <a:solidFill>
                <a:srgbClr val="073763"/>
              </a:solidFill>
              <a:latin typeface="Cairo"/>
              <a:ea typeface="Cairo"/>
              <a:cs typeface="Cairo"/>
              <a:sym typeface="Cairo"/>
            </a:endParaRPr>
          </a:p>
          <a:p>
            <a:pPr indent="-330200" lvl="0" marL="457200" rtl="0" algn="l">
              <a:spcBef>
                <a:spcPts val="0"/>
              </a:spcBef>
              <a:spcAft>
                <a:spcPts val="0"/>
              </a:spcAft>
              <a:buClr>
                <a:srgbClr val="073763"/>
              </a:buClr>
              <a:buSzPts val="1600"/>
              <a:buFont typeface="Cairo"/>
              <a:buChar char="★"/>
            </a:pPr>
            <a:r>
              <a:rPr lang="en" sz="1600">
                <a:solidFill>
                  <a:srgbClr val="073763"/>
                </a:solidFill>
                <a:latin typeface="Cairo"/>
                <a:ea typeface="Cairo"/>
                <a:cs typeface="Cairo"/>
                <a:sym typeface="Cairo"/>
              </a:rPr>
              <a:t>Value of </a:t>
            </a:r>
            <a:r>
              <a:rPr b="1" lang="en" sz="1600">
                <a:solidFill>
                  <a:srgbClr val="073763"/>
                </a:solidFill>
                <a:latin typeface="Cairo"/>
                <a:ea typeface="Cairo"/>
                <a:cs typeface="Cairo"/>
                <a:sym typeface="Cairo"/>
              </a:rPr>
              <a:t>high</a:t>
            </a:r>
            <a:r>
              <a:rPr lang="en" sz="1600">
                <a:solidFill>
                  <a:srgbClr val="073763"/>
                </a:solidFill>
                <a:latin typeface="Cairo"/>
                <a:ea typeface="Cairo"/>
                <a:cs typeface="Cairo"/>
                <a:sym typeface="Cairo"/>
              </a:rPr>
              <a:t> convergence​ “advantage” </a:t>
            </a:r>
            <a:r>
              <a:rPr b="1" lang="en" sz="1600">
                <a:solidFill>
                  <a:srgbClr val="FF0000"/>
                </a:solidFill>
                <a:latin typeface="Cairo"/>
                <a:ea typeface="Cairo"/>
                <a:cs typeface="Cairo"/>
                <a:sym typeface="Cairo"/>
              </a:rPr>
              <a:t>increases</a:t>
            </a:r>
            <a:r>
              <a:rPr lang="en" sz="1600">
                <a:solidFill>
                  <a:srgbClr val="FF0000"/>
                </a:solidFill>
                <a:latin typeface="Cairo"/>
                <a:ea typeface="Cairo"/>
                <a:cs typeface="Cairo"/>
                <a:sym typeface="Cairo"/>
              </a:rPr>
              <a:t> </a:t>
            </a:r>
            <a:r>
              <a:rPr b="1" lang="en" sz="1600">
                <a:solidFill>
                  <a:srgbClr val="FF0000"/>
                </a:solidFill>
                <a:latin typeface="Cairo"/>
                <a:ea typeface="Cairo"/>
                <a:cs typeface="Cairo"/>
                <a:sym typeface="Cairo"/>
              </a:rPr>
              <a:t>sensitivity</a:t>
            </a:r>
            <a:r>
              <a:rPr lang="en" sz="1600">
                <a:solidFill>
                  <a:srgbClr val="073763"/>
                </a:solidFill>
                <a:latin typeface="Cairo"/>
                <a:ea typeface="Cairo"/>
                <a:cs typeface="Cairo"/>
                <a:sym typeface="Cairo"/>
              </a:rPr>
              <a:t> to light​ iso </a:t>
            </a:r>
            <a:r>
              <a:rPr lang="en" sz="1600" u="sng">
                <a:solidFill>
                  <a:srgbClr val="073763"/>
                </a:solidFill>
                <a:latin typeface="Cairo"/>
                <a:ea typeface="Cairo"/>
                <a:cs typeface="Cairo"/>
                <a:sym typeface="Cairo"/>
              </a:rPr>
              <a:t>low</a:t>
            </a:r>
            <a:r>
              <a:rPr lang="en" sz="1600">
                <a:solidFill>
                  <a:srgbClr val="073763"/>
                </a:solidFill>
                <a:latin typeface="Cairo"/>
                <a:ea typeface="Cairo"/>
                <a:cs typeface="Cairo"/>
                <a:sym typeface="Cairo"/>
              </a:rPr>
              <a:t> light threshold stimulate the rods but decreases visual acuity. </a:t>
            </a:r>
            <a:endParaRPr sz="1600">
              <a:solidFill>
                <a:srgbClr val="073763"/>
              </a:solidFill>
              <a:latin typeface="Cairo"/>
              <a:ea typeface="Cairo"/>
              <a:cs typeface="Cairo"/>
              <a:sym typeface="Cairo"/>
            </a:endParaRPr>
          </a:p>
          <a:p>
            <a:pPr indent="-330200" lvl="0" marL="457200" rtl="0" algn="l">
              <a:spcBef>
                <a:spcPts val="0"/>
              </a:spcBef>
              <a:spcAft>
                <a:spcPts val="0"/>
              </a:spcAft>
              <a:buClr>
                <a:srgbClr val="073763"/>
              </a:buClr>
              <a:buSzPts val="1600"/>
              <a:buFont typeface="Cairo"/>
              <a:buChar char="★"/>
            </a:pPr>
            <a:r>
              <a:rPr lang="en" sz="1600">
                <a:solidFill>
                  <a:srgbClr val="073763"/>
                </a:solidFill>
                <a:latin typeface="Cairo"/>
                <a:ea typeface="Cairo"/>
                <a:cs typeface="Cairo"/>
                <a:sym typeface="Cairo"/>
              </a:rPr>
              <a:t>11-cisretinal form (inactive,​ but light sensitive form) which increase sensitivity of rods to light. </a:t>
            </a:r>
            <a:endParaRPr sz="1600">
              <a:solidFill>
                <a:srgbClr val="073763"/>
              </a:solidFill>
              <a:latin typeface="Cairo"/>
              <a:ea typeface="Cairo"/>
              <a:cs typeface="Cairo"/>
              <a:sym typeface="Cairo"/>
            </a:endParaRPr>
          </a:p>
          <a:p>
            <a:pPr indent="-330200" lvl="0" marL="457200" rtl="0" algn="l">
              <a:spcBef>
                <a:spcPts val="0"/>
              </a:spcBef>
              <a:spcAft>
                <a:spcPts val="0"/>
              </a:spcAft>
              <a:buClr>
                <a:srgbClr val="073763"/>
              </a:buClr>
              <a:buSzPts val="1600"/>
              <a:buFont typeface="Cairo"/>
              <a:buChar char="★"/>
            </a:pPr>
            <a:r>
              <a:rPr lang="en" sz="1600">
                <a:solidFill>
                  <a:srgbClr val="073763"/>
                </a:solidFill>
                <a:latin typeface="Cairo"/>
                <a:ea typeface="Cairo"/>
                <a:cs typeface="Cairo"/>
                <a:sym typeface="Cairo"/>
              </a:rPr>
              <a:t>Photopic vision </a:t>
            </a:r>
            <a:r>
              <a:rPr b="1" lang="en" sz="1600">
                <a:solidFill>
                  <a:srgbClr val="FF0000"/>
                </a:solidFill>
                <a:latin typeface="Cairo"/>
                <a:ea typeface="Cairo"/>
                <a:cs typeface="Cairo"/>
                <a:sym typeface="Cairo"/>
              </a:rPr>
              <a:t>decrease</a:t>
            </a:r>
            <a:r>
              <a:rPr lang="en" sz="1600">
                <a:solidFill>
                  <a:srgbClr val="073763"/>
                </a:solidFill>
                <a:latin typeface="Cairo"/>
                <a:ea typeface="Cairo"/>
                <a:cs typeface="Cairo"/>
                <a:sym typeface="Cairo"/>
              </a:rPr>
              <a:t> intracellular C-GMP</a:t>
            </a:r>
            <a:endParaRPr sz="1600">
              <a:solidFill>
                <a:srgbClr val="073763"/>
              </a:solidFill>
              <a:latin typeface="Cairo"/>
              <a:ea typeface="Cairo"/>
              <a:cs typeface="Cairo"/>
              <a:sym typeface="Cairo"/>
            </a:endParaRPr>
          </a:p>
          <a:p>
            <a:pPr indent="-330200" lvl="0" marL="457200" rtl="0" algn="l">
              <a:spcBef>
                <a:spcPts val="0"/>
              </a:spcBef>
              <a:spcAft>
                <a:spcPts val="0"/>
              </a:spcAft>
              <a:buClr>
                <a:srgbClr val="073763"/>
              </a:buClr>
              <a:buSzPts val="1600"/>
              <a:buFont typeface="Cairo"/>
              <a:buChar char="★"/>
            </a:pPr>
            <a:r>
              <a:rPr lang="en" sz="1600">
                <a:solidFill>
                  <a:srgbClr val="073763"/>
                </a:solidFill>
                <a:latin typeface="Cairo"/>
                <a:ea typeface="Cairo"/>
                <a:cs typeface="Cairo"/>
                <a:sym typeface="Cairo"/>
              </a:rPr>
              <a:t>Dark adaptation increase Rhodopsin regeneration​.Reaches max in </a:t>
            </a:r>
            <a:r>
              <a:rPr b="1" lang="en" sz="1600">
                <a:solidFill>
                  <a:srgbClr val="FF0000"/>
                </a:solidFill>
                <a:latin typeface="Cairo"/>
                <a:ea typeface="Cairo"/>
                <a:cs typeface="Cairo"/>
                <a:sym typeface="Cairo"/>
              </a:rPr>
              <a:t>20</a:t>
            </a:r>
            <a:r>
              <a:rPr lang="en" sz="1600">
                <a:solidFill>
                  <a:srgbClr val="073763"/>
                </a:solidFill>
                <a:latin typeface="Cairo"/>
                <a:ea typeface="Cairo"/>
                <a:cs typeface="Cairo"/>
                <a:sym typeface="Cairo"/>
              </a:rPr>
              <a:t> minutes (First 5 minutes → threshold of cones  5 to 20 mins → Sensitivity of rods.</a:t>
            </a:r>
            <a:endParaRPr sz="1600">
              <a:solidFill>
                <a:srgbClr val="073763"/>
              </a:solidFill>
              <a:latin typeface="Cairo"/>
              <a:ea typeface="Cairo"/>
              <a:cs typeface="Cairo"/>
              <a:sym typeface="Cai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56" name="Google Shape;156;p28"/>
          <p:cNvSpPr txBox="1"/>
          <p:nvPr/>
        </p:nvSpPr>
        <p:spPr>
          <a:xfrm>
            <a:off x="123625" y="84329"/>
            <a:ext cx="5486400" cy="480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Terminology </a:t>
            </a:r>
            <a:endParaRPr b="1" sz="1800">
              <a:solidFill>
                <a:srgbClr val="0B5394"/>
              </a:solidFill>
              <a:latin typeface="Economica"/>
              <a:ea typeface="Economica"/>
              <a:cs typeface="Economica"/>
              <a:sym typeface="Economica"/>
            </a:endParaRPr>
          </a:p>
        </p:txBody>
      </p:sp>
      <p:graphicFrame>
        <p:nvGraphicFramePr>
          <p:cNvPr id="157" name="Google Shape;157;p28"/>
          <p:cNvGraphicFramePr/>
          <p:nvPr/>
        </p:nvGraphicFramePr>
        <p:xfrm>
          <a:off x="344937" y="648747"/>
          <a:ext cx="3000000" cy="3000000"/>
        </p:xfrm>
        <a:graphic>
          <a:graphicData uri="http://schemas.openxmlformats.org/drawingml/2006/table">
            <a:tbl>
              <a:tblPr>
                <a:noFill/>
                <a:tableStyleId>{3EBB28FC-7337-4DFE-A7BD-C6E1FE102BC3}</a:tableStyleId>
              </a:tblPr>
              <a:tblGrid>
                <a:gridCol w="1382300"/>
                <a:gridCol w="4785825"/>
              </a:tblGrid>
              <a:tr h="499825">
                <a:tc>
                  <a:txBody>
                    <a:bodyPr>
                      <a:noAutofit/>
                    </a:bodyPr>
                    <a:lstStyle/>
                    <a:p>
                      <a:pPr indent="0" lvl="0" marL="0" rtl="0" algn="l">
                        <a:spcBef>
                          <a:spcPts val="0"/>
                        </a:spcBef>
                        <a:spcAft>
                          <a:spcPts val="0"/>
                        </a:spcAft>
                        <a:buNone/>
                      </a:pPr>
                      <a:r>
                        <a:rPr lang="en">
                          <a:solidFill>
                            <a:srgbClr val="FFFFFF"/>
                          </a:solidFill>
                        </a:rPr>
                        <a:t>Terminology </a:t>
                      </a:r>
                      <a:endParaRPr>
                        <a:solidFill>
                          <a:srgbClr val="FFFFFF"/>
                        </a:solidFill>
                      </a:endParaRPr>
                    </a:p>
                  </a:txBody>
                  <a:tcPr marT="91425" marB="91425" marR="91425" marL="91425">
                    <a:solidFill>
                      <a:srgbClr val="073763"/>
                    </a:solidFill>
                  </a:tcPr>
                </a:tc>
                <a:tc>
                  <a:txBody>
                    <a:bodyPr>
                      <a:noAutofit/>
                    </a:bodyPr>
                    <a:lstStyle/>
                    <a:p>
                      <a:pPr indent="0" lvl="0" marL="0" rtl="0" algn="l">
                        <a:spcBef>
                          <a:spcPts val="0"/>
                        </a:spcBef>
                        <a:spcAft>
                          <a:spcPts val="0"/>
                        </a:spcAft>
                        <a:buNone/>
                      </a:pPr>
                      <a:r>
                        <a:rPr lang="en"/>
                        <a:t>Definition  </a:t>
                      </a:r>
                      <a:endParaRPr/>
                    </a:p>
                  </a:txBody>
                  <a:tcPr marT="91425" marB="91425" marR="91425" marL="91425">
                    <a:solidFill>
                      <a:srgbClr val="FFFFFF"/>
                    </a:solidFill>
                  </a:tcPr>
                </a:tc>
              </a:tr>
              <a:tr h="585475">
                <a:tc>
                  <a:txBody>
                    <a:bodyPr>
                      <a:noAutofit/>
                    </a:bodyPr>
                    <a:lstStyle/>
                    <a:p>
                      <a:pPr indent="0" lvl="0" marL="0" rtl="0" algn="l">
                        <a:spcBef>
                          <a:spcPts val="0"/>
                        </a:spcBef>
                        <a:spcAft>
                          <a:spcPts val="0"/>
                        </a:spcAft>
                        <a:buNone/>
                      </a:pPr>
                      <a:r>
                        <a:rPr b="1" lang="en" sz="1600">
                          <a:solidFill>
                            <a:schemeClr val="lt1"/>
                          </a:solidFill>
                          <a:latin typeface="Economica"/>
                          <a:ea typeface="Economica"/>
                          <a:cs typeface="Economica"/>
                          <a:sym typeface="Economica"/>
                        </a:rPr>
                        <a:t>Light</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‘elctromagnetic’ radiation that is capable of exciting the human eye’ and it’s extremely fast.Visible light spectrum extends from 397 to 723 nm</a:t>
                      </a:r>
                      <a:endParaRPr sz="1200">
                        <a:latin typeface="Cairo"/>
                        <a:ea typeface="Cairo"/>
                        <a:cs typeface="Cairo"/>
                        <a:sym typeface="Cairo"/>
                      </a:endParaRPr>
                    </a:p>
                  </a:txBody>
                  <a:tcPr marT="91425" marB="91425" marR="91425" marL="91425">
                    <a:solidFill>
                      <a:srgbClr val="FFFFFF"/>
                    </a:solidFill>
                  </a:tcPr>
                </a:tc>
              </a:tr>
              <a:tr h="728350">
                <a:tc>
                  <a:txBody>
                    <a:bodyPr>
                      <a:noAutofit/>
                    </a:bodyPr>
                    <a:lstStyle/>
                    <a:p>
                      <a:pPr indent="0" lvl="0" marL="0" rtl="0" algn="l">
                        <a:spcBef>
                          <a:spcPts val="0"/>
                        </a:spcBef>
                        <a:spcAft>
                          <a:spcPts val="0"/>
                        </a:spcAft>
                        <a:buClr>
                          <a:schemeClr val="dk1"/>
                        </a:buClr>
                        <a:buSzPts val="1100"/>
                        <a:buFont typeface="Arial"/>
                        <a:buNone/>
                      </a:pPr>
                      <a:r>
                        <a:rPr b="1" lang="en" sz="1600">
                          <a:solidFill>
                            <a:schemeClr val="lt1"/>
                          </a:solidFill>
                          <a:latin typeface="Economica"/>
                          <a:ea typeface="Economica"/>
                          <a:cs typeface="Economica"/>
                          <a:sym typeface="Economica"/>
                        </a:rPr>
                        <a:t>Convergence</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Clr>
                          <a:schemeClr val="dk1"/>
                        </a:buClr>
                        <a:buSzPts val="1100"/>
                        <a:buFont typeface="Arial"/>
                        <a:buNone/>
                      </a:pPr>
                      <a:r>
                        <a:rPr b="1" lang="en" sz="1200">
                          <a:highlight>
                            <a:srgbClr val="FFFFFF"/>
                          </a:highlight>
                          <a:latin typeface="Cairo"/>
                          <a:ea typeface="Cairo"/>
                          <a:cs typeface="Cairo"/>
                          <a:sym typeface="Cairo"/>
                        </a:rPr>
                        <a:t>“Physics”</a:t>
                      </a:r>
                      <a:r>
                        <a:rPr lang="en" sz="1200">
                          <a:highlight>
                            <a:schemeClr val="lt1"/>
                          </a:highlight>
                          <a:latin typeface="Cairo"/>
                          <a:ea typeface="Cairo"/>
                          <a:cs typeface="Cairo"/>
                          <a:sym typeface="Cairo"/>
                        </a:rPr>
                        <a:t>The act of converging and especially moving toward union or uniformity. Opposite of divergence.</a:t>
                      </a:r>
                      <a:r>
                        <a:rPr b="1" lang="en" sz="1200">
                          <a:highlight>
                            <a:schemeClr val="lt1"/>
                          </a:highlight>
                          <a:latin typeface="Cairo"/>
                          <a:ea typeface="Cairo"/>
                          <a:cs typeface="Cairo"/>
                          <a:sym typeface="Cairo"/>
                        </a:rPr>
                        <a:t>”Medicine”</a:t>
                      </a:r>
                      <a:r>
                        <a:rPr lang="en" sz="1200">
                          <a:highlight>
                            <a:schemeClr val="lt1"/>
                          </a:highlight>
                          <a:latin typeface="Cairo"/>
                          <a:ea typeface="Cairo"/>
                          <a:cs typeface="Cairo"/>
                          <a:sym typeface="Cairo"/>
                        </a:rPr>
                        <a:t> </a:t>
                      </a:r>
                      <a:r>
                        <a:rPr lang="en" sz="1200">
                          <a:highlight>
                            <a:srgbClr val="FFFFFF"/>
                          </a:highlight>
                          <a:latin typeface="Cairo"/>
                          <a:ea typeface="Cairo"/>
                          <a:cs typeface="Cairo"/>
                          <a:sym typeface="Cairo"/>
                        </a:rPr>
                        <a:t>Inward movement of both eyes toward each other, usually in an effort to maintain single binocular vision as an object approaches.</a:t>
                      </a:r>
                      <a:endParaRPr sz="1200">
                        <a:latin typeface="Cairo"/>
                        <a:ea typeface="Cairo"/>
                        <a:cs typeface="Cairo"/>
                        <a:sym typeface="Cairo"/>
                      </a:endParaRPr>
                    </a:p>
                  </a:txBody>
                  <a:tcPr marT="91425" marB="91425" marR="91425" marL="91425">
                    <a:solidFill>
                      <a:srgbClr val="FFFFFF"/>
                    </a:solidFill>
                  </a:tcPr>
                </a:tc>
              </a:tr>
              <a:tr h="391350">
                <a:tc>
                  <a:txBody>
                    <a:bodyPr>
                      <a:noAutofit/>
                    </a:bodyPr>
                    <a:lstStyle/>
                    <a:p>
                      <a:pPr indent="0" lvl="0" marL="0" rtl="0" algn="l">
                        <a:spcBef>
                          <a:spcPts val="0"/>
                        </a:spcBef>
                        <a:spcAft>
                          <a:spcPts val="0"/>
                        </a:spcAft>
                        <a:buClr>
                          <a:schemeClr val="dk1"/>
                        </a:buClr>
                        <a:buSzPts val="1100"/>
                        <a:buFont typeface="Arial"/>
                        <a:buNone/>
                      </a:pPr>
                      <a:r>
                        <a:rPr b="1" lang="en" sz="1600">
                          <a:solidFill>
                            <a:schemeClr val="lt1"/>
                          </a:solidFill>
                          <a:latin typeface="Economica"/>
                          <a:ea typeface="Economica"/>
                          <a:cs typeface="Economica"/>
                          <a:sym typeface="Economica"/>
                        </a:rPr>
                        <a:t>Retina</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Clr>
                          <a:schemeClr val="dk1"/>
                        </a:buClr>
                        <a:buSzPts val="1100"/>
                        <a:buFont typeface="Arial"/>
                        <a:buNone/>
                      </a:pPr>
                      <a:r>
                        <a:rPr lang="en" sz="1200">
                          <a:highlight>
                            <a:srgbClr val="FFFFFF"/>
                          </a:highlight>
                          <a:latin typeface="Cairo"/>
                          <a:ea typeface="Cairo"/>
                          <a:cs typeface="Cairo"/>
                          <a:sym typeface="Cairo"/>
                        </a:rPr>
                        <a:t>Light sensitive nerve tissue in the eye that converts images from the eye's optical system into electrical impulses that are sent along the optic nerve to the brain. Forms a thin membranous lining of the rear two-thirds of the globe.</a:t>
                      </a:r>
                      <a:endParaRPr sz="1200">
                        <a:latin typeface="Cairo"/>
                        <a:ea typeface="Cairo"/>
                        <a:cs typeface="Cairo"/>
                        <a:sym typeface="Cairo"/>
                      </a:endParaRPr>
                    </a:p>
                  </a:txBody>
                  <a:tcPr marT="91425" marB="91425" marR="91425" marL="91425">
                    <a:solidFill>
                      <a:srgbClr val="FFFFFF"/>
                    </a:solidFill>
                  </a:tcPr>
                </a:tc>
              </a:tr>
              <a:tr h="728350">
                <a:tc>
                  <a:txBody>
                    <a:bodyPr>
                      <a:noAutofit/>
                    </a:bodyPr>
                    <a:lstStyle/>
                    <a:p>
                      <a:pPr indent="0" lvl="0" marL="0" rtl="0" algn="l">
                        <a:spcBef>
                          <a:spcPts val="0"/>
                        </a:spcBef>
                        <a:spcAft>
                          <a:spcPts val="0"/>
                        </a:spcAft>
                        <a:buClr>
                          <a:schemeClr val="dk1"/>
                        </a:buClr>
                        <a:buSzPts val="1100"/>
                        <a:buFont typeface="Arial"/>
                        <a:buNone/>
                      </a:pPr>
                      <a:r>
                        <a:rPr b="1" lang="en" sz="1600">
                          <a:solidFill>
                            <a:schemeClr val="lt1"/>
                          </a:solidFill>
                          <a:latin typeface="Economica"/>
                          <a:ea typeface="Economica"/>
                          <a:cs typeface="Economica"/>
                          <a:sym typeface="Economica"/>
                        </a:rPr>
                        <a:t>Rhodopsin</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None/>
                      </a:pPr>
                      <a:r>
                        <a:rPr lang="en" sz="1200">
                          <a:highlight>
                            <a:srgbClr val="FFFFFF"/>
                          </a:highlight>
                          <a:latin typeface="Cairo"/>
                          <a:ea typeface="Cairo"/>
                          <a:cs typeface="Cairo"/>
                          <a:sym typeface="Cairo"/>
                        </a:rPr>
                        <a:t>A visual pigment found in the rod photoreceptor cells of the retina, is responsible for converting photons into chemical signals that stimulate biological processes in the nervous systems of humans and other vertebrate animals, allowing them to sense light</a:t>
                      </a:r>
                      <a:r>
                        <a:rPr lang="en" sz="1200" u="sng">
                          <a:highlight>
                            <a:srgbClr val="FFFFFF"/>
                          </a:highlight>
                          <a:latin typeface="Cairo"/>
                          <a:ea typeface="Cairo"/>
                          <a:cs typeface="Cairo"/>
                          <a:sym typeface="Cairo"/>
                          <a:hlinkClick r:id="rId3"/>
                        </a:rPr>
                        <a:t>1</a:t>
                      </a:r>
                      <a:r>
                        <a:rPr lang="en" sz="1200">
                          <a:highlight>
                            <a:srgbClr val="FFFFFF"/>
                          </a:highlight>
                          <a:latin typeface="Cairo"/>
                          <a:ea typeface="Cairo"/>
                          <a:cs typeface="Cairo"/>
                          <a:sym typeface="Cairo"/>
                        </a:rPr>
                        <a:t>. Rhodopsin is a member of class A of the G-protein-coupled receptor GPCR superfamily</a:t>
                      </a:r>
                      <a:r>
                        <a:rPr lang="en" sz="1200" u="sng">
                          <a:highlight>
                            <a:srgbClr val="FFFFFF"/>
                          </a:highlight>
                          <a:latin typeface="Cairo"/>
                          <a:ea typeface="Cairo"/>
                          <a:cs typeface="Cairo"/>
                          <a:sym typeface="Cairo"/>
                          <a:hlinkClick r:id="rId4"/>
                        </a:rPr>
                        <a:t>2</a:t>
                      </a:r>
                      <a:r>
                        <a:rPr lang="en" sz="1200">
                          <a:highlight>
                            <a:srgbClr val="FFFFFF"/>
                          </a:highlight>
                          <a:latin typeface="Cairo"/>
                          <a:ea typeface="Cairo"/>
                          <a:cs typeface="Cairo"/>
                          <a:sym typeface="Cairo"/>
                        </a:rPr>
                        <a:t>, which is a large group of cell surface signaling receptors that transduce extracellular signals into intracellular pathways through the activation of heterotrimeric G proteins.</a:t>
                      </a:r>
                      <a:endParaRPr sz="1200">
                        <a:latin typeface="Cairo"/>
                        <a:ea typeface="Cairo"/>
                        <a:cs typeface="Cairo"/>
                        <a:sym typeface="Cairo"/>
                      </a:endParaRPr>
                    </a:p>
                  </a:txBody>
                  <a:tcPr marT="91425" marB="91425" marR="91425" marL="91425">
                    <a:solidFill>
                      <a:srgbClr val="FFFFFF"/>
                    </a:solidFill>
                  </a:tcPr>
                </a:tc>
              </a:tr>
              <a:tr h="458475">
                <a:tc>
                  <a:txBody>
                    <a:bodyPr>
                      <a:noAutofit/>
                    </a:bodyPr>
                    <a:lstStyle/>
                    <a:p>
                      <a:pPr indent="0" lvl="0" marL="0" rtl="0" algn="l">
                        <a:spcBef>
                          <a:spcPts val="0"/>
                        </a:spcBef>
                        <a:spcAft>
                          <a:spcPts val="0"/>
                        </a:spcAft>
                        <a:buClr>
                          <a:schemeClr val="dk1"/>
                        </a:buClr>
                        <a:buSzPts val="1100"/>
                        <a:buFont typeface="Arial"/>
                        <a:buNone/>
                      </a:pPr>
                      <a:r>
                        <a:rPr b="1" lang="en" sz="1600">
                          <a:solidFill>
                            <a:schemeClr val="lt1"/>
                          </a:solidFill>
                          <a:latin typeface="Economica"/>
                          <a:ea typeface="Economica"/>
                          <a:cs typeface="Economica"/>
                          <a:sym typeface="Economica"/>
                        </a:rPr>
                        <a:t>F</a:t>
                      </a:r>
                      <a:r>
                        <a:rPr b="1" lang="en" sz="1600">
                          <a:solidFill>
                            <a:schemeClr val="lt1"/>
                          </a:solidFill>
                          <a:latin typeface="Economica"/>
                          <a:ea typeface="Economica"/>
                          <a:cs typeface="Economica"/>
                          <a:sym typeface="Economica"/>
                        </a:rPr>
                        <a:t>ovea </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None/>
                      </a:pPr>
                      <a:r>
                        <a:rPr lang="en" sz="1200">
                          <a:highlight>
                            <a:srgbClr val="FFFFFF"/>
                          </a:highlight>
                          <a:latin typeface="Cairo"/>
                          <a:ea typeface="Cairo"/>
                          <a:cs typeface="Cairo"/>
                          <a:sym typeface="Cairo"/>
                        </a:rPr>
                        <a:t>Central pit in the macula that produces sharpest vision. Contains a high concentration of cones and no retinal blood vessels.</a:t>
                      </a:r>
                      <a:endParaRPr sz="1200">
                        <a:latin typeface="Cairo"/>
                        <a:ea typeface="Cairo"/>
                        <a:cs typeface="Cairo"/>
                        <a:sym typeface="Cairo"/>
                      </a:endParaRPr>
                    </a:p>
                  </a:txBody>
                  <a:tcPr marT="91425" marB="91425" marR="91425" marL="91425">
                    <a:solidFill>
                      <a:srgbClr val="FFFFFF"/>
                    </a:solidFill>
                  </a:tcPr>
                </a:tc>
              </a:tr>
              <a:tr h="461650">
                <a:tc>
                  <a:txBody>
                    <a:bodyPr>
                      <a:noAutofit/>
                    </a:bodyPr>
                    <a:lstStyle/>
                    <a:p>
                      <a:pPr indent="0" lvl="0" marL="0" rtl="0" algn="l">
                        <a:spcBef>
                          <a:spcPts val="0"/>
                        </a:spcBef>
                        <a:spcAft>
                          <a:spcPts val="0"/>
                        </a:spcAft>
                        <a:buClr>
                          <a:schemeClr val="dk1"/>
                        </a:buClr>
                        <a:buSzPts val="1100"/>
                        <a:buFont typeface="Arial"/>
                        <a:buNone/>
                      </a:pPr>
                      <a:r>
                        <a:rPr b="1" lang="en" sz="1600">
                          <a:solidFill>
                            <a:schemeClr val="lt1"/>
                          </a:solidFill>
                          <a:latin typeface="Economica"/>
                          <a:ea typeface="Economica"/>
                          <a:cs typeface="Economica"/>
                          <a:sym typeface="Economica"/>
                        </a:rPr>
                        <a:t>M</a:t>
                      </a:r>
                      <a:r>
                        <a:rPr b="1" lang="en" sz="1600">
                          <a:solidFill>
                            <a:schemeClr val="lt1"/>
                          </a:solidFill>
                          <a:latin typeface="Economica"/>
                          <a:ea typeface="Economica"/>
                          <a:cs typeface="Economica"/>
                          <a:sym typeface="Economica"/>
                        </a:rPr>
                        <a:t>acula</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Clr>
                          <a:schemeClr val="dk1"/>
                        </a:buClr>
                        <a:buSzPts val="1100"/>
                        <a:buFont typeface="Arial"/>
                        <a:buNone/>
                      </a:pPr>
                      <a:r>
                        <a:rPr lang="en" sz="1200">
                          <a:highlight>
                            <a:srgbClr val="FFFFFF"/>
                          </a:highlight>
                          <a:latin typeface="Cairo"/>
                          <a:ea typeface="Cairo"/>
                          <a:cs typeface="Cairo"/>
                          <a:sym typeface="Cairo"/>
                        </a:rPr>
                        <a:t>Small central area of the retina surrounding the fovea; area of acute central vision.</a:t>
                      </a:r>
                      <a:endParaRPr sz="1200">
                        <a:latin typeface="Cairo"/>
                        <a:ea typeface="Cairo"/>
                        <a:cs typeface="Cairo"/>
                        <a:sym typeface="Cairo"/>
                      </a:endParaRPr>
                    </a:p>
                  </a:txBody>
                  <a:tcPr marT="91425" marB="91425" marR="91425" marL="91425">
                    <a:solidFill>
                      <a:srgbClr val="FFFFFF"/>
                    </a:solidFill>
                  </a:tcPr>
                </a:tc>
              </a:tr>
              <a:tr h="461650">
                <a:tc>
                  <a:txBody>
                    <a:bodyPr>
                      <a:noAutofit/>
                    </a:bodyPr>
                    <a:lstStyle/>
                    <a:p>
                      <a:pPr indent="0" lvl="0" marL="0" rtl="0" algn="l">
                        <a:spcBef>
                          <a:spcPts val="0"/>
                        </a:spcBef>
                        <a:spcAft>
                          <a:spcPts val="0"/>
                        </a:spcAft>
                        <a:buClr>
                          <a:schemeClr val="dk1"/>
                        </a:buClr>
                        <a:buSzPts val="1100"/>
                        <a:buFont typeface="Arial"/>
                        <a:buNone/>
                      </a:pPr>
                      <a:r>
                        <a:rPr b="1" lang="en" sz="1600">
                          <a:solidFill>
                            <a:schemeClr val="lt1"/>
                          </a:solidFill>
                          <a:latin typeface="Economica"/>
                          <a:ea typeface="Economica"/>
                          <a:cs typeface="Economica"/>
                          <a:sym typeface="Economica"/>
                        </a:rPr>
                        <a:t>A</a:t>
                      </a:r>
                      <a:r>
                        <a:rPr b="1" lang="en" sz="1600">
                          <a:solidFill>
                            <a:schemeClr val="lt1"/>
                          </a:solidFill>
                          <a:latin typeface="Economica"/>
                          <a:ea typeface="Economica"/>
                          <a:cs typeface="Economica"/>
                          <a:sym typeface="Economica"/>
                        </a:rPr>
                        <a:t>ccommodation </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None/>
                      </a:pPr>
                      <a:r>
                        <a:rPr lang="en" sz="1200">
                          <a:highlight>
                            <a:srgbClr val="FFFFFF"/>
                          </a:highlight>
                          <a:latin typeface="Cairo"/>
                          <a:ea typeface="Cairo"/>
                          <a:cs typeface="Cairo"/>
                          <a:sym typeface="Cairo"/>
                        </a:rPr>
                        <a:t>Increase in optical power by the eye in order to maintain a clear image (focus) as objects are moved closer.</a:t>
                      </a:r>
                      <a:endParaRPr sz="1200">
                        <a:latin typeface="Cairo"/>
                        <a:ea typeface="Cairo"/>
                        <a:cs typeface="Cairo"/>
                        <a:sym typeface="Cairo"/>
                      </a:endParaRPr>
                    </a:p>
                  </a:txBody>
                  <a:tcPr marT="91425" marB="91425" marR="91425" marL="91425">
                    <a:solidFill>
                      <a:srgbClr val="FFFFFF"/>
                    </a:solidFill>
                  </a:tcPr>
                </a:tc>
              </a:tr>
              <a:tr h="452125">
                <a:tc>
                  <a:txBody>
                    <a:bodyPr>
                      <a:noAutofit/>
                    </a:bodyPr>
                    <a:lstStyle/>
                    <a:p>
                      <a:pPr indent="0" lvl="0" marL="0" rtl="0" algn="l">
                        <a:spcBef>
                          <a:spcPts val="0"/>
                        </a:spcBef>
                        <a:spcAft>
                          <a:spcPts val="0"/>
                        </a:spcAft>
                        <a:buNone/>
                      </a:pPr>
                      <a:r>
                        <a:rPr b="1" lang="en" sz="1600">
                          <a:solidFill>
                            <a:schemeClr val="lt1"/>
                          </a:solidFill>
                          <a:latin typeface="Economica"/>
                          <a:ea typeface="Economica"/>
                          <a:cs typeface="Economica"/>
                          <a:sym typeface="Economica"/>
                        </a:rPr>
                        <a:t>Cones</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None/>
                      </a:pPr>
                      <a:r>
                        <a:rPr lang="en" sz="1200">
                          <a:highlight>
                            <a:srgbClr val="FFFFFF"/>
                          </a:highlight>
                          <a:latin typeface="Cairo"/>
                          <a:ea typeface="Cairo"/>
                          <a:cs typeface="Cairo"/>
                          <a:sym typeface="Cairo"/>
                        </a:rPr>
                        <a:t> Light-sensitive retinal receptor cell that provides sharp visual acuity and color discrimination</a:t>
                      </a:r>
                      <a:endParaRPr sz="1200">
                        <a:latin typeface="Cairo"/>
                        <a:ea typeface="Cairo"/>
                        <a:cs typeface="Cairo"/>
                        <a:sym typeface="Cairo"/>
                      </a:endParaRPr>
                    </a:p>
                  </a:txBody>
                  <a:tcPr marT="91425" marB="91425" marR="91425" marL="91425">
                    <a:solidFill>
                      <a:srgbClr val="FFFFFF"/>
                    </a:solidFill>
                  </a:tcPr>
                </a:tc>
              </a:tr>
              <a:tr h="728350">
                <a:tc>
                  <a:txBody>
                    <a:bodyPr>
                      <a:noAutofit/>
                    </a:bodyPr>
                    <a:lstStyle/>
                    <a:p>
                      <a:pPr indent="0" lvl="0" marL="0" rtl="0" algn="l">
                        <a:spcBef>
                          <a:spcPts val="0"/>
                        </a:spcBef>
                        <a:spcAft>
                          <a:spcPts val="0"/>
                        </a:spcAft>
                        <a:buNone/>
                      </a:pPr>
                      <a:r>
                        <a:rPr b="1" lang="en" sz="1600">
                          <a:solidFill>
                            <a:schemeClr val="lt1"/>
                          </a:solidFill>
                          <a:latin typeface="Economica"/>
                          <a:ea typeface="Economica"/>
                          <a:cs typeface="Economica"/>
                          <a:sym typeface="Economica"/>
                        </a:rPr>
                        <a:t>Rod</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None/>
                      </a:pPr>
                      <a:r>
                        <a:rPr lang="en" sz="1200">
                          <a:highlight>
                            <a:srgbClr val="FFFFFF"/>
                          </a:highlight>
                          <a:latin typeface="Cairo"/>
                          <a:ea typeface="Cairo"/>
                          <a:cs typeface="Cairo"/>
                          <a:sym typeface="Cairo"/>
                        </a:rPr>
                        <a:t>Light-sensitive, specialized retinal receptor cell that works at low light levels (night vision).</a:t>
                      </a:r>
                      <a:endParaRPr sz="1200">
                        <a:latin typeface="Cairo"/>
                        <a:ea typeface="Cairo"/>
                        <a:cs typeface="Cairo"/>
                        <a:sym typeface="Cairo"/>
                      </a:endParaRPr>
                    </a:p>
                  </a:txBody>
                  <a:tcPr marT="91425" marB="91425" marR="91425" marL="91425">
                    <a:solidFill>
                      <a:srgbClr val="FFFFFF"/>
                    </a:solidFill>
                  </a:tcPr>
                </a:tc>
              </a:tr>
              <a:tr h="728350">
                <a:tc>
                  <a:txBody>
                    <a:bodyPr>
                      <a:noAutofit/>
                    </a:bodyPr>
                    <a:lstStyle/>
                    <a:p>
                      <a:pPr indent="0" lvl="0" marL="0" rtl="0" algn="l">
                        <a:spcBef>
                          <a:spcPts val="0"/>
                        </a:spcBef>
                        <a:spcAft>
                          <a:spcPts val="0"/>
                        </a:spcAft>
                        <a:buClr>
                          <a:schemeClr val="dk1"/>
                        </a:buClr>
                        <a:buSzPts val="1100"/>
                        <a:buFont typeface="Arial"/>
                        <a:buNone/>
                      </a:pPr>
                      <a:r>
                        <a:rPr b="1" lang="en" sz="1600">
                          <a:solidFill>
                            <a:schemeClr val="lt1"/>
                          </a:solidFill>
                          <a:latin typeface="Economica"/>
                          <a:ea typeface="Economica"/>
                          <a:cs typeface="Economica"/>
                          <a:sym typeface="Economica"/>
                        </a:rPr>
                        <a:t>C</a:t>
                      </a:r>
                      <a:r>
                        <a:rPr b="1" lang="en" sz="1600">
                          <a:solidFill>
                            <a:schemeClr val="lt1"/>
                          </a:solidFill>
                          <a:latin typeface="Economica"/>
                          <a:ea typeface="Economica"/>
                          <a:cs typeface="Economica"/>
                          <a:sym typeface="Economica"/>
                        </a:rPr>
                        <a:t>hromophore</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Clr>
                          <a:schemeClr val="dk1"/>
                        </a:buClr>
                        <a:buSzPts val="1100"/>
                        <a:buFont typeface="Arial"/>
                        <a:buNone/>
                      </a:pPr>
                      <a:r>
                        <a:rPr lang="en" sz="1200">
                          <a:highlight>
                            <a:srgbClr val="FFFFFF"/>
                          </a:highlight>
                          <a:latin typeface="Cairo"/>
                          <a:ea typeface="Cairo"/>
                          <a:cs typeface="Cairo"/>
                          <a:sym typeface="Cairo"/>
                        </a:rPr>
                        <a:t>A chemical group (such as an azo group) that absorbs light at a specific frequency and so imparts color to a molecule; </a:t>
                      </a:r>
                      <a:r>
                        <a:rPr i="1" lang="en" sz="1200">
                          <a:highlight>
                            <a:srgbClr val="FFFFFF"/>
                          </a:highlight>
                          <a:latin typeface="Cairo"/>
                          <a:ea typeface="Cairo"/>
                          <a:cs typeface="Cairo"/>
                          <a:sym typeface="Cairo"/>
                        </a:rPr>
                        <a:t>also</a:t>
                      </a:r>
                      <a:r>
                        <a:rPr lang="en" sz="1200">
                          <a:highlight>
                            <a:srgbClr val="FFFFFF"/>
                          </a:highlight>
                          <a:latin typeface="Cairo"/>
                          <a:ea typeface="Cairo"/>
                          <a:cs typeface="Cairo"/>
                          <a:sym typeface="Cairo"/>
                        </a:rPr>
                        <a:t> : a colored chemical compound</a:t>
                      </a:r>
                      <a:endParaRPr sz="1200">
                        <a:latin typeface="Cairo"/>
                        <a:ea typeface="Cairo"/>
                        <a:cs typeface="Cairo"/>
                        <a:sym typeface="Cairo"/>
                      </a:endParaRPr>
                    </a:p>
                  </a:txBody>
                  <a:tcPr marT="91425" marB="91425" marR="91425" marL="91425">
                    <a:solidFill>
                      <a:srgbClr val="FFFFFF"/>
                    </a:solidFill>
                  </a:tcPr>
                </a:tc>
              </a:tr>
              <a:tr h="728350">
                <a:tc>
                  <a:txBody>
                    <a:bodyPr>
                      <a:noAutofit/>
                    </a:bodyPr>
                    <a:lstStyle/>
                    <a:p>
                      <a:pPr indent="0" lvl="0" marL="0" rtl="0" algn="l">
                        <a:spcBef>
                          <a:spcPts val="0"/>
                        </a:spcBef>
                        <a:spcAft>
                          <a:spcPts val="0"/>
                        </a:spcAft>
                        <a:buClr>
                          <a:schemeClr val="dk1"/>
                        </a:buClr>
                        <a:buSzPts val="1100"/>
                        <a:buFont typeface="Arial"/>
                        <a:buNone/>
                      </a:pPr>
                      <a:r>
                        <a:rPr b="1" lang="en" sz="1600">
                          <a:solidFill>
                            <a:schemeClr val="lt1"/>
                          </a:solidFill>
                          <a:latin typeface="Economica"/>
                          <a:ea typeface="Economica"/>
                          <a:cs typeface="Economica"/>
                          <a:sym typeface="Economica"/>
                        </a:rPr>
                        <a:t>V</a:t>
                      </a:r>
                      <a:r>
                        <a:rPr b="1" lang="en" sz="1600">
                          <a:solidFill>
                            <a:schemeClr val="lt1"/>
                          </a:solidFill>
                          <a:latin typeface="Economica"/>
                          <a:ea typeface="Economica"/>
                          <a:cs typeface="Economica"/>
                          <a:sym typeface="Economica"/>
                        </a:rPr>
                        <a:t>isual acuity</a:t>
                      </a:r>
                      <a:r>
                        <a:rPr b="1" lang="en" sz="1600">
                          <a:solidFill>
                            <a:schemeClr val="lt1"/>
                          </a:solidFill>
                          <a:highlight>
                            <a:srgbClr val="FFFFFF"/>
                          </a:highlight>
                          <a:latin typeface="Economica"/>
                          <a:ea typeface="Economica"/>
                          <a:cs typeface="Economica"/>
                          <a:sym typeface="Economica"/>
                        </a:rPr>
                        <a:t> </a:t>
                      </a:r>
                      <a:endParaRPr b="1" sz="1600">
                        <a:solidFill>
                          <a:schemeClr val="lt1"/>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l">
                        <a:spcBef>
                          <a:spcPts val="0"/>
                        </a:spcBef>
                        <a:spcAft>
                          <a:spcPts val="0"/>
                        </a:spcAft>
                        <a:buNone/>
                      </a:pPr>
                      <a:r>
                        <a:rPr lang="en" sz="1200">
                          <a:highlight>
                            <a:srgbClr val="FFFFFF"/>
                          </a:highlight>
                          <a:latin typeface="Cairo"/>
                          <a:ea typeface="Cairo"/>
                          <a:cs typeface="Cairo"/>
                          <a:sym typeface="Cairo"/>
                        </a:rPr>
                        <a:t>Assessment of the eye's ability to distinguish object details and shape, using the smallest identifiable object that can be seen at a specified distance (usually 20 ft. or 16 in.).</a:t>
                      </a:r>
                      <a:endParaRPr sz="1200">
                        <a:highlight>
                          <a:srgbClr val="FFFFFF"/>
                        </a:highlight>
                        <a:latin typeface="Cairo"/>
                        <a:ea typeface="Cairo"/>
                        <a:cs typeface="Cairo"/>
                        <a:sym typeface="Cairo"/>
                      </a:endParaRPr>
                    </a:p>
                  </a:txBody>
                  <a:tcPr marT="91425" marB="91425" marR="91425" marL="91425">
                    <a:solidFill>
                      <a:srgbClr val="FFFFF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6"/>
          <p:cNvSpPr txBox="1"/>
          <p:nvPr/>
        </p:nvSpPr>
        <p:spPr>
          <a:xfrm flipH="1" rot="5400000">
            <a:off x="5022300" y="3476325"/>
            <a:ext cx="3048600" cy="6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371" name="Google Shape;371;p46"/>
          <p:cNvSpPr txBox="1"/>
          <p:nvPr/>
        </p:nvSpPr>
        <p:spPr>
          <a:xfrm>
            <a:off x="0" y="8"/>
            <a:ext cx="5486400" cy="632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Questions </a:t>
            </a:r>
            <a:endParaRPr sz="1800">
              <a:solidFill>
                <a:srgbClr val="0B5394"/>
              </a:solidFill>
              <a:latin typeface="Economica"/>
              <a:ea typeface="Economica"/>
              <a:cs typeface="Economica"/>
              <a:sym typeface="Economica"/>
            </a:endParaRPr>
          </a:p>
        </p:txBody>
      </p:sp>
      <p:sp>
        <p:nvSpPr>
          <p:cNvPr id="372" name="Google Shape;372;p46"/>
          <p:cNvSpPr txBox="1"/>
          <p:nvPr/>
        </p:nvSpPr>
        <p:spPr>
          <a:xfrm>
            <a:off x="685751" y="4631435"/>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6"/>
          <p:cNvSpPr txBox="1"/>
          <p:nvPr/>
        </p:nvSpPr>
        <p:spPr>
          <a:xfrm>
            <a:off x="432825" y="512858"/>
            <a:ext cx="5486400" cy="640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7"/>
              </a:buClr>
              <a:buSzPts val="1200"/>
              <a:buFont typeface="Georgia"/>
              <a:buAutoNum type="arabicParenR"/>
            </a:pPr>
            <a:r>
              <a:rPr lang="en" sz="1200">
                <a:solidFill>
                  <a:srgbClr val="1C4587"/>
                </a:solidFill>
                <a:latin typeface="Georgia"/>
                <a:ea typeface="Georgia"/>
                <a:cs typeface="Georgia"/>
                <a:sym typeface="Georgia"/>
              </a:rPr>
              <a:t>Rhodopsin pigment is composed of opsin protein and </a:t>
            </a:r>
            <a:r>
              <a:rPr lang="en" sz="1200">
                <a:solidFill>
                  <a:srgbClr val="1C4587"/>
                </a:solidFill>
                <a:latin typeface="Georgia"/>
                <a:ea typeface="Georgia"/>
                <a:cs typeface="Georgia"/>
                <a:sym typeface="Georgia"/>
              </a:rPr>
              <a:t>Retinal</a:t>
            </a:r>
            <a:r>
              <a:rPr lang="en" sz="1200">
                <a:solidFill>
                  <a:srgbClr val="1C4587"/>
                </a:solidFill>
                <a:latin typeface="Georgia"/>
                <a:ea typeface="Georgia"/>
                <a:cs typeface="Georgia"/>
                <a:sym typeface="Georgia"/>
              </a:rPr>
              <a:t> which is:</a:t>
            </a:r>
            <a:endParaRPr sz="1200">
              <a:solidFill>
                <a:srgbClr val="1C4587"/>
              </a:solidFill>
              <a:latin typeface="Georgia"/>
              <a:ea typeface="Georgia"/>
              <a:cs typeface="Georgia"/>
              <a:sym typeface="Georgia"/>
            </a:endParaRPr>
          </a:p>
          <a:p>
            <a:pPr indent="-304800" lvl="0" marL="457200" rtl="0" algn="l">
              <a:spcBef>
                <a:spcPts val="0"/>
              </a:spcBef>
              <a:spcAft>
                <a:spcPts val="0"/>
              </a:spcAft>
              <a:buSzPts val="1200"/>
              <a:buFont typeface="Georgia"/>
              <a:buAutoNum type="alphaUcParenR"/>
            </a:pPr>
            <a:r>
              <a:rPr lang="en" sz="1200">
                <a:latin typeface="Georgia"/>
                <a:ea typeface="Georgia"/>
                <a:cs typeface="Georgia"/>
                <a:sym typeface="Georgia"/>
              </a:rPr>
              <a:t>Vitamin A derivative</a:t>
            </a:r>
            <a:endParaRPr sz="1200">
              <a:latin typeface="Georgia"/>
              <a:ea typeface="Georgia"/>
              <a:cs typeface="Georgia"/>
              <a:sym typeface="Georgia"/>
            </a:endParaRPr>
          </a:p>
          <a:p>
            <a:pPr indent="-304800" lvl="0" marL="457200" rtl="0" algn="l">
              <a:spcBef>
                <a:spcPts val="0"/>
              </a:spcBef>
              <a:spcAft>
                <a:spcPts val="0"/>
              </a:spcAft>
              <a:buSzPts val="1200"/>
              <a:buFont typeface="Georgia"/>
              <a:buAutoNum type="alphaUcParenR"/>
            </a:pPr>
            <a:r>
              <a:rPr lang="en" sz="1200">
                <a:solidFill>
                  <a:schemeClr val="dk1"/>
                </a:solidFill>
                <a:latin typeface="Georgia"/>
                <a:ea typeface="Georgia"/>
                <a:cs typeface="Georgia"/>
                <a:sym typeface="Georgia"/>
              </a:rPr>
              <a:t>Vitamin B derivative </a:t>
            </a:r>
            <a:endParaRPr sz="1200">
              <a:latin typeface="Georgia"/>
              <a:ea typeface="Georgia"/>
              <a:cs typeface="Georgia"/>
              <a:sym typeface="Georgia"/>
            </a:endParaRPr>
          </a:p>
          <a:p>
            <a:pPr indent="-304800" lvl="0" marL="457200" rtl="0" algn="l">
              <a:spcBef>
                <a:spcPts val="0"/>
              </a:spcBef>
              <a:spcAft>
                <a:spcPts val="0"/>
              </a:spcAft>
              <a:buClr>
                <a:schemeClr val="dk1"/>
              </a:buClr>
              <a:buSzPts val="1200"/>
              <a:buFont typeface="Georgia"/>
              <a:buAutoNum type="alphaUcParenR"/>
            </a:pPr>
            <a:r>
              <a:rPr lang="en" sz="1200">
                <a:solidFill>
                  <a:schemeClr val="dk1"/>
                </a:solidFill>
                <a:latin typeface="Georgia"/>
                <a:ea typeface="Georgia"/>
                <a:cs typeface="Georgia"/>
                <a:sym typeface="Georgia"/>
              </a:rPr>
              <a:t>Vitamin E derivative</a:t>
            </a:r>
            <a:endParaRPr sz="1200">
              <a:solidFill>
                <a:schemeClr val="dk1"/>
              </a:solidFill>
              <a:latin typeface="Georgia"/>
              <a:ea typeface="Georgia"/>
              <a:cs typeface="Georgia"/>
              <a:sym typeface="Georgia"/>
            </a:endParaRPr>
          </a:p>
          <a:p>
            <a:pPr indent="-304800" lvl="0" marL="457200" rtl="0" algn="l">
              <a:spcBef>
                <a:spcPts val="0"/>
              </a:spcBef>
              <a:spcAft>
                <a:spcPts val="0"/>
              </a:spcAft>
              <a:buSzPts val="1200"/>
              <a:buFont typeface="Georgia"/>
              <a:buAutoNum type="alphaUcParenR"/>
            </a:pPr>
            <a:r>
              <a:rPr lang="en" sz="1200">
                <a:solidFill>
                  <a:schemeClr val="dk1"/>
                </a:solidFill>
                <a:latin typeface="Georgia"/>
                <a:ea typeface="Georgia"/>
                <a:cs typeface="Georgia"/>
                <a:sym typeface="Georgia"/>
              </a:rPr>
              <a:t>Vitamin B12 derivative</a:t>
            </a:r>
            <a:endParaRPr sz="1200">
              <a:solidFill>
                <a:schemeClr val="dk1"/>
              </a:solidFill>
              <a:latin typeface="Georgia"/>
              <a:ea typeface="Georgia"/>
              <a:cs typeface="Georgia"/>
              <a:sym typeface="Georgia"/>
            </a:endParaRPr>
          </a:p>
          <a:p>
            <a:pPr indent="0" lvl="0" marL="0" rtl="0" algn="l">
              <a:spcBef>
                <a:spcPts val="0"/>
              </a:spcBef>
              <a:spcAft>
                <a:spcPts val="0"/>
              </a:spcAft>
              <a:buNone/>
            </a:pPr>
            <a:br>
              <a:rPr lang="en" sz="1200">
                <a:latin typeface="Georgia"/>
                <a:ea typeface="Georgia"/>
                <a:cs typeface="Georgia"/>
                <a:sym typeface="Georgia"/>
              </a:rPr>
            </a:br>
            <a:r>
              <a:rPr lang="en" sz="1200">
                <a:solidFill>
                  <a:srgbClr val="1C4587"/>
                </a:solidFill>
                <a:latin typeface="Georgia"/>
                <a:ea typeface="Georgia"/>
                <a:cs typeface="Georgia"/>
                <a:sym typeface="Georgia"/>
              </a:rPr>
              <a:t>2)    The Na /k pump is located in :</a:t>
            </a:r>
            <a:endParaRPr sz="1200">
              <a:solidFill>
                <a:srgbClr val="1C4587"/>
              </a:solidFill>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A)	Inner segment </a:t>
            </a:r>
            <a:br>
              <a:rPr lang="en" sz="1200">
                <a:latin typeface="Georgia"/>
                <a:ea typeface="Georgia"/>
                <a:cs typeface="Georgia"/>
                <a:sym typeface="Georgia"/>
              </a:rPr>
            </a:br>
            <a:r>
              <a:rPr lang="en" sz="1200">
                <a:latin typeface="Georgia"/>
                <a:ea typeface="Georgia"/>
                <a:cs typeface="Georgia"/>
                <a:sym typeface="Georgia"/>
              </a:rPr>
              <a:t>B)	Outer segment</a:t>
            </a:r>
            <a:br>
              <a:rPr lang="en" sz="1200">
                <a:latin typeface="Georgia"/>
                <a:ea typeface="Georgia"/>
                <a:cs typeface="Georgia"/>
                <a:sym typeface="Georgia"/>
              </a:rPr>
            </a:br>
            <a:r>
              <a:rPr lang="en" sz="1200">
                <a:latin typeface="Georgia"/>
                <a:ea typeface="Georgia"/>
                <a:cs typeface="Georgia"/>
                <a:sym typeface="Georgia"/>
              </a:rPr>
              <a:t>C)	Bipolar cells</a:t>
            </a:r>
            <a:br>
              <a:rPr lang="en" sz="1200">
                <a:latin typeface="Georgia"/>
                <a:ea typeface="Georgia"/>
                <a:cs typeface="Georgia"/>
                <a:sym typeface="Georgia"/>
              </a:rPr>
            </a:br>
            <a:r>
              <a:rPr lang="en" sz="1200">
                <a:latin typeface="Georgia"/>
                <a:ea typeface="Georgia"/>
                <a:cs typeface="Georgia"/>
                <a:sym typeface="Georgia"/>
              </a:rPr>
              <a:t>D)	Ganglion cells</a:t>
            </a:r>
            <a:br>
              <a:rPr lang="en" sz="1200">
                <a:latin typeface="Georgia"/>
                <a:ea typeface="Georgia"/>
                <a:cs typeface="Georgia"/>
                <a:sym typeface="Georgia"/>
              </a:rPr>
            </a:br>
            <a:endParaRPr sz="1200">
              <a:latin typeface="Georgia"/>
              <a:ea typeface="Georgia"/>
              <a:cs typeface="Georgia"/>
              <a:sym typeface="Georgia"/>
            </a:endParaRPr>
          </a:p>
          <a:p>
            <a:pPr indent="0" lvl="0" marL="0" rtl="0" algn="l">
              <a:spcBef>
                <a:spcPts val="0"/>
              </a:spcBef>
              <a:spcAft>
                <a:spcPts val="0"/>
              </a:spcAft>
              <a:buNone/>
            </a:pPr>
            <a:r>
              <a:rPr lang="en" sz="1200">
                <a:solidFill>
                  <a:srgbClr val="1C4587"/>
                </a:solidFill>
                <a:latin typeface="Georgia"/>
                <a:ea typeface="Georgia"/>
                <a:cs typeface="Georgia"/>
                <a:sym typeface="Georgia"/>
              </a:rPr>
              <a:t>3)  Where does the AP take place ?</a:t>
            </a:r>
            <a:br>
              <a:rPr lang="en" sz="1200">
                <a:solidFill>
                  <a:srgbClr val="1C4587"/>
                </a:solidFill>
                <a:latin typeface="Georgia"/>
                <a:ea typeface="Georgia"/>
                <a:cs typeface="Georgia"/>
                <a:sym typeface="Georgia"/>
              </a:rPr>
            </a:br>
            <a:r>
              <a:rPr lang="en" sz="1200">
                <a:latin typeface="Georgia"/>
                <a:ea typeface="Georgia"/>
                <a:cs typeface="Georgia"/>
                <a:sym typeface="Georgia"/>
              </a:rPr>
              <a:t>A)	Rod</a:t>
            </a:r>
            <a:br>
              <a:rPr lang="en" sz="1200">
                <a:latin typeface="Georgia"/>
                <a:ea typeface="Georgia"/>
                <a:cs typeface="Georgia"/>
                <a:sym typeface="Georgia"/>
              </a:rPr>
            </a:br>
            <a:r>
              <a:rPr lang="en" sz="1200">
                <a:latin typeface="Georgia"/>
                <a:ea typeface="Georgia"/>
                <a:cs typeface="Georgia"/>
                <a:sym typeface="Georgia"/>
              </a:rPr>
              <a:t>B)	Cons</a:t>
            </a:r>
            <a:br>
              <a:rPr lang="en" sz="1200">
                <a:latin typeface="Georgia"/>
                <a:ea typeface="Georgia"/>
                <a:cs typeface="Georgia"/>
                <a:sym typeface="Georgia"/>
              </a:rPr>
            </a:br>
            <a:r>
              <a:rPr lang="en" sz="1200">
                <a:latin typeface="Georgia"/>
                <a:ea typeface="Georgia"/>
                <a:cs typeface="Georgia"/>
                <a:sym typeface="Georgia"/>
              </a:rPr>
              <a:t>C)	Ganglion cells</a:t>
            </a:r>
            <a:br>
              <a:rPr lang="en" sz="1200">
                <a:latin typeface="Georgia"/>
                <a:ea typeface="Georgia"/>
                <a:cs typeface="Georgia"/>
                <a:sym typeface="Georgia"/>
              </a:rPr>
            </a:br>
            <a:r>
              <a:rPr lang="en" sz="1200">
                <a:latin typeface="Georgia"/>
                <a:ea typeface="Georgia"/>
                <a:cs typeface="Georgia"/>
                <a:sym typeface="Georgia"/>
              </a:rPr>
              <a:t>D)	Bipolar cells</a:t>
            </a:r>
            <a:br>
              <a:rPr lang="en" sz="1200">
                <a:latin typeface="Georgia"/>
                <a:ea typeface="Georgia"/>
                <a:cs typeface="Georgia"/>
                <a:sym typeface="Georgia"/>
              </a:rPr>
            </a:br>
            <a:endParaRPr sz="1200">
              <a:latin typeface="Georgia"/>
              <a:ea typeface="Georgia"/>
              <a:cs typeface="Georgia"/>
              <a:sym typeface="Georgia"/>
            </a:endParaRPr>
          </a:p>
          <a:p>
            <a:pPr indent="0" lvl="0" marL="0" rtl="0" algn="l">
              <a:spcBef>
                <a:spcPts val="0"/>
              </a:spcBef>
              <a:spcAft>
                <a:spcPts val="0"/>
              </a:spcAft>
              <a:buNone/>
            </a:pPr>
            <a:r>
              <a:rPr lang="en" sz="1200">
                <a:solidFill>
                  <a:srgbClr val="1C4587"/>
                </a:solidFill>
                <a:latin typeface="Georgia"/>
                <a:ea typeface="Georgia"/>
                <a:cs typeface="Georgia"/>
                <a:sym typeface="Georgia"/>
              </a:rPr>
              <a:t>4)  Which neurotransmitter is going to be released at the synapse between photoreceptors and bipolar cells</a:t>
            </a:r>
            <a:r>
              <a:rPr lang="en" sz="1200">
                <a:latin typeface="Georgia"/>
                <a:ea typeface="Georgia"/>
                <a:cs typeface="Georgia"/>
                <a:sym typeface="Georgia"/>
              </a:rPr>
              <a:t>:</a:t>
            </a:r>
            <a:endParaRPr sz="1200">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A)	Glutamate</a:t>
            </a:r>
            <a:br>
              <a:rPr lang="en" sz="1200">
                <a:latin typeface="Georgia"/>
                <a:ea typeface="Georgia"/>
                <a:cs typeface="Georgia"/>
                <a:sym typeface="Georgia"/>
              </a:rPr>
            </a:br>
            <a:r>
              <a:rPr lang="en" sz="1200">
                <a:latin typeface="Georgia"/>
                <a:ea typeface="Georgia"/>
                <a:cs typeface="Georgia"/>
                <a:sym typeface="Georgia"/>
              </a:rPr>
              <a:t>B)	Acetylcholine </a:t>
            </a:r>
            <a:br>
              <a:rPr lang="en" sz="1200">
                <a:latin typeface="Georgia"/>
                <a:ea typeface="Georgia"/>
                <a:cs typeface="Georgia"/>
                <a:sym typeface="Georgia"/>
              </a:rPr>
            </a:br>
            <a:r>
              <a:rPr lang="en" sz="1200">
                <a:latin typeface="Georgia"/>
                <a:ea typeface="Georgia"/>
                <a:cs typeface="Georgia"/>
                <a:sym typeface="Georgia"/>
              </a:rPr>
              <a:t>C)	Dopamine </a:t>
            </a:r>
            <a:br>
              <a:rPr lang="en" sz="1200">
                <a:latin typeface="Georgia"/>
                <a:ea typeface="Georgia"/>
                <a:cs typeface="Georgia"/>
                <a:sym typeface="Georgia"/>
              </a:rPr>
            </a:br>
            <a:r>
              <a:rPr lang="en" sz="1200">
                <a:latin typeface="Georgia"/>
                <a:ea typeface="Georgia"/>
                <a:cs typeface="Georgia"/>
                <a:sym typeface="Georgia"/>
              </a:rPr>
              <a:t>D)	GABA</a:t>
            </a:r>
            <a:br>
              <a:rPr lang="en" sz="1200">
                <a:latin typeface="Georgia"/>
                <a:ea typeface="Georgia"/>
                <a:cs typeface="Georgia"/>
                <a:sym typeface="Georgia"/>
              </a:rPr>
            </a:br>
            <a:endParaRPr sz="1200">
              <a:solidFill>
                <a:srgbClr val="1C4587"/>
              </a:solidFill>
              <a:latin typeface="Georgia"/>
              <a:ea typeface="Georgia"/>
              <a:cs typeface="Georgia"/>
              <a:sym typeface="Georgia"/>
            </a:endParaRPr>
          </a:p>
          <a:p>
            <a:pPr indent="0" lvl="0" marL="0" rtl="0" algn="l">
              <a:spcBef>
                <a:spcPts val="0"/>
              </a:spcBef>
              <a:spcAft>
                <a:spcPts val="0"/>
              </a:spcAft>
              <a:buNone/>
            </a:pPr>
            <a:r>
              <a:rPr lang="en" sz="1200">
                <a:solidFill>
                  <a:srgbClr val="1C4587"/>
                </a:solidFill>
                <a:latin typeface="Georgia"/>
                <a:ea typeface="Georgia"/>
                <a:cs typeface="Georgia"/>
                <a:sym typeface="Georgia"/>
              </a:rPr>
              <a:t>5)  As a result of Inactivation of 11-cis retinal :</a:t>
            </a:r>
            <a:endParaRPr sz="1200">
              <a:solidFill>
                <a:srgbClr val="1C4587"/>
              </a:solidFill>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A)	Na channels remain closed</a:t>
            </a:r>
            <a:br>
              <a:rPr lang="en" sz="1200">
                <a:latin typeface="Georgia"/>
                <a:ea typeface="Georgia"/>
                <a:cs typeface="Georgia"/>
                <a:sym typeface="Georgia"/>
              </a:rPr>
            </a:br>
            <a:r>
              <a:rPr lang="en" sz="1200">
                <a:latin typeface="Georgia"/>
                <a:ea typeface="Georgia"/>
                <a:cs typeface="Georgia"/>
                <a:sym typeface="Georgia"/>
              </a:rPr>
              <a:t>B)	Na channels keep open </a:t>
            </a:r>
            <a:br>
              <a:rPr lang="en" sz="1200">
                <a:latin typeface="Georgia"/>
                <a:ea typeface="Georgia"/>
                <a:cs typeface="Georgia"/>
                <a:sym typeface="Georgia"/>
              </a:rPr>
            </a:br>
            <a:r>
              <a:rPr lang="en" sz="1200">
                <a:latin typeface="Georgia"/>
                <a:ea typeface="Georgia"/>
                <a:cs typeface="Georgia"/>
                <a:sym typeface="Georgia"/>
              </a:rPr>
              <a:t>C)	The receptors remain depolarized </a:t>
            </a:r>
            <a:br>
              <a:rPr lang="en" sz="1200">
                <a:latin typeface="Georgia"/>
                <a:ea typeface="Georgia"/>
                <a:cs typeface="Georgia"/>
                <a:sym typeface="Georgia"/>
              </a:rPr>
            </a:br>
            <a:r>
              <a:rPr lang="en" sz="1200">
                <a:latin typeface="Georgia"/>
                <a:ea typeface="Georgia"/>
                <a:cs typeface="Georgia"/>
                <a:sym typeface="Georgia"/>
              </a:rPr>
              <a:t>D)	Both B &amp; A</a:t>
            </a:r>
            <a:br>
              <a:rPr lang="en" sz="1200">
                <a:latin typeface="Georgia"/>
                <a:ea typeface="Georgia"/>
                <a:cs typeface="Georgia"/>
                <a:sym typeface="Georgia"/>
              </a:rPr>
            </a:br>
            <a:br>
              <a:rPr lang="en" sz="1200">
                <a:latin typeface="Georgia"/>
                <a:ea typeface="Georgia"/>
                <a:cs typeface="Georgia"/>
                <a:sym typeface="Georgia"/>
              </a:rPr>
            </a:br>
            <a:r>
              <a:rPr lang="en" sz="1200">
                <a:solidFill>
                  <a:srgbClr val="1C4587"/>
                </a:solidFill>
                <a:latin typeface="Georgia"/>
                <a:ea typeface="Georgia"/>
                <a:cs typeface="Georgia"/>
                <a:sym typeface="Georgia"/>
              </a:rPr>
              <a:t>#What is the cause of Nyctalopia?</a:t>
            </a:r>
            <a:br>
              <a:rPr lang="en" sz="1200">
                <a:solidFill>
                  <a:srgbClr val="1C4587"/>
                </a:solidFill>
                <a:latin typeface="Georgia"/>
                <a:ea typeface="Georgia"/>
                <a:cs typeface="Georgia"/>
                <a:sym typeface="Georgia"/>
              </a:rPr>
            </a:br>
            <a:r>
              <a:rPr lang="en" sz="1200">
                <a:solidFill>
                  <a:schemeClr val="dk1"/>
                </a:solidFill>
                <a:latin typeface="Georgia"/>
                <a:ea typeface="Georgia"/>
                <a:cs typeface="Georgia"/>
                <a:sym typeface="Georgia"/>
              </a:rPr>
              <a:t>Vitamin A deficiency</a:t>
            </a:r>
            <a:endParaRPr sz="1200">
              <a:latin typeface="Georgia"/>
              <a:ea typeface="Georgia"/>
              <a:cs typeface="Georgia"/>
              <a:sym typeface="Georgia"/>
            </a:endParaRPr>
          </a:p>
          <a:p>
            <a:pPr indent="0" lvl="0" marL="0" rtl="0" algn="l">
              <a:spcBef>
                <a:spcPts val="0"/>
              </a:spcBef>
              <a:spcAft>
                <a:spcPts val="0"/>
              </a:spcAft>
              <a:buNone/>
            </a:pPr>
            <a:r>
              <a:rPr lang="en" sz="1200">
                <a:solidFill>
                  <a:srgbClr val="1C4587"/>
                </a:solidFill>
                <a:latin typeface="Georgia"/>
                <a:ea typeface="Georgia"/>
                <a:cs typeface="Georgia"/>
                <a:sym typeface="Georgia"/>
              </a:rPr>
              <a:t># What are the advantages and disadvantages of low convergence in cone?</a:t>
            </a:r>
            <a:endParaRPr sz="1200">
              <a:solidFill>
                <a:srgbClr val="1C4587"/>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Advantage increases visual acuity​ .</a:t>
            </a:r>
            <a:endParaRPr sz="12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Disadvantage decreases sensitivity to light.</a:t>
            </a:r>
            <a:endParaRPr sz="1200">
              <a:latin typeface="Georgia"/>
              <a:ea typeface="Georgia"/>
              <a:cs typeface="Georgia"/>
              <a:sym typeface="Georgia"/>
            </a:endParaRPr>
          </a:p>
          <a:p>
            <a:pPr indent="0" lvl="0" marL="0" rtl="0" algn="l">
              <a:spcBef>
                <a:spcPts val="0"/>
              </a:spcBef>
              <a:spcAft>
                <a:spcPts val="0"/>
              </a:spcAft>
              <a:buNone/>
            </a:pPr>
            <a:r>
              <a:rPr lang="en" sz="1200">
                <a:solidFill>
                  <a:srgbClr val="1C4587"/>
                </a:solidFill>
                <a:latin typeface="Georgia"/>
                <a:ea typeface="Georgia"/>
                <a:cs typeface="Georgia"/>
                <a:sym typeface="Georgia"/>
              </a:rPr>
              <a:t>#</a:t>
            </a:r>
            <a:r>
              <a:rPr lang="en" sz="1200">
                <a:solidFill>
                  <a:srgbClr val="1C4587"/>
                </a:solidFill>
                <a:latin typeface="Georgia"/>
                <a:ea typeface="Georgia"/>
                <a:cs typeface="Georgia"/>
                <a:sym typeface="Georgia"/>
              </a:rPr>
              <a:t>What</a:t>
            </a:r>
            <a:r>
              <a:rPr lang="en" sz="1200">
                <a:solidFill>
                  <a:srgbClr val="1C4587"/>
                </a:solidFill>
                <a:latin typeface="Georgia"/>
                <a:ea typeface="Georgia"/>
                <a:cs typeface="Georgia"/>
                <a:sym typeface="Georgia"/>
              </a:rPr>
              <a:t> happens to the excess retinal i</a:t>
            </a:r>
            <a:r>
              <a:rPr lang="en" sz="1200">
                <a:solidFill>
                  <a:srgbClr val="1C4587"/>
                </a:solidFill>
                <a:latin typeface="Georgia"/>
                <a:ea typeface="Georgia"/>
                <a:cs typeface="Georgia"/>
                <a:sym typeface="Georgia"/>
              </a:rPr>
              <a:t>n </a:t>
            </a:r>
            <a:r>
              <a:rPr lang="en" sz="1200">
                <a:solidFill>
                  <a:srgbClr val="1C4587"/>
                </a:solidFill>
                <a:latin typeface="Georgia"/>
                <a:ea typeface="Georgia"/>
                <a:cs typeface="Georgia"/>
                <a:sym typeface="Georgia"/>
              </a:rPr>
              <a:t>the retina?</a:t>
            </a:r>
            <a:endParaRPr sz="1200">
              <a:solidFill>
                <a:srgbClr val="1C4587"/>
              </a:solidFill>
              <a:latin typeface="Georgia"/>
              <a:ea typeface="Georgia"/>
              <a:cs typeface="Georgia"/>
              <a:sym typeface="Georgia"/>
            </a:endParaRPr>
          </a:p>
          <a:p>
            <a:pPr indent="0" lvl="0" marL="0" rtl="0" algn="l">
              <a:spcBef>
                <a:spcPts val="0"/>
              </a:spcBef>
              <a:spcAft>
                <a:spcPts val="0"/>
              </a:spcAft>
              <a:buNone/>
            </a:pPr>
            <a:r>
              <a:rPr lang="en" sz="1200">
                <a:solidFill>
                  <a:schemeClr val="dk1"/>
                </a:solidFill>
                <a:latin typeface="Georgia"/>
                <a:ea typeface="Georgia"/>
                <a:cs typeface="Georgia"/>
                <a:sym typeface="Georgia"/>
              </a:rPr>
              <a:t>Converted back into vitamin A.</a:t>
            </a:r>
            <a:endParaRPr sz="1200">
              <a:solidFill>
                <a:schemeClr val="dk1"/>
              </a:solidFill>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a:t>
            </a:r>
            <a:r>
              <a:rPr lang="en" sz="1200">
                <a:solidFill>
                  <a:srgbClr val="1C4587"/>
                </a:solidFill>
                <a:latin typeface="Georgia"/>
                <a:ea typeface="Georgia"/>
                <a:cs typeface="Georgia"/>
                <a:sym typeface="Georgia"/>
              </a:rPr>
              <a:t>What are the types of retinal ganglion cells and their function? </a:t>
            </a:r>
            <a:r>
              <a:rPr lang="en" sz="1200">
                <a:latin typeface="Georgia"/>
                <a:ea typeface="Georgia"/>
                <a:cs typeface="Georgia"/>
                <a:sym typeface="Georgia"/>
              </a:rPr>
              <a:t>Slide 17</a:t>
            </a:r>
            <a:br>
              <a:rPr lang="en" sz="1200">
                <a:latin typeface="Georgia"/>
                <a:ea typeface="Georgia"/>
                <a:cs typeface="Georgia"/>
                <a:sym typeface="Georgia"/>
              </a:rPr>
            </a:br>
            <a:r>
              <a:rPr lang="en" sz="1200">
                <a:latin typeface="Georgia"/>
                <a:ea typeface="Georgia"/>
                <a:cs typeface="Georgia"/>
                <a:sym typeface="Georgia"/>
              </a:rPr>
              <a:t>#</a:t>
            </a:r>
            <a:r>
              <a:rPr lang="en" sz="1200">
                <a:solidFill>
                  <a:srgbClr val="1C4587"/>
                </a:solidFill>
                <a:latin typeface="Georgia"/>
                <a:ea typeface="Georgia"/>
                <a:cs typeface="Georgia"/>
                <a:sym typeface="Georgia"/>
              </a:rPr>
              <a:t>What happen when you move from a dark room in the house to a bright area ?</a:t>
            </a:r>
            <a:r>
              <a:rPr lang="en" sz="1200">
                <a:latin typeface="Georgia"/>
                <a:ea typeface="Georgia"/>
                <a:cs typeface="Georgia"/>
                <a:sym typeface="Georgia"/>
              </a:rPr>
              <a:t>light Adaptation slide 14</a:t>
            </a:r>
            <a:endParaRPr sz="1200">
              <a:latin typeface="Georgia"/>
              <a:ea typeface="Georgia"/>
              <a:cs typeface="Georgia"/>
              <a:sym typeface="Georgia"/>
            </a:endParaRPr>
          </a:p>
        </p:txBody>
      </p:sp>
      <p:sp>
        <p:nvSpPr>
          <p:cNvPr id="374" name="Google Shape;374;p46"/>
          <p:cNvSpPr txBox="1"/>
          <p:nvPr/>
        </p:nvSpPr>
        <p:spPr>
          <a:xfrm>
            <a:off x="5702553" y="7955925"/>
            <a:ext cx="872400" cy="17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A</a:t>
            </a:r>
            <a:endParaRPr/>
          </a:p>
          <a:p>
            <a:pPr indent="-317500" lvl="0" marL="457200" rtl="0" algn="l">
              <a:spcBef>
                <a:spcPts val="0"/>
              </a:spcBef>
              <a:spcAft>
                <a:spcPts val="0"/>
              </a:spcAft>
              <a:buSzPts val="1400"/>
              <a:buAutoNum type="arabicPeriod"/>
            </a:pPr>
            <a:r>
              <a:rPr lang="en"/>
              <a:t>A</a:t>
            </a:r>
            <a:endParaRPr/>
          </a:p>
          <a:p>
            <a:pPr indent="-317500" lvl="0" marL="457200" rtl="0" algn="l">
              <a:spcBef>
                <a:spcPts val="0"/>
              </a:spcBef>
              <a:spcAft>
                <a:spcPts val="0"/>
              </a:spcAft>
              <a:buSzPts val="1400"/>
              <a:buAutoNum type="arabicPeriod"/>
            </a:pPr>
            <a:r>
              <a:rPr lang="en"/>
              <a:t>C</a:t>
            </a:r>
            <a:endParaRPr/>
          </a:p>
          <a:p>
            <a:pPr indent="-317500" lvl="0" marL="457200" rtl="0" algn="l">
              <a:spcBef>
                <a:spcPts val="0"/>
              </a:spcBef>
              <a:spcAft>
                <a:spcPts val="0"/>
              </a:spcAft>
              <a:buSzPts val="1400"/>
              <a:buAutoNum type="arabicPeriod"/>
            </a:pPr>
            <a:r>
              <a:rPr lang="en"/>
              <a:t>A</a:t>
            </a:r>
            <a:endParaRPr/>
          </a:p>
          <a:p>
            <a:pPr indent="-317500" lvl="0" marL="457200" rtl="0" algn="l">
              <a:spcBef>
                <a:spcPts val="0"/>
              </a:spcBef>
              <a:spcAft>
                <a:spcPts val="0"/>
              </a:spcAft>
              <a:buSzPts val="1400"/>
              <a:buAutoNum type="arabicPeriod"/>
            </a:pPr>
            <a:r>
              <a:rPr lang="en"/>
              <a:t>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163" name="Google Shape;163;p29"/>
          <p:cNvSpPr txBox="1"/>
          <p:nvPr/>
        </p:nvSpPr>
        <p:spPr>
          <a:xfrm>
            <a:off x="4" y="5712"/>
            <a:ext cx="7544100" cy="42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Economica"/>
              <a:buChar char="❖"/>
            </a:pPr>
            <a:r>
              <a:rPr b="1" lang="en" sz="1800">
                <a:solidFill>
                  <a:schemeClr val="dk2"/>
                </a:solidFill>
                <a:latin typeface="Economica"/>
                <a:ea typeface="Economica"/>
                <a:cs typeface="Economica"/>
                <a:sym typeface="Economica"/>
              </a:rPr>
              <a:t>Overview of the lecture Phototransduction- Ninja channel </a:t>
            </a:r>
            <a:endParaRPr b="1" sz="1800">
              <a:solidFill>
                <a:schemeClr val="dk2"/>
              </a:solidFill>
              <a:latin typeface="Economica"/>
              <a:ea typeface="Economica"/>
              <a:cs typeface="Economica"/>
              <a:sym typeface="Economica"/>
            </a:endParaRPr>
          </a:p>
        </p:txBody>
      </p:sp>
      <p:graphicFrame>
        <p:nvGraphicFramePr>
          <p:cNvPr id="164" name="Google Shape;164;p29"/>
          <p:cNvGraphicFramePr/>
          <p:nvPr/>
        </p:nvGraphicFramePr>
        <p:xfrm>
          <a:off x="329188" y="3401634"/>
          <a:ext cx="3000000" cy="3000000"/>
        </p:xfrm>
        <a:graphic>
          <a:graphicData uri="http://schemas.openxmlformats.org/drawingml/2006/table">
            <a:tbl>
              <a:tblPr>
                <a:noFill/>
                <a:tableStyleId>{3EBB28FC-7337-4DFE-A7BD-C6E1FE102BC3}</a:tableStyleId>
              </a:tblPr>
              <a:tblGrid>
                <a:gridCol w="2527875"/>
                <a:gridCol w="2527875"/>
                <a:gridCol w="1143850"/>
              </a:tblGrid>
              <a:tr h="852225">
                <a:tc>
                  <a:txBody>
                    <a:bodyPr>
                      <a:noAutofit/>
                    </a:bodyPr>
                    <a:lstStyle/>
                    <a:p>
                      <a:pPr indent="0" lvl="0" marL="0" rtl="0" algn="ctr">
                        <a:spcBef>
                          <a:spcPts val="0"/>
                        </a:spcBef>
                        <a:spcAft>
                          <a:spcPts val="0"/>
                        </a:spcAft>
                        <a:buNone/>
                      </a:pPr>
                      <a:r>
                        <a:rPr b="1" lang="en">
                          <a:solidFill>
                            <a:srgbClr val="CC0000"/>
                          </a:solidFill>
                          <a:latin typeface="Cairo"/>
                          <a:ea typeface="Cairo"/>
                          <a:cs typeface="Cairo"/>
                          <a:sym typeface="Cairo"/>
                        </a:rPr>
                        <a:t>outer pigmented layer of retina consists of granules (melanin) </a:t>
                      </a:r>
                      <a:endParaRPr b="1">
                        <a:solidFill>
                          <a:srgbClr val="CC0000"/>
                        </a:solidFill>
                        <a:latin typeface="Cairo"/>
                        <a:ea typeface="Cairo"/>
                        <a:cs typeface="Cairo"/>
                        <a:sym typeface="Cairo"/>
                      </a:endParaRPr>
                    </a:p>
                  </a:txBody>
                  <a:tcPr marT="91425" marB="91425" marR="91425" marL="91425">
                    <a:lnL cap="flat" cmpd="sng" w="38100">
                      <a:solidFill>
                        <a:srgbClr val="073763"/>
                      </a:solidFill>
                      <a:prstDash val="solid"/>
                      <a:round/>
                      <a:headEnd len="sm" w="sm" type="none"/>
                      <a:tailEnd len="sm" w="sm" type="none"/>
                    </a:lnL>
                    <a:lnR cap="flat" cmpd="sng" w="38100">
                      <a:solidFill>
                        <a:srgbClr val="073763"/>
                      </a:solidFill>
                      <a:prstDash val="solid"/>
                      <a:round/>
                      <a:headEnd len="sm" w="sm" type="none"/>
                      <a:tailEnd len="sm" w="sm" type="none"/>
                    </a:lnR>
                    <a:lnT cap="flat" cmpd="sng" w="38100">
                      <a:solidFill>
                        <a:srgbClr val="073763"/>
                      </a:solidFill>
                      <a:prstDash val="solid"/>
                      <a:round/>
                      <a:headEnd len="sm" w="sm" type="none"/>
                      <a:tailEnd len="sm" w="sm" type="none"/>
                    </a:lnT>
                    <a:lnB cap="flat" cmpd="sng" w="38100">
                      <a:solidFill>
                        <a:srgbClr val="073763"/>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0B5394"/>
                          </a:solidFill>
                          <a:latin typeface="Cairo"/>
                          <a:ea typeface="Cairo"/>
                          <a:cs typeface="Cairo"/>
                          <a:sym typeface="Cairo"/>
                        </a:rPr>
                        <a:t>Photoreceptors layer </a:t>
                      </a:r>
                      <a:endParaRPr b="1">
                        <a:solidFill>
                          <a:srgbClr val="0B5394"/>
                        </a:solidFill>
                        <a:latin typeface="Cairo"/>
                        <a:ea typeface="Cairo"/>
                        <a:cs typeface="Cairo"/>
                        <a:sym typeface="Cairo"/>
                      </a:endParaRPr>
                    </a:p>
                  </a:txBody>
                  <a:tcPr marT="91425" marB="91425" marR="91425" marL="91425">
                    <a:lnL cap="flat" cmpd="sng" w="38100">
                      <a:solidFill>
                        <a:srgbClr val="073763"/>
                      </a:solidFill>
                      <a:prstDash val="solid"/>
                      <a:round/>
                      <a:headEnd len="sm" w="sm" type="none"/>
                      <a:tailEnd len="sm" w="sm" type="none"/>
                    </a:lnL>
                    <a:lnR cap="flat" cmpd="sng" w="38100">
                      <a:solidFill>
                        <a:srgbClr val="073763"/>
                      </a:solidFill>
                      <a:prstDash val="solid"/>
                      <a:round/>
                      <a:headEnd len="sm" w="sm" type="none"/>
                      <a:tailEnd len="sm" w="sm" type="none"/>
                    </a:lnR>
                    <a:lnT cap="flat" cmpd="sng" w="38100">
                      <a:solidFill>
                        <a:srgbClr val="073763"/>
                      </a:solidFill>
                      <a:prstDash val="solid"/>
                      <a:round/>
                      <a:headEnd len="sm" w="sm" type="none"/>
                      <a:tailEnd len="sm" w="sm" type="none"/>
                    </a:lnT>
                    <a:lnB cap="flat" cmpd="sng" w="38100">
                      <a:solidFill>
                        <a:srgbClr val="073763"/>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274E13"/>
                          </a:solidFill>
                          <a:latin typeface="Cairo"/>
                          <a:ea typeface="Cairo"/>
                          <a:cs typeface="Cairo"/>
                          <a:sym typeface="Cairo"/>
                        </a:rPr>
                        <a:t>Ganglion layer </a:t>
                      </a:r>
                      <a:endParaRPr b="1">
                        <a:solidFill>
                          <a:srgbClr val="274E13"/>
                        </a:solidFill>
                        <a:latin typeface="Cairo"/>
                        <a:ea typeface="Cairo"/>
                        <a:cs typeface="Cairo"/>
                        <a:sym typeface="Cairo"/>
                      </a:endParaRPr>
                    </a:p>
                  </a:txBody>
                  <a:tcPr marT="91425" marB="91425" marR="91425" marL="91425">
                    <a:lnL cap="flat" cmpd="sng" w="38100">
                      <a:solidFill>
                        <a:srgbClr val="073763"/>
                      </a:solidFill>
                      <a:prstDash val="solid"/>
                      <a:round/>
                      <a:headEnd len="sm" w="sm" type="none"/>
                      <a:tailEnd len="sm" w="sm" type="none"/>
                    </a:lnL>
                    <a:lnR cap="flat" cmpd="sng" w="38100">
                      <a:solidFill>
                        <a:srgbClr val="073763"/>
                      </a:solidFill>
                      <a:prstDash val="solid"/>
                      <a:round/>
                      <a:headEnd len="sm" w="sm" type="none"/>
                      <a:tailEnd len="sm" w="sm" type="none"/>
                    </a:lnR>
                    <a:lnT cap="flat" cmpd="sng" w="38100">
                      <a:solidFill>
                        <a:srgbClr val="073763"/>
                      </a:solidFill>
                      <a:prstDash val="solid"/>
                      <a:round/>
                      <a:headEnd len="sm" w="sm" type="none"/>
                      <a:tailEnd len="sm" w="sm" type="none"/>
                    </a:lnT>
                    <a:lnB cap="flat" cmpd="sng" w="38100">
                      <a:solidFill>
                        <a:srgbClr val="073763"/>
                      </a:solidFill>
                      <a:prstDash val="solid"/>
                      <a:round/>
                      <a:headEnd len="sm" w="sm" type="none"/>
                      <a:tailEnd len="sm" w="sm" type="none"/>
                    </a:lnB>
                  </a:tcPr>
                </a:tc>
              </a:tr>
              <a:tr h="4009550">
                <a:tc>
                  <a:txBody>
                    <a:bodyPr>
                      <a:noAutofit/>
                    </a:bodyPr>
                    <a:lstStyle/>
                    <a:p>
                      <a:pPr indent="0" lvl="0" marL="0" rtl="0" algn="l">
                        <a:spcBef>
                          <a:spcPts val="0"/>
                        </a:spcBef>
                        <a:spcAft>
                          <a:spcPts val="0"/>
                        </a:spcAft>
                        <a:buNone/>
                      </a:pPr>
                      <a:r>
                        <a:rPr lang="en">
                          <a:latin typeface="Cairo"/>
                          <a:ea typeface="Cairo"/>
                          <a:cs typeface="Cairo"/>
                          <a:sym typeface="Cairo"/>
                        </a:rPr>
                        <a:t>1- for absorbing the light waves, preventing it from reflection disturbing the normal visual pathway </a:t>
                      </a:r>
                      <a:br>
                        <a:rPr lang="en">
                          <a:latin typeface="Cairo"/>
                          <a:ea typeface="Cairo"/>
                          <a:cs typeface="Cairo"/>
                          <a:sym typeface="Cairo"/>
                        </a:rPr>
                      </a:br>
                      <a:r>
                        <a:rPr lang="en">
                          <a:latin typeface="Cairo"/>
                          <a:ea typeface="Cairo"/>
                          <a:cs typeface="Cairo"/>
                          <a:sym typeface="Cairo"/>
                        </a:rPr>
                        <a:t>2- provide nutritious supply to the retina </a:t>
                      </a:r>
                      <a:br>
                        <a:rPr lang="en">
                          <a:latin typeface="Cairo"/>
                          <a:ea typeface="Cairo"/>
                          <a:cs typeface="Cairo"/>
                          <a:sym typeface="Cairo"/>
                        </a:rPr>
                      </a:br>
                      <a:r>
                        <a:rPr lang="en">
                          <a:latin typeface="Cairo"/>
                          <a:ea typeface="Cairo"/>
                          <a:cs typeface="Cairo"/>
                          <a:sym typeface="Cairo"/>
                        </a:rPr>
                        <a:t>3- acting as barrier </a:t>
                      </a:r>
                      <a:br>
                        <a:rPr lang="en">
                          <a:latin typeface="Cairo"/>
                          <a:ea typeface="Cairo"/>
                          <a:cs typeface="Cairo"/>
                          <a:sym typeface="Cairo"/>
                        </a:rPr>
                      </a:br>
                      <a:r>
                        <a:rPr lang="en">
                          <a:latin typeface="Cairo"/>
                          <a:ea typeface="Cairo"/>
                          <a:cs typeface="Cairo"/>
                          <a:sym typeface="Cairo"/>
                        </a:rPr>
                        <a:t>4- phagocytosis Of any types debris from photoreceptors </a:t>
                      </a:r>
                      <a:br>
                        <a:rPr lang="en">
                          <a:latin typeface="Cairo"/>
                          <a:ea typeface="Cairo"/>
                          <a:cs typeface="Cairo"/>
                          <a:sym typeface="Cairo"/>
                        </a:rPr>
                      </a:br>
                      <a:endParaRPr>
                        <a:latin typeface="Cairo"/>
                        <a:ea typeface="Cairo"/>
                        <a:cs typeface="Cairo"/>
                        <a:sym typeface="Cairo"/>
                      </a:endParaRPr>
                    </a:p>
                  </a:txBody>
                  <a:tcPr marT="91425" marB="91425" marR="91425" marL="91425">
                    <a:lnL cap="flat" cmpd="sng" w="38100">
                      <a:solidFill>
                        <a:srgbClr val="073763"/>
                      </a:solidFill>
                      <a:prstDash val="solid"/>
                      <a:round/>
                      <a:headEnd len="sm" w="sm" type="none"/>
                      <a:tailEnd len="sm" w="sm" type="none"/>
                    </a:lnL>
                    <a:lnR cap="flat" cmpd="sng" w="38100">
                      <a:solidFill>
                        <a:srgbClr val="073763"/>
                      </a:solidFill>
                      <a:prstDash val="solid"/>
                      <a:round/>
                      <a:headEnd len="sm" w="sm" type="none"/>
                      <a:tailEnd len="sm" w="sm" type="none"/>
                    </a:lnR>
                    <a:lnT cap="flat" cmpd="sng" w="38100">
                      <a:solidFill>
                        <a:srgbClr val="073763"/>
                      </a:solidFill>
                      <a:prstDash val="solid"/>
                      <a:round/>
                      <a:headEnd len="sm" w="sm" type="none"/>
                      <a:tailEnd len="sm" w="sm" type="none"/>
                    </a:lnT>
                    <a:lnB cap="flat" cmpd="sng" w="3810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latin typeface="Cairo"/>
                        <a:ea typeface="Cairo"/>
                        <a:cs typeface="Cairo"/>
                        <a:sym typeface="Cairo"/>
                      </a:endParaRPr>
                    </a:p>
                  </a:txBody>
                  <a:tcPr marT="91425" marB="91425" marR="91425" marL="91425">
                    <a:lnL cap="flat" cmpd="sng" w="38100">
                      <a:solidFill>
                        <a:srgbClr val="073763"/>
                      </a:solidFill>
                      <a:prstDash val="solid"/>
                      <a:round/>
                      <a:headEnd len="sm" w="sm" type="none"/>
                      <a:tailEnd len="sm" w="sm" type="none"/>
                    </a:lnL>
                    <a:lnR cap="flat" cmpd="sng" w="38100">
                      <a:solidFill>
                        <a:srgbClr val="073763"/>
                      </a:solidFill>
                      <a:prstDash val="solid"/>
                      <a:round/>
                      <a:headEnd len="sm" w="sm" type="none"/>
                      <a:tailEnd len="sm" w="sm" type="none"/>
                    </a:lnR>
                    <a:lnT cap="flat" cmpd="sng" w="38100">
                      <a:solidFill>
                        <a:srgbClr val="073763"/>
                      </a:solidFill>
                      <a:prstDash val="solid"/>
                      <a:round/>
                      <a:headEnd len="sm" w="sm" type="none"/>
                      <a:tailEnd len="sm" w="sm" type="none"/>
                    </a:lnT>
                    <a:lnB cap="flat" cmpd="sng" w="3810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That form optic nerve </a:t>
                      </a:r>
                      <a:endParaRPr>
                        <a:latin typeface="Cairo"/>
                        <a:ea typeface="Cairo"/>
                        <a:cs typeface="Cairo"/>
                        <a:sym typeface="Cairo"/>
                      </a:endParaRPr>
                    </a:p>
                  </a:txBody>
                  <a:tcPr marT="91425" marB="91425" marR="91425" marL="91425">
                    <a:lnL cap="flat" cmpd="sng" w="38100">
                      <a:solidFill>
                        <a:srgbClr val="073763"/>
                      </a:solidFill>
                      <a:prstDash val="solid"/>
                      <a:round/>
                      <a:headEnd len="sm" w="sm" type="none"/>
                      <a:tailEnd len="sm" w="sm" type="none"/>
                    </a:lnL>
                    <a:lnR cap="flat" cmpd="sng" w="38100">
                      <a:solidFill>
                        <a:srgbClr val="073763"/>
                      </a:solidFill>
                      <a:prstDash val="solid"/>
                      <a:round/>
                      <a:headEnd len="sm" w="sm" type="none"/>
                      <a:tailEnd len="sm" w="sm" type="none"/>
                    </a:lnR>
                    <a:lnT cap="flat" cmpd="sng" w="38100">
                      <a:solidFill>
                        <a:srgbClr val="073763"/>
                      </a:solidFill>
                      <a:prstDash val="solid"/>
                      <a:round/>
                      <a:headEnd len="sm" w="sm" type="none"/>
                      <a:tailEnd len="sm" w="sm" type="none"/>
                    </a:lnT>
                    <a:lnB cap="flat" cmpd="sng" w="38100">
                      <a:solidFill>
                        <a:srgbClr val="073763"/>
                      </a:solidFill>
                      <a:prstDash val="solid"/>
                      <a:round/>
                      <a:headEnd len="sm" w="sm" type="none"/>
                      <a:tailEnd len="sm" w="sm" type="none"/>
                    </a:lnB>
                  </a:tcPr>
                </a:tc>
              </a:tr>
            </a:tbl>
          </a:graphicData>
        </a:graphic>
      </p:graphicFrame>
      <p:graphicFrame>
        <p:nvGraphicFramePr>
          <p:cNvPr id="165" name="Google Shape;165;p29"/>
          <p:cNvGraphicFramePr/>
          <p:nvPr/>
        </p:nvGraphicFramePr>
        <p:xfrm>
          <a:off x="2857071" y="4253842"/>
          <a:ext cx="3000000" cy="3000000"/>
        </p:xfrm>
        <a:graphic>
          <a:graphicData uri="http://schemas.openxmlformats.org/drawingml/2006/table">
            <a:tbl>
              <a:tblPr>
                <a:noFill/>
                <a:tableStyleId>{3EBB28FC-7337-4DFE-A7BD-C6E1FE102BC3}</a:tableStyleId>
              </a:tblPr>
              <a:tblGrid>
                <a:gridCol w="1263950"/>
                <a:gridCol w="1263950"/>
              </a:tblGrid>
              <a:tr h="389025">
                <a:tc>
                  <a:txBody>
                    <a:bodyPr>
                      <a:noAutofit/>
                    </a:bodyPr>
                    <a:lstStyle/>
                    <a:p>
                      <a:pPr indent="0" lvl="0" marL="0" rtl="0" algn="l">
                        <a:spcBef>
                          <a:spcPts val="0"/>
                        </a:spcBef>
                        <a:spcAft>
                          <a:spcPts val="0"/>
                        </a:spcAft>
                        <a:buNone/>
                      </a:pPr>
                      <a:r>
                        <a:rPr lang="en" sz="1000">
                          <a:latin typeface="Cairo"/>
                          <a:ea typeface="Cairo"/>
                          <a:cs typeface="Cairo"/>
                          <a:sym typeface="Cairo"/>
                        </a:rPr>
                        <a:t>Rods</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latin typeface="Cairo"/>
                          <a:ea typeface="Cairo"/>
                          <a:cs typeface="Cairo"/>
                          <a:sym typeface="Cairo"/>
                        </a:rPr>
                        <a:t>Cones</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r h="389025">
                <a:tc gridSpan="2">
                  <a:txBody>
                    <a:bodyPr>
                      <a:noAutofit/>
                    </a:bodyPr>
                    <a:lstStyle/>
                    <a:p>
                      <a:pPr indent="0" lvl="0" marL="0" rtl="0" algn="ctr">
                        <a:spcBef>
                          <a:spcPts val="0"/>
                        </a:spcBef>
                        <a:spcAft>
                          <a:spcPts val="0"/>
                        </a:spcAft>
                        <a:buNone/>
                      </a:pPr>
                      <a:r>
                        <a:rPr lang="en" sz="1000">
                          <a:latin typeface="Cairo"/>
                          <a:ea typeface="Cairo"/>
                          <a:cs typeface="Cairo"/>
                          <a:sym typeface="Cairo"/>
                        </a:rPr>
                        <a:t>have the same transduction</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hMerge="1"/>
              </a:tr>
              <a:tr h="3203000">
                <a:tc>
                  <a:txBody>
                    <a:bodyPr>
                      <a:noAutofit/>
                    </a:bodyPr>
                    <a:lstStyle/>
                    <a:p>
                      <a:pPr indent="0" lvl="0" marL="0" rtl="0" algn="l">
                        <a:spcBef>
                          <a:spcPts val="0"/>
                        </a:spcBef>
                        <a:spcAft>
                          <a:spcPts val="0"/>
                        </a:spcAft>
                        <a:buNone/>
                      </a:pPr>
                      <a:r>
                        <a:rPr lang="en" sz="1000">
                          <a:latin typeface="Cairo"/>
                          <a:ea typeface="Cairo"/>
                          <a:cs typeface="Cairo"/>
                          <a:sym typeface="Cairo"/>
                        </a:rPr>
                        <a:t>1- rods ( have specific type of pigments called rhodopsin = (retinal* + </a:t>
                      </a:r>
                      <a:r>
                        <a:rPr lang="en" sz="1000">
                          <a:latin typeface="Cairo"/>
                          <a:ea typeface="Cairo"/>
                          <a:cs typeface="Cairo"/>
                          <a:sym typeface="Cairo"/>
                        </a:rPr>
                        <a:t>scotops</a:t>
                      </a:r>
                      <a:r>
                        <a:rPr lang="en" sz="1000">
                          <a:solidFill>
                            <a:schemeClr val="dk1"/>
                          </a:solidFill>
                          <a:latin typeface="Cairo"/>
                          <a:ea typeface="Cairo"/>
                          <a:cs typeface="Cairo"/>
                          <a:sym typeface="Cairo"/>
                        </a:rPr>
                        <a:t>in) is *derivatives Of vitamin A . </a:t>
                      </a:r>
                      <a:endParaRPr sz="1000">
                        <a:solidFill>
                          <a:schemeClr val="dk1"/>
                        </a:solidFill>
                        <a:latin typeface="Cairo"/>
                        <a:ea typeface="Cairo"/>
                        <a:cs typeface="Cairo"/>
                        <a:sym typeface="Cairo"/>
                      </a:endParaRPr>
                    </a:p>
                    <a:p>
                      <a:pPr indent="0" lvl="0" marL="0" rtl="0" algn="l">
                        <a:spcBef>
                          <a:spcPts val="0"/>
                        </a:spcBef>
                        <a:spcAft>
                          <a:spcPts val="0"/>
                        </a:spcAft>
                        <a:buNone/>
                      </a:pPr>
                      <a:r>
                        <a:rPr lang="en" sz="1000">
                          <a:solidFill>
                            <a:schemeClr val="dk1"/>
                          </a:solidFill>
                          <a:latin typeface="Cairo"/>
                          <a:ea typeface="Cairo"/>
                          <a:cs typeface="Cairo"/>
                          <a:sym typeface="Cairo"/>
                        </a:rPr>
                        <a:t>2- Scotopic vision (night vision) </a:t>
                      </a:r>
                      <a:endParaRPr sz="1000">
                        <a:solidFill>
                          <a:schemeClr val="dk1"/>
                        </a:solidFill>
                        <a:latin typeface="Cairo"/>
                        <a:ea typeface="Cairo"/>
                        <a:cs typeface="Cairo"/>
                        <a:sym typeface="Cairo"/>
                      </a:endParaRPr>
                    </a:p>
                    <a:p>
                      <a:pPr indent="0" lvl="0" marL="0" rtl="0" algn="l">
                        <a:spcBef>
                          <a:spcPts val="0"/>
                        </a:spcBef>
                        <a:spcAft>
                          <a:spcPts val="0"/>
                        </a:spcAft>
                        <a:buNone/>
                      </a:pPr>
                      <a:r>
                        <a:rPr lang="en" sz="1000">
                          <a:solidFill>
                            <a:schemeClr val="dk1"/>
                          </a:solidFill>
                          <a:latin typeface="Cairo"/>
                          <a:ea typeface="Cairo"/>
                          <a:cs typeface="Cairo"/>
                          <a:sym typeface="Cairo"/>
                        </a:rPr>
                        <a:t>3- dark light or fuzzy dim light</a:t>
                      </a:r>
                      <a:endParaRPr sz="1000">
                        <a:solidFill>
                          <a:schemeClr val="dk1"/>
                        </a:solidFill>
                        <a:latin typeface="Cairo"/>
                        <a:ea typeface="Cairo"/>
                        <a:cs typeface="Cairo"/>
                        <a:sym typeface="Cairo"/>
                      </a:endParaRPr>
                    </a:p>
                    <a:p>
                      <a:pPr indent="0" lvl="0" marL="0" rtl="0" algn="l">
                        <a:spcBef>
                          <a:spcPts val="0"/>
                        </a:spcBef>
                        <a:spcAft>
                          <a:spcPts val="0"/>
                        </a:spcAft>
                        <a:buNone/>
                      </a:pPr>
                      <a:r>
                        <a:rPr lang="en" sz="1000">
                          <a:solidFill>
                            <a:schemeClr val="dk1"/>
                          </a:solidFill>
                          <a:latin typeface="Cairo"/>
                          <a:ea typeface="Cairo"/>
                          <a:cs typeface="Cairo"/>
                          <a:sym typeface="Cairo"/>
                        </a:rPr>
                        <a:t>4- Light in different shades of gray</a:t>
                      </a:r>
                      <a:endParaRPr sz="1000">
                        <a:solidFill>
                          <a:schemeClr val="dk1"/>
                        </a:solidFill>
                        <a:latin typeface="Cairo"/>
                        <a:ea typeface="Cairo"/>
                        <a:cs typeface="Cairo"/>
                        <a:sym typeface="Cairo"/>
                      </a:endParaRPr>
                    </a:p>
                    <a:p>
                      <a:pPr indent="0" lvl="0" marL="0" rtl="0" algn="l">
                        <a:spcBef>
                          <a:spcPts val="0"/>
                        </a:spcBef>
                        <a:spcAft>
                          <a:spcPts val="0"/>
                        </a:spcAft>
                        <a:buNone/>
                      </a:pPr>
                      <a:r>
                        <a:rPr lang="en" sz="1000">
                          <a:solidFill>
                            <a:schemeClr val="dk1"/>
                          </a:solidFill>
                          <a:latin typeface="Cairo"/>
                          <a:ea typeface="Cairo"/>
                          <a:cs typeface="Cairo"/>
                          <a:sym typeface="Cairo"/>
                        </a:rPr>
                        <a:t>5- Not accurate in vision: </a:t>
                      </a:r>
                      <a:br>
                        <a:rPr lang="en" sz="1000">
                          <a:solidFill>
                            <a:schemeClr val="dk1"/>
                          </a:solidFill>
                          <a:latin typeface="Cairo"/>
                          <a:ea typeface="Cairo"/>
                          <a:cs typeface="Cairo"/>
                          <a:sym typeface="Cairo"/>
                        </a:rPr>
                      </a:br>
                      <a:r>
                        <a:rPr lang="en" sz="1000">
                          <a:solidFill>
                            <a:schemeClr val="dk1"/>
                          </a:solidFill>
                          <a:latin typeface="Cairo"/>
                          <a:ea typeface="Cairo"/>
                          <a:cs typeface="Cairo"/>
                          <a:sym typeface="Cairo"/>
                        </a:rPr>
                        <a:t>No color </a:t>
                      </a:r>
                      <a:br>
                        <a:rPr lang="en" sz="1000">
                          <a:solidFill>
                            <a:schemeClr val="dk1"/>
                          </a:solidFill>
                          <a:latin typeface="Cairo"/>
                          <a:ea typeface="Cairo"/>
                          <a:cs typeface="Cairo"/>
                          <a:sym typeface="Cairo"/>
                        </a:rPr>
                      </a:br>
                      <a:r>
                        <a:rPr lang="en" sz="1000">
                          <a:solidFill>
                            <a:schemeClr val="dk1"/>
                          </a:solidFill>
                          <a:latin typeface="Cairo"/>
                          <a:ea typeface="Cairo"/>
                          <a:cs typeface="Cairo"/>
                          <a:sym typeface="Cairo"/>
                        </a:rPr>
                        <a:t>No detection of edges </a:t>
                      </a:r>
                      <a:br>
                        <a:rPr lang="en" sz="1000">
                          <a:solidFill>
                            <a:schemeClr val="dk1"/>
                          </a:solidFill>
                          <a:latin typeface="Cairo"/>
                          <a:ea typeface="Cairo"/>
                          <a:cs typeface="Cairo"/>
                          <a:sym typeface="Cairo"/>
                        </a:rPr>
                      </a:br>
                      <a:r>
                        <a:rPr lang="en" sz="1000">
                          <a:solidFill>
                            <a:schemeClr val="dk1"/>
                          </a:solidFill>
                          <a:latin typeface="Cairo"/>
                          <a:ea typeface="Cairo"/>
                          <a:cs typeface="Cairo"/>
                          <a:sym typeface="Cairo"/>
                        </a:rPr>
                        <a:t>Less acuity</a:t>
                      </a:r>
                      <a:endParaRPr sz="1000">
                        <a:solidFill>
                          <a:schemeClr val="dk1"/>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latin typeface="Cairo"/>
                          <a:ea typeface="Cairo"/>
                          <a:cs typeface="Cairo"/>
                          <a:sym typeface="Cairo"/>
                        </a:rPr>
                        <a:t>1- cones have specific pigment called (iodopsine )</a:t>
                      </a:r>
                      <a:endParaRPr sz="1000">
                        <a:latin typeface="Cairo"/>
                        <a:ea typeface="Cairo"/>
                        <a:cs typeface="Cairo"/>
                        <a:sym typeface="Cairo"/>
                      </a:endParaRPr>
                    </a:p>
                    <a:p>
                      <a:pPr indent="0" lvl="0" marL="0" rtl="0" algn="l">
                        <a:spcBef>
                          <a:spcPts val="0"/>
                        </a:spcBef>
                        <a:spcAft>
                          <a:spcPts val="0"/>
                        </a:spcAft>
                        <a:buNone/>
                      </a:pPr>
                      <a:r>
                        <a:rPr lang="en" sz="1000">
                          <a:latin typeface="Cairo"/>
                          <a:ea typeface="Cairo"/>
                          <a:cs typeface="Cairo"/>
                          <a:sym typeface="Cairo"/>
                        </a:rPr>
                        <a:t>(Retinal + opsin)</a:t>
                      </a:r>
                      <a:endParaRPr sz="1000">
                        <a:latin typeface="Cairo"/>
                        <a:ea typeface="Cairo"/>
                        <a:cs typeface="Cairo"/>
                        <a:sym typeface="Cairo"/>
                      </a:endParaRPr>
                    </a:p>
                    <a:p>
                      <a:pPr indent="0" lvl="0" marL="0" rtl="0" algn="l">
                        <a:spcBef>
                          <a:spcPts val="0"/>
                        </a:spcBef>
                        <a:spcAft>
                          <a:spcPts val="0"/>
                        </a:spcAft>
                        <a:buNone/>
                      </a:pPr>
                      <a:r>
                        <a:rPr lang="en" sz="1000">
                          <a:solidFill>
                            <a:schemeClr val="dk1"/>
                          </a:solidFill>
                          <a:latin typeface="Cairo"/>
                          <a:ea typeface="Cairo"/>
                          <a:cs typeface="Cairo"/>
                          <a:sym typeface="Cairo"/>
                        </a:rPr>
                        <a:t>2- </a:t>
                      </a:r>
                      <a:r>
                        <a:rPr lang="en" sz="1000">
                          <a:latin typeface="Cairo"/>
                          <a:ea typeface="Cairo"/>
                          <a:cs typeface="Cairo"/>
                          <a:sym typeface="Cairo"/>
                        </a:rPr>
                        <a:t>Photopic vision  can pick different waves of light : </a:t>
                      </a:r>
                      <a:br>
                        <a:rPr lang="en" sz="1000">
                          <a:latin typeface="Cairo"/>
                          <a:ea typeface="Cairo"/>
                          <a:cs typeface="Cairo"/>
                          <a:sym typeface="Cairo"/>
                        </a:rPr>
                      </a:br>
                      <a:r>
                        <a:rPr lang="en" sz="1000">
                          <a:latin typeface="Cairo"/>
                          <a:ea typeface="Cairo"/>
                          <a:cs typeface="Cairo"/>
                          <a:sym typeface="Cairo"/>
                        </a:rPr>
                        <a:t>*Blue color - lowest wavelength </a:t>
                      </a:r>
                      <a:br>
                        <a:rPr lang="en" sz="1000">
                          <a:latin typeface="Cairo"/>
                          <a:ea typeface="Cairo"/>
                          <a:cs typeface="Cairo"/>
                          <a:sym typeface="Cairo"/>
                        </a:rPr>
                      </a:br>
                      <a:r>
                        <a:rPr lang="en" sz="1000">
                          <a:latin typeface="Cairo"/>
                          <a:ea typeface="Cairo"/>
                          <a:cs typeface="Cairo"/>
                          <a:sym typeface="Cairo"/>
                        </a:rPr>
                        <a:t>*Red color - highest wavelength </a:t>
                      </a:r>
                      <a:br>
                        <a:rPr lang="en" sz="1000">
                          <a:latin typeface="Cairo"/>
                          <a:ea typeface="Cairo"/>
                          <a:cs typeface="Cairo"/>
                          <a:sym typeface="Cairo"/>
                        </a:rPr>
                      </a:br>
                      <a:r>
                        <a:rPr lang="en" sz="1000">
                          <a:latin typeface="Cairo"/>
                          <a:ea typeface="Cairo"/>
                          <a:cs typeface="Cairo"/>
                          <a:sym typeface="Cairo"/>
                        </a:rPr>
                        <a:t>*Green color </a:t>
                      </a:r>
                      <a:br>
                        <a:rPr lang="en" sz="1000">
                          <a:latin typeface="Cairo"/>
                          <a:ea typeface="Cairo"/>
                          <a:cs typeface="Cairo"/>
                          <a:sym typeface="Cairo"/>
                        </a:rPr>
                      </a:br>
                      <a:r>
                        <a:rPr lang="en" sz="1000">
                          <a:latin typeface="Cairo"/>
                          <a:ea typeface="Cairo"/>
                          <a:cs typeface="Cairo"/>
                          <a:sym typeface="Cairo"/>
                        </a:rPr>
                        <a:t>Color vision </a:t>
                      </a:r>
                      <a:endParaRPr sz="1000">
                        <a:latin typeface="Cairo"/>
                        <a:ea typeface="Cairo"/>
                        <a:cs typeface="Cairo"/>
                        <a:sym typeface="Cairo"/>
                      </a:endParaRPr>
                    </a:p>
                    <a:p>
                      <a:pPr indent="0" lvl="0" marL="0" rtl="0" algn="l">
                        <a:spcBef>
                          <a:spcPts val="0"/>
                        </a:spcBef>
                        <a:spcAft>
                          <a:spcPts val="0"/>
                        </a:spcAft>
                        <a:buNone/>
                      </a:pPr>
                      <a:r>
                        <a:rPr lang="en" sz="1000">
                          <a:latin typeface="Cairo"/>
                          <a:ea typeface="Cairo"/>
                          <a:cs typeface="Cairo"/>
                          <a:sym typeface="Cairo"/>
                        </a:rPr>
                        <a:t>bright light vision </a:t>
                      </a:r>
                      <a:br>
                        <a:rPr lang="en" sz="1000">
                          <a:latin typeface="Cairo"/>
                          <a:ea typeface="Cairo"/>
                          <a:cs typeface="Cairo"/>
                          <a:sym typeface="Cairo"/>
                        </a:rPr>
                      </a:br>
                      <a:r>
                        <a:rPr lang="en" sz="1000">
                          <a:latin typeface="Cairo"/>
                          <a:ea typeface="Cairo"/>
                          <a:cs typeface="Cairo"/>
                          <a:sym typeface="Cairo"/>
                        </a:rPr>
                        <a:t>Can detect edges</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bl>
          </a:graphicData>
        </a:graphic>
      </p:graphicFrame>
      <p:pic>
        <p:nvPicPr>
          <p:cNvPr id="166" name="Google Shape;166;p29">
            <a:hlinkClick r:id="rId3"/>
          </p:cNvPr>
          <p:cNvPicPr preferRelativeResize="0"/>
          <p:nvPr/>
        </p:nvPicPr>
        <p:blipFill>
          <a:blip r:embed="rId4">
            <a:alphaModFix/>
          </a:blip>
          <a:stretch>
            <a:fillRect/>
          </a:stretch>
        </p:blipFill>
        <p:spPr>
          <a:xfrm>
            <a:off x="5405270" y="8605615"/>
            <a:ext cx="957350" cy="957350"/>
          </a:xfrm>
          <a:prstGeom prst="rect">
            <a:avLst/>
          </a:prstGeom>
          <a:noFill/>
          <a:ln>
            <a:noFill/>
          </a:ln>
        </p:spPr>
      </p:pic>
      <p:sp>
        <p:nvSpPr>
          <p:cNvPr id="167" name="Google Shape;167;p29"/>
          <p:cNvSpPr txBox="1"/>
          <p:nvPr/>
        </p:nvSpPr>
        <p:spPr>
          <a:xfrm>
            <a:off x="3784950" y="9362850"/>
            <a:ext cx="30852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42 Min </a:t>
            </a:r>
            <a:r>
              <a:rPr lang="en" sz="800"/>
              <a:t>Follow him &amp; use the sketch</a:t>
            </a:r>
            <a:endParaRPr sz="800"/>
          </a:p>
          <a:p>
            <a:pPr indent="0" lvl="0" marL="0" rtl="0" algn="ctr">
              <a:spcBef>
                <a:spcPts val="0"/>
              </a:spcBef>
              <a:spcAft>
                <a:spcPts val="0"/>
              </a:spcAft>
              <a:buNone/>
            </a:pPr>
            <a:r>
              <a:rPr lang="en" sz="800"/>
              <a:t>If </a:t>
            </a:r>
            <a:r>
              <a:rPr lang="en" sz="800"/>
              <a:t>you don't have time start from 33:30 min he starts to recap </a:t>
            </a:r>
            <a:endParaRPr sz="800"/>
          </a:p>
        </p:txBody>
      </p:sp>
      <p:pic>
        <p:nvPicPr>
          <p:cNvPr id="168" name="Google Shape;168;p29"/>
          <p:cNvPicPr preferRelativeResize="0"/>
          <p:nvPr/>
        </p:nvPicPr>
        <p:blipFill>
          <a:blip r:embed="rId5">
            <a:alphaModFix/>
          </a:blip>
          <a:stretch>
            <a:fillRect/>
          </a:stretch>
        </p:blipFill>
        <p:spPr>
          <a:xfrm>
            <a:off x="329200" y="878037"/>
            <a:ext cx="2055275" cy="2083438"/>
          </a:xfrm>
          <a:prstGeom prst="rect">
            <a:avLst/>
          </a:prstGeom>
          <a:noFill/>
          <a:ln>
            <a:noFill/>
          </a:ln>
        </p:spPr>
      </p:pic>
      <p:pic>
        <p:nvPicPr>
          <p:cNvPr id="169" name="Google Shape;169;p29"/>
          <p:cNvPicPr preferRelativeResize="0"/>
          <p:nvPr/>
        </p:nvPicPr>
        <p:blipFill rotWithShape="1">
          <a:blip r:embed="rId6">
            <a:alphaModFix/>
          </a:blip>
          <a:srcRect b="50530" l="31094" r="15303" t="16934"/>
          <a:stretch/>
        </p:blipFill>
        <p:spPr>
          <a:xfrm>
            <a:off x="2567000" y="582875"/>
            <a:ext cx="3617975" cy="24213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0"/>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75" name="Google Shape;175;p30"/>
          <p:cNvSpPr txBox="1"/>
          <p:nvPr/>
        </p:nvSpPr>
        <p:spPr>
          <a:xfrm>
            <a:off x="60302" y="130656"/>
            <a:ext cx="7544100" cy="421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Economica"/>
              <a:buChar char="❖"/>
            </a:pPr>
            <a:r>
              <a:rPr b="1" lang="en">
                <a:solidFill>
                  <a:schemeClr val="dk2"/>
                </a:solidFill>
                <a:latin typeface="Economica"/>
                <a:ea typeface="Economica"/>
                <a:cs typeface="Economica"/>
                <a:sym typeface="Economica"/>
              </a:rPr>
              <a:t>Overview of the lecture Phototransduction- Ninja channel This part starts from 18 MIN</a:t>
            </a:r>
            <a:endParaRPr b="1">
              <a:solidFill>
                <a:schemeClr val="dk2"/>
              </a:solidFill>
              <a:latin typeface="Economica"/>
              <a:ea typeface="Economica"/>
              <a:cs typeface="Economica"/>
              <a:sym typeface="Economica"/>
            </a:endParaRPr>
          </a:p>
        </p:txBody>
      </p:sp>
      <p:pic>
        <p:nvPicPr>
          <p:cNvPr id="176" name="Google Shape;176;p30"/>
          <p:cNvPicPr preferRelativeResize="0"/>
          <p:nvPr/>
        </p:nvPicPr>
        <p:blipFill rotWithShape="1">
          <a:blip r:embed="rId3">
            <a:alphaModFix/>
          </a:blip>
          <a:srcRect b="50530" l="31094" r="15303" t="16934"/>
          <a:stretch/>
        </p:blipFill>
        <p:spPr>
          <a:xfrm>
            <a:off x="211500" y="594925"/>
            <a:ext cx="3217500" cy="2254377"/>
          </a:xfrm>
          <a:prstGeom prst="rect">
            <a:avLst/>
          </a:prstGeom>
          <a:noFill/>
          <a:ln>
            <a:noFill/>
          </a:ln>
        </p:spPr>
      </p:pic>
      <p:sp>
        <p:nvSpPr>
          <p:cNvPr id="177" name="Google Shape;177;p30"/>
          <p:cNvSpPr txBox="1"/>
          <p:nvPr/>
        </p:nvSpPr>
        <p:spPr>
          <a:xfrm>
            <a:off x="683680" y="6031246"/>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0"/>
          <p:cNvSpPr txBox="1"/>
          <p:nvPr/>
        </p:nvSpPr>
        <p:spPr>
          <a:xfrm>
            <a:off x="278700" y="3519450"/>
            <a:ext cx="6300600" cy="60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iro"/>
                <a:ea typeface="Cairo"/>
                <a:cs typeface="Cairo"/>
                <a:sym typeface="Cairo"/>
              </a:rPr>
              <a:t>1- The light rays come in and hit special structure in rods’ disk ( </a:t>
            </a:r>
            <a:r>
              <a:rPr b="1" lang="en" sz="1200">
                <a:latin typeface="Cairo"/>
                <a:ea typeface="Cairo"/>
                <a:cs typeface="Cairo"/>
                <a:sym typeface="Cairo"/>
              </a:rPr>
              <a:t>rhodopsin</a:t>
            </a:r>
            <a:r>
              <a:rPr lang="en" sz="1200">
                <a:latin typeface="Cairo"/>
                <a:ea typeface="Cairo"/>
                <a:cs typeface="Cairo"/>
                <a:sym typeface="Cairo"/>
              </a:rPr>
              <a:t> ) </a:t>
            </a:r>
            <a:br>
              <a:rPr lang="en" sz="1200">
                <a:latin typeface="Cairo"/>
                <a:ea typeface="Cairo"/>
                <a:cs typeface="Cairo"/>
                <a:sym typeface="Cairo"/>
              </a:rPr>
            </a:br>
            <a:r>
              <a:rPr lang="en" sz="1200">
                <a:latin typeface="Cairo"/>
                <a:ea typeface="Cairo"/>
                <a:cs typeface="Cairo"/>
                <a:sym typeface="Cairo"/>
              </a:rPr>
              <a:t>2- Transfer 11 cis </a:t>
            </a:r>
            <a:r>
              <a:rPr lang="en" sz="1200">
                <a:latin typeface="Cairo"/>
                <a:ea typeface="Cairo"/>
                <a:cs typeface="Cairo"/>
                <a:sym typeface="Cairo"/>
              </a:rPr>
              <a:t>retinal</a:t>
            </a:r>
            <a:r>
              <a:rPr lang="en" sz="1200">
                <a:latin typeface="Cairo"/>
                <a:ea typeface="Cairo"/>
                <a:cs typeface="Cairo"/>
                <a:sym typeface="Cairo"/>
              </a:rPr>
              <a:t> and convert to all Trans retinal </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3- which will free up the </a:t>
            </a:r>
            <a:r>
              <a:rPr b="1" lang="en" sz="1200">
                <a:latin typeface="Cairo"/>
                <a:ea typeface="Cairo"/>
                <a:cs typeface="Cairo"/>
                <a:sym typeface="Cairo"/>
              </a:rPr>
              <a:t>opsin protein </a:t>
            </a:r>
            <a:r>
              <a:rPr lang="en" sz="1200">
                <a:latin typeface="Cairo"/>
                <a:ea typeface="Cairo"/>
                <a:cs typeface="Cairo"/>
                <a:sym typeface="Cairo"/>
              </a:rPr>
              <a:t>that perform specific function. </a:t>
            </a:r>
            <a:br>
              <a:rPr lang="en" sz="1200">
                <a:latin typeface="Cairo"/>
                <a:ea typeface="Cairo"/>
                <a:cs typeface="Cairo"/>
                <a:sym typeface="Cairo"/>
              </a:rPr>
            </a:br>
            <a:r>
              <a:rPr lang="en" sz="1200">
                <a:latin typeface="Cairo"/>
                <a:ea typeface="Cairo"/>
                <a:cs typeface="Cairo"/>
                <a:sym typeface="Cairo"/>
              </a:rPr>
              <a:t>4- Then </a:t>
            </a:r>
            <a:r>
              <a:rPr b="1" lang="en" sz="1200">
                <a:latin typeface="Cairo"/>
                <a:ea typeface="Cairo"/>
                <a:cs typeface="Cairo"/>
                <a:sym typeface="Cairo"/>
              </a:rPr>
              <a:t>opsin</a:t>
            </a:r>
            <a:r>
              <a:rPr lang="en" sz="1200">
                <a:latin typeface="Cairo"/>
                <a:ea typeface="Cairo"/>
                <a:cs typeface="Cairo"/>
                <a:sym typeface="Cairo"/>
              </a:rPr>
              <a:t> will activate specific protein which is transducer protein and this will </a:t>
            </a:r>
            <a:r>
              <a:rPr b="1" lang="en" sz="1200">
                <a:latin typeface="Cairo"/>
                <a:ea typeface="Cairo"/>
                <a:cs typeface="Cairo"/>
                <a:sym typeface="Cairo"/>
              </a:rPr>
              <a:t>activate special enzyme ( PDE ) </a:t>
            </a:r>
            <a:r>
              <a:rPr b="1" lang="en" sz="1200">
                <a:solidFill>
                  <a:schemeClr val="dk1"/>
                </a:solidFill>
                <a:latin typeface="Cairo"/>
                <a:ea typeface="Cairo"/>
                <a:cs typeface="Cairo"/>
                <a:sym typeface="Cairo"/>
              </a:rPr>
              <a:t>phosphodiestrase</a:t>
            </a:r>
            <a:endParaRPr b="1" sz="1200">
              <a:solidFill>
                <a:schemeClr val="dk1"/>
              </a:solidFill>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5- Normally we have GTP being converted into C-GMP through guanylyl cyclase GC and this</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 C-GMP  bind to the sodium and calcium channel keeping them open ( Na+ can come in ) </a:t>
            </a:r>
            <a:br>
              <a:rPr lang="en" sz="1200">
                <a:latin typeface="Cairo"/>
                <a:ea typeface="Cairo"/>
                <a:cs typeface="Cairo"/>
                <a:sym typeface="Cairo"/>
              </a:rPr>
            </a:br>
            <a:r>
              <a:rPr lang="en" sz="1200">
                <a:latin typeface="Cairo"/>
                <a:ea typeface="Cairo"/>
                <a:cs typeface="Cairo"/>
                <a:sym typeface="Cairo"/>
              </a:rPr>
              <a:t>6 - So if -PDE -</a:t>
            </a:r>
            <a:r>
              <a:rPr lang="en" sz="1200">
                <a:latin typeface="Cairo"/>
                <a:ea typeface="Cairo"/>
                <a:cs typeface="Cairo"/>
                <a:sym typeface="Cairo"/>
              </a:rPr>
              <a:t>enzyme</a:t>
            </a:r>
            <a:r>
              <a:rPr lang="en" sz="1200">
                <a:latin typeface="Cairo"/>
                <a:ea typeface="Cairo"/>
                <a:cs typeface="Cairo"/>
                <a:sym typeface="Cairo"/>
              </a:rPr>
              <a:t> has been activated it will break down this C.GMP , if the C.GMP is broken down  it </a:t>
            </a:r>
            <a:r>
              <a:rPr lang="en" sz="1200">
                <a:latin typeface="Cairo"/>
                <a:ea typeface="Cairo"/>
                <a:cs typeface="Cairo"/>
                <a:sym typeface="Cairo"/>
              </a:rPr>
              <a:t>won't</a:t>
            </a:r>
            <a:r>
              <a:rPr lang="en" sz="1200">
                <a:latin typeface="Cairo"/>
                <a:ea typeface="Cairo"/>
                <a:cs typeface="Cairo"/>
                <a:sym typeface="Cairo"/>
              </a:rPr>
              <a:t> be able to bind to the channel for Na + ca to come in -can’t keep the channel open ( the cell becomes less positive) = </a:t>
            </a:r>
            <a:r>
              <a:rPr b="1" lang="en" sz="1200">
                <a:latin typeface="Cairo"/>
                <a:ea typeface="Cairo"/>
                <a:cs typeface="Cairo"/>
                <a:sym typeface="Cairo"/>
              </a:rPr>
              <a:t>hyperpolarization </a:t>
            </a:r>
            <a:r>
              <a:rPr lang="en" sz="1200">
                <a:latin typeface="Cairo"/>
                <a:ea typeface="Cairo"/>
                <a:cs typeface="Cairo"/>
                <a:sym typeface="Cairo"/>
              </a:rPr>
              <a:t>= IPSP going down through the rods. what does this mean ? There is very little </a:t>
            </a:r>
            <a:r>
              <a:rPr lang="en" sz="1200">
                <a:latin typeface="Cairo"/>
                <a:ea typeface="Cairo"/>
                <a:cs typeface="Cairo"/>
                <a:sym typeface="Cairo"/>
              </a:rPr>
              <a:t>receptor</a:t>
            </a:r>
            <a:r>
              <a:rPr lang="en" sz="1200">
                <a:latin typeface="Cairo"/>
                <a:ea typeface="Cairo"/>
                <a:cs typeface="Cairo"/>
                <a:sym typeface="Cairo"/>
              </a:rPr>
              <a:t>  potential moving down through rod which can  lead to inhibit  of voltage gated Ca++ channel which are located at the end of the rods </a:t>
            </a:r>
            <a:r>
              <a:rPr lang="en" sz="1200">
                <a:solidFill>
                  <a:schemeClr val="dk1"/>
                </a:solidFill>
                <a:latin typeface="Cairo"/>
                <a:ea typeface="Cairo"/>
                <a:cs typeface="Cairo"/>
                <a:sym typeface="Cairo"/>
              </a:rPr>
              <a:t>(No / little Ca++ influx ) </a:t>
            </a:r>
            <a:r>
              <a:rPr lang="en" sz="1200">
                <a:latin typeface="Cairo"/>
                <a:ea typeface="Cairo"/>
                <a:cs typeface="Cairo"/>
                <a:sym typeface="Cairo"/>
              </a:rPr>
              <a:t>&gt;&gt; so there is no / little release of neurotransmitters ( </a:t>
            </a:r>
            <a:r>
              <a:rPr lang="en" sz="1200">
                <a:latin typeface="Cairo"/>
                <a:ea typeface="Cairo"/>
                <a:cs typeface="Cairo"/>
                <a:sym typeface="Cairo"/>
              </a:rPr>
              <a:t>glutamate</a:t>
            </a:r>
            <a:r>
              <a:rPr lang="en" sz="1200">
                <a:latin typeface="Cairo"/>
                <a:ea typeface="Cairo"/>
                <a:cs typeface="Cairo"/>
                <a:sym typeface="Cairo"/>
              </a:rPr>
              <a:t> ) </a:t>
            </a:r>
            <a:endParaRPr sz="1200">
              <a:latin typeface="Cairo"/>
              <a:ea typeface="Cairo"/>
              <a:cs typeface="Cairo"/>
              <a:sym typeface="Cairo"/>
            </a:endParaRPr>
          </a:p>
          <a:p>
            <a:pPr indent="0" lvl="0" marL="0" rtl="0" algn="l">
              <a:spcBef>
                <a:spcPts val="0"/>
              </a:spcBef>
              <a:spcAft>
                <a:spcPts val="0"/>
              </a:spcAft>
              <a:buNone/>
            </a:pPr>
            <a:r>
              <a:rPr b="1" lang="en" sz="1200" u="sng">
                <a:latin typeface="Cairo"/>
                <a:ea typeface="Cairo"/>
                <a:cs typeface="Cairo"/>
                <a:sym typeface="Cairo"/>
              </a:rPr>
              <a:t>So what happens if there is little  release of glutamate? </a:t>
            </a:r>
            <a:br>
              <a:rPr b="1" lang="en" sz="1200" u="sng">
                <a:latin typeface="Cairo"/>
                <a:ea typeface="Cairo"/>
                <a:cs typeface="Cairo"/>
                <a:sym typeface="Cairo"/>
              </a:rPr>
            </a:br>
            <a:r>
              <a:rPr lang="en" sz="1200">
                <a:latin typeface="Cairo"/>
                <a:ea typeface="Cairo"/>
                <a:cs typeface="Cairo"/>
                <a:sym typeface="Cairo"/>
              </a:rPr>
              <a:t>Something weird will happen here ! Even though it’s very </a:t>
            </a:r>
            <a:r>
              <a:rPr lang="en" sz="1200">
                <a:latin typeface="Cairo"/>
                <a:ea typeface="Cairo"/>
                <a:cs typeface="Cairo"/>
                <a:sym typeface="Cairo"/>
              </a:rPr>
              <a:t>little Glutamate but it’s going to stimulate the bipolar neuron . </a:t>
            </a:r>
            <a:r>
              <a:rPr b="1" lang="en" sz="1200" u="sng">
                <a:solidFill>
                  <a:srgbClr val="999999"/>
                </a:solidFill>
                <a:latin typeface="Cairo"/>
                <a:ea typeface="Cairo"/>
                <a:cs typeface="Cairo"/>
                <a:sym typeface="Cairo"/>
              </a:rPr>
              <a:t>How this could happen ? </a:t>
            </a:r>
            <a:r>
              <a:rPr lang="en" sz="1200">
                <a:solidFill>
                  <a:srgbClr val="999999"/>
                </a:solidFill>
                <a:latin typeface="Cairo"/>
                <a:ea typeface="Cairo"/>
                <a:cs typeface="Cairo"/>
                <a:sym typeface="Cairo"/>
              </a:rPr>
              <a:t>if there is no/ little glutamate very little cation will leave the cell and the cell will remain positive and </a:t>
            </a:r>
            <a:r>
              <a:rPr b="1" lang="en" sz="1200">
                <a:solidFill>
                  <a:srgbClr val="999999"/>
                </a:solidFill>
                <a:latin typeface="Cairo"/>
                <a:ea typeface="Cairo"/>
                <a:cs typeface="Cairo"/>
                <a:sym typeface="Cairo"/>
              </a:rPr>
              <a:t>will become = depolarized</a:t>
            </a:r>
            <a:r>
              <a:rPr lang="en" sz="1200">
                <a:latin typeface="Cairo"/>
                <a:ea typeface="Cairo"/>
                <a:cs typeface="Cairo"/>
                <a:sym typeface="Cairo"/>
              </a:rPr>
              <a:t> which will produce EPSP which generate * receptor potential </a:t>
            </a:r>
            <a:r>
              <a:rPr b="1" lang="en" sz="1200">
                <a:solidFill>
                  <a:srgbClr val="FF0000"/>
                </a:solidFill>
                <a:latin typeface="Cairo"/>
                <a:ea typeface="Cairo"/>
                <a:cs typeface="Cairo"/>
                <a:sym typeface="Cairo"/>
              </a:rPr>
              <a:t>Not action potential !!!!!!!!!! </a:t>
            </a:r>
            <a:r>
              <a:rPr lang="en" sz="1200">
                <a:latin typeface="Cairo"/>
                <a:ea typeface="Cairo"/>
                <a:cs typeface="Cairo"/>
                <a:sym typeface="Cairo"/>
              </a:rPr>
              <a:t>The only cell generate AP is </a:t>
            </a:r>
            <a:r>
              <a:rPr b="1" lang="en" sz="1200">
                <a:latin typeface="Cairo"/>
                <a:ea typeface="Cairo"/>
                <a:cs typeface="Cairo"/>
                <a:sym typeface="Cairo"/>
              </a:rPr>
              <a:t>ganglion cell.</a:t>
            </a:r>
            <a:r>
              <a:rPr b="1" lang="en" sz="1200">
                <a:latin typeface="Cairo"/>
                <a:ea typeface="Cairo"/>
                <a:cs typeface="Cairo"/>
                <a:sym typeface="Cairo"/>
              </a:rPr>
              <a:t> </a:t>
            </a:r>
            <a:br>
              <a:rPr b="1" lang="en" sz="1200">
                <a:latin typeface="Cairo"/>
                <a:ea typeface="Cairo"/>
                <a:cs typeface="Cairo"/>
                <a:sym typeface="Cairo"/>
              </a:rPr>
            </a:br>
            <a:r>
              <a:rPr lang="en" sz="1200">
                <a:latin typeface="Cairo"/>
                <a:ea typeface="Cairo"/>
                <a:cs typeface="Cairo"/>
                <a:sym typeface="Cairo"/>
              </a:rPr>
              <a:t>This EPSP triggers through the axon of the bipolar cells which release a lot of glutamate </a:t>
            </a:r>
            <a:br>
              <a:rPr lang="en" sz="1200">
                <a:latin typeface="Cairo"/>
                <a:ea typeface="Cairo"/>
                <a:cs typeface="Cairo"/>
                <a:sym typeface="Cairo"/>
              </a:rPr>
            </a:br>
            <a:r>
              <a:rPr lang="en" sz="1200">
                <a:latin typeface="Cairo"/>
                <a:ea typeface="Cairo"/>
                <a:cs typeface="Cairo"/>
                <a:sym typeface="Cairo"/>
              </a:rPr>
              <a:t>And the glutamate will generate action potential in the ganglion cell </a:t>
            </a:r>
            <a:br>
              <a:rPr lang="en" sz="1200">
                <a:latin typeface="Cairo"/>
                <a:ea typeface="Cairo"/>
                <a:cs typeface="Cairo"/>
                <a:sym typeface="Cairo"/>
              </a:rPr>
            </a:br>
            <a:r>
              <a:rPr lang="en" sz="1200">
                <a:latin typeface="Cairo"/>
                <a:ea typeface="Cairo"/>
                <a:cs typeface="Cairo"/>
                <a:sym typeface="Cairo"/>
              </a:rPr>
              <a:t>And these action potential will move down the optic nerve then take to actual occipital lobe - primary visual cortex- which help us to perceive the actual image. </a:t>
            </a:r>
            <a:br>
              <a:rPr lang="en" sz="1200">
                <a:latin typeface="Cairo"/>
                <a:ea typeface="Cairo"/>
                <a:cs typeface="Cairo"/>
                <a:sym typeface="Cairo"/>
              </a:rPr>
            </a:br>
            <a:br>
              <a:rPr lang="en" sz="1200">
                <a:latin typeface="Cairo"/>
                <a:ea typeface="Cairo"/>
                <a:cs typeface="Cairo"/>
                <a:sym typeface="Cairo"/>
              </a:rPr>
            </a:br>
            <a:r>
              <a:rPr b="1" lang="en" sz="1200" u="sng">
                <a:latin typeface="Cairo"/>
                <a:ea typeface="Cairo"/>
                <a:cs typeface="Cairo"/>
                <a:sym typeface="Cairo"/>
              </a:rPr>
              <a:t>How horizontal cells will participate in this process ? </a:t>
            </a:r>
            <a:br>
              <a:rPr b="1" lang="en" sz="1200" u="sng">
                <a:latin typeface="Cairo"/>
                <a:ea typeface="Cairo"/>
                <a:cs typeface="Cairo"/>
                <a:sym typeface="Cairo"/>
              </a:rPr>
            </a:br>
            <a:r>
              <a:rPr lang="en" sz="1200">
                <a:latin typeface="Cairo"/>
                <a:ea typeface="Cairo"/>
                <a:cs typeface="Cairo"/>
                <a:sym typeface="Cairo"/>
              </a:rPr>
              <a:t>- will release GABA as result of glutamate release which comes from the Rods -GABA</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will inhibit the photoreceptors again - that’s why it helps with adaptation of light and dark. </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يعني  </a:t>
            </a:r>
            <a:r>
              <a:rPr lang="en" sz="1200">
                <a:solidFill>
                  <a:schemeClr val="dk1"/>
                </a:solidFill>
                <a:latin typeface="Cairo"/>
                <a:ea typeface="Cairo"/>
                <a:cs typeface="Cairo"/>
                <a:sym typeface="Cairo"/>
              </a:rPr>
              <a:t>لما يطلع الجلوتاميت مو بس يروح على البايبولار سيل لا كمان يعطي ال هورزينتال وإذا أعطاها</a:t>
            </a:r>
            <a:endParaRPr sz="1200">
              <a:latin typeface="Cairo"/>
              <a:ea typeface="Cairo"/>
              <a:cs typeface="Cairo"/>
              <a:sym typeface="Cairo"/>
            </a:endParaRPr>
          </a:p>
          <a:p>
            <a:pPr indent="0" lvl="0" marL="0" rtl="0" algn="l">
              <a:spcBef>
                <a:spcPts val="0"/>
              </a:spcBef>
              <a:spcAft>
                <a:spcPts val="0"/>
              </a:spcAft>
              <a:buNone/>
            </a:pPr>
            <a:r>
              <a:rPr b="1" lang="en" sz="1200" u="sng">
                <a:latin typeface="Cairo"/>
                <a:ea typeface="Cairo"/>
                <a:cs typeface="Cairo"/>
                <a:sym typeface="Cairo"/>
              </a:rPr>
              <a:t>هي بتعطينا </a:t>
            </a:r>
            <a:r>
              <a:rPr lang="en" sz="1200" u="sng">
                <a:latin typeface="Cairo"/>
                <a:ea typeface="Cairo"/>
                <a:cs typeface="Cairo"/>
                <a:sym typeface="Cairo"/>
              </a:rPr>
              <a:t>الجاب</a:t>
            </a:r>
            <a:r>
              <a:rPr lang="en" sz="1200">
                <a:latin typeface="Cairo"/>
                <a:ea typeface="Cairo"/>
                <a:cs typeface="Cairo"/>
                <a:sym typeface="Cairo"/>
              </a:rPr>
              <a:t>ا</a:t>
            </a:r>
            <a:r>
              <a:rPr b="1" lang="en" sz="1200" u="sng">
                <a:latin typeface="Cairo"/>
                <a:ea typeface="Cairo"/>
                <a:cs typeface="Cairo"/>
                <a:sym typeface="Cairo"/>
              </a:rPr>
              <a:t> </a:t>
            </a:r>
            <a:endParaRPr b="1" sz="1200" u="sng">
              <a:latin typeface="Cairo"/>
              <a:ea typeface="Cairo"/>
              <a:cs typeface="Cairo"/>
              <a:sym typeface="Cairo"/>
            </a:endParaRPr>
          </a:p>
          <a:p>
            <a:pPr indent="0" lvl="0" marL="0" rtl="0" algn="l">
              <a:spcBef>
                <a:spcPts val="0"/>
              </a:spcBef>
              <a:spcAft>
                <a:spcPts val="0"/>
              </a:spcAft>
              <a:buNone/>
            </a:pPr>
            <a:r>
              <a:t/>
            </a:r>
            <a:endParaRPr b="1" sz="1200" u="sng">
              <a:latin typeface="Cairo"/>
              <a:ea typeface="Cairo"/>
              <a:cs typeface="Cairo"/>
              <a:sym typeface="Cairo"/>
            </a:endParaRPr>
          </a:p>
          <a:p>
            <a:pPr indent="0" lvl="0" marL="0" rtl="0" algn="l">
              <a:spcBef>
                <a:spcPts val="0"/>
              </a:spcBef>
              <a:spcAft>
                <a:spcPts val="0"/>
              </a:spcAft>
              <a:buNone/>
            </a:pPr>
            <a:r>
              <a:rPr b="1" lang="en" sz="1200" u="sng">
                <a:latin typeface="Cairo"/>
                <a:ea typeface="Cairo"/>
                <a:cs typeface="Cairo"/>
                <a:sym typeface="Cairo"/>
              </a:rPr>
              <a:t>How amacrine cells - between bipolar cell and ganglion cell- will participate in this process ? </a:t>
            </a:r>
            <a:br>
              <a:rPr b="1" lang="en" sz="1200" u="sng">
                <a:latin typeface="Cairo"/>
                <a:ea typeface="Cairo"/>
                <a:cs typeface="Cairo"/>
                <a:sym typeface="Cairo"/>
              </a:rPr>
            </a:br>
            <a:r>
              <a:rPr lang="en" sz="1200">
                <a:latin typeface="Cairo"/>
                <a:ea typeface="Cairo"/>
                <a:cs typeface="Cairo"/>
                <a:sym typeface="Cairo"/>
              </a:rPr>
              <a:t>Amacrine cell release different type of chemicals such as : glycine , GABA , Dopamine, ACH. </a:t>
            </a:r>
            <a:br>
              <a:rPr lang="en" sz="1200">
                <a:latin typeface="Cairo"/>
                <a:ea typeface="Cairo"/>
                <a:cs typeface="Cairo"/>
                <a:sym typeface="Cairo"/>
              </a:rPr>
            </a:br>
            <a:r>
              <a:rPr lang="en" sz="1200">
                <a:latin typeface="Cairo"/>
                <a:ea typeface="Cairo"/>
                <a:cs typeface="Cairo"/>
                <a:sym typeface="Cairo"/>
              </a:rPr>
              <a:t>Which will inhibit the ganglion cell to modulate the action potential in the pathway. </a:t>
            </a:r>
            <a:br>
              <a:rPr lang="en" sz="1200">
                <a:latin typeface="Cairo"/>
                <a:ea typeface="Cairo"/>
                <a:cs typeface="Cairo"/>
                <a:sym typeface="Cairo"/>
              </a:rPr>
            </a:br>
            <a:endParaRPr sz="1200">
              <a:latin typeface="Cairo"/>
              <a:ea typeface="Cairo"/>
              <a:cs typeface="Cairo"/>
              <a:sym typeface="Cairo"/>
            </a:endParaRPr>
          </a:p>
          <a:p>
            <a:pPr indent="0" lvl="0" marL="0" rtl="0" algn="l">
              <a:spcBef>
                <a:spcPts val="0"/>
              </a:spcBef>
              <a:spcAft>
                <a:spcPts val="0"/>
              </a:spcAft>
              <a:buNone/>
            </a:pPr>
            <a:r>
              <a:t/>
            </a:r>
            <a:endParaRPr sz="1200">
              <a:latin typeface="Cairo"/>
              <a:ea typeface="Cairo"/>
              <a:cs typeface="Cairo"/>
              <a:sym typeface="Cairo"/>
            </a:endParaRPr>
          </a:p>
        </p:txBody>
      </p:sp>
      <p:pic>
        <p:nvPicPr>
          <p:cNvPr id="179" name="Google Shape;179;p30">
            <a:hlinkClick r:id="rId4"/>
          </p:cNvPr>
          <p:cNvPicPr preferRelativeResize="0"/>
          <p:nvPr/>
        </p:nvPicPr>
        <p:blipFill>
          <a:blip r:embed="rId5">
            <a:alphaModFix/>
          </a:blip>
          <a:stretch>
            <a:fillRect/>
          </a:stretch>
        </p:blipFill>
        <p:spPr>
          <a:xfrm>
            <a:off x="6005300" y="9367300"/>
            <a:ext cx="618250" cy="535650"/>
          </a:xfrm>
          <a:prstGeom prst="rect">
            <a:avLst/>
          </a:prstGeom>
          <a:noFill/>
          <a:ln>
            <a:noFill/>
          </a:ln>
        </p:spPr>
      </p:pic>
      <p:pic>
        <p:nvPicPr>
          <p:cNvPr id="180" name="Google Shape;180;p30"/>
          <p:cNvPicPr preferRelativeResize="0"/>
          <p:nvPr/>
        </p:nvPicPr>
        <p:blipFill>
          <a:blip r:embed="rId6">
            <a:alphaModFix/>
          </a:blip>
          <a:stretch>
            <a:fillRect/>
          </a:stretch>
        </p:blipFill>
        <p:spPr>
          <a:xfrm>
            <a:off x="3597325" y="801050"/>
            <a:ext cx="2914775" cy="1770500"/>
          </a:xfrm>
          <a:prstGeom prst="rect">
            <a:avLst/>
          </a:prstGeom>
          <a:noFill/>
          <a:ln>
            <a:noFill/>
          </a:ln>
        </p:spPr>
      </p:pic>
      <p:sp>
        <p:nvSpPr>
          <p:cNvPr id="181" name="Google Shape;181;p30"/>
          <p:cNvSpPr txBox="1"/>
          <p:nvPr/>
        </p:nvSpPr>
        <p:spPr>
          <a:xfrm>
            <a:off x="156900" y="2864275"/>
            <a:ext cx="65442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90000"/>
                </a:solidFill>
                <a:latin typeface="Cairo"/>
                <a:ea typeface="Cairo"/>
                <a:cs typeface="Cairo"/>
                <a:sym typeface="Cairo"/>
              </a:rPr>
              <a:t>We notice here he’s </a:t>
            </a:r>
            <a:r>
              <a:rPr b="1" lang="en">
                <a:solidFill>
                  <a:srgbClr val="990000"/>
                </a:solidFill>
                <a:latin typeface="Cairo"/>
                <a:ea typeface="Cairo"/>
                <a:cs typeface="Cairo"/>
                <a:sym typeface="Cairo"/>
              </a:rPr>
              <a:t>talking about Rod ( it will be the same process exactly in cones but different in the segment instead of rhodopsin is photopsin)</a:t>
            </a:r>
            <a:endParaRPr b="1">
              <a:solidFill>
                <a:srgbClr val="990000"/>
              </a:solidFill>
              <a:latin typeface="Cairo"/>
              <a:ea typeface="Cairo"/>
              <a:cs typeface="Cairo"/>
              <a:sym typeface="Cai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1"/>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187" name="Google Shape;187;p31"/>
          <p:cNvSpPr txBox="1"/>
          <p:nvPr/>
        </p:nvSpPr>
        <p:spPr>
          <a:xfrm>
            <a:off x="60302" y="130656"/>
            <a:ext cx="7544100" cy="421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Economica"/>
              <a:buChar char="❖"/>
            </a:pPr>
            <a:r>
              <a:rPr b="1" lang="en">
                <a:solidFill>
                  <a:schemeClr val="dk2"/>
                </a:solidFill>
                <a:latin typeface="Economica"/>
                <a:ea typeface="Economica"/>
                <a:cs typeface="Economica"/>
                <a:sym typeface="Economica"/>
              </a:rPr>
              <a:t>Overview of the lecture Phototransduction- Ninja channel </a:t>
            </a:r>
            <a:endParaRPr b="1">
              <a:solidFill>
                <a:schemeClr val="dk2"/>
              </a:solidFill>
              <a:latin typeface="Economica"/>
              <a:ea typeface="Economica"/>
              <a:cs typeface="Economica"/>
              <a:sym typeface="Economica"/>
            </a:endParaRPr>
          </a:p>
        </p:txBody>
      </p:sp>
      <p:sp>
        <p:nvSpPr>
          <p:cNvPr id="188" name="Google Shape;188;p31"/>
          <p:cNvSpPr txBox="1"/>
          <p:nvPr/>
        </p:nvSpPr>
        <p:spPr>
          <a:xfrm>
            <a:off x="683680" y="6031246"/>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1"/>
          <p:cNvSpPr txBox="1"/>
          <p:nvPr/>
        </p:nvSpPr>
        <p:spPr>
          <a:xfrm>
            <a:off x="1695598" y="6031252"/>
            <a:ext cx="4447500" cy="11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rPr>
              <a:t>في الصفحة اللي قبل </a:t>
            </a:r>
            <a:r>
              <a:rPr lang="en">
                <a:solidFill>
                  <a:srgbClr val="666666"/>
                </a:solidFill>
              </a:rPr>
              <a:t>لاحظنا التركيز على الفرق بين </a:t>
            </a:r>
            <a:endParaRPr>
              <a:solidFill>
                <a:srgbClr val="666666"/>
              </a:solidFill>
            </a:endParaRPr>
          </a:p>
          <a:p>
            <a:pPr indent="0" lvl="0" marL="0" rtl="0" algn="l">
              <a:spcBef>
                <a:spcPts val="0"/>
              </a:spcBef>
              <a:spcAft>
                <a:spcPts val="0"/>
              </a:spcAft>
              <a:buNone/>
            </a:pPr>
            <a:r>
              <a:rPr lang="en">
                <a:solidFill>
                  <a:srgbClr val="666666"/>
                </a:solidFill>
              </a:rPr>
              <a:t>Action potential &amp; receptor potential </a:t>
            </a:r>
            <a:endParaRPr>
              <a:solidFill>
                <a:srgbClr val="666666"/>
              </a:solidFill>
            </a:endParaRPr>
          </a:p>
          <a:p>
            <a:pPr indent="0" lvl="0" marL="0" rtl="0" algn="l">
              <a:spcBef>
                <a:spcPts val="0"/>
              </a:spcBef>
              <a:spcAft>
                <a:spcPts val="0"/>
              </a:spcAft>
              <a:buNone/>
            </a:pPr>
            <a:r>
              <a:rPr lang="en">
                <a:solidFill>
                  <a:srgbClr val="666666"/>
                </a:solidFill>
              </a:rPr>
              <a:t>اللي مايذكرها هذا الجدول بيساعدنا </a:t>
            </a:r>
            <a:endParaRPr b="1">
              <a:solidFill>
                <a:srgbClr val="666666"/>
              </a:solidFill>
            </a:endParaRPr>
          </a:p>
        </p:txBody>
      </p:sp>
      <p:pic>
        <p:nvPicPr>
          <p:cNvPr id="190" name="Google Shape;190;p31"/>
          <p:cNvPicPr preferRelativeResize="0"/>
          <p:nvPr/>
        </p:nvPicPr>
        <p:blipFill>
          <a:blip r:embed="rId3">
            <a:alphaModFix/>
          </a:blip>
          <a:stretch>
            <a:fillRect/>
          </a:stretch>
        </p:blipFill>
        <p:spPr>
          <a:xfrm>
            <a:off x="253173" y="3443463"/>
            <a:ext cx="6076075" cy="2547975"/>
          </a:xfrm>
          <a:prstGeom prst="rect">
            <a:avLst/>
          </a:prstGeom>
          <a:noFill/>
          <a:ln>
            <a:noFill/>
          </a:ln>
        </p:spPr>
      </p:pic>
      <p:sp>
        <p:nvSpPr>
          <p:cNvPr id="191" name="Google Shape;191;p31"/>
          <p:cNvSpPr txBox="1"/>
          <p:nvPr/>
        </p:nvSpPr>
        <p:spPr>
          <a:xfrm>
            <a:off x="2200200" y="3836100"/>
            <a:ext cx="3438300" cy="223800"/>
          </a:xfrm>
          <a:prstGeom prst="rect">
            <a:avLst/>
          </a:prstGeom>
          <a:noFill/>
          <a:ln cap="flat" cmpd="sng" w="19050">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1"/>
          <p:cNvSpPr txBox="1"/>
          <p:nvPr/>
        </p:nvSpPr>
        <p:spPr>
          <a:xfrm>
            <a:off x="2200200" y="4059910"/>
            <a:ext cx="3438300" cy="338100"/>
          </a:xfrm>
          <a:prstGeom prst="rect">
            <a:avLst/>
          </a:prstGeom>
          <a:noFill/>
          <a:ln cap="flat" cmpd="sng" w="19050">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1"/>
          <p:cNvSpPr txBox="1"/>
          <p:nvPr/>
        </p:nvSpPr>
        <p:spPr>
          <a:xfrm>
            <a:off x="2300375" y="5045574"/>
            <a:ext cx="3825900" cy="338100"/>
          </a:xfrm>
          <a:prstGeom prst="rect">
            <a:avLst/>
          </a:prstGeom>
          <a:noFill/>
          <a:ln cap="flat" cmpd="sng" w="19050">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1"/>
          <p:cNvSpPr txBox="1"/>
          <p:nvPr/>
        </p:nvSpPr>
        <p:spPr>
          <a:xfrm>
            <a:off x="253175" y="755926"/>
            <a:ext cx="5873100" cy="21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u="sng">
                <a:solidFill>
                  <a:schemeClr val="dk1"/>
                </a:solidFill>
              </a:rPr>
              <a:t>Let’s say there is no light waves -Dark- what will happen ? </a:t>
            </a:r>
            <a:br>
              <a:rPr b="1" lang="en" sz="1100" u="sng">
                <a:solidFill>
                  <a:schemeClr val="dk1"/>
                </a:solidFill>
              </a:rPr>
            </a:br>
            <a:r>
              <a:rPr lang="en" sz="1100">
                <a:solidFill>
                  <a:schemeClr val="dk1"/>
                </a:solidFill>
              </a:rPr>
              <a:t>- simply the All Trans </a:t>
            </a:r>
            <a:r>
              <a:rPr b="1" lang="en" sz="1100">
                <a:solidFill>
                  <a:schemeClr val="dk1"/>
                </a:solidFill>
              </a:rPr>
              <a:t>come back</a:t>
            </a:r>
            <a:r>
              <a:rPr lang="en" sz="1100">
                <a:solidFill>
                  <a:schemeClr val="dk1"/>
                </a:solidFill>
              </a:rPr>
              <a:t> to 11 Cis retina </a:t>
            </a:r>
            <a:br>
              <a:rPr lang="en" sz="1100">
                <a:solidFill>
                  <a:schemeClr val="dk1"/>
                </a:solidFill>
              </a:rPr>
            </a:br>
            <a:r>
              <a:rPr lang="en" sz="1100">
                <a:solidFill>
                  <a:schemeClr val="dk1"/>
                </a:solidFill>
              </a:rPr>
              <a:t>- So the opsin will come back to 11 cis and rebind again. </a:t>
            </a:r>
            <a:br>
              <a:rPr lang="en" sz="1100">
                <a:solidFill>
                  <a:schemeClr val="dk1"/>
                </a:solidFill>
              </a:rPr>
            </a:br>
            <a:r>
              <a:rPr lang="en" sz="1100">
                <a:solidFill>
                  <a:schemeClr val="dk1"/>
                </a:solidFill>
              </a:rPr>
              <a:t>- So there no longer transducer , now it’s not going to activate (PDE) </a:t>
            </a:r>
            <a:br>
              <a:rPr lang="en" sz="1100">
                <a:solidFill>
                  <a:schemeClr val="dk1"/>
                </a:solidFill>
              </a:rPr>
            </a:br>
            <a:r>
              <a:rPr lang="en" sz="1100">
                <a:solidFill>
                  <a:schemeClr val="dk1"/>
                </a:solidFill>
              </a:rPr>
              <a:t>- And all the C-GMP break process will be inhibited , and we have high concentration of </a:t>
            </a:r>
            <a:endParaRPr sz="1100">
              <a:solidFill>
                <a:schemeClr val="dk1"/>
              </a:solidFill>
            </a:endParaRPr>
          </a:p>
          <a:p>
            <a:pPr indent="0" lvl="0" marL="0" rtl="0" algn="l">
              <a:spcBef>
                <a:spcPts val="0"/>
              </a:spcBef>
              <a:spcAft>
                <a:spcPts val="0"/>
              </a:spcAft>
              <a:buNone/>
            </a:pPr>
            <a:r>
              <a:rPr lang="en" sz="1100">
                <a:solidFill>
                  <a:schemeClr val="dk1"/>
                </a:solidFill>
              </a:rPr>
              <a:t>C-GMP that can bind to the Na - ca channel and become open ( flow in ) = cell more positive </a:t>
            </a:r>
            <a:br>
              <a:rPr lang="en" sz="1100">
                <a:solidFill>
                  <a:schemeClr val="dk1"/>
                </a:solidFill>
              </a:rPr>
            </a:br>
            <a:r>
              <a:rPr lang="en" sz="1100">
                <a:solidFill>
                  <a:schemeClr val="dk1"/>
                </a:solidFill>
              </a:rPr>
              <a:t>- And start </a:t>
            </a:r>
            <a:r>
              <a:rPr b="1" lang="en" sz="1100">
                <a:solidFill>
                  <a:schemeClr val="dk1"/>
                </a:solidFill>
              </a:rPr>
              <a:t>depolarization</a:t>
            </a:r>
            <a:r>
              <a:rPr lang="en" sz="1100">
                <a:solidFill>
                  <a:schemeClr val="dk1"/>
                </a:solidFill>
              </a:rPr>
              <a:t> and going </a:t>
            </a:r>
            <a:r>
              <a:rPr b="1" lang="en" sz="1100">
                <a:solidFill>
                  <a:schemeClr val="dk1"/>
                </a:solidFill>
              </a:rPr>
              <a:t>to generate EPSP</a:t>
            </a:r>
            <a:r>
              <a:rPr lang="en" sz="1100">
                <a:solidFill>
                  <a:schemeClr val="dk1"/>
                </a:solidFill>
              </a:rPr>
              <a:t> and moving down the axon and ca will be super active and release more glutamate that affect the bipolar cell to generate IPSP ( less receptor potential moving down ) result in less glutamate and there will be very little action potential moving down the axon of the ganglion cell and down the optic nerve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2"/>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200" name="Google Shape;200;p32"/>
          <p:cNvSpPr txBox="1"/>
          <p:nvPr/>
        </p:nvSpPr>
        <p:spPr>
          <a:xfrm>
            <a:off x="10" y="88327"/>
            <a:ext cx="7544100" cy="421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73763"/>
              </a:buClr>
              <a:buSzPts val="1600"/>
              <a:buFont typeface="Economica"/>
              <a:buChar char="❖"/>
            </a:pPr>
            <a:r>
              <a:rPr b="1" lang="en" sz="1600">
                <a:solidFill>
                  <a:srgbClr val="073763"/>
                </a:solidFill>
                <a:latin typeface="Economica"/>
                <a:ea typeface="Economica"/>
                <a:cs typeface="Economica"/>
                <a:sym typeface="Economica"/>
              </a:rPr>
              <a:t>List and compare functional properties of rods and cones in scotopic and photopic vision</a:t>
            </a:r>
            <a:endParaRPr b="1" sz="1600">
              <a:solidFill>
                <a:srgbClr val="073763"/>
              </a:solidFill>
              <a:latin typeface="Economica"/>
              <a:ea typeface="Economica"/>
              <a:cs typeface="Economica"/>
              <a:sym typeface="Economica"/>
            </a:endParaRPr>
          </a:p>
        </p:txBody>
      </p:sp>
      <p:sp>
        <p:nvSpPr>
          <p:cNvPr id="201" name="Google Shape;201;p32"/>
          <p:cNvSpPr txBox="1"/>
          <p:nvPr/>
        </p:nvSpPr>
        <p:spPr>
          <a:xfrm>
            <a:off x="247325" y="2428992"/>
            <a:ext cx="27423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B5394"/>
                </a:solidFill>
                <a:latin typeface="Economica"/>
                <a:ea typeface="Economica"/>
                <a:cs typeface="Economica"/>
                <a:sym typeface="Economica"/>
              </a:rPr>
              <a:t>Visual Receptors: Rods and Cones </a:t>
            </a:r>
            <a:endParaRPr b="1" sz="1800">
              <a:solidFill>
                <a:srgbClr val="0B5394"/>
              </a:solidFill>
              <a:latin typeface="Economica"/>
              <a:ea typeface="Economica"/>
              <a:cs typeface="Economica"/>
              <a:sym typeface="Economica"/>
            </a:endParaRPr>
          </a:p>
        </p:txBody>
      </p:sp>
      <p:graphicFrame>
        <p:nvGraphicFramePr>
          <p:cNvPr id="202" name="Google Shape;202;p32"/>
          <p:cNvGraphicFramePr/>
          <p:nvPr/>
        </p:nvGraphicFramePr>
        <p:xfrm>
          <a:off x="247327" y="2866555"/>
          <a:ext cx="3000000" cy="3000000"/>
        </p:xfrm>
        <a:graphic>
          <a:graphicData uri="http://schemas.openxmlformats.org/drawingml/2006/table">
            <a:tbl>
              <a:tblPr>
                <a:noFill/>
                <a:tableStyleId>{3EBB28FC-7337-4DFE-A7BD-C6E1FE102BC3}</a:tableStyleId>
              </a:tblPr>
              <a:tblGrid>
                <a:gridCol w="3100800"/>
                <a:gridCol w="3100800"/>
              </a:tblGrid>
              <a:tr h="403825">
                <a:tc>
                  <a:txBody>
                    <a:bodyPr>
                      <a:noAutofit/>
                    </a:bodyPr>
                    <a:lstStyle/>
                    <a:p>
                      <a:pPr indent="0" lvl="0" marL="0" rtl="0" algn="ctr">
                        <a:spcBef>
                          <a:spcPts val="0"/>
                        </a:spcBef>
                        <a:spcAft>
                          <a:spcPts val="0"/>
                        </a:spcAft>
                        <a:buNone/>
                      </a:pPr>
                      <a:r>
                        <a:rPr lang="en" sz="1600">
                          <a:solidFill>
                            <a:srgbClr val="FFFFFF"/>
                          </a:solidFill>
                          <a:latin typeface="Cairo"/>
                          <a:ea typeface="Cairo"/>
                          <a:cs typeface="Cairo"/>
                          <a:sym typeface="Cairo"/>
                        </a:rPr>
                        <a:t>Rods </a:t>
                      </a:r>
                      <a:endParaRPr sz="1600">
                        <a:solidFill>
                          <a:srgbClr val="FFFFFF"/>
                        </a:solidFill>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C4587"/>
                    </a:solidFill>
                  </a:tcPr>
                </a:tc>
                <a:tc>
                  <a:txBody>
                    <a:bodyPr>
                      <a:noAutofit/>
                    </a:bodyPr>
                    <a:lstStyle/>
                    <a:p>
                      <a:pPr indent="0" lvl="0" marL="0" rtl="0" algn="ctr">
                        <a:spcBef>
                          <a:spcPts val="0"/>
                        </a:spcBef>
                        <a:spcAft>
                          <a:spcPts val="0"/>
                        </a:spcAft>
                        <a:buNone/>
                      </a:pPr>
                      <a:r>
                        <a:rPr lang="en" sz="1600">
                          <a:solidFill>
                            <a:srgbClr val="FFFFFF"/>
                          </a:solidFill>
                          <a:latin typeface="Cairo"/>
                          <a:ea typeface="Cairo"/>
                          <a:cs typeface="Cairo"/>
                          <a:sym typeface="Cairo"/>
                        </a:rPr>
                        <a:t>Cones </a:t>
                      </a:r>
                      <a:endParaRPr sz="1600">
                        <a:solidFill>
                          <a:srgbClr val="FFFFFF"/>
                        </a:solidFill>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C4587"/>
                    </a:solidFill>
                  </a:tcPr>
                </a:tc>
              </a:tr>
              <a:tr h="368100">
                <a:tc>
                  <a:txBody>
                    <a:bodyPr>
                      <a:noAutofit/>
                    </a:bodyPr>
                    <a:lstStyle/>
                    <a:p>
                      <a:pPr indent="0" lvl="0" marL="0" rtl="0" algn="ctr">
                        <a:spcBef>
                          <a:spcPts val="0"/>
                        </a:spcBef>
                        <a:spcAft>
                          <a:spcPts val="0"/>
                        </a:spcAft>
                        <a:buNone/>
                      </a:pPr>
                      <a:r>
                        <a:rPr lang="en">
                          <a:latin typeface="Cairo"/>
                          <a:ea typeface="Cairo"/>
                          <a:cs typeface="Cairo"/>
                          <a:sym typeface="Cairo"/>
                        </a:rPr>
                        <a:t>Abundant in the periphery​ of the retina </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Abundant in &amp; around fovea </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4250">
                <a:tc>
                  <a:txBody>
                    <a:bodyPr>
                      <a:noAutofit/>
                    </a:bodyPr>
                    <a:lstStyle/>
                    <a:p>
                      <a:pPr indent="0" lvl="0" marL="0" rtl="0" algn="ctr">
                        <a:spcBef>
                          <a:spcPts val="0"/>
                        </a:spcBef>
                        <a:spcAft>
                          <a:spcPts val="0"/>
                        </a:spcAft>
                        <a:buNone/>
                      </a:pPr>
                      <a:r>
                        <a:rPr lang="en">
                          <a:latin typeface="Cairo"/>
                          <a:ea typeface="Cairo"/>
                          <a:cs typeface="Cairo"/>
                          <a:sym typeface="Cairo"/>
                        </a:rPr>
                        <a:t>B</a:t>
                      </a:r>
                      <a:r>
                        <a:rPr lang="en">
                          <a:latin typeface="Cairo"/>
                          <a:ea typeface="Cairo"/>
                          <a:cs typeface="Cairo"/>
                          <a:sym typeface="Cairo"/>
                        </a:rPr>
                        <a:t>est for low light(dimlight) conditions </a:t>
                      </a:r>
                      <a:r>
                        <a:rPr lang="en" sz="800">
                          <a:solidFill>
                            <a:srgbClr val="666666"/>
                          </a:solidFill>
                          <a:latin typeface="Cairo"/>
                          <a:ea typeface="Cairo"/>
                          <a:cs typeface="Cairo"/>
                          <a:sym typeface="Cairo"/>
                        </a:rPr>
                        <a:t>(night vision/scotopic vision)</a:t>
                      </a:r>
                      <a:endParaRPr sz="800">
                        <a:solidFill>
                          <a:srgbClr val="666666"/>
                        </a:solidFill>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B</a:t>
                      </a:r>
                      <a:r>
                        <a:rPr lang="en">
                          <a:latin typeface="Cairo"/>
                          <a:ea typeface="Cairo"/>
                          <a:cs typeface="Cairo"/>
                          <a:sym typeface="Cairo"/>
                        </a:rPr>
                        <a:t>est for bright light conditions </a:t>
                      </a:r>
                      <a:r>
                        <a:rPr lang="en" sz="800">
                          <a:solidFill>
                            <a:srgbClr val="666666"/>
                          </a:solidFill>
                          <a:latin typeface="Cairo"/>
                          <a:ea typeface="Cairo"/>
                          <a:cs typeface="Cairo"/>
                          <a:sym typeface="Cairo"/>
                        </a:rPr>
                        <a:t>( photopic vision)</a:t>
                      </a:r>
                      <a:endParaRPr sz="800">
                        <a:solidFill>
                          <a:srgbClr val="666666"/>
                        </a:solidFill>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8100">
                <a:tc>
                  <a:txBody>
                    <a:bodyPr>
                      <a:noAutofit/>
                    </a:bodyPr>
                    <a:lstStyle/>
                    <a:p>
                      <a:pPr indent="0" lvl="0" marL="0" rtl="0" algn="ctr">
                        <a:spcBef>
                          <a:spcPts val="0"/>
                        </a:spcBef>
                        <a:spcAft>
                          <a:spcPts val="0"/>
                        </a:spcAft>
                        <a:buNone/>
                      </a:pPr>
                      <a:r>
                        <a:rPr lang="en">
                          <a:latin typeface="Cairo"/>
                          <a:ea typeface="Cairo"/>
                          <a:cs typeface="Cairo"/>
                          <a:sym typeface="Cairo"/>
                        </a:rPr>
                        <a:t>See black/white and shades of gray</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See all colors </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1675">
                <a:tc>
                  <a:txBody>
                    <a:bodyPr>
                      <a:noAutofit/>
                    </a:bodyPr>
                    <a:lstStyle/>
                    <a:p>
                      <a:pPr indent="0" lvl="0" marL="0" rtl="0" algn="ctr">
                        <a:spcBef>
                          <a:spcPts val="0"/>
                        </a:spcBef>
                        <a:spcAft>
                          <a:spcPts val="0"/>
                        </a:spcAft>
                        <a:buNone/>
                      </a:pPr>
                      <a:r>
                        <a:rPr lang="en">
                          <a:latin typeface="Cairo"/>
                          <a:ea typeface="Cairo"/>
                          <a:cs typeface="Cairo"/>
                          <a:sym typeface="Cairo"/>
                        </a:rPr>
                        <a:t>100,000,000</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5,000,000</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203" name="Google Shape;203;p32"/>
          <p:cNvPicPr preferRelativeResize="0"/>
          <p:nvPr/>
        </p:nvPicPr>
        <p:blipFill>
          <a:blip r:embed="rId3">
            <a:alphaModFix/>
          </a:blip>
          <a:stretch>
            <a:fillRect/>
          </a:stretch>
        </p:blipFill>
        <p:spPr>
          <a:xfrm>
            <a:off x="3552700" y="2306230"/>
            <a:ext cx="2896226" cy="543975"/>
          </a:xfrm>
          <a:prstGeom prst="rect">
            <a:avLst/>
          </a:prstGeom>
          <a:noFill/>
          <a:ln>
            <a:noFill/>
          </a:ln>
        </p:spPr>
      </p:pic>
      <p:sp>
        <p:nvSpPr>
          <p:cNvPr id="204" name="Google Shape;204;p32"/>
          <p:cNvSpPr txBox="1"/>
          <p:nvPr/>
        </p:nvSpPr>
        <p:spPr>
          <a:xfrm>
            <a:off x="167750" y="405075"/>
            <a:ext cx="4939500" cy="23286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latin typeface="Cairo"/>
                <a:ea typeface="Cairo"/>
                <a:cs typeface="Cairo"/>
                <a:sym typeface="Cairo"/>
              </a:rPr>
              <a:t>  </a:t>
            </a:r>
            <a:r>
              <a:rPr b="1" lang="en" sz="2000">
                <a:solidFill>
                  <a:srgbClr val="0B5394"/>
                </a:solidFill>
                <a:latin typeface="Cairo"/>
                <a:ea typeface="Cairo"/>
                <a:cs typeface="Cairo"/>
                <a:sym typeface="Cairo"/>
              </a:rPr>
              <a:t>Visible light Spectrum:</a:t>
            </a:r>
            <a:endParaRPr b="1" sz="2000">
              <a:solidFill>
                <a:srgbClr val="0B5394"/>
              </a:solidFill>
              <a:latin typeface="Cairo"/>
              <a:ea typeface="Cairo"/>
              <a:cs typeface="Cairo"/>
              <a:sym typeface="Cairo"/>
            </a:endParaRPr>
          </a:p>
          <a:p>
            <a:pPr indent="0" lvl="0" marL="0" rtl="0" algn="l">
              <a:spcBef>
                <a:spcPts val="0"/>
              </a:spcBef>
              <a:spcAft>
                <a:spcPts val="0"/>
              </a:spcAft>
              <a:buNone/>
            </a:pPr>
            <a:r>
              <a:rPr b="1" lang="en" sz="2000">
                <a:solidFill>
                  <a:srgbClr val="0B5394"/>
                </a:solidFill>
                <a:latin typeface="Cairo"/>
                <a:ea typeface="Cairo"/>
                <a:cs typeface="Cairo"/>
                <a:sym typeface="Cairo"/>
              </a:rPr>
              <a:t>         </a:t>
            </a:r>
            <a:r>
              <a:rPr lang="en">
                <a:solidFill>
                  <a:srgbClr val="0B5394"/>
                </a:solidFill>
                <a:latin typeface="Cairo"/>
                <a:ea typeface="Cairo"/>
                <a:cs typeface="Cairo"/>
                <a:sym typeface="Cairo"/>
              </a:rPr>
              <a:t>-</a:t>
            </a:r>
            <a:r>
              <a:rPr b="1" lang="en" sz="2000">
                <a:solidFill>
                  <a:srgbClr val="0B5394"/>
                </a:solidFill>
                <a:latin typeface="Cairo"/>
                <a:ea typeface="Cairo"/>
                <a:cs typeface="Cairo"/>
                <a:sym typeface="Cairo"/>
              </a:rPr>
              <a:t> </a:t>
            </a:r>
            <a:r>
              <a:rPr lang="en">
                <a:latin typeface="Cairo"/>
                <a:ea typeface="Cairo"/>
                <a:cs typeface="Cairo"/>
                <a:sym typeface="Cairo"/>
              </a:rPr>
              <a:t>Extends from 397 to 723nm</a:t>
            </a:r>
            <a:br>
              <a:rPr lang="en">
                <a:latin typeface="Cairo"/>
                <a:ea typeface="Cairo"/>
                <a:cs typeface="Cairo"/>
                <a:sym typeface="Cairo"/>
              </a:rPr>
            </a:br>
            <a:r>
              <a:rPr lang="en">
                <a:latin typeface="Cairo"/>
                <a:ea typeface="Cairo"/>
                <a:cs typeface="Cairo"/>
                <a:sym typeface="Cairo"/>
              </a:rPr>
              <a:t>             - Eye functions under two 2 conditions of illumination:</a:t>
            </a:r>
            <a:br>
              <a:rPr lang="en">
                <a:latin typeface="Cairo"/>
                <a:ea typeface="Cairo"/>
                <a:cs typeface="Cairo"/>
                <a:sym typeface="Cairo"/>
              </a:rPr>
            </a:br>
            <a:endParaRPr>
              <a:latin typeface="Cairo"/>
              <a:ea typeface="Cairo"/>
              <a:cs typeface="Cairo"/>
              <a:sym typeface="Cairo"/>
            </a:endParaRPr>
          </a:p>
          <a:p>
            <a:pPr indent="0" lvl="0" marL="0" rtl="0" algn="l">
              <a:spcBef>
                <a:spcPts val="0"/>
              </a:spcBef>
              <a:spcAft>
                <a:spcPts val="0"/>
              </a:spcAft>
              <a:buNone/>
            </a:pPr>
            <a:r>
              <a:rPr b="1" lang="en">
                <a:latin typeface="Cairo"/>
                <a:ea typeface="Cairo"/>
                <a:cs typeface="Cairo"/>
                <a:sym typeface="Cairo"/>
              </a:rPr>
              <a:t>Duplicity theory of vision</a:t>
            </a:r>
            <a:br>
              <a:rPr b="1" lang="en">
                <a:latin typeface="Cairo"/>
                <a:ea typeface="Cairo"/>
                <a:cs typeface="Cairo"/>
                <a:sym typeface="Cairo"/>
              </a:rPr>
            </a:br>
            <a:r>
              <a:rPr lang="en">
                <a:latin typeface="Cairo"/>
                <a:ea typeface="Cairo"/>
                <a:cs typeface="Cairo"/>
                <a:sym typeface="Cairo"/>
              </a:rPr>
              <a:t>  ▫ Bright light (Photopic vision)...Cones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 Dim light (Scotopic vision) ..Rods</a:t>
            </a:r>
            <a:br>
              <a:rPr lang="en">
                <a:latin typeface="Cairo"/>
                <a:ea typeface="Cairo"/>
                <a:cs typeface="Cairo"/>
                <a:sym typeface="Cairo"/>
              </a:rPr>
            </a:br>
            <a:r>
              <a:rPr lang="en">
                <a:latin typeface="Cairo"/>
                <a:ea typeface="Cairo"/>
                <a:cs typeface="Cairo"/>
                <a:sym typeface="Cairo"/>
              </a:rPr>
              <a:t>  </a:t>
            </a:r>
            <a:endParaRPr>
              <a:latin typeface="Cairo"/>
              <a:ea typeface="Cairo"/>
              <a:cs typeface="Cairo"/>
              <a:sym typeface="Cairo"/>
            </a:endParaRPr>
          </a:p>
        </p:txBody>
      </p:sp>
      <p:sp>
        <p:nvSpPr>
          <p:cNvPr id="205" name="Google Shape;205;p32"/>
          <p:cNvSpPr txBox="1"/>
          <p:nvPr/>
        </p:nvSpPr>
        <p:spPr>
          <a:xfrm>
            <a:off x="61150" y="5031526"/>
            <a:ext cx="41148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B5394"/>
                </a:solidFill>
                <a:latin typeface="Economica"/>
                <a:ea typeface="Economica"/>
                <a:cs typeface="Economica"/>
                <a:sym typeface="Economica"/>
              </a:rPr>
              <a:t>Shape of rods &amp; cones (receptors of vision):</a:t>
            </a:r>
            <a:endParaRPr b="1" sz="1600" u="sng">
              <a:solidFill>
                <a:srgbClr val="0B5394"/>
              </a:solidFill>
              <a:latin typeface="Economica"/>
              <a:ea typeface="Economica"/>
              <a:cs typeface="Economica"/>
              <a:sym typeface="Economica"/>
            </a:endParaRPr>
          </a:p>
        </p:txBody>
      </p:sp>
      <p:sp>
        <p:nvSpPr>
          <p:cNvPr id="206" name="Google Shape;206;p32"/>
          <p:cNvSpPr txBox="1"/>
          <p:nvPr/>
        </p:nvSpPr>
        <p:spPr>
          <a:xfrm>
            <a:off x="61150" y="5426225"/>
            <a:ext cx="3662400" cy="4008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a:latin typeface="Cairo"/>
                <a:ea typeface="Cairo"/>
                <a:cs typeface="Cairo"/>
                <a:sym typeface="Cairo"/>
              </a:rPr>
              <a:t>Outer segment</a:t>
            </a:r>
            <a:r>
              <a:rPr lang="en">
                <a:latin typeface="Cairo"/>
                <a:ea typeface="Cairo"/>
                <a:cs typeface="Cairo"/>
                <a:sym typeface="Cairo"/>
              </a:rPr>
              <a:t> (modified cilia) </a:t>
            </a:r>
            <a:endParaRPr>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has disks full of photosensitive pigment (rhodopsin) react with light to initiate action potential </a:t>
            </a:r>
            <a:endParaRPr>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In cones is conical , small and contain </a:t>
            </a:r>
            <a:r>
              <a:rPr lang="en" u="sng">
                <a:latin typeface="Cairo"/>
                <a:ea typeface="Cairo"/>
                <a:cs typeface="Cairo"/>
                <a:sym typeface="Cairo"/>
              </a:rPr>
              <a:t>3</a:t>
            </a:r>
            <a:r>
              <a:rPr lang="en">
                <a:latin typeface="Cairo"/>
                <a:ea typeface="Cairo"/>
                <a:cs typeface="Cairo"/>
                <a:sym typeface="Cairo"/>
              </a:rPr>
              <a:t> types of </a:t>
            </a:r>
            <a:r>
              <a:rPr lang="en">
                <a:latin typeface="Cairo"/>
                <a:ea typeface="Cairo"/>
                <a:cs typeface="Cairo"/>
                <a:sym typeface="Cairo"/>
              </a:rPr>
              <a:t>rhodopsin / </a:t>
            </a:r>
            <a:r>
              <a:rPr lang="en">
                <a:latin typeface="Cairo"/>
                <a:ea typeface="Cairo"/>
                <a:cs typeface="Cairo"/>
                <a:sym typeface="Cairo"/>
              </a:rPr>
              <a:t> photopsin</a:t>
            </a:r>
            <a:r>
              <a:rPr lang="en" sz="800">
                <a:solidFill>
                  <a:srgbClr val="666666"/>
                </a:solidFill>
                <a:latin typeface="Cairo"/>
                <a:ea typeface="Cairo"/>
                <a:cs typeface="Cairo"/>
                <a:sym typeface="Cairo"/>
              </a:rPr>
              <a:t> (in small amount).فوتوبسين هي الأدق لأن </a:t>
            </a:r>
            <a:r>
              <a:rPr lang="en" sz="800">
                <a:solidFill>
                  <a:srgbClr val="666666"/>
                </a:solidFill>
                <a:latin typeface="Cairo"/>
                <a:ea typeface="Cairo"/>
                <a:cs typeface="Cairo"/>
                <a:sym typeface="Cairo"/>
              </a:rPr>
              <a:t>الرودبسين تعبر  بسيجمنت بشكل عام </a:t>
            </a:r>
            <a:endParaRPr sz="800">
              <a:solidFill>
                <a:srgbClr val="666666"/>
              </a:solidFill>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in rods it is big, rod-like and contain </a:t>
            </a:r>
            <a:r>
              <a:rPr lang="en" u="sng">
                <a:latin typeface="Cairo"/>
                <a:ea typeface="Cairo"/>
                <a:cs typeface="Cairo"/>
                <a:sym typeface="Cairo"/>
              </a:rPr>
              <a:t>one</a:t>
            </a:r>
            <a:r>
              <a:rPr lang="en">
                <a:latin typeface="Cairo"/>
                <a:ea typeface="Cairo"/>
                <a:cs typeface="Cairo"/>
                <a:sym typeface="Cairo"/>
              </a:rPr>
              <a:t> type of rhodopsin </a:t>
            </a:r>
            <a:endParaRPr sz="800">
              <a:solidFill>
                <a:srgbClr val="666666"/>
              </a:solidFill>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There are Na channels in the outer segment </a:t>
            </a:r>
            <a:r>
              <a:rPr lang="en" sz="800">
                <a:solidFill>
                  <a:srgbClr val="666666"/>
                </a:solidFill>
                <a:latin typeface="Cairo"/>
                <a:ea typeface="Cairo"/>
                <a:cs typeface="Cairo"/>
                <a:sym typeface="Cairo"/>
              </a:rPr>
              <a:t>which allow Na to enter the photoreceptors.</a:t>
            </a:r>
            <a:endParaRPr sz="800">
              <a:solidFill>
                <a:srgbClr val="666666"/>
              </a:solidFill>
              <a:latin typeface="Cairo"/>
              <a:ea typeface="Cairo"/>
              <a:cs typeface="Cairo"/>
              <a:sym typeface="Cairo"/>
            </a:endParaRPr>
          </a:p>
          <a:p>
            <a:pPr indent="-317500" lvl="0" marL="457200" rtl="0" algn="l">
              <a:spcBef>
                <a:spcPts val="0"/>
              </a:spcBef>
              <a:spcAft>
                <a:spcPts val="0"/>
              </a:spcAft>
              <a:buSzPts val="1400"/>
              <a:buAutoNum type="arabicPeriod"/>
            </a:pPr>
            <a:r>
              <a:rPr b="1" lang="en">
                <a:latin typeface="Cairo"/>
                <a:ea typeface="Cairo"/>
                <a:cs typeface="Cairo"/>
                <a:sym typeface="Cairo"/>
              </a:rPr>
              <a:t>Inner segment</a:t>
            </a:r>
            <a:r>
              <a:rPr lang="en" u="sng">
                <a:latin typeface="Cairo"/>
                <a:ea typeface="Cairo"/>
                <a:cs typeface="Cairo"/>
                <a:sym typeface="Cairo"/>
              </a:rPr>
              <a:t> </a:t>
            </a:r>
            <a:endParaRPr u="sng">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F</a:t>
            </a:r>
            <a:r>
              <a:rPr lang="en">
                <a:latin typeface="Cairo"/>
                <a:ea typeface="Cairo"/>
                <a:cs typeface="Cairo"/>
                <a:sym typeface="Cairo"/>
              </a:rPr>
              <a:t>ull of mitochondria ( source of energy for Na-K pump), it is thick in cones </a:t>
            </a:r>
            <a:endParaRPr>
              <a:latin typeface="Cairo"/>
              <a:ea typeface="Cairo"/>
              <a:cs typeface="Cairo"/>
              <a:sym typeface="Cairo"/>
            </a:endParaRPr>
          </a:p>
          <a:p>
            <a:pPr indent="-317500" lvl="1" marL="914400" rtl="0" algn="l">
              <a:spcBef>
                <a:spcPts val="0"/>
              </a:spcBef>
              <a:spcAft>
                <a:spcPts val="0"/>
              </a:spcAft>
              <a:buSzPts val="1400"/>
              <a:buFont typeface="Cairo"/>
              <a:buAutoNum type="alphaLcPeriod"/>
            </a:pPr>
            <a:r>
              <a:rPr lang="en">
                <a:latin typeface="Cairo"/>
                <a:ea typeface="Cairo"/>
                <a:cs typeface="Cairo"/>
                <a:sym typeface="Cairo"/>
              </a:rPr>
              <a:t>There is Na-K pump in inner segment</a:t>
            </a:r>
            <a:endParaRPr>
              <a:latin typeface="Cairo"/>
              <a:ea typeface="Cairo"/>
              <a:cs typeface="Cairo"/>
              <a:sym typeface="Cairo"/>
            </a:endParaRPr>
          </a:p>
        </p:txBody>
      </p:sp>
      <p:pic>
        <p:nvPicPr>
          <p:cNvPr id="207" name="Google Shape;207;p32"/>
          <p:cNvPicPr preferRelativeResize="0"/>
          <p:nvPr/>
        </p:nvPicPr>
        <p:blipFill>
          <a:blip r:embed="rId4">
            <a:alphaModFix/>
          </a:blip>
          <a:stretch>
            <a:fillRect/>
          </a:stretch>
        </p:blipFill>
        <p:spPr>
          <a:xfrm>
            <a:off x="3953175" y="5123350"/>
            <a:ext cx="2896226" cy="447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3"/>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213" name="Google Shape;213;p33"/>
          <p:cNvSpPr txBox="1"/>
          <p:nvPr/>
        </p:nvSpPr>
        <p:spPr>
          <a:xfrm>
            <a:off x="4" y="107462"/>
            <a:ext cx="7544100" cy="421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73763"/>
              </a:buClr>
              <a:buSzPts val="1600"/>
              <a:buFont typeface="Economica"/>
              <a:buChar char="❖"/>
            </a:pPr>
            <a:r>
              <a:rPr b="1" lang="en" sz="1600">
                <a:solidFill>
                  <a:srgbClr val="073763"/>
                </a:solidFill>
                <a:latin typeface="Economica"/>
                <a:ea typeface="Economica"/>
                <a:cs typeface="Economica"/>
                <a:sym typeface="Economica"/>
              </a:rPr>
              <a:t>List and compare functional properties of rods and cones in scotopic and photopic vision</a:t>
            </a:r>
            <a:endParaRPr b="1" sz="1600">
              <a:solidFill>
                <a:srgbClr val="073763"/>
              </a:solidFill>
              <a:latin typeface="Economica"/>
              <a:ea typeface="Economica"/>
              <a:cs typeface="Economica"/>
              <a:sym typeface="Economica"/>
            </a:endParaRPr>
          </a:p>
        </p:txBody>
      </p:sp>
      <p:sp>
        <p:nvSpPr>
          <p:cNvPr id="214" name="Google Shape;214;p33"/>
          <p:cNvSpPr txBox="1"/>
          <p:nvPr/>
        </p:nvSpPr>
        <p:spPr>
          <a:xfrm>
            <a:off x="252000" y="725263"/>
            <a:ext cx="6201600" cy="12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The inner and outer segments are connected by a ciliary stalk through which the photosensitive compounds travel from the inner segment (where they are manufactured) to the outer segment of the rods and cones (where they are used)</a:t>
            </a:r>
            <a:endParaRPr>
              <a:latin typeface="Cairo"/>
              <a:ea typeface="Cairo"/>
              <a:cs typeface="Cairo"/>
              <a:sym typeface="Cairo"/>
            </a:endParaRPr>
          </a:p>
        </p:txBody>
      </p:sp>
      <p:pic>
        <p:nvPicPr>
          <p:cNvPr id="215" name="Google Shape;215;p33"/>
          <p:cNvPicPr preferRelativeResize="0"/>
          <p:nvPr/>
        </p:nvPicPr>
        <p:blipFill>
          <a:blip r:embed="rId3">
            <a:alphaModFix/>
          </a:blip>
          <a:stretch>
            <a:fillRect/>
          </a:stretch>
        </p:blipFill>
        <p:spPr>
          <a:xfrm>
            <a:off x="2085150" y="2218824"/>
            <a:ext cx="3864299" cy="1597125"/>
          </a:xfrm>
          <a:prstGeom prst="rect">
            <a:avLst/>
          </a:prstGeom>
          <a:noFill/>
          <a:ln>
            <a:noFill/>
          </a:ln>
        </p:spPr>
      </p:pic>
      <p:pic>
        <p:nvPicPr>
          <p:cNvPr id="216" name="Google Shape;216;p33"/>
          <p:cNvPicPr preferRelativeResize="0"/>
          <p:nvPr/>
        </p:nvPicPr>
        <p:blipFill>
          <a:blip r:embed="rId4">
            <a:alphaModFix/>
          </a:blip>
          <a:stretch>
            <a:fillRect/>
          </a:stretch>
        </p:blipFill>
        <p:spPr>
          <a:xfrm>
            <a:off x="252000" y="1688750"/>
            <a:ext cx="1742175" cy="2513225"/>
          </a:xfrm>
          <a:prstGeom prst="rect">
            <a:avLst/>
          </a:prstGeom>
          <a:noFill/>
          <a:ln>
            <a:noFill/>
          </a:ln>
        </p:spPr>
      </p:pic>
      <p:pic>
        <p:nvPicPr>
          <p:cNvPr id="217" name="Google Shape;217;p33"/>
          <p:cNvPicPr preferRelativeResize="0"/>
          <p:nvPr/>
        </p:nvPicPr>
        <p:blipFill>
          <a:blip r:embed="rId5">
            <a:alphaModFix/>
          </a:blip>
          <a:stretch>
            <a:fillRect/>
          </a:stretch>
        </p:blipFill>
        <p:spPr>
          <a:xfrm>
            <a:off x="1292525" y="4361225"/>
            <a:ext cx="4272925" cy="3048600"/>
          </a:xfrm>
          <a:prstGeom prst="rect">
            <a:avLst/>
          </a:prstGeom>
          <a:noFill/>
          <a:ln>
            <a:noFill/>
          </a:ln>
        </p:spPr>
      </p:pic>
      <p:sp>
        <p:nvSpPr>
          <p:cNvPr id="218" name="Google Shape;218;p33"/>
          <p:cNvSpPr txBox="1"/>
          <p:nvPr/>
        </p:nvSpPr>
        <p:spPr>
          <a:xfrm>
            <a:off x="4449000" y="6350150"/>
            <a:ext cx="2304000" cy="1065600"/>
          </a:xfrm>
          <a:prstGeom prst="rect">
            <a:avLst/>
          </a:prstGeom>
          <a:noFill/>
          <a:ln cap="flat" cmpd="sng" w="19050">
            <a:solidFill>
              <a:srgbClr val="0B5394"/>
            </a:solidFill>
            <a:prstDash val="solid"/>
            <a:round/>
            <a:headEnd len="sm" w="sm" type="none"/>
            <a:tailEnd len="sm" w="sm" type="none"/>
          </a:ln>
        </p:spPr>
        <p:txBody>
          <a:bodyPr anchorCtr="0" anchor="t" bIns="91425" lIns="0" spcFirstLastPara="1" rIns="0" wrap="square" tIns="91425">
            <a:noAutofit/>
          </a:bodyPr>
          <a:lstStyle/>
          <a:p>
            <a:pPr indent="-298450" lvl="0" marL="457200" rtl="0" algn="l">
              <a:spcBef>
                <a:spcPts val="0"/>
              </a:spcBef>
              <a:spcAft>
                <a:spcPts val="0"/>
              </a:spcAft>
              <a:buSzPts val="1100"/>
              <a:buFont typeface="Cairo"/>
              <a:buChar char="●"/>
            </a:pPr>
            <a:r>
              <a:rPr lang="en" sz="1100">
                <a:latin typeface="Cairo"/>
                <a:ea typeface="Cairo"/>
                <a:cs typeface="Cairo"/>
                <a:sym typeface="Cairo"/>
              </a:rPr>
              <a:t>the saccules of the cones are formed by </a:t>
            </a:r>
            <a:r>
              <a:rPr b="1" lang="en" sz="1100">
                <a:latin typeface="Cairo"/>
                <a:ea typeface="Cairo"/>
                <a:cs typeface="Cairo"/>
                <a:sym typeface="Cairo"/>
              </a:rPr>
              <a:t>infolding</a:t>
            </a:r>
            <a:r>
              <a:rPr lang="en" sz="1100">
                <a:latin typeface="Cairo"/>
                <a:ea typeface="Cairo"/>
                <a:cs typeface="Cairo"/>
                <a:sym typeface="Cairo"/>
              </a:rPr>
              <a:t> of the membrane of the outer segment</a:t>
            </a:r>
            <a:endParaRPr sz="1100">
              <a:latin typeface="Cairo"/>
              <a:ea typeface="Cairo"/>
              <a:cs typeface="Cairo"/>
              <a:sym typeface="Cairo"/>
            </a:endParaRPr>
          </a:p>
        </p:txBody>
      </p:sp>
      <p:sp>
        <p:nvSpPr>
          <p:cNvPr id="219" name="Google Shape;219;p33"/>
          <p:cNvSpPr txBox="1"/>
          <p:nvPr/>
        </p:nvSpPr>
        <p:spPr>
          <a:xfrm>
            <a:off x="252000" y="6350150"/>
            <a:ext cx="2409000" cy="1065600"/>
          </a:xfrm>
          <a:prstGeom prst="rect">
            <a:avLst/>
          </a:prstGeom>
          <a:noFill/>
          <a:ln cap="flat" cmpd="sng" w="19050">
            <a:solidFill>
              <a:srgbClr val="0B5394"/>
            </a:solidFill>
            <a:prstDash val="solid"/>
            <a:round/>
            <a:headEnd len="sm" w="sm" type="none"/>
            <a:tailEnd len="sm" w="sm" type="none"/>
          </a:ln>
        </p:spPr>
        <p:txBody>
          <a:bodyPr anchorCtr="0" anchor="t" bIns="91425" lIns="0" spcFirstLastPara="1" rIns="0" wrap="square" tIns="91425">
            <a:noAutofit/>
          </a:bodyPr>
          <a:lstStyle/>
          <a:p>
            <a:pPr indent="-292100" lvl="0" marL="457200" rtl="0" algn="l">
              <a:spcBef>
                <a:spcPts val="0"/>
              </a:spcBef>
              <a:spcAft>
                <a:spcPts val="0"/>
              </a:spcAft>
              <a:buSzPts val="1000"/>
              <a:buFont typeface="Cairo"/>
              <a:buChar char="●"/>
            </a:pPr>
            <a:r>
              <a:rPr lang="en" sz="1000">
                <a:latin typeface="Cairo"/>
                <a:ea typeface="Cairo"/>
                <a:cs typeface="Cairo"/>
                <a:sym typeface="Cairo"/>
              </a:rPr>
              <a:t>each rod contains a stack of </a:t>
            </a:r>
            <a:r>
              <a:rPr b="1" lang="en" sz="1000">
                <a:latin typeface="Cairo"/>
                <a:ea typeface="Cairo"/>
                <a:cs typeface="Cairo"/>
                <a:sym typeface="Cairo"/>
              </a:rPr>
              <a:t>disk</a:t>
            </a:r>
            <a:r>
              <a:rPr lang="en" sz="1000">
                <a:latin typeface="Cairo"/>
                <a:ea typeface="Cairo"/>
                <a:cs typeface="Cairo"/>
                <a:sym typeface="Cairo"/>
              </a:rPr>
              <a:t> membranes that </a:t>
            </a:r>
            <a:r>
              <a:rPr b="1" lang="en" sz="1000">
                <a:latin typeface="Cairo"/>
                <a:ea typeface="Cairo"/>
                <a:cs typeface="Cairo"/>
                <a:sym typeface="Cairo"/>
              </a:rPr>
              <a:t>flattened</a:t>
            </a:r>
            <a:r>
              <a:rPr lang="en" sz="1000">
                <a:latin typeface="Cairo"/>
                <a:ea typeface="Cairo"/>
                <a:cs typeface="Cairo"/>
                <a:sym typeface="Cairo"/>
              </a:rPr>
              <a:t> membrane-bound intracellular organelles that have detached from the outer membrane,  </a:t>
            </a:r>
            <a:endParaRPr sz="1000">
              <a:latin typeface="Cairo"/>
              <a:ea typeface="Cairo"/>
              <a:cs typeface="Cairo"/>
              <a:sym typeface="Cairo"/>
            </a:endParaRPr>
          </a:p>
          <a:p>
            <a:pPr indent="-292100" lvl="0" marL="457200" rtl="0" algn="l">
              <a:spcBef>
                <a:spcPts val="0"/>
              </a:spcBef>
              <a:spcAft>
                <a:spcPts val="0"/>
              </a:spcAft>
              <a:buSzPts val="1000"/>
              <a:buFont typeface="Cairo"/>
              <a:buChar char="●"/>
            </a:pPr>
            <a:r>
              <a:rPr lang="en" sz="1000">
                <a:latin typeface="Cairo"/>
                <a:ea typeface="Cairo"/>
                <a:cs typeface="Cairo"/>
                <a:sym typeface="Cairo"/>
              </a:rPr>
              <a:t>disks are </a:t>
            </a:r>
            <a:r>
              <a:rPr b="1" lang="en" sz="1000">
                <a:latin typeface="Cairo"/>
                <a:ea typeface="Cairo"/>
                <a:cs typeface="Cairo"/>
                <a:sym typeface="Cairo"/>
              </a:rPr>
              <a:t>free</a:t>
            </a:r>
            <a:r>
              <a:rPr lang="en" sz="1000">
                <a:latin typeface="Cairo"/>
                <a:ea typeface="Cairo"/>
                <a:cs typeface="Cairo"/>
                <a:sym typeface="Cairo"/>
              </a:rPr>
              <a:t> floating</a:t>
            </a:r>
            <a:endParaRPr sz="1000">
              <a:latin typeface="Cairo"/>
              <a:ea typeface="Cairo"/>
              <a:cs typeface="Cairo"/>
              <a:sym typeface="Cairo"/>
            </a:endParaRPr>
          </a:p>
        </p:txBody>
      </p:sp>
      <p:sp>
        <p:nvSpPr>
          <p:cNvPr id="220" name="Google Shape;220;p33"/>
          <p:cNvSpPr txBox="1"/>
          <p:nvPr/>
        </p:nvSpPr>
        <p:spPr>
          <a:xfrm>
            <a:off x="440075" y="7724433"/>
            <a:ext cx="6201600" cy="7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iro"/>
                <a:ea typeface="Cairo"/>
                <a:cs typeface="Cairo"/>
                <a:sym typeface="Cairo"/>
              </a:rPr>
              <a:t>The saccules and disks contain the photosensitive compounds that react to </a:t>
            </a:r>
            <a:r>
              <a:rPr lang="en" sz="1200" u="sng">
                <a:latin typeface="Cairo"/>
                <a:ea typeface="Cairo"/>
                <a:cs typeface="Cairo"/>
                <a:sym typeface="Cairo"/>
              </a:rPr>
              <a:t>light  initiating action potentials in the post synaptic cells</a:t>
            </a:r>
            <a:endParaRPr sz="1200" u="sng">
              <a:latin typeface="Cairo"/>
              <a:ea typeface="Cairo"/>
              <a:cs typeface="Cairo"/>
              <a:sym typeface="Cairo"/>
            </a:endParaRPr>
          </a:p>
        </p:txBody>
      </p:sp>
      <p:sp>
        <p:nvSpPr>
          <p:cNvPr id="221" name="Google Shape;221;p33"/>
          <p:cNvSpPr txBox="1"/>
          <p:nvPr/>
        </p:nvSpPr>
        <p:spPr>
          <a:xfrm>
            <a:off x="5300875" y="2218825"/>
            <a:ext cx="1241400" cy="5841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chemeClr val="dk1"/>
                </a:solidFill>
                <a:latin typeface="Cairo"/>
                <a:ea typeface="Cairo"/>
                <a:cs typeface="Cairo"/>
                <a:sym typeface="Cairo"/>
              </a:rPr>
              <a:t>Photosensitive compounds in Cones are arranged in saccules</a:t>
            </a:r>
            <a:endParaRPr sz="600">
              <a:solidFill>
                <a:schemeClr val="dk1"/>
              </a:solidFill>
              <a:latin typeface="Cairo"/>
              <a:ea typeface="Cairo"/>
              <a:cs typeface="Cairo"/>
              <a:sym typeface="Cairo"/>
            </a:endParaRPr>
          </a:p>
          <a:p>
            <a:pPr indent="0" lvl="0" marL="0" rtl="0" algn="l">
              <a:spcBef>
                <a:spcPts val="0"/>
              </a:spcBef>
              <a:spcAft>
                <a:spcPts val="0"/>
              </a:spcAft>
              <a:buNone/>
            </a:pPr>
            <a:r>
              <a:t/>
            </a:r>
            <a:endParaRPr sz="600">
              <a:solidFill>
                <a:schemeClr val="dk1"/>
              </a:solidFill>
              <a:latin typeface="Cairo"/>
              <a:ea typeface="Cairo"/>
              <a:cs typeface="Cairo"/>
              <a:sym typeface="Cairo"/>
            </a:endParaRPr>
          </a:p>
          <a:p>
            <a:pPr indent="0" lvl="0" marL="0" rtl="0" algn="l">
              <a:spcBef>
                <a:spcPts val="0"/>
              </a:spcBef>
              <a:spcAft>
                <a:spcPts val="0"/>
              </a:spcAft>
              <a:buNone/>
            </a:pPr>
            <a:r>
              <a:rPr lang="en" sz="600">
                <a:solidFill>
                  <a:schemeClr val="dk1"/>
                </a:solidFill>
                <a:latin typeface="Cairo"/>
                <a:ea typeface="Cairo"/>
                <a:cs typeface="Cairo"/>
                <a:sym typeface="Cairo"/>
              </a:rPr>
              <a:t>Photosensitive compounds are arranged in discs in Rods.</a:t>
            </a:r>
            <a:endParaRPr sz="600">
              <a:solidFill>
                <a:schemeClr val="dk1"/>
              </a:solidFill>
              <a:latin typeface="Cairo"/>
              <a:ea typeface="Cairo"/>
              <a:cs typeface="Cairo"/>
              <a:sym typeface="Cairo"/>
            </a:endParaRPr>
          </a:p>
          <a:p>
            <a:pPr indent="0" lvl="0" marL="0" rtl="0" algn="l">
              <a:spcBef>
                <a:spcPts val="0"/>
              </a:spcBef>
              <a:spcAft>
                <a:spcPts val="0"/>
              </a:spcAft>
              <a:buNone/>
            </a:pPr>
            <a:r>
              <a:t/>
            </a:r>
            <a:endParaRPr sz="600">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sz="600">
                <a:solidFill>
                  <a:schemeClr val="dk1"/>
                </a:solidFill>
                <a:latin typeface="Cairo"/>
                <a:ea typeface="Cairo"/>
                <a:cs typeface="Cairo"/>
                <a:sym typeface="Cairo"/>
              </a:rPr>
              <a:t> </a:t>
            </a:r>
            <a:endParaRPr sz="600">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cxnSp>
        <p:nvCxnSpPr>
          <p:cNvPr id="222" name="Google Shape;222;p33"/>
          <p:cNvCxnSpPr/>
          <p:nvPr/>
        </p:nvCxnSpPr>
        <p:spPr>
          <a:xfrm flipH="1" rot="10800000">
            <a:off x="4622814" y="2802948"/>
            <a:ext cx="1326600" cy="763500"/>
          </a:xfrm>
          <a:prstGeom prst="straightConnector1">
            <a:avLst/>
          </a:prstGeom>
          <a:noFill/>
          <a:ln cap="flat" cmpd="sng" w="9525">
            <a:solidFill>
              <a:schemeClr val="dk2"/>
            </a:solidFill>
            <a:prstDash val="solid"/>
            <a:round/>
            <a:headEnd len="med" w="med" type="stealth"/>
            <a:tailEnd len="med" w="med" type="none"/>
          </a:ln>
        </p:spPr>
      </p:cxnSp>
      <p:cxnSp>
        <p:nvCxnSpPr>
          <p:cNvPr id="223" name="Google Shape;223;p33"/>
          <p:cNvCxnSpPr/>
          <p:nvPr/>
        </p:nvCxnSpPr>
        <p:spPr>
          <a:xfrm flipH="1" rot="10800000">
            <a:off x="4312688" y="2382379"/>
            <a:ext cx="1044900" cy="125100"/>
          </a:xfrm>
          <a:prstGeom prst="straightConnector1">
            <a:avLst/>
          </a:prstGeom>
          <a:noFill/>
          <a:ln cap="flat" cmpd="sng" w="9525">
            <a:solidFill>
              <a:schemeClr val="dk2"/>
            </a:solidFill>
            <a:prstDash val="solid"/>
            <a:round/>
            <a:headEnd len="med" w="med" type="stealth"/>
            <a:tailEnd len="med" w="med" type="none"/>
          </a:ln>
        </p:spPr>
      </p:cxnSp>
      <p:sp>
        <p:nvSpPr>
          <p:cNvPr id="224" name="Google Shape;224;p33"/>
          <p:cNvSpPr txBox="1"/>
          <p:nvPr/>
        </p:nvSpPr>
        <p:spPr>
          <a:xfrm>
            <a:off x="3078313" y="1446700"/>
            <a:ext cx="47571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Cairo"/>
                <a:ea typeface="Cairo"/>
                <a:cs typeface="Cairo"/>
                <a:sym typeface="Cairo"/>
              </a:rPr>
              <a:t>بالرغم صغر cones </a:t>
            </a:r>
            <a:endParaRPr sz="1100">
              <a:solidFill>
                <a:srgbClr val="999999"/>
              </a:solidFill>
              <a:latin typeface="Cairo"/>
              <a:ea typeface="Cairo"/>
              <a:cs typeface="Cairo"/>
              <a:sym typeface="Cairo"/>
            </a:endParaRPr>
          </a:p>
          <a:p>
            <a:pPr indent="0" lvl="0" marL="0" rtl="0" algn="l">
              <a:spcBef>
                <a:spcPts val="0"/>
              </a:spcBef>
              <a:spcAft>
                <a:spcPts val="0"/>
              </a:spcAft>
              <a:buNone/>
            </a:pPr>
            <a:r>
              <a:rPr lang="en" sz="1100">
                <a:solidFill>
                  <a:srgbClr val="999999"/>
                </a:solidFill>
                <a:latin typeface="Cairo"/>
                <a:ea typeface="Cairo"/>
                <a:cs typeface="Cairo"/>
                <a:sym typeface="Cairo"/>
              </a:rPr>
              <a:t>إلا إنها تحتوي على ثلاث أنواع من الفوتوبسين/ الرودوبسين  </a:t>
            </a:r>
            <a:endParaRPr sz="1100">
              <a:solidFill>
                <a:srgbClr val="999999"/>
              </a:solidFill>
              <a:latin typeface="Cairo"/>
              <a:ea typeface="Cairo"/>
              <a:cs typeface="Cairo"/>
              <a:sym typeface="Cai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4"/>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a:t>
            </a:r>
            <a:r>
              <a:rPr b="1" lang="en">
                <a:solidFill>
                  <a:srgbClr val="2C5072"/>
                </a:solidFill>
                <a:latin typeface="Cairo"/>
                <a:ea typeface="Cairo"/>
                <a:cs typeface="Cairo"/>
                <a:sym typeface="Cairo"/>
              </a:rPr>
              <a:t>Lecture  ∣ The Physiology Team</a:t>
            </a:r>
            <a:endParaRPr b="1">
              <a:solidFill>
                <a:srgbClr val="2C5072"/>
              </a:solidFill>
              <a:latin typeface="Cairo"/>
              <a:ea typeface="Cairo"/>
              <a:cs typeface="Cairo"/>
              <a:sym typeface="Cairo"/>
            </a:endParaRPr>
          </a:p>
        </p:txBody>
      </p:sp>
      <p:sp>
        <p:nvSpPr>
          <p:cNvPr id="230" name="Google Shape;230;p34"/>
          <p:cNvSpPr txBox="1"/>
          <p:nvPr/>
        </p:nvSpPr>
        <p:spPr>
          <a:xfrm>
            <a:off x="-356000" y="-169127"/>
            <a:ext cx="5813400" cy="890400"/>
          </a:xfrm>
          <a:prstGeom prst="rect">
            <a:avLst/>
          </a:prstGeom>
          <a:noFill/>
          <a:ln>
            <a:noFill/>
          </a:ln>
        </p:spPr>
        <p:txBody>
          <a:bodyPr anchorCtr="0" anchor="ctr"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b="1" lang="en" sz="1800">
                <a:solidFill>
                  <a:srgbClr val="073763"/>
                </a:solidFill>
                <a:latin typeface="Economica"/>
                <a:ea typeface="Economica"/>
                <a:cs typeface="Economica"/>
                <a:sym typeface="Economica"/>
              </a:rPr>
              <a:t>To know the convergence and its value</a:t>
            </a:r>
            <a:endParaRPr b="1" sz="1800">
              <a:solidFill>
                <a:srgbClr val="073763"/>
              </a:solidFill>
              <a:latin typeface="Economica"/>
              <a:ea typeface="Economica"/>
              <a:cs typeface="Economica"/>
              <a:sym typeface="Economica"/>
            </a:endParaRPr>
          </a:p>
        </p:txBody>
      </p:sp>
      <p:sp>
        <p:nvSpPr>
          <p:cNvPr id="231" name="Google Shape;231;p34"/>
          <p:cNvSpPr txBox="1"/>
          <p:nvPr/>
        </p:nvSpPr>
        <p:spPr>
          <a:xfrm>
            <a:off x="123825" y="505047"/>
            <a:ext cx="13050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B5394"/>
                </a:solidFill>
                <a:latin typeface="Economica"/>
                <a:ea typeface="Economica"/>
                <a:cs typeface="Economica"/>
                <a:sym typeface="Economica"/>
              </a:rPr>
              <a:t>Convergence:</a:t>
            </a:r>
            <a:endParaRPr b="1" sz="1600" u="sng">
              <a:solidFill>
                <a:srgbClr val="0B5394"/>
              </a:solidFill>
              <a:latin typeface="Economica"/>
              <a:ea typeface="Economica"/>
              <a:cs typeface="Economica"/>
              <a:sym typeface="Economica"/>
            </a:endParaRPr>
          </a:p>
        </p:txBody>
      </p:sp>
      <p:graphicFrame>
        <p:nvGraphicFramePr>
          <p:cNvPr id="232" name="Google Shape;232;p34"/>
          <p:cNvGraphicFramePr/>
          <p:nvPr/>
        </p:nvGraphicFramePr>
        <p:xfrm>
          <a:off x="123825" y="882874"/>
          <a:ext cx="3000000" cy="3000000"/>
        </p:xfrm>
        <a:graphic>
          <a:graphicData uri="http://schemas.openxmlformats.org/drawingml/2006/table">
            <a:tbl>
              <a:tblPr>
                <a:noFill/>
                <a:tableStyleId>{3EBB28FC-7337-4DFE-A7BD-C6E1FE102BC3}</a:tableStyleId>
              </a:tblPr>
              <a:tblGrid>
                <a:gridCol w="3174225"/>
                <a:gridCol w="3174225"/>
              </a:tblGrid>
              <a:tr h="392400">
                <a:tc>
                  <a:txBody>
                    <a:bodyPr>
                      <a:noAutofit/>
                    </a:bodyPr>
                    <a:lstStyle/>
                    <a:p>
                      <a:pPr indent="0" lvl="0" marL="0" rtl="0" algn="ctr">
                        <a:spcBef>
                          <a:spcPts val="0"/>
                        </a:spcBef>
                        <a:spcAft>
                          <a:spcPts val="0"/>
                        </a:spcAft>
                        <a:buNone/>
                      </a:pPr>
                      <a:r>
                        <a:rPr lang="en">
                          <a:solidFill>
                            <a:srgbClr val="FFFFFF"/>
                          </a:solidFill>
                          <a:latin typeface="Cairo"/>
                          <a:ea typeface="Cairo"/>
                          <a:cs typeface="Cairo"/>
                          <a:sym typeface="Cairo"/>
                        </a:rPr>
                        <a:t>L</a:t>
                      </a:r>
                      <a:r>
                        <a:rPr lang="en">
                          <a:solidFill>
                            <a:srgbClr val="FFFFFF"/>
                          </a:solidFill>
                          <a:latin typeface="Cairo"/>
                          <a:ea typeface="Cairo"/>
                          <a:cs typeface="Cairo"/>
                          <a:sym typeface="Cairo"/>
                        </a:rPr>
                        <a:t>ow convergence</a:t>
                      </a:r>
                      <a:endParaRPr>
                        <a:solidFill>
                          <a:srgbClr val="FFFFFF"/>
                        </a:solidFill>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C4587"/>
                    </a:solidFill>
                  </a:tcPr>
                </a:tc>
                <a:tc>
                  <a:txBody>
                    <a:bodyPr>
                      <a:noAutofit/>
                    </a:bodyPr>
                    <a:lstStyle/>
                    <a:p>
                      <a:pPr indent="0" lvl="0" marL="0" rtl="0" algn="ctr">
                        <a:spcBef>
                          <a:spcPts val="0"/>
                        </a:spcBef>
                        <a:spcAft>
                          <a:spcPts val="0"/>
                        </a:spcAft>
                        <a:buNone/>
                      </a:pPr>
                      <a:r>
                        <a:rPr lang="en">
                          <a:solidFill>
                            <a:srgbClr val="FFFFFF"/>
                          </a:solidFill>
                          <a:latin typeface="Cairo"/>
                          <a:ea typeface="Cairo"/>
                          <a:cs typeface="Cairo"/>
                          <a:sym typeface="Cairo"/>
                        </a:rPr>
                        <a:t>H</a:t>
                      </a:r>
                      <a:r>
                        <a:rPr lang="en">
                          <a:solidFill>
                            <a:srgbClr val="FFFFFF"/>
                          </a:solidFill>
                          <a:latin typeface="Cairo"/>
                          <a:ea typeface="Cairo"/>
                          <a:cs typeface="Cairo"/>
                          <a:sym typeface="Cairo"/>
                        </a:rPr>
                        <a:t>igh convergence </a:t>
                      </a:r>
                      <a:endParaRPr>
                        <a:solidFill>
                          <a:srgbClr val="FFFFFF"/>
                        </a:solidFill>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C4587"/>
                    </a:solidFill>
                  </a:tcPr>
                </a:tc>
              </a:tr>
              <a:tr h="392400">
                <a:tc>
                  <a:txBody>
                    <a:bodyPr>
                      <a:noAutofit/>
                    </a:bodyPr>
                    <a:lstStyle/>
                    <a:p>
                      <a:pPr indent="0" lvl="0" marL="0" rtl="0" algn="ctr">
                        <a:spcBef>
                          <a:spcPts val="0"/>
                        </a:spcBef>
                        <a:spcAft>
                          <a:spcPts val="0"/>
                        </a:spcAft>
                        <a:buNone/>
                      </a:pPr>
                      <a:r>
                        <a:rPr lang="en">
                          <a:latin typeface="Cairo"/>
                          <a:ea typeface="Cairo"/>
                          <a:cs typeface="Cairo"/>
                          <a:sym typeface="Cairo"/>
                        </a:rPr>
                        <a:t>In Cones </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In Rods</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03300">
                <a:tc>
                  <a:txBody>
                    <a:bodyPr>
                      <a:noAutofit/>
                    </a:bodyPr>
                    <a:lstStyle/>
                    <a:p>
                      <a:pPr indent="0" lvl="0" marL="0" rtl="0" algn="ctr">
                        <a:spcBef>
                          <a:spcPts val="0"/>
                        </a:spcBef>
                        <a:spcAft>
                          <a:spcPts val="0"/>
                        </a:spcAft>
                        <a:buNone/>
                      </a:pPr>
                      <a:r>
                        <a:rPr lang="en">
                          <a:latin typeface="Cairo"/>
                          <a:ea typeface="Cairo"/>
                          <a:cs typeface="Cairo"/>
                          <a:sym typeface="Cairo"/>
                        </a:rPr>
                        <a:t>each​ </a:t>
                      </a:r>
                      <a:r>
                        <a:rPr lang="en">
                          <a:solidFill>
                            <a:srgbClr val="FF0000"/>
                          </a:solidFill>
                          <a:latin typeface="Cairo"/>
                          <a:ea typeface="Cairo"/>
                          <a:cs typeface="Cairo"/>
                          <a:sym typeface="Cairo"/>
                        </a:rPr>
                        <a:t>foveal</a:t>
                      </a:r>
                      <a:r>
                        <a:rPr lang="en">
                          <a:latin typeface="Cairo"/>
                          <a:ea typeface="Cairo"/>
                          <a:cs typeface="Cairo"/>
                          <a:sym typeface="Cairo"/>
                        </a:rPr>
                        <a:t> cone synapse with →one​ bipolar cell →one​ ganglion cell →single​ optic nerve fiber </a:t>
                      </a:r>
                      <a:r>
                        <a:rPr lang="en">
                          <a:solidFill>
                            <a:srgbClr val="999999"/>
                          </a:solidFill>
                          <a:latin typeface="Cairo"/>
                          <a:ea typeface="Cairo"/>
                          <a:cs typeface="Cairo"/>
                          <a:sym typeface="Cairo"/>
                        </a:rPr>
                        <a:t>“ peripheral 2-3 cones converge into one bipolar cell unlike foveal cones which transmit 1 to 1. Approximately 30000 cones concentrated in fovea centralis”</a:t>
                      </a:r>
                      <a:endParaRPr>
                        <a:solidFill>
                          <a:srgbClr val="999999"/>
                        </a:solidFill>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several rods (about 300) synapse with one​ bipolar cell &amp; one ganglion cell </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03300">
                <a:tc>
                  <a:txBody>
                    <a:bodyPr>
                      <a:noAutofit/>
                    </a:bodyPr>
                    <a:lstStyle/>
                    <a:p>
                      <a:pPr indent="0" lvl="0" marL="0" rtl="0" algn="ctr">
                        <a:spcBef>
                          <a:spcPts val="0"/>
                        </a:spcBef>
                        <a:spcAft>
                          <a:spcPts val="0"/>
                        </a:spcAft>
                        <a:buNone/>
                      </a:pPr>
                      <a:r>
                        <a:rPr lang="en">
                          <a:latin typeface="Cairo"/>
                          <a:ea typeface="Cairo"/>
                          <a:cs typeface="Cairo"/>
                          <a:sym typeface="Cairo"/>
                        </a:rPr>
                        <a:t>Value of low convergence​ “advantage” increases visual acuity​ → integrated information from small​ area of retina</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Value of high convergence​ “advantage” increases sensitivity to light​ i.e so </a:t>
                      </a:r>
                      <a:r>
                        <a:rPr lang="en" u="sng">
                          <a:latin typeface="Cairo"/>
                          <a:ea typeface="Cairo"/>
                          <a:cs typeface="Cairo"/>
                          <a:sym typeface="Cairo"/>
                        </a:rPr>
                        <a:t>low</a:t>
                      </a:r>
                      <a:r>
                        <a:rPr lang="en">
                          <a:latin typeface="Cairo"/>
                          <a:ea typeface="Cairo"/>
                          <a:cs typeface="Cairo"/>
                          <a:sym typeface="Cairo"/>
                        </a:rPr>
                        <a:t> light threshold stimulate the rods</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10725">
                <a:tc>
                  <a:txBody>
                    <a:bodyPr>
                      <a:noAutofit/>
                    </a:bodyPr>
                    <a:lstStyle/>
                    <a:p>
                      <a:pPr indent="0" lvl="0" marL="0" rtl="0" algn="ctr">
                        <a:spcBef>
                          <a:spcPts val="0"/>
                        </a:spcBef>
                        <a:spcAft>
                          <a:spcPts val="0"/>
                        </a:spcAft>
                        <a:buNone/>
                      </a:pPr>
                      <a:r>
                        <a:rPr lang="en">
                          <a:latin typeface="Cairo"/>
                          <a:ea typeface="Cairo"/>
                          <a:cs typeface="Cairo"/>
                          <a:sym typeface="Cairo"/>
                        </a:rPr>
                        <a:t>Disadvantage: </a:t>
                      </a:r>
                      <a:endParaRPr>
                        <a:latin typeface="Cairo"/>
                        <a:ea typeface="Cairo"/>
                        <a:cs typeface="Cairo"/>
                        <a:sym typeface="Cairo"/>
                      </a:endParaRPr>
                    </a:p>
                    <a:p>
                      <a:pPr indent="0" lvl="0" marL="0" rtl="0" algn="ctr">
                        <a:spcBef>
                          <a:spcPts val="0"/>
                        </a:spcBef>
                        <a:spcAft>
                          <a:spcPts val="0"/>
                        </a:spcAft>
                        <a:buNone/>
                      </a:pPr>
                      <a:r>
                        <a:rPr lang="en" u="sng">
                          <a:latin typeface="Cairo"/>
                          <a:ea typeface="Cairo"/>
                          <a:cs typeface="Cairo"/>
                          <a:sym typeface="Cairo"/>
                        </a:rPr>
                        <a:t>decreases</a:t>
                      </a:r>
                      <a:r>
                        <a:rPr lang="en">
                          <a:latin typeface="Cairo"/>
                          <a:ea typeface="Cairo"/>
                          <a:cs typeface="Cairo"/>
                          <a:sym typeface="Cairo"/>
                        </a:rPr>
                        <a:t> sensitivity to light​ i.e need </a:t>
                      </a:r>
                      <a:r>
                        <a:rPr lang="en" u="sng">
                          <a:latin typeface="Cairo"/>
                          <a:ea typeface="Cairo"/>
                          <a:cs typeface="Cairo"/>
                          <a:sym typeface="Cairo"/>
                        </a:rPr>
                        <a:t>high</a:t>
                      </a:r>
                      <a:r>
                        <a:rPr lang="en">
                          <a:latin typeface="Cairo"/>
                          <a:ea typeface="Cairo"/>
                          <a:cs typeface="Cairo"/>
                          <a:sym typeface="Cairo"/>
                        </a:rPr>
                        <a:t> threshold of illumination to stimulate cones</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Disadvantage:</a:t>
                      </a:r>
                      <a:endParaRPr>
                        <a:latin typeface="Cairo"/>
                        <a:ea typeface="Cairo"/>
                        <a:cs typeface="Cairo"/>
                        <a:sym typeface="Cairo"/>
                      </a:endParaRPr>
                    </a:p>
                    <a:p>
                      <a:pPr indent="0" lvl="0" marL="0" rtl="0" algn="ctr">
                        <a:spcBef>
                          <a:spcPts val="0"/>
                        </a:spcBef>
                        <a:spcAft>
                          <a:spcPts val="0"/>
                        </a:spcAft>
                        <a:buNone/>
                      </a:pPr>
                      <a:r>
                        <a:rPr lang="en">
                          <a:latin typeface="Cairo"/>
                          <a:ea typeface="Cairo"/>
                          <a:cs typeface="Cairo"/>
                          <a:sym typeface="Cairo"/>
                        </a:rPr>
                        <a:t> decreases visual acuity, acuity​ = integrated information from large area of retina</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0425">
                <a:tc gridSpan="2">
                  <a:txBody>
                    <a:bodyPr>
                      <a:noAutofit/>
                    </a:bodyPr>
                    <a:lstStyle/>
                    <a:p>
                      <a:pPr indent="0" lvl="0" marL="0" rtl="0" algn="l">
                        <a:spcBef>
                          <a:spcPts val="0"/>
                        </a:spcBef>
                        <a:spcAft>
                          <a:spcPts val="0"/>
                        </a:spcAft>
                        <a:buNone/>
                      </a:pPr>
                      <a:r>
                        <a:rPr lang="en" sz="1100">
                          <a:latin typeface="Cairo"/>
                          <a:ea typeface="Cairo"/>
                          <a:cs typeface="Cairo"/>
                          <a:sym typeface="Cairo"/>
                        </a:rPr>
                        <a:t>120 million </a:t>
                      </a:r>
                      <a:r>
                        <a:rPr lang="en" sz="1100">
                          <a:latin typeface="Cairo"/>
                          <a:ea typeface="Cairo"/>
                          <a:cs typeface="Cairo"/>
                          <a:sym typeface="Cairo"/>
                        </a:rPr>
                        <a:t>rods &amp;</a:t>
                      </a:r>
                      <a:r>
                        <a:rPr lang="en" sz="1100">
                          <a:latin typeface="Cairo"/>
                          <a:ea typeface="Cairo"/>
                          <a:cs typeface="Cairo"/>
                          <a:sym typeface="Cairo"/>
                        </a:rPr>
                        <a:t> 6 million cone converge on 1.2 million optic nerve fibers , (126 million </a:t>
                      </a:r>
                      <a:r>
                        <a:rPr lang="en" sz="1100">
                          <a:latin typeface="Cairo"/>
                          <a:ea typeface="Cairo"/>
                          <a:cs typeface="Cairo"/>
                          <a:sym typeface="Cairo"/>
                        </a:rPr>
                        <a:t>reception</a:t>
                      </a:r>
                      <a:r>
                        <a:rPr lang="en" sz="1100">
                          <a:latin typeface="Cairo"/>
                          <a:ea typeface="Cairo"/>
                          <a:cs typeface="Cairo"/>
                          <a:sym typeface="Cairo"/>
                        </a:rPr>
                        <a:t> on 1.2 million nerve fiber )so convergence is 105 receptor : </a:t>
                      </a:r>
                      <a:r>
                        <a:rPr lang="en" sz="1100">
                          <a:solidFill>
                            <a:schemeClr val="dk1"/>
                          </a:solidFill>
                          <a:latin typeface="Cairo"/>
                          <a:ea typeface="Cairo"/>
                          <a:cs typeface="Cairo"/>
                          <a:sym typeface="Cairo"/>
                        </a:rPr>
                        <a:t>1 fiber</a:t>
                      </a:r>
                      <a:r>
                        <a:rPr lang="en" sz="1100">
                          <a:solidFill>
                            <a:srgbClr val="999999"/>
                          </a:solidFill>
                          <a:latin typeface="Cairo"/>
                          <a:ea typeface="Cairo"/>
                          <a:cs typeface="Cairo"/>
                          <a:sym typeface="Cairo"/>
                        </a:rPr>
                        <a:t>.المقصود هنا أنه لو قسمنا ال ١٢٦ على على ١.٢ بيعطينا ال 105 وهي أنه كل ١٠٥ من الفوتوريسبتور ينقلون على وحدة من البايبولار وأغلبهم بيكون من </a:t>
                      </a:r>
                      <a:r>
                        <a:rPr lang="en" sz="1100">
                          <a:solidFill>
                            <a:srgbClr val="999999"/>
                          </a:solidFill>
                          <a:latin typeface="Cairo"/>
                          <a:ea typeface="Cairo"/>
                          <a:cs typeface="Cairo"/>
                          <a:sym typeface="Cairo"/>
                        </a:rPr>
                        <a:t>الرود لأنهم أكثر </a:t>
                      </a:r>
                      <a:endParaRPr sz="1100">
                        <a:solidFill>
                          <a:srgbClr val="999999"/>
                        </a:solidFill>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sp>
        <p:nvSpPr>
          <p:cNvPr id="233" name="Google Shape;233;p34"/>
          <p:cNvSpPr txBox="1"/>
          <p:nvPr/>
        </p:nvSpPr>
        <p:spPr>
          <a:xfrm>
            <a:off x="1221150" y="568475"/>
            <a:ext cx="3993600" cy="4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FF0000"/>
                </a:solidFill>
                <a:latin typeface="Cairo"/>
                <a:ea typeface="Cairo"/>
                <a:cs typeface="Cairo"/>
                <a:sym typeface="Cairo"/>
              </a:rPr>
              <a:t>Rule: Convergence increases </a:t>
            </a:r>
            <a:r>
              <a:rPr b="1" lang="en" sz="900" u="sng">
                <a:solidFill>
                  <a:srgbClr val="FF0000"/>
                </a:solidFill>
                <a:latin typeface="Cairo"/>
                <a:ea typeface="Cairo"/>
                <a:cs typeface="Cairo"/>
                <a:sym typeface="Cairo"/>
              </a:rPr>
              <a:t>sensitivity</a:t>
            </a:r>
            <a:r>
              <a:rPr b="1" lang="en" sz="900">
                <a:solidFill>
                  <a:srgbClr val="FF0000"/>
                </a:solidFill>
                <a:latin typeface="Cairo"/>
                <a:ea typeface="Cairo"/>
                <a:cs typeface="Cairo"/>
                <a:sym typeface="Cairo"/>
              </a:rPr>
              <a:t> to light and decrease </a:t>
            </a:r>
            <a:r>
              <a:rPr b="1" lang="en" sz="900" u="sng">
                <a:solidFill>
                  <a:srgbClr val="FF0000"/>
                </a:solidFill>
                <a:latin typeface="Cairo"/>
                <a:ea typeface="Cairo"/>
                <a:cs typeface="Cairo"/>
                <a:sym typeface="Cairo"/>
              </a:rPr>
              <a:t>acuity</a:t>
            </a:r>
            <a:r>
              <a:rPr b="1" lang="en" sz="900">
                <a:solidFill>
                  <a:srgbClr val="FF0000"/>
                </a:solidFill>
                <a:latin typeface="Cairo"/>
                <a:ea typeface="Cairo"/>
                <a:cs typeface="Cairo"/>
                <a:sym typeface="Cairo"/>
              </a:rPr>
              <a:t>. </a:t>
            </a:r>
            <a:endParaRPr b="1" sz="900">
              <a:solidFill>
                <a:srgbClr val="FF0000"/>
              </a:solidFill>
              <a:latin typeface="Cairo"/>
              <a:ea typeface="Cairo"/>
              <a:cs typeface="Cairo"/>
              <a:sym typeface="Cairo"/>
            </a:endParaRPr>
          </a:p>
        </p:txBody>
      </p:sp>
      <p:pic>
        <p:nvPicPr>
          <p:cNvPr id="234" name="Google Shape;234;p34"/>
          <p:cNvPicPr preferRelativeResize="0"/>
          <p:nvPr/>
        </p:nvPicPr>
        <p:blipFill rotWithShape="1">
          <a:blip r:embed="rId3">
            <a:alphaModFix/>
          </a:blip>
          <a:srcRect b="4524" l="20588" r="8854" t="18788"/>
          <a:stretch/>
        </p:blipFill>
        <p:spPr>
          <a:xfrm>
            <a:off x="3429000" y="6448100"/>
            <a:ext cx="3125400" cy="3048601"/>
          </a:xfrm>
          <a:prstGeom prst="rect">
            <a:avLst/>
          </a:prstGeom>
          <a:noFill/>
          <a:ln>
            <a:noFill/>
          </a:ln>
        </p:spPr>
      </p:pic>
      <p:pic>
        <p:nvPicPr>
          <p:cNvPr id="235" name="Google Shape;235;p34"/>
          <p:cNvPicPr preferRelativeResize="0"/>
          <p:nvPr/>
        </p:nvPicPr>
        <p:blipFill>
          <a:blip r:embed="rId4">
            <a:alphaModFix/>
          </a:blip>
          <a:stretch>
            <a:fillRect/>
          </a:stretch>
        </p:blipFill>
        <p:spPr>
          <a:xfrm>
            <a:off x="500400" y="6448100"/>
            <a:ext cx="2797651" cy="30486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5"/>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12th Lecture  ∣ The Physiology Team</a:t>
            </a:r>
            <a:endParaRPr b="1">
              <a:solidFill>
                <a:srgbClr val="2C5072"/>
              </a:solidFill>
              <a:latin typeface="Cairo"/>
              <a:ea typeface="Cairo"/>
              <a:cs typeface="Cairo"/>
              <a:sym typeface="Cairo"/>
            </a:endParaRPr>
          </a:p>
        </p:txBody>
      </p:sp>
      <p:sp>
        <p:nvSpPr>
          <p:cNvPr id="241" name="Google Shape;241;p35"/>
          <p:cNvSpPr txBox="1"/>
          <p:nvPr/>
        </p:nvSpPr>
        <p:spPr>
          <a:xfrm>
            <a:off x="-535364" y="3299"/>
            <a:ext cx="6233100" cy="423600"/>
          </a:xfrm>
          <a:prstGeom prst="rect">
            <a:avLst/>
          </a:prstGeom>
          <a:noFill/>
          <a:ln>
            <a:noFill/>
          </a:ln>
        </p:spPr>
        <p:txBody>
          <a:bodyPr anchorCtr="0" anchor="ctr" bIns="91425" lIns="91425" spcFirstLastPara="1" rIns="91425" wrap="square" tIns="91425">
            <a:noAutofit/>
          </a:bodyPr>
          <a:lstStyle/>
          <a:p>
            <a:pPr indent="0" lvl="0" marL="914400" rtl="0" algn="l">
              <a:spcBef>
                <a:spcPts val="0"/>
              </a:spcBef>
              <a:spcAft>
                <a:spcPts val="0"/>
              </a:spcAft>
              <a:buNone/>
            </a:pPr>
            <a:r>
              <a:t/>
            </a:r>
            <a:endParaRPr b="1" sz="1800">
              <a:solidFill>
                <a:srgbClr val="073763"/>
              </a:solidFill>
              <a:latin typeface="Economica"/>
              <a:ea typeface="Economica"/>
              <a:cs typeface="Economica"/>
              <a:sym typeface="Economica"/>
            </a:endParaRPr>
          </a:p>
          <a:p>
            <a:pPr indent="-342900" lvl="0" marL="914400" rtl="0" algn="l">
              <a:spcBef>
                <a:spcPts val="0"/>
              </a:spcBef>
              <a:spcAft>
                <a:spcPts val="0"/>
              </a:spcAft>
              <a:buClr>
                <a:srgbClr val="073763"/>
              </a:buClr>
              <a:buSzPts val="1800"/>
              <a:buFont typeface="Economica"/>
              <a:buChar char="❖"/>
            </a:pPr>
            <a:r>
              <a:rPr b="1" lang="en" sz="1800">
                <a:solidFill>
                  <a:srgbClr val="073763"/>
                </a:solidFill>
                <a:latin typeface="Economica"/>
                <a:ea typeface="Economica"/>
                <a:cs typeface="Economica"/>
                <a:sym typeface="Economica"/>
              </a:rPr>
              <a:t>To describe the photosensitive compounds</a:t>
            </a:r>
            <a:endParaRPr b="1" sz="1800">
              <a:solidFill>
                <a:srgbClr val="073763"/>
              </a:solidFill>
              <a:latin typeface="Economica"/>
              <a:ea typeface="Economica"/>
              <a:cs typeface="Economica"/>
              <a:sym typeface="Economica"/>
            </a:endParaRPr>
          </a:p>
        </p:txBody>
      </p:sp>
      <p:sp>
        <p:nvSpPr>
          <p:cNvPr id="242" name="Google Shape;242;p35"/>
          <p:cNvSpPr txBox="1"/>
          <p:nvPr/>
        </p:nvSpPr>
        <p:spPr>
          <a:xfrm>
            <a:off x="206075" y="496864"/>
            <a:ext cx="41148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B5394"/>
                </a:solidFill>
                <a:latin typeface="Economica"/>
                <a:ea typeface="Economica"/>
                <a:cs typeface="Economica"/>
                <a:sym typeface="Economica"/>
              </a:rPr>
              <a:t>Photosensitive compound (rhodopsin ):</a:t>
            </a:r>
            <a:endParaRPr b="1" sz="1600" u="sng">
              <a:solidFill>
                <a:srgbClr val="0B5394"/>
              </a:solidFill>
              <a:latin typeface="Economica"/>
              <a:ea typeface="Economica"/>
              <a:cs typeface="Economica"/>
              <a:sym typeface="Economica"/>
            </a:endParaRPr>
          </a:p>
        </p:txBody>
      </p:sp>
      <p:graphicFrame>
        <p:nvGraphicFramePr>
          <p:cNvPr id="243" name="Google Shape;243;p35"/>
          <p:cNvGraphicFramePr/>
          <p:nvPr/>
        </p:nvGraphicFramePr>
        <p:xfrm>
          <a:off x="90894" y="1003470"/>
          <a:ext cx="3000000" cy="3000000"/>
        </p:xfrm>
        <a:graphic>
          <a:graphicData uri="http://schemas.openxmlformats.org/drawingml/2006/table">
            <a:tbl>
              <a:tblPr>
                <a:noFill/>
                <a:tableStyleId>{3EBB28FC-7337-4DFE-A7BD-C6E1FE102BC3}</a:tableStyleId>
              </a:tblPr>
              <a:tblGrid>
                <a:gridCol w="3211725"/>
                <a:gridCol w="3211725"/>
              </a:tblGrid>
              <a:tr h="100000">
                <a:tc>
                  <a:txBody>
                    <a:bodyPr>
                      <a:noAutofit/>
                    </a:bodyPr>
                    <a:lstStyle/>
                    <a:p>
                      <a:pPr indent="0" lvl="0" marL="0" rtl="0" algn="ctr">
                        <a:spcBef>
                          <a:spcPts val="0"/>
                        </a:spcBef>
                        <a:spcAft>
                          <a:spcPts val="0"/>
                        </a:spcAft>
                        <a:buNone/>
                      </a:pPr>
                      <a:r>
                        <a:rPr lang="en">
                          <a:solidFill>
                            <a:srgbClr val="FFFFFF"/>
                          </a:solidFill>
                          <a:latin typeface="Cairo"/>
                          <a:ea typeface="Cairo"/>
                          <a:cs typeface="Cairo"/>
                          <a:sym typeface="Cairo"/>
                        </a:rPr>
                        <a:t>C</a:t>
                      </a:r>
                      <a:r>
                        <a:rPr lang="en">
                          <a:solidFill>
                            <a:srgbClr val="FFFFFF"/>
                          </a:solidFill>
                          <a:latin typeface="Cairo"/>
                          <a:ea typeface="Cairo"/>
                          <a:cs typeface="Cairo"/>
                          <a:sym typeface="Cairo"/>
                        </a:rPr>
                        <a:t>ones</a:t>
                      </a:r>
                      <a:endParaRPr>
                        <a:solidFill>
                          <a:srgbClr val="FFFFFF"/>
                        </a:solidFill>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C4587"/>
                    </a:solidFill>
                  </a:tcPr>
                </a:tc>
                <a:tc>
                  <a:txBody>
                    <a:bodyPr>
                      <a:noAutofit/>
                    </a:bodyPr>
                    <a:lstStyle/>
                    <a:p>
                      <a:pPr indent="0" lvl="0" marL="0" rtl="0" algn="ctr">
                        <a:spcBef>
                          <a:spcPts val="0"/>
                        </a:spcBef>
                        <a:spcAft>
                          <a:spcPts val="0"/>
                        </a:spcAft>
                        <a:buNone/>
                      </a:pPr>
                      <a:r>
                        <a:rPr lang="en">
                          <a:solidFill>
                            <a:srgbClr val="FFFFFF"/>
                          </a:solidFill>
                          <a:latin typeface="Cairo"/>
                          <a:ea typeface="Cairo"/>
                          <a:cs typeface="Cairo"/>
                          <a:sym typeface="Cairo"/>
                        </a:rPr>
                        <a:t>R</a:t>
                      </a:r>
                      <a:r>
                        <a:rPr lang="en">
                          <a:solidFill>
                            <a:srgbClr val="FFFFFF"/>
                          </a:solidFill>
                          <a:latin typeface="Cairo"/>
                          <a:ea typeface="Cairo"/>
                          <a:cs typeface="Cairo"/>
                          <a:sym typeface="Cairo"/>
                        </a:rPr>
                        <a:t>ods </a:t>
                      </a:r>
                      <a:endParaRPr>
                        <a:solidFill>
                          <a:srgbClr val="FFFFFF"/>
                        </a:solidFill>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C4587"/>
                    </a:solidFill>
                  </a:tcPr>
                </a:tc>
              </a:tr>
              <a:tr h="396200">
                <a:tc>
                  <a:txBody>
                    <a:bodyPr>
                      <a:noAutofit/>
                    </a:bodyPr>
                    <a:lstStyle/>
                    <a:p>
                      <a:pPr indent="0" lvl="0" marL="0" rtl="0" algn="ctr">
                        <a:spcBef>
                          <a:spcPts val="0"/>
                        </a:spcBef>
                        <a:spcAft>
                          <a:spcPts val="0"/>
                        </a:spcAft>
                        <a:buNone/>
                      </a:pPr>
                      <a:r>
                        <a:rPr lang="en">
                          <a:latin typeface="Cairo"/>
                          <a:ea typeface="Cairo"/>
                          <a:cs typeface="Cairo"/>
                          <a:sym typeface="Cairo"/>
                        </a:rPr>
                        <a:t>In cones rhodopsin ( iodopsine) formed of:</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Opsin ​protein (photopsin)</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Retinal​ (retinene 1 = aldehyde form of Vit A)</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In Rods, rhodopsin, is formed of:</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Opsin ​protein (scotopsin) </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Retinal​ (retinene 1 = aldhyde form of Vit A) = </a:t>
                      </a:r>
                      <a:r>
                        <a:rPr b="1" lang="en">
                          <a:latin typeface="Cairo"/>
                          <a:ea typeface="Cairo"/>
                          <a:cs typeface="Cairo"/>
                          <a:sym typeface="Cairo"/>
                        </a:rPr>
                        <a:t>visual purple </a:t>
                      </a:r>
                      <a:endParaRPr b="1">
                        <a:latin typeface="Cairo"/>
                        <a:ea typeface="Cairo"/>
                        <a:cs typeface="Cairo"/>
                        <a:sym typeface="Cairo"/>
                      </a:endParaRPr>
                    </a:p>
                    <a:p>
                      <a:pPr indent="0" lvl="0" marL="0" rtl="0" algn="ctr">
                        <a:spcBef>
                          <a:spcPts val="0"/>
                        </a:spcBef>
                        <a:spcAft>
                          <a:spcPts val="0"/>
                        </a:spcAft>
                        <a:buNone/>
                      </a:pPr>
                      <a:r>
                        <a:rPr lang="en" sz="1200">
                          <a:latin typeface="Cairo"/>
                          <a:ea typeface="Cairo"/>
                          <a:cs typeface="Cairo"/>
                          <a:sym typeface="Cairo"/>
                        </a:rPr>
                        <a:t>(Rhodopsin of the rods most strongly absorb green-blue light​ and, therefore, appears reddish-purple, so called "visual purple”,</a:t>
                      </a:r>
                      <a:r>
                        <a:rPr lang="en" sz="1200">
                          <a:solidFill>
                            <a:srgbClr val="999999"/>
                          </a:solidFill>
                          <a:latin typeface="Cairo"/>
                          <a:ea typeface="Cairo"/>
                          <a:cs typeface="Cairo"/>
                          <a:sym typeface="Cairo"/>
                        </a:rPr>
                        <a:t>this appearance is under the microscope</a:t>
                      </a:r>
                      <a:r>
                        <a:rPr lang="en" sz="1200">
                          <a:latin typeface="Cairo"/>
                          <a:ea typeface="Cairo"/>
                          <a:cs typeface="Cairo"/>
                          <a:sym typeface="Cairo"/>
                        </a:rPr>
                        <a:t>) </a:t>
                      </a:r>
                      <a:endParaRPr sz="1200">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noAutofit/>
                    </a:bodyPr>
                    <a:lstStyle/>
                    <a:p>
                      <a:pPr indent="0" lvl="0" marL="0" rtl="0" algn="ctr">
                        <a:spcBef>
                          <a:spcPts val="0"/>
                        </a:spcBef>
                        <a:spcAft>
                          <a:spcPts val="0"/>
                        </a:spcAft>
                        <a:buNone/>
                      </a:pPr>
                      <a:r>
                        <a:rPr lang="en">
                          <a:latin typeface="Cairo"/>
                          <a:ea typeface="Cairo"/>
                          <a:cs typeface="Cairo"/>
                          <a:sym typeface="Cairo"/>
                        </a:rPr>
                        <a:t>There are 3 types of rhodopsin in cones (photopsine I,II,III​ )​ each respond to a certain wavelength ​of light for color vision </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 Rhodopsin forms 90% of rods protein, stored in disks ​of rods at outer segment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At dark</a:t>
                      </a:r>
                      <a:r>
                        <a:rPr lang="en">
                          <a:solidFill>
                            <a:srgbClr val="999999"/>
                          </a:solidFill>
                          <a:latin typeface="Cairo"/>
                          <a:ea typeface="Cairo"/>
                          <a:cs typeface="Cairo"/>
                          <a:sym typeface="Cairo"/>
                        </a:rPr>
                        <a:t> ”no light at all”</a:t>
                      </a:r>
                      <a:r>
                        <a:rPr lang="en">
                          <a:latin typeface="Cairo"/>
                          <a:ea typeface="Cairo"/>
                          <a:cs typeface="Cairo"/>
                          <a:sym typeface="Cairo"/>
                        </a:rPr>
                        <a:t> ​rhodopsin is in </a:t>
                      </a:r>
                      <a:r>
                        <a:rPr b="1" lang="en">
                          <a:solidFill>
                            <a:srgbClr val="FF0000"/>
                          </a:solidFill>
                          <a:latin typeface="Cairo"/>
                          <a:ea typeface="Cairo"/>
                          <a:cs typeface="Cairo"/>
                          <a:sym typeface="Cairo"/>
                        </a:rPr>
                        <a:t>11-cisretinal form (inactive,​ but light sensitive form) </a:t>
                      </a:r>
                      <a:r>
                        <a:rPr lang="en">
                          <a:latin typeface="Cairo"/>
                          <a:ea typeface="Cairo"/>
                          <a:cs typeface="Cairo"/>
                          <a:sym typeface="Cairo"/>
                        </a:rPr>
                        <a:t>which increase sensitivity of rods to light. </a:t>
                      </a:r>
                      <a:endParaRPr>
                        <a:latin typeface="Cairo"/>
                        <a:ea typeface="Cairo"/>
                        <a:cs typeface="Cairo"/>
                        <a:sym typeface="Cair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44" name="Google Shape;244;p35"/>
          <p:cNvSpPr txBox="1"/>
          <p:nvPr/>
        </p:nvSpPr>
        <p:spPr>
          <a:xfrm>
            <a:off x="186075" y="6297115"/>
            <a:ext cx="6233100" cy="3198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Font typeface="Cairo"/>
              <a:buChar char="●"/>
            </a:pPr>
            <a:r>
              <a:rPr lang="en">
                <a:latin typeface="Cairo"/>
                <a:ea typeface="Cairo"/>
                <a:cs typeface="Cairo"/>
                <a:sym typeface="Cairo"/>
              </a:rPr>
              <a:t>Rods &amp; cones potentials are graded, local potential (</a:t>
            </a:r>
            <a:r>
              <a:rPr b="1" lang="en">
                <a:latin typeface="Cairo"/>
                <a:ea typeface="Cairo"/>
                <a:cs typeface="Cairo"/>
                <a:sym typeface="Cairo"/>
              </a:rPr>
              <a:t>generator potential) propagated as A.P in ganglion cells.  </a:t>
            </a:r>
            <a:endParaRPr b="1">
              <a:latin typeface="Cairo"/>
              <a:ea typeface="Cairo"/>
              <a:cs typeface="Cairo"/>
              <a:sym typeface="Cairo"/>
            </a:endParaRPr>
          </a:p>
          <a:p>
            <a:pPr indent="-317500" lvl="0" marL="457200" marR="0" rtl="0" algn="l">
              <a:lnSpc>
                <a:spcPct val="100000"/>
              </a:lnSpc>
              <a:spcBef>
                <a:spcPts val="0"/>
              </a:spcBef>
              <a:spcAft>
                <a:spcPts val="0"/>
              </a:spcAft>
              <a:buSzPts val="1400"/>
              <a:buFont typeface="Cairo"/>
              <a:buChar char="●"/>
            </a:pPr>
            <a:r>
              <a:rPr lang="en">
                <a:latin typeface="Cairo"/>
                <a:ea typeface="Cairo"/>
                <a:cs typeface="Cairo"/>
                <a:sym typeface="Cairo"/>
              </a:rPr>
              <a:t>Ganglion cell action potential (all or none A.P) transmitted to optic nerve. </a:t>
            </a:r>
            <a:endParaRPr>
              <a:latin typeface="Cairo"/>
              <a:ea typeface="Cairo"/>
              <a:cs typeface="Cairo"/>
              <a:sym typeface="Cairo"/>
            </a:endParaRPr>
          </a:p>
          <a:p>
            <a:pPr indent="-317500" lvl="0" marL="457200" marR="0" rtl="0" algn="l">
              <a:lnSpc>
                <a:spcPct val="100000"/>
              </a:lnSpc>
              <a:spcBef>
                <a:spcPts val="0"/>
              </a:spcBef>
              <a:spcAft>
                <a:spcPts val="0"/>
              </a:spcAft>
              <a:buSzPts val="1400"/>
              <a:buFont typeface="Cairo"/>
              <a:buChar char="●"/>
            </a:pPr>
            <a:r>
              <a:rPr lang="en">
                <a:latin typeface="Cairo"/>
                <a:ea typeface="Cairo"/>
                <a:cs typeface="Cairo"/>
                <a:sym typeface="Cairo"/>
              </a:rPr>
              <a:t>Cones respond to high levels of light intensity (illumination)  </a:t>
            </a:r>
            <a:endParaRPr>
              <a:latin typeface="Cairo"/>
              <a:ea typeface="Cairo"/>
              <a:cs typeface="Cairo"/>
              <a:sym typeface="Cairo"/>
            </a:endParaRPr>
          </a:p>
          <a:p>
            <a:pPr indent="-317500" lvl="0" marL="457200" marR="0" rtl="0" algn="l">
              <a:lnSpc>
                <a:spcPct val="100000"/>
              </a:lnSpc>
              <a:spcBef>
                <a:spcPts val="0"/>
              </a:spcBef>
              <a:spcAft>
                <a:spcPts val="0"/>
              </a:spcAft>
              <a:buSzPts val="1400"/>
              <a:buFont typeface="Cairo"/>
              <a:buChar char="●"/>
            </a:pPr>
            <a:r>
              <a:rPr lang="en">
                <a:latin typeface="Cairo"/>
                <a:ea typeface="Cairo"/>
                <a:cs typeface="Cairo"/>
                <a:sym typeface="Cairo"/>
              </a:rPr>
              <a:t>Rods respond to levels of light intensity (illumination) below threshold levels for cones, so rods are more sensitive.</a:t>
            </a:r>
            <a:endParaRPr>
              <a:latin typeface="Cairo"/>
              <a:ea typeface="Cairo"/>
              <a:cs typeface="Cairo"/>
              <a:sym typeface="Cairo"/>
            </a:endParaRPr>
          </a:p>
          <a:p>
            <a:pPr indent="0" lvl="0" marL="0" marR="0" rtl="0" algn="l">
              <a:lnSpc>
                <a:spcPct val="100000"/>
              </a:lnSpc>
              <a:spcBef>
                <a:spcPts val="0"/>
              </a:spcBef>
              <a:spcAft>
                <a:spcPts val="0"/>
              </a:spcAft>
              <a:buNone/>
            </a:pPr>
            <a:r>
              <a:t/>
            </a:r>
            <a:endParaRPr>
              <a:latin typeface="Cairo"/>
              <a:ea typeface="Cairo"/>
              <a:cs typeface="Cairo"/>
              <a:sym typeface="Cairo"/>
            </a:endParaRPr>
          </a:p>
          <a:p>
            <a:pPr indent="-317500" lvl="0" marL="457200" marR="0" rtl="0" algn="l">
              <a:lnSpc>
                <a:spcPct val="100000"/>
              </a:lnSpc>
              <a:spcBef>
                <a:spcPts val="0"/>
              </a:spcBef>
              <a:spcAft>
                <a:spcPts val="0"/>
              </a:spcAft>
              <a:buSzPts val="1400"/>
              <a:buFont typeface="Cairo"/>
              <a:buChar char="●"/>
            </a:pPr>
            <a:r>
              <a:rPr b="1" lang="en">
                <a:latin typeface="Cairo"/>
                <a:ea typeface="Cairo"/>
                <a:cs typeface="Cairo"/>
                <a:sym typeface="Cairo"/>
              </a:rPr>
              <a:t>Electric recording in Retinal cells:</a:t>
            </a:r>
            <a:br>
              <a:rPr b="1" lang="en">
                <a:latin typeface="Cairo"/>
                <a:ea typeface="Cairo"/>
                <a:cs typeface="Cairo"/>
                <a:sym typeface="Cairo"/>
              </a:rPr>
            </a:br>
            <a:r>
              <a:rPr b="1" lang="en">
                <a:latin typeface="Cairo"/>
                <a:ea typeface="Cairo"/>
                <a:cs typeface="Cairo"/>
                <a:sym typeface="Cairo"/>
              </a:rPr>
              <a:t>1-</a:t>
            </a:r>
            <a:r>
              <a:rPr lang="en">
                <a:latin typeface="Cairo"/>
                <a:ea typeface="Cairo"/>
                <a:cs typeface="Cairo"/>
                <a:sym typeface="Cairo"/>
              </a:rPr>
              <a:t> Rods &amp; Cones</a:t>
            </a:r>
            <a:br>
              <a:rPr lang="en">
                <a:latin typeface="Cairo"/>
                <a:ea typeface="Cairo"/>
                <a:cs typeface="Cairo"/>
                <a:sym typeface="Cairo"/>
              </a:rPr>
            </a:br>
            <a:r>
              <a:rPr lang="en">
                <a:latin typeface="Cairo"/>
                <a:ea typeface="Cairo"/>
                <a:cs typeface="Cairo"/>
                <a:sym typeface="Cairo"/>
              </a:rPr>
              <a:t>2-  Bipolar cells: Hyper- &amp; Depolarization</a:t>
            </a:r>
            <a:br>
              <a:rPr lang="en">
                <a:latin typeface="Cairo"/>
                <a:ea typeface="Cairo"/>
                <a:cs typeface="Cairo"/>
                <a:sym typeface="Cairo"/>
              </a:rPr>
            </a:br>
            <a:r>
              <a:rPr lang="en">
                <a:latin typeface="Cairo"/>
                <a:ea typeface="Cairo"/>
                <a:cs typeface="Cairo"/>
                <a:sym typeface="Cairo"/>
              </a:rPr>
              <a:t>3- Horizontal cells: Hyperpolarization</a:t>
            </a:r>
            <a:br>
              <a:rPr lang="en">
                <a:latin typeface="Cairo"/>
                <a:ea typeface="Cairo"/>
                <a:cs typeface="Cairo"/>
                <a:sym typeface="Cairo"/>
              </a:rPr>
            </a:br>
            <a:r>
              <a:rPr lang="en">
                <a:latin typeface="Cairo"/>
                <a:ea typeface="Cairo"/>
                <a:cs typeface="Cairo"/>
                <a:sym typeface="Cairo"/>
              </a:rPr>
              <a:t>4- Amacrine cells: Depolarizing potential</a:t>
            </a:r>
            <a:br>
              <a:rPr lang="en">
                <a:latin typeface="Cairo"/>
                <a:ea typeface="Cairo"/>
                <a:cs typeface="Cairo"/>
                <a:sym typeface="Cairo"/>
              </a:rPr>
            </a:br>
            <a:r>
              <a:rPr lang="en">
                <a:latin typeface="Cairo"/>
                <a:ea typeface="Cairo"/>
                <a:cs typeface="Cairo"/>
                <a:sym typeface="Cairo"/>
              </a:rPr>
              <a:t>5- Ganglion cells: Depolarizing potential</a:t>
            </a:r>
            <a:endParaRPr>
              <a:latin typeface="Cairo"/>
              <a:ea typeface="Cairo"/>
              <a:cs typeface="Cairo"/>
              <a:sym typeface="Cairo"/>
            </a:endParaRPr>
          </a:p>
        </p:txBody>
      </p:sp>
      <p:sp>
        <p:nvSpPr>
          <p:cNvPr id="245" name="Google Shape;245;p35"/>
          <p:cNvSpPr txBox="1"/>
          <p:nvPr/>
        </p:nvSpPr>
        <p:spPr>
          <a:xfrm>
            <a:off x="294380" y="6031622"/>
            <a:ext cx="4114800" cy="2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B5394"/>
                </a:solidFill>
                <a:latin typeface="Economica"/>
                <a:ea typeface="Economica"/>
                <a:cs typeface="Economica"/>
                <a:sym typeface="Economica"/>
              </a:rPr>
              <a:t>Genesis of photoreceptor potential:</a:t>
            </a:r>
            <a:endParaRPr b="1" sz="1600" u="sng">
              <a:solidFill>
                <a:srgbClr val="0B5394"/>
              </a:solidFill>
              <a:latin typeface="Economica"/>
              <a:ea typeface="Economica"/>
              <a:cs typeface="Economica"/>
              <a:sym typeface="Economica"/>
            </a:endParaRPr>
          </a:p>
        </p:txBody>
      </p:sp>
      <p:sp>
        <p:nvSpPr>
          <p:cNvPr id="246" name="Google Shape;246;p35"/>
          <p:cNvSpPr txBox="1"/>
          <p:nvPr/>
        </p:nvSpPr>
        <p:spPr>
          <a:xfrm>
            <a:off x="1923371" y="8018917"/>
            <a:ext cx="44958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0000"/>
                </a:solidFill>
                <a:latin typeface="Cairo"/>
                <a:ea typeface="Cairo"/>
                <a:cs typeface="Cairo"/>
                <a:sym typeface="Cairo"/>
              </a:rPr>
              <a:t>are stimulated by hyperpolarization</a:t>
            </a:r>
            <a:endParaRPr sz="1100">
              <a:solidFill>
                <a:srgbClr val="FF0000"/>
              </a:solidFill>
              <a:latin typeface="Cairo"/>
              <a:ea typeface="Cairo"/>
              <a:cs typeface="Cairo"/>
              <a:sym typeface="Cairo"/>
            </a:endParaRPr>
          </a:p>
        </p:txBody>
      </p:sp>
      <p:sp>
        <p:nvSpPr>
          <p:cNvPr id="247" name="Google Shape;247;p35"/>
          <p:cNvSpPr txBox="1"/>
          <p:nvPr/>
        </p:nvSpPr>
        <p:spPr>
          <a:xfrm>
            <a:off x="0" y="4210728"/>
            <a:ext cx="7190400" cy="24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0B5394"/>
                </a:solidFill>
                <a:latin typeface="Cairo"/>
                <a:ea typeface="Cairo"/>
                <a:cs typeface="Cairo"/>
                <a:sym typeface="Cairo"/>
              </a:rPr>
              <a:t>Photoreceptor pigments</a:t>
            </a:r>
            <a:br>
              <a:rPr lang="en">
                <a:latin typeface="Cairo"/>
                <a:ea typeface="Cairo"/>
                <a:cs typeface="Cairo"/>
                <a:sym typeface="Cairo"/>
              </a:rPr>
            </a:br>
            <a:r>
              <a:rPr lang="en">
                <a:latin typeface="Cairo"/>
                <a:ea typeface="Cairo"/>
                <a:cs typeface="Cairo"/>
                <a:sym typeface="Cairo"/>
              </a:rPr>
              <a:t> </a:t>
            </a:r>
            <a:r>
              <a:rPr b="1" lang="en">
                <a:latin typeface="Cairo"/>
                <a:ea typeface="Cairo"/>
                <a:cs typeface="Cairo"/>
                <a:sym typeface="Cairo"/>
              </a:rPr>
              <a:t>Composition</a:t>
            </a:r>
            <a:r>
              <a:rPr lang="en">
                <a:latin typeface="Cairo"/>
                <a:ea typeface="Cairo"/>
                <a:cs typeface="Cairo"/>
                <a:sym typeface="Cairo"/>
              </a:rPr>
              <a:t>:</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Retinine1 (Aldehyde of vitamin A) , same in all pigments.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Opsin (protein) , Different amino acid sequence in different pigments.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Rhodopsin (Rod pigment): Retinine + scotopsin</a:t>
            </a:r>
            <a:br>
              <a:rPr lang="en">
                <a:latin typeface="Cairo"/>
                <a:ea typeface="Cairo"/>
                <a:cs typeface="Cairo"/>
                <a:sym typeface="Cairo"/>
              </a:rPr>
            </a:br>
            <a:r>
              <a:rPr lang="en">
                <a:latin typeface="Cairo"/>
                <a:ea typeface="Cairo"/>
                <a:cs typeface="Cairo"/>
                <a:sym typeface="Cairo"/>
              </a:rPr>
              <a:t>     </a:t>
            </a:r>
            <a:endParaRPr>
              <a:latin typeface="Cairo"/>
              <a:ea typeface="Cairo"/>
              <a:cs typeface="Cairo"/>
              <a:sym typeface="Cairo"/>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