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9902950" cx="6858000"/>
  <p:notesSz cx="6858000" cy="9144000"/>
  <p:embeddedFontLst>
    <p:embeddedFont>
      <p:font typeface="Dosis"/>
      <p:regular r:id="rId20"/>
      <p:bold r:id="rId21"/>
    </p:embeddedFont>
    <p:embeddedFont>
      <p:font typeface="Economica"/>
      <p:regular r:id="rId22"/>
      <p:bold r:id="rId23"/>
      <p:italic r:id="rId24"/>
      <p:boldItalic r:id="rId25"/>
    </p:embeddedFont>
    <p:embeddedFont>
      <p:font typeface="Cairo"/>
      <p:regular r:id="rId26"/>
      <p:bold r:id="rId27"/>
    </p:embeddedFont>
    <p:embeddedFont>
      <p:font typeface="Josefin Sans"/>
      <p:regular r:id="rId28"/>
      <p:bold r:id="rId29"/>
      <p:italic r:id="rId30"/>
      <p:boldItalic r:id="rId31"/>
    </p:embeddedFont>
    <p:embeddedFont>
      <p:font typeface="Philosopher"/>
      <p:regular r:id="rId32"/>
      <p:bold r:id="rId33"/>
      <p:italic r:id="rId34"/>
      <p:boldItalic r:id="rId35"/>
    </p:embeddedFont>
    <p:embeddedFont>
      <p:font typeface="Comfortaa"/>
      <p:regular r:id="rId36"/>
      <p:bold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2B43AB9-4116-486B-B92A-D1FA84FC9214}">
  <a:tblStyle styleId="{F2B43AB9-4116-486B-B92A-D1FA84FC921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font" Target="fonts/Dosis-regular.fntdata"/><Relationship Id="rId41" Type="http://schemas.openxmlformats.org/officeDocument/2006/relationships/font" Target="fonts/OpenSans-boldItalic.fntdata"/><Relationship Id="rId22" Type="http://schemas.openxmlformats.org/officeDocument/2006/relationships/font" Target="fonts/Economica-regular.fntdata"/><Relationship Id="rId21" Type="http://schemas.openxmlformats.org/officeDocument/2006/relationships/font" Target="fonts/Dosis-bold.fntdata"/><Relationship Id="rId24" Type="http://schemas.openxmlformats.org/officeDocument/2006/relationships/font" Target="fonts/Economica-italic.fntdata"/><Relationship Id="rId23" Type="http://schemas.openxmlformats.org/officeDocument/2006/relationships/font" Target="fonts/Economic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airo-regular.fntdata"/><Relationship Id="rId25" Type="http://schemas.openxmlformats.org/officeDocument/2006/relationships/font" Target="fonts/Economica-boldItalic.fntdata"/><Relationship Id="rId28" Type="http://schemas.openxmlformats.org/officeDocument/2006/relationships/font" Target="fonts/JosefinSans-regular.fntdata"/><Relationship Id="rId27" Type="http://schemas.openxmlformats.org/officeDocument/2006/relationships/font" Target="fonts/Cair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JosefinSans-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JosefinSans-boldItalic.fntdata"/><Relationship Id="rId30" Type="http://schemas.openxmlformats.org/officeDocument/2006/relationships/font" Target="fonts/JosefinSans-italic.fntdata"/><Relationship Id="rId11" Type="http://schemas.openxmlformats.org/officeDocument/2006/relationships/slide" Target="slides/slide4.xml"/><Relationship Id="rId33" Type="http://schemas.openxmlformats.org/officeDocument/2006/relationships/font" Target="fonts/Philosopher-bold.fntdata"/><Relationship Id="rId10" Type="http://schemas.openxmlformats.org/officeDocument/2006/relationships/slide" Target="slides/slide3.xml"/><Relationship Id="rId32" Type="http://schemas.openxmlformats.org/officeDocument/2006/relationships/font" Target="fonts/Philosopher-regular.fntdata"/><Relationship Id="rId13" Type="http://schemas.openxmlformats.org/officeDocument/2006/relationships/slide" Target="slides/slide6.xml"/><Relationship Id="rId35" Type="http://schemas.openxmlformats.org/officeDocument/2006/relationships/font" Target="fonts/Philosopher-boldItalic.fntdata"/><Relationship Id="rId12" Type="http://schemas.openxmlformats.org/officeDocument/2006/relationships/slide" Target="slides/slide5.xml"/><Relationship Id="rId34" Type="http://schemas.openxmlformats.org/officeDocument/2006/relationships/font" Target="fonts/Philosopher-italic.fntdata"/><Relationship Id="rId15" Type="http://schemas.openxmlformats.org/officeDocument/2006/relationships/slide" Target="slides/slide8.xml"/><Relationship Id="rId37" Type="http://schemas.openxmlformats.org/officeDocument/2006/relationships/font" Target="fonts/Comfortaa-bold.fntdata"/><Relationship Id="rId14" Type="http://schemas.openxmlformats.org/officeDocument/2006/relationships/slide" Target="slides/slide7.xml"/><Relationship Id="rId36" Type="http://schemas.openxmlformats.org/officeDocument/2006/relationships/font" Target="fonts/Comfortaa-regular.fntdata"/><Relationship Id="rId17" Type="http://schemas.openxmlformats.org/officeDocument/2006/relationships/slide" Target="slides/slide10.xml"/><Relationship Id="rId39" Type="http://schemas.openxmlformats.org/officeDocument/2006/relationships/font" Target="fonts/OpenSans-bold.fntdata"/><Relationship Id="rId16" Type="http://schemas.openxmlformats.org/officeDocument/2006/relationships/slide" Target="slides/slide9.xml"/><Relationship Id="rId38" Type="http://schemas.openxmlformats.org/officeDocument/2006/relationships/font" Target="fonts/OpenSans-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a9c01926739dcd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5a9c01926739dcd4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2ec4fbabea9a3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ec4fbabea9a34_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682dc61a583cb949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682dc61a583cb949_8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1fe6b9739464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51fe6b973946424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e86bebf7124dcf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7e86bebf7124dcf4_0: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7e863885360fb1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77e863885360fb11_47: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a9c01926739dcd4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5a9c01926739dcd4_91: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a9c01926739dcd4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5a9c01926739dcd4_133: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a9c01926739dcd4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5a9c01926739dcd4_98: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a9c01926739dcd4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5a9c01926739dcd4_105: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a9c01926739dcd4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5a9c01926739dcd4_112: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a9c01926739dcd4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5a9c01926739dcd4_126: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1" name="Google Shape;11;p2"/>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2" name="Google Shape;12;p2"/>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3" name="Shape 53"/>
        <p:cNvGrpSpPr/>
        <p:nvPr/>
      </p:nvGrpSpPr>
      <p:grpSpPr>
        <a:xfrm>
          <a:off x="0" y="0"/>
          <a:ext cx="0" cy="0"/>
          <a:chOff x="0" y="0"/>
          <a:chExt cx="0" cy="0"/>
        </a:xfrm>
      </p:grpSpPr>
      <p:sp>
        <p:nvSpPr>
          <p:cNvPr id="54" name="Google Shape;54;p11"/>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56" name="Google Shape;56;p11"/>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7" name="Google Shape;57;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4" name="Shape 64"/>
        <p:cNvGrpSpPr/>
        <p:nvPr/>
      </p:nvGrpSpPr>
      <p:grpSpPr>
        <a:xfrm>
          <a:off x="0" y="0"/>
          <a:ext cx="0" cy="0"/>
          <a:chOff x="0" y="0"/>
          <a:chExt cx="0" cy="0"/>
        </a:xfrm>
      </p:grpSpPr>
      <p:sp>
        <p:nvSpPr>
          <p:cNvPr id="65" name="Google Shape;65;p14"/>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082472"/>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66" name="Google Shape;66;p14"/>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7" name="Google Shape;67;p14"/>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68" name="Google Shape;68;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9" name="Shape 69"/>
        <p:cNvGrpSpPr/>
        <p:nvPr/>
      </p:nvGrpSpPr>
      <p:grpSpPr>
        <a:xfrm>
          <a:off x="0" y="0"/>
          <a:ext cx="0" cy="0"/>
          <a:chOff x="0" y="0"/>
          <a:chExt cx="0" cy="0"/>
        </a:xfrm>
      </p:grpSpPr>
      <p:sp>
        <p:nvSpPr>
          <p:cNvPr id="70" name="Google Shape;70;p1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1" name="Google Shape;71;p1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2" name="Google Shape;72;p1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3" name="Google Shape;73;p1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75" name="Google Shape;75;p15"/>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76" name="Shape 76"/>
        <p:cNvGrpSpPr/>
        <p:nvPr/>
      </p:nvGrpSpPr>
      <p:grpSpPr>
        <a:xfrm>
          <a:off x="0" y="0"/>
          <a:ext cx="0" cy="0"/>
          <a:chOff x="0" y="0"/>
          <a:chExt cx="0" cy="0"/>
        </a:xfrm>
      </p:grpSpPr>
      <p:sp>
        <p:nvSpPr>
          <p:cNvPr id="77" name="Google Shape;77;p1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8" name="Google Shape;78;p1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79" name="Google Shape;79;p1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0" name="Google Shape;80;p1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82" name="Google Shape;82;p16"/>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83" name="Shape 83"/>
        <p:cNvGrpSpPr/>
        <p:nvPr/>
      </p:nvGrpSpPr>
      <p:grpSpPr>
        <a:xfrm>
          <a:off x="0" y="0"/>
          <a:ext cx="0" cy="0"/>
          <a:chOff x="0" y="0"/>
          <a:chExt cx="0" cy="0"/>
        </a:xfrm>
      </p:grpSpPr>
      <p:sp>
        <p:nvSpPr>
          <p:cNvPr id="84" name="Google Shape;84;p1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5" name="Google Shape;85;p1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86" name="Google Shape;86;p1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7" name="Google Shape;87;p1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89" name="Google Shape;89;p1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0" name="Shape 90"/>
        <p:cNvGrpSpPr/>
        <p:nvPr/>
      </p:nvGrpSpPr>
      <p:grpSpPr>
        <a:xfrm>
          <a:off x="0" y="0"/>
          <a:ext cx="0" cy="0"/>
          <a:chOff x="0" y="0"/>
          <a:chExt cx="0" cy="0"/>
        </a:xfrm>
      </p:grpSpPr>
      <p:sp>
        <p:nvSpPr>
          <p:cNvPr id="91" name="Google Shape;91;p1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3" name="Google Shape;93;p18"/>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4" name="Google Shape;94;p1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5" name="Shape 95"/>
        <p:cNvGrpSpPr/>
        <p:nvPr/>
      </p:nvGrpSpPr>
      <p:grpSpPr>
        <a:xfrm>
          <a:off x="0" y="0"/>
          <a:ext cx="0" cy="0"/>
          <a:chOff x="0" y="0"/>
          <a:chExt cx="0" cy="0"/>
        </a:xfrm>
      </p:grpSpPr>
      <p:sp>
        <p:nvSpPr>
          <p:cNvPr id="96" name="Google Shape;96;p19"/>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97" name="Google Shape;97;p19"/>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8" name="Google Shape;98;p19"/>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9" name="Google Shape;99;p1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0" name="Shape 100"/>
        <p:cNvGrpSpPr/>
        <p:nvPr/>
      </p:nvGrpSpPr>
      <p:grpSpPr>
        <a:xfrm>
          <a:off x="0" y="0"/>
          <a:ext cx="0" cy="0"/>
          <a:chOff x="0" y="0"/>
          <a:chExt cx="0" cy="0"/>
        </a:xfrm>
      </p:grpSpPr>
      <p:sp>
        <p:nvSpPr>
          <p:cNvPr id="101" name="Google Shape;101;p20"/>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02" name="Google Shape;102;p2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3" name="Shape 103"/>
        <p:cNvGrpSpPr/>
        <p:nvPr/>
      </p:nvGrpSpPr>
      <p:grpSpPr>
        <a:xfrm>
          <a:off x="0" y="0"/>
          <a:ext cx="0" cy="0"/>
          <a:chOff x="0" y="0"/>
          <a:chExt cx="0" cy="0"/>
        </a:xfrm>
      </p:grpSpPr>
      <p:sp>
        <p:nvSpPr>
          <p:cNvPr id="104" name="Google Shape;104;p21"/>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5" name="Google Shape;105;p21"/>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6" name="Google Shape;106;p2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7" name="Google Shape;17;p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8" name="Google Shape;18;p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21" name="Google Shape;21;p3"/>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7" name="Shape 107"/>
        <p:cNvGrpSpPr/>
        <p:nvPr/>
      </p:nvGrpSpPr>
      <p:grpSpPr>
        <a:xfrm>
          <a:off x="0" y="0"/>
          <a:ext cx="0" cy="0"/>
          <a:chOff x="0" y="0"/>
          <a:chExt cx="0" cy="0"/>
        </a:xfrm>
      </p:grpSpPr>
      <p:sp>
        <p:nvSpPr>
          <p:cNvPr id="108" name="Google Shape;108;p2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2"/>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0" name="Google Shape;110;p2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23"/>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 name="Google Shape;113;p23"/>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14" name="Google Shape;114;p23"/>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15" name="Google Shape;115;p23"/>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16" name="Google Shape;116;p23"/>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17" name="Google Shape;117;p2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8" name="Shape 118"/>
        <p:cNvGrpSpPr/>
        <p:nvPr/>
      </p:nvGrpSpPr>
      <p:grpSpPr>
        <a:xfrm>
          <a:off x="0" y="0"/>
          <a:ext cx="0" cy="0"/>
          <a:chOff x="0" y="0"/>
          <a:chExt cx="0" cy="0"/>
        </a:xfrm>
      </p:grpSpPr>
      <p:sp>
        <p:nvSpPr>
          <p:cNvPr id="119" name="Google Shape;119;p24"/>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20" name="Google Shape;120;p2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1" name="Shape 121"/>
        <p:cNvGrpSpPr/>
        <p:nvPr/>
      </p:nvGrpSpPr>
      <p:grpSpPr>
        <a:xfrm>
          <a:off x="0" y="0"/>
          <a:ext cx="0" cy="0"/>
          <a:chOff x="0" y="0"/>
          <a:chExt cx="0" cy="0"/>
        </a:xfrm>
      </p:grpSpPr>
      <p:sp>
        <p:nvSpPr>
          <p:cNvPr id="122" name="Google Shape;122;p25"/>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5"/>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24" name="Google Shape;124;p25"/>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5" name="Google Shape;125;p2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2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sp>
        <p:nvSpPr>
          <p:cNvPr id="23" name="Google Shape;23;p4"/>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5" name="Google Shape;25;p4"/>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 name="Google Shape;26;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9" name="Google Shape;29;p5"/>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4" name="Google Shape;34;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7" name="Google Shape;37;p7"/>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8" name="Google Shape;38;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2" name="Google Shape;42;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9"/>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9"/>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47" name="Google Shape;47;p9"/>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8" name="Google Shape;48;p9"/>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9" name="Google Shape;49;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2" name="Google Shape;52;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gradFill>
          <a:gsLst>
            <a:gs pos="0">
              <a:srgbClr val="FFFFFF"/>
            </a:gs>
            <a:gs pos="100000">
              <a:srgbClr val="F3F3F3"/>
            </a:gs>
          </a:gsLst>
          <a:lin ang="5400700" scaled="0"/>
        </a:gradFill>
      </p:bgPr>
    </p:bg>
    <p:spTree>
      <p:nvGrpSpPr>
        <p:cNvPr id="60" name="Shape 60"/>
        <p:cNvGrpSpPr/>
        <p:nvPr/>
      </p:nvGrpSpPr>
      <p:grpSpPr>
        <a:xfrm>
          <a:off x="0" y="0"/>
          <a:ext cx="0" cy="0"/>
          <a:chOff x="0" y="0"/>
          <a:chExt cx="0" cy="0"/>
        </a:xfrm>
      </p:grpSpPr>
      <p:sp>
        <p:nvSpPr>
          <p:cNvPr id="61" name="Google Shape;61;p13"/>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62" name="Google Shape;62;p13"/>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63" name="Google Shape;63;p13"/>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12.png"/><Relationship Id="rId6" Type="http://schemas.openxmlformats.org/officeDocument/2006/relationships/hyperlink" Target="https://docs.google.com/presentation/d/1R8CEhz73qen_9MBqvOKC-VDcrBEXPTix3-poWY3aNy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7"/>
          <p:cNvPicPr preferRelativeResize="0"/>
          <p:nvPr/>
        </p:nvPicPr>
        <p:blipFill rotWithShape="1">
          <a:blip r:embed="rId3">
            <a:alphaModFix/>
          </a:blip>
          <a:srcRect b="0" l="0" r="0" t="0"/>
          <a:stretch/>
        </p:blipFill>
        <p:spPr>
          <a:xfrm>
            <a:off x="2" y="405236"/>
            <a:ext cx="1569150" cy="602825"/>
          </a:xfrm>
          <a:prstGeom prst="rect">
            <a:avLst/>
          </a:prstGeom>
          <a:noFill/>
          <a:ln>
            <a:noFill/>
          </a:ln>
        </p:spPr>
      </p:pic>
      <p:sp>
        <p:nvSpPr>
          <p:cNvPr id="133" name="Google Shape;133;p27"/>
          <p:cNvSpPr txBox="1"/>
          <p:nvPr/>
        </p:nvSpPr>
        <p:spPr>
          <a:xfrm flipH="1" rot="5400000">
            <a:off x="5235000" y="3689025"/>
            <a:ext cx="3048600" cy="221700"/>
          </a:xfrm>
          <a:prstGeom prst="rect">
            <a:avLst/>
          </a:prstGeom>
          <a:noFill/>
          <a:ln>
            <a:noFill/>
          </a:ln>
          <a:effectLst>
            <a:outerShdw blurRad="57150" rotWithShape="0" algn="bl" dir="5400000" dist="19050">
              <a:srgbClr val="434343">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20th </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134" name="Google Shape;134;p27"/>
          <p:cNvSpPr/>
          <p:nvPr/>
        </p:nvSpPr>
        <p:spPr>
          <a:xfrm>
            <a:off x="-1115118" y="4709756"/>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Objectives</a:t>
            </a:r>
            <a:r>
              <a:rPr b="1" lang="en" sz="1600">
                <a:solidFill>
                  <a:srgbClr val="FFFFFF"/>
                </a:solidFill>
                <a:latin typeface="Courier New"/>
                <a:ea typeface="Courier New"/>
                <a:cs typeface="Courier New"/>
                <a:sym typeface="Courier New"/>
              </a:rPr>
              <a:t>:</a:t>
            </a:r>
            <a:endParaRPr sz="1600">
              <a:solidFill>
                <a:srgbClr val="FFFFFF"/>
              </a:solidFill>
            </a:endParaRPr>
          </a:p>
        </p:txBody>
      </p:sp>
      <p:cxnSp>
        <p:nvCxnSpPr>
          <p:cNvPr id="135" name="Google Shape;135;p27"/>
          <p:cNvCxnSpPr/>
          <p:nvPr/>
        </p:nvCxnSpPr>
        <p:spPr>
          <a:xfrm>
            <a:off x="3355240" y="126479"/>
            <a:ext cx="2494200" cy="300"/>
          </a:xfrm>
          <a:prstGeom prst="straightConnector1">
            <a:avLst/>
          </a:prstGeom>
          <a:noFill/>
          <a:ln cap="flat" cmpd="sng" w="28575">
            <a:solidFill>
              <a:srgbClr val="073763"/>
            </a:solidFill>
            <a:prstDash val="solid"/>
            <a:round/>
            <a:headEnd len="med" w="med" type="none"/>
            <a:tailEnd len="med" w="med" type="none"/>
          </a:ln>
          <a:effectLst>
            <a:outerShdw blurRad="57150" rotWithShape="0" algn="bl" dir="5400000" dist="19050">
              <a:srgbClr val="434343">
                <a:alpha val="50000"/>
              </a:srgbClr>
            </a:outerShdw>
          </a:effectLst>
        </p:spPr>
      </p:cxnSp>
      <p:sp>
        <p:nvSpPr>
          <p:cNvPr id="136" name="Google Shape;136;p27"/>
          <p:cNvSpPr txBox="1"/>
          <p:nvPr/>
        </p:nvSpPr>
        <p:spPr>
          <a:xfrm>
            <a:off x="1466932" y="3965987"/>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7"/>
          <p:cNvSpPr/>
          <p:nvPr/>
        </p:nvSpPr>
        <p:spPr>
          <a:xfrm flipH="1">
            <a:off x="4682100" y="9553450"/>
            <a:ext cx="2175900" cy="349500"/>
          </a:xfrm>
          <a:prstGeom prst="homePlate">
            <a:avLst>
              <a:gd fmla="val 50000" name="adj"/>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138" name="Google Shape;138;p27"/>
          <p:cNvSpPr/>
          <p:nvPr/>
        </p:nvSpPr>
        <p:spPr>
          <a:xfrm>
            <a:off x="4795800" y="8498625"/>
            <a:ext cx="1948500" cy="932100"/>
          </a:xfrm>
          <a:prstGeom prst="round2DiagRect">
            <a:avLst>
              <a:gd fmla="val 16667" name="adj1"/>
              <a:gd fmla="val 50000" name="adj2"/>
            </a:avLst>
          </a:prstGeom>
          <a:solidFill>
            <a:srgbClr val="F3F3F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Cairo"/>
                <a:ea typeface="Cairo"/>
                <a:cs typeface="Cairo"/>
                <a:sym typeface="Cairo"/>
              </a:rPr>
              <a:t>Colour index: </a:t>
            </a:r>
            <a:endParaRPr>
              <a:solidFill>
                <a:schemeClr val="accent2"/>
              </a:solidFill>
              <a:latin typeface="Cairo"/>
              <a:ea typeface="Cairo"/>
              <a:cs typeface="Cairo"/>
              <a:sym typeface="Cairo"/>
            </a:endParaRPr>
          </a:p>
          <a:p>
            <a:pPr indent="-311150" lvl="0" marL="457200" rtl="0" algn="l">
              <a:spcBef>
                <a:spcPts val="0"/>
              </a:spcBef>
              <a:spcAft>
                <a:spcPts val="0"/>
              </a:spcAft>
              <a:buSzPts val="1300"/>
              <a:buFont typeface="Cairo"/>
              <a:buChar char="●"/>
            </a:pPr>
            <a:r>
              <a:rPr lang="en" sz="1300">
                <a:solidFill>
                  <a:schemeClr val="accent3"/>
                </a:solidFill>
                <a:latin typeface="Cairo"/>
                <a:ea typeface="Cairo"/>
                <a:cs typeface="Cairo"/>
                <a:sym typeface="Cairo"/>
              </a:rPr>
              <a:t>important</a:t>
            </a:r>
            <a:r>
              <a:rPr lang="en" sz="1300">
                <a:latin typeface="Cairo"/>
                <a:ea typeface="Cairo"/>
                <a:cs typeface="Cairo"/>
                <a:sym typeface="Cairo"/>
              </a:rPr>
              <a:t> </a:t>
            </a:r>
            <a:endParaRPr sz="1300">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Numbers</a:t>
            </a:r>
            <a:endParaRPr sz="1300">
              <a:solidFill>
                <a:schemeClr val="accent3"/>
              </a:solidFill>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en" sz="1300">
                <a:solidFill>
                  <a:schemeClr val="accent3"/>
                </a:solidFill>
                <a:latin typeface="Cairo"/>
                <a:ea typeface="Cairo"/>
                <a:cs typeface="Cairo"/>
                <a:sym typeface="Cairo"/>
              </a:rPr>
              <a:t>Extra</a:t>
            </a:r>
            <a:endParaRPr>
              <a:solidFill>
                <a:schemeClr val="accent3"/>
              </a:solidFill>
            </a:endParaRPr>
          </a:p>
        </p:txBody>
      </p:sp>
      <p:sp>
        <p:nvSpPr>
          <p:cNvPr id="139" name="Google Shape;139;p27"/>
          <p:cNvSpPr/>
          <p:nvPr/>
        </p:nvSpPr>
        <p:spPr>
          <a:xfrm>
            <a:off x="5086628" y="9005695"/>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7"/>
          <p:cNvSpPr/>
          <p:nvPr/>
        </p:nvSpPr>
        <p:spPr>
          <a:xfrm>
            <a:off x="5086628" y="880480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
          <p:cNvSpPr/>
          <p:nvPr/>
        </p:nvSpPr>
        <p:spPr>
          <a:xfrm>
            <a:off x="5086628" y="9206595"/>
            <a:ext cx="174000" cy="157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2" name="Google Shape;142;p27"/>
          <p:cNvPicPr preferRelativeResize="0"/>
          <p:nvPr/>
        </p:nvPicPr>
        <p:blipFill>
          <a:blip r:embed="rId4">
            <a:alphaModFix/>
          </a:blip>
          <a:stretch>
            <a:fillRect/>
          </a:stretch>
        </p:blipFill>
        <p:spPr>
          <a:xfrm>
            <a:off x="5410200" y="202976"/>
            <a:ext cx="1106100" cy="972757"/>
          </a:xfrm>
          <a:prstGeom prst="rect">
            <a:avLst/>
          </a:prstGeom>
          <a:noFill/>
          <a:ln>
            <a:noFill/>
          </a:ln>
        </p:spPr>
      </p:pic>
      <p:sp>
        <p:nvSpPr>
          <p:cNvPr id="143" name="Google Shape;143;p27"/>
          <p:cNvSpPr txBox="1"/>
          <p:nvPr/>
        </p:nvSpPr>
        <p:spPr>
          <a:xfrm>
            <a:off x="-47399" y="3952711"/>
            <a:ext cx="4994700" cy="7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073763"/>
                </a:solidFill>
                <a:latin typeface="Philosopher"/>
                <a:ea typeface="Philosopher"/>
                <a:cs typeface="Philosopher"/>
                <a:sym typeface="Philosopher"/>
              </a:rPr>
              <a:t>Physiology of consciousness </a:t>
            </a:r>
            <a:endParaRPr b="1" sz="2300"/>
          </a:p>
        </p:txBody>
      </p:sp>
      <p:sp>
        <p:nvSpPr>
          <p:cNvPr id="144" name="Google Shape;144;p27"/>
          <p:cNvSpPr/>
          <p:nvPr/>
        </p:nvSpPr>
        <p:spPr>
          <a:xfrm>
            <a:off x="-1115128" y="8032273"/>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Done by :</a:t>
            </a:r>
            <a:endParaRPr sz="1600">
              <a:solidFill>
                <a:srgbClr val="FFFFFF"/>
              </a:solidFill>
            </a:endParaRPr>
          </a:p>
        </p:txBody>
      </p:sp>
      <p:pic>
        <p:nvPicPr>
          <p:cNvPr id="145" name="Google Shape;145;p27"/>
          <p:cNvPicPr preferRelativeResize="0"/>
          <p:nvPr/>
        </p:nvPicPr>
        <p:blipFill>
          <a:blip r:embed="rId5">
            <a:alphaModFix/>
          </a:blip>
          <a:stretch>
            <a:fillRect/>
          </a:stretch>
        </p:blipFill>
        <p:spPr>
          <a:xfrm>
            <a:off x="3507775" y="1547000"/>
            <a:ext cx="2959350" cy="2872599"/>
          </a:xfrm>
          <a:prstGeom prst="rect">
            <a:avLst/>
          </a:prstGeom>
          <a:noFill/>
          <a:ln>
            <a:noFill/>
          </a:ln>
        </p:spPr>
      </p:pic>
      <p:sp>
        <p:nvSpPr>
          <p:cNvPr id="146" name="Google Shape;146;p27"/>
          <p:cNvSpPr txBox="1"/>
          <p:nvPr/>
        </p:nvSpPr>
        <p:spPr>
          <a:xfrm>
            <a:off x="1058625" y="7776225"/>
            <a:ext cx="5894700" cy="366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i="1" lang="en" sz="1000">
                <a:solidFill>
                  <a:srgbClr val="980000"/>
                </a:solidFill>
                <a:latin typeface="Cairo"/>
                <a:ea typeface="Cairo"/>
                <a:cs typeface="Cairo"/>
                <a:sym typeface="Cairo"/>
              </a:rPr>
              <a:t>Bold &amp; Italic objectives are included in the medical education guide</a:t>
            </a:r>
            <a:endParaRPr b="1" i="1" sz="1000"/>
          </a:p>
        </p:txBody>
      </p:sp>
      <p:sp>
        <p:nvSpPr>
          <p:cNvPr id="147" name="Google Shape;147;p27"/>
          <p:cNvSpPr txBox="1"/>
          <p:nvPr/>
        </p:nvSpPr>
        <p:spPr>
          <a:xfrm>
            <a:off x="0" y="5187973"/>
            <a:ext cx="6504900" cy="24651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B5394"/>
              </a:buClr>
              <a:buSzPts val="1300"/>
              <a:buChar char="❖"/>
            </a:pPr>
            <a:r>
              <a:rPr b="1" i="1" lang="en" sz="1300">
                <a:solidFill>
                  <a:srgbClr val="0B5394"/>
                </a:solidFill>
              </a:rPr>
              <a:t>Define consciousness and explain the different states of consciousness .</a:t>
            </a:r>
            <a:endParaRPr b="1" i="1" sz="1300">
              <a:solidFill>
                <a:srgbClr val="0B5394"/>
              </a:solidFill>
            </a:endParaRPr>
          </a:p>
          <a:p>
            <a:pPr indent="-311150" lvl="0" marL="457200" rtl="0" algn="l">
              <a:spcBef>
                <a:spcPts val="0"/>
              </a:spcBef>
              <a:spcAft>
                <a:spcPts val="0"/>
              </a:spcAft>
              <a:buClr>
                <a:srgbClr val="0B5394"/>
              </a:buClr>
              <a:buSzPts val="1300"/>
              <a:buChar char="❖"/>
            </a:pPr>
            <a:r>
              <a:rPr b="1" i="1" lang="en" sz="1300">
                <a:solidFill>
                  <a:srgbClr val="0B5394"/>
                </a:solidFill>
              </a:rPr>
              <a:t>Explain what is meant by the “ Reticular Activating System ”( RAS)</a:t>
            </a:r>
            <a:endParaRPr b="1" i="1" sz="1300">
              <a:solidFill>
                <a:srgbClr val="0B5394"/>
              </a:solidFill>
            </a:endParaRPr>
          </a:p>
          <a:p>
            <a:pPr indent="-311150" lvl="0" marL="457200" rtl="0" algn="l">
              <a:spcBef>
                <a:spcPts val="0"/>
              </a:spcBef>
              <a:spcAft>
                <a:spcPts val="0"/>
              </a:spcAft>
              <a:buClr>
                <a:srgbClr val="0B5394"/>
              </a:buClr>
              <a:buSzPts val="1300"/>
              <a:buChar char="❖"/>
            </a:pPr>
            <a:r>
              <a:rPr b="1" i="1" lang="en" sz="1300">
                <a:solidFill>
                  <a:srgbClr val="0B5394"/>
                </a:solidFill>
              </a:rPr>
              <a:t>Define the location and function of the Bulboreticular Facilitatory Area .</a:t>
            </a:r>
            <a:endParaRPr b="1" i="1" sz="1300">
              <a:solidFill>
                <a:srgbClr val="0B5394"/>
              </a:solidFill>
            </a:endParaRPr>
          </a:p>
          <a:p>
            <a:pPr indent="-311150" lvl="0" marL="457200" rtl="0" algn="l">
              <a:spcBef>
                <a:spcPts val="0"/>
              </a:spcBef>
              <a:spcAft>
                <a:spcPts val="0"/>
              </a:spcAft>
              <a:buClr>
                <a:srgbClr val="0B5394"/>
              </a:buClr>
              <a:buSzPts val="1300"/>
              <a:buChar char="❖"/>
            </a:pPr>
            <a:r>
              <a:rPr b="1" i="1" lang="en" sz="1300">
                <a:solidFill>
                  <a:srgbClr val="0B5394"/>
                </a:solidFill>
              </a:rPr>
              <a:t>Describe  how  the  interaction  between  the  Bulboreticular  Facilitatory  Area  ,  Thalamus  and Cerebral Cortex subserves &amp; sustains consciousness </a:t>
            </a:r>
            <a:endParaRPr b="1" i="1" sz="1300">
              <a:solidFill>
                <a:srgbClr val="0B5394"/>
              </a:solidFill>
            </a:endParaRPr>
          </a:p>
          <a:p>
            <a:pPr indent="-311150" lvl="0" marL="457200" rtl="0" algn="l">
              <a:spcBef>
                <a:spcPts val="0"/>
              </a:spcBef>
              <a:spcAft>
                <a:spcPts val="0"/>
              </a:spcAft>
              <a:buClr>
                <a:srgbClr val="0B5394"/>
              </a:buClr>
              <a:buSzPts val="1300"/>
              <a:buChar char="❖"/>
            </a:pPr>
            <a:r>
              <a:rPr b="1" i="1" lang="en" sz="1300">
                <a:solidFill>
                  <a:srgbClr val="0B5394"/>
                </a:solidFill>
              </a:rPr>
              <a:t> Explain  how  a  medical  person  can  differentiate  between  a  conscious  and  unconscious  person by means of outward behavior as and physical signs . </a:t>
            </a:r>
            <a:endParaRPr b="1" i="1" sz="1300">
              <a:solidFill>
                <a:srgbClr val="0B5394"/>
              </a:solidFill>
            </a:endParaRPr>
          </a:p>
          <a:p>
            <a:pPr indent="-311150" lvl="0" marL="457200" rtl="0" algn="l">
              <a:spcBef>
                <a:spcPts val="0"/>
              </a:spcBef>
              <a:spcAft>
                <a:spcPts val="0"/>
              </a:spcAft>
              <a:buClr>
                <a:srgbClr val="0B5394"/>
              </a:buClr>
              <a:buSzPts val="1300"/>
              <a:buChar char="❖"/>
            </a:pPr>
            <a:r>
              <a:rPr b="1" i="1" lang="en" sz="1300">
                <a:solidFill>
                  <a:srgbClr val="0B5394"/>
                </a:solidFill>
              </a:rPr>
              <a:t>Describe the role of EEG and evoked potentials in differentiating between a conscious person ,a sleeping person , a comatose patient and brain dead patient</a:t>
            </a:r>
            <a:br>
              <a:rPr b="1" i="1" lang="en" sz="1300">
                <a:solidFill>
                  <a:srgbClr val="0B5394"/>
                </a:solidFill>
              </a:rPr>
            </a:br>
            <a:endParaRPr b="1" i="1" sz="1300"/>
          </a:p>
        </p:txBody>
      </p:sp>
      <p:sp>
        <p:nvSpPr>
          <p:cNvPr id="148" name="Google Shape;148;p27">
            <a:hlinkClick r:id="rId6"/>
          </p:cNvPr>
          <p:cNvSpPr txBox="1"/>
          <p:nvPr/>
        </p:nvSpPr>
        <p:spPr>
          <a:xfrm>
            <a:off x="-711321" y="9481750"/>
            <a:ext cx="2382900" cy="4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u="sng">
                <a:solidFill>
                  <a:srgbClr val="073763"/>
                </a:solidFill>
                <a:latin typeface="Economica"/>
                <a:ea typeface="Economica"/>
                <a:cs typeface="Economica"/>
                <a:sym typeface="Economica"/>
              </a:rPr>
              <a:t>Editing file </a:t>
            </a:r>
            <a:endParaRPr b="1" i="1" sz="1800" u="sng">
              <a:solidFill>
                <a:srgbClr val="073763"/>
              </a:solidFill>
              <a:latin typeface="Economica"/>
              <a:ea typeface="Economica"/>
              <a:cs typeface="Economica"/>
              <a:sym typeface="Economica"/>
            </a:endParaRPr>
          </a:p>
        </p:txBody>
      </p:sp>
      <p:sp>
        <p:nvSpPr>
          <p:cNvPr id="149" name="Google Shape;149;p27"/>
          <p:cNvSpPr txBox="1"/>
          <p:nvPr/>
        </p:nvSpPr>
        <p:spPr>
          <a:xfrm>
            <a:off x="-126389" y="8324800"/>
            <a:ext cx="4994700" cy="1279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Team leaders: </a:t>
            </a:r>
            <a:r>
              <a:rPr lang="en" sz="1200">
                <a:solidFill>
                  <a:srgbClr val="073763"/>
                </a:solidFill>
                <a:latin typeface="Cairo"/>
                <a:ea typeface="Cairo"/>
                <a:cs typeface="Cairo"/>
                <a:sym typeface="Cairo"/>
              </a:rPr>
              <a:t>Fatima Balsharaf , Rahaf Alshammari,</a:t>
            </a:r>
            <a:endParaRPr sz="1200">
              <a:solidFill>
                <a:srgbClr val="073763"/>
              </a:solidFill>
              <a:latin typeface="Cairo"/>
              <a:ea typeface="Cairo"/>
              <a:cs typeface="Cairo"/>
              <a:sym typeface="Cairo"/>
            </a:endParaRPr>
          </a:p>
          <a:p>
            <a:pPr indent="0" lvl="0" marL="457200" rtl="0" algn="l">
              <a:spcBef>
                <a:spcPts val="0"/>
              </a:spcBef>
              <a:spcAft>
                <a:spcPts val="0"/>
              </a:spcAft>
              <a:buNone/>
            </a:pPr>
            <a:r>
              <a:rPr lang="en" sz="1200">
                <a:solidFill>
                  <a:srgbClr val="073763"/>
                </a:solidFill>
                <a:latin typeface="Cairo"/>
                <a:ea typeface="Cairo"/>
                <a:cs typeface="Cairo"/>
                <a:sym typeface="Cairo"/>
              </a:rPr>
              <a:t>                      Abdulelah Aldossari, Ali Alammari. </a:t>
            </a:r>
            <a:endParaRPr sz="1200">
              <a:solidFill>
                <a:srgbClr val="073763"/>
              </a:solidFill>
              <a:latin typeface="Cairo"/>
              <a:ea typeface="Cairo"/>
              <a:cs typeface="Cairo"/>
              <a:sym typeface="Cairo"/>
            </a:endParaRPr>
          </a:p>
          <a:p>
            <a:pPr indent="-317500" lvl="0" marL="457200" rtl="0" algn="l">
              <a:spcBef>
                <a:spcPts val="0"/>
              </a:spcBef>
              <a:spcAft>
                <a:spcPts val="0"/>
              </a:spcAft>
              <a:buClr>
                <a:srgbClr val="073763"/>
              </a:buClr>
              <a:buSzPts val="1400"/>
              <a:buFont typeface="Cairo"/>
              <a:buChar char="❖"/>
            </a:pPr>
            <a:r>
              <a:rPr lang="en">
                <a:solidFill>
                  <a:srgbClr val="073763"/>
                </a:solidFill>
                <a:latin typeface="Cairo"/>
                <a:ea typeface="Cairo"/>
                <a:cs typeface="Cairo"/>
                <a:sym typeface="Cairo"/>
              </a:rPr>
              <a:t>Team members: </a:t>
            </a:r>
            <a:endParaRPr>
              <a:solidFill>
                <a:srgbClr val="073763"/>
              </a:solidFill>
              <a:latin typeface="Cairo"/>
              <a:ea typeface="Cairo"/>
              <a:cs typeface="Cairo"/>
              <a:sym typeface="Cairo"/>
            </a:endParaRPr>
          </a:p>
          <a:p>
            <a:pPr indent="0" lvl="0" marL="457200" rtl="0" algn="l">
              <a:spcBef>
                <a:spcPts val="0"/>
              </a:spcBef>
              <a:spcAft>
                <a:spcPts val="0"/>
              </a:spcAft>
              <a:buNone/>
            </a:pPr>
            <a:r>
              <a:rPr lang="en">
                <a:solidFill>
                  <a:srgbClr val="0B5394"/>
                </a:solidFill>
                <a:latin typeface="Cairo"/>
                <a:ea typeface="Cairo"/>
                <a:cs typeface="Cairo"/>
                <a:sym typeface="Cairo"/>
              </a:rPr>
              <a:t> </a:t>
            </a:r>
            <a:r>
              <a:rPr lang="en" sz="1200">
                <a:solidFill>
                  <a:srgbClr val="073763"/>
                </a:solidFill>
                <a:latin typeface="Cairo"/>
                <a:ea typeface="Cairo"/>
                <a:cs typeface="Cairo"/>
                <a:sym typeface="Cairo"/>
              </a:rPr>
              <a:t>Renad AlMogren, AlFahdah AlSaleem, Ghadah Alhaidari, Hadeel Almackenzie, Moath Abdulghani, Alanoud Alessa, Ahad AlGrain </a:t>
            </a:r>
            <a:endParaRPr sz="1200">
              <a:solidFill>
                <a:srgbClr val="073763"/>
              </a:solidFill>
              <a:latin typeface="Cairo"/>
              <a:ea typeface="Cairo"/>
              <a:cs typeface="Cairo"/>
              <a:sym typeface="Cairo"/>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6"/>
          <p:cNvSpPr/>
          <p:nvPr/>
        </p:nvSpPr>
        <p:spPr>
          <a:xfrm>
            <a:off x="283563" y="1107750"/>
            <a:ext cx="6240600" cy="7675800"/>
          </a:xfrm>
          <a:prstGeom prst="rect">
            <a:avLst/>
          </a:prstGeom>
          <a:noFill/>
          <a:ln cap="flat" cmpd="sng" w="9525">
            <a:solidFill>
              <a:srgbClr val="FFFFF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6"/>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20 th Lecture  ∣ The Physiology Team</a:t>
            </a:r>
            <a:endParaRPr b="1">
              <a:solidFill>
                <a:srgbClr val="2C5072"/>
              </a:solidFill>
              <a:latin typeface="Cairo"/>
              <a:ea typeface="Cairo"/>
              <a:cs typeface="Cairo"/>
              <a:sym typeface="Cairo"/>
            </a:endParaRPr>
          </a:p>
        </p:txBody>
      </p:sp>
      <p:sp>
        <p:nvSpPr>
          <p:cNvPr id="241" name="Google Shape;241;p36"/>
          <p:cNvSpPr txBox="1"/>
          <p:nvPr/>
        </p:nvSpPr>
        <p:spPr>
          <a:xfrm>
            <a:off x="8" y="76525"/>
            <a:ext cx="6858000" cy="7434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0B5394"/>
              </a:buClr>
              <a:buSzPts val="1100"/>
              <a:buFont typeface="Economica"/>
              <a:buChar char="❖"/>
            </a:pPr>
            <a:r>
              <a:rPr b="1" i="1" lang="en" sz="1300">
                <a:solidFill>
                  <a:srgbClr val="0B5394"/>
                </a:solidFill>
                <a:latin typeface="Economica"/>
                <a:ea typeface="Economica"/>
                <a:cs typeface="Economica"/>
                <a:sym typeface="Economica"/>
              </a:rPr>
              <a:t>Describe the role of EEG and evoked potentials in differentiating between a conscious person ,a sleeping person , a comatose patient and brain dead patient</a:t>
            </a:r>
            <a:br>
              <a:rPr b="1" i="1" lang="en" sz="1300">
                <a:solidFill>
                  <a:srgbClr val="0B5394"/>
                </a:solidFill>
                <a:latin typeface="Economica"/>
                <a:ea typeface="Economica"/>
                <a:cs typeface="Economica"/>
                <a:sym typeface="Economica"/>
              </a:rPr>
            </a:br>
            <a:endParaRPr b="1" sz="1100">
              <a:solidFill>
                <a:srgbClr val="0B5394"/>
              </a:solidFill>
              <a:latin typeface="Economica"/>
              <a:ea typeface="Economica"/>
              <a:cs typeface="Economica"/>
              <a:sym typeface="Economica"/>
            </a:endParaRPr>
          </a:p>
        </p:txBody>
      </p:sp>
      <p:pic>
        <p:nvPicPr>
          <p:cNvPr id="242" name="Google Shape;242;p36"/>
          <p:cNvPicPr preferRelativeResize="0"/>
          <p:nvPr/>
        </p:nvPicPr>
        <p:blipFill>
          <a:blip r:embed="rId3">
            <a:alphaModFix/>
          </a:blip>
          <a:stretch>
            <a:fillRect/>
          </a:stretch>
        </p:blipFill>
        <p:spPr>
          <a:xfrm>
            <a:off x="416376" y="1275798"/>
            <a:ext cx="6025250" cy="3048600"/>
          </a:xfrm>
          <a:prstGeom prst="rect">
            <a:avLst/>
          </a:prstGeom>
          <a:noFill/>
          <a:ln>
            <a:noFill/>
          </a:ln>
        </p:spPr>
      </p:pic>
      <p:pic>
        <p:nvPicPr>
          <p:cNvPr id="243" name="Google Shape;243;p36"/>
          <p:cNvPicPr preferRelativeResize="0"/>
          <p:nvPr/>
        </p:nvPicPr>
        <p:blipFill>
          <a:blip r:embed="rId4">
            <a:alphaModFix/>
          </a:blip>
          <a:stretch>
            <a:fillRect/>
          </a:stretch>
        </p:blipFill>
        <p:spPr>
          <a:xfrm>
            <a:off x="546900" y="5120725"/>
            <a:ext cx="5876550" cy="3243250"/>
          </a:xfrm>
          <a:prstGeom prst="rect">
            <a:avLst/>
          </a:prstGeom>
          <a:noFill/>
          <a:ln>
            <a:noFill/>
          </a:ln>
        </p:spPr>
      </p:pic>
      <p:sp>
        <p:nvSpPr>
          <p:cNvPr id="244" name="Google Shape;244;p36"/>
          <p:cNvSpPr txBox="1"/>
          <p:nvPr/>
        </p:nvSpPr>
        <p:spPr>
          <a:xfrm>
            <a:off x="2137295" y="4324393"/>
            <a:ext cx="2832600" cy="4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73763"/>
                </a:solidFill>
                <a:latin typeface="Cairo"/>
                <a:ea typeface="Cairo"/>
                <a:cs typeface="Cairo"/>
                <a:sym typeface="Cairo"/>
              </a:rPr>
              <a:t>Normal EEG (at normal magnification)</a:t>
            </a:r>
            <a:endParaRPr b="1" sz="1100">
              <a:solidFill>
                <a:srgbClr val="073763"/>
              </a:solidFill>
              <a:latin typeface="Cairo"/>
              <a:ea typeface="Cairo"/>
              <a:cs typeface="Cairo"/>
              <a:sym typeface="Cairo"/>
            </a:endParaRPr>
          </a:p>
        </p:txBody>
      </p:sp>
      <p:sp>
        <p:nvSpPr>
          <p:cNvPr id="245" name="Google Shape;245;p36"/>
          <p:cNvSpPr txBox="1"/>
          <p:nvPr/>
        </p:nvSpPr>
        <p:spPr>
          <a:xfrm>
            <a:off x="1822413" y="8363973"/>
            <a:ext cx="3162900" cy="3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73763"/>
                </a:solidFill>
                <a:latin typeface="Cairo"/>
                <a:ea typeface="Cairo"/>
                <a:cs typeface="Cairo"/>
                <a:sym typeface="Cairo"/>
              </a:rPr>
              <a:t>Brain Death (Flat EEG, at very high magnification)</a:t>
            </a:r>
            <a:endParaRPr b="1" sz="1100">
              <a:solidFill>
                <a:srgbClr val="073763"/>
              </a:solidFill>
              <a:latin typeface="Cairo"/>
              <a:ea typeface="Cairo"/>
              <a:cs typeface="Cairo"/>
              <a:sym typeface="Cairo"/>
            </a:endParaRPr>
          </a:p>
        </p:txBody>
      </p:sp>
      <p:cxnSp>
        <p:nvCxnSpPr>
          <p:cNvPr id="246" name="Google Shape;246;p36"/>
          <p:cNvCxnSpPr/>
          <p:nvPr/>
        </p:nvCxnSpPr>
        <p:spPr>
          <a:xfrm>
            <a:off x="984880" y="4945641"/>
            <a:ext cx="4996200" cy="0"/>
          </a:xfrm>
          <a:prstGeom prst="straightConnector1">
            <a:avLst/>
          </a:prstGeom>
          <a:noFill/>
          <a:ln cap="flat" cmpd="sng" w="9525">
            <a:solidFill>
              <a:srgbClr val="073763"/>
            </a:solidFill>
            <a:prstDash val="dashDot"/>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7"/>
          <p:cNvSpPr txBox="1"/>
          <p:nvPr/>
        </p:nvSpPr>
        <p:spPr>
          <a:xfrm flipH="1" rot="5400000">
            <a:off x="5235000" y="3689025"/>
            <a:ext cx="3048600" cy="2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20 th </a:t>
            </a:r>
            <a:r>
              <a:rPr b="1" lang="en">
                <a:solidFill>
                  <a:srgbClr val="2C5072"/>
                </a:solidFill>
                <a:latin typeface="Cairo"/>
                <a:ea typeface="Cairo"/>
                <a:cs typeface="Cairo"/>
                <a:sym typeface="Cairo"/>
              </a:rPr>
              <a:t>Lecture  ∣ The Physiology Team</a:t>
            </a:r>
            <a:endParaRPr b="1">
              <a:solidFill>
                <a:srgbClr val="2C5072"/>
              </a:solidFill>
              <a:latin typeface="Cairo"/>
              <a:ea typeface="Cairo"/>
              <a:cs typeface="Cairo"/>
              <a:sym typeface="Cairo"/>
            </a:endParaRPr>
          </a:p>
        </p:txBody>
      </p:sp>
      <p:sp>
        <p:nvSpPr>
          <p:cNvPr id="252" name="Google Shape;252;p37"/>
          <p:cNvSpPr txBox="1"/>
          <p:nvPr/>
        </p:nvSpPr>
        <p:spPr>
          <a:xfrm>
            <a:off x="-4" y="12"/>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Quick review </a:t>
            </a:r>
            <a:endParaRPr sz="1800">
              <a:solidFill>
                <a:srgbClr val="0B5394"/>
              </a:solidFill>
              <a:latin typeface="Economica"/>
              <a:ea typeface="Economica"/>
              <a:cs typeface="Economica"/>
              <a:sym typeface="Economica"/>
            </a:endParaRPr>
          </a:p>
        </p:txBody>
      </p:sp>
      <p:sp>
        <p:nvSpPr>
          <p:cNvPr id="253" name="Google Shape;253;p37"/>
          <p:cNvSpPr txBox="1"/>
          <p:nvPr/>
        </p:nvSpPr>
        <p:spPr>
          <a:xfrm>
            <a:off x="487475" y="543750"/>
            <a:ext cx="5898300" cy="4611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FF0000"/>
              </a:buClr>
              <a:buSzPts val="1500"/>
              <a:buFont typeface="Cambria"/>
              <a:buChar char="★"/>
            </a:pPr>
            <a:r>
              <a:rPr b="1" lang="en" sz="1500">
                <a:solidFill>
                  <a:srgbClr val="FF0000"/>
                </a:solidFill>
                <a:latin typeface="Cambria"/>
                <a:ea typeface="Cambria"/>
                <a:cs typeface="Cambria"/>
                <a:sym typeface="Cambria"/>
              </a:rPr>
              <a:t>levels of consciousness</a:t>
            </a:r>
            <a:endParaRPr b="1" sz="1500">
              <a:solidFill>
                <a:srgbClr val="FF0000"/>
              </a:solidFill>
              <a:latin typeface="Cambria"/>
              <a:ea typeface="Cambria"/>
              <a:cs typeface="Cambria"/>
              <a:sym typeface="Cambria"/>
            </a:endParaRPr>
          </a:p>
        </p:txBody>
      </p:sp>
      <p:graphicFrame>
        <p:nvGraphicFramePr>
          <p:cNvPr id="254" name="Google Shape;254;p37"/>
          <p:cNvGraphicFramePr/>
          <p:nvPr/>
        </p:nvGraphicFramePr>
        <p:xfrm>
          <a:off x="208923" y="1004982"/>
          <a:ext cx="3000000" cy="3000000"/>
        </p:xfrm>
        <a:graphic>
          <a:graphicData uri="http://schemas.openxmlformats.org/drawingml/2006/table">
            <a:tbl>
              <a:tblPr>
                <a:noFill/>
                <a:tableStyleId>{F2B43AB9-4116-486B-B92A-D1FA84FC9214}</a:tableStyleId>
              </a:tblPr>
              <a:tblGrid>
                <a:gridCol w="1697275"/>
                <a:gridCol w="1494750"/>
                <a:gridCol w="1432375"/>
                <a:gridCol w="1666200"/>
              </a:tblGrid>
              <a:tr h="601950">
                <a:tc>
                  <a:txBody>
                    <a:bodyPr>
                      <a:noAutofit/>
                    </a:bodyPr>
                    <a:lstStyle/>
                    <a:p>
                      <a:pPr indent="0" lvl="0" marL="0" rtl="0" algn="l">
                        <a:spcBef>
                          <a:spcPts val="0"/>
                        </a:spcBef>
                        <a:spcAft>
                          <a:spcPts val="0"/>
                        </a:spcAft>
                        <a:buNone/>
                      </a:pPr>
                      <a:r>
                        <a:rPr b="1" lang="en">
                          <a:solidFill>
                            <a:srgbClr val="6AA84F"/>
                          </a:solidFill>
                          <a:latin typeface="Philosopher"/>
                          <a:ea typeface="Philosopher"/>
                          <a:cs typeface="Philosopher"/>
                          <a:sym typeface="Philosopher"/>
                        </a:rPr>
                        <a:t>Normal </a:t>
                      </a:r>
                      <a:endParaRPr b="1">
                        <a:solidFill>
                          <a:srgbClr val="6AA84F"/>
                        </a:solidFill>
                        <a:latin typeface="Philosopher"/>
                        <a:ea typeface="Philosopher"/>
                        <a:cs typeface="Philosopher"/>
                        <a:sym typeface="Philosopher"/>
                      </a:endParaRPr>
                    </a:p>
                    <a:p>
                      <a:pPr indent="0" lvl="0" marL="0" rtl="0" algn="l">
                        <a:spcBef>
                          <a:spcPts val="0"/>
                        </a:spcBef>
                        <a:spcAft>
                          <a:spcPts val="0"/>
                        </a:spcAft>
                        <a:buNone/>
                      </a:pPr>
                      <a:r>
                        <a:rPr b="1" lang="en">
                          <a:solidFill>
                            <a:srgbClr val="6AA84F"/>
                          </a:solidFill>
                          <a:latin typeface="Philosopher"/>
                          <a:ea typeface="Philosopher"/>
                          <a:cs typeface="Philosopher"/>
                          <a:sym typeface="Philosopher"/>
                        </a:rPr>
                        <a:t>consciousness</a:t>
                      </a:r>
                      <a:endParaRPr>
                        <a:solidFill>
                          <a:srgbClr val="6AA84F"/>
                        </a:solidFill>
                        <a:latin typeface="Philosopher"/>
                        <a:ea typeface="Philosopher"/>
                        <a:cs typeface="Philosopher"/>
                        <a:sym typeface="Philosopher"/>
                      </a:endParaRPr>
                    </a:p>
                  </a:txBody>
                  <a:tcPr marT="91425" marB="91425" marR="91425" marL="91425">
                    <a:lnL cap="flat" cmpd="sng" w="9525">
                      <a:solidFill>
                        <a:srgbClr val="A2C4C9"/>
                      </a:solidFill>
                      <a:prstDash val="dashDot"/>
                      <a:round/>
                      <a:headEnd len="sm" w="sm" type="none"/>
                      <a:tailEnd len="sm" w="sm" type="none"/>
                    </a:lnL>
                    <a:lnR cap="flat" cmpd="sng" w="9525">
                      <a:solidFill>
                        <a:srgbClr val="A2C4C9"/>
                      </a:solidFill>
                      <a:prstDash val="dashDot"/>
                      <a:round/>
                      <a:headEnd len="sm" w="sm" type="none"/>
                      <a:tailEnd len="sm" w="sm" type="none"/>
                    </a:lnR>
                    <a:lnT cap="flat" cmpd="sng" w="9525">
                      <a:solidFill>
                        <a:srgbClr val="A2C4C9"/>
                      </a:solidFill>
                      <a:prstDash val="dashDot"/>
                      <a:round/>
                      <a:headEnd len="sm" w="sm" type="none"/>
                      <a:tailEnd len="sm" w="sm" type="none"/>
                    </a:lnT>
                    <a:lnB cap="flat" cmpd="sng" w="9525">
                      <a:solidFill>
                        <a:srgbClr val="A2C4C9"/>
                      </a:solidFill>
                      <a:prstDash val="dashDot"/>
                      <a:round/>
                      <a:headEnd len="sm" w="sm" type="none"/>
                      <a:tailEnd len="sm" w="sm" type="none"/>
                    </a:lnB>
                    <a:solidFill>
                      <a:srgbClr val="D9EAD3"/>
                    </a:solidFill>
                  </a:tcPr>
                </a:tc>
                <a:tc>
                  <a:txBody>
                    <a:bodyPr>
                      <a:noAutofit/>
                    </a:bodyPr>
                    <a:lstStyle/>
                    <a:p>
                      <a:pPr indent="0" lvl="0" marL="0" rtl="0" algn="l">
                        <a:spcBef>
                          <a:spcPts val="0"/>
                        </a:spcBef>
                        <a:spcAft>
                          <a:spcPts val="0"/>
                        </a:spcAft>
                        <a:buNone/>
                      </a:pPr>
                      <a:r>
                        <a:rPr b="1" lang="en">
                          <a:solidFill>
                            <a:srgbClr val="A64D79"/>
                          </a:solidFill>
                          <a:latin typeface="Philosopher"/>
                          <a:ea typeface="Philosopher"/>
                          <a:cs typeface="Philosopher"/>
                          <a:sym typeface="Philosopher"/>
                        </a:rPr>
                        <a:t>Clouded consciousness</a:t>
                      </a:r>
                      <a:endParaRPr>
                        <a:solidFill>
                          <a:srgbClr val="A64D79"/>
                        </a:solidFill>
                        <a:latin typeface="Philosopher"/>
                        <a:ea typeface="Philosopher"/>
                        <a:cs typeface="Philosopher"/>
                        <a:sym typeface="Philosopher"/>
                      </a:endParaRPr>
                    </a:p>
                  </a:txBody>
                  <a:tcPr marT="91425" marB="91425" marR="91425" marL="91425">
                    <a:lnL cap="flat" cmpd="sng" w="9525">
                      <a:solidFill>
                        <a:srgbClr val="A2C4C9"/>
                      </a:solidFill>
                      <a:prstDash val="dashDot"/>
                      <a:round/>
                      <a:headEnd len="sm" w="sm" type="none"/>
                      <a:tailEnd len="sm" w="sm" type="none"/>
                    </a:lnL>
                    <a:lnR cap="flat" cmpd="sng" w="9525">
                      <a:solidFill>
                        <a:srgbClr val="A2C4C9"/>
                      </a:solidFill>
                      <a:prstDash val="dashDot"/>
                      <a:round/>
                      <a:headEnd len="sm" w="sm" type="none"/>
                      <a:tailEnd len="sm" w="sm" type="none"/>
                    </a:lnR>
                    <a:lnT cap="flat" cmpd="sng" w="9525">
                      <a:solidFill>
                        <a:srgbClr val="A2C4C9"/>
                      </a:solidFill>
                      <a:prstDash val="dashDot"/>
                      <a:round/>
                      <a:headEnd len="sm" w="sm" type="none"/>
                      <a:tailEnd len="sm" w="sm" type="none"/>
                    </a:lnT>
                    <a:lnB cap="flat" cmpd="sng" w="9525">
                      <a:solidFill>
                        <a:srgbClr val="A2C4C9"/>
                      </a:solidFill>
                      <a:prstDash val="dashDot"/>
                      <a:round/>
                      <a:headEnd len="sm" w="sm" type="none"/>
                      <a:tailEnd len="sm" w="sm" type="none"/>
                    </a:lnB>
                    <a:solidFill>
                      <a:srgbClr val="EAD1DC"/>
                    </a:solidFill>
                  </a:tcPr>
                </a:tc>
                <a:tc>
                  <a:txBody>
                    <a:bodyPr>
                      <a:noAutofit/>
                    </a:bodyPr>
                    <a:lstStyle/>
                    <a:p>
                      <a:pPr indent="0" lvl="0" marL="0" rtl="0" algn="ctr">
                        <a:spcBef>
                          <a:spcPts val="0"/>
                        </a:spcBef>
                        <a:spcAft>
                          <a:spcPts val="0"/>
                        </a:spcAft>
                        <a:buNone/>
                      </a:pPr>
                      <a:r>
                        <a:rPr b="1" lang="en">
                          <a:solidFill>
                            <a:srgbClr val="E69138"/>
                          </a:solidFill>
                          <a:latin typeface="Philosopher"/>
                          <a:ea typeface="Philosopher"/>
                          <a:cs typeface="Philosopher"/>
                          <a:sym typeface="Philosopher"/>
                        </a:rPr>
                        <a:t>Sleep</a:t>
                      </a:r>
                      <a:endParaRPr>
                        <a:solidFill>
                          <a:srgbClr val="E69138"/>
                        </a:solidFill>
                        <a:latin typeface="Philosopher"/>
                        <a:ea typeface="Philosopher"/>
                        <a:cs typeface="Philosopher"/>
                        <a:sym typeface="Philosopher"/>
                      </a:endParaRPr>
                    </a:p>
                  </a:txBody>
                  <a:tcPr marT="91425" marB="91425" marR="91425" marL="91425">
                    <a:lnL cap="flat" cmpd="sng" w="9525">
                      <a:solidFill>
                        <a:srgbClr val="A2C4C9"/>
                      </a:solidFill>
                      <a:prstDash val="dashDot"/>
                      <a:round/>
                      <a:headEnd len="sm" w="sm" type="none"/>
                      <a:tailEnd len="sm" w="sm" type="none"/>
                    </a:lnL>
                    <a:lnR cap="flat" cmpd="sng" w="9525">
                      <a:solidFill>
                        <a:srgbClr val="A2C4C9"/>
                      </a:solidFill>
                      <a:prstDash val="dashDot"/>
                      <a:round/>
                      <a:headEnd len="sm" w="sm" type="none"/>
                      <a:tailEnd len="sm" w="sm" type="none"/>
                    </a:lnR>
                    <a:lnT cap="flat" cmpd="sng" w="9525">
                      <a:solidFill>
                        <a:srgbClr val="A2C4C9"/>
                      </a:solidFill>
                      <a:prstDash val="dashDot"/>
                      <a:round/>
                      <a:headEnd len="sm" w="sm" type="none"/>
                      <a:tailEnd len="sm" w="sm" type="none"/>
                    </a:lnT>
                    <a:lnB cap="flat" cmpd="sng" w="9525">
                      <a:solidFill>
                        <a:srgbClr val="A2C4C9"/>
                      </a:solidFill>
                      <a:prstDash val="dashDot"/>
                      <a:round/>
                      <a:headEnd len="sm" w="sm" type="none"/>
                      <a:tailEnd len="sm" w="sm" type="none"/>
                    </a:lnB>
                    <a:solidFill>
                      <a:srgbClr val="FCE5CD"/>
                    </a:solidFill>
                  </a:tcPr>
                </a:tc>
                <a:tc>
                  <a:txBody>
                    <a:bodyPr>
                      <a:noAutofit/>
                    </a:bodyPr>
                    <a:lstStyle/>
                    <a:p>
                      <a:pPr indent="0" lvl="0" marL="0" rtl="0" algn="ctr">
                        <a:spcBef>
                          <a:spcPts val="0"/>
                        </a:spcBef>
                        <a:spcAft>
                          <a:spcPts val="0"/>
                        </a:spcAft>
                        <a:buNone/>
                      </a:pPr>
                      <a:r>
                        <a:rPr b="1" lang="en">
                          <a:solidFill>
                            <a:srgbClr val="3D85C6"/>
                          </a:solidFill>
                          <a:latin typeface="Philosopher"/>
                          <a:ea typeface="Philosopher"/>
                          <a:cs typeface="Philosopher"/>
                          <a:sym typeface="Philosopher"/>
                        </a:rPr>
                        <a:t>Coma</a:t>
                      </a:r>
                      <a:endParaRPr>
                        <a:solidFill>
                          <a:srgbClr val="3D85C6"/>
                        </a:solidFill>
                        <a:latin typeface="Philosopher"/>
                        <a:ea typeface="Philosopher"/>
                        <a:cs typeface="Philosopher"/>
                        <a:sym typeface="Philosopher"/>
                      </a:endParaRPr>
                    </a:p>
                  </a:txBody>
                  <a:tcPr marT="91425" marB="91425" marR="91425" marL="91425">
                    <a:lnL cap="flat" cmpd="sng" w="9525">
                      <a:solidFill>
                        <a:srgbClr val="A2C4C9"/>
                      </a:solidFill>
                      <a:prstDash val="dashDot"/>
                      <a:round/>
                      <a:headEnd len="sm" w="sm" type="none"/>
                      <a:tailEnd len="sm" w="sm" type="none"/>
                    </a:lnL>
                    <a:lnR cap="flat" cmpd="sng" w="9525">
                      <a:solidFill>
                        <a:srgbClr val="A2C4C9"/>
                      </a:solidFill>
                      <a:prstDash val="dashDot"/>
                      <a:round/>
                      <a:headEnd len="sm" w="sm" type="none"/>
                      <a:tailEnd len="sm" w="sm" type="none"/>
                    </a:lnR>
                    <a:lnT cap="flat" cmpd="sng" w="9525">
                      <a:solidFill>
                        <a:srgbClr val="A2C4C9"/>
                      </a:solidFill>
                      <a:prstDash val="dashDot"/>
                      <a:round/>
                      <a:headEnd len="sm" w="sm" type="none"/>
                      <a:tailEnd len="sm" w="sm" type="none"/>
                    </a:lnT>
                    <a:lnB cap="flat" cmpd="sng" w="9525">
                      <a:solidFill>
                        <a:srgbClr val="A2C4C9"/>
                      </a:solidFill>
                      <a:prstDash val="dashDot"/>
                      <a:round/>
                      <a:headEnd len="sm" w="sm" type="none"/>
                      <a:tailEnd len="sm" w="sm" type="none"/>
                    </a:lnB>
                    <a:solidFill>
                      <a:srgbClr val="CFE2F3"/>
                    </a:solidFill>
                  </a:tcPr>
                </a:tc>
              </a:tr>
              <a:tr h="785025">
                <a:tc>
                  <a:txBody>
                    <a:bodyPr>
                      <a:noAutofit/>
                    </a:bodyPr>
                    <a:lstStyle/>
                    <a:p>
                      <a:pPr indent="0" lvl="0" marL="0" rtl="0" algn="l">
                        <a:spcBef>
                          <a:spcPts val="0"/>
                        </a:spcBef>
                        <a:spcAft>
                          <a:spcPts val="0"/>
                        </a:spcAft>
                        <a:buNone/>
                      </a:pPr>
                      <a:r>
                        <a:t/>
                      </a:r>
                      <a:endParaRPr sz="1200"/>
                    </a:p>
                  </a:txBody>
                  <a:tcPr marT="91425" marB="91425" marR="91425" marL="91425">
                    <a:lnL cap="flat" cmpd="sng" w="9525">
                      <a:solidFill>
                        <a:srgbClr val="A2C4C9"/>
                      </a:solidFill>
                      <a:prstDash val="dashDot"/>
                      <a:round/>
                      <a:headEnd len="sm" w="sm" type="none"/>
                      <a:tailEnd len="sm" w="sm" type="none"/>
                    </a:lnL>
                    <a:lnR cap="flat" cmpd="sng" w="9525">
                      <a:solidFill>
                        <a:srgbClr val="A2C4C9"/>
                      </a:solidFill>
                      <a:prstDash val="dashDot"/>
                      <a:round/>
                      <a:headEnd len="sm" w="sm" type="none"/>
                      <a:tailEnd len="sm" w="sm" type="none"/>
                    </a:lnR>
                    <a:lnT cap="flat" cmpd="sng" w="9525">
                      <a:solidFill>
                        <a:srgbClr val="A2C4C9"/>
                      </a:solidFill>
                      <a:prstDash val="dashDot"/>
                      <a:round/>
                      <a:headEnd len="sm" w="sm" type="none"/>
                      <a:tailEnd len="sm" w="sm" type="none"/>
                    </a:lnT>
                    <a:lnB cap="flat" cmpd="sng" w="9525">
                      <a:solidFill>
                        <a:srgbClr val="A2C4C9"/>
                      </a:solidFill>
                      <a:prstDash val="dashDot"/>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A2C4C9"/>
                      </a:solidFill>
                      <a:prstDash val="dashDot"/>
                      <a:round/>
                      <a:headEnd len="sm" w="sm" type="none"/>
                      <a:tailEnd len="sm" w="sm" type="none"/>
                    </a:lnL>
                    <a:lnR cap="flat" cmpd="sng" w="9525">
                      <a:solidFill>
                        <a:srgbClr val="A2C4C9"/>
                      </a:solidFill>
                      <a:prstDash val="dashDot"/>
                      <a:round/>
                      <a:headEnd len="sm" w="sm" type="none"/>
                      <a:tailEnd len="sm" w="sm" type="none"/>
                    </a:lnR>
                    <a:lnT cap="flat" cmpd="sng" w="9525">
                      <a:solidFill>
                        <a:srgbClr val="A2C4C9"/>
                      </a:solidFill>
                      <a:prstDash val="dashDot"/>
                      <a:round/>
                      <a:headEnd len="sm" w="sm" type="none"/>
                      <a:tailEnd len="sm" w="sm" type="none"/>
                    </a:lnT>
                    <a:lnB cap="flat" cmpd="sng" w="9525">
                      <a:solidFill>
                        <a:srgbClr val="A2C4C9"/>
                      </a:solidFill>
                      <a:prstDash val="dashDot"/>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A2C4C9"/>
                      </a:solidFill>
                      <a:prstDash val="dashDot"/>
                      <a:round/>
                      <a:headEnd len="sm" w="sm" type="none"/>
                      <a:tailEnd len="sm" w="sm" type="none"/>
                    </a:lnL>
                    <a:lnR cap="flat" cmpd="sng" w="9525">
                      <a:solidFill>
                        <a:srgbClr val="A2C4C9"/>
                      </a:solidFill>
                      <a:prstDash val="dashDot"/>
                      <a:round/>
                      <a:headEnd len="sm" w="sm" type="none"/>
                      <a:tailEnd len="sm" w="sm" type="none"/>
                    </a:lnR>
                    <a:lnT cap="flat" cmpd="sng" w="9525">
                      <a:solidFill>
                        <a:srgbClr val="A2C4C9"/>
                      </a:solidFill>
                      <a:prstDash val="dashDot"/>
                      <a:round/>
                      <a:headEnd len="sm" w="sm" type="none"/>
                      <a:tailEnd len="sm" w="sm" type="none"/>
                    </a:lnT>
                    <a:lnB cap="flat" cmpd="sng" w="9525">
                      <a:solidFill>
                        <a:srgbClr val="A2C4C9"/>
                      </a:solidFill>
                      <a:prstDash val="dashDot"/>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L cap="flat" cmpd="sng" w="9525">
                      <a:solidFill>
                        <a:srgbClr val="A2C4C9"/>
                      </a:solidFill>
                      <a:prstDash val="dashDot"/>
                      <a:round/>
                      <a:headEnd len="sm" w="sm" type="none"/>
                      <a:tailEnd len="sm" w="sm" type="none"/>
                    </a:lnL>
                    <a:lnR cap="flat" cmpd="sng" w="9525">
                      <a:solidFill>
                        <a:srgbClr val="A2C4C9"/>
                      </a:solidFill>
                      <a:prstDash val="dashDot"/>
                      <a:round/>
                      <a:headEnd len="sm" w="sm" type="none"/>
                      <a:tailEnd len="sm" w="sm" type="none"/>
                    </a:lnR>
                    <a:lnT cap="flat" cmpd="sng" w="9525">
                      <a:solidFill>
                        <a:srgbClr val="A2C4C9"/>
                      </a:solidFill>
                      <a:prstDash val="dashDot"/>
                      <a:round/>
                      <a:headEnd len="sm" w="sm" type="none"/>
                      <a:tailEnd len="sm" w="sm" type="none"/>
                    </a:lnT>
                    <a:lnB cap="flat" cmpd="sng" w="9525">
                      <a:solidFill>
                        <a:srgbClr val="A2C4C9"/>
                      </a:solidFill>
                      <a:prstDash val="dashDot"/>
                      <a:round/>
                      <a:headEnd len="sm" w="sm" type="none"/>
                      <a:tailEnd len="sm" w="sm" type="none"/>
                    </a:lnB>
                  </a:tcPr>
                </a:tc>
              </a:tr>
            </a:tbl>
          </a:graphicData>
        </a:graphic>
      </p:graphicFrame>
      <p:sp>
        <p:nvSpPr>
          <p:cNvPr id="255" name="Google Shape;255;p37"/>
          <p:cNvSpPr txBox="1"/>
          <p:nvPr/>
        </p:nvSpPr>
        <p:spPr>
          <a:xfrm>
            <a:off x="208914" y="1364894"/>
            <a:ext cx="1817400" cy="124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accent2"/>
                </a:solidFill>
                <a:latin typeface="Cairo"/>
                <a:ea typeface="Cairo"/>
                <a:cs typeface="Cairo"/>
                <a:sym typeface="Cairo"/>
              </a:rPr>
              <a:t>being </a:t>
            </a:r>
            <a:r>
              <a:rPr b="1" lang="en" sz="1300">
                <a:solidFill>
                  <a:schemeClr val="accent2"/>
                </a:solidFill>
                <a:latin typeface="Cairo"/>
                <a:ea typeface="Cairo"/>
                <a:cs typeface="Cairo"/>
                <a:sym typeface="Cairo"/>
              </a:rPr>
              <a:t>fully</a:t>
            </a:r>
            <a:r>
              <a:rPr lang="en" sz="1300">
                <a:solidFill>
                  <a:schemeClr val="accent2"/>
                </a:solidFill>
                <a:latin typeface="Cairo"/>
                <a:ea typeface="Cairo"/>
                <a:cs typeface="Cairo"/>
                <a:sym typeface="Cairo"/>
              </a:rPr>
              <a:t> awake and aware of the self and surroundings.</a:t>
            </a:r>
            <a:endParaRPr sz="1300">
              <a:solidFill>
                <a:schemeClr val="accent2"/>
              </a:solidFill>
            </a:endParaRPr>
          </a:p>
        </p:txBody>
      </p:sp>
      <p:sp>
        <p:nvSpPr>
          <p:cNvPr id="256" name="Google Shape;256;p37"/>
          <p:cNvSpPr txBox="1"/>
          <p:nvPr/>
        </p:nvSpPr>
        <p:spPr>
          <a:xfrm>
            <a:off x="1910100" y="1709450"/>
            <a:ext cx="1666200" cy="6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Cairo"/>
                <a:ea typeface="Cairo"/>
                <a:cs typeface="Cairo"/>
                <a:sym typeface="Cairo"/>
              </a:rPr>
              <a:t>person conscious but mentally </a:t>
            </a:r>
            <a:r>
              <a:rPr b="1" lang="en">
                <a:solidFill>
                  <a:schemeClr val="accent3"/>
                </a:solidFill>
                <a:latin typeface="Cairo"/>
                <a:ea typeface="Cairo"/>
                <a:cs typeface="Cairo"/>
                <a:sym typeface="Cairo"/>
              </a:rPr>
              <a:t>confused</a:t>
            </a:r>
            <a:br>
              <a:rPr lang="en">
                <a:solidFill>
                  <a:schemeClr val="accent3"/>
                </a:solidFill>
                <a:latin typeface="Cairo"/>
                <a:ea typeface="Cairo"/>
                <a:cs typeface="Cairo"/>
                <a:sym typeface="Cairo"/>
              </a:rPr>
            </a:br>
            <a:endParaRPr>
              <a:solidFill>
                <a:schemeClr val="accent3"/>
              </a:solidFill>
            </a:endParaRPr>
          </a:p>
        </p:txBody>
      </p:sp>
      <p:sp>
        <p:nvSpPr>
          <p:cNvPr id="257" name="Google Shape;257;p37"/>
          <p:cNvSpPr txBox="1"/>
          <p:nvPr/>
        </p:nvSpPr>
        <p:spPr>
          <a:xfrm>
            <a:off x="3400950" y="1584350"/>
            <a:ext cx="1565400" cy="80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Cairo"/>
                <a:ea typeface="Cairo"/>
                <a:cs typeface="Cairo"/>
                <a:sym typeface="Cairo"/>
              </a:rPr>
              <a:t>person unconscious </a:t>
            </a:r>
            <a:r>
              <a:rPr b="1" lang="en">
                <a:solidFill>
                  <a:schemeClr val="accent3"/>
                </a:solidFill>
                <a:latin typeface="Cairo"/>
                <a:ea typeface="Cairo"/>
                <a:cs typeface="Cairo"/>
                <a:sym typeface="Cairo"/>
              </a:rPr>
              <a:t>but</a:t>
            </a:r>
            <a:r>
              <a:rPr lang="en">
                <a:solidFill>
                  <a:schemeClr val="accent3"/>
                </a:solidFill>
                <a:latin typeface="Cairo"/>
                <a:ea typeface="Cairo"/>
                <a:cs typeface="Cairo"/>
                <a:sym typeface="Cairo"/>
              </a:rPr>
              <a:t> can be aroused .</a:t>
            </a:r>
            <a:endParaRPr>
              <a:solidFill>
                <a:schemeClr val="accent3"/>
              </a:solidFill>
            </a:endParaRPr>
          </a:p>
        </p:txBody>
      </p:sp>
      <p:sp>
        <p:nvSpPr>
          <p:cNvPr id="258" name="Google Shape;258;p37"/>
          <p:cNvSpPr txBox="1"/>
          <p:nvPr/>
        </p:nvSpPr>
        <p:spPr>
          <a:xfrm>
            <a:off x="4833326" y="1457600"/>
            <a:ext cx="1666200" cy="106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Cairo"/>
                <a:ea typeface="Cairo"/>
                <a:cs typeface="Cairo"/>
                <a:sym typeface="Cairo"/>
              </a:rPr>
              <a:t>person unconscious and </a:t>
            </a:r>
            <a:r>
              <a:rPr b="1" lang="en">
                <a:solidFill>
                  <a:schemeClr val="accent3"/>
                </a:solidFill>
                <a:latin typeface="Cairo"/>
                <a:ea typeface="Cairo"/>
                <a:cs typeface="Cairo"/>
                <a:sym typeface="Cairo"/>
              </a:rPr>
              <a:t>not</a:t>
            </a:r>
            <a:r>
              <a:rPr lang="en">
                <a:solidFill>
                  <a:schemeClr val="accent3"/>
                </a:solidFill>
                <a:latin typeface="Cairo"/>
                <a:ea typeface="Cairo"/>
                <a:cs typeface="Cairo"/>
                <a:sym typeface="Cairo"/>
              </a:rPr>
              <a:t> arousable</a:t>
            </a:r>
            <a:br>
              <a:rPr lang="en">
                <a:solidFill>
                  <a:schemeClr val="accent3"/>
                </a:solidFill>
                <a:latin typeface="Cairo"/>
                <a:ea typeface="Cairo"/>
                <a:cs typeface="Cairo"/>
                <a:sym typeface="Cairo"/>
              </a:rPr>
            </a:br>
            <a:endParaRPr>
              <a:solidFill>
                <a:schemeClr val="accent3"/>
              </a:solidFill>
            </a:endParaRPr>
          </a:p>
        </p:txBody>
      </p:sp>
      <p:pic>
        <p:nvPicPr>
          <p:cNvPr id="259" name="Google Shape;259;p37"/>
          <p:cNvPicPr preferRelativeResize="0"/>
          <p:nvPr/>
        </p:nvPicPr>
        <p:blipFill>
          <a:blip r:embed="rId3">
            <a:alphaModFix/>
          </a:blip>
          <a:stretch>
            <a:fillRect/>
          </a:stretch>
        </p:blipFill>
        <p:spPr>
          <a:xfrm>
            <a:off x="474596" y="2526175"/>
            <a:ext cx="5759276" cy="3654750"/>
          </a:xfrm>
          <a:prstGeom prst="rect">
            <a:avLst/>
          </a:prstGeom>
          <a:noFill/>
          <a:ln>
            <a:noFill/>
          </a:ln>
        </p:spPr>
      </p:pic>
      <p:sp>
        <p:nvSpPr>
          <p:cNvPr id="260" name="Google Shape;260;p37"/>
          <p:cNvSpPr txBox="1"/>
          <p:nvPr/>
        </p:nvSpPr>
        <p:spPr>
          <a:xfrm>
            <a:off x="363850" y="6188400"/>
            <a:ext cx="5980800" cy="13869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FF0000"/>
              </a:buClr>
              <a:buSzPts val="1500"/>
              <a:buFont typeface="Cambria"/>
              <a:buChar char="★"/>
            </a:pPr>
            <a:r>
              <a:rPr lang="en">
                <a:solidFill>
                  <a:srgbClr val="FF0000"/>
                </a:solidFill>
                <a:latin typeface="Cairo"/>
                <a:ea typeface="Cairo"/>
                <a:cs typeface="Cairo"/>
                <a:sym typeface="Cairo"/>
              </a:rPr>
              <a:t>The Bulboreticular Facilitory (Excitatory) Area + Thalamus = Reticular Activating System (RAS). </a:t>
            </a:r>
            <a:endParaRPr>
              <a:solidFill>
                <a:srgbClr val="FF0000"/>
              </a:solidFill>
              <a:latin typeface="Cairo"/>
              <a:ea typeface="Cairo"/>
              <a:cs typeface="Cairo"/>
              <a:sym typeface="Cairo"/>
            </a:endParaRPr>
          </a:p>
          <a:p>
            <a:pPr indent="-317500" lvl="0" marL="457200" rtl="0" algn="l">
              <a:spcBef>
                <a:spcPts val="0"/>
              </a:spcBef>
              <a:spcAft>
                <a:spcPts val="0"/>
              </a:spcAft>
              <a:buClr>
                <a:srgbClr val="FF0000"/>
              </a:buClr>
              <a:buSzPts val="1400"/>
              <a:buFont typeface="Cairo"/>
              <a:buChar char="★"/>
            </a:pPr>
            <a:r>
              <a:rPr lang="en">
                <a:solidFill>
                  <a:srgbClr val="FF0000"/>
                </a:solidFill>
                <a:latin typeface="Cairo"/>
                <a:ea typeface="Cairo"/>
                <a:cs typeface="Cairo"/>
                <a:sym typeface="Cairo"/>
              </a:rPr>
              <a:t>Function of RAS is Regulating sleep-wake transitions</a:t>
            </a:r>
            <a:endParaRPr>
              <a:solidFill>
                <a:srgbClr val="FF0000"/>
              </a:solidFill>
              <a:latin typeface="Cairo"/>
              <a:ea typeface="Cairo"/>
              <a:cs typeface="Cairo"/>
              <a:sym typeface="Cairo"/>
            </a:endParaRPr>
          </a:p>
          <a:p>
            <a:pPr indent="-317500" lvl="0" marL="457200" rtl="0" algn="l">
              <a:spcBef>
                <a:spcPts val="0"/>
              </a:spcBef>
              <a:spcAft>
                <a:spcPts val="0"/>
              </a:spcAft>
              <a:buClr>
                <a:srgbClr val="FF0000"/>
              </a:buClr>
              <a:buSzPts val="1400"/>
              <a:buFont typeface="Cairo"/>
              <a:buChar char="★"/>
            </a:pPr>
            <a:r>
              <a:rPr lang="en">
                <a:solidFill>
                  <a:schemeClr val="dk1"/>
                </a:solidFill>
                <a:latin typeface="Cairo"/>
                <a:ea typeface="Cairo"/>
                <a:cs typeface="Cairo"/>
                <a:sym typeface="Cairo"/>
              </a:rPr>
              <a:t>Pons (uppers &amp; middle) and midbrain are essential for </a:t>
            </a:r>
            <a:r>
              <a:rPr lang="en">
                <a:solidFill>
                  <a:srgbClr val="FF0000"/>
                </a:solidFill>
                <a:latin typeface="Cairo"/>
                <a:ea typeface="Cairo"/>
                <a:cs typeface="Cairo"/>
                <a:sym typeface="Cairo"/>
              </a:rPr>
              <a:t>wakefulness</a:t>
            </a:r>
            <a:r>
              <a:rPr lang="en">
                <a:solidFill>
                  <a:schemeClr val="dk1"/>
                </a:solidFill>
                <a:latin typeface="Cairo"/>
                <a:ea typeface="Cairo"/>
                <a:cs typeface="Cairo"/>
                <a:sym typeface="Cairo"/>
              </a:rPr>
              <a:t> .</a:t>
            </a:r>
            <a:endParaRPr>
              <a:solidFill>
                <a:srgbClr val="FF0000"/>
              </a:solidFill>
              <a:latin typeface="Cairo"/>
              <a:ea typeface="Cairo"/>
              <a:cs typeface="Cairo"/>
              <a:sym typeface="Cairo"/>
            </a:endParaRPr>
          </a:p>
        </p:txBody>
      </p:sp>
      <p:pic>
        <p:nvPicPr>
          <p:cNvPr id="261" name="Google Shape;261;p37"/>
          <p:cNvPicPr preferRelativeResize="0"/>
          <p:nvPr/>
        </p:nvPicPr>
        <p:blipFill>
          <a:blip r:embed="rId4">
            <a:alphaModFix/>
          </a:blip>
          <a:stretch>
            <a:fillRect/>
          </a:stretch>
        </p:blipFill>
        <p:spPr>
          <a:xfrm>
            <a:off x="291325" y="7275025"/>
            <a:ext cx="6290601" cy="2298201"/>
          </a:xfrm>
          <a:prstGeom prst="rect">
            <a:avLst/>
          </a:prstGeom>
          <a:noFill/>
          <a:ln>
            <a:noFill/>
          </a:ln>
        </p:spPr>
      </p:pic>
      <p:pic>
        <p:nvPicPr>
          <p:cNvPr id="262" name="Google Shape;262;p37"/>
          <p:cNvPicPr preferRelativeResize="0"/>
          <p:nvPr/>
        </p:nvPicPr>
        <p:blipFill rotWithShape="1">
          <a:blip r:embed="rId5">
            <a:alphaModFix/>
          </a:blip>
          <a:srcRect b="94222" l="6354" r="30724" t="22756"/>
          <a:stretch/>
        </p:blipFill>
        <p:spPr>
          <a:xfrm flipH="1" rot="10800000">
            <a:off x="754593" y="8193005"/>
            <a:ext cx="1560850" cy="287600"/>
          </a:xfrm>
          <a:prstGeom prst="rect">
            <a:avLst/>
          </a:prstGeom>
          <a:noFill/>
          <a:ln>
            <a:noFill/>
          </a:ln>
        </p:spPr>
      </p:pic>
      <p:pic>
        <p:nvPicPr>
          <p:cNvPr id="263" name="Google Shape;263;p37"/>
          <p:cNvPicPr preferRelativeResize="0"/>
          <p:nvPr/>
        </p:nvPicPr>
        <p:blipFill rotWithShape="1">
          <a:blip r:embed="rId5">
            <a:alphaModFix/>
          </a:blip>
          <a:srcRect b="58294" l="7521" r="29747" t="24818"/>
          <a:stretch/>
        </p:blipFill>
        <p:spPr>
          <a:xfrm>
            <a:off x="4296581" y="8024262"/>
            <a:ext cx="1678257" cy="287600"/>
          </a:xfrm>
          <a:prstGeom prst="rect">
            <a:avLst/>
          </a:prstGeom>
          <a:noFill/>
          <a:ln>
            <a:noFill/>
          </a:ln>
        </p:spPr>
      </p:pic>
      <p:pic>
        <p:nvPicPr>
          <p:cNvPr id="264" name="Google Shape;264;p37"/>
          <p:cNvPicPr preferRelativeResize="0"/>
          <p:nvPr/>
        </p:nvPicPr>
        <p:blipFill rotWithShape="1">
          <a:blip r:embed="rId5">
            <a:alphaModFix/>
          </a:blip>
          <a:srcRect b="53821" l="8348" r="25390" t="64115"/>
          <a:stretch/>
        </p:blipFill>
        <p:spPr>
          <a:xfrm flipH="1" rot="10800000">
            <a:off x="582425" y="9278000"/>
            <a:ext cx="1712975" cy="295225"/>
          </a:xfrm>
          <a:prstGeom prst="rect">
            <a:avLst/>
          </a:prstGeom>
          <a:noFill/>
          <a:ln>
            <a:noFill/>
          </a:ln>
        </p:spPr>
      </p:pic>
      <p:pic>
        <p:nvPicPr>
          <p:cNvPr id="265" name="Google Shape;265;p37"/>
          <p:cNvPicPr preferRelativeResize="0"/>
          <p:nvPr/>
        </p:nvPicPr>
        <p:blipFill rotWithShape="1">
          <a:blip r:embed="rId5">
            <a:alphaModFix/>
          </a:blip>
          <a:srcRect b="16401" l="7085" r="25629" t="66710"/>
          <a:stretch/>
        </p:blipFill>
        <p:spPr>
          <a:xfrm>
            <a:off x="4235700" y="9356814"/>
            <a:ext cx="1800032" cy="287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8"/>
          <p:cNvSpPr txBox="1"/>
          <p:nvPr/>
        </p:nvSpPr>
        <p:spPr>
          <a:xfrm flipH="1" rot="5400000">
            <a:off x="5022300" y="3476325"/>
            <a:ext cx="3048600" cy="6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20 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271" name="Google Shape;271;p38"/>
          <p:cNvSpPr txBox="1"/>
          <p:nvPr/>
        </p:nvSpPr>
        <p:spPr>
          <a:xfrm>
            <a:off x="-4" y="12"/>
            <a:ext cx="5486400" cy="32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lang="en" sz="1800">
                <a:solidFill>
                  <a:srgbClr val="0B5394"/>
                </a:solidFill>
                <a:latin typeface="Economica"/>
                <a:ea typeface="Economica"/>
                <a:cs typeface="Economica"/>
                <a:sym typeface="Economica"/>
              </a:rPr>
              <a:t>Questions </a:t>
            </a:r>
            <a:endParaRPr sz="1800">
              <a:solidFill>
                <a:srgbClr val="0B5394"/>
              </a:solidFill>
              <a:latin typeface="Economica"/>
              <a:ea typeface="Economica"/>
              <a:cs typeface="Economica"/>
              <a:sym typeface="Economica"/>
            </a:endParaRPr>
          </a:p>
        </p:txBody>
      </p:sp>
      <p:sp>
        <p:nvSpPr>
          <p:cNvPr id="272" name="Google Shape;272;p38"/>
          <p:cNvSpPr txBox="1"/>
          <p:nvPr/>
        </p:nvSpPr>
        <p:spPr>
          <a:xfrm rot="5400000">
            <a:off x="2093200" y="6030500"/>
            <a:ext cx="1867800" cy="54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rPr>
              <a:t>Answers:</a:t>
            </a:r>
            <a:endParaRPr sz="1200">
              <a:solidFill>
                <a:srgbClr val="666666"/>
              </a:solidFill>
            </a:endParaRPr>
          </a:p>
          <a:p>
            <a:pPr indent="0" lvl="0" marL="0" rtl="0" algn="l">
              <a:spcBef>
                <a:spcPts val="0"/>
              </a:spcBef>
              <a:spcAft>
                <a:spcPts val="0"/>
              </a:spcAft>
              <a:buNone/>
            </a:pPr>
            <a:r>
              <a:rPr lang="en" sz="1200">
                <a:solidFill>
                  <a:srgbClr val="666666"/>
                </a:solidFill>
              </a:rPr>
              <a:t>1.D</a:t>
            </a:r>
            <a:endParaRPr sz="1200">
              <a:solidFill>
                <a:srgbClr val="666666"/>
              </a:solidFill>
            </a:endParaRPr>
          </a:p>
          <a:p>
            <a:pPr indent="0" lvl="0" marL="0" rtl="0" algn="l">
              <a:spcBef>
                <a:spcPts val="0"/>
              </a:spcBef>
              <a:spcAft>
                <a:spcPts val="0"/>
              </a:spcAft>
              <a:buNone/>
            </a:pPr>
            <a:r>
              <a:rPr lang="en" sz="1200">
                <a:solidFill>
                  <a:srgbClr val="666666"/>
                </a:solidFill>
              </a:rPr>
              <a:t>2.B </a:t>
            </a:r>
            <a:endParaRPr sz="1200">
              <a:solidFill>
                <a:srgbClr val="666666"/>
              </a:solidFill>
            </a:endParaRPr>
          </a:p>
          <a:p>
            <a:pPr indent="0" lvl="0" marL="0" rtl="0" algn="l">
              <a:spcBef>
                <a:spcPts val="0"/>
              </a:spcBef>
              <a:spcAft>
                <a:spcPts val="0"/>
              </a:spcAft>
              <a:buNone/>
            </a:pPr>
            <a:r>
              <a:rPr lang="en" sz="1200">
                <a:solidFill>
                  <a:srgbClr val="666666"/>
                </a:solidFill>
              </a:rPr>
              <a:t>3.A</a:t>
            </a:r>
            <a:endParaRPr sz="1200">
              <a:solidFill>
                <a:srgbClr val="666666"/>
              </a:solidFill>
            </a:endParaRPr>
          </a:p>
          <a:p>
            <a:pPr indent="0" lvl="0" marL="0" rtl="0" algn="l">
              <a:spcBef>
                <a:spcPts val="0"/>
              </a:spcBef>
              <a:spcAft>
                <a:spcPts val="0"/>
              </a:spcAft>
              <a:buNone/>
            </a:pPr>
            <a:r>
              <a:rPr lang="en" sz="1200">
                <a:solidFill>
                  <a:srgbClr val="666666"/>
                </a:solidFill>
              </a:rPr>
              <a:t>4.B </a:t>
            </a:r>
            <a:endParaRPr sz="1200">
              <a:solidFill>
                <a:srgbClr val="666666"/>
              </a:solidFill>
            </a:endParaRPr>
          </a:p>
          <a:p>
            <a:pPr indent="0" lvl="0" marL="0" rtl="0" algn="l">
              <a:spcBef>
                <a:spcPts val="0"/>
              </a:spcBef>
              <a:spcAft>
                <a:spcPts val="0"/>
              </a:spcAft>
              <a:buNone/>
            </a:pPr>
            <a:r>
              <a:rPr lang="en" sz="1200">
                <a:solidFill>
                  <a:srgbClr val="666666"/>
                </a:solidFill>
              </a:rPr>
              <a:t>5.B</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rPr lang="en" sz="1200">
                <a:solidFill>
                  <a:srgbClr val="666666"/>
                </a:solidFill>
              </a:rPr>
              <a:t>6.</a:t>
            </a:r>
            <a:r>
              <a:rPr lang="en" sz="1200">
                <a:solidFill>
                  <a:srgbClr val="666666"/>
                </a:solidFill>
              </a:rPr>
              <a:t>Appearance &amp; behaviour, vital signs, perform EEG, evoked potentials.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rPr lang="en" sz="1200">
                <a:solidFill>
                  <a:srgbClr val="666666"/>
                </a:solidFill>
              </a:rPr>
              <a:t>7. The bulboreticular facilitatory area+Thalamus.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rPr lang="en" sz="1200">
                <a:solidFill>
                  <a:srgbClr val="666666"/>
                </a:solidFill>
              </a:rPr>
              <a:t>8. Theta waves, seen in the Temporal and Occipital regions, 5-8cycles/sec.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rPr lang="en" sz="1200">
                <a:solidFill>
                  <a:srgbClr val="666666"/>
                </a:solidFill>
              </a:rPr>
              <a:t>9. Noradrenergic, Dopaminergic and Cholinergic. </a:t>
            </a:r>
            <a:endParaRPr sz="12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rPr lang="en" sz="1200">
                <a:solidFill>
                  <a:srgbClr val="666666"/>
                </a:solidFill>
              </a:rPr>
              <a:t>10. Clouded consciousness, conscious but mentally confused. </a:t>
            </a:r>
            <a:endParaRPr sz="1200">
              <a:solidFill>
                <a:srgbClr val="666666"/>
              </a:solidFill>
            </a:endParaRPr>
          </a:p>
        </p:txBody>
      </p:sp>
      <p:sp>
        <p:nvSpPr>
          <p:cNvPr id="273" name="Google Shape;273;p38"/>
          <p:cNvSpPr txBox="1"/>
          <p:nvPr/>
        </p:nvSpPr>
        <p:spPr>
          <a:xfrm>
            <a:off x="284360" y="543701"/>
            <a:ext cx="3030000" cy="6956700"/>
          </a:xfrm>
          <a:prstGeom prst="rect">
            <a:avLst/>
          </a:prstGeom>
          <a:noFill/>
          <a:ln cap="flat" cmpd="sng" w="9525">
            <a:solidFill>
              <a:srgbClr val="000000"/>
            </a:solidFill>
            <a:prstDash val="dot"/>
            <a:round/>
            <a:headEnd len="sm" w="sm" type="none"/>
            <a:tailEnd len="sm" w="sm" type="none"/>
          </a:ln>
        </p:spPr>
        <p:txBody>
          <a:bodyPr anchorCtr="0" anchor="t" bIns="84375" lIns="84375" spcFirstLastPara="1" rIns="84375" wrap="square" tIns="84375">
            <a:noAutofit/>
          </a:bodyPr>
          <a:lstStyle/>
          <a:p>
            <a:pPr indent="0" lvl="0" marL="0" rtl="0" algn="l">
              <a:spcBef>
                <a:spcPts val="0"/>
              </a:spcBef>
              <a:spcAft>
                <a:spcPts val="0"/>
              </a:spcAft>
              <a:buNone/>
            </a:pPr>
            <a:r>
              <a:rPr b="1" lang="en" sz="1700">
                <a:solidFill>
                  <a:srgbClr val="1C4587"/>
                </a:solidFill>
              </a:rPr>
              <a:t>MCQs</a:t>
            </a:r>
            <a:endParaRPr b="1" sz="1700">
              <a:solidFill>
                <a:srgbClr val="1C4587"/>
              </a:solidFill>
            </a:endParaRPr>
          </a:p>
          <a:p>
            <a:pPr indent="0" lvl="0" marL="0" rtl="0" algn="l">
              <a:spcBef>
                <a:spcPts val="0"/>
              </a:spcBef>
              <a:spcAft>
                <a:spcPts val="0"/>
              </a:spcAft>
              <a:buNone/>
            </a:pPr>
            <a:r>
              <a:t/>
            </a:r>
            <a:endParaRPr sz="1300"/>
          </a:p>
          <a:p>
            <a:pPr indent="0" lvl="0" marL="0" rtl="0" algn="l">
              <a:spcBef>
                <a:spcPts val="0"/>
              </a:spcBef>
              <a:spcAft>
                <a:spcPts val="0"/>
              </a:spcAft>
              <a:buNone/>
            </a:pPr>
            <a:r>
              <a:rPr lang="en" sz="1300"/>
              <a:t>1.</a:t>
            </a:r>
            <a:r>
              <a:rPr lang="en" sz="1300">
                <a:solidFill>
                  <a:srgbClr val="073763"/>
                </a:solidFill>
              </a:rPr>
              <a:t>Waves seen from the Parietal and Occipital regions with 10-12 cycles/second are: </a:t>
            </a:r>
            <a:endParaRPr sz="1300">
              <a:solidFill>
                <a:srgbClr val="073763"/>
              </a:solidFill>
            </a:endParaRPr>
          </a:p>
          <a:p>
            <a:pPr indent="-311150" lvl="0" marL="457200" rtl="0" algn="l">
              <a:spcBef>
                <a:spcPts val="0"/>
              </a:spcBef>
              <a:spcAft>
                <a:spcPts val="0"/>
              </a:spcAft>
              <a:buClr>
                <a:srgbClr val="073763"/>
              </a:buClr>
              <a:buSzPts val="1300"/>
              <a:buAutoNum type="alphaUcPeriod"/>
            </a:pPr>
            <a:r>
              <a:rPr lang="en" sz="1300">
                <a:solidFill>
                  <a:srgbClr val="073763"/>
                </a:solidFill>
              </a:rPr>
              <a:t>Beta waves </a:t>
            </a:r>
            <a:endParaRPr sz="1300">
              <a:solidFill>
                <a:srgbClr val="073763"/>
              </a:solidFill>
            </a:endParaRPr>
          </a:p>
          <a:p>
            <a:pPr indent="-311150" lvl="0" marL="457200" rtl="0" algn="l">
              <a:spcBef>
                <a:spcPts val="0"/>
              </a:spcBef>
              <a:spcAft>
                <a:spcPts val="0"/>
              </a:spcAft>
              <a:buClr>
                <a:srgbClr val="073763"/>
              </a:buClr>
              <a:buSzPts val="1300"/>
              <a:buAutoNum type="alphaUcPeriod"/>
            </a:pPr>
            <a:r>
              <a:rPr lang="en" sz="1300">
                <a:solidFill>
                  <a:srgbClr val="073763"/>
                </a:solidFill>
              </a:rPr>
              <a:t>Theta waves</a:t>
            </a:r>
            <a:endParaRPr sz="1300">
              <a:solidFill>
                <a:srgbClr val="073763"/>
              </a:solidFill>
            </a:endParaRPr>
          </a:p>
          <a:p>
            <a:pPr indent="-311150" lvl="0" marL="457200" rtl="0" algn="l">
              <a:spcBef>
                <a:spcPts val="0"/>
              </a:spcBef>
              <a:spcAft>
                <a:spcPts val="0"/>
              </a:spcAft>
              <a:buClr>
                <a:srgbClr val="073763"/>
              </a:buClr>
              <a:buSzPts val="1300"/>
              <a:buAutoNum type="alphaUcPeriod"/>
            </a:pPr>
            <a:r>
              <a:rPr lang="en" sz="1300">
                <a:solidFill>
                  <a:srgbClr val="073763"/>
                </a:solidFill>
              </a:rPr>
              <a:t>Delta waves </a:t>
            </a:r>
            <a:endParaRPr sz="1300">
              <a:solidFill>
                <a:srgbClr val="073763"/>
              </a:solidFill>
            </a:endParaRPr>
          </a:p>
          <a:p>
            <a:pPr indent="-311150" lvl="0" marL="457200" rtl="0" algn="l">
              <a:spcBef>
                <a:spcPts val="0"/>
              </a:spcBef>
              <a:spcAft>
                <a:spcPts val="0"/>
              </a:spcAft>
              <a:buClr>
                <a:srgbClr val="073763"/>
              </a:buClr>
              <a:buSzPts val="1300"/>
              <a:buAutoNum type="alphaUcPeriod"/>
            </a:pPr>
            <a:r>
              <a:rPr lang="en" sz="1300">
                <a:solidFill>
                  <a:srgbClr val="073763"/>
                </a:solidFill>
              </a:rPr>
              <a:t>Alpha waves </a:t>
            </a:r>
            <a:endParaRPr sz="1300">
              <a:solidFill>
                <a:srgbClr val="073763"/>
              </a:solidFill>
            </a:endParaRPr>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 sz="1300"/>
              <a:t>2.</a:t>
            </a:r>
            <a:r>
              <a:rPr lang="en" sz="1300">
                <a:solidFill>
                  <a:srgbClr val="073763"/>
                </a:solidFill>
              </a:rPr>
              <a:t>Someone who’s restless, hyperactive, and has no selective attention would be suffering from under-aroused cortex. </a:t>
            </a:r>
            <a:endParaRPr sz="1300"/>
          </a:p>
          <a:p>
            <a:pPr indent="-311150" lvl="0" marL="457200" rtl="0" algn="l">
              <a:lnSpc>
                <a:spcPct val="115000"/>
              </a:lnSpc>
              <a:spcBef>
                <a:spcPts val="0"/>
              </a:spcBef>
              <a:spcAft>
                <a:spcPts val="0"/>
              </a:spcAft>
              <a:buSzPts val="1300"/>
              <a:buAutoNum type="alphaUcPeriod"/>
            </a:pPr>
            <a:r>
              <a:rPr lang="en" sz="1300"/>
              <a:t>True</a:t>
            </a:r>
            <a:endParaRPr sz="1300"/>
          </a:p>
          <a:p>
            <a:pPr indent="-311150" lvl="0" marL="457200" rtl="0" algn="l">
              <a:lnSpc>
                <a:spcPct val="115000"/>
              </a:lnSpc>
              <a:spcBef>
                <a:spcPts val="0"/>
              </a:spcBef>
              <a:spcAft>
                <a:spcPts val="0"/>
              </a:spcAft>
              <a:buSzPts val="1300"/>
              <a:buAutoNum type="alphaUcPeriod"/>
            </a:pPr>
            <a:r>
              <a:rPr lang="en" sz="1300"/>
              <a:t>False </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 sz="1300"/>
              <a:t>3. </a:t>
            </a:r>
            <a:r>
              <a:rPr lang="en" sz="1300">
                <a:solidFill>
                  <a:srgbClr val="073763"/>
                </a:solidFill>
              </a:rPr>
              <a:t>Regulating sleep-wake transitions, attention, learning are functions of which structure? </a:t>
            </a:r>
            <a:endParaRPr sz="1300"/>
          </a:p>
          <a:p>
            <a:pPr indent="-311150" lvl="0" marL="457200" rtl="0" algn="l">
              <a:lnSpc>
                <a:spcPct val="115000"/>
              </a:lnSpc>
              <a:spcBef>
                <a:spcPts val="0"/>
              </a:spcBef>
              <a:spcAft>
                <a:spcPts val="0"/>
              </a:spcAft>
              <a:buSzPts val="1300"/>
              <a:buAutoNum type="alphaUcPeriod"/>
            </a:pPr>
            <a:r>
              <a:rPr lang="en" sz="1300"/>
              <a:t>RAS </a:t>
            </a:r>
            <a:endParaRPr sz="1300"/>
          </a:p>
          <a:p>
            <a:pPr indent="-311150" lvl="0" marL="457200" rtl="0" algn="l">
              <a:lnSpc>
                <a:spcPct val="115000"/>
              </a:lnSpc>
              <a:spcBef>
                <a:spcPts val="0"/>
              </a:spcBef>
              <a:spcAft>
                <a:spcPts val="0"/>
              </a:spcAft>
              <a:buSzPts val="1300"/>
              <a:buAutoNum type="alphaUcPeriod"/>
            </a:pPr>
            <a:r>
              <a:rPr lang="en" sz="1300"/>
              <a:t>Spinal cord </a:t>
            </a:r>
            <a:endParaRPr sz="1300"/>
          </a:p>
          <a:p>
            <a:pPr indent="-311150" lvl="0" marL="457200" rtl="0" algn="l">
              <a:lnSpc>
                <a:spcPct val="115000"/>
              </a:lnSpc>
              <a:spcBef>
                <a:spcPts val="0"/>
              </a:spcBef>
              <a:spcAft>
                <a:spcPts val="0"/>
              </a:spcAft>
              <a:buSzPts val="1300"/>
              <a:buAutoNum type="alphaUcPeriod"/>
            </a:pPr>
            <a:r>
              <a:rPr lang="en" sz="1300"/>
              <a:t>Reticular formation </a:t>
            </a:r>
            <a:endParaRPr sz="1300"/>
          </a:p>
          <a:p>
            <a:pPr indent="-311150" lvl="0" marL="457200" rtl="0" algn="l">
              <a:lnSpc>
                <a:spcPct val="115000"/>
              </a:lnSpc>
              <a:spcBef>
                <a:spcPts val="0"/>
              </a:spcBef>
              <a:spcAft>
                <a:spcPts val="0"/>
              </a:spcAft>
              <a:buSzPts val="1300"/>
              <a:buAutoNum type="alphaUcPeriod"/>
            </a:pPr>
            <a:r>
              <a:rPr lang="en" sz="1300"/>
              <a:t>Hypothalamus </a:t>
            </a:r>
            <a:endParaRPr sz="1300"/>
          </a:p>
          <a:p>
            <a:pPr indent="0" lvl="0" marL="0" rtl="0" algn="l">
              <a:lnSpc>
                <a:spcPct val="115000"/>
              </a:lnSpc>
              <a:spcBef>
                <a:spcPts val="0"/>
              </a:spcBef>
              <a:spcAft>
                <a:spcPts val="0"/>
              </a:spcAft>
              <a:buNone/>
            </a:pPr>
            <a:r>
              <a:t/>
            </a:r>
            <a:endParaRPr sz="1300"/>
          </a:p>
          <a:p>
            <a:pPr indent="0" lvl="0" marL="0" rtl="0" algn="l">
              <a:spcBef>
                <a:spcPts val="0"/>
              </a:spcBef>
              <a:spcAft>
                <a:spcPts val="0"/>
              </a:spcAft>
              <a:buClr>
                <a:schemeClr val="dk1"/>
              </a:buClr>
              <a:buSzPts val="1100"/>
              <a:buFont typeface="Arial"/>
              <a:buNone/>
            </a:pPr>
            <a:r>
              <a:rPr lang="en" sz="1300">
                <a:solidFill>
                  <a:schemeClr val="dk1"/>
                </a:solidFill>
              </a:rPr>
              <a:t>4. </a:t>
            </a:r>
            <a:r>
              <a:rPr lang="en" sz="1300">
                <a:solidFill>
                  <a:srgbClr val="073763"/>
                </a:solidFill>
              </a:rPr>
              <a:t>Thalamus, RF, cerebral cortex, hypothalamus and descending pathways are all involved in the conscious state. </a:t>
            </a:r>
            <a:endParaRPr sz="1300">
              <a:solidFill>
                <a:srgbClr val="073763"/>
              </a:solidFill>
            </a:endParaRPr>
          </a:p>
          <a:p>
            <a:pPr indent="-311150" lvl="0" marL="457200" rtl="0" algn="l">
              <a:spcBef>
                <a:spcPts val="0"/>
              </a:spcBef>
              <a:spcAft>
                <a:spcPts val="0"/>
              </a:spcAft>
              <a:buClr>
                <a:schemeClr val="dk1"/>
              </a:buClr>
              <a:buSzPts val="1300"/>
              <a:buAutoNum type="alphaUcPeriod"/>
            </a:pPr>
            <a:r>
              <a:rPr lang="en" sz="1300">
                <a:solidFill>
                  <a:schemeClr val="dk1"/>
                </a:solidFill>
              </a:rPr>
              <a:t>True </a:t>
            </a:r>
            <a:endParaRPr sz="1300">
              <a:solidFill>
                <a:schemeClr val="dk1"/>
              </a:solidFill>
            </a:endParaRPr>
          </a:p>
          <a:p>
            <a:pPr indent="-311150" lvl="0" marL="457200" rtl="0" algn="l">
              <a:spcBef>
                <a:spcPts val="0"/>
              </a:spcBef>
              <a:spcAft>
                <a:spcPts val="0"/>
              </a:spcAft>
              <a:buClr>
                <a:schemeClr val="dk1"/>
              </a:buClr>
              <a:buSzPts val="1300"/>
              <a:buAutoNum type="alphaUcPeriod"/>
            </a:pPr>
            <a:r>
              <a:rPr lang="en" sz="1300">
                <a:solidFill>
                  <a:schemeClr val="dk1"/>
                </a:solidFill>
              </a:rPr>
              <a:t>False </a:t>
            </a:r>
            <a:endParaRPr sz="1300"/>
          </a:p>
        </p:txBody>
      </p:sp>
      <p:sp>
        <p:nvSpPr>
          <p:cNvPr id="274" name="Google Shape;274;p38"/>
          <p:cNvSpPr txBox="1"/>
          <p:nvPr/>
        </p:nvSpPr>
        <p:spPr>
          <a:xfrm>
            <a:off x="3429000" y="543700"/>
            <a:ext cx="3030000" cy="6956700"/>
          </a:xfrm>
          <a:prstGeom prst="rect">
            <a:avLst/>
          </a:prstGeom>
          <a:noFill/>
          <a:ln cap="flat" cmpd="sng" w="9525">
            <a:solidFill>
              <a:srgbClr val="000000"/>
            </a:solidFill>
            <a:prstDash val="dot"/>
            <a:round/>
            <a:headEnd len="sm" w="sm" type="none"/>
            <a:tailEnd len="sm" w="sm" type="none"/>
          </a:ln>
        </p:spPr>
        <p:txBody>
          <a:bodyPr anchorCtr="0" anchor="t" bIns="84375" lIns="84375" spcFirstLastPara="1" rIns="84375" wrap="square" tIns="84375">
            <a:noAutofit/>
          </a:bodyPr>
          <a:lstStyle/>
          <a:p>
            <a:pPr indent="0" lvl="0" marL="0" rtl="0" algn="l">
              <a:spcBef>
                <a:spcPts val="0"/>
              </a:spcBef>
              <a:spcAft>
                <a:spcPts val="0"/>
              </a:spcAft>
              <a:buClr>
                <a:schemeClr val="dk1"/>
              </a:buClr>
              <a:buSzPts val="1100"/>
              <a:buFont typeface="Arial"/>
              <a:buNone/>
            </a:pPr>
            <a:r>
              <a:rPr lang="en" sz="1300">
                <a:solidFill>
                  <a:schemeClr val="dk1"/>
                </a:solidFill>
              </a:rPr>
              <a:t>5</a:t>
            </a:r>
            <a:r>
              <a:rPr lang="en" sz="1300">
                <a:solidFill>
                  <a:schemeClr val="dk1"/>
                </a:solidFill>
              </a:rPr>
              <a:t>.</a:t>
            </a:r>
            <a:r>
              <a:rPr lang="en" sz="1300">
                <a:solidFill>
                  <a:srgbClr val="073763"/>
                </a:solidFill>
              </a:rPr>
              <a:t>A patient with bilateral lesions of thalamic intralaminar nuclei would be</a:t>
            </a:r>
            <a:r>
              <a:rPr lang="en" sz="1300">
                <a:solidFill>
                  <a:schemeClr val="dk1"/>
                </a:solidFill>
              </a:rPr>
              <a:t>: </a:t>
            </a:r>
            <a:endParaRPr sz="1300">
              <a:solidFill>
                <a:schemeClr val="dk1"/>
              </a:solidFill>
            </a:endParaRPr>
          </a:p>
          <a:p>
            <a:pPr indent="-311150" lvl="0" marL="457200" rtl="0" algn="l">
              <a:spcBef>
                <a:spcPts val="0"/>
              </a:spcBef>
              <a:spcAft>
                <a:spcPts val="0"/>
              </a:spcAft>
              <a:buClr>
                <a:schemeClr val="dk1"/>
              </a:buClr>
              <a:buSzPts val="1300"/>
              <a:buAutoNum type="alphaUcPeriod"/>
            </a:pPr>
            <a:r>
              <a:rPr lang="en" sz="1300">
                <a:solidFill>
                  <a:schemeClr val="dk1"/>
                </a:solidFill>
              </a:rPr>
              <a:t>Fully awake </a:t>
            </a:r>
            <a:endParaRPr sz="1300">
              <a:solidFill>
                <a:schemeClr val="dk1"/>
              </a:solidFill>
            </a:endParaRPr>
          </a:p>
          <a:p>
            <a:pPr indent="-311150" lvl="0" marL="457200" rtl="0" algn="l">
              <a:spcBef>
                <a:spcPts val="0"/>
              </a:spcBef>
              <a:spcAft>
                <a:spcPts val="0"/>
              </a:spcAft>
              <a:buClr>
                <a:schemeClr val="dk1"/>
              </a:buClr>
              <a:buSzPts val="1300"/>
              <a:buAutoNum type="alphaUcPeriod"/>
            </a:pPr>
            <a:r>
              <a:rPr lang="en" sz="1300">
                <a:solidFill>
                  <a:schemeClr val="dk1"/>
                </a:solidFill>
              </a:rPr>
              <a:t>Lethargic </a:t>
            </a:r>
            <a:endParaRPr sz="1300">
              <a:solidFill>
                <a:schemeClr val="dk1"/>
              </a:solidFill>
            </a:endParaRPr>
          </a:p>
          <a:p>
            <a:pPr indent="-311150" lvl="0" marL="457200" rtl="0" algn="l">
              <a:spcBef>
                <a:spcPts val="0"/>
              </a:spcBef>
              <a:spcAft>
                <a:spcPts val="0"/>
              </a:spcAft>
              <a:buClr>
                <a:schemeClr val="dk1"/>
              </a:buClr>
              <a:buSzPts val="1300"/>
              <a:buAutoNum type="alphaUcPeriod"/>
            </a:pPr>
            <a:r>
              <a:rPr lang="en" sz="1300">
                <a:solidFill>
                  <a:schemeClr val="dk1"/>
                </a:solidFill>
              </a:rPr>
              <a:t>Unconscious but can be aroused </a:t>
            </a:r>
            <a:endParaRPr sz="1300">
              <a:solidFill>
                <a:schemeClr val="dk1"/>
              </a:solidFill>
            </a:endParaRPr>
          </a:p>
          <a:p>
            <a:pPr indent="-311150" lvl="0" marL="457200" rtl="0" algn="l">
              <a:spcBef>
                <a:spcPts val="0"/>
              </a:spcBef>
              <a:spcAft>
                <a:spcPts val="0"/>
              </a:spcAft>
              <a:buClr>
                <a:schemeClr val="dk1"/>
              </a:buClr>
              <a:buSzPts val="1300"/>
              <a:buAutoNum type="alphaUcPeriod"/>
            </a:pPr>
            <a:r>
              <a:rPr lang="en" sz="1300">
                <a:solidFill>
                  <a:schemeClr val="dk1"/>
                </a:solidFill>
              </a:rPr>
              <a:t>Unconscious and can’t be aroused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sz="1300"/>
          </a:p>
          <a:p>
            <a:pPr indent="0" lvl="0" marL="0" rtl="0" algn="l">
              <a:spcBef>
                <a:spcPts val="0"/>
              </a:spcBef>
              <a:spcAft>
                <a:spcPts val="0"/>
              </a:spcAft>
              <a:buNone/>
            </a:pPr>
            <a:r>
              <a:rPr b="1" lang="en" sz="1600">
                <a:solidFill>
                  <a:srgbClr val="073763"/>
                </a:solidFill>
              </a:rPr>
              <a:t>SAQ</a:t>
            </a:r>
            <a:r>
              <a:rPr lang="en" sz="1300"/>
              <a:t>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6. </a:t>
            </a:r>
            <a:r>
              <a:rPr lang="en" sz="1300">
                <a:solidFill>
                  <a:srgbClr val="073763"/>
                </a:solidFill>
              </a:rPr>
              <a:t>In order to evaluate the patient’s level of consciousness we should look for: </a:t>
            </a:r>
            <a:endParaRPr sz="1300">
              <a:solidFill>
                <a:srgbClr val="073763"/>
              </a:solidFill>
            </a:endParaRPr>
          </a:p>
          <a:p>
            <a:pPr indent="0" lvl="0" marL="0" rtl="0" algn="l">
              <a:spcBef>
                <a:spcPts val="0"/>
              </a:spcBef>
              <a:spcAft>
                <a:spcPts val="0"/>
              </a:spcAft>
              <a:buNone/>
            </a:pPr>
            <a:r>
              <a:t/>
            </a:r>
            <a:endParaRPr sz="1300">
              <a:solidFill>
                <a:srgbClr val="073763"/>
              </a:solidFill>
            </a:endParaRPr>
          </a:p>
          <a:p>
            <a:pPr indent="0" lvl="0" marL="0" rtl="0" algn="l">
              <a:spcBef>
                <a:spcPts val="0"/>
              </a:spcBef>
              <a:spcAft>
                <a:spcPts val="0"/>
              </a:spcAft>
              <a:buNone/>
            </a:pPr>
            <a:r>
              <a:rPr lang="en" sz="1300">
                <a:solidFill>
                  <a:srgbClr val="073763"/>
                </a:solidFill>
              </a:rPr>
              <a:t>7. What are the structures that make the Reticular Activating System?</a:t>
            </a:r>
            <a:endParaRPr sz="1300">
              <a:solidFill>
                <a:srgbClr val="073763"/>
              </a:solidFill>
            </a:endParaRPr>
          </a:p>
          <a:p>
            <a:pPr indent="0" lvl="0" marL="0" rtl="0" algn="l">
              <a:spcBef>
                <a:spcPts val="0"/>
              </a:spcBef>
              <a:spcAft>
                <a:spcPts val="0"/>
              </a:spcAft>
              <a:buNone/>
            </a:pPr>
            <a:r>
              <a:t/>
            </a:r>
            <a:endParaRPr sz="1300">
              <a:solidFill>
                <a:srgbClr val="073763"/>
              </a:solidFill>
            </a:endParaRPr>
          </a:p>
          <a:p>
            <a:pPr indent="0" lvl="0" marL="0" rtl="0" algn="l">
              <a:spcBef>
                <a:spcPts val="0"/>
              </a:spcBef>
              <a:spcAft>
                <a:spcPts val="0"/>
              </a:spcAft>
              <a:buNone/>
            </a:pPr>
            <a:r>
              <a:rPr lang="en" sz="1300">
                <a:solidFill>
                  <a:srgbClr val="073763"/>
                </a:solidFill>
              </a:rPr>
              <a:t>8. Describe the type of waves that would be seen in an adult suffering from severe emotional stress. </a:t>
            </a:r>
            <a:endParaRPr sz="1300">
              <a:solidFill>
                <a:srgbClr val="073763"/>
              </a:solidFill>
            </a:endParaRPr>
          </a:p>
          <a:p>
            <a:pPr indent="0" lvl="0" marL="0" rtl="0" algn="l">
              <a:spcBef>
                <a:spcPts val="0"/>
              </a:spcBef>
              <a:spcAft>
                <a:spcPts val="0"/>
              </a:spcAft>
              <a:buNone/>
            </a:pPr>
            <a:r>
              <a:t/>
            </a:r>
            <a:endParaRPr sz="1300">
              <a:solidFill>
                <a:srgbClr val="073763"/>
              </a:solidFill>
            </a:endParaRPr>
          </a:p>
          <a:p>
            <a:pPr indent="0" lvl="0" marL="0" rtl="0" algn="l">
              <a:spcBef>
                <a:spcPts val="0"/>
              </a:spcBef>
              <a:spcAft>
                <a:spcPts val="0"/>
              </a:spcAft>
              <a:buNone/>
            </a:pPr>
            <a:r>
              <a:rPr lang="en" sz="1300">
                <a:solidFill>
                  <a:srgbClr val="073763"/>
                </a:solidFill>
              </a:rPr>
              <a:t>9. What kinds of neurons does the Paramedian RF contain?</a:t>
            </a:r>
            <a:endParaRPr sz="1300">
              <a:solidFill>
                <a:srgbClr val="073763"/>
              </a:solidFill>
            </a:endParaRPr>
          </a:p>
          <a:p>
            <a:pPr indent="0" lvl="0" marL="0" rtl="0" algn="l">
              <a:spcBef>
                <a:spcPts val="0"/>
              </a:spcBef>
              <a:spcAft>
                <a:spcPts val="0"/>
              </a:spcAft>
              <a:buNone/>
            </a:pPr>
            <a:r>
              <a:t/>
            </a:r>
            <a:endParaRPr sz="1300"/>
          </a:p>
          <a:p>
            <a:pPr indent="0" lvl="0" marL="0" rtl="0" algn="l">
              <a:spcBef>
                <a:spcPts val="0"/>
              </a:spcBef>
              <a:spcAft>
                <a:spcPts val="0"/>
              </a:spcAft>
              <a:buNone/>
            </a:pPr>
            <a:r>
              <a:rPr lang="en" sz="1300"/>
              <a:t>10</a:t>
            </a:r>
            <a:r>
              <a:rPr lang="en" sz="1300">
                <a:solidFill>
                  <a:srgbClr val="073763"/>
                </a:solidFill>
              </a:rPr>
              <a:t>. A 30 year old male came into the ER swaying and his speech was slurred. It became clear that he has alcohol intoxication</a:t>
            </a:r>
            <a:r>
              <a:rPr lang="en" sz="1300">
                <a:solidFill>
                  <a:srgbClr val="073763"/>
                </a:solidFill>
              </a:rPr>
              <a:t>, in which state of consciousness would he be in?</a:t>
            </a:r>
            <a:endParaRPr sz="1300">
              <a:solidFill>
                <a:srgbClr val="073763"/>
              </a:solidFill>
            </a:endParaRPr>
          </a:p>
          <a:p>
            <a:pPr indent="0" lvl="0" marL="0" rtl="0" algn="l">
              <a:spcBef>
                <a:spcPts val="0"/>
              </a:spcBef>
              <a:spcAft>
                <a:spcPts val="0"/>
              </a:spcAft>
              <a:buNone/>
            </a:pPr>
            <a:r>
              <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20 th Lecture  ∣ The Physiology Team</a:t>
            </a:r>
            <a:endParaRPr b="1">
              <a:solidFill>
                <a:srgbClr val="2C5072"/>
              </a:solidFill>
              <a:latin typeface="Cairo"/>
              <a:ea typeface="Cairo"/>
              <a:cs typeface="Cairo"/>
              <a:sym typeface="Cairo"/>
            </a:endParaRPr>
          </a:p>
        </p:txBody>
      </p:sp>
      <p:sp>
        <p:nvSpPr>
          <p:cNvPr id="155" name="Google Shape;155;p28"/>
          <p:cNvSpPr txBox="1"/>
          <p:nvPr/>
        </p:nvSpPr>
        <p:spPr>
          <a:xfrm>
            <a:off x="4" y="88314"/>
            <a:ext cx="7544100" cy="42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i="1" lang="en" sz="1800">
                <a:solidFill>
                  <a:srgbClr val="0B5394"/>
                </a:solidFill>
                <a:latin typeface="Economica"/>
                <a:ea typeface="Economica"/>
                <a:cs typeface="Economica"/>
                <a:sym typeface="Economica"/>
              </a:rPr>
              <a:t>Define consciousness and explain the different states of consciousness </a:t>
            </a:r>
            <a:endParaRPr b="1" sz="1800">
              <a:solidFill>
                <a:srgbClr val="0B5394"/>
              </a:solidFill>
              <a:latin typeface="Economica"/>
              <a:ea typeface="Economica"/>
              <a:cs typeface="Economica"/>
              <a:sym typeface="Economica"/>
            </a:endParaRPr>
          </a:p>
        </p:txBody>
      </p:sp>
      <p:sp>
        <p:nvSpPr>
          <p:cNvPr id="156" name="Google Shape;156;p28"/>
          <p:cNvSpPr txBox="1"/>
          <p:nvPr/>
        </p:nvSpPr>
        <p:spPr>
          <a:xfrm>
            <a:off x="0" y="910001"/>
            <a:ext cx="6589500" cy="965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Is the brain state in which a person is  being aware of the self and surroundings. It is a product of electrical activity of the brain Meaning that a (flat EEG = unconscious).</a:t>
            </a:r>
            <a:endParaRPr>
              <a:latin typeface="Cairo"/>
              <a:ea typeface="Cairo"/>
              <a:cs typeface="Cairo"/>
              <a:sym typeface="Cairo"/>
            </a:endParaRPr>
          </a:p>
        </p:txBody>
      </p:sp>
      <p:sp>
        <p:nvSpPr>
          <p:cNvPr id="157" name="Google Shape;157;p28"/>
          <p:cNvSpPr txBox="1"/>
          <p:nvPr/>
        </p:nvSpPr>
        <p:spPr>
          <a:xfrm>
            <a:off x="0" y="1626950"/>
            <a:ext cx="6399900" cy="4082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600">
                <a:solidFill>
                  <a:srgbClr val="0B5394"/>
                </a:solidFill>
                <a:highlight>
                  <a:srgbClr val="D0E0E3"/>
                </a:highlight>
                <a:latin typeface="Josefin Sans"/>
                <a:ea typeface="Josefin Sans"/>
                <a:cs typeface="Josefin Sans"/>
                <a:sym typeface="Josefin Sans"/>
              </a:rPr>
              <a:t>Four levels of consciousness</a:t>
            </a:r>
            <a:r>
              <a:rPr b="1" lang="en" sz="1600">
                <a:solidFill>
                  <a:schemeClr val="dk1"/>
                </a:solidFill>
                <a:highlight>
                  <a:srgbClr val="D0E0E3"/>
                </a:highlight>
                <a:latin typeface="Josefin Sans"/>
                <a:ea typeface="Josefin Sans"/>
                <a:cs typeface="Josefin Sans"/>
                <a:sym typeface="Josefin Sans"/>
              </a:rPr>
              <a:t>:</a:t>
            </a:r>
            <a:endParaRPr b="1" sz="1600">
              <a:solidFill>
                <a:schemeClr val="dk1"/>
              </a:solidFill>
              <a:highlight>
                <a:srgbClr val="D0E0E3"/>
              </a:highlight>
              <a:latin typeface="Josefin Sans"/>
              <a:ea typeface="Josefin Sans"/>
              <a:cs typeface="Josefin Sans"/>
              <a:sym typeface="Josefin Sans"/>
            </a:endParaRPr>
          </a:p>
          <a:p>
            <a:pPr indent="-317500" lvl="0" marL="457200" rtl="0" algn="l">
              <a:spcBef>
                <a:spcPts val="0"/>
              </a:spcBef>
              <a:spcAft>
                <a:spcPts val="0"/>
              </a:spcAft>
              <a:buClr>
                <a:schemeClr val="dk1"/>
              </a:buClr>
              <a:buSzPts val="1400"/>
              <a:buAutoNum type="arabicPeriod"/>
            </a:pPr>
            <a:r>
              <a:rPr lang="en">
                <a:solidFill>
                  <a:schemeClr val="dk1"/>
                </a:solidFill>
              </a:rPr>
              <a:t>  </a:t>
            </a:r>
            <a:r>
              <a:rPr b="1" lang="en">
                <a:solidFill>
                  <a:schemeClr val="dk1"/>
                </a:solidFill>
                <a:latin typeface="Cairo"/>
                <a:ea typeface="Cairo"/>
                <a:cs typeface="Cairo"/>
                <a:sym typeface="Cairo"/>
              </a:rPr>
              <a:t>Normal consciousness:</a:t>
            </a:r>
            <a:endParaRPr b="1">
              <a:solidFill>
                <a:schemeClr val="dk1"/>
              </a:solidFill>
              <a:latin typeface="Cairo"/>
              <a:ea typeface="Cairo"/>
              <a:cs typeface="Cairo"/>
              <a:sym typeface="Cairo"/>
            </a:endParaRPr>
          </a:p>
          <a:p>
            <a:pPr indent="0" lvl="0" marL="914400" rtl="0" algn="l">
              <a:spcBef>
                <a:spcPts val="0"/>
              </a:spcBef>
              <a:spcAft>
                <a:spcPts val="0"/>
              </a:spcAft>
              <a:buNone/>
            </a:pPr>
            <a:r>
              <a:rPr lang="en">
                <a:solidFill>
                  <a:schemeClr val="dk1"/>
                </a:solidFill>
                <a:latin typeface="Cairo"/>
                <a:ea typeface="Cairo"/>
                <a:cs typeface="Cairo"/>
                <a:sym typeface="Cairo"/>
              </a:rPr>
              <a:t>State of normal </a:t>
            </a:r>
            <a:r>
              <a:rPr b="1" lang="en">
                <a:solidFill>
                  <a:schemeClr val="dk1"/>
                </a:solidFill>
                <a:latin typeface="Cairo"/>
                <a:ea typeface="Cairo"/>
                <a:cs typeface="Cairo"/>
                <a:sym typeface="Cairo"/>
              </a:rPr>
              <a:t>arousal</a:t>
            </a:r>
            <a:r>
              <a:rPr lang="en">
                <a:solidFill>
                  <a:schemeClr val="dk1"/>
                </a:solidFill>
                <a:latin typeface="Cairo"/>
                <a:ea typeface="Cairo"/>
                <a:cs typeface="Cairo"/>
                <a:sym typeface="Cairo"/>
              </a:rPr>
              <a:t>, </a:t>
            </a:r>
            <a:r>
              <a:rPr lang="en">
                <a:latin typeface="Cairo"/>
                <a:ea typeface="Cairo"/>
                <a:cs typeface="Cairo"/>
                <a:sym typeface="Cairo"/>
              </a:rPr>
              <a:t>being fully awake and </a:t>
            </a:r>
            <a:r>
              <a:rPr b="1" lang="en">
                <a:solidFill>
                  <a:srgbClr val="FF0000"/>
                </a:solidFill>
                <a:latin typeface="Cairo"/>
                <a:ea typeface="Cairo"/>
                <a:cs typeface="Cairo"/>
                <a:sym typeface="Cairo"/>
              </a:rPr>
              <a:t>aware of the self and surroundings.</a:t>
            </a:r>
            <a:r>
              <a:rPr b="1" lang="en">
                <a:latin typeface="Cairo"/>
                <a:ea typeface="Cairo"/>
                <a:cs typeface="Cairo"/>
                <a:sym typeface="Cairo"/>
              </a:rPr>
              <a:t> </a:t>
            </a:r>
            <a:r>
              <a:rPr lang="en" sz="1200">
                <a:solidFill>
                  <a:srgbClr val="B7B7B7"/>
                </a:solidFill>
                <a:latin typeface="Cairo"/>
                <a:ea typeface="Cairo"/>
                <a:cs typeface="Cairo"/>
                <a:sym typeface="Cairo"/>
              </a:rPr>
              <a:t>In general we have Two awake states: relaxed awareness and awareness with concentrated attention</a:t>
            </a:r>
            <a:endParaRPr sz="1200">
              <a:solidFill>
                <a:srgbClr val="B7B7B7"/>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rabicPeriod"/>
            </a:pPr>
            <a:r>
              <a:rPr b="1" lang="en">
                <a:solidFill>
                  <a:schemeClr val="dk1"/>
                </a:solidFill>
                <a:latin typeface="Cairo"/>
                <a:ea typeface="Cairo"/>
                <a:cs typeface="Cairo"/>
                <a:sym typeface="Cairo"/>
              </a:rPr>
              <a:t>Clouded consciousness:</a:t>
            </a:r>
            <a:endParaRPr b="1">
              <a:solidFill>
                <a:schemeClr val="dk1"/>
              </a:solidFill>
              <a:latin typeface="Cairo"/>
              <a:ea typeface="Cairo"/>
              <a:cs typeface="Cairo"/>
              <a:sym typeface="Cairo"/>
            </a:endParaRPr>
          </a:p>
          <a:p>
            <a:pPr indent="0" lvl="0" marL="914400" rtl="0" algn="l">
              <a:spcBef>
                <a:spcPts val="0"/>
              </a:spcBef>
              <a:spcAft>
                <a:spcPts val="0"/>
              </a:spcAft>
              <a:buNone/>
            </a:pPr>
            <a:r>
              <a:rPr lang="en">
                <a:solidFill>
                  <a:schemeClr val="dk1"/>
                </a:solidFill>
                <a:latin typeface="Cairo"/>
                <a:ea typeface="Cairo"/>
                <a:cs typeface="Cairo"/>
                <a:sym typeface="Cairo"/>
              </a:rPr>
              <a:t>person conscious but mentally </a:t>
            </a:r>
            <a:r>
              <a:rPr lang="en">
                <a:solidFill>
                  <a:srgbClr val="FF0000"/>
                </a:solidFill>
                <a:latin typeface="Cairo"/>
                <a:ea typeface="Cairo"/>
                <a:cs typeface="Cairo"/>
                <a:sym typeface="Cairo"/>
              </a:rPr>
              <a:t>confused</a:t>
            </a:r>
            <a:br>
              <a:rPr lang="en">
                <a:solidFill>
                  <a:schemeClr val="dk1"/>
                </a:solidFill>
                <a:latin typeface="Cairo"/>
                <a:ea typeface="Cairo"/>
                <a:cs typeface="Cairo"/>
                <a:sym typeface="Cairo"/>
              </a:rPr>
            </a:br>
            <a:r>
              <a:rPr lang="en">
                <a:solidFill>
                  <a:schemeClr val="dk1"/>
                </a:solidFill>
                <a:latin typeface="Cairo"/>
                <a:ea typeface="Cairo"/>
                <a:cs typeface="Cairo"/>
                <a:sym typeface="Cairo"/>
              </a:rPr>
              <a:t> e.g. in cases of drug or alcohol intoxication, High fever associated (malaria or septicemia , dementia</a:t>
            </a:r>
            <a:r>
              <a:rPr lang="en">
                <a:solidFill>
                  <a:schemeClr val="dk2"/>
                </a:solidFill>
                <a:latin typeface="Cairo"/>
                <a:ea typeface="Cairo"/>
                <a:cs typeface="Cairo"/>
                <a:sym typeface="Cairo"/>
              </a:rPr>
              <a:t>”</a:t>
            </a:r>
            <a:r>
              <a:rPr lang="en" sz="1100">
                <a:solidFill>
                  <a:schemeClr val="dk2"/>
                </a:solidFill>
                <a:latin typeface="Cairo"/>
                <a:ea typeface="Cairo"/>
                <a:cs typeface="Cairo"/>
                <a:sym typeface="Cairo"/>
              </a:rPr>
              <a:t>الجنون</a:t>
            </a:r>
            <a:r>
              <a:rPr lang="en">
                <a:solidFill>
                  <a:schemeClr val="dk2"/>
                </a:solidFill>
                <a:latin typeface="Cairo"/>
                <a:ea typeface="Cairo"/>
                <a:cs typeface="Cairo"/>
                <a:sym typeface="Cairo"/>
              </a:rPr>
              <a:t>”</a:t>
            </a:r>
            <a:r>
              <a:rPr lang="en">
                <a:solidFill>
                  <a:schemeClr val="dk1"/>
                </a:solidFill>
                <a:latin typeface="Cairo"/>
                <a:ea typeface="Cairo"/>
                <a:cs typeface="Cairo"/>
                <a:sym typeface="Cairo"/>
              </a:rPr>
              <a:t> , etc)</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rabicPeriod"/>
            </a:pPr>
            <a:r>
              <a:rPr b="1" lang="en">
                <a:solidFill>
                  <a:schemeClr val="dk1"/>
                </a:solidFill>
                <a:latin typeface="Cairo"/>
                <a:ea typeface="Cairo"/>
                <a:cs typeface="Cairo"/>
                <a:sym typeface="Cairo"/>
              </a:rPr>
              <a:t>Sleep</a:t>
            </a:r>
            <a:endParaRPr b="1">
              <a:solidFill>
                <a:schemeClr val="dk1"/>
              </a:solidFill>
              <a:latin typeface="Cairo"/>
              <a:ea typeface="Cairo"/>
              <a:cs typeface="Cairo"/>
              <a:sym typeface="Cairo"/>
            </a:endParaRPr>
          </a:p>
          <a:p>
            <a:pPr indent="0" lvl="0" marL="914400" rtl="0" algn="l">
              <a:spcBef>
                <a:spcPts val="0"/>
              </a:spcBef>
              <a:spcAft>
                <a:spcPts val="0"/>
              </a:spcAft>
              <a:buNone/>
            </a:pPr>
            <a:r>
              <a:rPr lang="en">
                <a:solidFill>
                  <a:schemeClr val="dk1"/>
                </a:solidFill>
                <a:latin typeface="Cairo"/>
                <a:ea typeface="Cairo"/>
                <a:cs typeface="Cairo"/>
                <a:sym typeface="Cairo"/>
              </a:rPr>
              <a:t>person </a:t>
            </a:r>
            <a:r>
              <a:rPr lang="en">
                <a:solidFill>
                  <a:srgbClr val="FF0000"/>
                </a:solidFill>
                <a:latin typeface="Cairo"/>
                <a:ea typeface="Cairo"/>
                <a:cs typeface="Cairo"/>
                <a:sym typeface="Cairo"/>
              </a:rPr>
              <a:t>unconscious</a:t>
            </a:r>
            <a:r>
              <a:rPr lang="en">
                <a:solidFill>
                  <a:schemeClr val="dk1"/>
                </a:solidFill>
                <a:latin typeface="Cairo"/>
                <a:ea typeface="Cairo"/>
                <a:cs typeface="Cairo"/>
                <a:sym typeface="Cairo"/>
              </a:rPr>
              <a:t> ( in relation to the external world &amp; surroundings) but  is arousable </a:t>
            </a:r>
            <a:r>
              <a:rPr lang="en">
                <a:solidFill>
                  <a:srgbClr val="FF0000"/>
                </a:solidFill>
                <a:latin typeface="Cairo"/>
                <a:ea typeface="Cairo"/>
                <a:cs typeface="Cairo"/>
                <a:sym typeface="Cairo"/>
              </a:rPr>
              <a:t>( can be aroused ) </a:t>
            </a:r>
            <a:r>
              <a:rPr lang="en">
                <a:solidFill>
                  <a:schemeClr val="dk1"/>
                </a:solidFill>
                <a:latin typeface="Cairo"/>
                <a:ea typeface="Cairo"/>
                <a:cs typeface="Cairo"/>
                <a:sym typeface="Cairo"/>
              </a:rPr>
              <a:t>.</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rabicPeriod"/>
            </a:pPr>
            <a:r>
              <a:rPr b="1" lang="en">
                <a:solidFill>
                  <a:schemeClr val="dk1"/>
                </a:solidFill>
                <a:latin typeface="Cairo"/>
                <a:ea typeface="Cairo"/>
                <a:cs typeface="Cairo"/>
                <a:sym typeface="Cairo"/>
              </a:rPr>
              <a:t>Coma</a:t>
            </a:r>
            <a:r>
              <a:rPr lang="en">
                <a:solidFill>
                  <a:schemeClr val="dk1"/>
                </a:solidFill>
                <a:latin typeface="Cairo"/>
                <a:ea typeface="Cairo"/>
                <a:cs typeface="Cairo"/>
                <a:sym typeface="Cairo"/>
              </a:rPr>
              <a:t>:</a:t>
            </a:r>
            <a:endParaRPr>
              <a:solidFill>
                <a:schemeClr val="dk1"/>
              </a:solidFill>
              <a:latin typeface="Cairo"/>
              <a:ea typeface="Cairo"/>
              <a:cs typeface="Cairo"/>
              <a:sym typeface="Cairo"/>
            </a:endParaRPr>
          </a:p>
          <a:p>
            <a:pPr indent="0" lvl="0" marL="914400" rtl="0" algn="l">
              <a:spcBef>
                <a:spcPts val="0"/>
              </a:spcBef>
              <a:spcAft>
                <a:spcPts val="0"/>
              </a:spcAft>
              <a:buNone/>
            </a:pPr>
            <a:r>
              <a:rPr lang="en">
                <a:solidFill>
                  <a:schemeClr val="dk1"/>
                </a:solidFill>
                <a:latin typeface="Cairo"/>
                <a:ea typeface="Cairo"/>
                <a:cs typeface="Cairo"/>
                <a:sym typeface="Cairo"/>
              </a:rPr>
              <a:t>person </a:t>
            </a:r>
            <a:r>
              <a:rPr lang="en">
                <a:solidFill>
                  <a:srgbClr val="FF0000"/>
                </a:solidFill>
                <a:latin typeface="Cairo"/>
                <a:ea typeface="Cairo"/>
                <a:cs typeface="Cairo"/>
                <a:sym typeface="Cairo"/>
              </a:rPr>
              <a:t>unconscious</a:t>
            </a:r>
            <a:r>
              <a:rPr lang="en">
                <a:solidFill>
                  <a:schemeClr val="dk1"/>
                </a:solidFill>
                <a:latin typeface="Cairo"/>
                <a:ea typeface="Cairo"/>
                <a:cs typeface="Cairo"/>
                <a:sym typeface="Cairo"/>
              </a:rPr>
              <a:t> and not </a:t>
            </a:r>
            <a:r>
              <a:rPr lang="en">
                <a:solidFill>
                  <a:srgbClr val="FF0000"/>
                </a:solidFill>
                <a:latin typeface="Cairo"/>
                <a:ea typeface="Cairo"/>
                <a:cs typeface="Cairo"/>
                <a:sym typeface="Cairo"/>
              </a:rPr>
              <a:t>arousable</a:t>
            </a:r>
            <a:br>
              <a:rPr lang="en">
                <a:solidFill>
                  <a:schemeClr val="dk1"/>
                </a:solidFill>
                <a:latin typeface="Cairo"/>
                <a:ea typeface="Cairo"/>
                <a:cs typeface="Cairo"/>
                <a:sym typeface="Cairo"/>
              </a:rPr>
            </a:br>
            <a:endParaRPr>
              <a:latin typeface="Cairo"/>
              <a:ea typeface="Cairo"/>
              <a:cs typeface="Cairo"/>
              <a:sym typeface="Cai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9"/>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20 th</a:t>
            </a:r>
            <a:r>
              <a:rPr b="1" lang="en">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163" name="Google Shape;163;p29"/>
          <p:cNvSpPr txBox="1"/>
          <p:nvPr/>
        </p:nvSpPr>
        <p:spPr>
          <a:xfrm>
            <a:off x="4" y="-11"/>
            <a:ext cx="7544100" cy="42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i="1" lang="en" sz="1800">
                <a:solidFill>
                  <a:srgbClr val="999999"/>
                </a:solidFill>
                <a:latin typeface="Economica"/>
                <a:ea typeface="Economica"/>
                <a:cs typeface="Economica"/>
                <a:sym typeface="Economica"/>
              </a:rPr>
              <a:t>Introduction for RAS </a:t>
            </a:r>
            <a:endParaRPr b="1" sz="1800">
              <a:solidFill>
                <a:srgbClr val="0B5394"/>
              </a:solidFill>
              <a:latin typeface="Economica"/>
              <a:ea typeface="Economica"/>
              <a:cs typeface="Economica"/>
              <a:sym typeface="Economica"/>
            </a:endParaRPr>
          </a:p>
        </p:txBody>
      </p:sp>
      <p:sp>
        <p:nvSpPr>
          <p:cNvPr id="164" name="Google Shape;164;p29"/>
          <p:cNvSpPr txBox="1"/>
          <p:nvPr/>
        </p:nvSpPr>
        <p:spPr>
          <a:xfrm>
            <a:off x="290325" y="2870195"/>
            <a:ext cx="6318000" cy="1666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666666"/>
                </a:solidFill>
                <a:latin typeface="Cairo"/>
                <a:ea typeface="Cairo"/>
                <a:cs typeface="Cairo"/>
                <a:sym typeface="Cairo"/>
              </a:rPr>
              <a:t>RAS is one of the most important system in our </a:t>
            </a:r>
            <a:r>
              <a:rPr b="1" lang="en" sz="1300">
                <a:solidFill>
                  <a:srgbClr val="666666"/>
                </a:solidFill>
                <a:latin typeface="Cairo"/>
                <a:ea typeface="Cairo"/>
                <a:cs typeface="Cairo"/>
                <a:sym typeface="Cairo"/>
              </a:rPr>
              <a:t>Brain</a:t>
            </a:r>
            <a:r>
              <a:rPr b="1" lang="en" sz="1300">
                <a:solidFill>
                  <a:srgbClr val="666666"/>
                </a:solidFill>
                <a:latin typeface="Cairo"/>
                <a:ea typeface="Cairo"/>
                <a:cs typeface="Cairo"/>
                <a:sym typeface="Cairo"/>
              </a:rPr>
              <a:t> to keep us </a:t>
            </a:r>
            <a:r>
              <a:rPr b="1" lang="en" sz="1300">
                <a:solidFill>
                  <a:srgbClr val="666666"/>
                </a:solidFill>
                <a:latin typeface="Cairo"/>
                <a:ea typeface="Cairo"/>
                <a:cs typeface="Cairo"/>
                <a:sym typeface="Cairo"/>
              </a:rPr>
              <a:t>alert</a:t>
            </a:r>
            <a:r>
              <a:rPr b="1" lang="en" sz="1300">
                <a:solidFill>
                  <a:srgbClr val="666666"/>
                </a:solidFill>
                <a:latin typeface="Cairo"/>
                <a:ea typeface="Cairo"/>
                <a:cs typeface="Cairo"/>
                <a:sym typeface="Cairo"/>
              </a:rPr>
              <a:t> so let’s discuss it simply then go into details. </a:t>
            </a:r>
            <a:endParaRPr b="1" sz="1300">
              <a:solidFill>
                <a:srgbClr val="666666"/>
              </a:solidFill>
              <a:latin typeface="Cairo"/>
              <a:ea typeface="Cairo"/>
              <a:cs typeface="Cairo"/>
              <a:sym typeface="Cairo"/>
            </a:endParaRPr>
          </a:p>
          <a:p>
            <a:pPr indent="0" lvl="0" marL="0" rtl="0" algn="l">
              <a:spcBef>
                <a:spcPts val="0"/>
              </a:spcBef>
              <a:spcAft>
                <a:spcPts val="0"/>
              </a:spcAft>
              <a:buNone/>
            </a:pPr>
            <a:r>
              <a:rPr lang="en" sz="1300">
                <a:solidFill>
                  <a:srgbClr val="666666"/>
                </a:solidFill>
                <a:latin typeface="Cairo"/>
                <a:ea typeface="Cairo"/>
                <a:cs typeface="Cairo"/>
                <a:sym typeface="Cairo"/>
              </a:rPr>
              <a:t>‏RAS : highly excitable neurons in reticular formation in brain stem that extends from spinal cord to &gt; brain stem &gt; thalamus &gt; all area to cerebral cortex </a:t>
            </a:r>
            <a:br>
              <a:rPr lang="en" sz="1300">
                <a:solidFill>
                  <a:srgbClr val="666666"/>
                </a:solidFill>
                <a:latin typeface="Cairo"/>
                <a:ea typeface="Cairo"/>
                <a:cs typeface="Cairo"/>
                <a:sym typeface="Cairo"/>
              </a:rPr>
            </a:br>
            <a:r>
              <a:rPr lang="en" sz="1300">
                <a:solidFill>
                  <a:srgbClr val="666666"/>
                </a:solidFill>
                <a:latin typeface="Cairo"/>
                <a:ea typeface="Cairo"/>
                <a:cs typeface="Cairo"/>
                <a:sym typeface="Cairo"/>
              </a:rPr>
              <a:t>‏</a:t>
            </a:r>
            <a:r>
              <a:rPr b="1" lang="en" sz="1300" u="sng">
                <a:solidFill>
                  <a:srgbClr val="666666"/>
                </a:solidFill>
                <a:latin typeface="Cairo"/>
                <a:ea typeface="Cairo"/>
                <a:cs typeface="Cairo"/>
                <a:sym typeface="Cairo"/>
              </a:rPr>
              <a:t>Main function </a:t>
            </a:r>
            <a:r>
              <a:rPr lang="en" sz="1300">
                <a:solidFill>
                  <a:srgbClr val="666666"/>
                </a:solidFill>
                <a:latin typeface="Cairo"/>
                <a:ea typeface="Cairo"/>
                <a:cs typeface="Cairo"/>
                <a:sym typeface="Cairo"/>
              </a:rPr>
              <a:t>( Arousal , </a:t>
            </a:r>
            <a:r>
              <a:rPr lang="en" sz="1300">
                <a:solidFill>
                  <a:srgbClr val="666666"/>
                </a:solidFill>
                <a:latin typeface="Cairo"/>
                <a:ea typeface="Cairo"/>
                <a:cs typeface="Cairo"/>
                <a:sym typeface="Cairo"/>
              </a:rPr>
              <a:t>consciousness</a:t>
            </a:r>
            <a:r>
              <a:rPr lang="en" sz="1300">
                <a:solidFill>
                  <a:srgbClr val="666666"/>
                </a:solidFill>
                <a:latin typeface="Cairo"/>
                <a:ea typeface="Cairo"/>
                <a:cs typeface="Cairo"/>
                <a:sym typeface="Cairo"/>
              </a:rPr>
              <a:t> , wakefulness, alerts) </a:t>
            </a:r>
            <a:br>
              <a:rPr lang="en" sz="1300">
                <a:solidFill>
                  <a:srgbClr val="666666"/>
                </a:solidFill>
                <a:latin typeface="Cairo"/>
                <a:ea typeface="Cairo"/>
                <a:cs typeface="Cairo"/>
                <a:sym typeface="Cairo"/>
              </a:rPr>
            </a:br>
            <a:r>
              <a:rPr lang="en" sz="1300">
                <a:solidFill>
                  <a:srgbClr val="666666"/>
                </a:solidFill>
                <a:latin typeface="Cairo"/>
                <a:ea typeface="Cairo"/>
                <a:cs typeface="Cairo"/>
                <a:sym typeface="Cairo"/>
              </a:rPr>
              <a:t>يعني هذا الجهاز هو اللي يخلينا مدركين للمكان والوقت والناس اللي حولنا والأحاسيس والأفكار وإلخ ... </a:t>
            </a:r>
            <a:br>
              <a:rPr lang="en" sz="1300">
                <a:solidFill>
                  <a:srgbClr val="666666"/>
                </a:solidFill>
                <a:latin typeface="Cairo"/>
                <a:ea typeface="Cairo"/>
                <a:cs typeface="Cairo"/>
                <a:sym typeface="Cairo"/>
              </a:rPr>
            </a:br>
            <a:r>
              <a:rPr lang="en" sz="1300">
                <a:solidFill>
                  <a:srgbClr val="666666"/>
                </a:solidFill>
                <a:latin typeface="Cairo"/>
                <a:ea typeface="Cairo"/>
                <a:cs typeface="Cairo"/>
                <a:sym typeface="Cairo"/>
              </a:rPr>
              <a:t>‏</a:t>
            </a:r>
            <a:endParaRPr sz="1300">
              <a:solidFill>
                <a:srgbClr val="666666"/>
              </a:solidFill>
              <a:latin typeface="Cairo"/>
              <a:ea typeface="Cairo"/>
              <a:cs typeface="Cairo"/>
              <a:sym typeface="Cairo"/>
            </a:endParaRPr>
          </a:p>
        </p:txBody>
      </p:sp>
      <p:pic>
        <p:nvPicPr>
          <p:cNvPr id="165" name="Google Shape;165;p29"/>
          <p:cNvPicPr preferRelativeResize="0"/>
          <p:nvPr/>
        </p:nvPicPr>
        <p:blipFill rotWithShape="1">
          <a:blip r:embed="rId3">
            <a:alphaModFix/>
          </a:blip>
          <a:srcRect b="21453" l="1944" r="34732" t="17444"/>
          <a:stretch/>
        </p:blipFill>
        <p:spPr>
          <a:xfrm>
            <a:off x="1519000" y="460400"/>
            <a:ext cx="3850501" cy="2289101"/>
          </a:xfrm>
          <a:prstGeom prst="rect">
            <a:avLst/>
          </a:prstGeom>
          <a:noFill/>
          <a:ln>
            <a:noFill/>
          </a:ln>
        </p:spPr>
      </p:pic>
      <p:sp>
        <p:nvSpPr>
          <p:cNvPr id="166" name="Google Shape;166;p29"/>
          <p:cNvSpPr txBox="1"/>
          <p:nvPr/>
        </p:nvSpPr>
        <p:spPr>
          <a:xfrm>
            <a:off x="245025" y="4356877"/>
            <a:ext cx="6408600" cy="11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rgbClr val="666666"/>
                </a:solidFill>
                <a:latin typeface="Cairo"/>
                <a:ea typeface="Cairo"/>
                <a:cs typeface="Cairo"/>
                <a:sym typeface="Cairo"/>
              </a:rPr>
              <a:t>what are the controls of RAS ? </a:t>
            </a:r>
            <a:br>
              <a:rPr b="1" lang="en" u="sng">
                <a:solidFill>
                  <a:srgbClr val="666666"/>
                </a:solidFill>
                <a:latin typeface="Cairo"/>
                <a:ea typeface="Cairo"/>
                <a:cs typeface="Cairo"/>
                <a:sym typeface="Cairo"/>
              </a:rPr>
            </a:br>
            <a:r>
              <a:rPr lang="en">
                <a:solidFill>
                  <a:srgbClr val="666666"/>
                </a:solidFill>
                <a:latin typeface="Cairo"/>
                <a:ea typeface="Cairo"/>
                <a:cs typeface="Cairo"/>
                <a:sym typeface="Cairo"/>
              </a:rPr>
              <a:t>- sensory signals for example ( pain from face is the most strong stimulus ) after it is the proprioception sensations , visual stimulus , Etc... )‏</a:t>
            </a:r>
            <a:endParaRPr>
              <a:solidFill>
                <a:srgbClr val="666666"/>
              </a:solidFill>
              <a:latin typeface="Cairo"/>
              <a:ea typeface="Cairo"/>
              <a:cs typeface="Cairo"/>
              <a:sym typeface="Cairo"/>
            </a:endParaRPr>
          </a:p>
        </p:txBody>
      </p:sp>
      <p:sp>
        <p:nvSpPr>
          <p:cNvPr id="167" name="Google Shape;167;p29"/>
          <p:cNvSpPr txBox="1"/>
          <p:nvPr/>
        </p:nvSpPr>
        <p:spPr>
          <a:xfrm>
            <a:off x="65925" y="5658480"/>
            <a:ext cx="6766800" cy="169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u="sng">
                <a:solidFill>
                  <a:srgbClr val="666666"/>
                </a:solidFill>
                <a:latin typeface="Cairo"/>
                <a:ea typeface="Cairo"/>
                <a:cs typeface="Cairo"/>
                <a:sym typeface="Cairo"/>
              </a:rPr>
              <a:t>كيف نستخدم هذا الجهاز و يساعدنا وقت الدراسة</a:t>
            </a:r>
            <a:r>
              <a:rPr lang="en" sz="1300">
                <a:solidFill>
                  <a:srgbClr val="666666"/>
                </a:solidFill>
                <a:latin typeface="Cairo"/>
                <a:ea typeface="Cairo"/>
                <a:cs typeface="Cairo"/>
                <a:sym typeface="Cairo"/>
              </a:rPr>
              <a:t> ؟ </a:t>
            </a:r>
            <a:br>
              <a:rPr lang="en" sz="1300">
                <a:solidFill>
                  <a:srgbClr val="666666"/>
                </a:solidFill>
                <a:latin typeface="Cairo"/>
                <a:ea typeface="Cairo"/>
                <a:cs typeface="Cairo"/>
                <a:sym typeface="Cairo"/>
              </a:rPr>
            </a:br>
            <a:r>
              <a:rPr lang="en" sz="1300">
                <a:solidFill>
                  <a:srgbClr val="666666"/>
                </a:solidFill>
                <a:latin typeface="Cairo"/>
                <a:ea typeface="Cairo"/>
                <a:cs typeface="Cairo"/>
                <a:sym typeface="Cairo"/>
              </a:rPr>
              <a:t>نقرأ بصوت عالي ، نكتب ، نشوف صور </a:t>
            </a:r>
            <a:br>
              <a:rPr lang="en" sz="1300">
                <a:solidFill>
                  <a:srgbClr val="666666"/>
                </a:solidFill>
                <a:latin typeface="Cairo"/>
                <a:ea typeface="Cairo"/>
                <a:cs typeface="Cairo"/>
                <a:sym typeface="Cairo"/>
              </a:rPr>
            </a:br>
            <a:r>
              <a:rPr lang="en" sz="1300">
                <a:solidFill>
                  <a:srgbClr val="666666"/>
                </a:solidFill>
                <a:latin typeface="Cairo"/>
                <a:ea typeface="Cairo"/>
                <a:cs typeface="Cairo"/>
                <a:sym typeface="Cairo"/>
              </a:rPr>
              <a:t>‏</a:t>
            </a:r>
            <a:r>
              <a:rPr b="1" lang="en" sz="1300">
                <a:solidFill>
                  <a:srgbClr val="666666"/>
                </a:solidFill>
                <a:latin typeface="Cairo"/>
                <a:ea typeface="Cairo"/>
                <a:cs typeface="Cairo"/>
                <a:sym typeface="Cairo"/>
              </a:rPr>
              <a:t>As much as you increase the stimuli you will increase the level of the consciousness</a:t>
            </a:r>
            <a:r>
              <a:rPr lang="en" sz="1300">
                <a:solidFill>
                  <a:srgbClr val="666666"/>
                </a:solidFill>
                <a:latin typeface="Cairo"/>
                <a:ea typeface="Cairo"/>
                <a:cs typeface="Cairo"/>
                <a:sym typeface="Cairo"/>
              </a:rPr>
              <a:t>!!</a:t>
            </a:r>
            <a:endParaRPr sz="1300">
              <a:solidFill>
                <a:srgbClr val="666666"/>
              </a:solidFill>
              <a:latin typeface="Cairo"/>
              <a:ea typeface="Cairo"/>
              <a:cs typeface="Cairo"/>
              <a:sym typeface="Cairo"/>
            </a:endParaRPr>
          </a:p>
          <a:p>
            <a:pPr indent="0" lvl="0" marL="0" rtl="0" algn="l">
              <a:spcBef>
                <a:spcPts val="0"/>
              </a:spcBef>
              <a:spcAft>
                <a:spcPts val="0"/>
              </a:spcAft>
              <a:buNone/>
            </a:pPr>
            <a:r>
              <a:rPr lang="en" sz="1300">
                <a:solidFill>
                  <a:srgbClr val="666666"/>
                </a:solidFill>
                <a:latin typeface="Cairo"/>
                <a:ea typeface="Cairo"/>
                <a:cs typeface="Cairo"/>
                <a:sym typeface="Cairo"/>
              </a:rPr>
              <a:t>When you want to sleep you will decrease the stimulus around you : like light , cover </a:t>
            </a:r>
            <a:r>
              <a:rPr lang="en" sz="1300">
                <a:solidFill>
                  <a:srgbClr val="666666"/>
                </a:solidFill>
                <a:latin typeface="Cairo"/>
                <a:ea typeface="Cairo"/>
                <a:cs typeface="Cairo"/>
                <a:sym typeface="Cairo"/>
              </a:rPr>
              <a:t>yourself</a:t>
            </a:r>
            <a:r>
              <a:rPr lang="en" sz="1300">
                <a:solidFill>
                  <a:srgbClr val="666666"/>
                </a:solidFill>
                <a:latin typeface="Cairo"/>
                <a:ea typeface="Cairo"/>
                <a:cs typeface="Cairo"/>
                <a:sym typeface="Cairo"/>
              </a:rPr>
              <a:t> by a carpet </a:t>
            </a:r>
            <a:r>
              <a:rPr lang="en" sz="1300">
                <a:solidFill>
                  <a:srgbClr val="666666"/>
                </a:solidFill>
                <a:latin typeface="Cairo"/>
                <a:ea typeface="Cairo"/>
                <a:cs typeface="Cairo"/>
                <a:sym typeface="Cairo"/>
              </a:rPr>
              <a:t>because cold consider as stimulus , these will help you to sleep because you suppress the RAS </a:t>
            </a:r>
            <a:endParaRPr sz="1300">
              <a:solidFill>
                <a:srgbClr val="666666"/>
              </a:solidFill>
              <a:latin typeface="Cairo"/>
              <a:ea typeface="Cairo"/>
              <a:cs typeface="Cairo"/>
              <a:sym typeface="Cairo"/>
            </a:endParaRPr>
          </a:p>
          <a:p>
            <a:pPr indent="0" lvl="0" marL="0" rtl="0" algn="l">
              <a:spcBef>
                <a:spcPts val="0"/>
              </a:spcBef>
              <a:spcAft>
                <a:spcPts val="0"/>
              </a:spcAft>
              <a:buNone/>
            </a:pPr>
            <a:r>
              <a:rPr lang="en" sz="1300">
                <a:solidFill>
                  <a:srgbClr val="666666"/>
                </a:solidFill>
                <a:latin typeface="Cairo"/>
                <a:ea typeface="Cairo"/>
                <a:cs typeface="Cairo"/>
                <a:sym typeface="Cairo"/>
              </a:rPr>
              <a:t>Sometimes even though you use all of these suppressant but you can’t sleep why?</a:t>
            </a:r>
            <a:endParaRPr sz="1300">
              <a:solidFill>
                <a:srgbClr val="666666"/>
              </a:solidFill>
              <a:latin typeface="Cairo"/>
              <a:ea typeface="Cairo"/>
              <a:cs typeface="Cairo"/>
              <a:sym typeface="Cairo"/>
            </a:endParaRPr>
          </a:p>
          <a:p>
            <a:pPr indent="0" lvl="0" marL="0" rtl="0" algn="l">
              <a:spcBef>
                <a:spcPts val="0"/>
              </a:spcBef>
              <a:spcAft>
                <a:spcPts val="0"/>
              </a:spcAft>
              <a:buNone/>
            </a:pPr>
            <a:r>
              <a:rPr lang="en" sz="1300">
                <a:solidFill>
                  <a:srgbClr val="666666"/>
                </a:solidFill>
                <a:latin typeface="Cairo"/>
                <a:ea typeface="Cairo"/>
                <a:cs typeface="Cairo"/>
                <a:sym typeface="Cairo"/>
              </a:rPr>
              <a:t>because thinking is considered as arousal factor for activation of RAS </a:t>
            </a:r>
            <a:endParaRPr sz="1300">
              <a:solidFill>
                <a:srgbClr val="666666"/>
              </a:solidFill>
              <a:latin typeface="Cairo"/>
              <a:ea typeface="Cairo"/>
              <a:cs typeface="Cairo"/>
              <a:sym typeface="Cairo"/>
            </a:endParaRPr>
          </a:p>
          <a:p>
            <a:pPr indent="0" lvl="0" marL="0" rtl="0" algn="r">
              <a:spcBef>
                <a:spcPts val="0"/>
              </a:spcBef>
              <a:spcAft>
                <a:spcPts val="0"/>
              </a:spcAft>
              <a:buNone/>
            </a:pPr>
            <a:r>
              <a:t/>
            </a:r>
            <a:endParaRPr sz="1300">
              <a:solidFill>
                <a:srgbClr val="666666"/>
              </a:solidFill>
              <a:latin typeface="Cairo"/>
              <a:ea typeface="Cairo"/>
              <a:cs typeface="Cairo"/>
              <a:sym typeface="Cairo"/>
            </a:endParaRPr>
          </a:p>
          <a:p>
            <a:pPr indent="0" lvl="0" marL="0" rtl="0" algn="r">
              <a:spcBef>
                <a:spcPts val="0"/>
              </a:spcBef>
              <a:spcAft>
                <a:spcPts val="0"/>
              </a:spcAft>
              <a:buNone/>
            </a:pPr>
            <a:r>
              <a:rPr lang="en" sz="1300">
                <a:solidFill>
                  <a:srgbClr val="666666"/>
                </a:solidFill>
                <a:latin typeface="Cairo"/>
                <a:ea typeface="Cairo"/>
                <a:cs typeface="Cairo"/>
                <a:sym typeface="Cairo"/>
              </a:rPr>
              <a:t>  </a:t>
            </a:r>
            <a:endParaRPr sz="1300">
              <a:solidFill>
                <a:srgbClr val="666666"/>
              </a:solidFill>
              <a:latin typeface="Cairo"/>
              <a:ea typeface="Cairo"/>
              <a:cs typeface="Cairo"/>
              <a:sym typeface="Cairo"/>
            </a:endParaRPr>
          </a:p>
          <a:p>
            <a:pPr indent="0" lvl="0" marL="0" rtl="0" algn="r">
              <a:spcBef>
                <a:spcPts val="0"/>
              </a:spcBef>
              <a:spcAft>
                <a:spcPts val="0"/>
              </a:spcAft>
              <a:buNone/>
            </a:pPr>
            <a:r>
              <a:t/>
            </a:r>
            <a:endParaRPr sz="1300">
              <a:solidFill>
                <a:srgbClr val="666666"/>
              </a:solidFill>
              <a:latin typeface="Cairo"/>
              <a:ea typeface="Cairo"/>
              <a:cs typeface="Cairo"/>
              <a:sym typeface="Cairo"/>
            </a:endParaRPr>
          </a:p>
          <a:p>
            <a:pPr indent="0" lvl="0" marL="0" rtl="0" algn="r">
              <a:spcBef>
                <a:spcPts val="0"/>
              </a:spcBef>
              <a:spcAft>
                <a:spcPts val="0"/>
              </a:spcAft>
              <a:buNone/>
            </a:pPr>
            <a:r>
              <a:rPr lang="en" sz="1300">
                <a:solidFill>
                  <a:srgbClr val="666666"/>
                </a:solidFill>
                <a:latin typeface="Cairo"/>
                <a:ea typeface="Cairo"/>
                <a:cs typeface="Cairo"/>
                <a:sym typeface="Cairo"/>
              </a:rPr>
              <a:t> </a:t>
            </a:r>
            <a:br>
              <a:rPr lang="en" sz="1300">
                <a:solidFill>
                  <a:srgbClr val="666666"/>
                </a:solidFill>
                <a:latin typeface="Cairo"/>
                <a:ea typeface="Cairo"/>
                <a:cs typeface="Cairo"/>
                <a:sym typeface="Cairo"/>
              </a:rPr>
            </a:br>
            <a:endParaRPr sz="1300">
              <a:solidFill>
                <a:srgbClr val="666666"/>
              </a:solidFill>
              <a:latin typeface="Cairo"/>
              <a:ea typeface="Cairo"/>
              <a:cs typeface="Cairo"/>
              <a:sym typeface="Cairo"/>
            </a:endParaRPr>
          </a:p>
        </p:txBody>
      </p:sp>
      <p:sp>
        <p:nvSpPr>
          <p:cNvPr id="168" name="Google Shape;168;p29"/>
          <p:cNvSpPr txBox="1"/>
          <p:nvPr/>
        </p:nvSpPr>
        <p:spPr>
          <a:xfrm>
            <a:off x="290325" y="6897075"/>
            <a:ext cx="6651000" cy="21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666666"/>
                </a:solidFill>
                <a:latin typeface="Cairo"/>
                <a:ea typeface="Cairo"/>
                <a:cs typeface="Cairo"/>
                <a:sym typeface="Cairo"/>
              </a:rPr>
              <a:t>What are the neurotransmitter that control RAS ? </a:t>
            </a:r>
            <a:br>
              <a:rPr lang="en">
                <a:solidFill>
                  <a:srgbClr val="666666"/>
                </a:solidFill>
                <a:latin typeface="Cairo"/>
                <a:ea typeface="Cairo"/>
                <a:cs typeface="Cairo"/>
                <a:sym typeface="Cairo"/>
              </a:rPr>
            </a:br>
            <a:r>
              <a:rPr lang="en">
                <a:solidFill>
                  <a:srgbClr val="666666"/>
                </a:solidFill>
                <a:latin typeface="Cairo"/>
                <a:ea typeface="Cairo"/>
                <a:cs typeface="Cairo"/>
                <a:sym typeface="Cairo"/>
              </a:rPr>
              <a:t>‏Sympathetic: </a:t>
            </a:r>
            <a:r>
              <a:rPr b="1" lang="en">
                <a:solidFill>
                  <a:srgbClr val="666666"/>
                </a:solidFill>
                <a:latin typeface="Cairo"/>
                <a:ea typeface="Cairo"/>
                <a:cs typeface="Cairo"/>
                <a:sym typeface="Cairo"/>
              </a:rPr>
              <a:t>Adrenaline</a:t>
            </a:r>
            <a:r>
              <a:rPr lang="en">
                <a:solidFill>
                  <a:srgbClr val="666666"/>
                </a:solidFill>
                <a:latin typeface="Cairo"/>
                <a:ea typeface="Cairo"/>
                <a:cs typeface="Cairo"/>
                <a:sym typeface="Cairo"/>
              </a:rPr>
              <a:t>, </a:t>
            </a:r>
            <a:r>
              <a:rPr b="1" lang="en">
                <a:solidFill>
                  <a:srgbClr val="666666"/>
                </a:solidFill>
                <a:latin typeface="Cairo"/>
                <a:ea typeface="Cairo"/>
                <a:cs typeface="Cairo"/>
                <a:sym typeface="Cairo"/>
              </a:rPr>
              <a:t>noradrenaline</a:t>
            </a:r>
            <a:r>
              <a:rPr lang="en">
                <a:solidFill>
                  <a:srgbClr val="666666"/>
                </a:solidFill>
                <a:latin typeface="Cairo"/>
                <a:ea typeface="Cairo"/>
                <a:cs typeface="Cairo"/>
                <a:sym typeface="Cairo"/>
              </a:rPr>
              <a:t> </a:t>
            </a:r>
            <a:br>
              <a:rPr lang="en">
                <a:solidFill>
                  <a:srgbClr val="666666"/>
                </a:solidFill>
                <a:latin typeface="Cairo"/>
                <a:ea typeface="Cairo"/>
                <a:cs typeface="Cairo"/>
                <a:sym typeface="Cairo"/>
              </a:rPr>
            </a:br>
            <a:r>
              <a:rPr lang="en">
                <a:solidFill>
                  <a:srgbClr val="666666"/>
                </a:solidFill>
                <a:latin typeface="Cairo"/>
                <a:ea typeface="Cairo"/>
                <a:cs typeface="Cairo"/>
                <a:sym typeface="Cairo"/>
              </a:rPr>
              <a:t>it’s ‏Lowering the threshold </a:t>
            </a:r>
            <a:br>
              <a:rPr lang="en">
                <a:solidFill>
                  <a:srgbClr val="666666"/>
                </a:solidFill>
                <a:latin typeface="Cairo"/>
                <a:ea typeface="Cairo"/>
                <a:cs typeface="Cairo"/>
                <a:sym typeface="Cairo"/>
              </a:rPr>
            </a:br>
            <a:r>
              <a:rPr lang="en">
                <a:solidFill>
                  <a:srgbClr val="666666"/>
                </a:solidFill>
                <a:latin typeface="Cairo"/>
                <a:ea typeface="Cairo"/>
                <a:cs typeface="Cairo"/>
                <a:sym typeface="Cairo"/>
              </a:rPr>
              <a:t>لهذا السبب لما نكون خايفين مانقدر ننام </a:t>
            </a:r>
            <a:br>
              <a:rPr lang="en">
                <a:solidFill>
                  <a:srgbClr val="666666"/>
                </a:solidFill>
                <a:latin typeface="Cairo"/>
                <a:ea typeface="Cairo"/>
                <a:cs typeface="Cairo"/>
                <a:sym typeface="Cairo"/>
              </a:rPr>
            </a:br>
            <a:r>
              <a:rPr lang="en">
                <a:solidFill>
                  <a:srgbClr val="666666"/>
                </a:solidFill>
                <a:latin typeface="Cairo"/>
                <a:ea typeface="Cairo"/>
                <a:cs typeface="Cairo"/>
                <a:sym typeface="Cairo"/>
              </a:rPr>
              <a:t>‏Other example people who takes amphetamine to increase arousal level but this isn’t beneficial because only you will have high </a:t>
            </a:r>
            <a:r>
              <a:rPr lang="en">
                <a:solidFill>
                  <a:srgbClr val="666666"/>
                </a:solidFill>
                <a:latin typeface="Cairo"/>
                <a:ea typeface="Cairo"/>
                <a:cs typeface="Cairo"/>
                <a:sym typeface="Cairo"/>
              </a:rPr>
              <a:t>arousal</a:t>
            </a:r>
            <a:r>
              <a:rPr lang="en">
                <a:solidFill>
                  <a:srgbClr val="666666"/>
                </a:solidFill>
                <a:latin typeface="Cairo"/>
                <a:ea typeface="Cairo"/>
                <a:cs typeface="Cairo"/>
                <a:sym typeface="Cairo"/>
              </a:rPr>
              <a:t> </a:t>
            </a:r>
            <a:r>
              <a:rPr lang="en">
                <a:solidFill>
                  <a:srgbClr val="666666"/>
                </a:solidFill>
                <a:latin typeface="Cairo"/>
                <a:ea typeface="Cairo"/>
                <a:cs typeface="Cairo"/>
                <a:sym typeface="Cairo"/>
              </a:rPr>
              <a:t>without</a:t>
            </a:r>
            <a:r>
              <a:rPr lang="en">
                <a:solidFill>
                  <a:srgbClr val="666666"/>
                </a:solidFill>
                <a:latin typeface="Cairo"/>
                <a:ea typeface="Cairo"/>
                <a:cs typeface="Cairo"/>
                <a:sym typeface="Cairo"/>
              </a:rPr>
              <a:t> concentration!!! </a:t>
            </a:r>
            <a:br>
              <a:rPr lang="en">
                <a:solidFill>
                  <a:srgbClr val="666666"/>
                </a:solidFill>
                <a:latin typeface="Cairo"/>
                <a:ea typeface="Cairo"/>
                <a:cs typeface="Cairo"/>
                <a:sym typeface="Cairo"/>
              </a:rPr>
            </a:br>
            <a:r>
              <a:rPr lang="en">
                <a:solidFill>
                  <a:srgbClr val="666666"/>
                </a:solidFill>
                <a:latin typeface="Cairo"/>
                <a:ea typeface="Cairo"/>
                <a:cs typeface="Cairo"/>
                <a:sym typeface="Cairo"/>
              </a:rPr>
              <a:t>‏In other hand : </a:t>
            </a:r>
            <a:br>
              <a:rPr lang="en">
                <a:solidFill>
                  <a:srgbClr val="666666"/>
                </a:solidFill>
                <a:latin typeface="Cairo"/>
                <a:ea typeface="Cairo"/>
                <a:cs typeface="Cairo"/>
                <a:sym typeface="Cairo"/>
              </a:rPr>
            </a:br>
            <a:r>
              <a:rPr lang="en">
                <a:solidFill>
                  <a:srgbClr val="666666"/>
                </a:solidFill>
                <a:latin typeface="Cairo"/>
                <a:ea typeface="Cairo"/>
                <a:cs typeface="Cairo"/>
                <a:sym typeface="Cairo"/>
              </a:rPr>
              <a:t>‏</a:t>
            </a:r>
            <a:r>
              <a:rPr b="1" lang="en">
                <a:solidFill>
                  <a:srgbClr val="666666"/>
                </a:solidFill>
                <a:latin typeface="Cairo"/>
                <a:ea typeface="Cairo"/>
                <a:cs typeface="Cairo"/>
                <a:sym typeface="Cairo"/>
              </a:rPr>
              <a:t>Serotonin</a:t>
            </a:r>
            <a:r>
              <a:rPr lang="en">
                <a:solidFill>
                  <a:srgbClr val="666666"/>
                </a:solidFill>
                <a:latin typeface="Cairo"/>
                <a:ea typeface="Cairo"/>
                <a:cs typeface="Cairo"/>
                <a:sym typeface="Cairo"/>
              </a:rPr>
              <a:t> will inhibit the RAS ( that will be released by medullary RF ) it is preventing stimulation so it’s help in </a:t>
            </a:r>
            <a:r>
              <a:rPr b="1" lang="en">
                <a:solidFill>
                  <a:srgbClr val="666666"/>
                </a:solidFill>
                <a:latin typeface="Cairo"/>
                <a:ea typeface="Cairo"/>
                <a:cs typeface="Cairo"/>
                <a:sym typeface="Cairo"/>
              </a:rPr>
              <a:t>sleep</a:t>
            </a:r>
            <a:endParaRPr b="1">
              <a:solidFill>
                <a:srgbClr val="666666"/>
              </a:solidFill>
              <a:latin typeface="Cairo"/>
              <a:ea typeface="Cairo"/>
              <a:cs typeface="Cairo"/>
              <a:sym typeface="Cairo"/>
            </a:endParaRPr>
          </a:p>
        </p:txBody>
      </p:sp>
      <p:sp>
        <p:nvSpPr>
          <p:cNvPr id="169" name="Google Shape;169;p29"/>
          <p:cNvSpPr txBox="1"/>
          <p:nvPr/>
        </p:nvSpPr>
        <p:spPr>
          <a:xfrm>
            <a:off x="290325" y="8901512"/>
            <a:ext cx="48720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Cairo"/>
                <a:ea typeface="Cairo"/>
                <a:cs typeface="Cairo"/>
                <a:sym typeface="Cairo"/>
              </a:rPr>
              <a:t>باختصار مثل مايقول د.  نجيب هذا الجهاز عبارة عن </a:t>
            </a:r>
            <a:br>
              <a:rPr lang="en">
                <a:solidFill>
                  <a:srgbClr val="666666"/>
                </a:solidFill>
                <a:latin typeface="Cairo"/>
                <a:ea typeface="Cairo"/>
                <a:cs typeface="Cairo"/>
                <a:sym typeface="Cairo"/>
              </a:rPr>
            </a:br>
            <a:r>
              <a:rPr lang="en">
                <a:solidFill>
                  <a:srgbClr val="666666"/>
                </a:solidFill>
                <a:latin typeface="Cairo"/>
                <a:ea typeface="Cairo"/>
                <a:cs typeface="Cairo"/>
                <a:sym typeface="Cairo"/>
              </a:rPr>
              <a:t>‏Off/ On buttons for cerebral cortex </a:t>
            </a:r>
            <a:br>
              <a:rPr lang="en">
                <a:solidFill>
                  <a:srgbClr val="666666"/>
                </a:solidFill>
                <a:latin typeface="Cairo"/>
                <a:ea typeface="Cairo"/>
                <a:cs typeface="Cairo"/>
                <a:sym typeface="Cairo"/>
              </a:rPr>
            </a:br>
            <a:endParaRPr>
              <a:solidFill>
                <a:srgbClr val="666666"/>
              </a:solidFill>
              <a:latin typeface="Cairo"/>
              <a:ea typeface="Cairo"/>
              <a:cs typeface="Cairo"/>
              <a:sym typeface="Cairo"/>
            </a:endParaRPr>
          </a:p>
        </p:txBody>
      </p:sp>
      <p:pic>
        <p:nvPicPr>
          <p:cNvPr id="170" name="Google Shape;170;p29"/>
          <p:cNvPicPr preferRelativeResize="0"/>
          <p:nvPr/>
        </p:nvPicPr>
        <p:blipFill>
          <a:blip r:embed="rId4">
            <a:alphaModFix/>
          </a:blip>
          <a:stretch>
            <a:fillRect/>
          </a:stretch>
        </p:blipFill>
        <p:spPr>
          <a:xfrm>
            <a:off x="4511725" y="8766675"/>
            <a:ext cx="1911725" cy="941975"/>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0"/>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20 th Lecture  ∣ The Physiology Team</a:t>
            </a:r>
            <a:endParaRPr b="1">
              <a:solidFill>
                <a:srgbClr val="2C5072"/>
              </a:solidFill>
              <a:latin typeface="Cairo"/>
              <a:ea typeface="Cairo"/>
              <a:cs typeface="Cairo"/>
              <a:sym typeface="Cairo"/>
            </a:endParaRPr>
          </a:p>
        </p:txBody>
      </p:sp>
      <p:sp>
        <p:nvSpPr>
          <p:cNvPr id="176" name="Google Shape;176;p30"/>
          <p:cNvSpPr txBox="1"/>
          <p:nvPr/>
        </p:nvSpPr>
        <p:spPr>
          <a:xfrm>
            <a:off x="4" y="0"/>
            <a:ext cx="7544100" cy="421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B5394"/>
              </a:buClr>
              <a:buSzPts val="1600"/>
              <a:buFont typeface="Economica"/>
              <a:buChar char="❖"/>
            </a:pPr>
            <a:r>
              <a:rPr b="1" i="1" lang="en" sz="1600">
                <a:solidFill>
                  <a:srgbClr val="0B5394"/>
                </a:solidFill>
                <a:latin typeface="Economica"/>
                <a:ea typeface="Economica"/>
                <a:cs typeface="Economica"/>
                <a:sym typeface="Economica"/>
              </a:rPr>
              <a:t>Explain what is meant by the “ Reticular Activating System ”( RAS)</a:t>
            </a:r>
            <a:endParaRPr b="1" sz="1600">
              <a:solidFill>
                <a:srgbClr val="0B5394"/>
              </a:solidFill>
              <a:latin typeface="Economica"/>
              <a:ea typeface="Economica"/>
              <a:cs typeface="Economica"/>
              <a:sym typeface="Economica"/>
            </a:endParaRPr>
          </a:p>
        </p:txBody>
      </p:sp>
      <p:sp>
        <p:nvSpPr>
          <p:cNvPr id="177" name="Google Shape;177;p30"/>
          <p:cNvSpPr txBox="1"/>
          <p:nvPr/>
        </p:nvSpPr>
        <p:spPr>
          <a:xfrm>
            <a:off x="416001" y="244099"/>
            <a:ext cx="5889600" cy="14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73763"/>
                </a:solidFill>
                <a:highlight>
                  <a:srgbClr val="D0E0E3"/>
                </a:highlight>
                <a:latin typeface="Economica"/>
                <a:ea typeface="Economica"/>
                <a:cs typeface="Economica"/>
                <a:sym typeface="Economica"/>
              </a:rPr>
              <a:t>brain Structures involved in the conscious state:</a:t>
            </a:r>
            <a:endParaRPr sz="1800">
              <a:solidFill>
                <a:srgbClr val="073763"/>
              </a:solidFill>
              <a:highlight>
                <a:srgbClr val="D0E0E3"/>
              </a:highlight>
            </a:endParaRPr>
          </a:p>
          <a:p>
            <a:pPr indent="-317500" lvl="0" marL="457200" rtl="0" algn="l">
              <a:spcBef>
                <a:spcPts val="0"/>
              </a:spcBef>
              <a:spcAft>
                <a:spcPts val="0"/>
              </a:spcAft>
              <a:buClr>
                <a:srgbClr val="073763"/>
              </a:buClr>
              <a:buSzPts val="1400"/>
              <a:buFont typeface="Cairo"/>
              <a:buAutoNum type="arabicPeriod"/>
            </a:pPr>
            <a:r>
              <a:rPr lang="en">
                <a:solidFill>
                  <a:srgbClr val="073763"/>
                </a:solidFill>
                <a:latin typeface="Cairo"/>
                <a:ea typeface="Cairo"/>
                <a:cs typeface="Cairo"/>
                <a:sym typeface="Cairo"/>
              </a:rPr>
              <a:t>Brain stem Reticular formation </a:t>
            </a:r>
            <a:endParaRPr>
              <a:solidFill>
                <a:srgbClr val="073763"/>
              </a:solidFill>
              <a:latin typeface="Cairo"/>
              <a:ea typeface="Cairo"/>
              <a:cs typeface="Cairo"/>
              <a:sym typeface="Cairo"/>
            </a:endParaRPr>
          </a:p>
          <a:p>
            <a:pPr indent="-317500" lvl="0" marL="457200" rtl="0" algn="l">
              <a:spcBef>
                <a:spcPts val="0"/>
              </a:spcBef>
              <a:spcAft>
                <a:spcPts val="0"/>
              </a:spcAft>
              <a:buClr>
                <a:srgbClr val="073763"/>
              </a:buClr>
              <a:buSzPts val="1400"/>
              <a:buFont typeface="Cairo"/>
              <a:buAutoNum type="arabicPeriod"/>
            </a:pPr>
            <a:r>
              <a:rPr lang="en">
                <a:solidFill>
                  <a:srgbClr val="073763"/>
                </a:solidFill>
                <a:latin typeface="Cairo"/>
                <a:ea typeface="Cairo"/>
                <a:cs typeface="Cairo"/>
                <a:sym typeface="Cairo"/>
              </a:rPr>
              <a:t>Thalamus</a:t>
            </a:r>
            <a:endParaRPr>
              <a:solidFill>
                <a:srgbClr val="073763"/>
              </a:solidFill>
              <a:latin typeface="Cairo"/>
              <a:ea typeface="Cairo"/>
              <a:cs typeface="Cairo"/>
              <a:sym typeface="Cairo"/>
            </a:endParaRPr>
          </a:p>
          <a:p>
            <a:pPr indent="-317500" lvl="0" marL="457200" rtl="0" algn="l">
              <a:spcBef>
                <a:spcPts val="0"/>
              </a:spcBef>
              <a:spcAft>
                <a:spcPts val="0"/>
              </a:spcAft>
              <a:buClr>
                <a:srgbClr val="073763"/>
              </a:buClr>
              <a:buSzPts val="1400"/>
              <a:buFont typeface="Cairo"/>
              <a:buAutoNum type="arabicPeriod"/>
            </a:pPr>
            <a:r>
              <a:rPr lang="en">
                <a:solidFill>
                  <a:srgbClr val="073763"/>
                </a:solidFill>
                <a:latin typeface="Cairo"/>
                <a:ea typeface="Cairo"/>
                <a:cs typeface="Cairo"/>
                <a:sym typeface="Cairo"/>
              </a:rPr>
              <a:t>Hypothalamus</a:t>
            </a:r>
            <a:endParaRPr>
              <a:solidFill>
                <a:srgbClr val="073763"/>
              </a:solidFill>
              <a:latin typeface="Cairo"/>
              <a:ea typeface="Cairo"/>
              <a:cs typeface="Cairo"/>
              <a:sym typeface="Cairo"/>
            </a:endParaRPr>
          </a:p>
          <a:p>
            <a:pPr indent="-317500" lvl="0" marL="457200" rtl="0" algn="l">
              <a:spcBef>
                <a:spcPts val="0"/>
              </a:spcBef>
              <a:spcAft>
                <a:spcPts val="0"/>
              </a:spcAft>
              <a:buClr>
                <a:srgbClr val="073763"/>
              </a:buClr>
              <a:buSzPts val="1400"/>
              <a:buFont typeface="Cairo"/>
              <a:buAutoNum type="arabicPeriod"/>
            </a:pPr>
            <a:r>
              <a:rPr lang="en">
                <a:solidFill>
                  <a:srgbClr val="073763"/>
                </a:solidFill>
                <a:latin typeface="Cairo"/>
                <a:ea typeface="Cairo"/>
                <a:cs typeface="Cairo"/>
                <a:sym typeface="Cairo"/>
              </a:rPr>
              <a:t>Ascending projection pathways</a:t>
            </a:r>
            <a:endParaRPr>
              <a:solidFill>
                <a:srgbClr val="073763"/>
              </a:solidFill>
              <a:latin typeface="Cairo"/>
              <a:ea typeface="Cairo"/>
              <a:cs typeface="Cairo"/>
              <a:sym typeface="Cairo"/>
            </a:endParaRPr>
          </a:p>
          <a:p>
            <a:pPr indent="0" lvl="0" marL="457200" rtl="0" algn="l">
              <a:spcBef>
                <a:spcPts val="0"/>
              </a:spcBef>
              <a:spcAft>
                <a:spcPts val="0"/>
              </a:spcAft>
              <a:buNone/>
            </a:pPr>
            <a:r>
              <a:rPr lang="en">
                <a:solidFill>
                  <a:srgbClr val="073763"/>
                </a:solidFill>
                <a:latin typeface="Cairo"/>
                <a:ea typeface="Cairo"/>
                <a:cs typeface="Cairo"/>
                <a:sym typeface="Cairo"/>
              </a:rPr>
              <a:t> Wide spread area in the cerebral cortex</a:t>
            </a:r>
            <a:br>
              <a:rPr lang="en">
                <a:solidFill>
                  <a:srgbClr val="073763"/>
                </a:solidFill>
              </a:rPr>
            </a:br>
            <a:endParaRPr>
              <a:solidFill>
                <a:srgbClr val="073763"/>
              </a:solidFill>
            </a:endParaRPr>
          </a:p>
          <a:p>
            <a:pPr indent="0" lvl="0" marL="0" rtl="0" algn="l">
              <a:spcBef>
                <a:spcPts val="0"/>
              </a:spcBef>
              <a:spcAft>
                <a:spcPts val="0"/>
              </a:spcAft>
              <a:buNone/>
            </a:pPr>
            <a:r>
              <a:t/>
            </a:r>
            <a:endParaRPr>
              <a:solidFill>
                <a:srgbClr val="073763"/>
              </a:solidFill>
            </a:endParaRPr>
          </a:p>
          <a:p>
            <a:pPr indent="0" lvl="0" marL="0" rtl="0" algn="l">
              <a:spcBef>
                <a:spcPts val="0"/>
              </a:spcBef>
              <a:spcAft>
                <a:spcPts val="0"/>
              </a:spcAft>
              <a:buNone/>
            </a:pPr>
            <a:br>
              <a:rPr lang="en">
                <a:solidFill>
                  <a:srgbClr val="073763"/>
                </a:solidFill>
              </a:rPr>
            </a:br>
            <a:endParaRPr>
              <a:solidFill>
                <a:srgbClr val="073763"/>
              </a:solidFill>
            </a:endParaRPr>
          </a:p>
          <a:p>
            <a:pPr indent="0" lvl="0" marL="0" rtl="0" algn="l">
              <a:spcBef>
                <a:spcPts val="0"/>
              </a:spcBef>
              <a:spcAft>
                <a:spcPts val="0"/>
              </a:spcAft>
              <a:buNone/>
            </a:pPr>
            <a:r>
              <a:t/>
            </a:r>
            <a:endParaRPr>
              <a:solidFill>
                <a:srgbClr val="073763"/>
              </a:solidFill>
            </a:endParaRPr>
          </a:p>
        </p:txBody>
      </p:sp>
      <p:graphicFrame>
        <p:nvGraphicFramePr>
          <p:cNvPr id="178" name="Google Shape;178;p30"/>
          <p:cNvGraphicFramePr/>
          <p:nvPr/>
        </p:nvGraphicFramePr>
        <p:xfrm>
          <a:off x="271238" y="1825123"/>
          <a:ext cx="3000000" cy="3000000"/>
        </p:xfrm>
        <a:graphic>
          <a:graphicData uri="http://schemas.openxmlformats.org/drawingml/2006/table">
            <a:tbl>
              <a:tblPr>
                <a:noFill/>
                <a:tableStyleId>{F2B43AB9-4116-486B-B92A-D1FA84FC9214}</a:tableStyleId>
              </a:tblPr>
              <a:tblGrid>
                <a:gridCol w="1079925"/>
                <a:gridCol w="5099175"/>
              </a:tblGrid>
              <a:tr h="2903150">
                <a:tc>
                  <a:txBody>
                    <a:bodyPr>
                      <a:noAutofit/>
                    </a:bodyPr>
                    <a:lstStyle/>
                    <a:p>
                      <a:pPr indent="0" lvl="0" marL="0" rtl="0" algn="ctr">
                        <a:spcBef>
                          <a:spcPts val="0"/>
                        </a:spcBef>
                        <a:spcAft>
                          <a:spcPts val="0"/>
                        </a:spcAft>
                        <a:buClr>
                          <a:schemeClr val="dk1"/>
                        </a:buClr>
                        <a:buSzPts val="1100"/>
                        <a:buFont typeface="Arial"/>
                        <a:buNone/>
                      </a:pPr>
                      <a:r>
                        <a:rPr lang="en" sz="1600">
                          <a:solidFill>
                            <a:srgbClr val="FFFFFF"/>
                          </a:solidFill>
                          <a:latin typeface="Philosopher"/>
                          <a:ea typeface="Philosopher"/>
                          <a:cs typeface="Philosopher"/>
                          <a:sym typeface="Philosopher"/>
                        </a:rPr>
                        <a:t>Reticular formation</a:t>
                      </a:r>
                      <a:endParaRPr sz="1600">
                        <a:solidFill>
                          <a:srgbClr val="FFFFFF"/>
                        </a:solidFill>
                        <a:latin typeface="Philosopher"/>
                        <a:ea typeface="Philosopher"/>
                        <a:cs typeface="Philosopher"/>
                        <a:sym typeface="Philosopher"/>
                      </a:endParaRPr>
                    </a:p>
                    <a:p>
                      <a:pPr indent="0" lvl="0" marL="0" rtl="0" algn="ctr">
                        <a:spcBef>
                          <a:spcPts val="0"/>
                        </a:spcBef>
                        <a:spcAft>
                          <a:spcPts val="0"/>
                        </a:spcAft>
                        <a:buNone/>
                      </a:pPr>
                      <a:r>
                        <a:rPr b="1" lang="en" sz="1200">
                          <a:solidFill>
                            <a:srgbClr val="FFFFFF"/>
                          </a:solidFill>
                          <a:latin typeface="Cairo"/>
                          <a:ea typeface="Cairo"/>
                          <a:cs typeface="Cairo"/>
                          <a:sym typeface="Cairo"/>
                        </a:rPr>
                        <a:t>(More details about RF will be in the next page here is general ) </a:t>
                      </a:r>
                      <a:endParaRPr b="1" sz="1200">
                        <a:solidFill>
                          <a:srgbClr val="FFFFFF"/>
                        </a:solidFill>
                        <a:latin typeface="Cairo"/>
                        <a:ea typeface="Cairo"/>
                        <a:cs typeface="Cairo"/>
                        <a:sym typeface="Cairo"/>
                      </a:endParaRPr>
                    </a:p>
                  </a:txBody>
                  <a:tcPr marT="91425" marB="91425" marR="91425" marL="91425" anchor="ctr">
                    <a:lnL cap="flat" cmpd="sng" w="9525">
                      <a:solidFill>
                        <a:srgbClr val="134F5C"/>
                      </a:solidFill>
                      <a:prstDash val="lgDashDot"/>
                      <a:round/>
                      <a:headEnd len="sm" w="sm" type="none"/>
                      <a:tailEnd len="sm" w="sm" type="none"/>
                    </a:lnL>
                    <a:lnR cap="flat" cmpd="sng" w="9525">
                      <a:solidFill>
                        <a:srgbClr val="134F5C"/>
                      </a:solidFill>
                      <a:prstDash val="lgDashDot"/>
                      <a:round/>
                      <a:headEnd len="sm" w="sm" type="none"/>
                      <a:tailEnd len="sm" w="sm" type="none"/>
                    </a:lnR>
                    <a:lnT cap="flat" cmpd="sng" w="9525">
                      <a:solidFill>
                        <a:srgbClr val="134F5C"/>
                      </a:solidFill>
                      <a:prstDash val="lgDashDot"/>
                      <a:round/>
                      <a:headEnd len="sm" w="sm" type="none"/>
                      <a:tailEnd len="sm" w="sm" type="none"/>
                    </a:lnT>
                    <a:lnB cap="flat" cmpd="sng" w="9525">
                      <a:solidFill>
                        <a:srgbClr val="134F5C"/>
                      </a:solidFill>
                      <a:prstDash val="lgDashDot"/>
                      <a:round/>
                      <a:headEnd len="sm" w="sm" type="none"/>
                      <a:tailEnd len="sm" w="sm" type="none"/>
                    </a:lnB>
                    <a:solidFill>
                      <a:srgbClr val="A64D79"/>
                    </a:solidFill>
                  </a:tcPr>
                </a:tc>
                <a:tc>
                  <a:txBody>
                    <a:bodyPr>
                      <a:noAutofit/>
                    </a:bodyPr>
                    <a:lstStyle/>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Set of interconnected nuclei that are located throughout the brainstem (Pons, Midbrain, Upper medulla) and the thalamus</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Role in behavioral </a:t>
                      </a:r>
                      <a:r>
                        <a:rPr b="1" lang="en">
                          <a:solidFill>
                            <a:srgbClr val="FF0000"/>
                          </a:solidFill>
                          <a:latin typeface="Cairo"/>
                          <a:ea typeface="Cairo"/>
                          <a:cs typeface="Cairo"/>
                          <a:sym typeface="Cairo"/>
                        </a:rPr>
                        <a:t>arousal</a:t>
                      </a:r>
                      <a:endParaRPr b="1">
                        <a:solidFill>
                          <a:srgbClr val="FF0000"/>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Role in </a:t>
                      </a:r>
                      <a:r>
                        <a:rPr lang="en">
                          <a:solidFill>
                            <a:srgbClr val="FF0000"/>
                          </a:solidFill>
                          <a:latin typeface="Cairo"/>
                          <a:ea typeface="Cairo"/>
                          <a:cs typeface="Cairo"/>
                          <a:sym typeface="Cairo"/>
                        </a:rPr>
                        <a:t>consciousness</a:t>
                      </a:r>
                      <a:r>
                        <a:rPr lang="en">
                          <a:solidFill>
                            <a:schemeClr val="dk1"/>
                          </a:solidFill>
                          <a:latin typeface="Cairo"/>
                          <a:ea typeface="Cairo"/>
                          <a:cs typeface="Cairo"/>
                          <a:sym typeface="Cairo"/>
                        </a:rPr>
                        <a:t> (</a:t>
                      </a:r>
                      <a:r>
                        <a:rPr b="1" lang="en">
                          <a:solidFill>
                            <a:schemeClr val="dk1"/>
                          </a:solidFill>
                          <a:latin typeface="Cairo"/>
                          <a:ea typeface="Cairo"/>
                          <a:cs typeface="Cairo"/>
                          <a:sym typeface="Cairo"/>
                        </a:rPr>
                        <a:t>sleep/awake cycle</a:t>
                      </a:r>
                      <a:r>
                        <a:rPr lang="en">
                          <a:solidFill>
                            <a:schemeClr val="dk1"/>
                          </a:solidFill>
                          <a:latin typeface="Cairo"/>
                          <a:ea typeface="Cairo"/>
                          <a:cs typeface="Cairo"/>
                          <a:sym typeface="Cairo"/>
                        </a:rPr>
                        <a:t>)</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b="1" lang="en">
                          <a:solidFill>
                            <a:schemeClr val="dk1"/>
                          </a:solidFill>
                          <a:latin typeface="Cairo"/>
                          <a:ea typeface="Cairo"/>
                          <a:cs typeface="Cairo"/>
                          <a:sym typeface="Cairo"/>
                        </a:rPr>
                        <a:t>Connect</a:t>
                      </a:r>
                      <a:r>
                        <a:rPr lang="en">
                          <a:solidFill>
                            <a:schemeClr val="dk1"/>
                          </a:solidFill>
                          <a:latin typeface="Cairo"/>
                          <a:ea typeface="Cairo"/>
                          <a:cs typeface="Cairo"/>
                          <a:sym typeface="Cairo"/>
                        </a:rPr>
                        <a:t> the brainstem to the cerebral cortex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 u="sng">
                          <a:solidFill>
                            <a:schemeClr val="dk1"/>
                          </a:solidFill>
                          <a:latin typeface="Cairo"/>
                          <a:ea typeface="Cairo"/>
                          <a:cs typeface="Cairo"/>
                          <a:sym typeface="Cairo"/>
                        </a:rPr>
                        <a:t>1-Somatic motor control</a:t>
                      </a:r>
                      <a:r>
                        <a:rPr lang="en">
                          <a:solidFill>
                            <a:schemeClr val="dk1"/>
                          </a:solidFill>
                          <a:latin typeface="Cairo"/>
                          <a:ea typeface="Cairo"/>
                          <a:cs typeface="Cairo"/>
                          <a:sym typeface="Cairo"/>
                        </a:rPr>
                        <a:t> </a:t>
                      </a:r>
                      <a:r>
                        <a:rPr lang="en">
                          <a:solidFill>
                            <a:srgbClr val="FF0000"/>
                          </a:solidFill>
                          <a:latin typeface="Cairo"/>
                          <a:ea typeface="Cairo"/>
                          <a:cs typeface="Cairo"/>
                          <a:sym typeface="Cairo"/>
                        </a:rPr>
                        <a:t>(Reticulospinal tracts) </a:t>
                      </a:r>
                      <a:endParaRPr>
                        <a:solidFill>
                          <a:srgbClr val="FF0000"/>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 u="sng">
                          <a:solidFill>
                            <a:schemeClr val="dk1"/>
                          </a:solidFill>
                          <a:latin typeface="Cairo"/>
                          <a:ea typeface="Cairo"/>
                          <a:cs typeface="Cairo"/>
                          <a:sym typeface="Cairo"/>
                        </a:rPr>
                        <a:t>2-Cardiovascular control: </a:t>
                      </a:r>
                      <a:br>
                        <a:rPr b="1" lang="en" u="sng">
                          <a:solidFill>
                            <a:schemeClr val="dk1"/>
                          </a:solidFill>
                          <a:latin typeface="Cairo"/>
                          <a:ea typeface="Cairo"/>
                          <a:cs typeface="Cairo"/>
                          <a:sym typeface="Cairo"/>
                        </a:rPr>
                      </a:br>
                      <a:r>
                        <a:rPr lang="en">
                          <a:solidFill>
                            <a:schemeClr val="dk1"/>
                          </a:solidFill>
                          <a:latin typeface="Cairo"/>
                          <a:ea typeface="Cairo"/>
                          <a:cs typeface="Cairo"/>
                          <a:sym typeface="Cairo"/>
                        </a:rPr>
                        <a:t>Through  cardiac and vasomotor</a:t>
                      </a:r>
                      <a:r>
                        <a:rPr lang="en">
                          <a:solidFill>
                            <a:schemeClr val="dk2"/>
                          </a:solidFill>
                          <a:latin typeface="Cairo"/>
                          <a:ea typeface="Cairo"/>
                          <a:cs typeface="Cairo"/>
                          <a:sym typeface="Cairo"/>
                        </a:rPr>
                        <a:t>(constriction and dilatation)</a:t>
                      </a:r>
                      <a:r>
                        <a:rPr lang="en">
                          <a:solidFill>
                            <a:schemeClr val="dk1"/>
                          </a:solidFill>
                          <a:latin typeface="Cairo"/>
                          <a:ea typeface="Cairo"/>
                          <a:cs typeface="Cairo"/>
                          <a:sym typeface="Cairo"/>
                        </a:rPr>
                        <a:t> centers of the medulla.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 u="sng">
                          <a:solidFill>
                            <a:schemeClr val="dk1"/>
                          </a:solidFill>
                          <a:latin typeface="Cairo"/>
                          <a:ea typeface="Cairo"/>
                          <a:cs typeface="Cairo"/>
                          <a:sym typeface="Cairo"/>
                        </a:rPr>
                        <a:t>3-Pain</a:t>
                      </a:r>
                      <a:r>
                        <a:rPr lang="en" u="sng">
                          <a:solidFill>
                            <a:schemeClr val="dk1"/>
                          </a:solidFill>
                          <a:latin typeface="Cairo"/>
                          <a:ea typeface="Cairo"/>
                          <a:cs typeface="Cairo"/>
                          <a:sym typeface="Cairo"/>
                        </a:rPr>
                        <a:t> </a:t>
                      </a:r>
                      <a:r>
                        <a:rPr b="1" lang="en" u="sng">
                          <a:solidFill>
                            <a:schemeClr val="dk1"/>
                          </a:solidFill>
                          <a:latin typeface="Cairo"/>
                          <a:ea typeface="Cairo"/>
                          <a:cs typeface="Cairo"/>
                          <a:sym typeface="Cairo"/>
                        </a:rPr>
                        <a:t>modulation</a:t>
                      </a:r>
                      <a:r>
                        <a:rPr lang="en" u="sng">
                          <a:solidFill>
                            <a:schemeClr val="dk1"/>
                          </a:solidFill>
                          <a:latin typeface="Cairo"/>
                          <a:ea typeface="Cairo"/>
                          <a:cs typeface="Cairo"/>
                          <a:sym typeface="Cairo"/>
                        </a:rPr>
                        <a:t>:  </a:t>
                      </a:r>
                      <a:r>
                        <a:rPr lang="en">
                          <a:solidFill>
                            <a:schemeClr val="dk1"/>
                          </a:solidFill>
                          <a:latin typeface="Cairo"/>
                          <a:ea typeface="Cairo"/>
                          <a:cs typeface="Cairo"/>
                          <a:sym typeface="Cairo"/>
                        </a:rPr>
                        <a:t>Pain signals from the lower body To the RF to cerebral cortex. RF is origin of the descending </a:t>
                      </a:r>
                      <a:r>
                        <a:rPr b="1" lang="en">
                          <a:solidFill>
                            <a:schemeClr val="dk1"/>
                          </a:solidFill>
                          <a:latin typeface="Cairo"/>
                          <a:ea typeface="Cairo"/>
                          <a:cs typeface="Cairo"/>
                          <a:sym typeface="Cairo"/>
                        </a:rPr>
                        <a:t>analgesic</a:t>
                      </a:r>
                      <a:r>
                        <a:rPr lang="en">
                          <a:solidFill>
                            <a:schemeClr val="dk1"/>
                          </a:solidFill>
                          <a:latin typeface="Cairo"/>
                          <a:ea typeface="Cairo"/>
                          <a:cs typeface="Cairo"/>
                          <a:sym typeface="Cairo"/>
                        </a:rPr>
                        <a:t> pathways • (act on the spinal cord</a:t>
                      </a:r>
                      <a:r>
                        <a:rPr lang="en">
                          <a:solidFill>
                            <a:schemeClr val="dk2"/>
                          </a:solidFill>
                          <a:latin typeface="Cairo"/>
                          <a:ea typeface="Cairo"/>
                          <a:cs typeface="Cairo"/>
                          <a:sym typeface="Cairo"/>
                        </a:rPr>
                        <a:t>”</a:t>
                      </a:r>
                      <a:r>
                        <a:rPr lang="en" sz="1100">
                          <a:solidFill>
                            <a:schemeClr val="dk2"/>
                          </a:solidFill>
                          <a:latin typeface="Cairo"/>
                          <a:ea typeface="Cairo"/>
                          <a:cs typeface="Cairo"/>
                          <a:sym typeface="Cairo"/>
                        </a:rPr>
                        <a:t>inhibitory</a:t>
                      </a:r>
                      <a:r>
                        <a:rPr lang="en">
                          <a:solidFill>
                            <a:schemeClr val="dk2"/>
                          </a:solidFill>
                          <a:latin typeface="Cairo"/>
                          <a:ea typeface="Cairo"/>
                          <a:cs typeface="Cairo"/>
                          <a:sym typeface="Cairo"/>
                        </a:rPr>
                        <a:t> </a:t>
                      </a:r>
                      <a:r>
                        <a:rPr lang="en" sz="1100">
                          <a:solidFill>
                            <a:schemeClr val="dk2"/>
                          </a:solidFill>
                          <a:latin typeface="Cairo"/>
                          <a:ea typeface="Cairo"/>
                          <a:cs typeface="Cairo"/>
                          <a:sym typeface="Cairo"/>
                        </a:rPr>
                        <a:t>signals</a:t>
                      </a:r>
                      <a:r>
                        <a:rPr lang="en">
                          <a:solidFill>
                            <a:schemeClr val="dk2"/>
                          </a:solidFill>
                          <a:latin typeface="Cairo"/>
                          <a:ea typeface="Cairo"/>
                          <a:cs typeface="Cairo"/>
                          <a:sym typeface="Cairo"/>
                        </a:rPr>
                        <a:t>”</a:t>
                      </a:r>
                      <a:r>
                        <a:rPr lang="en">
                          <a:solidFill>
                            <a:schemeClr val="dk1"/>
                          </a:solidFill>
                          <a:latin typeface="Cairo"/>
                          <a:ea typeface="Cairo"/>
                          <a:cs typeface="Cairo"/>
                          <a:sym typeface="Cairo"/>
                        </a:rPr>
                        <a:t> to block the transmission of some pain signals to the brain)</a:t>
                      </a:r>
                      <a:r>
                        <a:rPr lang="en">
                          <a:solidFill>
                            <a:schemeClr val="dk2"/>
                          </a:solidFill>
                          <a:latin typeface="Cairo"/>
                          <a:ea typeface="Cairo"/>
                          <a:cs typeface="Cairo"/>
                          <a:sym typeface="Cairo"/>
                        </a:rPr>
                        <a:t>”</a:t>
                      </a:r>
                      <a:r>
                        <a:rPr lang="en" sz="1100">
                          <a:solidFill>
                            <a:schemeClr val="dk2"/>
                          </a:solidFill>
                          <a:latin typeface="Cairo"/>
                          <a:ea typeface="Cairo"/>
                          <a:cs typeface="Cairo"/>
                          <a:sym typeface="Cairo"/>
                        </a:rPr>
                        <a:t>reduce the pain”, واحد انطعن بالشارع وعادي جالس يمشي”</a:t>
                      </a:r>
                      <a:endParaRPr sz="1100">
                        <a:solidFill>
                          <a:schemeClr val="dk2"/>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 sz="1200" u="sng">
                          <a:latin typeface="Cairo"/>
                          <a:ea typeface="Cairo"/>
                          <a:cs typeface="Cairo"/>
                          <a:sym typeface="Cairo"/>
                        </a:rPr>
                        <a:t>4- Sleep and consciousness - </a:t>
                      </a:r>
                      <a:r>
                        <a:rPr lang="en" sz="1200">
                          <a:latin typeface="Cairo"/>
                          <a:ea typeface="Cairo"/>
                          <a:cs typeface="Cairo"/>
                          <a:sym typeface="Cairo"/>
                        </a:rPr>
                        <a:t>The reticular formation has projections to the thalamus and cerebral cortex . It plays a central role in states of consciousness like alertness and sleep. Injury to the reticular formation can result in irreversible coma.</a:t>
                      </a:r>
                      <a:endParaRPr sz="1200">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b="1" lang="en" sz="1200" u="sng">
                          <a:solidFill>
                            <a:srgbClr val="FF0000"/>
                          </a:solidFill>
                          <a:latin typeface="Cairo"/>
                          <a:ea typeface="Cairo"/>
                          <a:cs typeface="Cairo"/>
                          <a:sym typeface="Cairo"/>
                        </a:rPr>
                        <a:t>5- Habituation - </a:t>
                      </a:r>
                      <a:r>
                        <a:rPr lang="en" sz="1200">
                          <a:solidFill>
                            <a:srgbClr val="FF0000"/>
                          </a:solidFill>
                          <a:latin typeface="Cairo"/>
                          <a:ea typeface="Cairo"/>
                          <a:cs typeface="Cairo"/>
                          <a:sym typeface="Cairo"/>
                        </a:rPr>
                        <a:t>This is a process in which the brain learns to ignore repetitive, </a:t>
                      </a:r>
                      <a:r>
                        <a:rPr lang="en" sz="1200">
                          <a:latin typeface="Cairo"/>
                          <a:ea typeface="Cairo"/>
                          <a:cs typeface="Cairo"/>
                          <a:sym typeface="Cairo"/>
                        </a:rPr>
                        <a:t>meaningless stimuli while remaining sensitive to others. A good example of this is when a person can sleep through loud traffic in a large city, but is awakened promptly due to the sound of an alarm .</a:t>
                      </a:r>
                      <a:br>
                        <a:rPr lang="en" sz="1200">
                          <a:latin typeface="Cairo"/>
                          <a:ea typeface="Cairo"/>
                          <a:cs typeface="Cairo"/>
                          <a:sym typeface="Cairo"/>
                        </a:rPr>
                      </a:br>
                      <a:endParaRPr sz="1200">
                        <a:latin typeface="Cairo"/>
                        <a:ea typeface="Cairo"/>
                        <a:cs typeface="Cairo"/>
                        <a:sym typeface="Cairo"/>
                      </a:endParaRPr>
                    </a:p>
                  </a:txBody>
                  <a:tcPr marT="91425" marB="91425" marR="91425" marL="91425">
                    <a:lnL cap="flat" cmpd="sng" w="9525">
                      <a:solidFill>
                        <a:srgbClr val="134F5C"/>
                      </a:solidFill>
                      <a:prstDash val="lgDashDot"/>
                      <a:round/>
                      <a:headEnd len="sm" w="sm" type="none"/>
                      <a:tailEnd len="sm" w="sm" type="none"/>
                    </a:lnL>
                    <a:lnR cap="flat" cmpd="sng" w="9525">
                      <a:solidFill>
                        <a:srgbClr val="134F5C"/>
                      </a:solidFill>
                      <a:prstDash val="lgDashDot"/>
                      <a:round/>
                      <a:headEnd len="sm" w="sm" type="none"/>
                      <a:tailEnd len="sm" w="sm" type="none"/>
                    </a:lnR>
                    <a:lnT cap="flat" cmpd="sng" w="9525">
                      <a:solidFill>
                        <a:srgbClr val="134F5C"/>
                      </a:solidFill>
                      <a:prstDash val="lgDashDot"/>
                      <a:round/>
                      <a:headEnd len="sm" w="sm" type="none"/>
                      <a:tailEnd len="sm" w="sm" type="none"/>
                    </a:lnT>
                    <a:lnB cap="flat" cmpd="sng" w="9525">
                      <a:solidFill>
                        <a:srgbClr val="134F5C"/>
                      </a:solidFill>
                      <a:prstDash val="lgDashDot"/>
                      <a:round/>
                      <a:headEnd len="sm" w="sm" type="none"/>
                      <a:tailEnd len="sm" w="sm" type="none"/>
                    </a:lnB>
                  </a:tcPr>
                </a:tc>
              </a:tr>
              <a:tr h="1408875">
                <a:tc>
                  <a:txBody>
                    <a:bodyPr>
                      <a:noAutofit/>
                    </a:bodyPr>
                    <a:lstStyle/>
                    <a:p>
                      <a:pPr indent="0" lvl="0" marL="0" rtl="0" algn="ctr">
                        <a:spcBef>
                          <a:spcPts val="0"/>
                        </a:spcBef>
                        <a:spcAft>
                          <a:spcPts val="0"/>
                        </a:spcAft>
                        <a:buClr>
                          <a:schemeClr val="dk1"/>
                        </a:buClr>
                        <a:buSzPts val="1100"/>
                        <a:buFont typeface="Arial"/>
                        <a:buNone/>
                      </a:pPr>
                      <a:r>
                        <a:rPr lang="en" sz="1600">
                          <a:solidFill>
                            <a:schemeClr val="dk1"/>
                          </a:solidFill>
                          <a:latin typeface="Philosopher"/>
                          <a:ea typeface="Philosopher"/>
                          <a:cs typeface="Philosopher"/>
                          <a:sym typeface="Philosopher"/>
                        </a:rPr>
                        <a:t> </a:t>
                      </a:r>
                      <a:r>
                        <a:rPr lang="en" sz="1600">
                          <a:solidFill>
                            <a:srgbClr val="FFFFFF"/>
                          </a:solidFill>
                          <a:latin typeface="Philosopher"/>
                          <a:ea typeface="Philosopher"/>
                          <a:cs typeface="Philosopher"/>
                          <a:sym typeface="Philosopher"/>
                        </a:rPr>
                        <a:t>Thalamus</a:t>
                      </a:r>
                      <a:endParaRPr sz="1600">
                        <a:solidFill>
                          <a:srgbClr val="FFFFFF"/>
                        </a:solidFill>
                        <a:latin typeface="Philosopher"/>
                        <a:ea typeface="Philosopher"/>
                        <a:cs typeface="Philosopher"/>
                        <a:sym typeface="Philosopher"/>
                      </a:endParaRPr>
                    </a:p>
                  </a:txBody>
                  <a:tcPr marT="91425" marB="91425" marR="91425" marL="91425" anchor="ctr">
                    <a:lnL cap="flat" cmpd="sng" w="9525">
                      <a:solidFill>
                        <a:srgbClr val="134F5C"/>
                      </a:solidFill>
                      <a:prstDash val="lgDashDot"/>
                      <a:round/>
                      <a:headEnd len="sm" w="sm" type="none"/>
                      <a:tailEnd len="sm" w="sm" type="none"/>
                    </a:lnL>
                    <a:lnR cap="flat" cmpd="sng" w="9525">
                      <a:solidFill>
                        <a:srgbClr val="134F5C"/>
                      </a:solidFill>
                      <a:prstDash val="lgDashDot"/>
                      <a:round/>
                      <a:headEnd len="sm" w="sm" type="none"/>
                      <a:tailEnd len="sm" w="sm" type="none"/>
                    </a:lnR>
                    <a:lnT cap="flat" cmpd="sng" w="9525">
                      <a:solidFill>
                        <a:srgbClr val="134F5C"/>
                      </a:solidFill>
                      <a:prstDash val="lgDashDot"/>
                      <a:round/>
                      <a:headEnd len="sm" w="sm" type="none"/>
                      <a:tailEnd len="sm" w="sm" type="none"/>
                    </a:lnT>
                    <a:lnB cap="flat" cmpd="sng" w="9525">
                      <a:solidFill>
                        <a:srgbClr val="134F5C"/>
                      </a:solidFill>
                      <a:prstDash val="lgDashDot"/>
                      <a:round/>
                      <a:headEnd len="sm" w="sm" type="none"/>
                      <a:tailEnd len="sm" w="sm" type="none"/>
                    </a:lnB>
                    <a:solidFill>
                      <a:srgbClr val="93C47D"/>
                    </a:solidFill>
                  </a:tcPr>
                </a:tc>
                <a:tc>
                  <a:txBody>
                    <a:bodyPr>
                      <a:noAutofit/>
                    </a:bodyPr>
                    <a:lstStyle/>
                    <a:p>
                      <a:pPr indent="-304800" lvl="0" marL="457200" rtl="0" algn="l">
                        <a:spcBef>
                          <a:spcPts val="0"/>
                        </a:spcBef>
                        <a:spcAft>
                          <a:spcPts val="0"/>
                        </a:spcAft>
                        <a:buClr>
                          <a:schemeClr val="dk1"/>
                        </a:buClr>
                        <a:buSzPts val="1200"/>
                        <a:buFont typeface="Cairo"/>
                        <a:buChar char="●"/>
                      </a:pPr>
                      <a:r>
                        <a:rPr lang="en" sz="1200">
                          <a:solidFill>
                            <a:schemeClr val="dk1"/>
                          </a:solidFill>
                          <a:latin typeface="Cairo"/>
                          <a:ea typeface="Cairo"/>
                          <a:cs typeface="Cairo"/>
                          <a:sym typeface="Cairo"/>
                        </a:rPr>
                        <a:t>Located In the mid-part of the diencephalon</a:t>
                      </a:r>
                      <a:endParaRPr sz="1200">
                        <a:solidFill>
                          <a:schemeClr val="dk1"/>
                        </a:solidFill>
                        <a:latin typeface="Cairo"/>
                        <a:ea typeface="Cairo"/>
                        <a:cs typeface="Cairo"/>
                        <a:sym typeface="Cairo"/>
                      </a:endParaRPr>
                    </a:p>
                    <a:p>
                      <a:pPr indent="-304800" lvl="0" marL="457200" rtl="0" algn="l">
                        <a:spcBef>
                          <a:spcPts val="0"/>
                        </a:spcBef>
                        <a:spcAft>
                          <a:spcPts val="0"/>
                        </a:spcAft>
                        <a:buClr>
                          <a:schemeClr val="dk1"/>
                        </a:buClr>
                        <a:buSzPts val="1200"/>
                        <a:buFont typeface="Cairo"/>
                        <a:buChar char="●"/>
                      </a:pPr>
                      <a:r>
                        <a:rPr lang="en" sz="1200">
                          <a:solidFill>
                            <a:schemeClr val="dk1"/>
                          </a:solidFill>
                          <a:latin typeface="Cairo"/>
                          <a:ea typeface="Cairo"/>
                          <a:cs typeface="Cairo"/>
                          <a:sym typeface="Cairo"/>
                        </a:rPr>
                        <a:t> </a:t>
                      </a:r>
                      <a:r>
                        <a:rPr lang="en" sz="1200">
                          <a:solidFill>
                            <a:srgbClr val="FF0000"/>
                          </a:solidFill>
                          <a:latin typeface="Cairo"/>
                          <a:ea typeface="Cairo"/>
                          <a:cs typeface="Cairo"/>
                          <a:sym typeface="Cairo"/>
                        </a:rPr>
                        <a:t>Cholinergic</a:t>
                      </a:r>
                      <a:r>
                        <a:rPr lang="en" sz="1200">
                          <a:solidFill>
                            <a:schemeClr val="dk1"/>
                          </a:solidFill>
                          <a:latin typeface="Cairo"/>
                          <a:ea typeface="Cairo"/>
                          <a:cs typeface="Cairo"/>
                          <a:sym typeface="Cairo"/>
                        </a:rPr>
                        <a:t> </a:t>
                      </a:r>
                      <a:r>
                        <a:rPr lang="en" sz="1200">
                          <a:solidFill>
                            <a:srgbClr val="FF0000"/>
                          </a:solidFill>
                          <a:latin typeface="Cairo"/>
                          <a:ea typeface="Cairo"/>
                          <a:cs typeface="Cairo"/>
                          <a:sym typeface="Cairo"/>
                        </a:rPr>
                        <a:t>projections</a:t>
                      </a:r>
                      <a:r>
                        <a:rPr lang="en" sz="1200">
                          <a:solidFill>
                            <a:schemeClr val="dk1"/>
                          </a:solidFill>
                          <a:latin typeface="Cairo"/>
                          <a:ea typeface="Cairo"/>
                          <a:cs typeface="Cairo"/>
                          <a:sym typeface="Cairo"/>
                        </a:rPr>
                        <a:t> from the thalamus are responsible for:</a:t>
                      </a:r>
                      <a:br>
                        <a:rPr lang="en" sz="1200">
                          <a:solidFill>
                            <a:schemeClr val="dk1"/>
                          </a:solidFill>
                          <a:latin typeface="Cairo"/>
                          <a:ea typeface="Cairo"/>
                          <a:cs typeface="Cairo"/>
                          <a:sym typeface="Cairo"/>
                        </a:rPr>
                      </a:br>
                      <a:r>
                        <a:rPr lang="en" sz="1200">
                          <a:solidFill>
                            <a:schemeClr val="dk1"/>
                          </a:solidFill>
                          <a:latin typeface="Cairo"/>
                          <a:ea typeface="Cairo"/>
                          <a:cs typeface="Cairo"/>
                          <a:sym typeface="Cairo"/>
                        </a:rPr>
                        <a:t>-  </a:t>
                      </a:r>
                      <a:r>
                        <a:rPr b="1" lang="en" sz="1200">
                          <a:solidFill>
                            <a:schemeClr val="dk1"/>
                          </a:solidFill>
                          <a:latin typeface="Cairo"/>
                          <a:ea typeface="Cairo"/>
                          <a:cs typeface="Cairo"/>
                          <a:sym typeface="Cairo"/>
                        </a:rPr>
                        <a:t>Activation</a:t>
                      </a:r>
                      <a:r>
                        <a:rPr lang="en" sz="1200">
                          <a:solidFill>
                            <a:schemeClr val="dk1"/>
                          </a:solidFill>
                          <a:latin typeface="Cairo"/>
                          <a:ea typeface="Cairo"/>
                          <a:cs typeface="Cairo"/>
                          <a:sym typeface="Cairo"/>
                        </a:rPr>
                        <a:t> of the cerebral cortex.</a:t>
                      </a:r>
                      <a:br>
                        <a:rPr lang="en" sz="1200">
                          <a:solidFill>
                            <a:schemeClr val="dk1"/>
                          </a:solidFill>
                          <a:latin typeface="Cairo"/>
                          <a:ea typeface="Cairo"/>
                          <a:cs typeface="Cairo"/>
                          <a:sym typeface="Cairo"/>
                        </a:rPr>
                      </a:br>
                      <a:r>
                        <a:rPr lang="en" sz="1200">
                          <a:solidFill>
                            <a:schemeClr val="dk1"/>
                          </a:solidFill>
                          <a:latin typeface="Cairo"/>
                          <a:ea typeface="Cairo"/>
                          <a:cs typeface="Cairo"/>
                          <a:sym typeface="Cairo"/>
                        </a:rPr>
                        <a:t>-  </a:t>
                      </a:r>
                      <a:r>
                        <a:rPr b="1" lang="en" sz="1200">
                          <a:solidFill>
                            <a:schemeClr val="dk1"/>
                          </a:solidFill>
                          <a:latin typeface="Cairo"/>
                          <a:ea typeface="Cairo"/>
                          <a:cs typeface="Cairo"/>
                          <a:sym typeface="Cairo"/>
                        </a:rPr>
                        <a:t>Regulation</a:t>
                      </a:r>
                      <a:r>
                        <a:rPr lang="en" sz="1200">
                          <a:solidFill>
                            <a:schemeClr val="dk1"/>
                          </a:solidFill>
                          <a:latin typeface="Cairo"/>
                          <a:ea typeface="Cairo"/>
                          <a:cs typeface="Cairo"/>
                          <a:sym typeface="Cairo"/>
                        </a:rPr>
                        <a:t> of </a:t>
                      </a:r>
                      <a:r>
                        <a:rPr lang="en" sz="1200">
                          <a:solidFill>
                            <a:srgbClr val="FF0000"/>
                          </a:solidFill>
                          <a:latin typeface="Cairo"/>
                          <a:ea typeface="Cairo"/>
                          <a:cs typeface="Cairo"/>
                          <a:sym typeface="Cairo"/>
                        </a:rPr>
                        <a:t>flow</a:t>
                      </a:r>
                      <a:r>
                        <a:rPr lang="en" sz="1200">
                          <a:solidFill>
                            <a:schemeClr val="dk1"/>
                          </a:solidFill>
                          <a:latin typeface="Cairo"/>
                          <a:ea typeface="Cairo"/>
                          <a:cs typeface="Cairo"/>
                          <a:sym typeface="Cairo"/>
                        </a:rPr>
                        <a:t> </a:t>
                      </a:r>
                      <a:r>
                        <a:rPr lang="en" sz="1200">
                          <a:solidFill>
                            <a:srgbClr val="FF0000"/>
                          </a:solidFill>
                          <a:latin typeface="Cairo"/>
                          <a:ea typeface="Cairo"/>
                          <a:cs typeface="Cairo"/>
                          <a:sym typeface="Cairo"/>
                        </a:rPr>
                        <a:t>of</a:t>
                      </a:r>
                      <a:r>
                        <a:rPr lang="en" sz="1200">
                          <a:solidFill>
                            <a:schemeClr val="dk1"/>
                          </a:solidFill>
                          <a:latin typeface="Cairo"/>
                          <a:ea typeface="Cairo"/>
                          <a:cs typeface="Cairo"/>
                          <a:sym typeface="Cairo"/>
                        </a:rPr>
                        <a:t> </a:t>
                      </a:r>
                      <a:r>
                        <a:rPr lang="en" sz="1200">
                          <a:solidFill>
                            <a:srgbClr val="FF0000"/>
                          </a:solidFill>
                          <a:latin typeface="Cairo"/>
                          <a:ea typeface="Cairo"/>
                          <a:cs typeface="Cairo"/>
                          <a:sym typeface="Cairo"/>
                        </a:rPr>
                        <a:t>information</a:t>
                      </a:r>
                      <a:r>
                        <a:rPr lang="en" sz="1200">
                          <a:solidFill>
                            <a:schemeClr val="dk1"/>
                          </a:solidFill>
                          <a:latin typeface="Cairo"/>
                          <a:ea typeface="Cairo"/>
                          <a:cs typeface="Cairo"/>
                          <a:sym typeface="Cairo"/>
                        </a:rPr>
                        <a:t> through other thalamic nuclei to the cortex via projections into reticular nuclei.</a:t>
                      </a:r>
                      <a:endParaRPr sz="1200">
                        <a:solidFill>
                          <a:schemeClr val="dk1"/>
                        </a:solidFill>
                        <a:latin typeface="Cairo"/>
                        <a:ea typeface="Cairo"/>
                        <a:cs typeface="Cairo"/>
                        <a:sym typeface="Cairo"/>
                      </a:endParaRPr>
                    </a:p>
                    <a:p>
                      <a:pPr indent="0" lvl="0" marL="457200" rtl="0" algn="l">
                        <a:spcBef>
                          <a:spcPts val="0"/>
                        </a:spcBef>
                        <a:spcAft>
                          <a:spcPts val="0"/>
                        </a:spcAft>
                        <a:buNone/>
                      </a:pPr>
                      <a:r>
                        <a:rPr lang="en" sz="1200">
                          <a:solidFill>
                            <a:srgbClr val="B7B7B7"/>
                          </a:solidFill>
                          <a:latin typeface="Cairo"/>
                          <a:ea typeface="Cairo"/>
                          <a:cs typeface="Cairo"/>
                          <a:sym typeface="Cairo"/>
                        </a:rPr>
                        <a:t>It is a relay station for impulses before reaching CC except for olfaction which goes directly to cortex</a:t>
                      </a:r>
                      <a:endParaRPr sz="1200">
                        <a:solidFill>
                          <a:srgbClr val="B7B7B7"/>
                        </a:solidFill>
                        <a:latin typeface="Cairo"/>
                        <a:ea typeface="Cairo"/>
                        <a:cs typeface="Cairo"/>
                        <a:sym typeface="Cairo"/>
                      </a:endParaRPr>
                    </a:p>
                  </a:txBody>
                  <a:tcPr marT="91425" marB="91425" marR="91425" marL="91425">
                    <a:lnL cap="flat" cmpd="sng" w="9525">
                      <a:solidFill>
                        <a:srgbClr val="134F5C"/>
                      </a:solidFill>
                      <a:prstDash val="lgDashDot"/>
                      <a:round/>
                      <a:headEnd len="sm" w="sm" type="none"/>
                      <a:tailEnd len="sm" w="sm" type="none"/>
                    </a:lnL>
                    <a:lnR cap="flat" cmpd="sng" w="9525">
                      <a:solidFill>
                        <a:srgbClr val="134F5C"/>
                      </a:solidFill>
                      <a:prstDash val="lgDashDot"/>
                      <a:round/>
                      <a:headEnd len="sm" w="sm" type="none"/>
                      <a:tailEnd len="sm" w="sm" type="none"/>
                    </a:lnR>
                    <a:lnT cap="flat" cmpd="sng" w="9525">
                      <a:solidFill>
                        <a:srgbClr val="134F5C"/>
                      </a:solidFill>
                      <a:prstDash val="lgDashDot"/>
                      <a:round/>
                      <a:headEnd len="sm" w="sm" type="none"/>
                      <a:tailEnd len="sm" w="sm" type="none"/>
                    </a:lnT>
                    <a:lnB cap="flat" cmpd="sng" w="9525">
                      <a:solidFill>
                        <a:srgbClr val="134F5C"/>
                      </a:solidFill>
                      <a:prstDash val="lgDashDot"/>
                      <a:round/>
                      <a:headEnd len="sm" w="sm" type="none"/>
                      <a:tailEnd len="sm" w="sm" type="none"/>
                    </a:lnB>
                  </a:tcPr>
                </a:tc>
              </a:tr>
              <a:tr h="606100">
                <a:tc>
                  <a:txBody>
                    <a:bodyPr>
                      <a:noAutofit/>
                    </a:bodyPr>
                    <a:lstStyle/>
                    <a:p>
                      <a:pPr indent="0" lvl="0" marL="0" rtl="0" algn="ctr">
                        <a:spcBef>
                          <a:spcPts val="0"/>
                        </a:spcBef>
                        <a:spcAft>
                          <a:spcPts val="0"/>
                        </a:spcAft>
                        <a:buClr>
                          <a:schemeClr val="dk1"/>
                        </a:buClr>
                        <a:buSzPts val="1100"/>
                        <a:buFont typeface="Arial"/>
                        <a:buNone/>
                      </a:pPr>
                      <a:r>
                        <a:rPr lang="en" sz="1100">
                          <a:solidFill>
                            <a:srgbClr val="FFFFFF"/>
                          </a:solidFill>
                          <a:latin typeface="Philosopher"/>
                          <a:ea typeface="Philosopher"/>
                          <a:cs typeface="Philosopher"/>
                          <a:sym typeface="Philosopher"/>
                        </a:rPr>
                        <a:t>Hypothalamus</a:t>
                      </a:r>
                      <a:endParaRPr sz="1100">
                        <a:solidFill>
                          <a:srgbClr val="FFFFFF"/>
                        </a:solidFill>
                        <a:latin typeface="Philosopher"/>
                        <a:ea typeface="Philosopher"/>
                        <a:cs typeface="Philosopher"/>
                        <a:sym typeface="Philosopher"/>
                      </a:endParaRPr>
                    </a:p>
                  </a:txBody>
                  <a:tcPr marT="91425" marB="91425" marR="91425" marL="91425" anchor="ctr">
                    <a:lnL cap="flat" cmpd="sng" w="9525">
                      <a:solidFill>
                        <a:srgbClr val="134F5C"/>
                      </a:solidFill>
                      <a:prstDash val="lgDashDot"/>
                      <a:round/>
                      <a:headEnd len="sm" w="sm" type="none"/>
                      <a:tailEnd len="sm" w="sm" type="none"/>
                    </a:lnL>
                    <a:lnR cap="flat" cmpd="sng" w="9525">
                      <a:solidFill>
                        <a:srgbClr val="134F5C"/>
                      </a:solidFill>
                      <a:prstDash val="lgDashDot"/>
                      <a:round/>
                      <a:headEnd len="sm" w="sm" type="none"/>
                      <a:tailEnd len="sm" w="sm" type="none"/>
                    </a:lnR>
                    <a:lnT cap="flat" cmpd="sng" w="9525">
                      <a:solidFill>
                        <a:srgbClr val="134F5C"/>
                      </a:solidFill>
                      <a:prstDash val="lgDashDot"/>
                      <a:round/>
                      <a:headEnd len="sm" w="sm" type="none"/>
                      <a:tailEnd len="sm" w="sm" type="none"/>
                    </a:lnT>
                    <a:lnB cap="flat" cmpd="sng" w="9525">
                      <a:solidFill>
                        <a:srgbClr val="134F5C"/>
                      </a:solidFill>
                      <a:prstDash val="lgDashDot"/>
                      <a:round/>
                      <a:headEnd len="sm" w="sm" type="none"/>
                      <a:tailEnd len="sm" w="sm" type="none"/>
                    </a:lnB>
                    <a:solidFill>
                      <a:srgbClr val="A2C4C9"/>
                    </a:solidFill>
                  </a:tcPr>
                </a:tc>
                <a:tc>
                  <a:txBody>
                    <a:bodyPr>
                      <a:noAutofit/>
                    </a:bodyPr>
                    <a:lstStyle/>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Tuberomammillary nucleus in the hypothalamus </a:t>
                      </a:r>
                      <a:r>
                        <a:rPr lang="en" sz="1200">
                          <a:solidFill>
                            <a:srgbClr val="B7B7B7"/>
                          </a:solidFill>
                          <a:latin typeface="Cairo"/>
                          <a:ea typeface="Cairo"/>
                          <a:cs typeface="Cairo"/>
                          <a:sym typeface="Cairo"/>
                        </a:rPr>
                        <a:t>(posterior third) that contains histamine-releasing neurons</a:t>
                      </a:r>
                      <a:r>
                        <a:rPr lang="en">
                          <a:solidFill>
                            <a:schemeClr val="dk1"/>
                          </a:solidFill>
                          <a:latin typeface="Cairo"/>
                          <a:ea typeface="Cairo"/>
                          <a:cs typeface="Cairo"/>
                          <a:sym typeface="Cairo"/>
                        </a:rPr>
                        <a:t> projects to the cortex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And is involved in </a:t>
                      </a:r>
                      <a:r>
                        <a:rPr b="1" lang="en">
                          <a:solidFill>
                            <a:srgbClr val="FF0000"/>
                          </a:solidFill>
                          <a:latin typeface="Cairo"/>
                          <a:ea typeface="Cairo"/>
                          <a:cs typeface="Cairo"/>
                          <a:sym typeface="Cairo"/>
                        </a:rPr>
                        <a:t>maintaining the awake state</a:t>
                      </a:r>
                      <a:endParaRPr b="1">
                        <a:solidFill>
                          <a:srgbClr val="FF0000"/>
                        </a:solidFill>
                        <a:latin typeface="Cairo"/>
                        <a:ea typeface="Cairo"/>
                        <a:cs typeface="Cairo"/>
                        <a:sym typeface="Cairo"/>
                      </a:endParaRPr>
                    </a:p>
                  </a:txBody>
                  <a:tcPr marT="91425" marB="91425" marR="91425" marL="91425">
                    <a:lnL cap="flat" cmpd="sng" w="9525">
                      <a:solidFill>
                        <a:srgbClr val="134F5C"/>
                      </a:solidFill>
                      <a:prstDash val="lgDashDot"/>
                      <a:round/>
                      <a:headEnd len="sm" w="sm" type="none"/>
                      <a:tailEnd len="sm" w="sm" type="none"/>
                    </a:lnL>
                    <a:lnR cap="flat" cmpd="sng" w="9525">
                      <a:solidFill>
                        <a:srgbClr val="134F5C"/>
                      </a:solidFill>
                      <a:prstDash val="lgDashDot"/>
                      <a:round/>
                      <a:headEnd len="sm" w="sm" type="none"/>
                      <a:tailEnd len="sm" w="sm" type="none"/>
                    </a:lnR>
                    <a:lnT cap="flat" cmpd="sng" w="9525">
                      <a:solidFill>
                        <a:srgbClr val="134F5C"/>
                      </a:solidFill>
                      <a:prstDash val="lgDashDot"/>
                      <a:round/>
                      <a:headEnd len="sm" w="sm" type="none"/>
                      <a:tailEnd len="sm" w="sm" type="none"/>
                    </a:lnT>
                    <a:lnB cap="flat" cmpd="sng" w="9525">
                      <a:solidFill>
                        <a:srgbClr val="134F5C"/>
                      </a:solidFill>
                      <a:prstDash val="lgDashDot"/>
                      <a:round/>
                      <a:headEnd len="sm" w="sm" type="none"/>
                      <a:tailEnd len="sm" w="sm" type="none"/>
                    </a:lnB>
                  </a:tcPr>
                </a:tc>
              </a:tr>
            </a:tbl>
          </a:graphicData>
        </a:graphic>
      </p:graphicFrame>
      <p:sp>
        <p:nvSpPr>
          <p:cNvPr id="179" name="Google Shape;179;p30"/>
          <p:cNvSpPr txBox="1"/>
          <p:nvPr/>
        </p:nvSpPr>
        <p:spPr>
          <a:xfrm>
            <a:off x="1414314" y="3238631"/>
            <a:ext cx="52017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B5394"/>
                </a:solidFill>
                <a:latin typeface="Josefin Sans"/>
                <a:ea typeface="Josefin Sans"/>
                <a:cs typeface="Josefin Sans"/>
                <a:sym typeface="Josefin Sans"/>
              </a:rPr>
              <a:t>Functions of reticular formation:</a:t>
            </a:r>
            <a:endParaRPr>
              <a:latin typeface="Josefin Sans"/>
              <a:ea typeface="Josefin Sans"/>
              <a:cs typeface="Josefin Sans"/>
              <a:sym typeface="Josefi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1"/>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20 th Lecture  ∣ The Physiology Team</a:t>
            </a:r>
            <a:endParaRPr b="1">
              <a:solidFill>
                <a:srgbClr val="2C5072"/>
              </a:solidFill>
              <a:latin typeface="Cairo"/>
              <a:ea typeface="Cairo"/>
              <a:cs typeface="Cairo"/>
              <a:sym typeface="Cairo"/>
            </a:endParaRPr>
          </a:p>
        </p:txBody>
      </p:sp>
      <p:sp>
        <p:nvSpPr>
          <p:cNvPr id="185" name="Google Shape;185;p31"/>
          <p:cNvSpPr txBox="1"/>
          <p:nvPr/>
        </p:nvSpPr>
        <p:spPr>
          <a:xfrm>
            <a:off x="4" y="0"/>
            <a:ext cx="7544100" cy="42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i="1" lang="en" sz="1800">
                <a:solidFill>
                  <a:srgbClr val="0B5394"/>
                </a:solidFill>
                <a:latin typeface="Economica"/>
                <a:ea typeface="Economica"/>
                <a:cs typeface="Economica"/>
                <a:sym typeface="Economica"/>
              </a:rPr>
              <a:t>Explain what is meant by the “ Reticular Activating System ”( RAS)</a:t>
            </a:r>
            <a:endParaRPr b="1" sz="1800">
              <a:solidFill>
                <a:srgbClr val="0B5394"/>
              </a:solidFill>
              <a:latin typeface="Economica"/>
              <a:ea typeface="Economica"/>
              <a:cs typeface="Economica"/>
              <a:sym typeface="Economica"/>
            </a:endParaRPr>
          </a:p>
        </p:txBody>
      </p:sp>
      <p:graphicFrame>
        <p:nvGraphicFramePr>
          <p:cNvPr id="186" name="Google Shape;186;p31"/>
          <p:cNvGraphicFramePr/>
          <p:nvPr/>
        </p:nvGraphicFramePr>
        <p:xfrm>
          <a:off x="188188" y="918585"/>
          <a:ext cx="3000000" cy="3000000"/>
        </p:xfrm>
        <a:graphic>
          <a:graphicData uri="http://schemas.openxmlformats.org/drawingml/2006/table">
            <a:tbl>
              <a:tblPr>
                <a:noFill/>
                <a:tableStyleId>{F2B43AB9-4116-486B-B92A-D1FA84FC9214}</a:tableStyleId>
              </a:tblPr>
              <a:tblGrid>
                <a:gridCol w="2237100"/>
                <a:gridCol w="2313700"/>
                <a:gridCol w="1803675"/>
              </a:tblGrid>
              <a:tr h="347525">
                <a:tc gridSpan="3">
                  <a:txBody>
                    <a:bodyPr>
                      <a:noAutofit/>
                    </a:bodyPr>
                    <a:lstStyle/>
                    <a:p>
                      <a:pPr indent="0" lvl="0" marL="0" rtl="0" algn="ctr">
                        <a:spcBef>
                          <a:spcPts val="0"/>
                        </a:spcBef>
                        <a:spcAft>
                          <a:spcPts val="0"/>
                        </a:spcAft>
                        <a:buNone/>
                      </a:pPr>
                      <a:r>
                        <a:rPr lang="en" sz="1600">
                          <a:solidFill>
                            <a:srgbClr val="A64D79"/>
                          </a:solidFill>
                          <a:latin typeface="Philosopher"/>
                          <a:ea typeface="Philosopher"/>
                          <a:cs typeface="Philosopher"/>
                          <a:sym typeface="Philosopher"/>
                        </a:rPr>
                        <a:t>Reticular formation </a:t>
                      </a:r>
                      <a:r>
                        <a:rPr lang="en" sz="1600">
                          <a:solidFill>
                            <a:srgbClr val="A64D79"/>
                          </a:solidFill>
                          <a:latin typeface="Philosopher"/>
                          <a:ea typeface="Philosopher"/>
                          <a:cs typeface="Philosopher"/>
                          <a:sym typeface="Philosopher"/>
                        </a:rPr>
                        <a:t>Consist of three parts: </a:t>
                      </a:r>
                      <a:endParaRPr sz="1600">
                        <a:solidFill>
                          <a:srgbClr val="A64D79"/>
                        </a:solidFill>
                        <a:latin typeface="Philosopher"/>
                        <a:ea typeface="Philosopher"/>
                        <a:cs typeface="Philosopher"/>
                        <a:sym typeface="Philosopher"/>
                      </a:endParaRPr>
                    </a:p>
                  </a:txBody>
                  <a:tcPr marT="91425" marB="91425" marR="91425" marL="91425" anchor="ctr">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solidFill>
                      <a:srgbClr val="EAD1DC"/>
                    </a:solidFill>
                  </a:tcPr>
                </a:tc>
                <a:tc hMerge="1"/>
                <a:tc hMerge="1"/>
              </a:tr>
              <a:tr h="520375">
                <a:tc>
                  <a:txBody>
                    <a:bodyPr>
                      <a:noAutofit/>
                    </a:bodyPr>
                    <a:lstStyle/>
                    <a:p>
                      <a:pPr indent="0" lvl="0" marL="0" rtl="0" algn="ctr">
                        <a:spcBef>
                          <a:spcPts val="0"/>
                        </a:spcBef>
                        <a:spcAft>
                          <a:spcPts val="0"/>
                        </a:spcAft>
                        <a:buNone/>
                      </a:pPr>
                      <a:r>
                        <a:rPr lang="en" sz="1300">
                          <a:solidFill>
                            <a:srgbClr val="6AA84F"/>
                          </a:solidFill>
                          <a:latin typeface="Philosopher"/>
                          <a:ea typeface="Philosopher"/>
                          <a:cs typeface="Philosopher"/>
                          <a:sym typeface="Philosopher"/>
                        </a:rPr>
                        <a:t>Lateral Reticular Formation</a:t>
                      </a:r>
                      <a:endParaRPr sz="1300">
                        <a:solidFill>
                          <a:srgbClr val="6AA84F"/>
                        </a:solidFill>
                        <a:latin typeface="Philosopher"/>
                        <a:ea typeface="Philosopher"/>
                        <a:cs typeface="Philosopher"/>
                        <a:sym typeface="Philosopher"/>
                      </a:endParaRPr>
                    </a:p>
                  </a:txBody>
                  <a:tcPr marT="91425" marB="91425" marR="91425" marL="91425" anchor="ctr">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solidFill>
                      <a:srgbClr val="D9EAD3"/>
                    </a:solidFill>
                  </a:tcPr>
                </a:tc>
                <a:tc>
                  <a:txBody>
                    <a:bodyPr>
                      <a:noAutofit/>
                    </a:bodyPr>
                    <a:lstStyle/>
                    <a:p>
                      <a:pPr indent="0" lvl="0" marL="0" rtl="0" algn="ctr">
                        <a:spcBef>
                          <a:spcPts val="0"/>
                        </a:spcBef>
                        <a:spcAft>
                          <a:spcPts val="0"/>
                        </a:spcAft>
                        <a:buNone/>
                      </a:pPr>
                      <a:r>
                        <a:rPr lang="en" sz="1300">
                          <a:solidFill>
                            <a:srgbClr val="45818E"/>
                          </a:solidFill>
                          <a:latin typeface="Philosopher"/>
                          <a:ea typeface="Philosopher"/>
                          <a:cs typeface="Philosopher"/>
                          <a:sym typeface="Philosopher"/>
                        </a:rPr>
                        <a:t>Paramedics Reticular Formation</a:t>
                      </a:r>
                      <a:endParaRPr sz="1300">
                        <a:solidFill>
                          <a:srgbClr val="45818E"/>
                        </a:solidFill>
                        <a:latin typeface="Philosopher"/>
                        <a:ea typeface="Philosopher"/>
                        <a:cs typeface="Philosopher"/>
                        <a:sym typeface="Philosopher"/>
                      </a:endParaRPr>
                    </a:p>
                  </a:txBody>
                  <a:tcPr marT="91425" marB="91425" marR="91425" marL="91425" anchor="ctr">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solidFill>
                      <a:srgbClr val="CFE2F3"/>
                    </a:solidFill>
                  </a:tcPr>
                </a:tc>
                <a:tc>
                  <a:txBody>
                    <a:bodyPr>
                      <a:noAutofit/>
                    </a:bodyPr>
                    <a:lstStyle/>
                    <a:p>
                      <a:pPr indent="0" lvl="0" marL="0" rtl="0" algn="ctr">
                        <a:spcBef>
                          <a:spcPts val="0"/>
                        </a:spcBef>
                        <a:spcAft>
                          <a:spcPts val="0"/>
                        </a:spcAft>
                        <a:buNone/>
                      </a:pPr>
                      <a:r>
                        <a:rPr lang="en" sz="1300">
                          <a:solidFill>
                            <a:srgbClr val="E69138"/>
                          </a:solidFill>
                          <a:latin typeface="Philosopher"/>
                          <a:ea typeface="Philosopher"/>
                          <a:cs typeface="Philosopher"/>
                          <a:sym typeface="Philosopher"/>
                        </a:rPr>
                        <a:t>Raphe nuclei </a:t>
                      </a:r>
                      <a:endParaRPr sz="1300">
                        <a:solidFill>
                          <a:srgbClr val="E69138"/>
                        </a:solidFill>
                        <a:latin typeface="Philosopher"/>
                        <a:ea typeface="Philosopher"/>
                        <a:cs typeface="Philosopher"/>
                        <a:sym typeface="Philosopher"/>
                      </a:endParaRPr>
                    </a:p>
                    <a:p>
                      <a:pPr indent="0" lvl="0" marL="0" rtl="0" algn="ctr">
                        <a:spcBef>
                          <a:spcPts val="0"/>
                        </a:spcBef>
                        <a:spcAft>
                          <a:spcPts val="0"/>
                        </a:spcAft>
                        <a:buNone/>
                      </a:pPr>
                      <a:r>
                        <a:rPr lang="en" sz="1300">
                          <a:solidFill>
                            <a:srgbClr val="E69138"/>
                          </a:solidFill>
                          <a:latin typeface="Philosopher"/>
                          <a:ea typeface="Philosopher"/>
                          <a:cs typeface="Philosopher"/>
                          <a:sym typeface="Philosopher"/>
                        </a:rPr>
                        <a:t>( median RF)</a:t>
                      </a:r>
                      <a:endParaRPr sz="1300">
                        <a:solidFill>
                          <a:srgbClr val="E69138"/>
                        </a:solidFill>
                        <a:latin typeface="Philosopher"/>
                        <a:ea typeface="Philosopher"/>
                        <a:cs typeface="Philosopher"/>
                        <a:sym typeface="Philosopher"/>
                      </a:endParaRPr>
                    </a:p>
                  </a:txBody>
                  <a:tcPr marT="91425" marB="91425" marR="91425" marL="91425" anchor="ctr">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solidFill>
                      <a:srgbClr val="FCE5CD"/>
                    </a:solidFill>
                  </a:tcPr>
                </a:tc>
              </a:tr>
              <a:tr h="3904875">
                <a:tc>
                  <a:txBody>
                    <a:bodyPr>
                      <a:noAutofit/>
                    </a:bodyPr>
                    <a:lstStyle/>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Has small </a:t>
                      </a:r>
                      <a:r>
                        <a:rPr lang="en" sz="1000">
                          <a:solidFill>
                            <a:srgbClr val="073763"/>
                          </a:solidFill>
                          <a:latin typeface="Cairo"/>
                          <a:ea typeface="Cairo"/>
                          <a:cs typeface="Cairo"/>
                          <a:sym typeface="Cairo"/>
                        </a:rPr>
                        <a:t>neurons</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Receives information from ascending tracts for </a:t>
                      </a:r>
                      <a:r>
                        <a:rPr b="1" lang="en" sz="1000">
                          <a:solidFill>
                            <a:srgbClr val="073763"/>
                          </a:solidFill>
                          <a:latin typeface="Cairo"/>
                          <a:ea typeface="Cairo"/>
                          <a:cs typeface="Cairo"/>
                          <a:sym typeface="Cairo"/>
                        </a:rPr>
                        <a:t>touch and pain.</a:t>
                      </a:r>
                      <a:endParaRPr b="1"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Receives </a:t>
                      </a:r>
                      <a:r>
                        <a:rPr b="1" lang="en" sz="1000">
                          <a:solidFill>
                            <a:srgbClr val="073763"/>
                          </a:solidFill>
                          <a:latin typeface="Cairo"/>
                          <a:ea typeface="Cairo"/>
                          <a:cs typeface="Cairo"/>
                          <a:sym typeface="Cairo"/>
                        </a:rPr>
                        <a:t>vestibular</a:t>
                      </a:r>
                      <a:r>
                        <a:rPr lang="en" sz="1000">
                          <a:solidFill>
                            <a:srgbClr val="073763"/>
                          </a:solidFill>
                          <a:latin typeface="Cairo"/>
                          <a:ea typeface="Cairo"/>
                          <a:cs typeface="Cairo"/>
                          <a:sym typeface="Cairo"/>
                        </a:rPr>
                        <a:t> information from median vestibular nerve.</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Receives </a:t>
                      </a:r>
                      <a:r>
                        <a:rPr b="1" lang="en" sz="1000">
                          <a:solidFill>
                            <a:srgbClr val="073763"/>
                          </a:solidFill>
                          <a:latin typeface="Cairo"/>
                          <a:ea typeface="Cairo"/>
                          <a:cs typeface="Cairo"/>
                          <a:sym typeface="Cairo"/>
                        </a:rPr>
                        <a:t>auditory</a:t>
                      </a:r>
                      <a:r>
                        <a:rPr lang="en" sz="1000">
                          <a:solidFill>
                            <a:srgbClr val="073763"/>
                          </a:solidFill>
                          <a:latin typeface="Cairo"/>
                          <a:ea typeface="Cairo"/>
                          <a:cs typeface="Cairo"/>
                          <a:sym typeface="Cairo"/>
                        </a:rPr>
                        <a:t> information from superior olivary nucleus.</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b="1" lang="en" sz="1000">
                          <a:solidFill>
                            <a:srgbClr val="073763"/>
                          </a:solidFill>
                          <a:latin typeface="Cairo"/>
                          <a:ea typeface="Cairo"/>
                          <a:cs typeface="Cairo"/>
                          <a:sym typeface="Cairo"/>
                        </a:rPr>
                        <a:t>Visual</a:t>
                      </a:r>
                      <a:r>
                        <a:rPr lang="en" sz="1000">
                          <a:solidFill>
                            <a:srgbClr val="073763"/>
                          </a:solidFill>
                          <a:latin typeface="Cairo"/>
                          <a:ea typeface="Cairo"/>
                          <a:cs typeface="Cairo"/>
                          <a:sym typeface="Cairo"/>
                        </a:rPr>
                        <a:t> information from superior colliculus.</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b="1" lang="en" sz="1000">
                          <a:solidFill>
                            <a:srgbClr val="073763"/>
                          </a:solidFill>
                          <a:latin typeface="Cairo"/>
                          <a:ea typeface="Cairo"/>
                          <a:cs typeface="Cairo"/>
                          <a:sym typeface="Cairo"/>
                        </a:rPr>
                        <a:t>Olfactory</a:t>
                      </a:r>
                      <a:r>
                        <a:rPr lang="en" sz="1000">
                          <a:solidFill>
                            <a:srgbClr val="073763"/>
                          </a:solidFill>
                          <a:latin typeface="Cairo"/>
                          <a:ea typeface="Cairo"/>
                          <a:cs typeface="Cairo"/>
                          <a:sym typeface="Cairo"/>
                        </a:rPr>
                        <a:t> information via medial forebrain bundle</a:t>
                      </a:r>
                      <a:br>
                        <a:rPr lang="en" sz="1000">
                          <a:solidFill>
                            <a:srgbClr val="073763"/>
                          </a:solidFill>
                          <a:latin typeface="Cairo"/>
                          <a:ea typeface="Cairo"/>
                          <a:cs typeface="Cairo"/>
                          <a:sym typeface="Cairo"/>
                        </a:rPr>
                      </a:br>
                      <a:r>
                        <a:rPr lang="en" sz="1000">
                          <a:solidFill>
                            <a:srgbClr val="B7B7B7"/>
                          </a:solidFill>
                          <a:latin typeface="Cairo"/>
                          <a:ea typeface="Cairo"/>
                          <a:cs typeface="Cairo"/>
                          <a:sym typeface="Cairo"/>
                        </a:rPr>
                        <a:t>olfaction can trigger memories because it is sent to RF</a:t>
                      </a:r>
                      <a:endParaRPr sz="1000">
                        <a:solidFill>
                          <a:srgbClr val="B7B7B7"/>
                        </a:solidFill>
                        <a:latin typeface="Cairo"/>
                        <a:ea typeface="Cairo"/>
                        <a:cs typeface="Cairo"/>
                        <a:sym typeface="Cairo"/>
                      </a:endParaRPr>
                    </a:p>
                    <a:p>
                      <a:pPr indent="-292100" lvl="0" marL="457200" rtl="0" algn="l">
                        <a:spcBef>
                          <a:spcPts val="0"/>
                        </a:spcBef>
                        <a:spcAft>
                          <a:spcPts val="0"/>
                        </a:spcAft>
                        <a:buClr>
                          <a:srgbClr val="B7B7B7"/>
                        </a:buClr>
                        <a:buSzPts val="1000"/>
                        <a:buFont typeface="Cairo"/>
                        <a:buChar char="❖"/>
                      </a:pPr>
                      <a:r>
                        <a:rPr lang="en" sz="1000">
                          <a:solidFill>
                            <a:srgbClr val="B7B7B7"/>
                          </a:solidFill>
                          <a:latin typeface="Cairo"/>
                          <a:ea typeface="Cairo"/>
                          <a:cs typeface="Cairo"/>
                          <a:sym typeface="Cairo"/>
                        </a:rPr>
                        <a:t>“They initiate consciousness </a:t>
                      </a:r>
                      <a:r>
                        <a:rPr lang="en" sz="1000">
                          <a:solidFill>
                            <a:srgbClr val="B7B7B7"/>
                          </a:solidFill>
                          <a:latin typeface="Cairo"/>
                          <a:ea typeface="Cairo"/>
                          <a:cs typeface="Cairo"/>
                          <a:sym typeface="Cairo"/>
                        </a:rPr>
                        <a:t>that's</a:t>
                      </a:r>
                      <a:r>
                        <a:rPr lang="en" sz="1000">
                          <a:solidFill>
                            <a:srgbClr val="B7B7B7"/>
                          </a:solidFill>
                          <a:latin typeface="Cairo"/>
                          <a:ea typeface="Cairo"/>
                          <a:cs typeface="Cairo"/>
                          <a:sym typeface="Cairo"/>
                        </a:rPr>
                        <a:t> why you have to turn the lights off and sleep in </a:t>
                      </a:r>
                      <a:r>
                        <a:rPr lang="en" sz="1000">
                          <a:solidFill>
                            <a:srgbClr val="B7B7B7"/>
                          </a:solidFill>
                          <a:latin typeface="Cairo"/>
                          <a:ea typeface="Cairo"/>
                          <a:cs typeface="Cairo"/>
                          <a:sym typeface="Cairo"/>
                        </a:rPr>
                        <a:t>comfortable</a:t>
                      </a:r>
                      <a:r>
                        <a:rPr lang="en" sz="1000">
                          <a:solidFill>
                            <a:srgbClr val="B7B7B7"/>
                          </a:solidFill>
                          <a:latin typeface="Cairo"/>
                          <a:ea typeface="Cairo"/>
                          <a:cs typeface="Cairo"/>
                          <a:sym typeface="Cairo"/>
                        </a:rPr>
                        <a:t> place without any strong smell , to inhibit them “</a:t>
                      </a:r>
                      <a:endParaRPr sz="1000">
                        <a:solidFill>
                          <a:srgbClr val="B7B7B7"/>
                        </a:solidFill>
                        <a:latin typeface="Cairo"/>
                        <a:ea typeface="Cairo"/>
                        <a:cs typeface="Cairo"/>
                        <a:sym typeface="Cairo"/>
                      </a:endParaRPr>
                    </a:p>
                  </a:txBody>
                  <a:tcPr marT="91425" marB="91425" marR="91425" marL="91425">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tcPr>
                </a:tc>
                <a:tc>
                  <a:txBody>
                    <a:bodyPr>
                      <a:noAutofit/>
                    </a:bodyPr>
                    <a:lstStyle/>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Has large cells. “​Magno​cellular nuclei”​</a:t>
                      </a:r>
                      <a:endParaRPr sz="1000">
                        <a:solidFill>
                          <a:srgbClr val="073763"/>
                        </a:solidFill>
                        <a:latin typeface="Cairo"/>
                        <a:ea typeface="Cairo"/>
                        <a:cs typeface="Cairo"/>
                        <a:sym typeface="Cairo"/>
                      </a:endParaRPr>
                    </a:p>
                    <a:p>
                      <a:pPr indent="-292100" lvl="0" marL="457200" rtl="0" algn="l">
                        <a:spcBef>
                          <a:spcPts val="0"/>
                        </a:spcBef>
                        <a:spcAft>
                          <a:spcPts val="0"/>
                        </a:spcAft>
                        <a:buClr>
                          <a:srgbClr val="FF0000"/>
                        </a:buClr>
                        <a:buSzPts val="1000"/>
                        <a:buFont typeface="Cairo"/>
                        <a:buChar char="❖"/>
                      </a:pPr>
                      <a:r>
                        <a:rPr lang="en" sz="1000">
                          <a:solidFill>
                            <a:srgbClr val="FF0000"/>
                          </a:solidFill>
                          <a:latin typeface="Cairo"/>
                          <a:ea typeface="Cairo"/>
                          <a:cs typeface="Cairo"/>
                          <a:sym typeface="Cairo"/>
                        </a:rPr>
                        <a:t>Receives signals from lateral reticular formation </a:t>
                      </a:r>
                      <a:endParaRPr sz="1000">
                        <a:solidFill>
                          <a:srgbClr val="FF0000"/>
                        </a:solidFill>
                        <a:latin typeface="Cairo"/>
                        <a:ea typeface="Cairo"/>
                        <a:cs typeface="Cairo"/>
                        <a:sym typeface="Cairo"/>
                      </a:endParaRPr>
                    </a:p>
                    <a:p>
                      <a:pPr indent="-292100" lvl="0" marL="457200" rtl="0" algn="l">
                        <a:spcBef>
                          <a:spcPts val="0"/>
                        </a:spcBef>
                        <a:spcAft>
                          <a:spcPts val="0"/>
                        </a:spcAft>
                        <a:buClr>
                          <a:srgbClr val="073763"/>
                        </a:buClr>
                        <a:buSzPts val="1000"/>
                        <a:buFont typeface="Cairo"/>
                        <a:buChar char="❖"/>
                      </a:pPr>
                      <a:r>
                        <a:rPr lang="en" sz="1000">
                          <a:solidFill>
                            <a:schemeClr val="dk1"/>
                          </a:solidFill>
                          <a:latin typeface="Cairo"/>
                          <a:ea typeface="Cairo"/>
                          <a:cs typeface="Cairo"/>
                          <a:sym typeface="Cairo"/>
                        </a:rPr>
                        <a:t>Contains: -noradrenergic (NA) </a:t>
                      </a:r>
                      <a:r>
                        <a:rPr lang="en" sz="1000">
                          <a:solidFill>
                            <a:schemeClr val="dk1"/>
                          </a:solidFill>
                          <a:latin typeface="Cairo"/>
                          <a:ea typeface="Cairo"/>
                          <a:cs typeface="Cairo"/>
                          <a:sym typeface="Cairo"/>
                        </a:rPr>
                        <a:t>Dopaminergic</a:t>
                      </a:r>
                      <a:r>
                        <a:rPr lang="en" sz="1000">
                          <a:solidFill>
                            <a:schemeClr val="dk1"/>
                          </a:solidFill>
                          <a:latin typeface="Cairo"/>
                          <a:ea typeface="Cairo"/>
                          <a:cs typeface="Cairo"/>
                          <a:sym typeface="Cairo"/>
                        </a:rPr>
                        <a:t> (DA</a:t>
                      </a:r>
                      <a:r>
                        <a:rPr lang="en" sz="1000">
                          <a:solidFill>
                            <a:srgbClr val="073763"/>
                          </a:solidFill>
                          <a:latin typeface="Cairo"/>
                          <a:ea typeface="Cairo"/>
                          <a:cs typeface="Cairo"/>
                          <a:sym typeface="Cairo"/>
                        </a:rPr>
                        <a:t>) </a:t>
                      </a:r>
                      <a:r>
                        <a:rPr lang="en" sz="1000">
                          <a:solidFill>
                            <a:srgbClr val="073763"/>
                          </a:solidFill>
                          <a:latin typeface="Cairo"/>
                          <a:ea typeface="Cairo"/>
                          <a:cs typeface="Cairo"/>
                          <a:sym typeface="Cairo"/>
                        </a:rPr>
                        <a:t>neurons</a:t>
                      </a:r>
                      <a:r>
                        <a:rPr lang="en" sz="1000">
                          <a:solidFill>
                            <a:srgbClr val="073763"/>
                          </a:solidFill>
                          <a:latin typeface="Cairo"/>
                          <a:ea typeface="Cairo"/>
                          <a:cs typeface="Cairo"/>
                          <a:sym typeface="Cairo"/>
                        </a:rPr>
                        <a:t>, projects </a:t>
                      </a:r>
                      <a:r>
                        <a:rPr lang="en" sz="1000">
                          <a:solidFill>
                            <a:srgbClr val="FF0000"/>
                          </a:solidFill>
                          <a:latin typeface="Cairo"/>
                          <a:ea typeface="Cairo"/>
                          <a:cs typeface="Cairo"/>
                          <a:sym typeface="Cairo"/>
                        </a:rPr>
                        <a:t>onto cerebral hemispheres.</a:t>
                      </a:r>
                      <a:br>
                        <a:rPr lang="en" sz="1000">
                          <a:solidFill>
                            <a:srgbClr val="FF0000"/>
                          </a:solidFill>
                          <a:latin typeface="Cairo"/>
                          <a:ea typeface="Cairo"/>
                          <a:cs typeface="Cairo"/>
                          <a:sym typeface="Cairo"/>
                        </a:rPr>
                      </a:br>
                      <a:r>
                        <a:rPr lang="en" sz="1000">
                          <a:solidFill>
                            <a:srgbClr val="FF0000"/>
                          </a:solidFill>
                          <a:latin typeface="Cairo"/>
                          <a:ea typeface="Cairo"/>
                          <a:cs typeface="Cairo"/>
                          <a:sym typeface="Cairo"/>
                        </a:rPr>
                        <a:t>-Cholinergic (Chl) </a:t>
                      </a:r>
                      <a:r>
                        <a:rPr lang="en" sz="1000">
                          <a:solidFill>
                            <a:srgbClr val="FF0000"/>
                          </a:solidFill>
                          <a:latin typeface="Cairo"/>
                          <a:ea typeface="Cairo"/>
                          <a:cs typeface="Cairo"/>
                          <a:sym typeface="Cairo"/>
                        </a:rPr>
                        <a:t>neurons</a:t>
                      </a:r>
                      <a:r>
                        <a:rPr lang="en" sz="1000">
                          <a:solidFill>
                            <a:srgbClr val="FF0000"/>
                          </a:solidFill>
                          <a:latin typeface="Cairo"/>
                          <a:ea typeface="Cairo"/>
                          <a:cs typeface="Cairo"/>
                          <a:sym typeface="Cairo"/>
                        </a:rPr>
                        <a:t> project onto the </a:t>
                      </a:r>
                      <a:r>
                        <a:rPr lang="en" sz="1000" u="sng">
                          <a:solidFill>
                            <a:srgbClr val="FF0000"/>
                          </a:solidFill>
                          <a:latin typeface="Cairo"/>
                          <a:ea typeface="Cairo"/>
                          <a:cs typeface="Cairo"/>
                          <a:sym typeface="Cairo"/>
                        </a:rPr>
                        <a:t>thalamus</a:t>
                      </a:r>
                      <a:br>
                        <a:rPr lang="en" sz="1000">
                          <a:solidFill>
                            <a:srgbClr val="FF0000"/>
                          </a:solidFill>
                          <a:latin typeface="Cairo"/>
                          <a:ea typeface="Cairo"/>
                          <a:cs typeface="Cairo"/>
                          <a:sym typeface="Cairo"/>
                        </a:rPr>
                      </a:br>
                      <a:endParaRPr sz="1000">
                        <a:solidFill>
                          <a:srgbClr val="FF0000"/>
                        </a:solidFill>
                        <a:latin typeface="Cairo"/>
                        <a:ea typeface="Cairo"/>
                        <a:cs typeface="Cairo"/>
                        <a:sym typeface="Cairo"/>
                      </a:endParaRPr>
                    </a:p>
                  </a:txBody>
                  <a:tcPr marT="91425" marB="91425" marR="91425" marL="91425">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tcPr>
                </a:tc>
                <a:tc>
                  <a:txBody>
                    <a:bodyPr>
                      <a:noAutofit/>
                    </a:bodyPr>
                    <a:lstStyle/>
                    <a:p>
                      <a:pPr indent="-292100" lvl="0" marL="457200" rtl="0" algn="l">
                        <a:spcBef>
                          <a:spcPts val="0"/>
                        </a:spcBef>
                        <a:spcAft>
                          <a:spcPts val="0"/>
                        </a:spcAft>
                        <a:buClr>
                          <a:srgbClr val="073763"/>
                        </a:buClr>
                        <a:buSzPts val="1000"/>
                        <a:buFont typeface="Cairo"/>
                        <a:buChar char="❖"/>
                      </a:pPr>
                      <a:r>
                        <a:rPr lang="en" sz="1000">
                          <a:solidFill>
                            <a:srgbClr val="073763"/>
                          </a:solidFill>
                          <a:latin typeface="Cairo"/>
                          <a:ea typeface="Cairo"/>
                          <a:cs typeface="Cairo"/>
                          <a:sym typeface="Cairo"/>
                        </a:rPr>
                        <a:t>In the midline of the reticular formation</a:t>
                      </a:r>
                      <a:br>
                        <a:rPr lang="en" sz="1000">
                          <a:solidFill>
                            <a:srgbClr val="073763"/>
                          </a:solidFill>
                          <a:latin typeface="Cairo"/>
                          <a:ea typeface="Cairo"/>
                          <a:cs typeface="Cairo"/>
                          <a:sym typeface="Cairo"/>
                        </a:rPr>
                      </a:br>
                      <a:endParaRPr sz="1000">
                        <a:solidFill>
                          <a:srgbClr val="073763"/>
                        </a:solidFill>
                        <a:latin typeface="Cairo"/>
                        <a:ea typeface="Cairo"/>
                        <a:cs typeface="Cairo"/>
                        <a:sym typeface="Cairo"/>
                      </a:endParaRPr>
                    </a:p>
                    <a:p>
                      <a:pPr indent="-292100" lvl="0" marL="457200" rtl="0" algn="l">
                        <a:spcBef>
                          <a:spcPts val="0"/>
                        </a:spcBef>
                        <a:spcAft>
                          <a:spcPts val="0"/>
                        </a:spcAft>
                        <a:buClr>
                          <a:srgbClr val="073763"/>
                        </a:buClr>
                        <a:buSzPts val="1000"/>
                        <a:buChar char="❖"/>
                      </a:pPr>
                      <a:r>
                        <a:rPr lang="en" sz="1000">
                          <a:solidFill>
                            <a:srgbClr val="073763"/>
                          </a:solidFill>
                          <a:latin typeface="Cairo"/>
                          <a:ea typeface="Cairo"/>
                          <a:cs typeface="Cairo"/>
                          <a:sym typeface="Cairo"/>
                        </a:rPr>
                        <a:t>Contain </a:t>
                      </a:r>
                      <a:r>
                        <a:rPr lang="en" sz="1000">
                          <a:solidFill>
                            <a:srgbClr val="FF0000"/>
                          </a:solidFill>
                          <a:latin typeface="Cairo"/>
                          <a:ea typeface="Cairo"/>
                          <a:cs typeface="Cairo"/>
                          <a:sym typeface="Cairo"/>
                        </a:rPr>
                        <a:t>serotonergic</a:t>
                      </a:r>
                      <a:br>
                        <a:rPr lang="en" sz="1000">
                          <a:solidFill>
                            <a:srgbClr val="073763"/>
                          </a:solidFill>
                          <a:latin typeface="Cairo"/>
                          <a:ea typeface="Cairo"/>
                          <a:cs typeface="Cairo"/>
                          <a:sym typeface="Cairo"/>
                        </a:rPr>
                      </a:br>
                      <a:r>
                        <a:rPr lang="en" sz="1000">
                          <a:solidFill>
                            <a:srgbClr val="073763"/>
                          </a:solidFill>
                          <a:latin typeface="Cairo"/>
                          <a:ea typeface="Cairo"/>
                          <a:cs typeface="Cairo"/>
                          <a:sym typeface="Cairo"/>
                        </a:rPr>
                        <a:t>projections to the brain and spinal cord</a:t>
                      </a:r>
                      <a:r>
                        <a:rPr lang="en" sz="1000">
                          <a:solidFill>
                            <a:schemeClr val="dk2"/>
                          </a:solidFill>
                          <a:latin typeface="Cairo"/>
                          <a:ea typeface="Cairo"/>
                          <a:cs typeface="Cairo"/>
                          <a:sym typeface="Cairo"/>
                        </a:rPr>
                        <a:t>“It's responsible for </a:t>
                      </a:r>
                      <a:r>
                        <a:rPr b="1" lang="en" sz="1000">
                          <a:solidFill>
                            <a:schemeClr val="dk2"/>
                          </a:solidFill>
                          <a:latin typeface="Cairo"/>
                          <a:ea typeface="Cairo"/>
                          <a:cs typeface="Cairo"/>
                          <a:sym typeface="Cairo"/>
                        </a:rPr>
                        <a:t>pain</a:t>
                      </a:r>
                      <a:r>
                        <a:rPr lang="en" sz="1000">
                          <a:solidFill>
                            <a:schemeClr val="dk2"/>
                          </a:solidFill>
                          <a:latin typeface="Cairo"/>
                          <a:ea typeface="Cairo"/>
                          <a:cs typeface="Cairo"/>
                          <a:sym typeface="Cairo"/>
                        </a:rPr>
                        <a:t> </a:t>
                      </a:r>
                      <a:r>
                        <a:rPr b="1" lang="en" sz="1000">
                          <a:solidFill>
                            <a:schemeClr val="dk2"/>
                          </a:solidFill>
                          <a:latin typeface="Cairo"/>
                          <a:ea typeface="Cairo"/>
                          <a:cs typeface="Cairo"/>
                          <a:sym typeface="Cairo"/>
                        </a:rPr>
                        <a:t>modulation</a:t>
                      </a:r>
                      <a:r>
                        <a:rPr lang="en" sz="1000">
                          <a:solidFill>
                            <a:schemeClr val="dk2"/>
                          </a:solidFill>
                          <a:latin typeface="Cairo"/>
                          <a:ea typeface="Cairo"/>
                          <a:cs typeface="Cairo"/>
                          <a:sym typeface="Cairo"/>
                        </a:rPr>
                        <a:t>”.</a:t>
                      </a:r>
                      <a:r>
                        <a:rPr lang="en" sz="1000">
                          <a:solidFill>
                            <a:srgbClr val="073763"/>
                          </a:solidFill>
                          <a:latin typeface="Cairo"/>
                          <a:ea typeface="Cairo"/>
                          <a:cs typeface="Cairo"/>
                          <a:sym typeface="Cairo"/>
                        </a:rPr>
                        <a:t>.</a:t>
                      </a:r>
                      <a:endParaRPr sz="1000">
                        <a:solidFill>
                          <a:srgbClr val="073763"/>
                        </a:solidFill>
                        <a:latin typeface="Cairo"/>
                        <a:ea typeface="Cairo"/>
                        <a:cs typeface="Cairo"/>
                        <a:sym typeface="Cairo"/>
                      </a:endParaRPr>
                    </a:p>
                    <a:p>
                      <a:pPr indent="0" lvl="0" marL="0" rtl="0" algn="l">
                        <a:spcBef>
                          <a:spcPts val="0"/>
                        </a:spcBef>
                        <a:spcAft>
                          <a:spcPts val="0"/>
                        </a:spcAft>
                        <a:buNone/>
                      </a:pPr>
                      <a:r>
                        <a:t/>
                      </a:r>
                      <a:endParaRPr sz="1000">
                        <a:solidFill>
                          <a:srgbClr val="073763"/>
                        </a:solidFill>
                        <a:latin typeface="Cairo"/>
                        <a:ea typeface="Cairo"/>
                        <a:cs typeface="Cairo"/>
                        <a:sym typeface="Cairo"/>
                      </a:endParaRPr>
                    </a:p>
                    <a:p>
                      <a:pPr indent="0" lvl="0" marL="0" rtl="0" algn="l">
                        <a:spcBef>
                          <a:spcPts val="0"/>
                        </a:spcBef>
                        <a:spcAft>
                          <a:spcPts val="0"/>
                        </a:spcAft>
                        <a:buNone/>
                      </a:pPr>
                      <a:r>
                        <a:rPr lang="en" sz="1000">
                          <a:solidFill>
                            <a:srgbClr val="B7B7B7"/>
                          </a:solidFill>
                          <a:latin typeface="Cairo"/>
                          <a:ea typeface="Cairo"/>
                          <a:cs typeface="Cairo"/>
                          <a:sym typeface="Cairo"/>
                        </a:rPr>
                        <a:t>“Raphe is the place of synthesis of the neurotransmitter </a:t>
                      </a:r>
                      <a:r>
                        <a:rPr b="1" lang="en" sz="1000">
                          <a:solidFill>
                            <a:srgbClr val="B7B7B7"/>
                          </a:solidFill>
                          <a:latin typeface="Cairo"/>
                          <a:ea typeface="Cairo"/>
                          <a:cs typeface="Cairo"/>
                          <a:sym typeface="Cairo"/>
                        </a:rPr>
                        <a:t>serotonin</a:t>
                      </a:r>
                      <a:r>
                        <a:rPr lang="en" sz="1000">
                          <a:solidFill>
                            <a:srgbClr val="B7B7B7"/>
                          </a:solidFill>
                          <a:latin typeface="Cairo"/>
                          <a:ea typeface="Cairo"/>
                          <a:cs typeface="Cairo"/>
                          <a:sym typeface="Cairo"/>
                        </a:rPr>
                        <a:t>​.”</a:t>
                      </a:r>
                      <a:endParaRPr sz="1000">
                        <a:solidFill>
                          <a:srgbClr val="B7B7B7"/>
                        </a:solidFill>
                        <a:latin typeface="Cairo"/>
                        <a:ea typeface="Cairo"/>
                        <a:cs typeface="Cairo"/>
                        <a:sym typeface="Cairo"/>
                      </a:endParaRPr>
                    </a:p>
                    <a:p>
                      <a:pPr indent="0" lvl="0" marL="0" rtl="0" algn="l">
                        <a:spcBef>
                          <a:spcPts val="0"/>
                        </a:spcBef>
                        <a:spcAft>
                          <a:spcPts val="0"/>
                        </a:spcAft>
                        <a:buNone/>
                      </a:pPr>
                      <a:r>
                        <a:t/>
                      </a:r>
                      <a:endParaRPr sz="1000">
                        <a:solidFill>
                          <a:srgbClr val="B7B7B7"/>
                        </a:solidFill>
                        <a:latin typeface="Cairo"/>
                        <a:ea typeface="Cairo"/>
                        <a:cs typeface="Cairo"/>
                        <a:sym typeface="Cairo"/>
                      </a:endParaRPr>
                    </a:p>
                  </a:txBody>
                  <a:tcPr marT="91425" marB="91425" marR="91425" marL="91425">
                    <a:lnL cap="flat" cmpd="sng" w="9525">
                      <a:solidFill>
                        <a:srgbClr val="45818E"/>
                      </a:solidFill>
                      <a:prstDash val="lgDashDot"/>
                      <a:round/>
                      <a:headEnd len="sm" w="sm" type="none"/>
                      <a:tailEnd len="sm" w="sm" type="none"/>
                    </a:lnL>
                    <a:lnR cap="flat" cmpd="sng" w="9525">
                      <a:solidFill>
                        <a:srgbClr val="45818E"/>
                      </a:solidFill>
                      <a:prstDash val="lgDashDot"/>
                      <a:round/>
                      <a:headEnd len="sm" w="sm" type="none"/>
                      <a:tailEnd len="sm" w="sm" type="none"/>
                    </a:lnR>
                    <a:lnT cap="flat" cmpd="sng" w="9525">
                      <a:solidFill>
                        <a:srgbClr val="45818E"/>
                      </a:solidFill>
                      <a:prstDash val="lgDashDot"/>
                      <a:round/>
                      <a:headEnd len="sm" w="sm" type="none"/>
                      <a:tailEnd len="sm" w="sm" type="none"/>
                    </a:lnT>
                    <a:lnB cap="flat" cmpd="sng" w="9525">
                      <a:solidFill>
                        <a:srgbClr val="45818E"/>
                      </a:solidFill>
                      <a:prstDash val="lgDashDot"/>
                      <a:round/>
                      <a:headEnd len="sm" w="sm" type="none"/>
                      <a:tailEnd len="sm" w="sm" type="none"/>
                    </a:lnB>
                  </a:tcPr>
                </a:tc>
              </a:tr>
            </a:tbl>
          </a:graphicData>
        </a:graphic>
      </p:graphicFrame>
      <p:sp>
        <p:nvSpPr>
          <p:cNvPr id="187" name="Google Shape;187;p31"/>
          <p:cNvSpPr txBox="1"/>
          <p:nvPr/>
        </p:nvSpPr>
        <p:spPr>
          <a:xfrm>
            <a:off x="427813" y="366925"/>
            <a:ext cx="58752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Cairo"/>
                <a:ea typeface="Cairo"/>
                <a:cs typeface="Cairo"/>
                <a:sym typeface="Cairo"/>
              </a:rPr>
              <a:t>In </a:t>
            </a:r>
            <a:r>
              <a:rPr lang="en">
                <a:solidFill>
                  <a:srgbClr val="666666"/>
                </a:solidFill>
                <a:latin typeface="Cairo"/>
                <a:ea typeface="Cairo"/>
                <a:cs typeface="Cairo"/>
                <a:sym typeface="Cairo"/>
              </a:rPr>
              <a:t>previous page we said that R.F plays a big role in the </a:t>
            </a:r>
            <a:r>
              <a:rPr lang="en">
                <a:solidFill>
                  <a:srgbClr val="666666"/>
                </a:solidFill>
                <a:latin typeface="Cairo"/>
                <a:ea typeface="Cairo"/>
                <a:cs typeface="Cairo"/>
                <a:sym typeface="Cairo"/>
              </a:rPr>
              <a:t>consciousness</a:t>
            </a:r>
            <a:r>
              <a:rPr lang="en">
                <a:solidFill>
                  <a:srgbClr val="666666"/>
                </a:solidFill>
                <a:latin typeface="Cairo"/>
                <a:ea typeface="Cairo"/>
                <a:cs typeface="Cairo"/>
                <a:sym typeface="Cairo"/>
              </a:rPr>
              <a:t> so let’s expand for more information about it </a:t>
            </a:r>
            <a:endParaRPr>
              <a:solidFill>
                <a:srgbClr val="666666"/>
              </a:solidFill>
              <a:latin typeface="Cairo"/>
              <a:ea typeface="Cairo"/>
              <a:cs typeface="Cairo"/>
              <a:sym typeface="Cairo"/>
            </a:endParaRPr>
          </a:p>
        </p:txBody>
      </p:sp>
      <p:pic>
        <p:nvPicPr>
          <p:cNvPr id="188" name="Google Shape;188;p31"/>
          <p:cNvPicPr preferRelativeResize="0"/>
          <p:nvPr/>
        </p:nvPicPr>
        <p:blipFill rotWithShape="1">
          <a:blip r:embed="rId3">
            <a:alphaModFix/>
          </a:blip>
          <a:srcRect b="26038" l="0" r="2912" t="25734"/>
          <a:stretch/>
        </p:blipFill>
        <p:spPr>
          <a:xfrm>
            <a:off x="275638" y="5943937"/>
            <a:ext cx="6179598" cy="2334850"/>
          </a:xfrm>
          <a:prstGeom prst="rect">
            <a:avLst/>
          </a:prstGeom>
          <a:noFill/>
          <a:ln cap="flat" cmpd="sng" w="28575">
            <a:solidFill>
              <a:srgbClr val="FFFFFF"/>
            </a:solidFill>
            <a:prstDash val="solid"/>
            <a:round/>
            <a:headEnd len="sm" w="sm" type="none"/>
            <a:tailEnd len="sm" w="sm" type="none"/>
          </a:ln>
        </p:spPr>
      </p:pic>
      <p:sp>
        <p:nvSpPr>
          <p:cNvPr id="189" name="Google Shape;189;p31"/>
          <p:cNvSpPr txBox="1"/>
          <p:nvPr/>
        </p:nvSpPr>
        <p:spPr>
          <a:xfrm>
            <a:off x="2145300" y="6283024"/>
            <a:ext cx="1224900" cy="119100"/>
          </a:xfrm>
          <a:prstGeom prst="rect">
            <a:avLst/>
          </a:prstGeom>
          <a:no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1"/>
          <p:cNvSpPr txBox="1"/>
          <p:nvPr/>
        </p:nvSpPr>
        <p:spPr>
          <a:xfrm>
            <a:off x="2145300" y="6547780"/>
            <a:ext cx="1120200" cy="119100"/>
          </a:xfrm>
          <a:prstGeom prst="rect">
            <a:avLst/>
          </a:prstGeom>
          <a:noFill/>
          <a:ln cap="flat" cmpd="sng" w="28575">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91" name="Google Shape;191;p31"/>
          <p:cNvPicPr preferRelativeResize="0"/>
          <p:nvPr/>
        </p:nvPicPr>
        <p:blipFill rotWithShape="1">
          <a:blip r:embed="rId4">
            <a:alphaModFix/>
          </a:blip>
          <a:srcRect b="25543" l="0" r="0" t="25362"/>
          <a:stretch/>
        </p:blipFill>
        <p:spPr>
          <a:xfrm>
            <a:off x="1732275" y="8385875"/>
            <a:ext cx="3486550" cy="1399324"/>
          </a:xfrm>
          <a:prstGeom prst="rect">
            <a:avLst/>
          </a:prstGeom>
          <a:noFill/>
          <a:ln cap="flat" cmpd="sng" w="19050">
            <a:solidFill>
              <a:srgbClr val="FF0000"/>
            </a:solidFill>
            <a:prstDash val="solid"/>
            <a:round/>
            <a:headEnd len="sm" w="sm" type="none"/>
            <a:tailEnd len="sm" w="sm" type="none"/>
          </a:ln>
        </p:spPr>
      </p:pic>
      <p:sp>
        <p:nvSpPr>
          <p:cNvPr id="192" name="Google Shape;192;p31"/>
          <p:cNvSpPr txBox="1"/>
          <p:nvPr/>
        </p:nvSpPr>
        <p:spPr>
          <a:xfrm>
            <a:off x="2174700" y="6425750"/>
            <a:ext cx="1224900" cy="98400"/>
          </a:xfrm>
          <a:prstGeom prst="rect">
            <a:avLst/>
          </a:prstGeom>
          <a:noFill/>
          <a:ln cap="flat" cmpd="sng" w="28575">
            <a:solidFill>
              <a:srgbClr val="00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2"/>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20 th Lecture  ∣ The Physiology Team</a:t>
            </a:r>
            <a:endParaRPr b="1">
              <a:solidFill>
                <a:srgbClr val="2C5072"/>
              </a:solidFill>
              <a:latin typeface="Cairo"/>
              <a:ea typeface="Cairo"/>
              <a:cs typeface="Cairo"/>
              <a:sym typeface="Cairo"/>
            </a:endParaRPr>
          </a:p>
        </p:txBody>
      </p:sp>
      <p:sp>
        <p:nvSpPr>
          <p:cNvPr id="198" name="Google Shape;198;p32"/>
          <p:cNvSpPr txBox="1"/>
          <p:nvPr/>
        </p:nvSpPr>
        <p:spPr>
          <a:xfrm>
            <a:off x="0" y="-8"/>
            <a:ext cx="7544100" cy="421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B5394"/>
              </a:buClr>
              <a:buSzPts val="1800"/>
              <a:buFont typeface="Economica"/>
              <a:buChar char="❖"/>
            </a:pPr>
            <a:r>
              <a:rPr b="1" i="1" lang="en" sz="1800">
                <a:solidFill>
                  <a:srgbClr val="0B5394"/>
                </a:solidFill>
                <a:latin typeface="Economica"/>
                <a:ea typeface="Economica"/>
                <a:cs typeface="Economica"/>
                <a:sym typeface="Economica"/>
              </a:rPr>
              <a:t>Explain what is meant by the “ Reticular Activating System ”( RAS)</a:t>
            </a:r>
            <a:endParaRPr b="1" sz="1800">
              <a:solidFill>
                <a:srgbClr val="0B5394"/>
              </a:solidFill>
              <a:latin typeface="Economica"/>
              <a:ea typeface="Economica"/>
              <a:cs typeface="Economica"/>
              <a:sym typeface="Economica"/>
            </a:endParaRPr>
          </a:p>
        </p:txBody>
      </p:sp>
      <p:sp>
        <p:nvSpPr>
          <p:cNvPr id="199" name="Google Shape;199;p32"/>
          <p:cNvSpPr txBox="1"/>
          <p:nvPr/>
        </p:nvSpPr>
        <p:spPr>
          <a:xfrm>
            <a:off x="228750" y="432675"/>
            <a:ext cx="6064200" cy="258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5818E"/>
                </a:solidFill>
                <a:highlight>
                  <a:srgbClr val="D0E0E3"/>
                </a:highlight>
                <a:latin typeface="Josefin Sans"/>
                <a:ea typeface="Josefin Sans"/>
                <a:cs typeface="Josefin Sans"/>
                <a:sym typeface="Josefin Sans"/>
              </a:rPr>
              <a:t>Anatomical  components of RAS</a:t>
            </a:r>
            <a:endParaRPr sz="16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None/>
            </a:pPr>
            <a:r>
              <a:t/>
            </a:r>
            <a:endParaRPr sz="1200">
              <a:solidFill>
                <a:srgbClr val="999999"/>
              </a:solidFill>
            </a:endParaRPr>
          </a:p>
          <a:p>
            <a:pPr indent="-317500" lvl="0" marL="457200" rtl="0" algn="l">
              <a:spcBef>
                <a:spcPts val="0"/>
              </a:spcBef>
              <a:spcAft>
                <a:spcPts val="0"/>
              </a:spcAft>
              <a:buSzPts val="1400"/>
              <a:buFont typeface="Cairo"/>
              <a:buChar char="●"/>
            </a:pPr>
            <a:r>
              <a:rPr lang="en">
                <a:latin typeface="Cairo"/>
                <a:ea typeface="Cairo"/>
                <a:cs typeface="Cairo"/>
                <a:sym typeface="Cairo"/>
              </a:rPr>
              <a:t>The RAS is composed of several neuronal circuits connecting the brainstem to the cortex. </a:t>
            </a:r>
            <a:r>
              <a:rPr lang="en" sz="1200">
                <a:solidFill>
                  <a:srgbClr val="999999"/>
                </a:solidFill>
                <a:latin typeface="Cairo"/>
                <a:ea typeface="Cairo"/>
                <a:cs typeface="Cairo"/>
                <a:sym typeface="Cairo"/>
              </a:rPr>
              <a:t>Don’t mix between RF and RAS. RF is the tracts only</a:t>
            </a:r>
            <a:endParaRPr sz="1200">
              <a:solidFill>
                <a:srgbClr val="999999"/>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Originate in the </a:t>
            </a:r>
            <a:r>
              <a:rPr b="1" lang="en">
                <a:latin typeface="Cairo"/>
                <a:ea typeface="Cairo"/>
                <a:cs typeface="Cairo"/>
                <a:sym typeface="Cairo"/>
              </a:rPr>
              <a:t>upper</a:t>
            </a:r>
            <a:r>
              <a:rPr lang="en">
                <a:latin typeface="Cairo"/>
                <a:ea typeface="Cairo"/>
                <a:cs typeface="Cairo"/>
                <a:sym typeface="Cairo"/>
              </a:rPr>
              <a:t> </a:t>
            </a:r>
            <a:r>
              <a:rPr b="1" lang="en">
                <a:latin typeface="Cairo"/>
                <a:ea typeface="Cairo"/>
                <a:cs typeface="Cairo"/>
                <a:sym typeface="Cairo"/>
              </a:rPr>
              <a:t>brainstem</a:t>
            </a:r>
            <a:r>
              <a:rPr lang="en">
                <a:latin typeface="Cairo"/>
                <a:ea typeface="Cairo"/>
                <a:cs typeface="Cairo"/>
                <a:sym typeface="Cairo"/>
              </a:rPr>
              <a:t> </a:t>
            </a:r>
            <a:r>
              <a:rPr b="1" lang="en">
                <a:latin typeface="Cairo"/>
                <a:ea typeface="Cairo"/>
                <a:cs typeface="Cairo"/>
                <a:sym typeface="Cairo"/>
              </a:rPr>
              <a:t>reticular</a:t>
            </a:r>
            <a:r>
              <a:rPr lang="en">
                <a:latin typeface="Cairo"/>
                <a:ea typeface="Cairo"/>
                <a:cs typeface="Cairo"/>
                <a:sym typeface="Cairo"/>
              </a:rPr>
              <a:t> </a:t>
            </a:r>
            <a:r>
              <a:rPr b="1" lang="en">
                <a:latin typeface="Cairo"/>
                <a:ea typeface="Cairo"/>
                <a:cs typeface="Cairo"/>
                <a:sym typeface="Cairo"/>
              </a:rPr>
              <a:t>core</a:t>
            </a:r>
            <a:r>
              <a:rPr lang="en">
                <a:latin typeface="Cairo"/>
                <a:ea typeface="Cairo"/>
                <a:cs typeface="Cairo"/>
                <a:sym typeface="Cairo"/>
              </a:rPr>
              <a:t> and project through synaptic relays in the </a:t>
            </a:r>
            <a:r>
              <a:rPr b="1" lang="en">
                <a:latin typeface="Cairo"/>
                <a:ea typeface="Cairo"/>
                <a:cs typeface="Cairo"/>
                <a:sym typeface="Cairo"/>
              </a:rPr>
              <a:t>thalamic</a:t>
            </a:r>
            <a:r>
              <a:rPr lang="en">
                <a:latin typeface="Cairo"/>
                <a:ea typeface="Cairo"/>
                <a:cs typeface="Cairo"/>
                <a:sym typeface="Cairo"/>
              </a:rPr>
              <a:t> </a:t>
            </a:r>
            <a:r>
              <a:rPr b="1" lang="en">
                <a:latin typeface="Cairo"/>
                <a:ea typeface="Cairo"/>
                <a:cs typeface="Cairo"/>
                <a:sym typeface="Cairo"/>
              </a:rPr>
              <a:t>nuclei</a:t>
            </a:r>
            <a:r>
              <a:rPr lang="en">
                <a:latin typeface="Cairo"/>
                <a:ea typeface="Cairo"/>
                <a:cs typeface="Cairo"/>
                <a:sym typeface="Cairo"/>
              </a:rPr>
              <a:t> to the </a:t>
            </a:r>
            <a:r>
              <a:rPr b="1" lang="en">
                <a:latin typeface="Cairo"/>
                <a:ea typeface="Cairo"/>
                <a:cs typeface="Cairo"/>
                <a:sym typeface="Cairo"/>
              </a:rPr>
              <a:t>cerebral</a:t>
            </a:r>
            <a:r>
              <a:rPr lang="en">
                <a:latin typeface="Cairo"/>
                <a:ea typeface="Cairo"/>
                <a:cs typeface="Cairo"/>
                <a:sym typeface="Cairo"/>
              </a:rPr>
              <a:t> </a:t>
            </a:r>
            <a:r>
              <a:rPr b="1" lang="en">
                <a:latin typeface="Cairo"/>
                <a:ea typeface="Cairo"/>
                <a:cs typeface="Cairo"/>
                <a:sym typeface="Cairo"/>
              </a:rPr>
              <a:t>cortex</a:t>
            </a:r>
            <a:endParaRPr b="1">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As a result, individuals with bilateral lesions of </a:t>
            </a:r>
            <a:r>
              <a:rPr b="1" lang="en">
                <a:latin typeface="Cairo"/>
                <a:ea typeface="Cairo"/>
                <a:cs typeface="Cairo"/>
                <a:sym typeface="Cairo"/>
              </a:rPr>
              <a:t>thalamic</a:t>
            </a:r>
            <a:r>
              <a:rPr lang="en">
                <a:latin typeface="Cairo"/>
                <a:ea typeface="Cairo"/>
                <a:cs typeface="Cairo"/>
                <a:sym typeface="Cairo"/>
              </a:rPr>
              <a:t> </a:t>
            </a:r>
            <a:r>
              <a:rPr b="1" lang="en">
                <a:latin typeface="Cairo"/>
                <a:ea typeface="Cairo"/>
                <a:cs typeface="Cairo"/>
                <a:sym typeface="Cairo"/>
              </a:rPr>
              <a:t>intralaminar</a:t>
            </a:r>
            <a:r>
              <a:rPr lang="en">
                <a:latin typeface="Cairo"/>
                <a:ea typeface="Cairo"/>
                <a:cs typeface="Cairo"/>
                <a:sym typeface="Cairo"/>
              </a:rPr>
              <a:t> </a:t>
            </a:r>
            <a:r>
              <a:rPr b="1" lang="en">
                <a:latin typeface="Cairo"/>
                <a:ea typeface="Cairo"/>
                <a:cs typeface="Cairo"/>
                <a:sym typeface="Cairo"/>
              </a:rPr>
              <a:t>nuclei</a:t>
            </a:r>
            <a:r>
              <a:rPr lang="en">
                <a:latin typeface="Cairo"/>
                <a:ea typeface="Cairo"/>
                <a:cs typeface="Cairo"/>
                <a:sym typeface="Cairo"/>
              </a:rPr>
              <a:t> are </a:t>
            </a:r>
            <a:r>
              <a:rPr b="1" lang="en">
                <a:latin typeface="Cairo"/>
                <a:ea typeface="Cairo"/>
                <a:cs typeface="Cairo"/>
                <a:sym typeface="Cairo"/>
              </a:rPr>
              <a:t>lethargic</a:t>
            </a:r>
            <a:r>
              <a:rPr lang="en">
                <a:latin typeface="Cairo"/>
                <a:ea typeface="Cairo"/>
                <a:cs typeface="Cairo"/>
                <a:sym typeface="Cairo"/>
              </a:rPr>
              <a:t> or drowsy</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Lesion in the mid-pons -&gt; unconsciousness, </a:t>
            </a:r>
            <a:r>
              <a:rPr lang="en" sz="1200">
                <a:solidFill>
                  <a:srgbClr val="999999"/>
                </a:solidFill>
                <a:latin typeface="Cairo"/>
                <a:ea typeface="Cairo"/>
                <a:cs typeface="Cairo"/>
                <a:sym typeface="Cairo"/>
              </a:rPr>
              <a:t>“coma due to the damage to RF”</a:t>
            </a:r>
            <a:endParaRPr sz="1200">
              <a:solidFill>
                <a:srgbClr val="999999"/>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highlight>
                  <a:srgbClr val="F9CB9C"/>
                </a:highlight>
                <a:latin typeface="Cairo"/>
                <a:ea typeface="Cairo"/>
                <a:cs typeface="Cairo"/>
                <a:sym typeface="Cairo"/>
              </a:rPr>
              <a:t>Pons (uppers &amp; middle) and midbrain</a:t>
            </a:r>
            <a:r>
              <a:rPr lang="en">
                <a:latin typeface="Cairo"/>
                <a:ea typeface="Cairo"/>
                <a:cs typeface="Cairo"/>
                <a:sym typeface="Cairo"/>
              </a:rPr>
              <a:t> are essential for </a:t>
            </a:r>
            <a:r>
              <a:rPr lang="en">
                <a:solidFill>
                  <a:srgbClr val="FF0000"/>
                </a:solidFill>
                <a:latin typeface="Cairo"/>
                <a:ea typeface="Cairo"/>
                <a:cs typeface="Cairo"/>
                <a:sym typeface="Cairo"/>
              </a:rPr>
              <a:t>wakefulness</a:t>
            </a:r>
            <a:r>
              <a:rPr lang="en">
                <a:latin typeface="Cairo"/>
                <a:ea typeface="Cairo"/>
                <a:cs typeface="Cairo"/>
                <a:sym typeface="Cairo"/>
              </a:rPr>
              <a:t> .</a:t>
            </a:r>
            <a:endParaRPr>
              <a:latin typeface="Cairo"/>
              <a:ea typeface="Cairo"/>
              <a:cs typeface="Cairo"/>
              <a:sym typeface="Cairo"/>
            </a:endParaRPr>
          </a:p>
        </p:txBody>
      </p:sp>
      <p:pic>
        <p:nvPicPr>
          <p:cNvPr id="200" name="Google Shape;200;p32"/>
          <p:cNvPicPr preferRelativeResize="0"/>
          <p:nvPr/>
        </p:nvPicPr>
        <p:blipFill rotWithShape="1">
          <a:blip r:embed="rId3">
            <a:alphaModFix/>
          </a:blip>
          <a:srcRect b="32256" l="52220" r="1328" t="27577"/>
          <a:stretch/>
        </p:blipFill>
        <p:spPr>
          <a:xfrm>
            <a:off x="2284506" y="3075013"/>
            <a:ext cx="3622651" cy="1686900"/>
          </a:xfrm>
          <a:prstGeom prst="rect">
            <a:avLst/>
          </a:prstGeom>
          <a:noFill/>
          <a:ln>
            <a:noFill/>
          </a:ln>
        </p:spPr>
      </p:pic>
      <p:sp>
        <p:nvSpPr>
          <p:cNvPr id="201" name="Google Shape;201;p32"/>
          <p:cNvSpPr txBox="1"/>
          <p:nvPr/>
        </p:nvSpPr>
        <p:spPr>
          <a:xfrm>
            <a:off x="228750" y="4820638"/>
            <a:ext cx="6400500" cy="28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5818E"/>
                </a:solidFill>
                <a:highlight>
                  <a:srgbClr val="D0E0E3"/>
                </a:highlight>
                <a:latin typeface="Josefin Sans"/>
                <a:ea typeface="Josefin Sans"/>
                <a:cs typeface="Josefin Sans"/>
                <a:sym typeface="Josefin Sans"/>
              </a:rPr>
              <a:t>Functions of RAS</a:t>
            </a:r>
            <a:r>
              <a:rPr lang="en" sz="1600">
                <a:solidFill>
                  <a:srgbClr val="0B5394"/>
                </a:solidFill>
                <a:latin typeface="Josefin Sans"/>
                <a:ea typeface="Josefin Sans"/>
                <a:cs typeface="Josefin Sans"/>
                <a:sym typeface="Josefin Sans"/>
              </a:rPr>
              <a:t>:</a:t>
            </a:r>
            <a:r>
              <a:rPr lang="en" sz="1600">
                <a:solidFill>
                  <a:schemeClr val="dk2"/>
                </a:solidFill>
                <a:latin typeface="Josefin Sans"/>
                <a:ea typeface="Josefin Sans"/>
                <a:cs typeface="Josefin Sans"/>
                <a:sym typeface="Josefin Sans"/>
              </a:rPr>
              <a:t> </a:t>
            </a:r>
            <a:r>
              <a:rPr lang="en" sz="1600">
                <a:solidFill>
                  <a:schemeClr val="dk2"/>
                </a:solidFill>
                <a:latin typeface="Economica"/>
                <a:ea typeface="Economica"/>
                <a:cs typeface="Economica"/>
                <a:sym typeface="Economica"/>
              </a:rPr>
              <a:t>notice the different between RF function &amp; RAS function !!!</a:t>
            </a:r>
            <a:endParaRPr sz="1600">
              <a:solidFill>
                <a:schemeClr val="dk2"/>
              </a:solidFill>
              <a:latin typeface="Economica"/>
              <a:ea typeface="Economica"/>
              <a:cs typeface="Economica"/>
              <a:sym typeface="Economica"/>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 </a:t>
            </a:r>
            <a:r>
              <a:rPr b="1" lang="en">
                <a:solidFill>
                  <a:srgbClr val="FF0000"/>
                </a:solidFill>
                <a:latin typeface="Cairo"/>
                <a:ea typeface="Cairo"/>
                <a:cs typeface="Cairo"/>
                <a:sym typeface="Cairo"/>
              </a:rPr>
              <a:t>Regulating sleep-wake transitions</a:t>
            </a:r>
            <a:r>
              <a:rPr lang="en">
                <a:solidFill>
                  <a:srgbClr val="FF0000"/>
                </a:solidFill>
                <a:latin typeface="Cairo"/>
                <a:ea typeface="Cairo"/>
                <a:cs typeface="Cairo"/>
                <a:sym typeface="Cairo"/>
              </a:rPr>
              <a:t>  </a:t>
            </a:r>
            <a:endParaRPr>
              <a:solidFill>
                <a:srgbClr val="FF0000"/>
              </a:solidFill>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If inhibitory area activity increase-&gt; reduce the activity of RAS -&gt; less afferent signal to the CC -&gt; sleep</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2.   </a:t>
            </a:r>
            <a:r>
              <a:rPr b="1" lang="en">
                <a:latin typeface="Cairo"/>
                <a:ea typeface="Cairo"/>
                <a:cs typeface="Cairo"/>
                <a:sym typeface="Cairo"/>
              </a:rPr>
              <a:t>Attention</a:t>
            </a:r>
            <a:endParaRPr b="1">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RAS mediate transitions from relaxed wakefulness to of high attention.</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3.  </a:t>
            </a:r>
            <a:r>
              <a:rPr b="1" lang="en">
                <a:latin typeface="Cairo"/>
                <a:ea typeface="Cairo"/>
                <a:cs typeface="Cairo"/>
                <a:sym typeface="Cairo"/>
              </a:rPr>
              <a:t>RAS and learning</a:t>
            </a:r>
            <a:endParaRPr b="1">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The RAS is the center of balance for the other systems involved in learning, self-control or inhibition, and motivation.</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4.  </a:t>
            </a:r>
            <a:r>
              <a:rPr b="1" lang="en">
                <a:latin typeface="Cairo"/>
                <a:ea typeface="Cairo"/>
                <a:cs typeface="Cairo"/>
                <a:sym typeface="Cairo"/>
              </a:rPr>
              <a:t>Provides the neural connections</a:t>
            </a:r>
            <a:r>
              <a:rPr lang="en">
                <a:latin typeface="Cairo"/>
                <a:ea typeface="Cairo"/>
                <a:cs typeface="Cairo"/>
                <a:sym typeface="Cairo"/>
              </a:rPr>
              <a:t> for processing and learning of information,</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5.   </a:t>
            </a:r>
            <a:r>
              <a:rPr b="1" lang="en">
                <a:latin typeface="Cairo"/>
                <a:ea typeface="Cairo"/>
                <a:cs typeface="Cairo"/>
                <a:sym typeface="Cairo"/>
              </a:rPr>
              <a:t>Selective</a:t>
            </a:r>
            <a:r>
              <a:rPr lang="en">
                <a:latin typeface="Cairo"/>
                <a:ea typeface="Cairo"/>
                <a:cs typeface="Cairo"/>
                <a:sym typeface="Cairo"/>
              </a:rPr>
              <a:t> </a:t>
            </a:r>
            <a:r>
              <a:rPr b="1" lang="en">
                <a:latin typeface="Cairo"/>
                <a:ea typeface="Cairo"/>
                <a:cs typeface="Cairo"/>
                <a:sym typeface="Cairo"/>
              </a:rPr>
              <a:t>attention</a:t>
            </a:r>
            <a:r>
              <a:rPr lang="en">
                <a:latin typeface="Cairo"/>
                <a:ea typeface="Cairo"/>
                <a:cs typeface="Cairo"/>
                <a:sym typeface="Cairo"/>
              </a:rPr>
              <a:t> (to the correct task) </a:t>
            </a:r>
            <a:r>
              <a:rPr lang="en">
                <a:solidFill>
                  <a:srgbClr val="999999"/>
                </a:solidFill>
                <a:latin typeface="Cairo"/>
                <a:ea typeface="Cairo"/>
                <a:cs typeface="Cairo"/>
                <a:sym typeface="Cairo"/>
              </a:rPr>
              <a:t>مثل لما تركز على التلفزیون وما تنتبه للي حولك</a:t>
            </a:r>
            <a:endParaRPr>
              <a:solidFill>
                <a:srgbClr val="999999"/>
              </a:solidFill>
              <a:latin typeface="Cairo"/>
              <a:ea typeface="Cairo"/>
              <a:cs typeface="Cairo"/>
              <a:sym typeface="Cairo"/>
            </a:endParaRPr>
          </a:p>
        </p:txBody>
      </p:sp>
      <p:sp>
        <p:nvSpPr>
          <p:cNvPr id="202" name="Google Shape;202;p32"/>
          <p:cNvSpPr txBox="1"/>
          <p:nvPr/>
        </p:nvSpPr>
        <p:spPr>
          <a:xfrm>
            <a:off x="359350" y="7776190"/>
            <a:ext cx="3197100" cy="19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5818E"/>
                </a:solidFill>
                <a:highlight>
                  <a:srgbClr val="D0E0E3"/>
                </a:highlight>
                <a:latin typeface="Josefin Sans"/>
                <a:ea typeface="Josefin Sans"/>
                <a:cs typeface="Josefin Sans"/>
                <a:sym typeface="Josefin Sans"/>
              </a:rPr>
              <a:t>RAS dysfunction</a:t>
            </a:r>
            <a:endParaRPr sz="16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None/>
            </a:pPr>
            <a:r>
              <a:rPr b="1" lang="en" u="sng">
                <a:latin typeface="Cairo"/>
                <a:ea typeface="Cairo"/>
                <a:cs typeface="Cairo"/>
                <a:sym typeface="Cairo"/>
              </a:rPr>
              <a:t>If RAS is depressed:</a:t>
            </a:r>
            <a:br>
              <a:rPr b="1" lang="en" u="sng">
                <a:latin typeface="Cairo"/>
                <a:ea typeface="Cairo"/>
                <a:cs typeface="Cairo"/>
                <a:sym typeface="Cairo"/>
              </a:rPr>
            </a:br>
            <a:r>
              <a:rPr lang="en">
                <a:latin typeface="Cairo"/>
                <a:ea typeface="Cairo"/>
                <a:cs typeface="Cairo"/>
                <a:sym typeface="Cairo"/>
              </a:rPr>
              <a:t>An under-aroused cortex,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Difficulty in learning,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Poor memory,</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 Little self-control</a:t>
            </a:r>
            <a:br>
              <a:rPr lang="en">
                <a:latin typeface="Cairo"/>
                <a:ea typeface="Cairo"/>
                <a:cs typeface="Cairo"/>
                <a:sym typeface="Cairo"/>
              </a:rPr>
            </a:br>
            <a:r>
              <a:rPr lang="en">
                <a:highlight>
                  <a:srgbClr val="FFFF00"/>
                </a:highlight>
                <a:latin typeface="Cairo"/>
                <a:ea typeface="Cairo"/>
                <a:cs typeface="Cairo"/>
                <a:sym typeface="Cairo"/>
              </a:rPr>
              <a:t>lack of consciousness or even coma</a:t>
            </a:r>
            <a:r>
              <a:rPr lang="en">
                <a:solidFill>
                  <a:srgbClr val="999999"/>
                </a:solidFill>
                <a:highlight>
                  <a:srgbClr val="FFFF00"/>
                </a:highlight>
                <a:latin typeface="Cairo"/>
                <a:ea typeface="Cairo"/>
                <a:cs typeface="Cairo"/>
                <a:sym typeface="Cairo"/>
              </a:rPr>
              <a:t>”if severe enough”.</a:t>
            </a:r>
            <a:endParaRPr>
              <a:solidFill>
                <a:srgbClr val="999999"/>
              </a:solidFill>
              <a:highlight>
                <a:srgbClr val="FFFF00"/>
              </a:highlight>
              <a:latin typeface="Cairo"/>
              <a:ea typeface="Cairo"/>
              <a:cs typeface="Cairo"/>
              <a:sym typeface="Cairo"/>
            </a:endParaRPr>
          </a:p>
        </p:txBody>
      </p:sp>
      <p:sp>
        <p:nvSpPr>
          <p:cNvPr id="203" name="Google Shape;203;p32"/>
          <p:cNvSpPr txBox="1"/>
          <p:nvPr/>
        </p:nvSpPr>
        <p:spPr>
          <a:xfrm>
            <a:off x="3556460" y="8078000"/>
            <a:ext cx="3197100" cy="16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latin typeface="Cairo"/>
                <a:ea typeface="Cairo"/>
                <a:cs typeface="Cairo"/>
                <a:sym typeface="Cairo"/>
              </a:rPr>
              <a:t>If the RAS is too excited</a:t>
            </a:r>
            <a:r>
              <a:rPr b="1" lang="en" u="sng">
                <a:solidFill>
                  <a:schemeClr val="dk2"/>
                </a:solidFill>
                <a:latin typeface="Cairo"/>
                <a:ea typeface="Cairo"/>
                <a:cs typeface="Cairo"/>
                <a:sym typeface="Cairo"/>
              </a:rPr>
              <a:t> </a:t>
            </a:r>
            <a:r>
              <a:rPr b="1" lang="en" sz="1100" u="sng">
                <a:solidFill>
                  <a:schemeClr val="dk2"/>
                </a:solidFill>
                <a:latin typeface="Cairo"/>
                <a:ea typeface="Cairo"/>
                <a:cs typeface="Cairo"/>
                <a:sym typeface="Cairo"/>
              </a:rPr>
              <a:t>(like ADHD)</a:t>
            </a:r>
            <a:r>
              <a:rPr b="1" lang="en" u="sng">
                <a:latin typeface="Cairo"/>
                <a:ea typeface="Cairo"/>
                <a:cs typeface="Cairo"/>
                <a:sym typeface="Cairo"/>
              </a:rPr>
              <a:t>:</a:t>
            </a:r>
            <a:endParaRPr b="1" u="sng">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Over aroused cortex </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Hyper-vigilance (sensory sensitivity ) Touching everything</a:t>
            </a:r>
            <a:br>
              <a:rPr lang="en">
                <a:latin typeface="Cairo"/>
                <a:ea typeface="Cairo"/>
                <a:cs typeface="Cairo"/>
                <a:sym typeface="Cairo"/>
              </a:rPr>
            </a:br>
            <a:r>
              <a:rPr lang="en">
                <a:latin typeface="Cairo"/>
                <a:ea typeface="Cairo"/>
                <a:cs typeface="Cairo"/>
                <a:sym typeface="Cairo"/>
              </a:rPr>
              <a:t>Talking too much</a:t>
            </a:r>
            <a:br>
              <a:rPr lang="en">
                <a:latin typeface="Cairo"/>
                <a:ea typeface="Cairo"/>
                <a:cs typeface="Cairo"/>
                <a:sym typeface="Cairo"/>
              </a:rPr>
            </a:br>
            <a:r>
              <a:rPr lang="en">
                <a:latin typeface="Cairo"/>
                <a:ea typeface="Cairo"/>
                <a:cs typeface="Cairo"/>
                <a:sym typeface="Cairo"/>
              </a:rPr>
              <a:t>Restless</a:t>
            </a:r>
            <a:endParaRPr>
              <a:latin typeface="Cairo"/>
              <a:ea typeface="Cairo"/>
              <a:cs typeface="Cairo"/>
              <a:sym typeface="Cairo"/>
            </a:endParaRPr>
          </a:p>
          <a:p>
            <a:pPr indent="0" lvl="0" marL="0" rtl="0" algn="l">
              <a:spcBef>
                <a:spcPts val="0"/>
              </a:spcBef>
              <a:spcAft>
                <a:spcPts val="0"/>
              </a:spcAft>
              <a:buNone/>
            </a:pPr>
            <a:r>
              <a:rPr lang="en">
                <a:latin typeface="Cairo"/>
                <a:ea typeface="Cairo"/>
                <a:cs typeface="Cairo"/>
                <a:sym typeface="Cairo"/>
              </a:rPr>
              <a:t>Hyperactive</a:t>
            </a:r>
            <a:endParaRPr>
              <a:latin typeface="Cairo"/>
              <a:ea typeface="Cairo"/>
              <a:cs typeface="Cairo"/>
              <a:sym typeface="Cairo"/>
            </a:endParaRPr>
          </a:p>
        </p:txBody>
      </p:sp>
      <p:sp>
        <p:nvSpPr>
          <p:cNvPr id="204" name="Google Shape;204;p32"/>
          <p:cNvSpPr txBox="1"/>
          <p:nvPr/>
        </p:nvSpPr>
        <p:spPr>
          <a:xfrm>
            <a:off x="228750" y="2880850"/>
            <a:ext cx="2326200" cy="3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5818E"/>
                </a:solidFill>
                <a:highlight>
                  <a:srgbClr val="D0E0E3"/>
                </a:highlight>
                <a:latin typeface="Josefin Sans"/>
                <a:ea typeface="Josefin Sans"/>
                <a:cs typeface="Josefin Sans"/>
                <a:sym typeface="Josefin Sans"/>
              </a:rPr>
              <a:t>Sensory inputs to RAS</a:t>
            </a:r>
            <a:endParaRPr sz="1600">
              <a:solidFill>
                <a:srgbClr val="45818E"/>
              </a:solidFill>
              <a:highlight>
                <a:srgbClr val="D0E0E3"/>
              </a:highlight>
              <a:latin typeface="Josefin Sans"/>
              <a:ea typeface="Josefin Sans"/>
              <a:cs typeface="Josefin Sans"/>
              <a:sym typeface="Josefi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3"/>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20th Lecture  ∣ The Physiology Team</a:t>
            </a:r>
            <a:endParaRPr b="1">
              <a:solidFill>
                <a:srgbClr val="2C5072"/>
              </a:solidFill>
              <a:latin typeface="Cairo"/>
              <a:ea typeface="Cairo"/>
              <a:cs typeface="Cairo"/>
              <a:sym typeface="Cairo"/>
            </a:endParaRPr>
          </a:p>
        </p:txBody>
      </p:sp>
      <p:sp>
        <p:nvSpPr>
          <p:cNvPr id="210" name="Google Shape;210;p33"/>
          <p:cNvSpPr txBox="1"/>
          <p:nvPr/>
        </p:nvSpPr>
        <p:spPr>
          <a:xfrm>
            <a:off x="-56575" y="0"/>
            <a:ext cx="6609600" cy="1249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B5394"/>
              </a:buClr>
              <a:buSzPts val="1200"/>
              <a:buFont typeface="Economica"/>
              <a:buChar char="❖"/>
            </a:pPr>
            <a:r>
              <a:rPr b="1" i="1" lang="en" sz="1200">
                <a:solidFill>
                  <a:srgbClr val="0B5394"/>
                </a:solidFill>
                <a:latin typeface="Economica"/>
                <a:ea typeface="Economica"/>
                <a:cs typeface="Economica"/>
                <a:sym typeface="Economica"/>
              </a:rPr>
              <a:t>Define the location and function of the Bulboreticular Facilitatory Area .</a:t>
            </a:r>
            <a:endParaRPr b="1" i="1" sz="1200">
              <a:solidFill>
                <a:srgbClr val="0B5394"/>
              </a:solidFill>
              <a:latin typeface="Economica"/>
              <a:ea typeface="Economica"/>
              <a:cs typeface="Economica"/>
              <a:sym typeface="Economica"/>
            </a:endParaRPr>
          </a:p>
          <a:p>
            <a:pPr indent="-304800" lvl="0" marL="457200" rtl="0" algn="l">
              <a:spcBef>
                <a:spcPts val="0"/>
              </a:spcBef>
              <a:spcAft>
                <a:spcPts val="0"/>
              </a:spcAft>
              <a:buClr>
                <a:srgbClr val="0B5394"/>
              </a:buClr>
              <a:buSzPts val="1200"/>
              <a:buFont typeface="Economica"/>
              <a:buChar char="❖"/>
            </a:pPr>
            <a:r>
              <a:rPr b="1" i="1" lang="en" sz="1200">
                <a:solidFill>
                  <a:srgbClr val="0B5394"/>
                </a:solidFill>
                <a:latin typeface="Economica"/>
                <a:ea typeface="Economica"/>
                <a:cs typeface="Economica"/>
                <a:sym typeface="Economica"/>
              </a:rPr>
              <a:t>Describe  how  the  interaction  between  the  Bulboreticular  Facilitatory  Area Thalamus  and Cerebral Cortex subserves &amp; sustains consciousness </a:t>
            </a:r>
            <a:endParaRPr b="1" sz="1200">
              <a:solidFill>
                <a:srgbClr val="0B5394"/>
              </a:solidFill>
              <a:latin typeface="Economica"/>
              <a:ea typeface="Economica"/>
              <a:cs typeface="Economica"/>
              <a:sym typeface="Economica"/>
            </a:endParaRPr>
          </a:p>
        </p:txBody>
      </p:sp>
      <p:sp>
        <p:nvSpPr>
          <p:cNvPr id="211" name="Google Shape;211;p33"/>
          <p:cNvSpPr txBox="1"/>
          <p:nvPr/>
        </p:nvSpPr>
        <p:spPr>
          <a:xfrm>
            <a:off x="412475" y="798368"/>
            <a:ext cx="5841600" cy="15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5818E"/>
                </a:solidFill>
                <a:highlight>
                  <a:srgbClr val="D0E0E3"/>
                </a:highlight>
                <a:latin typeface="Josefin Sans"/>
                <a:ea typeface="Josefin Sans"/>
                <a:cs typeface="Josefin Sans"/>
                <a:sym typeface="Josefin Sans"/>
              </a:rPr>
              <a:t></a:t>
            </a:r>
            <a:r>
              <a:rPr lang="en" sz="1600">
                <a:solidFill>
                  <a:srgbClr val="45818E"/>
                </a:solidFill>
                <a:highlight>
                  <a:srgbClr val="D0E0E3"/>
                </a:highlight>
                <a:latin typeface="Josefin Sans"/>
                <a:ea typeface="Josefin Sans"/>
                <a:cs typeface="Josefin Sans"/>
                <a:sym typeface="Josefin Sans"/>
              </a:rPr>
              <a:t>Bulboreticular Facilitory (Excitatory):</a:t>
            </a:r>
            <a:endParaRPr sz="1600">
              <a:solidFill>
                <a:srgbClr val="45818E"/>
              </a:solidFill>
              <a:highlight>
                <a:srgbClr val="D0E0E3"/>
              </a:highlight>
              <a:latin typeface="Josefin Sans"/>
              <a:ea typeface="Josefin Sans"/>
              <a:cs typeface="Josefin Sans"/>
              <a:sym typeface="Josefin Sans"/>
            </a:endParaRPr>
          </a:p>
          <a:p>
            <a:pPr indent="-317500" lvl="0" marL="457200" rtl="0" algn="l">
              <a:spcBef>
                <a:spcPts val="0"/>
              </a:spcBef>
              <a:spcAft>
                <a:spcPts val="0"/>
              </a:spcAft>
              <a:buSzPts val="1400"/>
              <a:buFont typeface="Cairo"/>
              <a:buChar char="●"/>
            </a:pPr>
            <a:r>
              <a:rPr lang="en">
                <a:latin typeface="Cairo"/>
                <a:ea typeface="Cairo"/>
                <a:cs typeface="Cairo"/>
                <a:sym typeface="Cairo"/>
              </a:rPr>
              <a:t>Is Reticular Excitatory Area of the Brain Stem sends </a:t>
            </a:r>
            <a:r>
              <a:rPr b="1" lang="en" u="sng">
                <a:latin typeface="Cairo"/>
                <a:ea typeface="Cairo"/>
                <a:cs typeface="Cairo"/>
                <a:sym typeface="Cairo"/>
              </a:rPr>
              <a:t>excitatory </a:t>
            </a:r>
            <a:r>
              <a:rPr lang="en">
                <a:latin typeface="Cairo"/>
                <a:ea typeface="Cairo"/>
                <a:cs typeface="Cairo"/>
                <a:sym typeface="Cairo"/>
              </a:rPr>
              <a:t>signals into Thalamus &gt;&gt;&gt;&gt; thalamus excites almost </a:t>
            </a:r>
            <a:r>
              <a:rPr b="1" lang="en" u="sng">
                <a:latin typeface="Cairo"/>
                <a:ea typeface="Cairo"/>
                <a:cs typeface="Cairo"/>
                <a:sym typeface="Cairo"/>
              </a:rPr>
              <a:t>all areas of the cortex.</a:t>
            </a:r>
            <a:endParaRPr b="1" u="sng">
              <a:latin typeface="Cairo"/>
              <a:ea typeface="Cairo"/>
              <a:cs typeface="Cairo"/>
              <a:sym typeface="Cairo"/>
            </a:endParaRPr>
          </a:p>
          <a:p>
            <a:pPr indent="-317500" lvl="0" marL="457200" rtl="0" algn="l">
              <a:spcBef>
                <a:spcPts val="0"/>
              </a:spcBef>
              <a:spcAft>
                <a:spcPts val="0"/>
              </a:spcAft>
              <a:buClr>
                <a:srgbClr val="FF0000"/>
              </a:buClr>
              <a:buSzPts val="1400"/>
              <a:buFont typeface="Cairo"/>
              <a:buChar char="●"/>
            </a:pPr>
            <a:r>
              <a:rPr lang="en">
                <a:solidFill>
                  <a:srgbClr val="FF0000"/>
                </a:solidFill>
                <a:latin typeface="Cairo"/>
                <a:ea typeface="Cairo"/>
                <a:cs typeface="Cairo"/>
                <a:sym typeface="Cairo"/>
              </a:rPr>
              <a:t>The Bulboreticular </a:t>
            </a:r>
            <a:r>
              <a:rPr lang="en">
                <a:solidFill>
                  <a:srgbClr val="FF0000"/>
                </a:solidFill>
                <a:latin typeface="Cairo"/>
                <a:ea typeface="Cairo"/>
                <a:cs typeface="Cairo"/>
                <a:sym typeface="Cairo"/>
              </a:rPr>
              <a:t>Facilitatory</a:t>
            </a:r>
            <a:r>
              <a:rPr lang="en">
                <a:solidFill>
                  <a:srgbClr val="FF0000"/>
                </a:solidFill>
                <a:latin typeface="Cairo"/>
                <a:ea typeface="Cairo"/>
                <a:cs typeface="Cairo"/>
                <a:sym typeface="Cairo"/>
              </a:rPr>
              <a:t> (Excitatory) Area + Thalamus = Reticular Activating System (RAS). </a:t>
            </a:r>
            <a:endParaRPr>
              <a:solidFill>
                <a:srgbClr val="FF0000"/>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The RAS is the system which keeps our cortex awake and conscious.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sz="1200">
                <a:solidFill>
                  <a:srgbClr val="999999"/>
                </a:solidFill>
              </a:rPr>
              <a:t>Please note: Bulboreticular = reticulospinal tract. </a:t>
            </a:r>
            <a:r>
              <a:rPr lang="en">
                <a:latin typeface="Cairo"/>
                <a:ea typeface="Cairo"/>
                <a:cs typeface="Cairo"/>
                <a:sym typeface="Cairo"/>
              </a:rPr>
              <a:t> </a:t>
            </a:r>
            <a:br>
              <a:rPr lang="en">
                <a:latin typeface="Cairo"/>
                <a:ea typeface="Cairo"/>
                <a:cs typeface="Cairo"/>
                <a:sym typeface="Cairo"/>
              </a:rPr>
            </a:br>
            <a:endParaRPr>
              <a:latin typeface="Cairo"/>
              <a:ea typeface="Cairo"/>
              <a:cs typeface="Cairo"/>
              <a:sym typeface="Cairo"/>
            </a:endParaRPr>
          </a:p>
        </p:txBody>
      </p:sp>
      <p:cxnSp>
        <p:nvCxnSpPr>
          <p:cNvPr id="212" name="Google Shape;212;p33"/>
          <p:cNvCxnSpPr/>
          <p:nvPr/>
        </p:nvCxnSpPr>
        <p:spPr>
          <a:xfrm>
            <a:off x="829186" y="2616847"/>
            <a:ext cx="5008200" cy="5400"/>
          </a:xfrm>
          <a:prstGeom prst="straightConnector1">
            <a:avLst/>
          </a:prstGeom>
          <a:noFill/>
          <a:ln cap="flat" cmpd="sng" w="9525">
            <a:solidFill>
              <a:schemeClr val="dk2"/>
            </a:solidFill>
            <a:prstDash val="dashDot"/>
            <a:round/>
            <a:headEnd len="med" w="med" type="stealth"/>
            <a:tailEnd len="med" w="med" type="stealth"/>
          </a:ln>
        </p:spPr>
      </p:cxnSp>
      <p:sp>
        <p:nvSpPr>
          <p:cNvPr id="213" name="Google Shape;213;p33"/>
          <p:cNvSpPr txBox="1"/>
          <p:nvPr/>
        </p:nvSpPr>
        <p:spPr>
          <a:xfrm>
            <a:off x="412475" y="2655500"/>
            <a:ext cx="58416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99999"/>
                </a:solidFill>
                <a:latin typeface="Economica"/>
                <a:ea typeface="Economica"/>
                <a:cs typeface="Economica"/>
                <a:sym typeface="Economica"/>
              </a:rPr>
              <a:t>Extra (Guyton):</a:t>
            </a:r>
            <a:endParaRPr sz="1600">
              <a:solidFill>
                <a:srgbClr val="999999"/>
              </a:solidFill>
              <a:latin typeface="Economica"/>
              <a:ea typeface="Economica"/>
              <a:cs typeface="Economica"/>
              <a:sym typeface="Economica"/>
            </a:endParaRPr>
          </a:p>
        </p:txBody>
      </p:sp>
      <p:pic>
        <p:nvPicPr>
          <p:cNvPr id="214" name="Google Shape;214;p33"/>
          <p:cNvPicPr preferRelativeResize="0"/>
          <p:nvPr/>
        </p:nvPicPr>
        <p:blipFill rotWithShape="1">
          <a:blip r:embed="rId3">
            <a:alphaModFix/>
          </a:blip>
          <a:srcRect b="16745" l="7392" r="51945" t="15102"/>
          <a:stretch/>
        </p:blipFill>
        <p:spPr>
          <a:xfrm>
            <a:off x="2455125" y="2655500"/>
            <a:ext cx="2160749" cy="2504152"/>
          </a:xfrm>
          <a:prstGeom prst="rect">
            <a:avLst/>
          </a:prstGeom>
          <a:noFill/>
          <a:ln>
            <a:noFill/>
          </a:ln>
        </p:spPr>
      </p:pic>
      <p:sp>
        <p:nvSpPr>
          <p:cNvPr id="215" name="Google Shape;215;p33"/>
          <p:cNvSpPr txBox="1"/>
          <p:nvPr/>
        </p:nvSpPr>
        <p:spPr>
          <a:xfrm>
            <a:off x="191550" y="5192900"/>
            <a:ext cx="6474900" cy="41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Cairo"/>
                <a:ea typeface="Cairo"/>
                <a:cs typeface="Cairo"/>
                <a:sym typeface="Cairo"/>
              </a:rPr>
              <a:t>This picture shows  a  general  system  for  controlling  the activity level of the brain. The central driving component of this system is an excitatory area </a:t>
            </a:r>
            <a:r>
              <a:rPr lang="en" sz="1200">
                <a:solidFill>
                  <a:srgbClr val="666666"/>
                </a:solidFill>
                <a:highlight>
                  <a:srgbClr val="FFFF00"/>
                </a:highlight>
                <a:latin typeface="Cairo"/>
                <a:ea typeface="Cairo"/>
                <a:cs typeface="Cairo"/>
                <a:sym typeface="Cairo"/>
              </a:rPr>
              <a:t>located</a:t>
            </a:r>
            <a:r>
              <a:rPr lang="en" sz="1200">
                <a:solidFill>
                  <a:srgbClr val="666666"/>
                </a:solidFill>
                <a:latin typeface="Cairo"/>
                <a:ea typeface="Cairo"/>
                <a:cs typeface="Cairo"/>
                <a:sym typeface="Cairo"/>
              </a:rPr>
              <a:t> in the reticular substance of the </a:t>
            </a:r>
            <a:r>
              <a:rPr lang="en" sz="1200">
                <a:solidFill>
                  <a:srgbClr val="666666"/>
                </a:solidFill>
                <a:highlight>
                  <a:srgbClr val="FFFF00"/>
                </a:highlight>
                <a:latin typeface="Cairo"/>
                <a:ea typeface="Cairo"/>
                <a:cs typeface="Cairo"/>
                <a:sym typeface="Cairo"/>
              </a:rPr>
              <a:t>pons</a:t>
            </a:r>
            <a:r>
              <a:rPr lang="en" sz="1200">
                <a:solidFill>
                  <a:srgbClr val="666666"/>
                </a:solidFill>
                <a:latin typeface="Cairo"/>
                <a:ea typeface="Cairo"/>
                <a:cs typeface="Cairo"/>
                <a:sym typeface="Cairo"/>
              </a:rPr>
              <a:t> and </a:t>
            </a:r>
            <a:r>
              <a:rPr lang="en" sz="1200">
                <a:solidFill>
                  <a:srgbClr val="666666"/>
                </a:solidFill>
                <a:highlight>
                  <a:srgbClr val="FFFF00"/>
                </a:highlight>
                <a:latin typeface="Cairo"/>
                <a:ea typeface="Cairo"/>
                <a:cs typeface="Cairo"/>
                <a:sym typeface="Cairo"/>
              </a:rPr>
              <a:t>mesencephalon</a:t>
            </a:r>
            <a:r>
              <a:rPr lang="en" sz="1200">
                <a:solidFill>
                  <a:srgbClr val="666666"/>
                </a:solidFill>
                <a:latin typeface="Cairo"/>
                <a:ea typeface="Cairo"/>
                <a:cs typeface="Cairo"/>
                <a:sym typeface="Cairo"/>
              </a:rPr>
              <a:t>. مهمه!!</a:t>
            </a:r>
            <a:endParaRPr sz="1200">
              <a:solidFill>
                <a:srgbClr val="666666"/>
              </a:solidFill>
              <a:latin typeface="Cairo"/>
              <a:ea typeface="Cairo"/>
              <a:cs typeface="Cairo"/>
              <a:sym typeface="Cairo"/>
            </a:endParaRPr>
          </a:p>
          <a:p>
            <a:pPr indent="0" lvl="0" marL="0" rtl="0" algn="l">
              <a:spcBef>
                <a:spcPts val="0"/>
              </a:spcBef>
              <a:spcAft>
                <a:spcPts val="0"/>
              </a:spcAft>
              <a:buNone/>
            </a:pPr>
            <a:r>
              <a:rPr lang="en" sz="1200">
                <a:solidFill>
                  <a:srgbClr val="666666"/>
                </a:solidFill>
                <a:latin typeface="Cairo"/>
                <a:ea typeface="Cairo"/>
                <a:cs typeface="Cairo"/>
                <a:sym typeface="Cairo"/>
              </a:rPr>
              <a:t>This area is also known by the name bulboreticular </a:t>
            </a:r>
            <a:r>
              <a:rPr lang="en" sz="1200">
                <a:solidFill>
                  <a:srgbClr val="666666"/>
                </a:solidFill>
                <a:latin typeface="Cairo"/>
                <a:ea typeface="Cairo"/>
                <a:cs typeface="Cairo"/>
                <a:sym typeface="Cairo"/>
              </a:rPr>
              <a:t>facilitatory</a:t>
            </a:r>
            <a:r>
              <a:rPr lang="en" sz="1200">
                <a:solidFill>
                  <a:srgbClr val="666666"/>
                </a:solidFill>
                <a:latin typeface="Cairo"/>
                <a:ea typeface="Cairo"/>
                <a:cs typeface="Cairo"/>
                <a:sym typeface="Cairo"/>
              </a:rPr>
              <a:t> area. it is the same brain stem reticular area that transmits </a:t>
            </a:r>
            <a:r>
              <a:rPr lang="en" sz="1200">
                <a:solidFill>
                  <a:srgbClr val="666666"/>
                </a:solidFill>
                <a:latin typeface="Cairo"/>
                <a:ea typeface="Cairo"/>
                <a:cs typeface="Cairo"/>
                <a:sym typeface="Cairo"/>
              </a:rPr>
              <a:t>facilitatory</a:t>
            </a:r>
            <a:r>
              <a:rPr lang="en" sz="1200">
                <a:solidFill>
                  <a:srgbClr val="666666"/>
                </a:solidFill>
                <a:latin typeface="Cairo"/>
                <a:ea typeface="Cairo"/>
                <a:cs typeface="Cairo"/>
                <a:sym typeface="Cairo"/>
              </a:rPr>
              <a:t> signals down-</a:t>
            </a:r>
            <a:br>
              <a:rPr lang="en" sz="1200">
                <a:solidFill>
                  <a:srgbClr val="666666"/>
                </a:solidFill>
                <a:latin typeface="Cairo"/>
                <a:ea typeface="Cairo"/>
                <a:cs typeface="Cairo"/>
                <a:sym typeface="Cairo"/>
              </a:rPr>
            </a:br>
            <a:r>
              <a:rPr lang="en" sz="1200">
                <a:solidFill>
                  <a:srgbClr val="666666"/>
                </a:solidFill>
                <a:latin typeface="Cairo"/>
                <a:ea typeface="Cairo"/>
                <a:cs typeface="Cairo"/>
                <a:sym typeface="Cairo"/>
              </a:rPr>
              <a:t>ward to the spinal cord to maintain tone in the antigravity muscles and to control levels of activity of the spinal cord reflexes. In addition to these downward signals, this area also sends a profusion of signals in the </a:t>
            </a:r>
            <a:r>
              <a:rPr lang="en" sz="1200" u="sng">
                <a:solidFill>
                  <a:srgbClr val="666666"/>
                </a:solidFill>
                <a:latin typeface="Cairo"/>
                <a:ea typeface="Cairo"/>
                <a:cs typeface="Cairo"/>
                <a:sym typeface="Cairo"/>
              </a:rPr>
              <a:t>upward direction.</a:t>
            </a:r>
            <a:r>
              <a:rPr lang="en" sz="1200">
                <a:solidFill>
                  <a:srgbClr val="666666"/>
                </a:solidFill>
                <a:latin typeface="Cairo"/>
                <a:ea typeface="Cairo"/>
                <a:cs typeface="Cairo"/>
                <a:sym typeface="Cairo"/>
              </a:rPr>
              <a:t> Most of these signals go </a:t>
            </a:r>
            <a:r>
              <a:rPr lang="en" sz="1200">
                <a:solidFill>
                  <a:srgbClr val="666666"/>
                </a:solidFill>
                <a:latin typeface="Cairo"/>
                <a:ea typeface="Cairo"/>
                <a:cs typeface="Cairo"/>
                <a:sym typeface="Cairo"/>
              </a:rPr>
              <a:t>first</a:t>
            </a:r>
            <a:r>
              <a:rPr lang="en" sz="1200">
                <a:solidFill>
                  <a:srgbClr val="666666"/>
                </a:solidFill>
                <a:latin typeface="Cairo"/>
                <a:ea typeface="Cairo"/>
                <a:cs typeface="Cairo"/>
                <a:sym typeface="Cairo"/>
              </a:rPr>
              <a:t> to the thalamus, where they excite a </a:t>
            </a:r>
            <a:r>
              <a:rPr lang="en" sz="1200">
                <a:solidFill>
                  <a:srgbClr val="666666"/>
                </a:solidFill>
                <a:latin typeface="Cairo"/>
                <a:ea typeface="Cairo"/>
                <a:cs typeface="Cairo"/>
                <a:sym typeface="Cairo"/>
              </a:rPr>
              <a:t>different</a:t>
            </a:r>
            <a:r>
              <a:rPr lang="en" sz="1200">
                <a:solidFill>
                  <a:srgbClr val="666666"/>
                </a:solidFill>
                <a:latin typeface="Cairo"/>
                <a:ea typeface="Cairo"/>
                <a:cs typeface="Cairo"/>
                <a:sym typeface="Cairo"/>
              </a:rPr>
              <a:t> set of neurons that transmit nerve signals to all regions of the cerebral cortex, as well as to multiple subcortical areas.</a:t>
            </a:r>
            <a:br>
              <a:rPr lang="en" sz="1200">
                <a:solidFill>
                  <a:srgbClr val="666666"/>
                </a:solidFill>
                <a:latin typeface="Cairo"/>
                <a:ea typeface="Cairo"/>
                <a:cs typeface="Cairo"/>
                <a:sym typeface="Cairo"/>
              </a:rPr>
            </a:br>
            <a:r>
              <a:rPr lang="en" sz="1200">
                <a:solidFill>
                  <a:srgbClr val="666666"/>
                </a:solidFill>
                <a:latin typeface="Cairo"/>
                <a:ea typeface="Cairo"/>
                <a:cs typeface="Cairo"/>
                <a:sym typeface="Cairo"/>
              </a:rPr>
              <a:t>the signals passing through the thalamus are of two types.  </a:t>
            </a:r>
            <a:r>
              <a:rPr lang="en" sz="1200" u="sng">
                <a:solidFill>
                  <a:srgbClr val="666666"/>
                </a:solidFill>
                <a:latin typeface="Cairo"/>
                <a:ea typeface="Cairo"/>
                <a:cs typeface="Cairo"/>
                <a:sym typeface="Cairo"/>
              </a:rPr>
              <a:t>One  type  is  rapidly  transmitted  action  potentials that  excite  the  cerebrum  for  only  a  few  milliseconds.t</a:t>
            </a:r>
            <a:r>
              <a:rPr lang="en" sz="1200">
                <a:solidFill>
                  <a:srgbClr val="666666"/>
                </a:solidFill>
                <a:latin typeface="Cairo"/>
                <a:ea typeface="Cairo"/>
                <a:cs typeface="Cairo"/>
                <a:sym typeface="Cairo"/>
              </a:rPr>
              <a:t>hese  signals  originate  from  </a:t>
            </a:r>
            <a:r>
              <a:rPr lang="en" sz="1200">
                <a:solidFill>
                  <a:srgbClr val="666666"/>
                </a:solidFill>
                <a:highlight>
                  <a:srgbClr val="00FFFF"/>
                </a:highlight>
                <a:latin typeface="Cairo"/>
                <a:ea typeface="Cairo"/>
                <a:cs typeface="Cairo"/>
                <a:sym typeface="Cairo"/>
              </a:rPr>
              <a:t>large</a:t>
            </a:r>
            <a:r>
              <a:rPr lang="en" sz="1200">
                <a:solidFill>
                  <a:srgbClr val="666666"/>
                </a:solidFill>
                <a:latin typeface="Cairo"/>
                <a:ea typeface="Cairo"/>
                <a:cs typeface="Cairo"/>
                <a:sym typeface="Cairo"/>
              </a:rPr>
              <a:t>  neuronal  cell  bodies that  lie  throughout  the  brain  stem  reticular  area.  Their nerve endings release the neurotransmitter acetylcholine, which serves as an excitatory agent that lasts for only a few milliseconds before it is destroyed.</a:t>
            </a:r>
            <a:br>
              <a:rPr lang="en" sz="1200">
                <a:solidFill>
                  <a:srgbClr val="666666"/>
                </a:solidFill>
                <a:latin typeface="Cairo"/>
                <a:ea typeface="Cairo"/>
                <a:cs typeface="Cairo"/>
                <a:sym typeface="Cairo"/>
              </a:rPr>
            </a:br>
            <a:r>
              <a:rPr lang="en" sz="1200" u="sng">
                <a:solidFill>
                  <a:srgbClr val="666666"/>
                </a:solidFill>
                <a:latin typeface="Cairo"/>
                <a:ea typeface="Cairo"/>
                <a:cs typeface="Cairo"/>
                <a:sym typeface="Cairo"/>
              </a:rPr>
              <a:t>the  second  type  of  excitatory  signal  originates  from large  numbers  of  </a:t>
            </a:r>
            <a:r>
              <a:rPr lang="en" sz="1200" u="sng">
                <a:solidFill>
                  <a:srgbClr val="666666"/>
                </a:solidFill>
                <a:highlight>
                  <a:srgbClr val="00FFFF"/>
                </a:highlight>
                <a:latin typeface="Cairo"/>
                <a:ea typeface="Cairo"/>
                <a:cs typeface="Cairo"/>
                <a:sym typeface="Cairo"/>
              </a:rPr>
              <a:t>small</a:t>
            </a:r>
            <a:r>
              <a:rPr lang="en" sz="1200" u="sng">
                <a:solidFill>
                  <a:srgbClr val="666666"/>
                </a:solidFill>
                <a:latin typeface="Cairo"/>
                <a:ea typeface="Cairo"/>
                <a:cs typeface="Cairo"/>
                <a:sym typeface="Cairo"/>
              </a:rPr>
              <a:t>  neurons  spread  throughout  the brain  stem  reticular  excitatory  area. </a:t>
            </a:r>
            <a:r>
              <a:rPr lang="en" sz="1200">
                <a:solidFill>
                  <a:srgbClr val="666666"/>
                </a:solidFill>
                <a:latin typeface="Cairo"/>
                <a:ea typeface="Cairo"/>
                <a:cs typeface="Cairo"/>
                <a:sym typeface="Cairo"/>
              </a:rPr>
              <a:t> Again,  most  of these signals pass to the thalamus, but this time through small, slowly conducting </a:t>
            </a:r>
            <a:r>
              <a:rPr lang="en" sz="1200">
                <a:solidFill>
                  <a:srgbClr val="666666"/>
                </a:solidFill>
                <a:latin typeface="Cairo"/>
                <a:ea typeface="Cairo"/>
                <a:cs typeface="Cairo"/>
                <a:sym typeface="Cairo"/>
              </a:rPr>
              <a:t>fibers</a:t>
            </a:r>
            <a:r>
              <a:rPr lang="en" sz="1200">
                <a:solidFill>
                  <a:srgbClr val="666666"/>
                </a:solidFill>
                <a:latin typeface="Cairo"/>
                <a:ea typeface="Cairo"/>
                <a:cs typeface="Cairo"/>
                <a:sym typeface="Cairo"/>
              </a:rPr>
              <a:t> that synapse mainly in the intralaminar nuclei of the thalamus and in the reticular nuclei  over  the  surface  of  the  thalamus.  From  here, additional  small  </a:t>
            </a:r>
            <a:r>
              <a:rPr lang="en" sz="1200">
                <a:solidFill>
                  <a:srgbClr val="666666"/>
                </a:solidFill>
                <a:latin typeface="Cairo"/>
                <a:ea typeface="Cairo"/>
                <a:cs typeface="Cairo"/>
                <a:sym typeface="Cairo"/>
              </a:rPr>
              <a:t>fibers</a:t>
            </a:r>
            <a:r>
              <a:rPr lang="en" sz="1200">
                <a:solidFill>
                  <a:srgbClr val="666666"/>
                </a:solidFill>
                <a:latin typeface="Cairo"/>
                <a:ea typeface="Cairo"/>
                <a:cs typeface="Cairo"/>
                <a:sym typeface="Cairo"/>
              </a:rPr>
              <a:t>  are  distributed  throughout  the cerebral  cortex.  The  excitatory  </a:t>
            </a:r>
            <a:r>
              <a:rPr lang="en" sz="1200">
                <a:solidFill>
                  <a:srgbClr val="666666"/>
                </a:solidFill>
                <a:latin typeface="Cairo"/>
                <a:ea typeface="Cairo"/>
                <a:cs typeface="Cairo"/>
                <a:sym typeface="Cairo"/>
              </a:rPr>
              <a:t>effect</a:t>
            </a:r>
            <a:r>
              <a:rPr lang="en" sz="1200">
                <a:solidFill>
                  <a:srgbClr val="666666"/>
                </a:solidFill>
                <a:latin typeface="Cairo"/>
                <a:ea typeface="Cairo"/>
                <a:cs typeface="Cairo"/>
                <a:sym typeface="Cairo"/>
              </a:rPr>
              <a:t>  caused  by  this system  of  fibers  can  build  up  progressively  for  many seconds  to  a  minute  or  more,  which  suggests  that  its signals are especially important for controlling the longer term background excitability level of the brain.</a:t>
            </a:r>
            <a:br>
              <a:rPr lang="en" sz="1200">
                <a:solidFill>
                  <a:srgbClr val="666666"/>
                </a:solidFill>
                <a:latin typeface="Cairo"/>
                <a:ea typeface="Cairo"/>
                <a:cs typeface="Cairo"/>
                <a:sym typeface="Cairo"/>
              </a:rPr>
            </a:br>
            <a:endParaRPr sz="1200">
              <a:solidFill>
                <a:srgbClr val="666666"/>
              </a:solidFill>
              <a:latin typeface="Cairo"/>
              <a:ea typeface="Cairo"/>
              <a:cs typeface="Cairo"/>
              <a:sym typeface="Cai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4"/>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20th Lecture  ∣ The Physiology Team</a:t>
            </a:r>
            <a:endParaRPr b="1">
              <a:solidFill>
                <a:srgbClr val="2C5072"/>
              </a:solidFill>
              <a:latin typeface="Cairo"/>
              <a:ea typeface="Cairo"/>
              <a:cs typeface="Cairo"/>
              <a:sym typeface="Cairo"/>
            </a:endParaRPr>
          </a:p>
        </p:txBody>
      </p:sp>
      <p:sp>
        <p:nvSpPr>
          <p:cNvPr id="221" name="Google Shape;221;p34"/>
          <p:cNvSpPr txBox="1"/>
          <p:nvPr/>
        </p:nvSpPr>
        <p:spPr>
          <a:xfrm>
            <a:off x="49500" y="-96225"/>
            <a:ext cx="6573900" cy="1000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0B5394"/>
              </a:buClr>
              <a:buSzPts val="1400"/>
              <a:buFont typeface="Economica"/>
              <a:buChar char="❖"/>
            </a:pPr>
            <a:r>
              <a:rPr b="1" i="1" lang="en">
                <a:solidFill>
                  <a:srgbClr val="0B5394"/>
                </a:solidFill>
                <a:latin typeface="Economica"/>
                <a:ea typeface="Economica"/>
                <a:cs typeface="Economica"/>
                <a:sym typeface="Economica"/>
              </a:rPr>
              <a:t>Explain  how  a  medical  person  can  differentiate  between  a  conscious &amp; unconscious  person by means of outward behavior as and physical signs . </a:t>
            </a:r>
            <a:endParaRPr>
              <a:latin typeface="Economica"/>
              <a:ea typeface="Economica"/>
              <a:cs typeface="Economica"/>
              <a:sym typeface="Economica"/>
            </a:endParaRPr>
          </a:p>
        </p:txBody>
      </p:sp>
      <p:sp>
        <p:nvSpPr>
          <p:cNvPr id="222" name="Google Shape;222;p34"/>
          <p:cNvSpPr txBox="1"/>
          <p:nvPr/>
        </p:nvSpPr>
        <p:spPr>
          <a:xfrm>
            <a:off x="209175" y="810975"/>
            <a:ext cx="6214200" cy="51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5818E"/>
                </a:solidFill>
                <a:highlight>
                  <a:srgbClr val="D0E0E3"/>
                </a:highlight>
                <a:latin typeface="Josefin Sans"/>
                <a:ea typeface="Josefin Sans"/>
                <a:cs typeface="Josefin Sans"/>
                <a:sym typeface="Josefin Sans"/>
              </a:rPr>
              <a:t>Indices of Level of Consciousness</a:t>
            </a:r>
            <a:endParaRPr sz="1600">
              <a:solidFill>
                <a:srgbClr val="45818E"/>
              </a:solidFill>
              <a:highlight>
                <a:srgbClr val="D0E0E3"/>
              </a:highlight>
              <a:latin typeface="Josefin Sans"/>
              <a:ea typeface="Josefin Sans"/>
              <a:cs typeface="Josefin Sans"/>
              <a:sym typeface="Josefin Sans"/>
            </a:endParaRPr>
          </a:p>
          <a:p>
            <a:pPr indent="0" lvl="0" marL="0" rtl="0" algn="l">
              <a:spcBef>
                <a:spcPts val="0"/>
              </a:spcBef>
              <a:spcAft>
                <a:spcPts val="0"/>
              </a:spcAft>
              <a:buNone/>
            </a:pPr>
            <a:r>
              <a:t/>
            </a:r>
            <a:endParaRPr sz="1600">
              <a:solidFill>
                <a:srgbClr val="0B5394"/>
              </a:solidFill>
              <a:latin typeface="Economica"/>
              <a:ea typeface="Economica"/>
              <a:cs typeface="Economica"/>
              <a:sym typeface="Economica"/>
            </a:endParaRPr>
          </a:p>
          <a:p>
            <a:pPr indent="-317500" lvl="0" marL="457200" rtl="0" algn="l">
              <a:spcBef>
                <a:spcPts val="0"/>
              </a:spcBef>
              <a:spcAft>
                <a:spcPts val="0"/>
              </a:spcAft>
              <a:buClr>
                <a:srgbClr val="073763"/>
              </a:buClr>
              <a:buSzPts val="1400"/>
              <a:buFont typeface="Cairo"/>
              <a:buChar char="●"/>
            </a:pPr>
            <a:r>
              <a:rPr b="1" lang="en">
                <a:solidFill>
                  <a:srgbClr val="073763"/>
                </a:solidFill>
                <a:latin typeface="Cairo"/>
                <a:ea typeface="Cairo"/>
                <a:cs typeface="Cairo"/>
                <a:sym typeface="Cairo"/>
              </a:rPr>
              <a:t>Appearance &amp; Behavior:</a:t>
            </a:r>
            <a:endParaRPr b="1">
              <a:solidFill>
                <a:srgbClr val="073763"/>
              </a:solidFill>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Posture (sitting, standing?)</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Open eyes?</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Facial expression? </a:t>
            </a:r>
            <a:r>
              <a:rPr lang="en" sz="1100">
                <a:solidFill>
                  <a:schemeClr val="dk2"/>
                </a:solidFill>
                <a:latin typeface="Cairo"/>
                <a:ea typeface="Cairo"/>
                <a:cs typeface="Cairo"/>
                <a:sym typeface="Cairo"/>
              </a:rPr>
              <a:t>“معصب، يضحك؟”</a:t>
            </a:r>
            <a:endParaRPr sz="1100">
              <a:solidFill>
                <a:schemeClr val="dk2"/>
              </a:solidFill>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Responds to stimuli (including the examiner’s questions about name, orientation in time and place? And other general questions like who is the president?)</a:t>
            </a:r>
            <a:endParaRPr>
              <a:latin typeface="Cairo"/>
              <a:ea typeface="Cairo"/>
              <a:cs typeface="Cairo"/>
              <a:sym typeface="Cairo"/>
            </a:endParaRPr>
          </a:p>
          <a:p>
            <a:pPr indent="-317500" lvl="0" marL="457200" rtl="0" algn="l">
              <a:spcBef>
                <a:spcPts val="0"/>
              </a:spcBef>
              <a:spcAft>
                <a:spcPts val="0"/>
              </a:spcAft>
              <a:buClr>
                <a:srgbClr val="073763"/>
              </a:buClr>
              <a:buSzPts val="1400"/>
              <a:buFont typeface="Cairo"/>
              <a:buChar char="●"/>
            </a:pPr>
            <a:r>
              <a:rPr b="1" lang="en">
                <a:solidFill>
                  <a:srgbClr val="073763"/>
                </a:solidFill>
                <a:latin typeface="Cairo"/>
                <a:ea typeface="Cairo"/>
                <a:cs typeface="Cairo"/>
                <a:sym typeface="Cairo"/>
              </a:rPr>
              <a:t>Vital signs:</a:t>
            </a:r>
            <a:endParaRPr b="1">
              <a:solidFill>
                <a:srgbClr val="073763"/>
              </a:solidFill>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Pulse, BP, respiration, pupils, reflexes, particularly brainstem reflexes, etc.</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b="1" lang="en">
                <a:solidFill>
                  <a:srgbClr val="073763"/>
                </a:solidFill>
                <a:latin typeface="Cairo"/>
                <a:ea typeface="Cairo"/>
                <a:cs typeface="Cairo"/>
                <a:sym typeface="Cairo"/>
              </a:rPr>
              <a:t>EEG</a:t>
            </a:r>
            <a:r>
              <a:rPr b="1" lang="en">
                <a:latin typeface="Cairo"/>
                <a:ea typeface="Cairo"/>
                <a:cs typeface="Cairo"/>
                <a:sym typeface="Cairo"/>
              </a:rPr>
              <a:t>:</a:t>
            </a:r>
            <a:r>
              <a:rPr lang="en">
                <a:latin typeface="Cairo"/>
                <a:ea typeface="Cairo"/>
                <a:cs typeface="Cairo"/>
                <a:sym typeface="Cairo"/>
              </a:rPr>
              <a:t> </a:t>
            </a:r>
            <a:endParaRPr>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Each of these states (wakefulness, sleep, coma and death) has specific EEG patterns.</a:t>
            </a:r>
            <a:endParaRPr>
              <a:latin typeface="Cairo"/>
              <a:ea typeface="Cairo"/>
              <a:cs typeface="Cairo"/>
              <a:sym typeface="Cairo"/>
            </a:endParaRPr>
          </a:p>
          <a:p>
            <a:pPr indent="-317500" lvl="0" marL="457200" rtl="0" algn="l">
              <a:spcBef>
                <a:spcPts val="0"/>
              </a:spcBef>
              <a:spcAft>
                <a:spcPts val="0"/>
              </a:spcAft>
              <a:buClr>
                <a:srgbClr val="073763"/>
              </a:buClr>
              <a:buSzPts val="1400"/>
              <a:buFont typeface="Cairo"/>
              <a:buChar char="●"/>
            </a:pPr>
            <a:r>
              <a:rPr b="1" lang="en">
                <a:solidFill>
                  <a:srgbClr val="073763"/>
                </a:solidFill>
                <a:latin typeface="Cairo"/>
                <a:ea typeface="Cairo"/>
                <a:cs typeface="Cairo"/>
                <a:sym typeface="Cairo"/>
              </a:rPr>
              <a:t>Evoked potentials: </a:t>
            </a:r>
            <a:endParaRPr b="1">
              <a:solidFill>
                <a:srgbClr val="073763"/>
              </a:solidFill>
              <a:latin typeface="Cairo"/>
              <a:ea typeface="Cairo"/>
              <a:cs typeface="Cairo"/>
              <a:sym typeface="Cairo"/>
            </a:endParaRPr>
          </a:p>
          <a:p>
            <a:pPr indent="-317500" lvl="1" marL="914400" rtl="0" algn="l">
              <a:spcBef>
                <a:spcPts val="0"/>
              </a:spcBef>
              <a:spcAft>
                <a:spcPts val="0"/>
              </a:spcAft>
              <a:buSzPts val="1400"/>
              <a:buFont typeface="Cairo"/>
              <a:buChar char="○"/>
            </a:pPr>
            <a:r>
              <a:rPr lang="en">
                <a:latin typeface="Cairo"/>
                <a:ea typeface="Cairo"/>
                <a:cs typeface="Cairo"/>
                <a:sym typeface="Cairo"/>
              </a:rPr>
              <a:t>(in cases of Brain Death).</a:t>
            </a:r>
            <a:br>
              <a:rPr lang="en">
                <a:latin typeface="Cairo"/>
                <a:ea typeface="Cairo"/>
                <a:cs typeface="Cairo"/>
                <a:sym typeface="Cairo"/>
              </a:rPr>
            </a:br>
            <a:r>
              <a:rPr lang="en">
                <a:solidFill>
                  <a:srgbClr val="999999"/>
                </a:solidFill>
                <a:latin typeface="Cairo"/>
                <a:ea typeface="Cairo"/>
                <a:cs typeface="Cairo"/>
                <a:sym typeface="Cairo"/>
              </a:rPr>
              <a:t>“Shows in the EEG” This potential is activated by a stimulus whether it’s auditory or visual (brainstem reflexes). </a:t>
            </a:r>
            <a:endParaRPr>
              <a:solidFill>
                <a:srgbClr val="999999"/>
              </a:solidFill>
              <a:latin typeface="Cairo"/>
              <a:ea typeface="Cairo"/>
              <a:cs typeface="Cairo"/>
              <a:sym typeface="Cairo"/>
            </a:endParaRPr>
          </a:p>
          <a:p>
            <a:pPr indent="0" lvl="0" marL="0" rtl="0" algn="l">
              <a:spcBef>
                <a:spcPts val="0"/>
              </a:spcBef>
              <a:spcAft>
                <a:spcPts val="0"/>
              </a:spcAft>
              <a:buNone/>
            </a:pPr>
            <a:r>
              <a:rPr lang="en">
                <a:solidFill>
                  <a:srgbClr val="999999"/>
                </a:solidFill>
                <a:latin typeface="Cairo"/>
                <a:ea typeface="Cairo"/>
                <a:cs typeface="Cairo"/>
                <a:sym typeface="Cairo"/>
              </a:rPr>
              <a:t>Extra ganong :What is evoked potential ? The electrical events that occur in the cortex after stimulation of a sense organ can be monitored with an exploring electrode connected to another electrode at an indifferent point some distance away.</a:t>
            </a:r>
            <a:endParaRPr>
              <a:solidFill>
                <a:srgbClr val="999999"/>
              </a:solidFill>
              <a:latin typeface="Cairo"/>
              <a:ea typeface="Cairo"/>
              <a:cs typeface="Cairo"/>
              <a:sym typeface="Cairo"/>
            </a:endParaRPr>
          </a:p>
        </p:txBody>
      </p:sp>
      <p:pic>
        <p:nvPicPr>
          <p:cNvPr id="223" name="Google Shape;223;p34"/>
          <p:cNvPicPr preferRelativeResize="0"/>
          <p:nvPr/>
        </p:nvPicPr>
        <p:blipFill>
          <a:blip r:embed="rId3">
            <a:alphaModFix/>
          </a:blip>
          <a:stretch>
            <a:fillRect/>
          </a:stretch>
        </p:blipFill>
        <p:spPr>
          <a:xfrm>
            <a:off x="1413775" y="5828050"/>
            <a:ext cx="4030450" cy="1212125"/>
          </a:xfrm>
          <a:prstGeom prst="rect">
            <a:avLst/>
          </a:prstGeom>
          <a:noFill/>
          <a:ln>
            <a:noFill/>
          </a:ln>
        </p:spPr>
      </p:pic>
      <p:pic>
        <p:nvPicPr>
          <p:cNvPr id="224" name="Google Shape;224;p34"/>
          <p:cNvPicPr preferRelativeResize="0"/>
          <p:nvPr/>
        </p:nvPicPr>
        <p:blipFill>
          <a:blip r:embed="rId4">
            <a:alphaModFix/>
          </a:blip>
          <a:stretch>
            <a:fillRect/>
          </a:stretch>
        </p:blipFill>
        <p:spPr>
          <a:xfrm>
            <a:off x="1456275" y="7040175"/>
            <a:ext cx="3945462" cy="2557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5"/>
          <p:cNvSpPr txBox="1"/>
          <p:nvPr/>
        </p:nvSpPr>
        <p:spPr>
          <a:xfrm flipH="1" rot="5400000">
            <a:off x="5122500" y="3576525"/>
            <a:ext cx="3048600" cy="4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C5072"/>
                </a:solidFill>
                <a:latin typeface="Cairo"/>
                <a:ea typeface="Cairo"/>
                <a:cs typeface="Cairo"/>
                <a:sym typeface="Cairo"/>
              </a:rPr>
              <a:t>20th Lecture  ∣ The Physiology Team</a:t>
            </a:r>
            <a:endParaRPr b="1">
              <a:solidFill>
                <a:srgbClr val="2C5072"/>
              </a:solidFill>
              <a:latin typeface="Cairo"/>
              <a:ea typeface="Cairo"/>
              <a:cs typeface="Cairo"/>
              <a:sym typeface="Cairo"/>
            </a:endParaRPr>
          </a:p>
        </p:txBody>
      </p:sp>
      <p:sp>
        <p:nvSpPr>
          <p:cNvPr id="230" name="Google Shape;230;p35"/>
          <p:cNvSpPr txBox="1"/>
          <p:nvPr/>
        </p:nvSpPr>
        <p:spPr>
          <a:xfrm>
            <a:off x="0" y="76525"/>
            <a:ext cx="6423600" cy="74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B5394"/>
              </a:buClr>
              <a:buSzPts val="1400"/>
              <a:buFont typeface="Economica"/>
              <a:buChar char="❖"/>
            </a:pPr>
            <a:r>
              <a:rPr b="1" i="1" lang="en">
                <a:solidFill>
                  <a:srgbClr val="0B5394"/>
                </a:solidFill>
                <a:latin typeface="Economica"/>
                <a:ea typeface="Economica"/>
                <a:cs typeface="Economica"/>
                <a:sym typeface="Economica"/>
              </a:rPr>
              <a:t>Describe the role of EEG and evoked potentials in differentiating between a conscious person ,a sleeping person ,a comatose patient and brain dead patient</a:t>
            </a:r>
            <a:br>
              <a:rPr b="1" i="1" lang="en">
                <a:solidFill>
                  <a:srgbClr val="0B5394"/>
                </a:solidFill>
                <a:latin typeface="Economica"/>
                <a:ea typeface="Economica"/>
                <a:cs typeface="Economica"/>
                <a:sym typeface="Economica"/>
              </a:rPr>
            </a:br>
            <a:endParaRPr b="1">
              <a:solidFill>
                <a:srgbClr val="0B5394"/>
              </a:solidFill>
              <a:latin typeface="Economica"/>
              <a:ea typeface="Economica"/>
              <a:cs typeface="Economica"/>
              <a:sym typeface="Economica"/>
            </a:endParaRPr>
          </a:p>
        </p:txBody>
      </p:sp>
      <p:graphicFrame>
        <p:nvGraphicFramePr>
          <p:cNvPr id="231" name="Google Shape;231;p35"/>
          <p:cNvGraphicFramePr/>
          <p:nvPr/>
        </p:nvGraphicFramePr>
        <p:xfrm>
          <a:off x="386673" y="2680721"/>
          <a:ext cx="3000000" cy="3000000"/>
        </p:xfrm>
        <a:graphic>
          <a:graphicData uri="http://schemas.openxmlformats.org/drawingml/2006/table">
            <a:tbl>
              <a:tblPr>
                <a:noFill/>
                <a:tableStyleId>{F2B43AB9-4116-486B-B92A-D1FA84FC9214}</a:tableStyleId>
              </a:tblPr>
              <a:tblGrid>
                <a:gridCol w="1521175"/>
                <a:gridCol w="1361175"/>
                <a:gridCol w="2139800"/>
                <a:gridCol w="1062525"/>
              </a:tblGrid>
              <a:tr h="457050">
                <a:tc>
                  <a:txBody>
                    <a:bodyPr>
                      <a:noAutofit/>
                    </a:bodyPr>
                    <a:lstStyle/>
                    <a:p>
                      <a:pPr indent="0" lvl="0" marL="0" rtl="0" algn="ctr">
                        <a:spcBef>
                          <a:spcPts val="0"/>
                        </a:spcBef>
                        <a:spcAft>
                          <a:spcPts val="0"/>
                        </a:spcAft>
                        <a:buNone/>
                      </a:pPr>
                      <a:r>
                        <a:rPr lang="en" sz="1500">
                          <a:solidFill>
                            <a:srgbClr val="A64D79"/>
                          </a:solidFill>
                          <a:latin typeface="Philosopher"/>
                          <a:ea typeface="Philosopher"/>
                          <a:cs typeface="Philosopher"/>
                          <a:sym typeface="Philosopher"/>
                        </a:rPr>
                        <a:t>Waveforms</a:t>
                      </a:r>
                      <a:endParaRPr sz="1500">
                        <a:solidFill>
                          <a:srgbClr val="A64D79"/>
                        </a:solidFill>
                        <a:latin typeface="Philosopher"/>
                        <a:ea typeface="Philosopher"/>
                        <a:cs typeface="Philosopher"/>
                        <a:sym typeface="Philosopher"/>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solidFill>
                      <a:srgbClr val="EAD1DC"/>
                    </a:solidFill>
                  </a:tcPr>
                </a:tc>
                <a:tc>
                  <a:txBody>
                    <a:bodyPr>
                      <a:noAutofit/>
                    </a:bodyPr>
                    <a:lstStyle/>
                    <a:p>
                      <a:pPr indent="0" lvl="0" marL="0" rtl="0" algn="ctr">
                        <a:spcBef>
                          <a:spcPts val="0"/>
                        </a:spcBef>
                        <a:spcAft>
                          <a:spcPts val="0"/>
                        </a:spcAft>
                        <a:buNone/>
                      </a:pPr>
                      <a:r>
                        <a:rPr lang="en">
                          <a:solidFill>
                            <a:srgbClr val="A64D79"/>
                          </a:solidFill>
                          <a:latin typeface="Philosopher"/>
                          <a:ea typeface="Philosopher"/>
                          <a:cs typeface="Philosopher"/>
                          <a:sym typeface="Philosopher"/>
                        </a:rPr>
                        <a:t>Recorded From</a:t>
                      </a:r>
                      <a:endParaRPr>
                        <a:solidFill>
                          <a:srgbClr val="A64D79"/>
                        </a:solidFill>
                        <a:latin typeface="Philosopher"/>
                        <a:ea typeface="Philosopher"/>
                        <a:cs typeface="Philosopher"/>
                        <a:sym typeface="Philosopher"/>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solidFill>
                      <a:srgbClr val="EAD1DC"/>
                    </a:solidFill>
                  </a:tcPr>
                </a:tc>
                <a:tc>
                  <a:txBody>
                    <a:bodyPr>
                      <a:noAutofit/>
                    </a:bodyPr>
                    <a:lstStyle/>
                    <a:p>
                      <a:pPr indent="0" lvl="0" marL="0" rtl="0" algn="ctr">
                        <a:spcBef>
                          <a:spcPts val="0"/>
                        </a:spcBef>
                        <a:spcAft>
                          <a:spcPts val="0"/>
                        </a:spcAft>
                        <a:buNone/>
                      </a:pPr>
                      <a:r>
                        <a:rPr lang="en" sz="1500">
                          <a:solidFill>
                            <a:srgbClr val="A64D79"/>
                          </a:solidFill>
                          <a:latin typeface="Philosopher"/>
                          <a:ea typeface="Philosopher"/>
                          <a:cs typeface="Philosopher"/>
                          <a:sym typeface="Philosopher"/>
                        </a:rPr>
                        <a:t>  </a:t>
                      </a:r>
                      <a:r>
                        <a:rPr lang="en" sz="1500">
                          <a:solidFill>
                            <a:srgbClr val="A64D79"/>
                          </a:solidFill>
                          <a:latin typeface="Philosopher"/>
                          <a:ea typeface="Philosopher"/>
                          <a:cs typeface="Philosopher"/>
                          <a:sym typeface="Philosopher"/>
                        </a:rPr>
                        <a:t>Description</a:t>
                      </a:r>
                      <a:r>
                        <a:rPr lang="en" sz="1500">
                          <a:solidFill>
                            <a:srgbClr val="A64D79"/>
                          </a:solidFill>
                          <a:latin typeface="Philosopher"/>
                          <a:ea typeface="Philosopher"/>
                          <a:cs typeface="Philosopher"/>
                          <a:sym typeface="Philosopher"/>
                        </a:rPr>
                        <a:t> </a:t>
                      </a:r>
                      <a:endParaRPr sz="1500">
                        <a:solidFill>
                          <a:srgbClr val="A64D79"/>
                        </a:solidFill>
                        <a:latin typeface="Philosopher"/>
                        <a:ea typeface="Philosopher"/>
                        <a:cs typeface="Philosopher"/>
                        <a:sym typeface="Philosopher"/>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solidFill>
                      <a:srgbClr val="EAD1DC"/>
                    </a:solidFill>
                  </a:tcPr>
                </a:tc>
                <a:tc>
                  <a:txBody>
                    <a:bodyPr>
                      <a:noAutofit/>
                    </a:bodyPr>
                    <a:lstStyle/>
                    <a:p>
                      <a:pPr indent="0" lvl="0" marL="0" rtl="0" algn="ctr">
                        <a:spcBef>
                          <a:spcPts val="0"/>
                        </a:spcBef>
                        <a:spcAft>
                          <a:spcPts val="0"/>
                        </a:spcAft>
                        <a:buNone/>
                      </a:pPr>
                      <a:r>
                        <a:rPr lang="en" sz="1500">
                          <a:solidFill>
                            <a:srgbClr val="A64D79"/>
                          </a:solidFill>
                          <a:latin typeface="Philosopher"/>
                          <a:ea typeface="Philosopher"/>
                          <a:cs typeface="Philosopher"/>
                          <a:sym typeface="Philosopher"/>
                        </a:rPr>
                        <a:t>Frequency </a:t>
                      </a:r>
                      <a:endParaRPr sz="1500">
                        <a:solidFill>
                          <a:srgbClr val="A64D79"/>
                        </a:solidFill>
                        <a:latin typeface="Philosopher"/>
                        <a:ea typeface="Philosopher"/>
                        <a:cs typeface="Philosopher"/>
                        <a:sym typeface="Philosopher"/>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solidFill>
                      <a:srgbClr val="EAD1DC"/>
                    </a:solidFill>
                  </a:tcPr>
                </a:tc>
              </a:tr>
              <a:tr h="946125">
                <a:tc>
                  <a:txBody>
                    <a:bodyPr>
                      <a:noAutofit/>
                    </a:bodyPr>
                    <a:lstStyle/>
                    <a:p>
                      <a:pPr indent="0" lvl="0" marL="0" rtl="0" algn="ctr">
                        <a:spcBef>
                          <a:spcPts val="0"/>
                        </a:spcBef>
                        <a:spcAft>
                          <a:spcPts val="0"/>
                        </a:spcAft>
                        <a:buNone/>
                      </a:pPr>
                      <a:r>
                        <a:rPr lang="en" sz="1500">
                          <a:solidFill>
                            <a:srgbClr val="6AA84F"/>
                          </a:solidFill>
                          <a:latin typeface="Philosopher"/>
                          <a:ea typeface="Philosopher"/>
                          <a:cs typeface="Philosopher"/>
                          <a:sym typeface="Philosopher"/>
                        </a:rPr>
                        <a:t>Alpha</a:t>
                      </a:r>
                      <a:endParaRPr sz="1500">
                        <a:solidFill>
                          <a:srgbClr val="6AA84F"/>
                        </a:solidFill>
                        <a:latin typeface="Philosopher"/>
                        <a:ea typeface="Philosopher"/>
                        <a:cs typeface="Philosopher"/>
                        <a:sym typeface="Philosopher"/>
                      </a:endParaRPr>
                    </a:p>
                  </a:txBody>
                  <a:tcPr marT="91425" marB="91425" marR="91425" marL="91425" anchor="ctr">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solidFill>
                      <a:srgbClr val="D9EAD3"/>
                    </a:solidFill>
                  </a:tcPr>
                </a:tc>
                <a:tc>
                  <a:txBody>
                    <a:bodyPr>
                      <a:noAutofit/>
                    </a:bodyPr>
                    <a:lstStyle/>
                    <a:p>
                      <a:pPr indent="0" lvl="0" marL="0" rtl="0" algn="l">
                        <a:spcBef>
                          <a:spcPts val="0"/>
                        </a:spcBef>
                        <a:spcAft>
                          <a:spcPts val="0"/>
                        </a:spcAft>
                        <a:buNone/>
                      </a:pPr>
                      <a:r>
                        <a:rPr lang="en" sz="1200">
                          <a:latin typeface="Cairo"/>
                          <a:ea typeface="Cairo"/>
                          <a:cs typeface="Cairo"/>
                          <a:sym typeface="Cairo"/>
                        </a:rPr>
                        <a:t>Recorded from </a:t>
                      </a:r>
                      <a:r>
                        <a:rPr lang="en" sz="1200">
                          <a:latin typeface="Cairo"/>
                          <a:ea typeface="Cairo"/>
                          <a:cs typeface="Cairo"/>
                          <a:sym typeface="Cairo"/>
                        </a:rPr>
                        <a:t>the </a:t>
                      </a:r>
                      <a:r>
                        <a:rPr lang="en" sz="1200">
                          <a:solidFill>
                            <a:srgbClr val="FF0000"/>
                          </a:solidFill>
                          <a:latin typeface="Cairo"/>
                          <a:ea typeface="Cairo"/>
                          <a:cs typeface="Cairo"/>
                          <a:sym typeface="Cairo"/>
                        </a:rPr>
                        <a:t>parietal</a:t>
                      </a:r>
                      <a:br>
                        <a:rPr lang="en" sz="1200">
                          <a:solidFill>
                            <a:srgbClr val="FF0000"/>
                          </a:solidFill>
                          <a:latin typeface="Cairo"/>
                          <a:ea typeface="Cairo"/>
                          <a:cs typeface="Cairo"/>
                          <a:sym typeface="Cairo"/>
                        </a:rPr>
                      </a:br>
                      <a:r>
                        <a:rPr lang="en" sz="1200">
                          <a:solidFill>
                            <a:srgbClr val="FF0000"/>
                          </a:solidFill>
                          <a:latin typeface="Cairo"/>
                          <a:ea typeface="Cairo"/>
                          <a:cs typeface="Cairo"/>
                          <a:sym typeface="Cairo"/>
                        </a:rPr>
                        <a:t>and occipital </a:t>
                      </a:r>
                      <a:r>
                        <a:rPr lang="en" sz="1200">
                          <a:latin typeface="Cairo"/>
                          <a:ea typeface="Cairo"/>
                          <a:cs typeface="Cairo"/>
                          <a:sym typeface="Cairo"/>
                        </a:rPr>
                        <a:t>regions.</a:t>
                      </a:r>
                      <a:r>
                        <a:rPr lang="en" sz="1200">
                          <a:latin typeface="Cairo"/>
                          <a:ea typeface="Cairo"/>
                          <a:cs typeface="Cairo"/>
                          <a:sym typeface="Cairo"/>
                        </a:rPr>
                        <a:t>  </a:t>
                      </a:r>
                      <a:r>
                        <a:rPr lang="en" sz="1200">
                          <a:solidFill>
                            <a:srgbClr val="999999"/>
                          </a:solidFill>
                          <a:latin typeface="Cairo"/>
                          <a:ea typeface="Cairo"/>
                          <a:cs typeface="Cairo"/>
                          <a:sym typeface="Cairo"/>
                        </a:rPr>
                        <a:t>A: ارتاح</a:t>
                      </a:r>
                      <a:endParaRPr sz="1200">
                        <a:solidFill>
                          <a:srgbClr val="999999"/>
                        </a:solidFill>
                        <a:latin typeface="Cairo"/>
                        <a:ea typeface="Cairo"/>
                        <a:cs typeface="Cairo"/>
                        <a:sym typeface="Cairo"/>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iro"/>
                          <a:ea typeface="Cairo"/>
                          <a:cs typeface="Cairo"/>
                          <a:sym typeface="Cairo"/>
                        </a:rPr>
                        <a:t>Awake and relaxed and </a:t>
                      </a:r>
                      <a:r>
                        <a:rPr lang="en" sz="1200">
                          <a:solidFill>
                            <a:srgbClr val="FF0000"/>
                          </a:solidFill>
                          <a:latin typeface="Cairo"/>
                          <a:ea typeface="Cairo"/>
                          <a:cs typeface="Cairo"/>
                          <a:sym typeface="Cairo"/>
                        </a:rPr>
                        <a:t>eyes</a:t>
                      </a:r>
                      <a:br>
                        <a:rPr lang="en" sz="1200">
                          <a:solidFill>
                            <a:srgbClr val="FF0000"/>
                          </a:solidFill>
                          <a:latin typeface="Cairo"/>
                          <a:ea typeface="Cairo"/>
                          <a:cs typeface="Cairo"/>
                          <a:sym typeface="Cairo"/>
                        </a:rPr>
                      </a:br>
                      <a:r>
                        <a:rPr lang="en" sz="1200">
                          <a:solidFill>
                            <a:srgbClr val="FF0000"/>
                          </a:solidFill>
                          <a:latin typeface="Cairo"/>
                          <a:ea typeface="Cairo"/>
                          <a:cs typeface="Cairo"/>
                          <a:sym typeface="Cairo"/>
                        </a:rPr>
                        <a:t>closed.</a:t>
                      </a:r>
                      <a:r>
                        <a:rPr lang="en" sz="1200">
                          <a:solidFill>
                            <a:schemeClr val="dk1"/>
                          </a:solidFill>
                          <a:latin typeface="Cairo"/>
                          <a:ea typeface="Cairo"/>
                          <a:cs typeface="Cairo"/>
                          <a:sym typeface="Cairo"/>
                        </a:rPr>
                        <a:t> </a:t>
                      </a:r>
                      <a:r>
                        <a:rPr lang="en" sz="1200">
                          <a:solidFill>
                            <a:srgbClr val="999999"/>
                          </a:solidFill>
                          <a:latin typeface="Cairo"/>
                          <a:ea typeface="Cairo"/>
                          <a:cs typeface="Cairo"/>
                          <a:sym typeface="Cairo"/>
                        </a:rPr>
                        <a:t>الشخص في حالة استرخاء أو "بریك" بعد إكمال مهمة</a:t>
                      </a:r>
                      <a:endParaRPr sz="1200">
                        <a:solidFill>
                          <a:srgbClr val="999999"/>
                        </a:solidFill>
                        <a:latin typeface="Cairo"/>
                        <a:ea typeface="Cairo"/>
                        <a:cs typeface="Cairo"/>
                        <a:sym typeface="Cairo"/>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iro"/>
                          <a:ea typeface="Cairo"/>
                          <a:cs typeface="Cairo"/>
                          <a:sym typeface="Cairo"/>
                        </a:rPr>
                        <a:t>10 to 12 cycles/second.</a:t>
                      </a:r>
                      <a:endParaRPr sz="1200">
                        <a:latin typeface="Cairo"/>
                        <a:ea typeface="Cairo"/>
                        <a:cs typeface="Cairo"/>
                        <a:sym typeface="Cairo"/>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r>
              <a:tr h="946125">
                <a:tc>
                  <a:txBody>
                    <a:bodyPr>
                      <a:noAutofit/>
                    </a:bodyPr>
                    <a:lstStyle/>
                    <a:p>
                      <a:pPr indent="0" lvl="0" marL="0" rtl="0" algn="ctr">
                        <a:spcBef>
                          <a:spcPts val="0"/>
                        </a:spcBef>
                        <a:spcAft>
                          <a:spcPts val="0"/>
                        </a:spcAft>
                        <a:buNone/>
                      </a:pPr>
                      <a:r>
                        <a:rPr lang="en" sz="1500">
                          <a:solidFill>
                            <a:srgbClr val="E69138"/>
                          </a:solidFill>
                          <a:latin typeface="Philosopher"/>
                          <a:ea typeface="Philosopher"/>
                          <a:cs typeface="Philosopher"/>
                          <a:sym typeface="Philosopher"/>
                        </a:rPr>
                        <a:t>Beta</a:t>
                      </a:r>
                      <a:endParaRPr sz="1500">
                        <a:solidFill>
                          <a:srgbClr val="E69138"/>
                        </a:solidFill>
                        <a:latin typeface="Philosopher"/>
                        <a:ea typeface="Philosopher"/>
                        <a:cs typeface="Philosopher"/>
                        <a:sym typeface="Philosopher"/>
                      </a:endParaRPr>
                    </a:p>
                  </a:txBody>
                  <a:tcPr marT="91425" marB="91425" marR="91425" marL="91425" anchor="ctr">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solidFill>
                      <a:srgbClr val="FCE5CD"/>
                    </a:solidFill>
                  </a:tcPr>
                </a:tc>
                <a:tc>
                  <a:txBody>
                    <a:bodyPr>
                      <a:noAutofit/>
                    </a:bodyPr>
                    <a:lstStyle/>
                    <a:p>
                      <a:pPr indent="0" lvl="0" marL="0" rtl="0" algn="l">
                        <a:spcBef>
                          <a:spcPts val="0"/>
                        </a:spcBef>
                        <a:spcAft>
                          <a:spcPts val="0"/>
                        </a:spcAft>
                        <a:buNone/>
                      </a:pPr>
                      <a:r>
                        <a:rPr lang="en" sz="1200">
                          <a:solidFill>
                            <a:srgbClr val="FF0000"/>
                          </a:solidFill>
                          <a:latin typeface="Cairo"/>
                          <a:ea typeface="Cairo"/>
                          <a:cs typeface="Cairo"/>
                          <a:sym typeface="Cairo"/>
                        </a:rPr>
                        <a:t>Frontal lobes.</a:t>
                      </a:r>
                      <a:endParaRPr sz="1200">
                        <a:solidFill>
                          <a:srgbClr val="FF0000"/>
                        </a:solidFill>
                        <a:latin typeface="Cairo"/>
                        <a:ea typeface="Cairo"/>
                        <a:cs typeface="Cairo"/>
                        <a:sym typeface="Cairo"/>
                      </a:endParaRPr>
                    </a:p>
                    <a:p>
                      <a:pPr indent="0" lvl="0" marL="0" rtl="0" algn="l">
                        <a:spcBef>
                          <a:spcPts val="0"/>
                        </a:spcBef>
                        <a:spcAft>
                          <a:spcPts val="0"/>
                        </a:spcAft>
                        <a:buNone/>
                      </a:pPr>
                      <a:r>
                        <a:rPr lang="en" sz="1200">
                          <a:solidFill>
                            <a:srgbClr val="999999"/>
                          </a:solidFill>
                          <a:latin typeface="Cairo"/>
                          <a:ea typeface="Cairo"/>
                          <a:cs typeface="Cairo"/>
                          <a:sym typeface="Cairo"/>
                        </a:rPr>
                        <a:t>بركز :B   </a:t>
                      </a:r>
                      <a:endParaRPr sz="1200">
                        <a:solidFill>
                          <a:srgbClr val="999999"/>
                        </a:solidFill>
                        <a:latin typeface="Cairo"/>
                        <a:ea typeface="Cairo"/>
                        <a:cs typeface="Cairo"/>
                        <a:sym typeface="Cairo"/>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iro"/>
                          <a:ea typeface="Cairo"/>
                          <a:cs typeface="Cairo"/>
                          <a:sym typeface="Cairo"/>
                        </a:rPr>
                        <a:t>Produced by </a:t>
                      </a:r>
                      <a:r>
                        <a:rPr lang="en" sz="1200">
                          <a:solidFill>
                            <a:srgbClr val="FF0000"/>
                          </a:solidFill>
                          <a:latin typeface="Cairo"/>
                          <a:ea typeface="Cairo"/>
                          <a:cs typeface="Cairo"/>
                          <a:sym typeface="Cairo"/>
                        </a:rPr>
                        <a:t>visual</a:t>
                      </a:r>
                      <a:r>
                        <a:rPr lang="en" sz="1200">
                          <a:solidFill>
                            <a:schemeClr val="dk1"/>
                          </a:solidFill>
                          <a:latin typeface="Cairo"/>
                          <a:ea typeface="Cairo"/>
                          <a:cs typeface="Cairo"/>
                          <a:sym typeface="Cairo"/>
                        </a:rPr>
                        <a:t> stimuli and mental activity.</a:t>
                      </a:r>
                      <a:r>
                        <a:rPr lang="en" sz="1200">
                          <a:solidFill>
                            <a:srgbClr val="999999"/>
                          </a:solidFill>
                          <a:latin typeface="Cairo"/>
                          <a:ea typeface="Cairo"/>
                          <a:cs typeface="Cairo"/>
                          <a:sym typeface="Cairo"/>
                        </a:rPr>
                        <a:t> شخص یلقي خطاب أو الدماغ فيه له نشاط</a:t>
                      </a:r>
                      <a:endParaRPr sz="1200">
                        <a:solidFill>
                          <a:srgbClr val="999999"/>
                        </a:solidFill>
                        <a:latin typeface="Cairo"/>
                        <a:ea typeface="Cairo"/>
                        <a:cs typeface="Cairo"/>
                        <a:sym typeface="Cairo"/>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iro"/>
                          <a:ea typeface="Cairo"/>
                          <a:cs typeface="Cairo"/>
                          <a:sym typeface="Cairo"/>
                        </a:rPr>
                        <a:t>13 to 25 cycles per second.</a:t>
                      </a:r>
                      <a:br>
                        <a:rPr lang="en" sz="1200">
                          <a:solidFill>
                            <a:schemeClr val="dk1"/>
                          </a:solidFill>
                          <a:latin typeface="Cairo"/>
                          <a:ea typeface="Cairo"/>
                          <a:cs typeface="Cairo"/>
                          <a:sym typeface="Cairo"/>
                        </a:rPr>
                      </a:br>
                      <a:r>
                        <a:rPr lang="en" sz="1200">
                          <a:solidFill>
                            <a:srgbClr val="999999"/>
                          </a:solidFill>
                          <a:latin typeface="Cairo"/>
                          <a:ea typeface="Cairo"/>
                          <a:cs typeface="Cairo"/>
                          <a:sym typeface="Cairo"/>
                        </a:rPr>
                        <a:t>Fastest</a:t>
                      </a:r>
                      <a:endParaRPr sz="1200">
                        <a:solidFill>
                          <a:srgbClr val="999999"/>
                        </a:solidFill>
                        <a:latin typeface="Cairo"/>
                        <a:ea typeface="Cairo"/>
                        <a:cs typeface="Cairo"/>
                        <a:sym typeface="Cairo"/>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r>
              <a:tr h="946125">
                <a:tc>
                  <a:txBody>
                    <a:bodyPr>
                      <a:noAutofit/>
                    </a:bodyPr>
                    <a:lstStyle/>
                    <a:p>
                      <a:pPr indent="0" lvl="0" marL="0" rtl="0" algn="ctr">
                        <a:spcBef>
                          <a:spcPts val="0"/>
                        </a:spcBef>
                        <a:spcAft>
                          <a:spcPts val="0"/>
                        </a:spcAft>
                        <a:buNone/>
                      </a:pPr>
                      <a:r>
                        <a:rPr lang="en" sz="1500">
                          <a:solidFill>
                            <a:srgbClr val="3D85C6"/>
                          </a:solidFill>
                          <a:latin typeface="Philosopher"/>
                          <a:ea typeface="Philosopher"/>
                          <a:cs typeface="Philosopher"/>
                          <a:sym typeface="Philosopher"/>
                        </a:rPr>
                        <a:t>Theta</a:t>
                      </a:r>
                      <a:endParaRPr sz="1500">
                        <a:solidFill>
                          <a:srgbClr val="3D85C6"/>
                        </a:solidFill>
                        <a:latin typeface="Philosopher"/>
                        <a:ea typeface="Philosopher"/>
                        <a:cs typeface="Philosopher"/>
                        <a:sym typeface="Philosopher"/>
                      </a:endParaRPr>
                    </a:p>
                  </a:txBody>
                  <a:tcPr marT="91425" marB="91425" marR="91425" marL="91425" anchor="ctr">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solidFill>
                      <a:srgbClr val="CFE2F3"/>
                    </a:solidFill>
                  </a:tcPr>
                </a:tc>
                <a:tc>
                  <a:txBody>
                    <a:bodyPr>
                      <a:noAutofit/>
                    </a:bodyPr>
                    <a:lstStyle/>
                    <a:p>
                      <a:pPr indent="0" lvl="0" marL="0" rtl="0" algn="l">
                        <a:spcBef>
                          <a:spcPts val="0"/>
                        </a:spcBef>
                        <a:spcAft>
                          <a:spcPts val="0"/>
                        </a:spcAft>
                        <a:buNone/>
                      </a:pPr>
                      <a:r>
                        <a:rPr lang="en" sz="1200">
                          <a:solidFill>
                            <a:srgbClr val="FF0000"/>
                          </a:solidFill>
                          <a:latin typeface="Cairo"/>
                          <a:ea typeface="Cairo"/>
                          <a:cs typeface="Cairo"/>
                          <a:sym typeface="Cairo"/>
                        </a:rPr>
                        <a:t>Temporal and occipital. </a:t>
                      </a:r>
                      <a:endParaRPr sz="1200">
                        <a:solidFill>
                          <a:srgbClr val="FF0000"/>
                        </a:solidFill>
                        <a:latin typeface="Cairo"/>
                        <a:ea typeface="Cairo"/>
                        <a:cs typeface="Cairo"/>
                        <a:sym typeface="Cairo"/>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c>
                  <a:txBody>
                    <a:bodyPr>
                      <a:noAutofit/>
                    </a:bodyPr>
                    <a:lstStyle/>
                    <a:p>
                      <a:pPr indent="-304800" lvl="0" marL="457200" rtl="0" algn="l">
                        <a:spcBef>
                          <a:spcPts val="0"/>
                        </a:spcBef>
                        <a:spcAft>
                          <a:spcPts val="0"/>
                        </a:spcAft>
                        <a:buClr>
                          <a:schemeClr val="dk1"/>
                        </a:buClr>
                        <a:buSzPts val="1200"/>
                        <a:buFont typeface="Cairo"/>
                        <a:buChar char="●"/>
                      </a:pPr>
                      <a:r>
                        <a:rPr lang="en" sz="1200">
                          <a:solidFill>
                            <a:schemeClr val="dk1"/>
                          </a:solidFill>
                          <a:latin typeface="Cairo"/>
                          <a:ea typeface="Cairo"/>
                          <a:cs typeface="Cairo"/>
                          <a:sym typeface="Cairo"/>
                        </a:rPr>
                        <a:t>Normal in newborn.</a:t>
                      </a:r>
                      <a:endParaRPr sz="1200">
                        <a:solidFill>
                          <a:schemeClr val="dk1"/>
                        </a:solidFill>
                        <a:latin typeface="Cairo"/>
                        <a:ea typeface="Cairo"/>
                        <a:cs typeface="Cairo"/>
                        <a:sym typeface="Cairo"/>
                      </a:endParaRPr>
                    </a:p>
                    <a:p>
                      <a:pPr indent="-304800" lvl="0" marL="457200" rtl="0" algn="l">
                        <a:spcBef>
                          <a:spcPts val="0"/>
                        </a:spcBef>
                        <a:spcAft>
                          <a:spcPts val="0"/>
                        </a:spcAft>
                        <a:buClr>
                          <a:schemeClr val="dk1"/>
                        </a:buClr>
                        <a:buSzPts val="1200"/>
                        <a:buFont typeface="Cairo"/>
                        <a:buChar char="●"/>
                      </a:pPr>
                      <a:r>
                        <a:rPr lang="en" sz="1200">
                          <a:solidFill>
                            <a:schemeClr val="dk1"/>
                          </a:solidFill>
                          <a:latin typeface="Cairo"/>
                          <a:ea typeface="Cairo"/>
                          <a:cs typeface="Cairo"/>
                          <a:sym typeface="Cairo"/>
                        </a:rPr>
                        <a:t>Theta waves in adults</a:t>
                      </a:r>
                      <a:br>
                        <a:rPr lang="en" sz="1200">
                          <a:solidFill>
                            <a:schemeClr val="dk1"/>
                          </a:solidFill>
                          <a:latin typeface="Cairo"/>
                          <a:ea typeface="Cairo"/>
                          <a:cs typeface="Cairo"/>
                          <a:sym typeface="Cairo"/>
                        </a:rPr>
                      </a:br>
                      <a:r>
                        <a:rPr lang="en" sz="1200">
                          <a:solidFill>
                            <a:schemeClr val="dk1"/>
                          </a:solidFill>
                          <a:latin typeface="Cairo"/>
                          <a:ea typeface="Cairo"/>
                          <a:cs typeface="Cairo"/>
                          <a:sym typeface="Cairo"/>
                        </a:rPr>
                        <a:t>indicates </a:t>
                      </a:r>
                      <a:r>
                        <a:rPr lang="en" sz="1200">
                          <a:solidFill>
                            <a:srgbClr val="FF0000"/>
                          </a:solidFill>
                          <a:latin typeface="Cairo"/>
                          <a:ea typeface="Cairo"/>
                          <a:cs typeface="Cairo"/>
                          <a:sym typeface="Cairo"/>
                        </a:rPr>
                        <a:t>severe emotional stress.</a:t>
                      </a:r>
                      <a:endParaRPr sz="1200">
                        <a:solidFill>
                          <a:srgbClr val="FF0000"/>
                        </a:solidFill>
                        <a:latin typeface="Cairo"/>
                        <a:ea typeface="Cairo"/>
                        <a:cs typeface="Cairo"/>
                        <a:sym typeface="Cairo"/>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iro"/>
                          <a:ea typeface="Cairo"/>
                          <a:cs typeface="Cairo"/>
                          <a:sym typeface="Cairo"/>
                        </a:rPr>
                        <a:t>5 to 8 cycles/second. </a:t>
                      </a:r>
                      <a:endParaRPr sz="1200">
                        <a:latin typeface="Cairo"/>
                        <a:ea typeface="Cairo"/>
                        <a:cs typeface="Cairo"/>
                        <a:sym typeface="Cairo"/>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r>
              <a:tr h="1512650">
                <a:tc>
                  <a:txBody>
                    <a:bodyPr>
                      <a:noAutofit/>
                    </a:bodyPr>
                    <a:lstStyle/>
                    <a:p>
                      <a:pPr indent="0" lvl="0" marL="0" rtl="0" algn="ctr">
                        <a:spcBef>
                          <a:spcPts val="0"/>
                        </a:spcBef>
                        <a:spcAft>
                          <a:spcPts val="0"/>
                        </a:spcAft>
                        <a:buNone/>
                      </a:pPr>
                      <a:r>
                        <a:rPr lang="en" sz="1500">
                          <a:solidFill>
                            <a:srgbClr val="990000"/>
                          </a:solidFill>
                          <a:latin typeface="Philosopher"/>
                          <a:ea typeface="Philosopher"/>
                          <a:cs typeface="Philosopher"/>
                          <a:sym typeface="Philosopher"/>
                        </a:rPr>
                        <a:t>Delta</a:t>
                      </a:r>
                      <a:endParaRPr sz="1500">
                        <a:solidFill>
                          <a:srgbClr val="990000"/>
                        </a:solidFill>
                        <a:latin typeface="Philosopher"/>
                        <a:ea typeface="Philosopher"/>
                        <a:cs typeface="Philosopher"/>
                        <a:sym typeface="Philosopher"/>
                      </a:endParaRPr>
                    </a:p>
                  </a:txBody>
                  <a:tcPr marT="91425" marB="91425" marR="91425" marL="91425" anchor="ctr">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solidFill>
                      <a:srgbClr val="E6B8AF"/>
                    </a:solidFill>
                  </a:tcPr>
                </a:tc>
                <a:tc>
                  <a:txBody>
                    <a:bodyPr>
                      <a:noAutofit/>
                    </a:bodyPr>
                    <a:lstStyle/>
                    <a:p>
                      <a:pPr indent="0" lvl="0" marL="0" rtl="0" algn="l">
                        <a:spcBef>
                          <a:spcPts val="0"/>
                        </a:spcBef>
                        <a:spcAft>
                          <a:spcPts val="0"/>
                        </a:spcAft>
                        <a:buNone/>
                      </a:pPr>
                      <a:r>
                        <a:rPr lang="en" sz="1200"/>
                        <a:t>From the </a:t>
                      </a:r>
                      <a:r>
                        <a:rPr lang="en" sz="1200">
                          <a:solidFill>
                            <a:srgbClr val="FF0000"/>
                          </a:solidFill>
                        </a:rPr>
                        <a:t>cerebral cortex.</a:t>
                      </a:r>
                      <a:endParaRPr sz="1200">
                        <a:solidFill>
                          <a:srgbClr val="FF0000"/>
                        </a:solidFill>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c>
                  <a:txBody>
                    <a:bodyPr>
                      <a:noAutofit/>
                    </a:bodyPr>
                    <a:lstStyle/>
                    <a:p>
                      <a:pPr indent="-304800" lvl="0" marL="457200" rtl="0" algn="l">
                        <a:spcBef>
                          <a:spcPts val="0"/>
                        </a:spcBef>
                        <a:spcAft>
                          <a:spcPts val="0"/>
                        </a:spcAft>
                        <a:buSzPts val="1200"/>
                        <a:buChar char="●"/>
                      </a:pPr>
                      <a:r>
                        <a:rPr lang="en" sz="1200"/>
                        <a:t>Sleep (adults) and in an awake infant.</a:t>
                      </a:r>
                      <a:endParaRPr sz="1200"/>
                    </a:p>
                    <a:p>
                      <a:pPr indent="-304800" lvl="0" marL="457200" rtl="0" algn="l">
                        <a:spcBef>
                          <a:spcPts val="0"/>
                        </a:spcBef>
                        <a:spcAft>
                          <a:spcPts val="0"/>
                        </a:spcAft>
                        <a:buSzPts val="1200"/>
                        <a:buChar char="●"/>
                      </a:pPr>
                      <a:r>
                        <a:rPr lang="en" sz="1200"/>
                        <a:t>In an awake adult indicates </a:t>
                      </a:r>
                      <a:r>
                        <a:rPr lang="en" sz="1200">
                          <a:solidFill>
                            <a:srgbClr val="FF0000"/>
                          </a:solidFill>
                        </a:rPr>
                        <a:t>brain damage.</a:t>
                      </a:r>
                      <a:r>
                        <a:rPr lang="en" sz="1200">
                          <a:solidFill>
                            <a:schemeClr val="dk2"/>
                          </a:solidFill>
                        </a:rPr>
                        <a:t>”فاتح عينه”</a:t>
                      </a:r>
                      <a:endParaRPr sz="1200">
                        <a:solidFill>
                          <a:schemeClr val="dk2"/>
                        </a:solidFill>
                      </a:endParaRPr>
                    </a:p>
                    <a:p>
                      <a:pPr indent="-304800" lvl="0" marL="457200" rtl="0" algn="l">
                        <a:spcBef>
                          <a:spcPts val="0"/>
                        </a:spcBef>
                        <a:spcAft>
                          <a:spcPts val="0"/>
                        </a:spcAft>
                        <a:buSzPts val="1200"/>
                        <a:buChar char="●"/>
                      </a:pPr>
                      <a:r>
                        <a:rPr lang="en" sz="1000">
                          <a:solidFill>
                            <a:srgbClr val="FF0000"/>
                          </a:solidFill>
                        </a:rPr>
                        <a:t>”note that theta and delta waves are </a:t>
                      </a:r>
                      <a:r>
                        <a:rPr lang="en" sz="1000" u="sng">
                          <a:solidFill>
                            <a:srgbClr val="FF0000"/>
                          </a:solidFill>
                        </a:rPr>
                        <a:t>normal</a:t>
                      </a:r>
                      <a:r>
                        <a:rPr lang="en" sz="1000">
                          <a:solidFill>
                            <a:srgbClr val="FF0000"/>
                          </a:solidFill>
                        </a:rPr>
                        <a:t> in awake newborns” </a:t>
                      </a:r>
                      <a:endParaRPr sz="1000">
                        <a:solidFill>
                          <a:srgbClr val="FF0000"/>
                        </a:solidFill>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c>
                  <a:txBody>
                    <a:bodyPr>
                      <a:noAutofit/>
                    </a:bodyPr>
                    <a:lstStyle/>
                    <a:p>
                      <a:pPr indent="0" lvl="0" marL="0" rtl="0" algn="l">
                        <a:spcBef>
                          <a:spcPts val="0"/>
                        </a:spcBef>
                        <a:spcAft>
                          <a:spcPts val="0"/>
                        </a:spcAft>
                        <a:buNone/>
                      </a:pPr>
                      <a:r>
                        <a:rPr lang="en" sz="1200"/>
                        <a:t>1 to 5 cycles/second. </a:t>
                      </a:r>
                      <a:r>
                        <a:rPr lang="en" sz="1200">
                          <a:solidFill>
                            <a:srgbClr val="999999"/>
                          </a:solidFill>
                        </a:rPr>
                        <a:t>“slowest”</a:t>
                      </a:r>
                      <a:endParaRPr sz="1200">
                        <a:solidFill>
                          <a:srgbClr val="999999"/>
                        </a:solidFill>
                      </a:endParaRPr>
                    </a:p>
                  </a:txBody>
                  <a:tcPr marT="91425" marB="91425" marR="91425" marL="91425">
                    <a:lnL cap="flat" cmpd="sng" w="9525">
                      <a:solidFill>
                        <a:srgbClr val="76A5AF"/>
                      </a:solidFill>
                      <a:prstDash val="dashDot"/>
                      <a:round/>
                      <a:headEnd len="sm" w="sm" type="none"/>
                      <a:tailEnd len="sm" w="sm" type="none"/>
                    </a:lnL>
                    <a:lnR cap="flat" cmpd="sng" w="9525">
                      <a:solidFill>
                        <a:srgbClr val="76A5AF"/>
                      </a:solidFill>
                      <a:prstDash val="dashDot"/>
                      <a:round/>
                      <a:headEnd len="sm" w="sm" type="none"/>
                      <a:tailEnd len="sm" w="sm" type="none"/>
                    </a:lnR>
                    <a:lnT cap="flat" cmpd="sng" w="9525">
                      <a:solidFill>
                        <a:srgbClr val="76A5AF"/>
                      </a:solidFill>
                      <a:prstDash val="dashDot"/>
                      <a:round/>
                      <a:headEnd len="sm" w="sm" type="none"/>
                      <a:tailEnd len="sm" w="sm" type="none"/>
                    </a:lnT>
                    <a:lnB cap="flat" cmpd="sng" w="9525">
                      <a:solidFill>
                        <a:srgbClr val="76A5AF"/>
                      </a:solidFill>
                      <a:prstDash val="dashDot"/>
                      <a:round/>
                      <a:headEnd len="sm" w="sm" type="none"/>
                      <a:tailEnd len="sm" w="sm" type="none"/>
                    </a:lnB>
                  </a:tcPr>
                </a:tc>
              </a:tr>
            </a:tbl>
          </a:graphicData>
        </a:graphic>
      </p:graphicFrame>
      <p:pic>
        <p:nvPicPr>
          <p:cNvPr id="232" name="Google Shape;232;p35"/>
          <p:cNvPicPr preferRelativeResize="0"/>
          <p:nvPr/>
        </p:nvPicPr>
        <p:blipFill>
          <a:blip r:embed="rId3">
            <a:alphaModFix/>
          </a:blip>
          <a:stretch>
            <a:fillRect/>
          </a:stretch>
        </p:blipFill>
        <p:spPr>
          <a:xfrm>
            <a:off x="1619725" y="684375"/>
            <a:ext cx="3961700" cy="1936375"/>
          </a:xfrm>
          <a:prstGeom prst="rect">
            <a:avLst/>
          </a:prstGeom>
          <a:noFill/>
          <a:ln>
            <a:noFill/>
          </a:ln>
        </p:spPr>
      </p:pic>
      <p:sp>
        <p:nvSpPr>
          <p:cNvPr id="233" name="Google Shape;233;p35"/>
          <p:cNvSpPr txBox="1"/>
          <p:nvPr/>
        </p:nvSpPr>
        <p:spPr>
          <a:xfrm>
            <a:off x="386700" y="7666750"/>
            <a:ext cx="6084600" cy="20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3D85C6"/>
                </a:solidFill>
              </a:rPr>
              <a:t>To make it easier (mnemonic):</a:t>
            </a:r>
            <a:endParaRPr b="1" u="sng">
              <a:solidFill>
                <a:srgbClr val="3D85C6"/>
              </a:solidFill>
            </a:endParaRPr>
          </a:p>
          <a:p>
            <a:pPr indent="0" lvl="0" marL="0" rtl="0" algn="l">
              <a:spcBef>
                <a:spcPts val="0"/>
              </a:spcBef>
              <a:spcAft>
                <a:spcPts val="0"/>
              </a:spcAft>
              <a:buNone/>
            </a:pPr>
            <a:r>
              <a:rPr lang="en" sz="1200">
                <a:solidFill>
                  <a:srgbClr val="6AA84F"/>
                </a:solidFill>
              </a:rPr>
              <a:t>At night </a:t>
            </a:r>
            <a:r>
              <a:rPr b="1" lang="en" sz="1200" u="sng">
                <a:solidFill>
                  <a:srgbClr val="6AA84F"/>
                </a:solidFill>
              </a:rPr>
              <a:t>BATS D</a:t>
            </a:r>
            <a:r>
              <a:rPr lang="en" sz="1200">
                <a:solidFill>
                  <a:srgbClr val="6AA84F"/>
                </a:solidFill>
              </a:rPr>
              <a:t>rink </a:t>
            </a:r>
            <a:r>
              <a:rPr b="1" lang="en" sz="1200" u="sng">
                <a:solidFill>
                  <a:srgbClr val="6AA84F"/>
                </a:solidFill>
              </a:rPr>
              <a:t>B</a:t>
            </a:r>
            <a:r>
              <a:rPr lang="en" sz="1200">
                <a:solidFill>
                  <a:srgbClr val="6AA84F"/>
                </a:solidFill>
              </a:rPr>
              <a:t>lood:</a:t>
            </a:r>
            <a:endParaRPr sz="1200">
              <a:solidFill>
                <a:srgbClr val="6AA84F"/>
              </a:solidFill>
            </a:endParaRPr>
          </a:p>
          <a:p>
            <a:pPr indent="0" lvl="0" marL="0" rtl="0" algn="l">
              <a:spcBef>
                <a:spcPts val="0"/>
              </a:spcBef>
              <a:spcAft>
                <a:spcPts val="0"/>
              </a:spcAft>
              <a:buNone/>
            </a:pPr>
            <a:r>
              <a:rPr b="1" lang="en" sz="1200" u="sng">
                <a:solidFill>
                  <a:srgbClr val="CC0000"/>
                </a:solidFill>
              </a:rPr>
              <a:t>B</a:t>
            </a:r>
            <a:r>
              <a:rPr lang="en" sz="1200">
                <a:solidFill>
                  <a:srgbClr val="073763"/>
                </a:solidFill>
              </a:rPr>
              <a:t>= Beta Wave (Conscious, full awake). </a:t>
            </a:r>
            <a:endParaRPr sz="1200">
              <a:solidFill>
                <a:srgbClr val="073763"/>
              </a:solidFill>
            </a:endParaRPr>
          </a:p>
          <a:p>
            <a:pPr indent="0" lvl="0" marL="0" rtl="0" algn="l">
              <a:spcBef>
                <a:spcPts val="0"/>
              </a:spcBef>
              <a:spcAft>
                <a:spcPts val="0"/>
              </a:spcAft>
              <a:buNone/>
            </a:pPr>
            <a:r>
              <a:rPr b="1" lang="en" sz="1200" u="sng">
                <a:solidFill>
                  <a:srgbClr val="CC0000"/>
                </a:solidFill>
              </a:rPr>
              <a:t>A</a:t>
            </a:r>
            <a:r>
              <a:rPr lang="en" sz="1200">
                <a:solidFill>
                  <a:srgbClr val="073763"/>
                </a:solidFill>
              </a:rPr>
              <a:t>= Alpha Wave</a:t>
            </a:r>
            <a:endParaRPr sz="1200">
              <a:solidFill>
                <a:srgbClr val="073763"/>
              </a:solidFill>
            </a:endParaRPr>
          </a:p>
          <a:p>
            <a:pPr indent="0" lvl="0" marL="0" rtl="0" algn="l">
              <a:spcBef>
                <a:spcPts val="0"/>
              </a:spcBef>
              <a:spcAft>
                <a:spcPts val="0"/>
              </a:spcAft>
              <a:buNone/>
            </a:pPr>
            <a:r>
              <a:rPr b="1" lang="en" sz="1200" u="sng">
                <a:solidFill>
                  <a:srgbClr val="CC0000"/>
                </a:solidFill>
              </a:rPr>
              <a:t>T</a:t>
            </a:r>
            <a:r>
              <a:rPr lang="en" sz="1200">
                <a:solidFill>
                  <a:srgbClr val="073763"/>
                </a:solidFill>
              </a:rPr>
              <a:t>= Theta (It starts with the letter </a:t>
            </a:r>
            <a:r>
              <a:rPr lang="en" sz="1200" u="sng">
                <a:solidFill>
                  <a:srgbClr val="073763"/>
                </a:solidFill>
              </a:rPr>
              <a:t>T</a:t>
            </a:r>
            <a:r>
              <a:rPr lang="en" sz="1200">
                <a:solidFill>
                  <a:srgbClr val="073763"/>
                </a:solidFill>
              </a:rPr>
              <a:t>, so it can be found in these </a:t>
            </a:r>
            <a:r>
              <a:rPr lang="en" sz="1200" u="sng">
                <a:solidFill>
                  <a:srgbClr val="073763"/>
                </a:solidFill>
              </a:rPr>
              <a:t>T</a:t>
            </a:r>
            <a:r>
              <a:rPr lang="en" sz="1200">
                <a:solidFill>
                  <a:srgbClr val="073763"/>
                </a:solidFill>
              </a:rPr>
              <a:t>hree Stages (1,2,3)). </a:t>
            </a:r>
            <a:endParaRPr sz="1200">
              <a:solidFill>
                <a:srgbClr val="073763"/>
              </a:solidFill>
            </a:endParaRPr>
          </a:p>
          <a:p>
            <a:pPr indent="0" lvl="0" marL="0" rtl="0" algn="l">
              <a:spcBef>
                <a:spcPts val="0"/>
              </a:spcBef>
              <a:spcAft>
                <a:spcPts val="0"/>
              </a:spcAft>
              <a:buNone/>
            </a:pPr>
            <a:r>
              <a:rPr b="1" lang="en" sz="1200" u="sng">
                <a:solidFill>
                  <a:srgbClr val="CC0000"/>
                </a:solidFill>
              </a:rPr>
              <a:t>S</a:t>
            </a:r>
            <a:r>
              <a:rPr lang="en" sz="1200">
                <a:solidFill>
                  <a:srgbClr val="073763"/>
                </a:solidFill>
              </a:rPr>
              <a:t>= Sleep Spindle. </a:t>
            </a:r>
            <a:endParaRPr sz="1200">
              <a:solidFill>
                <a:srgbClr val="073763"/>
              </a:solidFill>
            </a:endParaRPr>
          </a:p>
          <a:p>
            <a:pPr indent="0" lvl="0" marL="0" rtl="0" algn="l">
              <a:spcBef>
                <a:spcPts val="0"/>
              </a:spcBef>
              <a:spcAft>
                <a:spcPts val="0"/>
              </a:spcAft>
              <a:buNone/>
            </a:pPr>
            <a:r>
              <a:rPr b="1" lang="en" sz="1200" u="sng">
                <a:solidFill>
                  <a:srgbClr val="CC0000"/>
                </a:solidFill>
              </a:rPr>
              <a:t>D</a:t>
            </a:r>
            <a:r>
              <a:rPr lang="en" sz="1200">
                <a:solidFill>
                  <a:srgbClr val="073763"/>
                </a:solidFill>
              </a:rPr>
              <a:t>= Delta Wave. </a:t>
            </a:r>
            <a:endParaRPr sz="1200">
              <a:solidFill>
                <a:srgbClr val="073763"/>
              </a:solidFill>
            </a:endParaRPr>
          </a:p>
          <a:p>
            <a:pPr indent="0" lvl="0" marL="0" rtl="0" algn="l">
              <a:spcBef>
                <a:spcPts val="0"/>
              </a:spcBef>
              <a:spcAft>
                <a:spcPts val="0"/>
              </a:spcAft>
              <a:buNone/>
            </a:pPr>
            <a:r>
              <a:rPr b="1" lang="en" sz="1200" u="sng">
                <a:solidFill>
                  <a:srgbClr val="CC0000"/>
                </a:solidFill>
              </a:rPr>
              <a:t>B</a:t>
            </a:r>
            <a:r>
              <a:rPr lang="en" sz="1200">
                <a:solidFill>
                  <a:srgbClr val="073763"/>
                </a:solidFill>
              </a:rPr>
              <a:t>= Beta Wave in REM Sleep.</a:t>
            </a:r>
            <a:endParaRPr sz="1200">
              <a:solidFill>
                <a:srgbClr val="073763"/>
              </a:solidFill>
            </a:endParaRPr>
          </a:p>
          <a:p>
            <a:pPr indent="0" lvl="0" marL="0" rtl="0" algn="l">
              <a:spcBef>
                <a:spcPts val="0"/>
              </a:spcBef>
              <a:spcAft>
                <a:spcPts val="0"/>
              </a:spcAft>
              <a:buNone/>
            </a:pPr>
            <a:r>
              <a:rPr lang="en" sz="1200">
                <a:solidFill>
                  <a:srgbClr val="B4A7D6"/>
                </a:solidFill>
              </a:rPr>
              <a:t>Note: in the mnemonic the </a:t>
            </a:r>
            <a:r>
              <a:rPr b="1" lang="en" sz="1200" u="sng">
                <a:solidFill>
                  <a:srgbClr val="B4A7D6"/>
                </a:solidFill>
              </a:rPr>
              <a:t>frequency</a:t>
            </a:r>
            <a:r>
              <a:rPr lang="en" sz="1200">
                <a:solidFill>
                  <a:srgbClr val="B4A7D6"/>
                </a:solidFill>
              </a:rPr>
              <a:t> starts from </a:t>
            </a:r>
            <a:r>
              <a:rPr lang="en" sz="1200" u="sng">
                <a:solidFill>
                  <a:srgbClr val="B4A7D6"/>
                </a:solidFill>
              </a:rPr>
              <a:t>high to low</a:t>
            </a:r>
            <a:r>
              <a:rPr lang="en" sz="1200">
                <a:solidFill>
                  <a:srgbClr val="B4A7D6"/>
                </a:solidFill>
              </a:rPr>
              <a:t> (decreases), but the </a:t>
            </a:r>
            <a:r>
              <a:rPr b="1" lang="en" sz="1200" u="sng">
                <a:solidFill>
                  <a:srgbClr val="B4A7D6"/>
                </a:solidFill>
              </a:rPr>
              <a:t>amplitude</a:t>
            </a:r>
            <a:r>
              <a:rPr lang="en" sz="1200">
                <a:solidFill>
                  <a:srgbClr val="B4A7D6"/>
                </a:solidFill>
              </a:rPr>
              <a:t> is the opposite, it starts from </a:t>
            </a:r>
            <a:r>
              <a:rPr lang="en" sz="1200" u="sng">
                <a:solidFill>
                  <a:srgbClr val="B4A7D6"/>
                </a:solidFill>
              </a:rPr>
              <a:t>low to high</a:t>
            </a:r>
            <a:r>
              <a:rPr lang="en" sz="1200">
                <a:solidFill>
                  <a:srgbClr val="B4A7D6"/>
                </a:solidFill>
              </a:rPr>
              <a:t> (increases). (See arrows)</a:t>
            </a:r>
            <a:endParaRPr sz="1200">
              <a:solidFill>
                <a:srgbClr val="B4A7D6"/>
              </a:solidFill>
            </a:endParaRPr>
          </a:p>
          <a:p>
            <a:pPr indent="0" lvl="0" marL="0" rtl="0" algn="l">
              <a:spcBef>
                <a:spcPts val="0"/>
              </a:spcBef>
              <a:spcAft>
                <a:spcPts val="0"/>
              </a:spcAft>
              <a:buNone/>
            </a:pPr>
            <a:r>
              <a:t/>
            </a:r>
            <a:endParaRPr>
              <a:solidFill>
                <a:srgbClr val="073763"/>
              </a:solidFill>
            </a:endParaRPr>
          </a:p>
        </p:txBody>
      </p:sp>
      <p:pic>
        <p:nvPicPr>
          <p:cNvPr id="234" name="Google Shape;234;p35"/>
          <p:cNvPicPr preferRelativeResize="0"/>
          <p:nvPr/>
        </p:nvPicPr>
        <p:blipFill rotWithShape="1">
          <a:blip r:embed="rId4">
            <a:alphaModFix/>
          </a:blip>
          <a:srcRect b="4243" l="0" r="0" t="4114"/>
          <a:stretch/>
        </p:blipFill>
        <p:spPr>
          <a:xfrm>
            <a:off x="4226025" y="7581049"/>
            <a:ext cx="1986250" cy="86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