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92" r:id="rId5"/>
    <p:sldMasterId id="2147483693" r:id="rId6"/>
    <p:sldMasterId id="214748369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Lst>
  <p:sldSz cy="9902950" cx="6858000"/>
  <p:notesSz cx="6858000" cy="9144000"/>
  <p:embeddedFontLst>
    <p:embeddedFont>
      <p:font typeface="Dosis"/>
      <p:regular r:id="rId23"/>
      <p:bold r:id="rId24"/>
    </p:embeddedFont>
    <p:embeddedFont>
      <p:font typeface="Economica"/>
      <p:regular r:id="rId25"/>
      <p:bold r:id="rId26"/>
      <p:italic r:id="rId27"/>
      <p:boldItalic r:id="rId28"/>
    </p:embeddedFont>
    <p:embeddedFont>
      <p:font typeface="Cairo"/>
      <p:regular r:id="rId29"/>
      <p:bold r:id="rId30"/>
    </p:embeddedFont>
    <p:embeddedFont>
      <p:font typeface="Josefin Sans"/>
      <p:regular r:id="rId31"/>
      <p:bold r:id="rId32"/>
      <p:italic r:id="rId33"/>
      <p:boldItalic r:id="rId34"/>
    </p:embeddedFont>
    <p:embeddedFont>
      <p:font typeface="Philosopher"/>
      <p:regular r:id="rId35"/>
      <p:bold r:id="rId36"/>
      <p:italic r:id="rId37"/>
      <p:boldItalic r:id="rId38"/>
    </p:embeddedFont>
    <p:embeddedFont>
      <p:font typeface="Comfortaa"/>
      <p:regular r:id="rId39"/>
      <p:bold r:id="rId40"/>
    </p:embeddedFont>
    <p:embeddedFont>
      <p:font typeface="Open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19">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99FCF19-8F1D-4A14-9372-965B776E4480}">
  <a:tblStyle styleId="{B99FCF19-8F1D-4A14-9372-965B776E448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119"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omfortaa-bold.fntdata"/><Relationship Id="rId20" Type="http://schemas.openxmlformats.org/officeDocument/2006/relationships/slide" Target="slides/slide12.xml"/><Relationship Id="rId42" Type="http://schemas.openxmlformats.org/officeDocument/2006/relationships/font" Target="fonts/OpenSans-bold.fntdata"/><Relationship Id="rId41" Type="http://schemas.openxmlformats.org/officeDocument/2006/relationships/font" Target="fonts/OpenSans-regular.fntdata"/><Relationship Id="rId22" Type="http://schemas.openxmlformats.org/officeDocument/2006/relationships/slide" Target="slides/slide14.xml"/><Relationship Id="rId44" Type="http://schemas.openxmlformats.org/officeDocument/2006/relationships/font" Target="fonts/OpenSans-boldItalic.fntdata"/><Relationship Id="rId21" Type="http://schemas.openxmlformats.org/officeDocument/2006/relationships/slide" Target="slides/slide13.xml"/><Relationship Id="rId43" Type="http://schemas.openxmlformats.org/officeDocument/2006/relationships/font" Target="fonts/OpenSans-italic.fntdata"/><Relationship Id="rId24" Type="http://schemas.openxmlformats.org/officeDocument/2006/relationships/font" Target="fonts/Dosis-bold.fntdata"/><Relationship Id="rId23" Type="http://schemas.openxmlformats.org/officeDocument/2006/relationships/font" Target="fonts/Dosi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font" Target="fonts/Economica-bold.fntdata"/><Relationship Id="rId25" Type="http://schemas.openxmlformats.org/officeDocument/2006/relationships/font" Target="fonts/Economica-regular.fntdata"/><Relationship Id="rId28" Type="http://schemas.openxmlformats.org/officeDocument/2006/relationships/font" Target="fonts/Economica-boldItalic.fntdata"/><Relationship Id="rId27" Type="http://schemas.openxmlformats.org/officeDocument/2006/relationships/font" Target="fonts/Economica-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Cairo-regular.fntdata"/><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JosefinSans-regular.fntdata"/><Relationship Id="rId30" Type="http://schemas.openxmlformats.org/officeDocument/2006/relationships/font" Target="fonts/Cairo-bold.fntdata"/><Relationship Id="rId11" Type="http://schemas.openxmlformats.org/officeDocument/2006/relationships/slide" Target="slides/slide3.xml"/><Relationship Id="rId33" Type="http://schemas.openxmlformats.org/officeDocument/2006/relationships/font" Target="fonts/JosefinSans-italic.fntdata"/><Relationship Id="rId10" Type="http://schemas.openxmlformats.org/officeDocument/2006/relationships/slide" Target="slides/slide2.xml"/><Relationship Id="rId32" Type="http://schemas.openxmlformats.org/officeDocument/2006/relationships/font" Target="fonts/JosefinSans-bold.fntdata"/><Relationship Id="rId13" Type="http://schemas.openxmlformats.org/officeDocument/2006/relationships/slide" Target="slides/slide5.xml"/><Relationship Id="rId35" Type="http://schemas.openxmlformats.org/officeDocument/2006/relationships/font" Target="fonts/Philosopher-regular.fntdata"/><Relationship Id="rId12" Type="http://schemas.openxmlformats.org/officeDocument/2006/relationships/slide" Target="slides/slide4.xml"/><Relationship Id="rId34" Type="http://schemas.openxmlformats.org/officeDocument/2006/relationships/font" Target="fonts/JosefinSans-boldItalic.fntdata"/><Relationship Id="rId15" Type="http://schemas.openxmlformats.org/officeDocument/2006/relationships/slide" Target="slides/slide7.xml"/><Relationship Id="rId37" Type="http://schemas.openxmlformats.org/officeDocument/2006/relationships/font" Target="fonts/Philosopher-italic.fntdata"/><Relationship Id="rId14" Type="http://schemas.openxmlformats.org/officeDocument/2006/relationships/slide" Target="slides/slide6.xml"/><Relationship Id="rId36" Type="http://schemas.openxmlformats.org/officeDocument/2006/relationships/font" Target="fonts/Philosopher-bold.fntdata"/><Relationship Id="rId17" Type="http://schemas.openxmlformats.org/officeDocument/2006/relationships/slide" Target="slides/slide9.xml"/><Relationship Id="rId39" Type="http://schemas.openxmlformats.org/officeDocument/2006/relationships/font" Target="fonts/Comfortaa-regular.fntdata"/><Relationship Id="rId16" Type="http://schemas.openxmlformats.org/officeDocument/2006/relationships/slide" Target="slides/slide8.xml"/><Relationship Id="rId38" Type="http://schemas.openxmlformats.org/officeDocument/2006/relationships/font" Target="fonts/Philosopher-boldItalic.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2e26e5c12bd7055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e26e5c12bd70556_0:notes"/>
          <p:cNvSpPr/>
          <p:nvPr>
            <p:ph idx="2" type="sldImg"/>
          </p:nvPr>
        </p:nvSpPr>
        <p:spPr>
          <a:xfrm>
            <a:off x="1142521" y="685800"/>
            <a:ext cx="4573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3f54750e11_0_22: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f54750e1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565d1c237e8712ec_1: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565d1c237e8712ec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150c0b2f2dcc664d_0: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50c0b2f2dcc664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8515af8f38faff_2: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8515af8f38faff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g3f887fbd28_5_0: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f887fbd28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3e2a92121b56a152_0: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e2a92121b56a15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3e2a92121b56a152_30: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e2a92121b56a15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41f444e651_0_25: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41f444e65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5226509718637ffb_14: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5226509718637ffb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g4209e3252e_0_7: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4209e3252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5c74d6b218329c0b_41: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5c74d6b218329c0b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40b57471c3_2_0:notes"/>
          <p:cNvSpPr/>
          <p:nvPr>
            <p:ph idx="2" type="sldImg"/>
          </p:nvPr>
        </p:nvSpPr>
        <p:spPr>
          <a:xfrm>
            <a:off x="2241991"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40b57471c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3f54750e11_0_0: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f54750e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5830559" y="126399"/>
            <a:ext cx="811219" cy="2165866"/>
          </a:xfrm>
          <a:custGeom>
            <a:rect b="b" l="l" r="r" t="t"/>
            <a:pathLst>
              <a:path extrusionOk="0" h="44998" w="43265">
                <a:moveTo>
                  <a:pt x="0" y="44998"/>
                </a:moveTo>
                <a:lnTo>
                  <a:pt x="0" y="0"/>
                </a:lnTo>
                <a:lnTo>
                  <a:pt x="43265" y="0"/>
                </a:lnTo>
              </a:path>
            </a:pathLst>
          </a:custGeom>
          <a:noFill/>
          <a:ln cap="flat" cmpd="sng" w="28575">
            <a:solidFill>
              <a:srgbClr val="134F5C"/>
            </a:solidFill>
            <a:prstDash val="solid"/>
            <a:miter lim="8000"/>
            <a:headEnd len="sm" w="sm" type="none"/>
            <a:tailEnd len="sm" w="sm" type="none"/>
          </a:ln>
        </p:spPr>
      </p:sp>
      <p:sp>
        <p:nvSpPr>
          <p:cNvPr id="11" name="Google Shape;11;p2"/>
          <p:cNvSpPr/>
          <p:nvPr/>
        </p:nvSpPr>
        <p:spPr>
          <a:xfrm flipH="1" rot="10800000">
            <a:off x="165688" y="7570195"/>
            <a:ext cx="811219" cy="2165866"/>
          </a:xfrm>
          <a:custGeom>
            <a:rect b="b" l="l" r="r" t="t"/>
            <a:pathLst>
              <a:path extrusionOk="0" h="44998" w="43265">
                <a:moveTo>
                  <a:pt x="0" y="44998"/>
                </a:moveTo>
                <a:lnTo>
                  <a:pt x="0" y="0"/>
                </a:lnTo>
                <a:lnTo>
                  <a:pt x="43265" y="0"/>
                </a:lnTo>
              </a:path>
            </a:pathLst>
          </a:custGeom>
          <a:noFill/>
          <a:ln cap="flat" cmpd="sng" w="28575">
            <a:solidFill>
              <a:srgbClr val="2C5072"/>
            </a:solidFill>
            <a:prstDash val="solid"/>
            <a:miter lim="8000"/>
            <a:headEnd len="sm" w="sm" type="none"/>
            <a:tailEnd len="sm" w="sm" type="none"/>
          </a:ln>
        </p:spPr>
      </p:sp>
      <p:sp>
        <p:nvSpPr>
          <p:cNvPr id="12" name="Google Shape;12;p2"/>
          <p:cNvSpPr txBox="1"/>
          <p:nvPr>
            <p:ph type="ctrTitle"/>
          </p:nvPr>
        </p:nvSpPr>
        <p:spPr>
          <a:xfrm>
            <a:off x="2283525" y="2780672"/>
            <a:ext cx="2290800" cy="29595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3" name="Google Shape;13;p2"/>
          <p:cNvSpPr txBox="1"/>
          <p:nvPr>
            <p:ph idx="1" type="subTitle"/>
          </p:nvPr>
        </p:nvSpPr>
        <p:spPr>
          <a:xfrm>
            <a:off x="2283525" y="6000455"/>
            <a:ext cx="2290800" cy="13503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57" name="Shape 57"/>
        <p:cNvGrpSpPr/>
        <p:nvPr/>
      </p:nvGrpSpPr>
      <p:grpSpPr>
        <a:xfrm>
          <a:off x="0" y="0"/>
          <a:ext cx="0" cy="0"/>
          <a:chOff x="0" y="0"/>
          <a:chExt cx="0" cy="0"/>
        </a:xfrm>
      </p:grpSpPr>
      <p:sp>
        <p:nvSpPr>
          <p:cNvPr id="58" name="Google Shape;58;p11"/>
          <p:cNvSpPr/>
          <p:nvPr/>
        </p:nvSpPr>
        <p:spPr>
          <a:xfrm>
            <a:off x="3429000" y="-48"/>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 name="Google Shape;59;p11"/>
          <p:cNvCxnSpPr/>
          <p:nvPr/>
        </p:nvCxnSpPr>
        <p:spPr>
          <a:xfrm>
            <a:off x="3772256" y="8655334"/>
            <a:ext cx="351300" cy="0"/>
          </a:xfrm>
          <a:prstGeom prst="straightConnector1">
            <a:avLst/>
          </a:prstGeom>
          <a:noFill/>
          <a:ln cap="flat" cmpd="sng" w="19050">
            <a:solidFill>
              <a:schemeClr val="lt1"/>
            </a:solidFill>
            <a:prstDash val="solid"/>
            <a:round/>
            <a:headEnd len="sm" w="sm" type="none"/>
            <a:tailEnd len="sm" w="sm" type="none"/>
          </a:ln>
        </p:spPr>
      </p:cxnSp>
      <p:sp>
        <p:nvSpPr>
          <p:cNvPr id="60" name="Google Shape;60;p11"/>
          <p:cNvSpPr txBox="1"/>
          <p:nvPr>
            <p:ph type="title"/>
          </p:nvPr>
        </p:nvSpPr>
        <p:spPr>
          <a:xfrm>
            <a:off x="199125" y="1789164"/>
            <a:ext cx="3033900" cy="3438900"/>
          </a:xfrm>
          <a:prstGeom prst="rect">
            <a:avLst/>
          </a:prstGeom>
        </p:spPr>
        <p:txBody>
          <a:bodyPr anchorCtr="0" anchor="b" bIns="91425" lIns="91425" spcFirstLastPara="1" rIns="91425" wrap="square" tIns="91425"/>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61" name="Google Shape;61;p11"/>
          <p:cNvSpPr txBox="1"/>
          <p:nvPr>
            <p:ph idx="1" type="subTitle"/>
          </p:nvPr>
        </p:nvSpPr>
        <p:spPr>
          <a:xfrm>
            <a:off x="199125" y="5331248"/>
            <a:ext cx="3033900" cy="3030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62" name="Google Shape;62;p11"/>
          <p:cNvSpPr txBox="1"/>
          <p:nvPr>
            <p:ph idx="2" type="body"/>
          </p:nvPr>
        </p:nvSpPr>
        <p:spPr>
          <a:xfrm>
            <a:off x="3704625" y="1394326"/>
            <a:ext cx="2877600" cy="71142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63" name="Google Shape;63;p1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64" name="Shape 64"/>
        <p:cNvGrpSpPr/>
        <p:nvPr/>
      </p:nvGrpSpPr>
      <p:grpSpPr>
        <a:xfrm>
          <a:off x="0" y="0"/>
          <a:ext cx="0" cy="0"/>
          <a:chOff x="0" y="0"/>
          <a:chExt cx="0" cy="0"/>
        </a:xfrm>
      </p:grpSpPr>
      <p:sp>
        <p:nvSpPr>
          <p:cNvPr id="65" name="Google Shape;65;p12"/>
          <p:cNvSpPr txBox="1"/>
          <p:nvPr>
            <p:ph idx="1" type="body"/>
          </p:nvPr>
        </p:nvSpPr>
        <p:spPr>
          <a:xfrm>
            <a:off x="239625" y="8122835"/>
            <a:ext cx="4499100" cy="11529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66" name="Google Shape;66;p1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67" name="Shape 67"/>
        <p:cNvGrpSpPr/>
        <p:nvPr/>
      </p:nvGrpSpPr>
      <p:grpSpPr>
        <a:xfrm>
          <a:off x="0" y="0"/>
          <a:ext cx="0" cy="0"/>
          <a:chOff x="0" y="0"/>
          <a:chExt cx="0" cy="0"/>
        </a:xfrm>
      </p:grpSpPr>
      <p:sp>
        <p:nvSpPr>
          <p:cNvPr id="68" name="Google Shape;68;p13"/>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txBox="1"/>
          <p:nvPr>
            <p:ph hasCustomPrompt="1" type="title"/>
          </p:nvPr>
        </p:nvSpPr>
        <p:spPr>
          <a:xfrm>
            <a:off x="233775" y="1842784"/>
            <a:ext cx="6390300" cy="4098600"/>
          </a:xfrm>
          <a:prstGeom prst="rect">
            <a:avLst/>
          </a:prstGeom>
        </p:spPr>
        <p:txBody>
          <a:bodyPr anchorCtr="0" anchor="ctr" bIns="91425" lIns="91425" spcFirstLastPara="1" rIns="91425" wrap="square" tIns="91425"/>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70" name="Google Shape;70;p13"/>
          <p:cNvSpPr txBox="1"/>
          <p:nvPr>
            <p:ph idx="1" type="body"/>
          </p:nvPr>
        </p:nvSpPr>
        <p:spPr>
          <a:xfrm>
            <a:off x="233775" y="6087903"/>
            <a:ext cx="6390300" cy="20631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71" name="Google Shape;71;p1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2" name="Shape 72"/>
        <p:cNvGrpSpPr/>
        <p:nvPr/>
      </p:nvGrpSpPr>
      <p:grpSpPr>
        <a:xfrm>
          <a:off x="0" y="0"/>
          <a:ext cx="0" cy="0"/>
          <a:chOff x="0" y="0"/>
          <a:chExt cx="0" cy="0"/>
        </a:xfrm>
      </p:grpSpPr>
      <p:sp>
        <p:nvSpPr>
          <p:cNvPr id="73" name="Google Shape;73;p1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78" name="Shape 78"/>
        <p:cNvGrpSpPr/>
        <p:nvPr/>
      </p:nvGrpSpPr>
      <p:grpSpPr>
        <a:xfrm>
          <a:off x="0" y="0"/>
          <a:ext cx="0" cy="0"/>
          <a:chOff x="0" y="0"/>
          <a:chExt cx="0" cy="0"/>
        </a:xfrm>
      </p:grpSpPr>
      <p:sp>
        <p:nvSpPr>
          <p:cNvPr id="79" name="Google Shape;79;p16"/>
          <p:cNvSpPr/>
          <p:nvPr/>
        </p:nvSpPr>
        <p:spPr>
          <a:xfrm flipH="1">
            <a:off x="5830559" y="126399"/>
            <a:ext cx="811219" cy="2165866"/>
          </a:xfrm>
          <a:custGeom>
            <a:rect b="b" l="l" r="r" t="t"/>
            <a:pathLst>
              <a:path extrusionOk="0" h="44998" w="43265">
                <a:moveTo>
                  <a:pt x="0" y="44998"/>
                </a:moveTo>
                <a:lnTo>
                  <a:pt x="0" y="0"/>
                </a:lnTo>
                <a:lnTo>
                  <a:pt x="43265" y="0"/>
                </a:lnTo>
              </a:path>
            </a:pathLst>
          </a:custGeom>
          <a:noFill/>
          <a:ln cap="flat" cmpd="sng" w="28575">
            <a:solidFill>
              <a:srgbClr val="55B787"/>
            </a:solidFill>
            <a:prstDash val="solid"/>
            <a:miter lim="8000"/>
            <a:headEnd len="sm" w="sm" type="none"/>
            <a:tailEnd len="sm" w="sm" type="none"/>
          </a:ln>
        </p:spPr>
      </p:sp>
      <p:sp>
        <p:nvSpPr>
          <p:cNvPr id="80" name="Google Shape;80;p16"/>
          <p:cNvSpPr/>
          <p:nvPr/>
        </p:nvSpPr>
        <p:spPr>
          <a:xfrm flipH="1" rot="10800000">
            <a:off x="165688" y="7570195"/>
            <a:ext cx="811219" cy="2165866"/>
          </a:xfrm>
          <a:custGeom>
            <a:rect b="b" l="l" r="r" t="t"/>
            <a:pathLst>
              <a:path extrusionOk="0" h="44998" w="43265">
                <a:moveTo>
                  <a:pt x="0" y="44998"/>
                </a:moveTo>
                <a:lnTo>
                  <a:pt x="0" y="0"/>
                </a:lnTo>
                <a:lnTo>
                  <a:pt x="43265" y="0"/>
                </a:lnTo>
              </a:path>
            </a:pathLst>
          </a:custGeom>
          <a:noFill/>
          <a:ln cap="flat" cmpd="sng" w="28575">
            <a:solidFill>
              <a:srgbClr val="55B787"/>
            </a:solidFill>
            <a:prstDash val="solid"/>
            <a:miter lim="8000"/>
            <a:headEnd len="sm" w="sm" type="none"/>
            <a:tailEnd len="sm" w="sm" type="none"/>
          </a:ln>
        </p:spPr>
      </p:sp>
      <p:sp>
        <p:nvSpPr>
          <p:cNvPr id="81" name="Google Shape;81;p16"/>
          <p:cNvSpPr txBox="1"/>
          <p:nvPr>
            <p:ph type="ctrTitle"/>
          </p:nvPr>
        </p:nvSpPr>
        <p:spPr>
          <a:xfrm>
            <a:off x="2283525" y="2780672"/>
            <a:ext cx="2290800" cy="29595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82" name="Google Shape;82;p16"/>
          <p:cNvSpPr txBox="1"/>
          <p:nvPr>
            <p:ph idx="1" type="subTitle"/>
          </p:nvPr>
        </p:nvSpPr>
        <p:spPr>
          <a:xfrm>
            <a:off x="2283525" y="6000455"/>
            <a:ext cx="2290800" cy="13503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83" name="Google Shape;83;p1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84" name="Shape 84"/>
        <p:cNvGrpSpPr/>
        <p:nvPr/>
      </p:nvGrpSpPr>
      <p:grpSpPr>
        <a:xfrm>
          <a:off x="0" y="0"/>
          <a:ext cx="0" cy="0"/>
          <a:chOff x="0" y="0"/>
          <a:chExt cx="0" cy="0"/>
        </a:xfrm>
      </p:grpSpPr>
      <p:sp>
        <p:nvSpPr>
          <p:cNvPr id="85" name="Google Shape;85;p17"/>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86" name="Google Shape;86;p17"/>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87" name="Google Shape;87;p17"/>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88" name="Google Shape;88;p1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17"/>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The anatomy of somatic and autonomic nervous system.</a:t>
            </a:r>
            <a:br>
              <a:rPr lang="en">
                <a:solidFill>
                  <a:srgbClr val="55B787"/>
                </a:solidFill>
                <a:latin typeface="Dosis"/>
                <a:ea typeface="Dosis"/>
                <a:cs typeface="Dosis"/>
                <a:sym typeface="Dosis"/>
              </a:rPr>
            </a:br>
            <a:endParaRPr>
              <a:solidFill>
                <a:srgbClr val="55B787"/>
              </a:solidFill>
              <a:latin typeface="Dosis"/>
              <a:ea typeface="Dosis"/>
              <a:cs typeface="Dosis"/>
              <a:sym typeface="Dosis"/>
            </a:endParaRPr>
          </a:p>
        </p:txBody>
      </p:sp>
      <p:cxnSp>
        <p:nvCxnSpPr>
          <p:cNvPr id="90" name="Google Shape;90;p17"/>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3">
  <p:cSld name="SECTION_HEADER_3">
    <p:spTree>
      <p:nvGrpSpPr>
        <p:cNvPr id="91" name="Shape 91"/>
        <p:cNvGrpSpPr/>
        <p:nvPr/>
      </p:nvGrpSpPr>
      <p:grpSpPr>
        <a:xfrm>
          <a:off x="0" y="0"/>
          <a:ext cx="0" cy="0"/>
          <a:chOff x="0" y="0"/>
          <a:chExt cx="0" cy="0"/>
        </a:xfrm>
      </p:grpSpPr>
      <p:sp>
        <p:nvSpPr>
          <p:cNvPr id="92" name="Google Shape;92;p18"/>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B7B7B7"/>
            </a:solidFill>
            <a:prstDash val="solid"/>
            <a:miter lim="8000"/>
            <a:headEnd len="sm" w="sm" type="none"/>
            <a:tailEnd len="sm" w="sm" type="none"/>
          </a:ln>
        </p:spPr>
      </p:sp>
      <p:sp>
        <p:nvSpPr>
          <p:cNvPr id="93" name="Google Shape;93;p18"/>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B7B7B7"/>
            </a:solidFill>
            <a:prstDash val="solid"/>
            <a:miter lim="8000"/>
            <a:headEnd len="sm" w="sm" type="none"/>
            <a:tailEnd len="sm" w="sm" type="none"/>
          </a:ln>
        </p:spPr>
      </p:sp>
      <p:sp>
        <p:nvSpPr>
          <p:cNvPr id="94" name="Google Shape;94;p18"/>
          <p:cNvSpPr txBox="1"/>
          <p:nvPr>
            <p:ph type="title"/>
          </p:nvPr>
        </p:nvSpPr>
        <p:spPr>
          <a:xfrm>
            <a:off x="274050" y="515300"/>
            <a:ext cx="6147300" cy="9025500"/>
          </a:xfrm>
          <a:prstGeom prst="rect">
            <a:avLst/>
          </a:prstGeom>
          <a:ln>
            <a:noFill/>
          </a:ln>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95" name="Google Shape;95;p1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6" name="Google Shape;96;p18"/>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B7B7B7"/>
                </a:solidFill>
                <a:latin typeface="Dosis"/>
                <a:ea typeface="Dosis"/>
                <a:cs typeface="Dosis"/>
                <a:sym typeface="Dosis"/>
              </a:rPr>
              <a:t>Introduction</a:t>
            </a:r>
            <a:endParaRPr>
              <a:solidFill>
                <a:srgbClr val="B7B7B7"/>
              </a:solidFill>
              <a:latin typeface="Dosis"/>
              <a:ea typeface="Dosis"/>
              <a:cs typeface="Dosis"/>
              <a:sym typeface="Dosis"/>
            </a:endParaRPr>
          </a:p>
        </p:txBody>
      </p:sp>
      <p:cxnSp>
        <p:nvCxnSpPr>
          <p:cNvPr id="97" name="Google Shape;97;p18"/>
          <p:cNvCxnSpPr/>
          <p:nvPr/>
        </p:nvCxnSpPr>
        <p:spPr>
          <a:xfrm>
            <a:off x="164550" y="367150"/>
            <a:ext cx="6282000" cy="0"/>
          </a:xfrm>
          <a:prstGeom prst="straightConnector1">
            <a:avLst/>
          </a:prstGeom>
          <a:noFill/>
          <a:ln cap="flat" cmpd="sng" w="19050">
            <a:solidFill>
              <a:srgbClr val="B7B7B7"/>
            </a:solidFill>
            <a:prstDash val="dashDot"/>
            <a:round/>
            <a:headEnd len="med" w="med" type="diamond"/>
            <a:tailEnd len="med" w="med" type="diamon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p:cSld name="SECTION_HEADER_2">
    <p:spTree>
      <p:nvGrpSpPr>
        <p:cNvPr id="98" name="Shape 98"/>
        <p:cNvGrpSpPr/>
        <p:nvPr/>
      </p:nvGrpSpPr>
      <p:grpSpPr>
        <a:xfrm>
          <a:off x="0" y="0"/>
          <a:ext cx="0" cy="0"/>
          <a:chOff x="0" y="0"/>
          <a:chExt cx="0" cy="0"/>
        </a:xfrm>
      </p:grpSpPr>
      <p:sp>
        <p:nvSpPr>
          <p:cNvPr id="99" name="Google Shape;99;p19"/>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00" name="Google Shape;100;p19"/>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01" name="Google Shape;101;p19"/>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02" name="Google Shape;102;p1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3" name="Google Shape;103;p19"/>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Sympathetic and parasympathetic nerves </a:t>
            </a:r>
            <a:br>
              <a:rPr lang="en">
                <a:solidFill>
                  <a:srgbClr val="55B787"/>
                </a:solidFill>
                <a:latin typeface="Dosis"/>
                <a:ea typeface="Dosis"/>
                <a:cs typeface="Dosis"/>
                <a:sym typeface="Dosis"/>
              </a:rPr>
            </a:br>
            <a:endParaRPr>
              <a:solidFill>
                <a:srgbClr val="55B787"/>
              </a:solidFill>
              <a:latin typeface="Dosis"/>
              <a:ea typeface="Dosis"/>
              <a:cs typeface="Dosis"/>
              <a:sym typeface="Dosis"/>
            </a:endParaRPr>
          </a:p>
        </p:txBody>
      </p:sp>
      <p:cxnSp>
        <p:nvCxnSpPr>
          <p:cNvPr id="104" name="Google Shape;104;p19"/>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1">
  <p:cSld name="SECTION_HEADER_1">
    <p:spTree>
      <p:nvGrpSpPr>
        <p:cNvPr id="105" name="Shape 105"/>
        <p:cNvGrpSpPr/>
        <p:nvPr/>
      </p:nvGrpSpPr>
      <p:grpSpPr>
        <a:xfrm>
          <a:off x="0" y="0"/>
          <a:ext cx="0" cy="0"/>
          <a:chOff x="0" y="0"/>
          <a:chExt cx="0" cy="0"/>
        </a:xfrm>
      </p:grpSpPr>
      <p:sp>
        <p:nvSpPr>
          <p:cNvPr id="106" name="Google Shape;106;p20"/>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07" name="Google Shape;107;p20"/>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08" name="Google Shape;108;p20"/>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09" name="Google Shape;109;p2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0" name="Google Shape;110;p20"/>
          <p:cNvSpPr txBox="1"/>
          <p:nvPr/>
        </p:nvSpPr>
        <p:spPr>
          <a:xfrm>
            <a:off x="164550" y="76200"/>
            <a:ext cx="66015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functions of Sympathetic &amp; parasympathetic nerves in head &amp; neck,chest,abdomen and pelvis</a:t>
            </a:r>
            <a:endParaRPr>
              <a:solidFill>
                <a:srgbClr val="55B787"/>
              </a:solidFill>
              <a:latin typeface="Dosis"/>
              <a:ea typeface="Dosis"/>
              <a:cs typeface="Dosis"/>
              <a:sym typeface="Dosis"/>
            </a:endParaRPr>
          </a:p>
        </p:txBody>
      </p:sp>
      <p:cxnSp>
        <p:nvCxnSpPr>
          <p:cNvPr id="111" name="Google Shape;111;p20"/>
          <p:cNvCxnSpPr/>
          <p:nvPr/>
        </p:nvCxnSpPr>
        <p:spPr>
          <a:xfrm>
            <a:off x="164550" y="443350"/>
            <a:ext cx="6282000" cy="0"/>
          </a:xfrm>
          <a:prstGeom prst="straightConnector1">
            <a:avLst/>
          </a:prstGeom>
          <a:noFill/>
          <a:ln cap="flat" cmpd="sng" w="19050">
            <a:solidFill>
              <a:srgbClr val="134F5C"/>
            </a:solidFill>
            <a:prstDash val="dashDot"/>
            <a:round/>
            <a:headEnd len="med" w="med" type="diamond"/>
            <a:tailEnd len="med" w="med" type="diamon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1">
  <p:cSld name="SECTION_HEADER_2_1">
    <p:spTree>
      <p:nvGrpSpPr>
        <p:cNvPr id="112" name="Shape 112"/>
        <p:cNvGrpSpPr/>
        <p:nvPr/>
      </p:nvGrpSpPr>
      <p:grpSpPr>
        <a:xfrm>
          <a:off x="0" y="0"/>
          <a:ext cx="0" cy="0"/>
          <a:chOff x="0" y="0"/>
          <a:chExt cx="0" cy="0"/>
        </a:xfrm>
      </p:grpSpPr>
      <p:sp>
        <p:nvSpPr>
          <p:cNvPr id="113" name="Google Shape;113;p21"/>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14" name="Google Shape;114;p21"/>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15" name="Google Shape;115;p21"/>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16" name="Google Shape;116;p2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7" name="Google Shape;117;p21"/>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Pre and post ganglionic neurons</a:t>
            </a:r>
            <a:endParaRPr>
              <a:solidFill>
                <a:srgbClr val="55B787"/>
              </a:solidFill>
              <a:latin typeface="Dosis"/>
              <a:ea typeface="Dosis"/>
              <a:cs typeface="Dosis"/>
              <a:sym typeface="Dosis"/>
            </a:endParaRPr>
          </a:p>
        </p:txBody>
      </p:sp>
      <p:cxnSp>
        <p:nvCxnSpPr>
          <p:cNvPr id="118" name="Google Shape;118;p21"/>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7" name="Google Shape;17;p3"/>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8" name="Google Shape;18;p3"/>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9" name="Google Shape;19;p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solidFill>
                  <a:srgbClr val="134F5C"/>
                </a:solidFill>
              </a:defRPr>
            </a:lvl1pPr>
            <a:lvl2pPr lvl="1" rtl="0">
              <a:buNone/>
              <a:defRPr>
                <a:solidFill>
                  <a:srgbClr val="134F5C"/>
                </a:solidFill>
              </a:defRPr>
            </a:lvl2pPr>
            <a:lvl3pPr lvl="2" rtl="0">
              <a:buNone/>
              <a:defRPr>
                <a:solidFill>
                  <a:srgbClr val="134F5C"/>
                </a:solidFill>
              </a:defRPr>
            </a:lvl3pPr>
            <a:lvl4pPr lvl="3" rtl="0">
              <a:buNone/>
              <a:defRPr>
                <a:solidFill>
                  <a:srgbClr val="134F5C"/>
                </a:solidFill>
              </a:defRPr>
            </a:lvl4pPr>
            <a:lvl5pPr lvl="4" rtl="0">
              <a:buNone/>
              <a:defRPr>
                <a:solidFill>
                  <a:srgbClr val="134F5C"/>
                </a:solidFill>
              </a:defRPr>
            </a:lvl5pPr>
            <a:lvl6pPr lvl="5" rtl="0">
              <a:buNone/>
              <a:defRPr>
                <a:solidFill>
                  <a:srgbClr val="134F5C"/>
                </a:solidFill>
              </a:defRPr>
            </a:lvl6pPr>
            <a:lvl7pPr lvl="6" rtl="0">
              <a:buNone/>
              <a:defRPr>
                <a:solidFill>
                  <a:srgbClr val="134F5C"/>
                </a:solidFill>
              </a:defRPr>
            </a:lvl7pPr>
            <a:lvl8pPr lvl="7" rtl="0">
              <a:buNone/>
              <a:defRPr>
                <a:solidFill>
                  <a:srgbClr val="134F5C"/>
                </a:solidFill>
              </a:defRPr>
            </a:lvl8pPr>
            <a:lvl9pPr lvl="8" rtl="0">
              <a:buNone/>
              <a:defRPr>
                <a:solidFill>
                  <a:srgbClr val="134F5C"/>
                </a:solidFill>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3"/>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55B787"/>
              </a:solidFill>
              <a:latin typeface="Dosis"/>
              <a:ea typeface="Dosis"/>
              <a:cs typeface="Dosis"/>
              <a:sym typeface="Dosis"/>
            </a:endParaRPr>
          </a:p>
        </p:txBody>
      </p:sp>
      <p:cxnSp>
        <p:nvCxnSpPr>
          <p:cNvPr id="21" name="Google Shape;21;p3"/>
          <p:cNvCxnSpPr/>
          <p:nvPr/>
        </p:nvCxnSpPr>
        <p:spPr>
          <a:xfrm>
            <a:off x="164550" y="367150"/>
            <a:ext cx="6282000" cy="0"/>
          </a:xfrm>
          <a:prstGeom prst="straightConnector1">
            <a:avLst/>
          </a:prstGeom>
          <a:noFill/>
          <a:ln cap="flat" cmpd="sng" w="19050">
            <a:solidFill>
              <a:srgbClr val="134F5C"/>
            </a:solidFill>
            <a:prstDash val="dashDot"/>
            <a:round/>
            <a:headEnd len="med" w="med" type="diamond"/>
            <a:tailEnd len="med" w="med" type="diamon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2">
  <p:cSld name="SECTION_HEADER_2_2">
    <p:spTree>
      <p:nvGrpSpPr>
        <p:cNvPr id="119" name="Shape 119"/>
        <p:cNvGrpSpPr/>
        <p:nvPr/>
      </p:nvGrpSpPr>
      <p:grpSpPr>
        <a:xfrm>
          <a:off x="0" y="0"/>
          <a:ext cx="0" cy="0"/>
          <a:chOff x="0" y="0"/>
          <a:chExt cx="0" cy="0"/>
        </a:xfrm>
      </p:grpSpPr>
      <p:sp>
        <p:nvSpPr>
          <p:cNvPr id="120" name="Google Shape;120;p22"/>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21" name="Google Shape;121;p22"/>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22" name="Google Shape;122;p22"/>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23" name="Google Shape;123;p2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4" name="Google Shape;124;p22"/>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55B787"/>
              </a:solidFill>
              <a:latin typeface="Dosis"/>
              <a:ea typeface="Dosis"/>
              <a:cs typeface="Dosis"/>
              <a:sym typeface="Dosis"/>
            </a:endParaRPr>
          </a:p>
        </p:txBody>
      </p:sp>
      <p:cxnSp>
        <p:nvCxnSpPr>
          <p:cNvPr id="125" name="Google Shape;125;p22"/>
          <p:cNvCxnSpPr/>
          <p:nvPr/>
        </p:nvCxnSpPr>
        <p:spPr>
          <a:xfrm>
            <a:off x="164550" y="367150"/>
            <a:ext cx="6282000" cy="0"/>
          </a:xfrm>
          <a:prstGeom prst="straightConnector1">
            <a:avLst/>
          </a:prstGeom>
          <a:noFill/>
          <a:ln cap="flat" cmpd="sng" w="19050">
            <a:solidFill>
              <a:srgbClr val="134F5C"/>
            </a:solidFill>
            <a:prstDash val="dashDot"/>
            <a:round/>
            <a:headEnd len="med" w="med" type="diamond"/>
            <a:tailEnd len="med" w="med" type="diamon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3">
  <p:cSld name="SECTION_HEADER_2_3">
    <p:spTree>
      <p:nvGrpSpPr>
        <p:cNvPr id="126" name="Shape 126"/>
        <p:cNvGrpSpPr/>
        <p:nvPr/>
      </p:nvGrpSpPr>
      <p:grpSpPr>
        <a:xfrm>
          <a:off x="0" y="0"/>
          <a:ext cx="0" cy="0"/>
          <a:chOff x="0" y="0"/>
          <a:chExt cx="0" cy="0"/>
        </a:xfrm>
      </p:grpSpPr>
      <p:sp>
        <p:nvSpPr>
          <p:cNvPr id="127" name="Google Shape;127;p23"/>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28" name="Google Shape;128;p23"/>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29" name="Google Shape;129;p23"/>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30" name="Google Shape;130;p2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23"/>
          <p:cNvSpPr txBox="1"/>
          <p:nvPr/>
        </p:nvSpPr>
        <p:spPr>
          <a:xfrm>
            <a:off x="164550" y="7620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55B787"/>
                </a:solidFill>
                <a:latin typeface="Dosis"/>
                <a:ea typeface="Dosis"/>
                <a:cs typeface="Dosis"/>
                <a:sym typeface="Dosis"/>
              </a:rPr>
              <a:t>Various responses due to stimulation of the sympathetic / parasympathetic nervous system</a:t>
            </a:r>
            <a:endParaRPr>
              <a:solidFill>
                <a:srgbClr val="55B787"/>
              </a:solidFill>
              <a:latin typeface="Dosis"/>
              <a:ea typeface="Dosis"/>
              <a:cs typeface="Dosis"/>
              <a:sym typeface="Dosis"/>
            </a:endParaRPr>
          </a:p>
          <a:p>
            <a:pPr indent="0" lvl="0" marL="0" rtl="0" algn="l">
              <a:spcBef>
                <a:spcPts val="0"/>
              </a:spcBef>
              <a:spcAft>
                <a:spcPts val="0"/>
              </a:spcAft>
              <a:buClr>
                <a:schemeClr val="dk1"/>
              </a:buClr>
              <a:buSzPts val="1100"/>
              <a:buFont typeface="Arial"/>
              <a:buNone/>
            </a:pPr>
            <a:r>
              <a:t/>
            </a:r>
            <a:endParaRPr>
              <a:solidFill>
                <a:srgbClr val="55B787"/>
              </a:solidFill>
              <a:latin typeface="Dosis"/>
              <a:ea typeface="Dosis"/>
              <a:cs typeface="Dosis"/>
              <a:sym typeface="Dosis"/>
            </a:endParaRPr>
          </a:p>
          <a:p>
            <a:pPr indent="0" lvl="0" marL="0" rtl="0" algn="l">
              <a:spcBef>
                <a:spcPts val="0"/>
              </a:spcBef>
              <a:spcAft>
                <a:spcPts val="0"/>
              </a:spcAft>
              <a:buNone/>
            </a:pPr>
            <a:r>
              <a:t/>
            </a:r>
            <a:endParaRPr>
              <a:solidFill>
                <a:srgbClr val="55B787"/>
              </a:solidFill>
              <a:latin typeface="Dosis"/>
              <a:ea typeface="Dosis"/>
              <a:cs typeface="Dosis"/>
              <a:sym typeface="Dosis"/>
            </a:endParaRPr>
          </a:p>
        </p:txBody>
      </p:sp>
      <p:cxnSp>
        <p:nvCxnSpPr>
          <p:cNvPr id="132" name="Google Shape;132;p23"/>
          <p:cNvCxnSpPr/>
          <p:nvPr/>
        </p:nvCxnSpPr>
        <p:spPr>
          <a:xfrm>
            <a:off x="164550" y="4433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4">
  <p:cSld name="SECTION_HEADER_4">
    <p:spTree>
      <p:nvGrpSpPr>
        <p:cNvPr id="133" name="Shape 133"/>
        <p:cNvGrpSpPr/>
        <p:nvPr/>
      </p:nvGrpSpPr>
      <p:grpSpPr>
        <a:xfrm>
          <a:off x="0" y="0"/>
          <a:ext cx="0" cy="0"/>
          <a:chOff x="0" y="0"/>
          <a:chExt cx="0" cy="0"/>
        </a:xfrm>
      </p:grpSpPr>
      <p:sp>
        <p:nvSpPr>
          <p:cNvPr id="134" name="Google Shape;134;p24"/>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35" name="Google Shape;135;p24"/>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36" name="Google Shape;136;p24"/>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37" name="Google Shape;137;p2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8" name="Google Shape;138;p24"/>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Questions</a:t>
            </a:r>
            <a:endParaRPr>
              <a:solidFill>
                <a:srgbClr val="55B787"/>
              </a:solidFill>
              <a:latin typeface="Dosis"/>
              <a:ea typeface="Dosis"/>
              <a:cs typeface="Dosis"/>
              <a:sym typeface="Dosis"/>
            </a:endParaRPr>
          </a:p>
        </p:txBody>
      </p:sp>
      <p:cxnSp>
        <p:nvCxnSpPr>
          <p:cNvPr id="139" name="Google Shape;139;p24"/>
          <p:cNvCxnSpPr/>
          <p:nvPr/>
        </p:nvCxnSpPr>
        <p:spPr>
          <a:xfrm>
            <a:off x="164550" y="367150"/>
            <a:ext cx="6282000" cy="0"/>
          </a:xfrm>
          <a:prstGeom prst="straightConnector1">
            <a:avLst/>
          </a:prstGeom>
          <a:noFill/>
          <a:ln cap="flat" cmpd="sng" w="19050">
            <a:solidFill>
              <a:srgbClr val="134F5C"/>
            </a:solidFill>
            <a:prstDash val="dashDot"/>
            <a:round/>
            <a:headEnd len="med" w="med" type="diamond"/>
            <a:tailEnd len="med" w="med" type="diamond"/>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40" name="Shape 140"/>
        <p:cNvGrpSpPr/>
        <p:nvPr/>
      </p:nvGrpSpPr>
      <p:grpSpPr>
        <a:xfrm>
          <a:off x="0" y="0"/>
          <a:ext cx="0" cy="0"/>
          <a:chOff x="0" y="0"/>
          <a:chExt cx="0" cy="0"/>
        </a:xfrm>
      </p:grpSpPr>
      <p:sp>
        <p:nvSpPr>
          <p:cNvPr id="141" name="Google Shape;141;p25"/>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5"/>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43" name="Google Shape;143;p25"/>
          <p:cNvSpPr txBox="1"/>
          <p:nvPr>
            <p:ph idx="1" type="body"/>
          </p:nvPr>
        </p:nvSpPr>
        <p:spPr>
          <a:xfrm>
            <a:off x="233775" y="2358966"/>
            <a:ext cx="6390300" cy="64575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4" name="Google Shape;144;p2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45" name="Shape 145"/>
        <p:cNvGrpSpPr/>
        <p:nvPr/>
      </p:nvGrpSpPr>
      <p:grpSpPr>
        <a:xfrm>
          <a:off x="0" y="0"/>
          <a:ext cx="0" cy="0"/>
          <a:chOff x="0" y="0"/>
          <a:chExt cx="0" cy="0"/>
        </a:xfrm>
      </p:grpSpPr>
      <p:sp>
        <p:nvSpPr>
          <p:cNvPr id="146" name="Google Shape;146;p26"/>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47" name="Google Shape;147;p26"/>
          <p:cNvSpPr txBox="1"/>
          <p:nvPr>
            <p:ph idx="1" type="body"/>
          </p:nvPr>
        </p:nvSpPr>
        <p:spPr>
          <a:xfrm>
            <a:off x="233775"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8" name="Google Shape;148;p26"/>
          <p:cNvSpPr txBox="1"/>
          <p:nvPr>
            <p:ph idx="2" type="body"/>
          </p:nvPr>
        </p:nvSpPr>
        <p:spPr>
          <a:xfrm>
            <a:off x="3624300"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9" name="Google Shape;149;p2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50" name="Shape 150"/>
        <p:cNvGrpSpPr/>
        <p:nvPr/>
      </p:nvGrpSpPr>
      <p:grpSpPr>
        <a:xfrm>
          <a:off x="0" y="0"/>
          <a:ext cx="0" cy="0"/>
          <a:chOff x="0" y="0"/>
          <a:chExt cx="0" cy="0"/>
        </a:xfrm>
      </p:grpSpPr>
      <p:sp>
        <p:nvSpPr>
          <p:cNvPr id="151" name="Google Shape;151;p27"/>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52" name="Google Shape;152;p2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53" name="Shape 153"/>
        <p:cNvGrpSpPr/>
        <p:nvPr/>
      </p:nvGrpSpPr>
      <p:grpSpPr>
        <a:xfrm>
          <a:off x="0" y="0"/>
          <a:ext cx="0" cy="0"/>
          <a:chOff x="0" y="0"/>
          <a:chExt cx="0" cy="0"/>
        </a:xfrm>
      </p:grpSpPr>
      <p:sp>
        <p:nvSpPr>
          <p:cNvPr id="154" name="Google Shape;154;p28"/>
          <p:cNvSpPr txBox="1"/>
          <p:nvPr>
            <p:ph type="title"/>
          </p:nvPr>
        </p:nvSpPr>
        <p:spPr>
          <a:xfrm>
            <a:off x="233775" y="1069715"/>
            <a:ext cx="2106000" cy="14550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55" name="Google Shape;155;p28"/>
          <p:cNvSpPr txBox="1"/>
          <p:nvPr>
            <p:ph idx="1" type="body"/>
          </p:nvPr>
        </p:nvSpPr>
        <p:spPr>
          <a:xfrm>
            <a:off x="233775" y="2694311"/>
            <a:ext cx="2106000" cy="53619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6" name="Google Shape;156;p2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57" name="Shape 157"/>
        <p:cNvGrpSpPr/>
        <p:nvPr/>
      </p:nvGrpSpPr>
      <p:grpSpPr>
        <a:xfrm>
          <a:off x="0" y="0"/>
          <a:ext cx="0" cy="0"/>
          <a:chOff x="0" y="0"/>
          <a:chExt cx="0" cy="0"/>
        </a:xfrm>
      </p:grpSpPr>
      <p:sp>
        <p:nvSpPr>
          <p:cNvPr id="158" name="Google Shape;158;p29"/>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9"/>
          <p:cNvSpPr txBox="1"/>
          <p:nvPr>
            <p:ph type="title"/>
          </p:nvPr>
        </p:nvSpPr>
        <p:spPr>
          <a:xfrm>
            <a:off x="367688" y="866689"/>
            <a:ext cx="4409100" cy="78762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60" name="Google Shape;160;p2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61" name="Shape 161"/>
        <p:cNvGrpSpPr/>
        <p:nvPr/>
      </p:nvGrpSpPr>
      <p:grpSpPr>
        <a:xfrm>
          <a:off x="0" y="0"/>
          <a:ext cx="0" cy="0"/>
          <a:chOff x="0" y="0"/>
          <a:chExt cx="0" cy="0"/>
        </a:xfrm>
      </p:grpSpPr>
      <p:sp>
        <p:nvSpPr>
          <p:cNvPr id="162" name="Google Shape;162;p30"/>
          <p:cNvSpPr/>
          <p:nvPr/>
        </p:nvSpPr>
        <p:spPr>
          <a:xfrm>
            <a:off x="3429000" y="-48"/>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3" name="Google Shape;163;p30"/>
          <p:cNvCxnSpPr/>
          <p:nvPr/>
        </p:nvCxnSpPr>
        <p:spPr>
          <a:xfrm>
            <a:off x="3772256" y="8655334"/>
            <a:ext cx="351300" cy="0"/>
          </a:xfrm>
          <a:prstGeom prst="straightConnector1">
            <a:avLst/>
          </a:prstGeom>
          <a:noFill/>
          <a:ln cap="flat" cmpd="sng" w="19050">
            <a:solidFill>
              <a:schemeClr val="lt1"/>
            </a:solidFill>
            <a:prstDash val="solid"/>
            <a:round/>
            <a:headEnd len="sm" w="sm" type="none"/>
            <a:tailEnd len="sm" w="sm" type="none"/>
          </a:ln>
        </p:spPr>
      </p:cxnSp>
      <p:sp>
        <p:nvSpPr>
          <p:cNvPr id="164" name="Google Shape;164;p30"/>
          <p:cNvSpPr txBox="1"/>
          <p:nvPr>
            <p:ph type="title"/>
          </p:nvPr>
        </p:nvSpPr>
        <p:spPr>
          <a:xfrm>
            <a:off x="199125" y="1789164"/>
            <a:ext cx="3033900" cy="3438900"/>
          </a:xfrm>
          <a:prstGeom prst="rect">
            <a:avLst/>
          </a:prstGeom>
        </p:spPr>
        <p:txBody>
          <a:bodyPr anchorCtr="0" anchor="b" bIns="91425" lIns="91425" spcFirstLastPara="1" rIns="91425" wrap="square" tIns="91425"/>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165" name="Google Shape;165;p30"/>
          <p:cNvSpPr txBox="1"/>
          <p:nvPr>
            <p:ph idx="1" type="subTitle"/>
          </p:nvPr>
        </p:nvSpPr>
        <p:spPr>
          <a:xfrm>
            <a:off x="199125" y="5331248"/>
            <a:ext cx="3033900" cy="3030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166" name="Google Shape;166;p30"/>
          <p:cNvSpPr txBox="1"/>
          <p:nvPr>
            <p:ph idx="2" type="body"/>
          </p:nvPr>
        </p:nvSpPr>
        <p:spPr>
          <a:xfrm>
            <a:off x="3704625" y="1394326"/>
            <a:ext cx="2877600" cy="71142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67" name="Google Shape;167;p3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68" name="Shape 168"/>
        <p:cNvGrpSpPr/>
        <p:nvPr/>
      </p:nvGrpSpPr>
      <p:grpSpPr>
        <a:xfrm>
          <a:off x="0" y="0"/>
          <a:ext cx="0" cy="0"/>
          <a:chOff x="0" y="0"/>
          <a:chExt cx="0" cy="0"/>
        </a:xfrm>
      </p:grpSpPr>
      <p:sp>
        <p:nvSpPr>
          <p:cNvPr id="169" name="Google Shape;169;p31"/>
          <p:cNvSpPr txBox="1"/>
          <p:nvPr>
            <p:ph idx="1" type="body"/>
          </p:nvPr>
        </p:nvSpPr>
        <p:spPr>
          <a:xfrm>
            <a:off x="239625" y="8122835"/>
            <a:ext cx="4499100" cy="11529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170" name="Google Shape;170;p3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p:cSld name="SECTION_HEADER_2">
    <p:spTree>
      <p:nvGrpSpPr>
        <p:cNvPr id="22" name="Shape 22"/>
        <p:cNvGrpSpPr/>
        <p:nvPr/>
      </p:nvGrpSpPr>
      <p:grpSpPr>
        <a:xfrm>
          <a:off x="0" y="0"/>
          <a:ext cx="0" cy="0"/>
          <a:chOff x="0" y="0"/>
          <a:chExt cx="0" cy="0"/>
        </a:xfrm>
      </p:grpSpPr>
      <p:sp>
        <p:nvSpPr>
          <p:cNvPr id="23" name="Google Shape;23;p4"/>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24" name="Google Shape;24;p4"/>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25" name="Google Shape;25;p4"/>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26" name="Google Shape;26;p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4"/>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hello</a:t>
            </a:r>
            <a:endParaRPr>
              <a:solidFill>
                <a:srgbClr val="55B787"/>
              </a:solidFill>
              <a:latin typeface="Dosis"/>
              <a:ea typeface="Dosis"/>
              <a:cs typeface="Dosis"/>
              <a:sym typeface="Dosis"/>
            </a:endParaRPr>
          </a:p>
        </p:txBody>
      </p:sp>
      <p:cxnSp>
        <p:nvCxnSpPr>
          <p:cNvPr id="28" name="Google Shape;28;p4"/>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71" name="Shape 171"/>
        <p:cNvGrpSpPr/>
        <p:nvPr/>
      </p:nvGrpSpPr>
      <p:grpSpPr>
        <a:xfrm>
          <a:off x="0" y="0"/>
          <a:ext cx="0" cy="0"/>
          <a:chOff x="0" y="0"/>
          <a:chExt cx="0" cy="0"/>
        </a:xfrm>
      </p:grpSpPr>
      <p:sp>
        <p:nvSpPr>
          <p:cNvPr id="172" name="Google Shape;172;p32"/>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2"/>
          <p:cNvSpPr txBox="1"/>
          <p:nvPr>
            <p:ph hasCustomPrompt="1" type="title"/>
          </p:nvPr>
        </p:nvSpPr>
        <p:spPr>
          <a:xfrm>
            <a:off x="233775" y="1842784"/>
            <a:ext cx="6390300" cy="4098600"/>
          </a:xfrm>
          <a:prstGeom prst="rect">
            <a:avLst/>
          </a:prstGeom>
        </p:spPr>
        <p:txBody>
          <a:bodyPr anchorCtr="0" anchor="ctr" bIns="91425" lIns="91425" spcFirstLastPara="1" rIns="91425" wrap="square" tIns="91425"/>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174" name="Google Shape;174;p32"/>
          <p:cNvSpPr txBox="1"/>
          <p:nvPr>
            <p:ph idx="1" type="body"/>
          </p:nvPr>
        </p:nvSpPr>
        <p:spPr>
          <a:xfrm>
            <a:off x="233775" y="6087903"/>
            <a:ext cx="6390300" cy="20631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75" name="Google Shape;175;p3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6" name="Shape 176"/>
        <p:cNvGrpSpPr/>
        <p:nvPr/>
      </p:nvGrpSpPr>
      <p:grpSpPr>
        <a:xfrm>
          <a:off x="0" y="0"/>
          <a:ext cx="0" cy="0"/>
          <a:chOff x="0" y="0"/>
          <a:chExt cx="0" cy="0"/>
        </a:xfrm>
      </p:grpSpPr>
      <p:sp>
        <p:nvSpPr>
          <p:cNvPr id="177" name="Google Shape;177;p3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82" name="Shape 182"/>
        <p:cNvGrpSpPr/>
        <p:nvPr/>
      </p:nvGrpSpPr>
      <p:grpSpPr>
        <a:xfrm>
          <a:off x="0" y="0"/>
          <a:ext cx="0" cy="0"/>
          <a:chOff x="0" y="0"/>
          <a:chExt cx="0" cy="0"/>
        </a:xfrm>
      </p:grpSpPr>
      <p:sp>
        <p:nvSpPr>
          <p:cNvPr id="183" name="Google Shape;183;p35"/>
          <p:cNvSpPr/>
          <p:nvPr/>
        </p:nvSpPr>
        <p:spPr>
          <a:xfrm flipH="1">
            <a:off x="5830559" y="126399"/>
            <a:ext cx="811219" cy="2165866"/>
          </a:xfrm>
          <a:custGeom>
            <a:rect b="b" l="l" r="r" t="t"/>
            <a:pathLst>
              <a:path extrusionOk="0" h="44998" w="43265">
                <a:moveTo>
                  <a:pt x="0" y="44998"/>
                </a:moveTo>
                <a:lnTo>
                  <a:pt x="0" y="0"/>
                </a:lnTo>
                <a:lnTo>
                  <a:pt x="43265" y="0"/>
                </a:lnTo>
              </a:path>
            </a:pathLst>
          </a:custGeom>
          <a:noFill/>
          <a:ln cap="flat" cmpd="sng" w="28575">
            <a:solidFill>
              <a:srgbClr val="134F5C"/>
            </a:solidFill>
            <a:prstDash val="solid"/>
            <a:miter lim="8000"/>
            <a:headEnd len="sm" w="sm" type="none"/>
            <a:tailEnd len="sm" w="sm" type="none"/>
          </a:ln>
          <a:effectLst>
            <a:outerShdw blurRad="57150" rotWithShape="0" algn="bl" dir="5400000" dist="19050">
              <a:srgbClr val="434343">
                <a:alpha val="50000"/>
              </a:srgbClr>
            </a:outerShdw>
          </a:effectLst>
        </p:spPr>
      </p:sp>
      <p:sp>
        <p:nvSpPr>
          <p:cNvPr id="184" name="Google Shape;184;p35"/>
          <p:cNvSpPr txBox="1"/>
          <p:nvPr>
            <p:ph type="ctrTitle"/>
          </p:nvPr>
        </p:nvSpPr>
        <p:spPr>
          <a:xfrm>
            <a:off x="2283525" y="2780672"/>
            <a:ext cx="2290800" cy="29595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85" name="Google Shape;185;p35"/>
          <p:cNvSpPr txBox="1"/>
          <p:nvPr>
            <p:ph idx="1" type="subTitle"/>
          </p:nvPr>
        </p:nvSpPr>
        <p:spPr>
          <a:xfrm>
            <a:off x="2283525" y="6000455"/>
            <a:ext cx="2290800" cy="13503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86" name="Google Shape;186;p3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87" name="Shape 187"/>
        <p:cNvGrpSpPr/>
        <p:nvPr/>
      </p:nvGrpSpPr>
      <p:grpSpPr>
        <a:xfrm>
          <a:off x="0" y="0"/>
          <a:ext cx="0" cy="0"/>
          <a:chOff x="0" y="0"/>
          <a:chExt cx="0" cy="0"/>
        </a:xfrm>
      </p:grpSpPr>
      <p:sp>
        <p:nvSpPr>
          <p:cNvPr id="188" name="Google Shape;188;p36"/>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89" name="Google Shape;189;p36"/>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90" name="Google Shape;190;p36"/>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91" name="Google Shape;191;p3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92" name="Google Shape;192;p36"/>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34F5C"/>
                </a:solidFill>
                <a:latin typeface="Dosis"/>
                <a:ea typeface="Dosis"/>
                <a:cs typeface="Dosis"/>
                <a:sym typeface="Dosis"/>
              </a:rPr>
              <a:t>Objective number or name…...</a:t>
            </a:r>
            <a:endParaRPr>
              <a:solidFill>
                <a:srgbClr val="134F5C"/>
              </a:solidFill>
              <a:latin typeface="Dosis"/>
              <a:ea typeface="Dosis"/>
              <a:cs typeface="Dosis"/>
              <a:sym typeface="Dosis"/>
            </a:endParaRPr>
          </a:p>
        </p:txBody>
      </p:sp>
      <p:cxnSp>
        <p:nvCxnSpPr>
          <p:cNvPr id="193" name="Google Shape;193;p36"/>
          <p:cNvCxnSpPr/>
          <p:nvPr/>
        </p:nvCxnSpPr>
        <p:spPr>
          <a:xfrm>
            <a:off x="164550" y="367150"/>
            <a:ext cx="6282000" cy="0"/>
          </a:xfrm>
          <a:prstGeom prst="straightConnector1">
            <a:avLst/>
          </a:prstGeom>
          <a:noFill/>
          <a:ln cap="flat" cmpd="sng" w="19050">
            <a:solidFill>
              <a:srgbClr val="134F5C"/>
            </a:solidFill>
            <a:prstDash val="dashDot"/>
            <a:round/>
            <a:headEnd len="med" w="med" type="diamond"/>
            <a:tailEnd len="med" w="med" type="diamond"/>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p:cSld name="SECTION_HEADER_2">
    <p:spTree>
      <p:nvGrpSpPr>
        <p:cNvPr id="194" name="Shape 194"/>
        <p:cNvGrpSpPr/>
        <p:nvPr/>
      </p:nvGrpSpPr>
      <p:grpSpPr>
        <a:xfrm>
          <a:off x="0" y="0"/>
          <a:ext cx="0" cy="0"/>
          <a:chOff x="0" y="0"/>
          <a:chExt cx="0" cy="0"/>
        </a:xfrm>
      </p:grpSpPr>
      <p:sp>
        <p:nvSpPr>
          <p:cNvPr id="195" name="Google Shape;195;p37"/>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96" name="Google Shape;196;p37"/>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97" name="Google Shape;197;p37"/>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98" name="Google Shape;198;p3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99" name="Google Shape;199;p37"/>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hello</a:t>
            </a:r>
            <a:endParaRPr>
              <a:solidFill>
                <a:srgbClr val="55B787"/>
              </a:solidFill>
              <a:latin typeface="Dosis"/>
              <a:ea typeface="Dosis"/>
              <a:cs typeface="Dosis"/>
              <a:sym typeface="Dosis"/>
            </a:endParaRPr>
          </a:p>
        </p:txBody>
      </p:sp>
      <p:cxnSp>
        <p:nvCxnSpPr>
          <p:cNvPr id="200" name="Google Shape;200;p37"/>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1">
  <p:cSld name="SECTION_HEADER_1">
    <p:spTree>
      <p:nvGrpSpPr>
        <p:cNvPr id="201" name="Shape 201"/>
        <p:cNvGrpSpPr/>
        <p:nvPr/>
      </p:nvGrpSpPr>
      <p:grpSpPr>
        <a:xfrm>
          <a:off x="0" y="0"/>
          <a:ext cx="0" cy="0"/>
          <a:chOff x="0" y="0"/>
          <a:chExt cx="0" cy="0"/>
        </a:xfrm>
      </p:grpSpPr>
      <p:sp>
        <p:nvSpPr>
          <p:cNvPr id="202" name="Google Shape;202;p38"/>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203" name="Google Shape;203;p38"/>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204" name="Google Shape;204;p38"/>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205" name="Google Shape;205;p3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06" name="Google Shape;206;p38"/>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hi</a:t>
            </a:r>
            <a:endParaRPr>
              <a:solidFill>
                <a:srgbClr val="55B787"/>
              </a:solidFill>
              <a:latin typeface="Dosis"/>
              <a:ea typeface="Dosis"/>
              <a:cs typeface="Dosis"/>
              <a:sym typeface="Dosis"/>
            </a:endParaRPr>
          </a:p>
        </p:txBody>
      </p:sp>
      <p:cxnSp>
        <p:nvCxnSpPr>
          <p:cNvPr id="207" name="Google Shape;207;p38"/>
          <p:cNvCxnSpPr/>
          <p:nvPr/>
        </p:nvCxnSpPr>
        <p:spPr>
          <a:xfrm>
            <a:off x="164550" y="367150"/>
            <a:ext cx="6282000" cy="0"/>
          </a:xfrm>
          <a:prstGeom prst="straightConnector1">
            <a:avLst/>
          </a:prstGeom>
          <a:noFill/>
          <a:ln cap="flat" cmpd="sng" w="19050">
            <a:solidFill>
              <a:srgbClr val="2C5072"/>
            </a:solidFill>
            <a:prstDash val="dashDot"/>
            <a:round/>
            <a:headEnd len="med" w="med" type="diamond"/>
            <a:tailEnd len="med" w="med" type="diamond"/>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8" name="Shape 208"/>
        <p:cNvGrpSpPr/>
        <p:nvPr/>
      </p:nvGrpSpPr>
      <p:grpSpPr>
        <a:xfrm>
          <a:off x="0" y="0"/>
          <a:ext cx="0" cy="0"/>
          <a:chOff x="0" y="0"/>
          <a:chExt cx="0" cy="0"/>
        </a:xfrm>
      </p:grpSpPr>
      <p:sp>
        <p:nvSpPr>
          <p:cNvPr id="209" name="Google Shape;209;p39"/>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9"/>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11" name="Google Shape;211;p39"/>
          <p:cNvSpPr txBox="1"/>
          <p:nvPr>
            <p:ph idx="1" type="body"/>
          </p:nvPr>
        </p:nvSpPr>
        <p:spPr>
          <a:xfrm>
            <a:off x="233775" y="2358966"/>
            <a:ext cx="6390300" cy="64575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12" name="Google Shape;212;p3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13" name="Shape 213"/>
        <p:cNvGrpSpPr/>
        <p:nvPr/>
      </p:nvGrpSpPr>
      <p:grpSpPr>
        <a:xfrm>
          <a:off x="0" y="0"/>
          <a:ext cx="0" cy="0"/>
          <a:chOff x="0" y="0"/>
          <a:chExt cx="0" cy="0"/>
        </a:xfrm>
      </p:grpSpPr>
      <p:sp>
        <p:nvSpPr>
          <p:cNvPr id="214" name="Google Shape;214;p40"/>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15" name="Google Shape;215;p40"/>
          <p:cNvSpPr txBox="1"/>
          <p:nvPr>
            <p:ph idx="1" type="body"/>
          </p:nvPr>
        </p:nvSpPr>
        <p:spPr>
          <a:xfrm>
            <a:off x="233775"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6" name="Google Shape;216;p40"/>
          <p:cNvSpPr txBox="1"/>
          <p:nvPr>
            <p:ph idx="2" type="body"/>
          </p:nvPr>
        </p:nvSpPr>
        <p:spPr>
          <a:xfrm>
            <a:off x="3624300"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7" name="Google Shape;217;p4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18" name="Shape 218"/>
        <p:cNvGrpSpPr/>
        <p:nvPr/>
      </p:nvGrpSpPr>
      <p:grpSpPr>
        <a:xfrm>
          <a:off x="0" y="0"/>
          <a:ext cx="0" cy="0"/>
          <a:chOff x="0" y="0"/>
          <a:chExt cx="0" cy="0"/>
        </a:xfrm>
      </p:grpSpPr>
      <p:sp>
        <p:nvSpPr>
          <p:cNvPr id="219" name="Google Shape;219;p41"/>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20" name="Google Shape;220;p4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21" name="Shape 221"/>
        <p:cNvGrpSpPr/>
        <p:nvPr/>
      </p:nvGrpSpPr>
      <p:grpSpPr>
        <a:xfrm>
          <a:off x="0" y="0"/>
          <a:ext cx="0" cy="0"/>
          <a:chOff x="0" y="0"/>
          <a:chExt cx="0" cy="0"/>
        </a:xfrm>
      </p:grpSpPr>
      <p:sp>
        <p:nvSpPr>
          <p:cNvPr id="222" name="Google Shape;222;p42"/>
          <p:cNvSpPr txBox="1"/>
          <p:nvPr>
            <p:ph type="title"/>
          </p:nvPr>
        </p:nvSpPr>
        <p:spPr>
          <a:xfrm>
            <a:off x="233775" y="1069715"/>
            <a:ext cx="2106000" cy="14550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3" name="Google Shape;223;p42"/>
          <p:cNvSpPr txBox="1"/>
          <p:nvPr>
            <p:ph idx="1" type="body"/>
          </p:nvPr>
        </p:nvSpPr>
        <p:spPr>
          <a:xfrm>
            <a:off x="233775" y="2694311"/>
            <a:ext cx="2106000" cy="53619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4" name="Google Shape;224;p4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1">
  <p:cSld name="SECTION_HEADER_1">
    <p:spTree>
      <p:nvGrpSpPr>
        <p:cNvPr id="29" name="Shape 29"/>
        <p:cNvGrpSpPr/>
        <p:nvPr/>
      </p:nvGrpSpPr>
      <p:grpSpPr>
        <a:xfrm>
          <a:off x="0" y="0"/>
          <a:ext cx="0" cy="0"/>
          <a:chOff x="0" y="0"/>
          <a:chExt cx="0" cy="0"/>
        </a:xfrm>
      </p:grpSpPr>
      <p:sp>
        <p:nvSpPr>
          <p:cNvPr id="30" name="Google Shape;30;p5"/>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31" name="Google Shape;31;p5"/>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32" name="Google Shape;32;p5"/>
          <p:cNvSpPr txBox="1"/>
          <p:nvPr>
            <p:ph type="title"/>
          </p:nvPr>
        </p:nvSpPr>
        <p:spPr>
          <a:xfrm>
            <a:off x="274050" y="515300"/>
            <a:ext cx="6147300" cy="9025500"/>
          </a:xfrm>
          <a:prstGeom prst="rect">
            <a:avLst/>
          </a:prstGeom>
          <a:ln cap="flat" cmpd="sng" w="9525">
            <a:solidFill>
              <a:srgbClr val="082472"/>
            </a:solidFill>
            <a:prstDash val="solid"/>
            <a:round/>
            <a:headEnd len="sm" w="sm" type="none"/>
            <a:tailEnd len="sm" w="sm" type="none"/>
          </a:ln>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33" name="Google Shape;33;p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4" name="Google Shape;34;p5"/>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55B787"/>
              </a:solidFill>
              <a:latin typeface="Dosis"/>
              <a:ea typeface="Dosis"/>
              <a:cs typeface="Dosis"/>
              <a:sym typeface="Dosis"/>
            </a:endParaRPr>
          </a:p>
        </p:txBody>
      </p:sp>
      <p:cxnSp>
        <p:nvCxnSpPr>
          <p:cNvPr id="35" name="Google Shape;35;p5"/>
          <p:cNvCxnSpPr/>
          <p:nvPr/>
        </p:nvCxnSpPr>
        <p:spPr>
          <a:xfrm>
            <a:off x="164550" y="367150"/>
            <a:ext cx="6282000" cy="0"/>
          </a:xfrm>
          <a:prstGeom prst="straightConnector1">
            <a:avLst/>
          </a:prstGeom>
          <a:noFill/>
          <a:ln cap="flat" cmpd="sng" w="19050">
            <a:solidFill>
              <a:srgbClr val="082472"/>
            </a:solidFill>
            <a:prstDash val="dashDot"/>
            <a:round/>
            <a:headEnd len="med" w="med" type="diamond"/>
            <a:tailEnd len="med" w="med" type="diamond"/>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225" name="Shape 225"/>
        <p:cNvGrpSpPr/>
        <p:nvPr/>
      </p:nvGrpSpPr>
      <p:grpSpPr>
        <a:xfrm>
          <a:off x="0" y="0"/>
          <a:ext cx="0" cy="0"/>
          <a:chOff x="0" y="0"/>
          <a:chExt cx="0" cy="0"/>
        </a:xfrm>
      </p:grpSpPr>
      <p:sp>
        <p:nvSpPr>
          <p:cNvPr id="226" name="Google Shape;226;p43"/>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43"/>
          <p:cNvSpPr txBox="1"/>
          <p:nvPr>
            <p:ph type="title"/>
          </p:nvPr>
        </p:nvSpPr>
        <p:spPr>
          <a:xfrm>
            <a:off x="367688" y="866689"/>
            <a:ext cx="4409100" cy="78762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28" name="Google Shape;228;p4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29" name="Shape 229"/>
        <p:cNvGrpSpPr/>
        <p:nvPr/>
      </p:nvGrpSpPr>
      <p:grpSpPr>
        <a:xfrm>
          <a:off x="0" y="0"/>
          <a:ext cx="0" cy="0"/>
          <a:chOff x="0" y="0"/>
          <a:chExt cx="0" cy="0"/>
        </a:xfrm>
      </p:grpSpPr>
      <p:sp>
        <p:nvSpPr>
          <p:cNvPr id="230" name="Google Shape;230;p44"/>
          <p:cNvSpPr/>
          <p:nvPr/>
        </p:nvSpPr>
        <p:spPr>
          <a:xfrm>
            <a:off x="3429000" y="-48"/>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1" name="Google Shape;231;p44"/>
          <p:cNvCxnSpPr/>
          <p:nvPr/>
        </p:nvCxnSpPr>
        <p:spPr>
          <a:xfrm>
            <a:off x="3772256" y="8655334"/>
            <a:ext cx="351300" cy="0"/>
          </a:xfrm>
          <a:prstGeom prst="straightConnector1">
            <a:avLst/>
          </a:prstGeom>
          <a:noFill/>
          <a:ln cap="flat" cmpd="sng" w="19050">
            <a:solidFill>
              <a:schemeClr val="lt1"/>
            </a:solidFill>
            <a:prstDash val="solid"/>
            <a:round/>
            <a:headEnd len="sm" w="sm" type="none"/>
            <a:tailEnd len="sm" w="sm" type="none"/>
          </a:ln>
        </p:spPr>
      </p:cxnSp>
      <p:sp>
        <p:nvSpPr>
          <p:cNvPr id="232" name="Google Shape;232;p44"/>
          <p:cNvSpPr txBox="1"/>
          <p:nvPr>
            <p:ph type="title"/>
          </p:nvPr>
        </p:nvSpPr>
        <p:spPr>
          <a:xfrm>
            <a:off x="199125" y="1789164"/>
            <a:ext cx="3033900" cy="3438900"/>
          </a:xfrm>
          <a:prstGeom prst="rect">
            <a:avLst/>
          </a:prstGeom>
        </p:spPr>
        <p:txBody>
          <a:bodyPr anchorCtr="0" anchor="b" bIns="91425" lIns="91425" spcFirstLastPara="1" rIns="91425" wrap="square" tIns="91425"/>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233" name="Google Shape;233;p44"/>
          <p:cNvSpPr txBox="1"/>
          <p:nvPr>
            <p:ph idx="1" type="subTitle"/>
          </p:nvPr>
        </p:nvSpPr>
        <p:spPr>
          <a:xfrm>
            <a:off x="199125" y="5331248"/>
            <a:ext cx="3033900" cy="3030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234" name="Google Shape;234;p44"/>
          <p:cNvSpPr txBox="1"/>
          <p:nvPr>
            <p:ph idx="2" type="body"/>
          </p:nvPr>
        </p:nvSpPr>
        <p:spPr>
          <a:xfrm>
            <a:off x="3704625" y="1394326"/>
            <a:ext cx="2877600" cy="71142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235" name="Google Shape;235;p4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36" name="Shape 236"/>
        <p:cNvGrpSpPr/>
        <p:nvPr/>
      </p:nvGrpSpPr>
      <p:grpSpPr>
        <a:xfrm>
          <a:off x="0" y="0"/>
          <a:ext cx="0" cy="0"/>
          <a:chOff x="0" y="0"/>
          <a:chExt cx="0" cy="0"/>
        </a:xfrm>
      </p:grpSpPr>
      <p:sp>
        <p:nvSpPr>
          <p:cNvPr id="237" name="Google Shape;237;p45"/>
          <p:cNvSpPr txBox="1"/>
          <p:nvPr>
            <p:ph idx="1" type="body"/>
          </p:nvPr>
        </p:nvSpPr>
        <p:spPr>
          <a:xfrm>
            <a:off x="239625" y="8122835"/>
            <a:ext cx="4499100" cy="11529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238" name="Google Shape;238;p4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39" name="Shape 239"/>
        <p:cNvGrpSpPr/>
        <p:nvPr/>
      </p:nvGrpSpPr>
      <p:grpSpPr>
        <a:xfrm>
          <a:off x="0" y="0"/>
          <a:ext cx="0" cy="0"/>
          <a:chOff x="0" y="0"/>
          <a:chExt cx="0" cy="0"/>
        </a:xfrm>
      </p:grpSpPr>
      <p:sp>
        <p:nvSpPr>
          <p:cNvPr id="240" name="Google Shape;240;p46"/>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46"/>
          <p:cNvSpPr txBox="1"/>
          <p:nvPr>
            <p:ph hasCustomPrompt="1" type="title"/>
          </p:nvPr>
        </p:nvSpPr>
        <p:spPr>
          <a:xfrm>
            <a:off x="233775" y="1842784"/>
            <a:ext cx="6390300" cy="4098600"/>
          </a:xfrm>
          <a:prstGeom prst="rect">
            <a:avLst/>
          </a:prstGeom>
        </p:spPr>
        <p:txBody>
          <a:bodyPr anchorCtr="0" anchor="ctr" bIns="91425" lIns="91425" spcFirstLastPara="1" rIns="91425" wrap="square" tIns="91425"/>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242" name="Google Shape;242;p46"/>
          <p:cNvSpPr txBox="1"/>
          <p:nvPr>
            <p:ph idx="1" type="body"/>
          </p:nvPr>
        </p:nvSpPr>
        <p:spPr>
          <a:xfrm>
            <a:off x="233775" y="6087903"/>
            <a:ext cx="6390300" cy="20631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43" name="Google Shape;243;p4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44" name="Shape 244"/>
        <p:cNvGrpSpPr/>
        <p:nvPr/>
      </p:nvGrpSpPr>
      <p:grpSpPr>
        <a:xfrm>
          <a:off x="0" y="0"/>
          <a:ext cx="0" cy="0"/>
          <a:chOff x="0" y="0"/>
          <a:chExt cx="0" cy="0"/>
        </a:xfrm>
      </p:grpSpPr>
      <p:sp>
        <p:nvSpPr>
          <p:cNvPr id="245" name="Google Shape;245;p4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6" name="Shape 36"/>
        <p:cNvGrpSpPr/>
        <p:nvPr/>
      </p:nvGrpSpPr>
      <p:grpSpPr>
        <a:xfrm>
          <a:off x="0" y="0"/>
          <a:ext cx="0" cy="0"/>
          <a:chOff x="0" y="0"/>
          <a:chExt cx="0" cy="0"/>
        </a:xfrm>
      </p:grpSpPr>
      <p:sp>
        <p:nvSpPr>
          <p:cNvPr id="37" name="Google Shape;37;p6"/>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6"/>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39" name="Google Shape;39;p6"/>
          <p:cNvSpPr txBox="1"/>
          <p:nvPr>
            <p:ph idx="1" type="body"/>
          </p:nvPr>
        </p:nvSpPr>
        <p:spPr>
          <a:xfrm>
            <a:off x="233775" y="2358966"/>
            <a:ext cx="6390300" cy="64575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1" name="Shape 41"/>
        <p:cNvGrpSpPr/>
        <p:nvPr/>
      </p:nvGrpSpPr>
      <p:grpSpPr>
        <a:xfrm>
          <a:off x="0" y="0"/>
          <a:ext cx="0" cy="0"/>
          <a:chOff x="0" y="0"/>
          <a:chExt cx="0" cy="0"/>
        </a:xfrm>
      </p:grpSpPr>
      <p:sp>
        <p:nvSpPr>
          <p:cNvPr id="42" name="Google Shape;42;p7"/>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43" name="Google Shape;43;p7"/>
          <p:cNvSpPr txBox="1"/>
          <p:nvPr>
            <p:ph idx="1" type="body"/>
          </p:nvPr>
        </p:nvSpPr>
        <p:spPr>
          <a:xfrm>
            <a:off x="233775"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4" name="Google Shape;44;p7"/>
          <p:cNvSpPr txBox="1"/>
          <p:nvPr>
            <p:ph idx="2" type="body"/>
          </p:nvPr>
        </p:nvSpPr>
        <p:spPr>
          <a:xfrm>
            <a:off x="3624300"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5" name="Google Shape;45;p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6" name="Shape 46"/>
        <p:cNvGrpSpPr/>
        <p:nvPr/>
      </p:nvGrpSpPr>
      <p:grpSpPr>
        <a:xfrm>
          <a:off x="0" y="0"/>
          <a:ext cx="0" cy="0"/>
          <a:chOff x="0" y="0"/>
          <a:chExt cx="0" cy="0"/>
        </a:xfrm>
      </p:grpSpPr>
      <p:sp>
        <p:nvSpPr>
          <p:cNvPr id="47" name="Google Shape;47;p8"/>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48" name="Google Shape;48;p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9" name="Shape 49"/>
        <p:cNvGrpSpPr/>
        <p:nvPr/>
      </p:nvGrpSpPr>
      <p:grpSpPr>
        <a:xfrm>
          <a:off x="0" y="0"/>
          <a:ext cx="0" cy="0"/>
          <a:chOff x="0" y="0"/>
          <a:chExt cx="0" cy="0"/>
        </a:xfrm>
      </p:grpSpPr>
      <p:sp>
        <p:nvSpPr>
          <p:cNvPr id="50" name="Google Shape;50;p9"/>
          <p:cNvSpPr txBox="1"/>
          <p:nvPr>
            <p:ph type="title"/>
          </p:nvPr>
        </p:nvSpPr>
        <p:spPr>
          <a:xfrm>
            <a:off x="233775" y="1069715"/>
            <a:ext cx="2106000" cy="14550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51" name="Google Shape;51;p9"/>
          <p:cNvSpPr txBox="1"/>
          <p:nvPr>
            <p:ph idx="1" type="body"/>
          </p:nvPr>
        </p:nvSpPr>
        <p:spPr>
          <a:xfrm>
            <a:off x="233775" y="2694311"/>
            <a:ext cx="2106000" cy="53619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2" name="Google Shape;52;p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53" name="Shape 53"/>
        <p:cNvGrpSpPr/>
        <p:nvPr/>
      </p:nvGrpSpPr>
      <p:grpSpPr>
        <a:xfrm>
          <a:off x="0" y="0"/>
          <a:ext cx="0" cy="0"/>
          <a:chOff x="0" y="0"/>
          <a:chExt cx="0" cy="0"/>
        </a:xfrm>
      </p:grpSpPr>
      <p:sp>
        <p:nvSpPr>
          <p:cNvPr id="54" name="Google Shape;54;p10"/>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type="title"/>
          </p:nvPr>
        </p:nvSpPr>
        <p:spPr>
          <a:xfrm>
            <a:off x="367688" y="866689"/>
            <a:ext cx="4409100" cy="78762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6" name="Google Shape;56;p1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5" Type="http://schemas.openxmlformats.org/officeDocument/2006/relationships/slideLayout" Target="../slideLayouts/slideLayout18.xml"/><Relationship Id="rId19" Type="http://schemas.openxmlformats.org/officeDocument/2006/relationships/theme" Target="../theme/theme2.xml"/><Relationship Id="rId6" Type="http://schemas.openxmlformats.org/officeDocument/2006/relationships/slideLayout" Target="../slideLayouts/slideLayout19.xml"/><Relationship Id="rId18" Type="http://schemas.openxmlformats.org/officeDocument/2006/relationships/slideLayout" Target="../slideLayouts/slideLayout31.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3.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33775" y="608261"/>
            <a:ext cx="6390300" cy="16005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233775" y="2358966"/>
            <a:ext cx="6390300" cy="645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1"/>
              </a:buClr>
              <a:buSzPts val="1800"/>
              <a:buFont typeface="Josefin Sans"/>
              <a:buChar char="●"/>
              <a:defRPr sz="1800">
                <a:solidFill>
                  <a:schemeClr val="dk1"/>
                </a:solidFill>
                <a:latin typeface="Josefin Sans"/>
                <a:ea typeface="Josefin Sans"/>
                <a:cs typeface="Josefin Sans"/>
                <a:sym typeface="Josefin Sans"/>
              </a:defRPr>
            </a:lvl1pPr>
            <a:lvl2pPr indent="-317500" lvl="1" marL="914400" rtl="0">
              <a:lnSpc>
                <a:spcPct val="115000"/>
              </a:lnSpc>
              <a:spcBef>
                <a:spcPts val="1600"/>
              </a:spcBef>
              <a:spcAft>
                <a:spcPts val="0"/>
              </a:spcAft>
              <a:buClr>
                <a:schemeClr val="dk1"/>
              </a:buClr>
              <a:buSzPts val="1400"/>
              <a:buFont typeface="Cairo"/>
              <a:buChar char="○"/>
              <a:defRPr>
                <a:solidFill>
                  <a:schemeClr val="dk1"/>
                </a:solidFill>
                <a:latin typeface="Cairo"/>
                <a:ea typeface="Cairo"/>
                <a:cs typeface="Cairo"/>
                <a:sym typeface="Cairo"/>
              </a:defRPr>
            </a:lvl2pPr>
            <a:lvl3pPr indent="-317500" lvl="2" marL="1371600" rtl="0">
              <a:lnSpc>
                <a:spcPct val="115000"/>
              </a:lnSpc>
              <a:spcBef>
                <a:spcPts val="1600"/>
              </a:spcBef>
              <a:spcAft>
                <a:spcPts val="0"/>
              </a:spcAft>
              <a:buClr>
                <a:schemeClr val="dk1"/>
              </a:buClr>
              <a:buSzPts val="1400"/>
              <a:buFont typeface="Economica"/>
              <a:buChar char="■"/>
              <a:defRPr>
                <a:solidFill>
                  <a:schemeClr val="dk1"/>
                </a:solidFill>
                <a:latin typeface="Economica"/>
                <a:ea typeface="Economica"/>
                <a:cs typeface="Economica"/>
                <a:sym typeface="Economica"/>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74" name="Shape 74"/>
        <p:cNvGrpSpPr/>
        <p:nvPr/>
      </p:nvGrpSpPr>
      <p:grpSpPr>
        <a:xfrm>
          <a:off x="0" y="0"/>
          <a:ext cx="0" cy="0"/>
          <a:chOff x="0" y="0"/>
          <a:chExt cx="0" cy="0"/>
        </a:xfrm>
      </p:grpSpPr>
      <p:sp>
        <p:nvSpPr>
          <p:cNvPr id="75" name="Google Shape;75;p15"/>
          <p:cNvSpPr txBox="1"/>
          <p:nvPr>
            <p:ph type="title"/>
          </p:nvPr>
        </p:nvSpPr>
        <p:spPr>
          <a:xfrm>
            <a:off x="233775" y="608261"/>
            <a:ext cx="6390300" cy="16005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6" name="Google Shape;76;p15"/>
          <p:cNvSpPr txBox="1"/>
          <p:nvPr>
            <p:ph idx="1" type="body"/>
          </p:nvPr>
        </p:nvSpPr>
        <p:spPr>
          <a:xfrm>
            <a:off x="233775" y="2358966"/>
            <a:ext cx="6390300" cy="645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1"/>
              </a:buClr>
              <a:buSzPts val="1800"/>
              <a:buFont typeface="Josefin Sans"/>
              <a:buChar char="●"/>
              <a:defRPr sz="1800">
                <a:solidFill>
                  <a:schemeClr val="dk1"/>
                </a:solidFill>
                <a:latin typeface="Josefin Sans"/>
                <a:ea typeface="Josefin Sans"/>
                <a:cs typeface="Josefin Sans"/>
                <a:sym typeface="Josefin Sans"/>
              </a:defRPr>
            </a:lvl1pPr>
            <a:lvl2pPr indent="-317500" lvl="1" marL="914400" rtl="0">
              <a:lnSpc>
                <a:spcPct val="115000"/>
              </a:lnSpc>
              <a:spcBef>
                <a:spcPts val="1600"/>
              </a:spcBef>
              <a:spcAft>
                <a:spcPts val="0"/>
              </a:spcAft>
              <a:buClr>
                <a:schemeClr val="dk1"/>
              </a:buClr>
              <a:buSzPts val="1400"/>
              <a:buFont typeface="Cairo"/>
              <a:buChar char="○"/>
              <a:defRPr>
                <a:solidFill>
                  <a:schemeClr val="dk1"/>
                </a:solidFill>
                <a:latin typeface="Cairo"/>
                <a:ea typeface="Cairo"/>
                <a:cs typeface="Cairo"/>
                <a:sym typeface="Cairo"/>
              </a:defRPr>
            </a:lvl2pPr>
            <a:lvl3pPr indent="-317500" lvl="2" marL="1371600" rtl="0">
              <a:lnSpc>
                <a:spcPct val="115000"/>
              </a:lnSpc>
              <a:spcBef>
                <a:spcPts val="1600"/>
              </a:spcBef>
              <a:spcAft>
                <a:spcPts val="0"/>
              </a:spcAft>
              <a:buClr>
                <a:schemeClr val="dk1"/>
              </a:buClr>
              <a:buSzPts val="1400"/>
              <a:buFont typeface="Economica"/>
              <a:buChar char="■"/>
              <a:defRPr>
                <a:solidFill>
                  <a:schemeClr val="dk1"/>
                </a:solidFill>
                <a:latin typeface="Economica"/>
                <a:ea typeface="Economica"/>
                <a:cs typeface="Economica"/>
                <a:sym typeface="Economica"/>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77" name="Google Shape;77;p15"/>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178" name="Shape 178"/>
        <p:cNvGrpSpPr/>
        <p:nvPr/>
      </p:nvGrpSpPr>
      <p:grpSpPr>
        <a:xfrm>
          <a:off x="0" y="0"/>
          <a:ext cx="0" cy="0"/>
          <a:chOff x="0" y="0"/>
          <a:chExt cx="0" cy="0"/>
        </a:xfrm>
      </p:grpSpPr>
      <p:sp>
        <p:nvSpPr>
          <p:cNvPr id="179" name="Google Shape;179;p34"/>
          <p:cNvSpPr txBox="1"/>
          <p:nvPr>
            <p:ph type="title"/>
          </p:nvPr>
        </p:nvSpPr>
        <p:spPr>
          <a:xfrm>
            <a:off x="233775" y="608261"/>
            <a:ext cx="6390300" cy="16005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180" name="Google Shape;180;p34"/>
          <p:cNvSpPr txBox="1"/>
          <p:nvPr>
            <p:ph idx="1" type="body"/>
          </p:nvPr>
        </p:nvSpPr>
        <p:spPr>
          <a:xfrm>
            <a:off x="233775" y="2358966"/>
            <a:ext cx="6390300" cy="645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1"/>
              </a:buClr>
              <a:buSzPts val="1800"/>
              <a:buFont typeface="Josefin Sans"/>
              <a:buChar char="●"/>
              <a:defRPr sz="1800">
                <a:solidFill>
                  <a:schemeClr val="dk1"/>
                </a:solidFill>
                <a:latin typeface="Josefin Sans"/>
                <a:ea typeface="Josefin Sans"/>
                <a:cs typeface="Josefin Sans"/>
                <a:sym typeface="Josefin Sans"/>
              </a:defRPr>
            </a:lvl1pPr>
            <a:lvl2pPr indent="-317500" lvl="1" marL="914400" rtl="0">
              <a:lnSpc>
                <a:spcPct val="115000"/>
              </a:lnSpc>
              <a:spcBef>
                <a:spcPts val="1600"/>
              </a:spcBef>
              <a:spcAft>
                <a:spcPts val="0"/>
              </a:spcAft>
              <a:buClr>
                <a:schemeClr val="dk1"/>
              </a:buClr>
              <a:buSzPts val="1400"/>
              <a:buFont typeface="Cairo"/>
              <a:buChar char="○"/>
              <a:defRPr>
                <a:solidFill>
                  <a:schemeClr val="dk1"/>
                </a:solidFill>
                <a:latin typeface="Cairo"/>
                <a:ea typeface="Cairo"/>
                <a:cs typeface="Cairo"/>
                <a:sym typeface="Cairo"/>
              </a:defRPr>
            </a:lvl2pPr>
            <a:lvl3pPr indent="-317500" lvl="2" marL="1371600" rtl="0">
              <a:lnSpc>
                <a:spcPct val="115000"/>
              </a:lnSpc>
              <a:spcBef>
                <a:spcPts val="1600"/>
              </a:spcBef>
              <a:spcAft>
                <a:spcPts val="0"/>
              </a:spcAft>
              <a:buClr>
                <a:schemeClr val="dk1"/>
              </a:buClr>
              <a:buSzPts val="1400"/>
              <a:buFont typeface="Economica"/>
              <a:buChar char="■"/>
              <a:defRPr>
                <a:solidFill>
                  <a:schemeClr val="dk1"/>
                </a:solidFill>
                <a:latin typeface="Economica"/>
                <a:ea typeface="Economica"/>
                <a:cs typeface="Economica"/>
                <a:sym typeface="Economica"/>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181" name="Google Shape;181;p34"/>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34.png"/><Relationship Id="rId5" Type="http://schemas.openxmlformats.org/officeDocument/2006/relationships/image" Target="../media/image3.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3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jpg"/><Relationship Id="rId5" Type="http://schemas.openxmlformats.org/officeDocument/2006/relationships/image" Target="../media/image2.jpg"/></Relationships>
</file>

<file path=ppt/slides/_rels/slide4.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1.png"/><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hyperlink" Target="http://paperairplane.mit.edu/16.423J/Space/SBE/neurovestibular/NeuroVestibular/7_Glossary/Glossary.html" TargetMode="External"/><Relationship Id="rId4" Type="http://schemas.openxmlformats.org/officeDocument/2006/relationships/hyperlink" Target="http://paperairplane.mit.edu/16.423J/Space/SBE/neurovestibular/NeuroVestibular/7_Glossary/Glossary.html" TargetMode="External"/><Relationship Id="rId9" Type="http://schemas.openxmlformats.org/officeDocument/2006/relationships/image" Target="../media/image36.png"/><Relationship Id="rId5" Type="http://schemas.openxmlformats.org/officeDocument/2006/relationships/hyperlink" Target="http://paperairplane.mit.edu/16.423J/Space/SBE/neurovestibular/NeuroVestibular/7_Glossary/Glossary.html" TargetMode="External"/><Relationship Id="rId6" Type="http://schemas.openxmlformats.org/officeDocument/2006/relationships/hyperlink" Target="http://paperairplane.mit.edu/16.423J/Space/SBE/neurovestibular/NeuroVestibular/7_Glossary/Glossary.html" TargetMode="External"/><Relationship Id="rId7" Type="http://schemas.openxmlformats.org/officeDocument/2006/relationships/hyperlink" Target="http://paperairplane.mit.edu/16.423J/Space/SBE/neurovestibular/NeuroVestibular/7_Glossary/Glossary.html" TargetMode="External"/><Relationship Id="rId8" Type="http://schemas.openxmlformats.org/officeDocument/2006/relationships/hyperlink" Target="http://paperairplane.mit.edu/16.423J/Space/SBE/neurovestibular/NeuroVestibular/7_Glossary/Glossary.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7.png"/><Relationship Id="rId6" Type="http://schemas.openxmlformats.org/officeDocument/2006/relationships/image" Target="../media/image7.png"/><Relationship Id="rId7"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4.png"/><Relationship Id="rId5" Type="http://schemas.openxmlformats.org/officeDocument/2006/relationships/image" Target="../media/image29.png"/><Relationship Id="rId6" Type="http://schemas.openxmlformats.org/officeDocument/2006/relationships/image" Target="../media/image2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25.png"/><Relationship Id="rId5" Type="http://schemas.openxmlformats.org/officeDocument/2006/relationships/image" Target="../media/image19.png"/><Relationship Id="rId6" Type="http://schemas.openxmlformats.org/officeDocument/2006/relationships/image" Target="../media/image20.jpg"/><Relationship Id="rId7"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15.jpg"/><Relationship Id="rId5" Type="http://schemas.openxmlformats.org/officeDocument/2006/relationships/image" Target="../media/image35.png"/><Relationship Id="rId6" Type="http://schemas.openxmlformats.org/officeDocument/2006/relationships/image" Target="../media/image27.png"/><Relationship Id="rId7"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F3F3F3"/>
            </a:gs>
          </a:gsLst>
          <a:lin ang="5400012" scaled="0"/>
        </a:gradFill>
      </p:bgPr>
    </p:bg>
    <p:spTree>
      <p:nvGrpSpPr>
        <p:cNvPr id="249" name="Shape 249"/>
        <p:cNvGrpSpPr/>
        <p:nvPr/>
      </p:nvGrpSpPr>
      <p:grpSpPr>
        <a:xfrm>
          <a:off x="0" y="0"/>
          <a:ext cx="0" cy="0"/>
          <a:chOff x="0" y="0"/>
          <a:chExt cx="0" cy="0"/>
        </a:xfrm>
      </p:grpSpPr>
      <p:pic>
        <p:nvPicPr>
          <p:cNvPr id="250" name="Google Shape;250;p48"/>
          <p:cNvPicPr preferRelativeResize="0"/>
          <p:nvPr/>
        </p:nvPicPr>
        <p:blipFill rotWithShape="1">
          <a:blip r:embed="rId3">
            <a:alphaModFix/>
          </a:blip>
          <a:srcRect b="0" l="0" r="0" t="0"/>
          <a:stretch/>
        </p:blipFill>
        <p:spPr>
          <a:xfrm>
            <a:off x="2" y="311848"/>
            <a:ext cx="1569150" cy="602825"/>
          </a:xfrm>
          <a:prstGeom prst="rect">
            <a:avLst/>
          </a:prstGeom>
          <a:noFill/>
          <a:ln>
            <a:noFill/>
          </a:ln>
        </p:spPr>
      </p:pic>
      <p:sp>
        <p:nvSpPr>
          <p:cNvPr id="251" name="Google Shape;251;p48"/>
          <p:cNvSpPr txBox="1"/>
          <p:nvPr/>
        </p:nvSpPr>
        <p:spPr>
          <a:xfrm>
            <a:off x="0" y="5829075"/>
            <a:ext cx="6455700" cy="20160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Understand the sensory apparatus of the inner ear that helps the body maintain its postural equilibrium. </a:t>
            </a:r>
            <a:endParaRPr sz="1300">
              <a:solidFill>
                <a:srgbClr val="45818E"/>
              </a:solidFill>
              <a:latin typeface="Cairo"/>
              <a:ea typeface="Cairo"/>
              <a:cs typeface="Cairo"/>
              <a:sym typeface="Cairo"/>
            </a:endParaRPr>
          </a:p>
          <a:p>
            <a:pPr indent="-311150" lvl="0" marL="4572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The mechanism of the vestibular system for coordinating the position of the head and the movement of the eyes. </a:t>
            </a:r>
            <a:endParaRPr sz="1300">
              <a:solidFill>
                <a:srgbClr val="45818E"/>
              </a:solidFill>
              <a:latin typeface="Cairo"/>
              <a:ea typeface="Cairo"/>
              <a:cs typeface="Cairo"/>
              <a:sym typeface="Cairo"/>
            </a:endParaRPr>
          </a:p>
          <a:p>
            <a:pPr indent="-311150" lvl="0" marL="4572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The function of semicircular canals (rotational movements, angular acceleration). </a:t>
            </a:r>
            <a:endParaRPr sz="1300">
              <a:solidFill>
                <a:srgbClr val="45818E"/>
              </a:solidFill>
              <a:latin typeface="Cairo"/>
              <a:ea typeface="Cairo"/>
              <a:cs typeface="Cairo"/>
              <a:sym typeface="Cairo"/>
            </a:endParaRPr>
          </a:p>
          <a:p>
            <a:pPr indent="-311150" lvl="0" marL="4572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The function of the utricle and saccule within the vestibule (respond to changes in the position of the head with respect to gravity (linear acceleration). </a:t>
            </a:r>
            <a:endParaRPr sz="1300">
              <a:solidFill>
                <a:srgbClr val="45818E"/>
              </a:solidFill>
              <a:latin typeface="Cairo"/>
              <a:ea typeface="Cairo"/>
              <a:cs typeface="Cairo"/>
              <a:sym typeface="Cairo"/>
            </a:endParaRPr>
          </a:p>
          <a:p>
            <a:pPr indent="-311150" lvl="0" marL="4572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The connection between the vestibular system and other structure (eye, cerebellum, brain stem)</a:t>
            </a:r>
            <a:endParaRPr sz="1300">
              <a:solidFill>
                <a:srgbClr val="45818E"/>
              </a:solidFill>
              <a:latin typeface="Cairo"/>
              <a:ea typeface="Cairo"/>
              <a:cs typeface="Cairo"/>
              <a:sym typeface="Cairo"/>
            </a:endParaRPr>
          </a:p>
        </p:txBody>
      </p:sp>
      <p:sp>
        <p:nvSpPr>
          <p:cNvPr id="252" name="Google Shape;252;p48"/>
          <p:cNvSpPr txBox="1"/>
          <p:nvPr/>
        </p:nvSpPr>
        <p:spPr>
          <a:xfrm flipH="1" rot="5400000">
            <a:off x="5235000" y="3689025"/>
            <a:ext cx="3048600" cy="221700"/>
          </a:xfrm>
          <a:prstGeom prst="rect">
            <a:avLst/>
          </a:prstGeom>
          <a:noFill/>
          <a:ln>
            <a:noFill/>
          </a:ln>
          <a:effectLst>
            <a:outerShdw blurRad="57150" rotWithShape="0" algn="bl" dir="5400000" dist="19050">
              <a:srgbClr val="434343">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34F5C"/>
                </a:solidFill>
                <a:latin typeface="Cairo"/>
                <a:ea typeface="Cairo"/>
                <a:cs typeface="Cairo"/>
                <a:sym typeface="Cairo"/>
              </a:rPr>
              <a:t>16</a:t>
            </a:r>
            <a:r>
              <a:rPr b="1" baseline="30000" lang="en">
                <a:solidFill>
                  <a:srgbClr val="134F5C"/>
                </a:solidFill>
                <a:latin typeface="Cairo"/>
                <a:ea typeface="Cairo"/>
                <a:cs typeface="Cairo"/>
                <a:sym typeface="Cairo"/>
              </a:rPr>
              <a:t>th</a:t>
            </a:r>
            <a:r>
              <a:rPr b="1" lang="en">
                <a:solidFill>
                  <a:srgbClr val="134F5C"/>
                </a:solidFill>
                <a:latin typeface="Cairo"/>
                <a:ea typeface="Cairo"/>
                <a:cs typeface="Cairo"/>
                <a:sym typeface="Cairo"/>
              </a:rPr>
              <a:t> Lecture  ∣ The Physiology Team</a:t>
            </a:r>
            <a:endParaRPr b="1">
              <a:solidFill>
                <a:srgbClr val="134F5C"/>
              </a:solidFill>
              <a:latin typeface="Cairo"/>
              <a:ea typeface="Cairo"/>
              <a:cs typeface="Cairo"/>
              <a:sym typeface="Cairo"/>
            </a:endParaRPr>
          </a:p>
        </p:txBody>
      </p:sp>
      <p:sp>
        <p:nvSpPr>
          <p:cNvPr id="253" name="Google Shape;253;p48"/>
          <p:cNvSpPr/>
          <p:nvPr/>
        </p:nvSpPr>
        <p:spPr>
          <a:xfrm>
            <a:off x="-504300" y="5481800"/>
            <a:ext cx="2175900" cy="349500"/>
          </a:xfrm>
          <a:prstGeom prst="roundRect">
            <a:avLst>
              <a:gd fmla="val 50000" name="adj"/>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Courier New"/>
                <a:ea typeface="Courier New"/>
                <a:cs typeface="Courier New"/>
                <a:sym typeface="Courier New"/>
              </a:rPr>
              <a:t>    </a:t>
            </a:r>
            <a:r>
              <a:rPr b="1" lang="en" sz="1600">
                <a:solidFill>
                  <a:schemeClr val="dk1"/>
                </a:solidFill>
                <a:latin typeface="Courier New"/>
                <a:ea typeface="Courier New"/>
                <a:cs typeface="Courier New"/>
                <a:sym typeface="Courier New"/>
              </a:rPr>
              <a:t> </a:t>
            </a:r>
            <a:r>
              <a:rPr b="1" lang="en" sz="1600">
                <a:solidFill>
                  <a:srgbClr val="FFFFFF"/>
                </a:solidFill>
                <a:latin typeface="Comfortaa"/>
                <a:ea typeface="Comfortaa"/>
                <a:cs typeface="Comfortaa"/>
                <a:sym typeface="Comfortaa"/>
              </a:rPr>
              <a:t>Objectives</a:t>
            </a:r>
            <a:r>
              <a:rPr b="1" lang="en" sz="1600">
                <a:solidFill>
                  <a:srgbClr val="FFFFFF"/>
                </a:solidFill>
                <a:latin typeface="Courier New"/>
                <a:ea typeface="Courier New"/>
                <a:cs typeface="Courier New"/>
                <a:sym typeface="Courier New"/>
              </a:rPr>
              <a:t>:</a:t>
            </a:r>
            <a:endParaRPr sz="1600">
              <a:solidFill>
                <a:srgbClr val="FFFFFF"/>
              </a:solidFill>
            </a:endParaRPr>
          </a:p>
        </p:txBody>
      </p:sp>
      <p:cxnSp>
        <p:nvCxnSpPr>
          <p:cNvPr id="254" name="Google Shape;254;p48"/>
          <p:cNvCxnSpPr/>
          <p:nvPr/>
        </p:nvCxnSpPr>
        <p:spPr>
          <a:xfrm>
            <a:off x="3355240" y="126479"/>
            <a:ext cx="2494200" cy="300"/>
          </a:xfrm>
          <a:prstGeom prst="straightConnector1">
            <a:avLst/>
          </a:prstGeom>
          <a:noFill/>
          <a:ln cap="flat" cmpd="sng" w="28575">
            <a:solidFill>
              <a:srgbClr val="073763"/>
            </a:solidFill>
            <a:prstDash val="solid"/>
            <a:round/>
            <a:headEnd len="med" w="med" type="none"/>
            <a:tailEnd len="med" w="med" type="none"/>
          </a:ln>
          <a:effectLst>
            <a:outerShdw blurRad="57150" rotWithShape="0" algn="bl" dir="5400000" dist="19050">
              <a:srgbClr val="434343">
                <a:alpha val="50000"/>
              </a:srgbClr>
            </a:outerShdw>
          </a:effectLst>
        </p:spPr>
      </p:cxnSp>
      <p:sp>
        <p:nvSpPr>
          <p:cNvPr id="255" name="Google Shape;255;p48"/>
          <p:cNvSpPr txBox="1"/>
          <p:nvPr/>
        </p:nvSpPr>
        <p:spPr>
          <a:xfrm>
            <a:off x="1466932" y="3965987"/>
            <a:ext cx="54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48"/>
          <p:cNvSpPr/>
          <p:nvPr/>
        </p:nvSpPr>
        <p:spPr>
          <a:xfrm flipH="1">
            <a:off x="4682100" y="9553450"/>
            <a:ext cx="2175900" cy="349500"/>
          </a:xfrm>
          <a:prstGeom prst="homePlate">
            <a:avLst>
              <a:gd fmla="val 50000" name="adj"/>
            </a:avLst>
          </a:prstGeom>
          <a:solidFill>
            <a:srgbClr val="0C343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Cairo"/>
                <a:ea typeface="Cairo"/>
                <a:cs typeface="Cairo"/>
                <a:sym typeface="Cairo"/>
              </a:rPr>
              <a:t>وَأَن لَّيْسَ لِلْإِنسَانِ إِلَّا مَا سَعَىٰ </a:t>
            </a:r>
            <a:endParaRPr sz="1300">
              <a:solidFill>
                <a:srgbClr val="FFFFFF"/>
              </a:solidFill>
              <a:latin typeface="Cairo"/>
              <a:ea typeface="Cairo"/>
              <a:cs typeface="Cairo"/>
              <a:sym typeface="Cairo"/>
            </a:endParaRPr>
          </a:p>
        </p:txBody>
      </p:sp>
      <p:sp>
        <p:nvSpPr>
          <p:cNvPr id="257" name="Google Shape;257;p48"/>
          <p:cNvSpPr/>
          <p:nvPr/>
        </p:nvSpPr>
        <p:spPr>
          <a:xfrm>
            <a:off x="4772400" y="8498650"/>
            <a:ext cx="1948500" cy="932100"/>
          </a:xfrm>
          <a:prstGeom prst="round2DiagRect">
            <a:avLst>
              <a:gd fmla="val 16667" name="adj1"/>
              <a:gd fmla="val 50000" name="adj2"/>
            </a:avLst>
          </a:prstGeom>
          <a:solidFill>
            <a:srgbClr val="F3F3F3"/>
          </a:solidFill>
          <a:ln cap="flat" cmpd="sng" w="2857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2"/>
                </a:solidFill>
                <a:latin typeface="Cairo"/>
                <a:ea typeface="Cairo"/>
                <a:cs typeface="Cairo"/>
                <a:sym typeface="Cairo"/>
              </a:rPr>
              <a:t>Colour index: </a:t>
            </a:r>
            <a:endParaRPr>
              <a:solidFill>
                <a:schemeClr val="accent2"/>
              </a:solidFill>
              <a:latin typeface="Cairo"/>
              <a:ea typeface="Cairo"/>
              <a:cs typeface="Cairo"/>
              <a:sym typeface="Cairo"/>
            </a:endParaRPr>
          </a:p>
          <a:p>
            <a:pPr indent="-311150" lvl="0" marL="457200" rtl="0" algn="l">
              <a:spcBef>
                <a:spcPts val="0"/>
              </a:spcBef>
              <a:spcAft>
                <a:spcPts val="0"/>
              </a:spcAft>
              <a:buSzPts val="1300"/>
              <a:buFont typeface="Cairo"/>
              <a:buChar char="●"/>
            </a:pPr>
            <a:r>
              <a:rPr lang="en" sz="1300">
                <a:solidFill>
                  <a:schemeClr val="accent3"/>
                </a:solidFill>
                <a:latin typeface="Cairo"/>
                <a:ea typeface="Cairo"/>
                <a:cs typeface="Cairo"/>
                <a:sym typeface="Cairo"/>
              </a:rPr>
              <a:t>I</a:t>
            </a:r>
            <a:r>
              <a:rPr lang="en" sz="1300">
                <a:solidFill>
                  <a:schemeClr val="accent3"/>
                </a:solidFill>
                <a:latin typeface="Cairo"/>
                <a:ea typeface="Cairo"/>
                <a:cs typeface="Cairo"/>
                <a:sym typeface="Cairo"/>
              </a:rPr>
              <a:t>mportant</a:t>
            </a:r>
            <a:r>
              <a:rPr lang="en" sz="1300">
                <a:latin typeface="Cairo"/>
                <a:ea typeface="Cairo"/>
                <a:cs typeface="Cairo"/>
                <a:sym typeface="Cairo"/>
              </a:rPr>
              <a:t> </a:t>
            </a:r>
            <a:endParaRPr sz="1300">
              <a:latin typeface="Cairo"/>
              <a:ea typeface="Cairo"/>
              <a:cs typeface="Cairo"/>
              <a:sym typeface="Cairo"/>
            </a:endParaRPr>
          </a:p>
          <a:p>
            <a:pPr indent="-311150" lvl="0" marL="457200" rtl="0" algn="l">
              <a:spcBef>
                <a:spcPts val="0"/>
              </a:spcBef>
              <a:spcAft>
                <a:spcPts val="0"/>
              </a:spcAft>
              <a:buClr>
                <a:schemeClr val="accent3"/>
              </a:buClr>
              <a:buSzPts val="1300"/>
              <a:buFont typeface="Cairo"/>
              <a:buChar char="●"/>
            </a:pPr>
            <a:r>
              <a:rPr lang="en" sz="1300">
                <a:solidFill>
                  <a:schemeClr val="accent3"/>
                </a:solidFill>
                <a:latin typeface="Cairo"/>
                <a:ea typeface="Cairo"/>
                <a:cs typeface="Cairo"/>
                <a:sym typeface="Cairo"/>
              </a:rPr>
              <a:t>Numbers</a:t>
            </a:r>
            <a:endParaRPr sz="1300">
              <a:solidFill>
                <a:schemeClr val="accent3"/>
              </a:solidFill>
              <a:latin typeface="Cairo"/>
              <a:ea typeface="Cairo"/>
              <a:cs typeface="Cairo"/>
              <a:sym typeface="Cairo"/>
            </a:endParaRPr>
          </a:p>
          <a:p>
            <a:pPr indent="-311150" lvl="0" marL="457200" rtl="0" algn="l">
              <a:spcBef>
                <a:spcPts val="0"/>
              </a:spcBef>
              <a:spcAft>
                <a:spcPts val="0"/>
              </a:spcAft>
              <a:buClr>
                <a:schemeClr val="accent3"/>
              </a:buClr>
              <a:buSzPts val="1300"/>
              <a:buFont typeface="Cairo"/>
              <a:buChar char="●"/>
            </a:pPr>
            <a:r>
              <a:rPr lang="en" sz="1300">
                <a:solidFill>
                  <a:schemeClr val="accent3"/>
                </a:solidFill>
                <a:latin typeface="Cairo"/>
                <a:ea typeface="Cairo"/>
                <a:cs typeface="Cairo"/>
                <a:sym typeface="Cairo"/>
              </a:rPr>
              <a:t>Extra</a:t>
            </a:r>
            <a:endParaRPr>
              <a:solidFill>
                <a:schemeClr val="accent3"/>
              </a:solidFill>
            </a:endParaRPr>
          </a:p>
        </p:txBody>
      </p:sp>
      <p:sp>
        <p:nvSpPr>
          <p:cNvPr id="258" name="Google Shape;258;p48"/>
          <p:cNvSpPr/>
          <p:nvPr/>
        </p:nvSpPr>
        <p:spPr>
          <a:xfrm>
            <a:off x="5086628" y="9005695"/>
            <a:ext cx="174000" cy="157500"/>
          </a:xfrm>
          <a:prstGeom prst="ellipse">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48"/>
          <p:cNvSpPr/>
          <p:nvPr/>
        </p:nvSpPr>
        <p:spPr>
          <a:xfrm>
            <a:off x="5086628" y="8804803"/>
            <a:ext cx="174000" cy="157500"/>
          </a:xfrm>
          <a:prstGeom prst="ellipse">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8"/>
          <p:cNvSpPr/>
          <p:nvPr/>
        </p:nvSpPr>
        <p:spPr>
          <a:xfrm>
            <a:off x="5086628" y="9206595"/>
            <a:ext cx="174000" cy="1575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8"/>
          <p:cNvSpPr txBox="1"/>
          <p:nvPr/>
        </p:nvSpPr>
        <p:spPr>
          <a:xfrm>
            <a:off x="91925" y="3947572"/>
            <a:ext cx="4994700" cy="93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rgbClr val="134F5C"/>
                </a:solidFill>
                <a:latin typeface="Philosopher"/>
                <a:ea typeface="Philosopher"/>
                <a:cs typeface="Philosopher"/>
                <a:sym typeface="Philosopher"/>
              </a:rPr>
              <a:t>Inner ear in balance and equilibrium</a:t>
            </a:r>
            <a:endParaRPr b="1" sz="2500">
              <a:solidFill>
                <a:srgbClr val="134F5C"/>
              </a:solidFill>
              <a:latin typeface="Philosopher"/>
              <a:ea typeface="Philosopher"/>
              <a:cs typeface="Philosopher"/>
              <a:sym typeface="Philosopher"/>
            </a:endParaRPr>
          </a:p>
          <a:p>
            <a:pPr indent="0" lvl="0" marL="0" rtl="0" algn="ctr">
              <a:spcBef>
                <a:spcPts val="0"/>
              </a:spcBef>
              <a:spcAft>
                <a:spcPts val="0"/>
              </a:spcAft>
              <a:buNone/>
            </a:pPr>
            <a:r>
              <a:t/>
            </a:r>
            <a:endParaRPr b="1" sz="2500">
              <a:solidFill>
                <a:srgbClr val="134F5C"/>
              </a:solidFill>
            </a:endParaRPr>
          </a:p>
        </p:txBody>
      </p:sp>
      <p:sp>
        <p:nvSpPr>
          <p:cNvPr id="262" name="Google Shape;262;p48"/>
          <p:cNvSpPr/>
          <p:nvPr/>
        </p:nvSpPr>
        <p:spPr>
          <a:xfrm>
            <a:off x="-341700" y="7842051"/>
            <a:ext cx="2013300" cy="349500"/>
          </a:xfrm>
          <a:prstGeom prst="roundRect">
            <a:avLst>
              <a:gd fmla="val 50000" name="adj"/>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Comfortaa"/>
                <a:ea typeface="Comfortaa"/>
                <a:cs typeface="Comfortaa"/>
                <a:sym typeface="Comfortaa"/>
              </a:rPr>
              <a:t>           </a:t>
            </a:r>
            <a:r>
              <a:rPr b="1" lang="en" sz="1600">
                <a:solidFill>
                  <a:srgbClr val="FFFFFF"/>
                </a:solidFill>
                <a:latin typeface="Comfortaa"/>
                <a:ea typeface="Comfortaa"/>
                <a:cs typeface="Comfortaa"/>
                <a:sym typeface="Comfortaa"/>
              </a:rPr>
              <a:t>Done by :</a:t>
            </a:r>
            <a:endParaRPr sz="1600">
              <a:solidFill>
                <a:srgbClr val="FFFFFF"/>
              </a:solidFill>
            </a:endParaRPr>
          </a:p>
        </p:txBody>
      </p:sp>
      <p:pic>
        <p:nvPicPr>
          <p:cNvPr id="263" name="Google Shape;263;p48"/>
          <p:cNvPicPr preferRelativeResize="0"/>
          <p:nvPr/>
        </p:nvPicPr>
        <p:blipFill>
          <a:blip r:embed="rId4">
            <a:alphaModFix/>
          </a:blip>
          <a:stretch>
            <a:fillRect/>
          </a:stretch>
        </p:blipFill>
        <p:spPr>
          <a:xfrm>
            <a:off x="3122675" y="1806200"/>
            <a:ext cx="2959350" cy="2872599"/>
          </a:xfrm>
          <a:prstGeom prst="rect">
            <a:avLst/>
          </a:prstGeom>
          <a:noFill/>
          <a:ln>
            <a:noFill/>
          </a:ln>
        </p:spPr>
      </p:pic>
      <p:sp>
        <p:nvSpPr>
          <p:cNvPr id="264" name="Google Shape;264;p48"/>
          <p:cNvSpPr txBox="1"/>
          <p:nvPr/>
        </p:nvSpPr>
        <p:spPr>
          <a:xfrm>
            <a:off x="44086" y="8243389"/>
            <a:ext cx="4411800" cy="18573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Team leader: </a:t>
            </a:r>
            <a:r>
              <a:rPr lang="en" sz="1300">
                <a:solidFill>
                  <a:srgbClr val="45818E"/>
                </a:solidFill>
                <a:latin typeface="Cairo"/>
                <a:ea typeface="Cairo"/>
                <a:cs typeface="Cairo"/>
                <a:sym typeface="Cairo"/>
              </a:rPr>
              <a:t>Rahaf AlShammari, Fatima Balsharf, Abdulelah AlDossari, Ali AlAmmari. </a:t>
            </a:r>
            <a:endParaRPr sz="1300">
              <a:solidFill>
                <a:srgbClr val="45818E"/>
              </a:solidFill>
              <a:latin typeface="Cairo"/>
              <a:ea typeface="Cairo"/>
              <a:cs typeface="Cairo"/>
              <a:sym typeface="Cairo"/>
            </a:endParaRPr>
          </a:p>
          <a:p>
            <a:pPr indent="-311150" lvl="0" marL="4572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Team members: Abdullah AlSergani, Faisal AlTahan, </a:t>
            </a:r>
            <a:r>
              <a:rPr lang="en" sz="1300">
                <a:solidFill>
                  <a:srgbClr val="45818E"/>
                </a:solidFill>
                <a:latin typeface="Cairo"/>
                <a:ea typeface="Cairo"/>
                <a:cs typeface="Cairo"/>
                <a:sym typeface="Cairo"/>
              </a:rPr>
              <a:t>Hisham</a:t>
            </a:r>
            <a:r>
              <a:rPr lang="en" sz="1300">
                <a:solidFill>
                  <a:srgbClr val="45818E"/>
                </a:solidFill>
                <a:latin typeface="Cairo"/>
                <a:ea typeface="Cairo"/>
                <a:cs typeface="Cairo"/>
                <a:sym typeface="Cairo"/>
              </a:rPr>
              <a:t> AlShaya, Saif AlMeshari, Reem AlQarni, Shahad AlZahrani. </a:t>
            </a:r>
            <a:endParaRPr sz="1300">
              <a:solidFill>
                <a:srgbClr val="45818E"/>
              </a:solidFill>
              <a:latin typeface="Cairo"/>
              <a:ea typeface="Cairo"/>
              <a:cs typeface="Cairo"/>
              <a:sym typeface="Cairo"/>
            </a:endParaRPr>
          </a:p>
        </p:txBody>
      </p:sp>
      <p:pic>
        <p:nvPicPr>
          <p:cNvPr id="265" name="Google Shape;265;p48"/>
          <p:cNvPicPr preferRelativeResize="0"/>
          <p:nvPr/>
        </p:nvPicPr>
        <p:blipFill>
          <a:blip r:embed="rId5">
            <a:alphaModFix/>
          </a:blip>
          <a:stretch>
            <a:fillRect/>
          </a:stretch>
        </p:blipFill>
        <p:spPr>
          <a:xfrm>
            <a:off x="5729425" y="126765"/>
            <a:ext cx="927425" cy="871640"/>
          </a:xfrm>
          <a:prstGeom prst="rect">
            <a:avLst/>
          </a:prstGeom>
          <a:noFill/>
          <a:ln>
            <a:noFill/>
          </a:ln>
        </p:spPr>
      </p:pic>
      <p:pic>
        <p:nvPicPr>
          <p:cNvPr id="266" name="Google Shape;266;p48"/>
          <p:cNvPicPr preferRelativeResize="0"/>
          <p:nvPr/>
        </p:nvPicPr>
        <p:blipFill>
          <a:blip r:embed="rId6">
            <a:alphaModFix/>
          </a:blip>
          <a:stretch>
            <a:fillRect/>
          </a:stretch>
        </p:blipFill>
        <p:spPr>
          <a:xfrm>
            <a:off x="-3" y="932134"/>
            <a:ext cx="927440" cy="93210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Google Shape;401;p5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2" name="Google Shape;402;p57"/>
          <p:cNvSpPr txBox="1"/>
          <p:nvPr/>
        </p:nvSpPr>
        <p:spPr>
          <a:xfrm>
            <a:off x="1269225" y="519619"/>
            <a:ext cx="4124700" cy="75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Vestibular disorders (motion sickness)</a:t>
            </a:r>
            <a:endParaRPr sz="1800">
              <a:highlight>
                <a:srgbClr val="EFEFEF"/>
              </a:highlight>
              <a:latin typeface="Josefin Sans"/>
              <a:ea typeface="Josefin Sans"/>
              <a:cs typeface="Josefin Sans"/>
              <a:sym typeface="Josefin Sans"/>
            </a:endParaRPr>
          </a:p>
        </p:txBody>
      </p:sp>
      <p:sp>
        <p:nvSpPr>
          <p:cNvPr id="403" name="Google Shape;403;p57"/>
          <p:cNvSpPr txBox="1"/>
          <p:nvPr/>
        </p:nvSpPr>
        <p:spPr>
          <a:xfrm>
            <a:off x="588375" y="892379"/>
            <a:ext cx="5486400" cy="3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Clinical signs:</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
        <p:nvSpPr>
          <p:cNvPr id="404" name="Google Shape;404;p57"/>
          <p:cNvSpPr/>
          <p:nvPr/>
        </p:nvSpPr>
        <p:spPr>
          <a:xfrm>
            <a:off x="757178" y="1277430"/>
            <a:ext cx="1330800" cy="7461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Josefin Sans"/>
                <a:ea typeface="Josefin Sans"/>
                <a:cs typeface="Josefin Sans"/>
                <a:sym typeface="Josefin Sans"/>
              </a:rPr>
              <a:t>Nausea </a:t>
            </a:r>
            <a:endParaRPr>
              <a:latin typeface="Josefin Sans"/>
              <a:ea typeface="Josefin Sans"/>
              <a:cs typeface="Josefin Sans"/>
              <a:sym typeface="Josefin Sans"/>
            </a:endParaRPr>
          </a:p>
        </p:txBody>
      </p:sp>
      <p:sp>
        <p:nvSpPr>
          <p:cNvPr id="405" name="Google Shape;405;p57"/>
          <p:cNvSpPr/>
          <p:nvPr/>
        </p:nvSpPr>
        <p:spPr>
          <a:xfrm>
            <a:off x="462783" y="1820030"/>
            <a:ext cx="1330800" cy="7461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Josefin Sans"/>
                <a:ea typeface="Josefin Sans"/>
                <a:cs typeface="Josefin Sans"/>
                <a:sym typeface="Josefin Sans"/>
              </a:rPr>
              <a:t>Vomiting </a:t>
            </a:r>
            <a:endParaRPr>
              <a:latin typeface="Josefin Sans"/>
              <a:ea typeface="Josefin Sans"/>
              <a:cs typeface="Josefin Sans"/>
              <a:sym typeface="Josefin Sans"/>
            </a:endParaRPr>
          </a:p>
        </p:txBody>
      </p:sp>
      <p:sp>
        <p:nvSpPr>
          <p:cNvPr id="406" name="Google Shape;406;p57"/>
          <p:cNvSpPr/>
          <p:nvPr/>
        </p:nvSpPr>
        <p:spPr>
          <a:xfrm>
            <a:off x="674330" y="2505298"/>
            <a:ext cx="1330800" cy="7461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Josefin Sans"/>
                <a:ea typeface="Josefin Sans"/>
                <a:cs typeface="Josefin Sans"/>
                <a:sym typeface="Josefin Sans"/>
              </a:rPr>
              <a:t>Bradycardia </a:t>
            </a:r>
            <a:endParaRPr>
              <a:latin typeface="Josefin Sans"/>
              <a:ea typeface="Josefin Sans"/>
              <a:cs typeface="Josefin Sans"/>
              <a:sym typeface="Josefin Sans"/>
            </a:endParaRPr>
          </a:p>
        </p:txBody>
      </p:sp>
      <p:sp>
        <p:nvSpPr>
          <p:cNvPr id="407" name="Google Shape;407;p57"/>
          <p:cNvSpPr/>
          <p:nvPr/>
        </p:nvSpPr>
        <p:spPr>
          <a:xfrm>
            <a:off x="1647466" y="2023535"/>
            <a:ext cx="1330800" cy="7461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Josefin Sans"/>
                <a:ea typeface="Josefin Sans"/>
                <a:cs typeface="Josefin Sans"/>
                <a:sym typeface="Josefin Sans"/>
              </a:rPr>
              <a:t>Hypotension </a:t>
            </a:r>
            <a:endParaRPr>
              <a:latin typeface="Josefin Sans"/>
              <a:ea typeface="Josefin Sans"/>
              <a:cs typeface="Josefin Sans"/>
              <a:sym typeface="Josefin Sans"/>
            </a:endParaRPr>
          </a:p>
        </p:txBody>
      </p:sp>
      <p:sp>
        <p:nvSpPr>
          <p:cNvPr id="408" name="Google Shape;408;p57"/>
          <p:cNvSpPr/>
          <p:nvPr/>
        </p:nvSpPr>
        <p:spPr>
          <a:xfrm>
            <a:off x="1939630" y="1442568"/>
            <a:ext cx="1330800" cy="7461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Josefin Sans"/>
                <a:ea typeface="Josefin Sans"/>
                <a:cs typeface="Josefin Sans"/>
                <a:sym typeface="Josefin Sans"/>
              </a:rPr>
              <a:t>Sweating </a:t>
            </a:r>
            <a:endParaRPr>
              <a:latin typeface="Josefin Sans"/>
              <a:ea typeface="Josefin Sans"/>
              <a:cs typeface="Josefin Sans"/>
              <a:sym typeface="Josefin Sans"/>
            </a:endParaRPr>
          </a:p>
        </p:txBody>
      </p:sp>
      <p:sp>
        <p:nvSpPr>
          <p:cNvPr id="409" name="Google Shape;409;p57"/>
          <p:cNvSpPr txBox="1"/>
          <p:nvPr/>
        </p:nvSpPr>
        <p:spPr>
          <a:xfrm>
            <a:off x="3941950" y="892375"/>
            <a:ext cx="2638800" cy="12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Clinical signs:</a:t>
            </a:r>
            <a:endParaRPr>
              <a:latin typeface="Cairo"/>
              <a:ea typeface="Cairo"/>
              <a:cs typeface="Cairo"/>
              <a:sym typeface="Cairo"/>
            </a:endParaRPr>
          </a:p>
          <a:p>
            <a:pPr indent="-317500" lvl="0" marL="457200" rtl="0" algn="l">
              <a:spcBef>
                <a:spcPts val="0"/>
              </a:spcBef>
              <a:spcAft>
                <a:spcPts val="0"/>
              </a:spcAft>
              <a:buSzPts val="1400"/>
              <a:buFont typeface="Cairo"/>
              <a:buAutoNum type="arabicPeriod"/>
            </a:pPr>
            <a:r>
              <a:rPr lang="en">
                <a:latin typeface="Cairo"/>
                <a:ea typeface="Cairo"/>
                <a:cs typeface="Cairo"/>
                <a:sym typeface="Cairo"/>
              </a:rPr>
              <a:t>Vertigo: </a:t>
            </a:r>
            <a:r>
              <a:rPr lang="en">
                <a:latin typeface="Cairo"/>
                <a:ea typeface="Cairo"/>
                <a:cs typeface="Cairo"/>
                <a:sym typeface="Cairo"/>
              </a:rPr>
              <a:t>feeling of rotation when body is not. </a:t>
            </a:r>
            <a:endParaRPr>
              <a:latin typeface="Cairo"/>
              <a:ea typeface="Cairo"/>
              <a:cs typeface="Cairo"/>
              <a:sym typeface="Cairo"/>
            </a:endParaRPr>
          </a:p>
          <a:p>
            <a:pPr indent="-317500" lvl="0" marL="457200" rtl="0" algn="l">
              <a:spcBef>
                <a:spcPts val="0"/>
              </a:spcBef>
              <a:spcAft>
                <a:spcPts val="0"/>
              </a:spcAft>
              <a:buSzPts val="1400"/>
              <a:buFont typeface="Cairo"/>
              <a:buAutoNum type="arabicPeriod"/>
            </a:pPr>
            <a:r>
              <a:rPr lang="en">
                <a:latin typeface="Cairo"/>
                <a:ea typeface="Cairo"/>
                <a:cs typeface="Cairo"/>
                <a:sym typeface="Cairo"/>
              </a:rPr>
              <a:t>Nystagmus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
        <p:nvSpPr>
          <p:cNvPr id="410" name="Google Shape;410;p57"/>
          <p:cNvSpPr txBox="1"/>
          <p:nvPr/>
        </p:nvSpPr>
        <p:spPr>
          <a:xfrm>
            <a:off x="1269225" y="3191169"/>
            <a:ext cx="4124700" cy="75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Vestibular disorders</a:t>
            </a:r>
            <a:endParaRPr sz="1800">
              <a:highlight>
                <a:srgbClr val="EFEFEF"/>
              </a:highlight>
              <a:latin typeface="Josefin Sans"/>
              <a:ea typeface="Josefin Sans"/>
              <a:cs typeface="Josefin Sans"/>
              <a:sym typeface="Josefin Sans"/>
            </a:endParaRPr>
          </a:p>
        </p:txBody>
      </p:sp>
      <p:sp>
        <p:nvSpPr>
          <p:cNvPr id="411" name="Google Shape;411;p57"/>
          <p:cNvSpPr/>
          <p:nvPr/>
        </p:nvSpPr>
        <p:spPr>
          <a:xfrm>
            <a:off x="885875" y="3948975"/>
            <a:ext cx="1878900" cy="7461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Josefin Sans"/>
                <a:ea typeface="Josefin Sans"/>
                <a:cs typeface="Josefin Sans"/>
                <a:sym typeface="Josefin Sans"/>
              </a:rPr>
              <a:t>Benign paroxysmal positional vertigo (BPPV)</a:t>
            </a:r>
            <a:r>
              <a:rPr lang="en">
                <a:latin typeface="Josefin Sans"/>
                <a:ea typeface="Josefin Sans"/>
                <a:cs typeface="Josefin Sans"/>
                <a:sym typeface="Josefin Sans"/>
              </a:rPr>
              <a:t> </a:t>
            </a:r>
            <a:endParaRPr>
              <a:latin typeface="Josefin Sans"/>
              <a:ea typeface="Josefin Sans"/>
              <a:cs typeface="Josefin Sans"/>
              <a:sym typeface="Josefin Sans"/>
            </a:endParaRPr>
          </a:p>
        </p:txBody>
      </p:sp>
      <p:sp>
        <p:nvSpPr>
          <p:cNvPr id="412" name="Google Shape;412;p57"/>
          <p:cNvSpPr/>
          <p:nvPr/>
        </p:nvSpPr>
        <p:spPr>
          <a:xfrm>
            <a:off x="885872" y="6413125"/>
            <a:ext cx="1878900" cy="7461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Josefin Sans"/>
                <a:ea typeface="Josefin Sans"/>
                <a:cs typeface="Josefin Sans"/>
                <a:sym typeface="Josefin Sans"/>
              </a:rPr>
              <a:t>Motion sickness </a:t>
            </a:r>
            <a:endParaRPr>
              <a:latin typeface="Josefin Sans"/>
              <a:ea typeface="Josefin Sans"/>
              <a:cs typeface="Josefin Sans"/>
              <a:sym typeface="Josefin Sans"/>
            </a:endParaRPr>
          </a:p>
        </p:txBody>
      </p:sp>
      <p:sp>
        <p:nvSpPr>
          <p:cNvPr id="413" name="Google Shape;413;p57"/>
          <p:cNvSpPr/>
          <p:nvPr/>
        </p:nvSpPr>
        <p:spPr>
          <a:xfrm>
            <a:off x="4047848" y="6413125"/>
            <a:ext cx="1878900" cy="7461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Josefin Sans"/>
                <a:ea typeface="Josefin Sans"/>
                <a:cs typeface="Josefin Sans"/>
                <a:sym typeface="Josefin Sans"/>
              </a:rPr>
              <a:t>Space motion sickness</a:t>
            </a:r>
            <a:r>
              <a:rPr lang="en">
                <a:latin typeface="Josefin Sans"/>
                <a:ea typeface="Josefin Sans"/>
                <a:cs typeface="Josefin Sans"/>
                <a:sym typeface="Josefin Sans"/>
              </a:rPr>
              <a:t> </a:t>
            </a:r>
            <a:endParaRPr>
              <a:latin typeface="Josefin Sans"/>
              <a:ea typeface="Josefin Sans"/>
              <a:cs typeface="Josefin Sans"/>
              <a:sym typeface="Josefin Sans"/>
            </a:endParaRPr>
          </a:p>
        </p:txBody>
      </p:sp>
      <p:sp>
        <p:nvSpPr>
          <p:cNvPr id="414" name="Google Shape;414;p57"/>
          <p:cNvSpPr/>
          <p:nvPr/>
        </p:nvSpPr>
        <p:spPr>
          <a:xfrm>
            <a:off x="4047853" y="3948975"/>
            <a:ext cx="1878900" cy="7461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Josefin Sans"/>
                <a:ea typeface="Josefin Sans"/>
                <a:cs typeface="Josefin Sans"/>
                <a:sym typeface="Josefin Sans"/>
              </a:rPr>
              <a:t>Meniere disease </a:t>
            </a:r>
            <a:r>
              <a:rPr lang="en">
                <a:latin typeface="Josefin Sans"/>
                <a:ea typeface="Josefin Sans"/>
                <a:cs typeface="Josefin Sans"/>
                <a:sym typeface="Josefin Sans"/>
              </a:rPr>
              <a:t> </a:t>
            </a:r>
            <a:endParaRPr>
              <a:latin typeface="Josefin Sans"/>
              <a:ea typeface="Josefin Sans"/>
              <a:cs typeface="Josefin Sans"/>
              <a:sym typeface="Josefin Sans"/>
            </a:endParaRPr>
          </a:p>
        </p:txBody>
      </p:sp>
      <p:sp>
        <p:nvSpPr>
          <p:cNvPr id="415" name="Google Shape;415;p57"/>
          <p:cNvSpPr/>
          <p:nvPr/>
        </p:nvSpPr>
        <p:spPr>
          <a:xfrm>
            <a:off x="505925" y="4813550"/>
            <a:ext cx="2638800" cy="1481100"/>
          </a:xfrm>
          <a:prstGeom prst="roundRect">
            <a:avLst>
              <a:gd fmla="val 16667" name="adj"/>
            </a:avLst>
          </a:prstGeom>
          <a:solidFill>
            <a:srgbClr val="F3F3F3"/>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Otoconia from the </a:t>
            </a:r>
            <a:r>
              <a:rPr lang="en">
                <a:latin typeface="Cairo"/>
                <a:ea typeface="Cairo"/>
                <a:cs typeface="Cairo"/>
                <a:sym typeface="Cairo"/>
              </a:rPr>
              <a:t>Utricle separate from otolith membrane and become lodged in the canal or cupula of the SCC.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Canalith repositioning  </a:t>
            </a:r>
            <a:endParaRPr>
              <a:latin typeface="Cairo"/>
              <a:ea typeface="Cairo"/>
              <a:cs typeface="Cairo"/>
              <a:sym typeface="Cairo"/>
            </a:endParaRPr>
          </a:p>
        </p:txBody>
      </p:sp>
      <p:sp>
        <p:nvSpPr>
          <p:cNvPr id="416" name="Google Shape;416;p57"/>
          <p:cNvSpPr/>
          <p:nvPr/>
        </p:nvSpPr>
        <p:spPr>
          <a:xfrm>
            <a:off x="3429000" y="4834675"/>
            <a:ext cx="3247800" cy="1481100"/>
          </a:xfrm>
          <a:prstGeom prst="roundRect">
            <a:avLst>
              <a:gd fmla="val 16667" name="adj"/>
            </a:avLst>
          </a:prstGeom>
          <a:solidFill>
            <a:srgbClr val="F3F3F3"/>
          </a:solidFill>
          <a:ln cap="flat" cmpd="sng" w="9525">
            <a:solidFill>
              <a:srgbClr val="EAD1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Abnormality of the inner ear causing vertigo or severe dizziness, tinnitus, fluctuating hearing loss &amp; the sensation of pressure or pain in the affected ear lasting several hours.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Labyrinthine</a:t>
            </a:r>
            <a:r>
              <a:rPr lang="en">
                <a:latin typeface="Cairo"/>
                <a:ea typeface="Cairo"/>
                <a:cs typeface="Cairo"/>
                <a:sym typeface="Cairo"/>
              </a:rPr>
              <a:t> </a:t>
            </a:r>
            <a:r>
              <a:rPr lang="en">
                <a:latin typeface="Cairo"/>
                <a:ea typeface="Cairo"/>
                <a:cs typeface="Cairo"/>
                <a:sym typeface="Cairo"/>
              </a:rPr>
              <a:t>sedative (Meclizine)</a:t>
            </a:r>
            <a:endParaRPr>
              <a:latin typeface="Cairo"/>
              <a:ea typeface="Cairo"/>
              <a:cs typeface="Cairo"/>
              <a:sym typeface="Cairo"/>
            </a:endParaRPr>
          </a:p>
        </p:txBody>
      </p:sp>
      <p:sp>
        <p:nvSpPr>
          <p:cNvPr id="417" name="Google Shape;417;p57"/>
          <p:cNvSpPr/>
          <p:nvPr/>
        </p:nvSpPr>
        <p:spPr>
          <a:xfrm>
            <a:off x="505925" y="7277700"/>
            <a:ext cx="2638800" cy="1481100"/>
          </a:xfrm>
          <a:prstGeom prst="roundRect">
            <a:avLst>
              <a:gd fmla="val 16667" name="adj"/>
            </a:avLst>
          </a:prstGeom>
          <a:solidFill>
            <a:srgbClr val="F3F3F3"/>
          </a:solid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Produced by excessive </a:t>
            </a:r>
            <a:r>
              <a:rPr lang="en">
                <a:latin typeface="Cairo"/>
                <a:ea typeface="Cairo"/>
                <a:cs typeface="Cairo"/>
                <a:sym typeface="Cairo"/>
              </a:rPr>
              <a:t>vestibular stimulation. </a:t>
            </a:r>
            <a:endParaRPr>
              <a:latin typeface="Cairo"/>
              <a:ea typeface="Cairo"/>
              <a:cs typeface="Cairo"/>
              <a:sym typeface="Cairo"/>
            </a:endParaRPr>
          </a:p>
        </p:txBody>
      </p:sp>
      <p:sp>
        <p:nvSpPr>
          <p:cNvPr id="418" name="Google Shape;418;p57"/>
          <p:cNvSpPr/>
          <p:nvPr/>
        </p:nvSpPr>
        <p:spPr>
          <a:xfrm>
            <a:off x="3429000" y="7256575"/>
            <a:ext cx="3247800" cy="1973100"/>
          </a:xfrm>
          <a:prstGeom prst="roundRect">
            <a:avLst>
              <a:gd fmla="val 10918" name="adj"/>
            </a:avLst>
          </a:prstGeom>
          <a:solidFill>
            <a:srgbClr val="F3F3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(In </a:t>
            </a:r>
            <a:r>
              <a:rPr lang="en">
                <a:latin typeface="Cairo"/>
                <a:ea typeface="Cairo"/>
                <a:cs typeface="Cairo"/>
                <a:sym typeface="Cairo"/>
              </a:rPr>
              <a:t>astronauts) develops when they are first exposed to microgravity and often wears off after a few days of spacing flight. Due to mismatches in neural input from vestibular apparatus and other gravity sensors.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Antihistamines or scopolamine, a cholinergic muscarinic receptor antagonist. </a:t>
            </a:r>
            <a:endParaRPr>
              <a:latin typeface="Cairo"/>
              <a:ea typeface="Cairo"/>
              <a:cs typeface="Cairo"/>
              <a:sym typeface="Cair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5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24" name="Google Shape;424;p58"/>
          <p:cNvPicPr preferRelativeResize="0"/>
          <p:nvPr/>
        </p:nvPicPr>
        <p:blipFill>
          <a:blip r:embed="rId3">
            <a:alphaModFix/>
          </a:blip>
          <a:stretch>
            <a:fillRect/>
          </a:stretch>
        </p:blipFill>
        <p:spPr>
          <a:xfrm>
            <a:off x="1100525" y="5926722"/>
            <a:ext cx="4492967" cy="1665818"/>
          </a:xfrm>
          <a:prstGeom prst="rect">
            <a:avLst/>
          </a:prstGeom>
          <a:noFill/>
          <a:ln>
            <a:noFill/>
          </a:ln>
        </p:spPr>
      </p:pic>
      <p:pic>
        <p:nvPicPr>
          <p:cNvPr id="425" name="Google Shape;425;p58"/>
          <p:cNvPicPr preferRelativeResize="0"/>
          <p:nvPr/>
        </p:nvPicPr>
        <p:blipFill>
          <a:blip r:embed="rId4">
            <a:alphaModFix/>
          </a:blip>
          <a:stretch>
            <a:fillRect/>
          </a:stretch>
        </p:blipFill>
        <p:spPr>
          <a:xfrm>
            <a:off x="1100533" y="7797112"/>
            <a:ext cx="4492968" cy="1719063"/>
          </a:xfrm>
          <a:prstGeom prst="rect">
            <a:avLst/>
          </a:prstGeom>
          <a:noFill/>
          <a:ln>
            <a:noFill/>
          </a:ln>
        </p:spPr>
      </p:pic>
      <p:sp>
        <p:nvSpPr>
          <p:cNvPr id="426" name="Google Shape;426;p58"/>
          <p:cNvSpPr txBox="1"/>
          <p:nvPr/>
        </p:nvSpPr>
        <p:spPr>
          <a:xfrm>
            <a:off x="602850" y="589075"/>
            <a:ext cx="5652300" cy="1968900"/>
          </a:xfrm>
          <a:prstGeom prst="rect">
            <a:avLst/>
          </a:prstGeom>
          <a:noFill/>
          <a:ln cap="flat" cmpd="sng" w="9525">
            <a:solidFill>
              <a:srgbClr val="A2C4C9"/>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0000"/>
                </a:solidFill>
              </a:rPr>
              <a:t>Important notes from Dr. Shahid: </a:t>
            </a:r>
            <a:endParaRPr>
              <a:solidFill>
                <a:srgbClr val="FF0000"/>
              </a:solidFill>
            </a:endParaRPr>
          </a:p>
          <a:p>
            <a:pPr indent="-317500" lvl="0" marL="457200" rtl="0" algn="l">
              <a:lnSpc>
                <a:spcPct val="115000"/>
              </a:lnSpc>
              <a:spcBef>
                <a:spcPts val="0"/>
              </a:spcBef>
              <a:spcAft>
                <a:spcPts val="0"/>
              </a:spcAft>
              <a:buClr>
                <a:srgbClr val="FF0000"/>
              </a:buClr>
              <a:buSzPts val="1400"/>
              <a:buChar char="★"/>
            </a:pPr>
            <a:r>
              <a:rPr lang="en">
                <a:solidFill>
                  <a:srgbClr val="FF0000"/>
                </a:solidFill>
              </a:rPr>
              <a:t>Sensory organ of cochlea is known as Organ of corti. </a:t>
            </a:r>
            <a:endParaRPr>
              <a:solidFill>
                <a:srgbClr val="FF0000"/>
              </a:solidFill>
            </a:endParaRPr>
          </a:p>
          <a:p>
            <a:pPr indent="-317500" lvl="0" marL="457200" rtl="0" algn="l">
              <a:lnSpc>
                <a:spcPct val="115000"/>
              </a:lnSpc>
              <a:spcBef>
                <a:spcPts val="0"/>
              </a:spcBef>
              <a:spcAft>
                <a:spcPts val="0"/>
              </a:spcAft>
              <a:buClr>
                <a:srgbClr val="FF0000"/>
              </a:buClr>
              <a:buSzPts val="1400"/>
              <a:buChar char="★"/>
            </a:pPr>
            <a:r>
              <a:rPr lang="en">
                <a:solidFill>
                  <a:srgbClr val="FF0000"/>
                </a:solidFill>
              </a:rPr>
              <a:t>Sensory organ of SSCs is known as Crista ampullaris  </a:t>
            </a:r>
            <a:endParaRPr>
              <a:solidFill>
                <a:srgbClr val="FF0000"/>
              </a:solidFill>
            </a:endParaRPr>
          </a:p>
          <a:p>
            <a:pPr indent="-317500" lvl="0" marL="457200" rtl="0" algn="l">
              <a:lnSpc>
                <a:spcPct val="115000"/>
              </a:lnSpc>
              <a:spcBef>
                <a:spcPts val="0"/>
              </a:spcBef>
              <a:spcAft>
                <a:spcPts val="0"/>
              </a:spcAft>
              <a:buClr>
                <a:srgbClr val="FF0000"/>
              </a:buClr>
              <a:buSzPts val="1400"/>
              <a:buChar char="★"/>
            </a:pPr>
            <a:r>
              <a:rPr lang="en">
                <a:solidFill>
                  <a:srgbClr val="FF0000"/>
                </a:solidFill>
              </a:rPr>
              <a:t>Center of gravity is where all the forces are concentrated. </a:t>
            </a:r>
            <a:endParaRPr>
              <a:solidFill>
                <a:srgbClr val="FF0000"/>
              </a:solidFill>
            </a:endParaRPr>
          </a:p>
          <a:p>
            <a:pPr indent="-317500" lvl="0" marL="457200" rtl="0" algn="l">
              <a:spcBef>
                <a:spcPts val="0"/>
              </a:spcBef>
              <a:spcAft>
                <a:spcPts val="0"/>
              </a:spcAft>
              <a:buClr>
                <a:srgbClr val="FF0000"/>
              </a:buClr>
              <a:buSzPts val="1400"/>
              <a:buChar char="★"/>
            </a:pPr>
            <a:r>
              <a:rPr lang="en">
                <a:solidFill>
                  <a:srgbClr val="FF0000"/>
                </a:solidFill>
                <a:latin typeface="Cairo"/>
                <a:ea typeface="Cairo"/>
                <a:cs typeface="Cairo"/>
                <a:sym typeface="Cairo"/>
              </a:rPr>
              <a:t>The resting membrane potential for hair cells is </a:t>
            </a:r>
            <a:r>
              <a:rPr b="1" lang="en">
                <a:solidFill>
                  <a:srgbClr val="FF0000"/>
                </a:solidFill>
                <a:latin typeface="Cairo"/>
                <a:ea typeface="Cairo"/>
                <a:cs typeface="Cairo"/>
                <a:sym typeface="Cairo"/>
              </a:rPr>
              <a:t>-60 mV. </a:t>
            </a:r>
            <a:endParaRPr b="1">
              <a:solidFill>
                <a:srgbClr val="FF0000"/>
              </a:solidFill>
              <a:latin typeface="Cairo"/>
              <a:ea typeface="Cairo"/>
              <a:cs typeface="Cairo"/>
              <a:sym typeface="Cairo"/>
            </a:endParaRPr>
          </a:p>
          <a:p>
            <a:pPr indent="-317500" lvl="0" marL="457200" rtl="0" algn="l">
              <a:lnSpc>
                <a:spcPct val="115000"/>
              </a:lnSpc>
              <a:spcBef>
                <a:spcPts val="0"/>
              </a:spcBef>
              <a:spcAft>
                <a:spcPts val="0"/>
              </a:spcAft>
              <a:buClr>
                <a:srgbClr val="FF0000"/>
              </a:buClr>
              <a:buSzPts val="1400"/>
              <a:buChar char="★"/>
            </a:pPr>
            <a:r>
              <a:t/>
            </a:r>
            <a:endParaRPr>
              <a:solidFill>
                <a:srgbClr val="FF0000"/>
              </a:solidFill>
            </a:endParaRPr>
          </a:p>
        </p:txBody>
      </p:sp>
      <p:sp>
        <p:nvSpPr>
          <p:cNvPr id="427" name="Google Shape;427;p58"/>
          <p:cNvSpPr txBox="1"/>
          <p:nvPr/>
        </p:nvSpPr>
        <p:spPr>
          <a:xfrm>
            <a:off x="602850" y="2532958"/>
            <a:ext cx="4836600" cy="7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B7B7B7"/>
                </a:solidFill>
                <a:latin typeface="Cairo"/>
                <a:ea typeface="Cairo"/>
                <a:cs typeface="Cairo"/>
                <a:sym typeface="Cairo"/>
              </a:rPr>
              <a:t>Extra pic. To understand </a:t>
            </a:r>
            <a:endParaRPr>
              <a:solidFill>
                <a:srgbClr val="B7B7B7"/>
              </a:solidFill>
              <a:latin typeface="Cairo"/>
              <a:ea typeface="Cairo"/>
              <a:cs typeface="Cairo"/>
              <a:sym typeface="Cairo"/>
            </a:endParaRPr>
          </a:p>
        </p:txBody>
      </p:sp>
      <p:pic>
        <p:nvPicPr>
          <p:cNvPr id="428" name="Google Shape;428;p58"/>
          <p:cNvPicPr preferRelativeResize="0"/>
          <p:nvPr/>
        </p:nvPicPr>
        <p:blipFill>
          <a:blip r:embed="rId5">
            <a:alphaModFix/>
          </a:blip>
          <a:stretch>
            <a:fillRect/>
          </a:stretch>
        </p:blipFill>
        <p:spPr>
          <a:xfrm>
            <a:off x="1920163" y="2802525"/>
            <a:ext cx="2853698" cy="2919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59"/>
          <p:cNvSpPr txBox="1"/>
          <p:nvPr>
            <p:ph type="title"/>
          </p:nvPr>
        </p:nvSpPr>
        <p:spPr>
          <a:xfrm>
            <a:off x="274050" y="515300"/>
            <a:ext cx="2268600" cy="75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Summary</a:t>
            </a:r>
            <a:r>
              <a:rPr lang="en"/>
              <a:t> </a:t>
            </a:r>
            <a:endParaRPr/>
          </a:p>
        </p:txBody>
      </p:sp>
      <p:sp>
        <p:nvSpPr>
          <p:cNvPr id="434" name="Google Shape;434;p5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435" name="Google Shape;435;p59"/>
          <p:cNvGraphicFramePr/>
          <p:nvPr/>
        </p:nvGraphicFramePr>
        <p:xfrm>
          <a:off x="555936" y="1529379"/>
          <a:ext cx="3000000" cy="3000000"/>
        </p:xfrm>
        <a:graphic>
          <a:graphicData uri="http://schemas.openxmlformats.org/drawingml/2006/table">
            <a:tbl>
              <a:tblPr>
                <a:noFill/>
                <a:tableStyleId>{B99FCF19-8F1D-4A14-9372-965B776E4480}</a:tableStyleId>
              </a:tblPr>
              <a:tblGrid>
                <a:gridCol w="1649225"/>
                <a:gridCol w="3982225"/>
              </a:tblGrid>
              <a:tr h="545375">
                <a:tc>
                  <a:txBody>
                    <a:bodyPr>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FFFFFF"/>
                          </a:solidFill>
                          <a:latin typeface="Josefin Sans"/>
                          <a:ea typeface="Josefin Sans"/>
                          <a:cs typeface="Josefin Sans"/>
                          <a:sym typeface="Josefin Sans"/>
                        </a:rPr>
                        <a:t>Cochlea</a:t>
                      </a:r>
                      <a:endParaRPr>
                        <a:solidFill>
                          <a:srgbClr val="FFFFFF"/>
                        </a:solidFill>
                      </a:endParaRPr>
                    </a:p>
                  </a:txBody>
                  <a:tcPr marT="91425" marB="91425" marR="91425" marL="91425">
                    <a:solidFill>
                      <a:srgbClr val="134F5C"/>
                    </a:solidFill>
                  </a:tcPr>
                </a:tc>
                <a:tc>
                  <a:txBody>
                    <a:bodyPr>
                      <a:noAutofit/>
                    </a:bodyPr>
                    <a:lstStyle/>
                    <a:p>
                      <a:pPr indent="0" lvl="0" marL="0" rtl="0" algn="l">
                        <a:lnSpc>
                          <a:spcPct val="115000"/>
                        </a:lnSpc>
                        <a:spcBef>
                          <a:spcPts val="0"/>
                        </a:spcBef>
                        <a:spcAft>
                          <a:spcPts val="0"/>
                        </a:spcAft>
                        <a:buNone/>
                      </a:pPr>
                      <a:r>
                        <a:rPr lang="en">
                          <a:solidFill>
                            <a:schemeClr val="dk1"/>
                          </a:solidFill>
                          <a:latin typeface="Cairo"/>
                          <a:ea typeface="Cairo"/>
                          <a:cs typeface="Cairo"/>
                          <a:sym typeface="Cairo"/>
                        </a:rPr>
                        <a:t>(</a:t>
                      </a:r>
                      <a:r>
                        <a:rPr lang="en">
                          <a:solidFill>
                            <a:srgbClr val="FF0000"/>
                          </a:solidFill>
                          <a:latin typeface="Cairo"/>
                          <a:ea typeface="Cairo"/>
                          <a:cs typeface="Cairo"/>
                          <a:sym typeface="Cairo"/>
                        </a:rPr>
                        <a:t>organ of corti</a:t>
                      </a:r>
                      <a:r>
                        <a:rPr lang="en">
                          <a:solidFill>
                            <a:schemeClr val="dk1"/>
                          </a:solidFill>
                          <a:latin typeface="Cairo"/>
                          <a:ea typeface="Cairo"/>
                          <a:cs typeface="Cairo"/>
                          <a:sym typeface="Cairo"/>
                        </a:rPr>
                        <a:t> containing receptors for </a:t>
                      </a:r>
                      <a:r>
                        <a:rPr lang="en">
                          <a:solidFill>
                            <a:srgbClr val="A64D79"/>
                          </a:solidFill>
                          <a:latin typeface="Cairo"/>
                          <a:ea typeface="Cairo"/>
                          <a:cs typeface="Cairo"/>
                          <a:sym typeface="Cairo"/>
                        </a:rPr>
                        <a:t>hearing</a:t>
                      </a:r>
                      <a:r>
                        <a:rPr lang="en">
                          <a:solidFill>
                            <a:schemeClr val="dk1"/>
                          </a:solidFill>
                          <a:latin typeface="Cairo"/>
                          <a:ea typeface="Cairo"/>
                          <a:cs typeface="Cairo"/>
                          <a:sym typeface="Cairo"/>
                        </a:rPr>
                        <a:t>)</a:t>
                      </a:r>
                      <a:endParaRPr/>
                    </a:p>
                  </a:txBody>
                  <a:tcPr marT="91425" marB="91425" marR="91425" marL="91425"/>
                </a:tc>
              </a:tr>
              <a:tr h="824300">
                <a:tc>
                  <a:txBody>
                    <a:bodyPr>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FFFFFF"/>
                          </a:solidFill>
                          <a:latin typeface="Josefin Sans"/>
                          <a:ea typeface="Josefin Sans"/>
                          <a:cs typeface="Josefin Sans"/>
                          <a:sym typeface="Josefin Sans"/>
                        </a:rPr>
                        <a:t>Semicircular canals</a:t>
                      </a:r>
                      <a:endParaRPr>
                        <a:solidFill>
                          <a:srgbClr val="FFFFFF"/>
                        </a:solidFill>
                      </a:endParaRPr>
                    </a:p>
                  </a:txBody>
                  <a:tcPr marT="91425" marB="91425" marR="91425" marL="91425">
                    <a:solidFill>
                      <a:srgbClr val="134F5C"/>
                    </a:solidFill>
                  </a:tcPr>
                </a:tc>
                <a:tc>
                  <a:txBody>
                    <a:bodyPr>
                      <a:noAutofit/>
                    </a:bodyPr>
                    <a:lstStyle/>
                    <a:p>
                      <a:pPr indent="0" lvl="0" marL="0" rtl="0" algn="l">
                        <a:lnSpc>
                          <a:spcPct val="115000"/>
                        </a:lnSpc>
                        <a:spcBef>
                          <a:spcPts val="0"/>
                        </a:spcBef>
                        <a:spcAft>
                          <a:spcPts val="0"/>
                        </a:spcAft>
                        <a:buNone/>
                      </a:pPr>
                      <a:r>
                        <a:rPr lang="en">
                          <a:solidFill>
                            <a:schemeClr val="dk1"/>
                          </a:solidFill>
                          <a:latin typeface="Cairo"/>
                          <a:ea typeface="Cairo"/>
                          <a:cs typeface="Cairo"/>
                          <a:sym typeface="Cairo"/>
                        </a:rPr>
                        <a:t>(</a:t>
                      </a:r>
                      <a:r>
                        <a:rPr lang="en">
                          <a:solidFill>
                            <a:srgbClr val="FF0000"/>
                          </a:solidFill>
                          <a:latin typeface="Cairo"/>
                          <a:ea typeface="Cairo"/>
                          <a:cs typeface="Cairo"/>
                          <a:sym typeface="Cairo"/>
                        </a:rPr>
                        <a:t>Crista ampullaris </a:t>
                      </a:r>
                      <a:r>
                        <a:rPr lang="en">
                          <a:solidFill>
                            <a:schemeClr val="dk1"/>
                          </a:solidFill>
                          <a:latin typeface="Cairo"/>
                          <a:ea typeface="Cairo"/>
                          <a:cs typeface="Cairo"/>
                          <a:sym typeface="Cairo"/>
                        </a:rPr>
                        <a:t>containing receptors that respond to </a:t>
                      </a:r>
                      <a:r>
                        <a:rPr lang="en">
                          <a:solidFill>
                            <a:srgbClr val="A64D79"/>
                          </a:solidFill>
                          <a:latin typeface="Cairo"/>
                          <a:ea typeface="Cairo"/>
                          <a:cs typeface="Cairo"/>
                          <a:sym typeface="Cairo"/>
                        </a:rPr>
                        <a:t>head rotation</a:t>
                      </a:r>
                      <a:r>
                        <a:rPr lang="en">
                          <a:solidFill>
                            <a:schemeClr val="dk1"/>
                          </a:solidFill>
                          <a:latin typeface="Cairo"/>
                          <a:ea typeface="Cairo"/>
                          <a:cs typeface="Cairo"/>
                          <a:sym typeface="Cairo"/>
                        </a:rPr>
                        <a:t>)</a:t>
                      </a:r>
                      <a:endParaRPr>
                        <a:solidFill>
                          <a:schemeClr val="dk1"/>
                        </a:solidFill>
                        <a:latin typeface="Cairo"/>
                        <a:ea typeface="Cairo"/>
                        <a:cs typeface="Cairo"/>
                        <a:sym typeface="Cairo"/>
                      </a:endParaRPr>
                    </a:p>
                    <a:p>
                      <a:pPr indent="0" lvl="0" marL="0" rtl="0" algn="l">
                        <a:lnSpc>
                          <a:spcPct val="115000"/>
                        </a:lnSpc>
                        <a:spcBef>
                          <a:spcPts val="0"/>
                        </a:spcBef>
                        <a:spcAft>
                          <a:spcPts val="0"/>
                        </a:spcAft>
                        <a:buNone/>
                      </a:pPr>
                      <a:r>
                        <a:rPr lang="en">
                          <a:solidFill>
                            <a:schemeClr val="dk1"/>
                          </a:solidFill>
                          <a:latin typeface="Cairo"/>
                          <a:ea typeface="Cairo"/>
                          <a:cs typeface="Cairo"/>
                          <a:sym typeface="Cairo"/>
                        </a:rPr>
                        <a:t>Arrangement:</a:t>
                      </a:r>
                      <a:endParaRPr>
                        <a:solidFill>
                          <a:schemeClr val="dk1"/>
                        </a:solidFill>
                        <a:latin typeface="Cairo"/>
                        <a:ea typeface="Cairo"/>
                        <a:cs typeface="Cairo"/>
                        <a:sym typeface="Cairo"/>
                      </a:endParaRPr>
                    </a:p>
                    <a:p>
                      <a:pPr indent="-317500" lvl="0" marL="457200" rtl="0" algn="l">
                        <a:lnSpc>
                          <a:spcPct val="115000"/>
                        </a:lnSpc>
                        <a:spcBef>
                          <a:spcPts val="0"/>
                        </a:spcBef>
                        <a:spcAft>
                          <a:spcPts val="0"/>
                        </a:spcAft>
                        <a:buClr>
                          <a:schemeClr val="dk1"/>
                        </a:buClr>
                        <a:buSzPts val="1400"/>
                        <a:buFont typeface="Cairo"/>
                        <a:buChar char="-"/>
                      </a:pPr>
                      <a:r>
                        <a:rPr lang="en" u="sng">
                          <a:solidFill>
                            <a:schemeClr val="dk1"/>
                          </a:solidFill>
                          <a:latin typeface="Cairo"/>
                          <a:ea typeface="Cairo"/>
                          <a:cs typeface="Cairo"/>
                          <a:sym typeface="Cairo"/>
                        </a:rPr>
                        <a:t>Posterior canal shares plane with contralateral anterior canal. </a:t>
                      </a:r>
                      <a:endParaRPr u="sng">
                        <a:solidFill>
                          <a:schemeClr val="dk1"/>
                        </a:solidFill>
                        <a:latin typeface="Cairo"/>
                        <a:ea typeface="Cairo"/>
                        <a:cs typeface="Cairo"/>
                        <a:sym typeface="Cairo"/>
                      </a:endParaRPr>
                    </a:p>
                    <a:p>
                      <a:pPr indent="-317500" lvl="0" marL="457200" rtl="0" algn="l">
                        <a:lnSpc>
                          <a:spcPct val="115000"/>
                        </a:lnSpc>
                        <a:spcBef>
                          <a:spcPts val="0"/>
                        </a:spcBef>
                        <a:spcAft>
                          <a:spcPts val="0"/>
                        </a:spcAft>
                        <a:buClr>
                          <a:schemeClr val="dk1"/>
                        </a:buClr>
                        <a:buSzPts val="1400"/>
                        <a:buFont typeface="Cairo"/>
                        <a:buChar char="-"/>
                      </a:pPr>
                      <a:r>
                        <a:rPr lang="en" u="sng">
                          <a:solidFill>
                            <a:schemeClr val="dk1"/>
                          </a:solidFill>
                          <a:latin typeface="Cairo"/>
                          <a:ea typeface="Cairo"/>
                          <a:cs typeface="Cairo"/>
                          <a:sym typeface="Cairo"/>
                        </a:rPr>
                        <a:t>Horizontal canals share plane</a:t>
                      </a:r>
                      <a:endParaRPr u="sng">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Char char="-"/>
                      </a:pPr>
                      <a:r>
                        <a:rPr b="1" lang="en">
                          <a:solidFill>
                            <a:schemeClr val="dk1"/>
                          </a:solidFill>
                          <a:latin typeface="Cairo"/>
                          <a:ea typeface="Cairo"/>
                          <a:cs typeface="Cairo"/>
                          <a:sym typeface="Cairo"/>
                        </a:rPr>
                        <a:t>Sensory organ: </a:t>
                      </a:r>
                      <a:r>
                        <a:rPr b="1" lang="en">
                          <a:solidFill>
                            <a:srgbClr val="FF0000"/>
                          </a:solidFill>
                          <a:latin typeface="Cairo"/>
                          <a:ea typeface="Cairo"/>
                          <a:cs typeface="Cairo"/>
                          <a:sym typeface="Cairo"/>
                        </a:rPr>
                        <a:t>Crista ampullaris</a:t>
                      </a:r>
                      <a:endParaRPr b="1">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Char char="-"/>
                      </a:pPr>
                      <a:r>
                        <a:rPr b="1" lang="en">
                          <a:solidFill>
                            <a:schemeClr val="dk1"/>
                          </a:solidFill>
                          <a:latin typeface="Cairo"/>
                          <a:ea typeface="Cairo"/>
                          <a:cs typeface="Cairo"/>
                          <a:sym typeface="Cairo"/>
                        </a:rPr>
                        <a:t>Hair cells: </a:t>
                      </a:r>
                      <a:r>
                        <a:rPr lang="en">
                          <a:solidFill>
                            <a:srgbClr val="FF0000"/>
                          </a:solidFill>
                          <a:latin typeface="Cairo"/>
                          <a:ea typeface="Cairo"/>
                          <a:cs typeface="Cairo"/>
                          <a:sym typeface="Cairo"/>
                        </a:rPr>
                        <a:t>oriented in same direction</a:t>
                      </a:r>
                      <a:r>
                        <a:rPr lang="en">
                          <a:solidFill>
                            <a:schemeClr val="dk1"/>
                          </a:solidFill>
                          <a:latin typeface="Cairo"/>
                          <a:ea typeface="Cairo"/>
                          <a:cs typeface="Cairo"/>
                          <a:sym typeface="Cairo"/>
                        </a:rPr>
                        <a:t> unlike</a:t>
                      </a:r>
                      <a:br>
                        <a:rPr lang="en">
                          <a:solidFill>
                            <a:schemeClr val="dk1"/>
                          </a:solidFill>
                          <a:latin typeface="Cairo"/>
                          <a:ea typeface="Cairo"/>
                          <a:cs typeface="Cairo"/>
                          <a:sym typeface="Cairo"/>
                        </a:rPr>
                      </a:br>
                      <a:r>
                        <a:rPr lang="en">
                          <a:solidFill>
                            <a:schemeClr val="dk1"/>
                          </a:solidFill>
                          <a:latin typeface="Cairo"/>
                          <a:ea typeface="Cairo"/>
                          <a:cs typeface="Cairo"/>
                          <a:sym typeface="Cairo"/>
                        </a:rPr>
                        <a:t>macula</a:t>
                      </a:r>
                      <a:endParaRPr>
                        <a:solidFill>
                          <a:schemeClr val="dk1"/>
                        </a:solidFill>
                        <a:latin typeface="Cairo"/>
                        <a:ea typeface="Cairo"/>
                        <a:cs typeface="Cairo"/>
                        <a:sym typeface="Cairo"/>
                      </a:endParaRPr>
                    </a:p>
                    <a:p>
                      <a:pPr indent="0" lvl="0" marL="0" rtl="0" algn="l">
                        <a:spcBef>
                          <a:spcPts val="0"/>
                        </a:spcBef>
                        <a:spcAft>
                          <a:spcPts val="0"/>
                        </a:spcAft>
                        <a:buNone/>
                      </a:pPr>
                      <a:r>
                        <a:rPr lang="en">
                          <a:solidFill>
                            <a:schemeClr val="dk1"/>
                          </a:solidFill>
                          <a:latin typeface="Cairo"/>
                          <a:ea typeface="Cairo"/>
                          <a:cs typeface="Cairo"/>
                          <a:sym typeface="Cairo"/>
                        </a:rPr>
                        <a:t>Function:</a:t>
                      </a:r>
                      <a:endParaRPr>
                        <a:solidFill>
                          <a:schemeClr val="dk1"/>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en">
                          <a:solidFill>
                            <a:srgbClr val="FF0000"/>
                          </a:solidFill>
                          <a:latin typeface="Cairo"/>
                          <a:ea typeface="Cairo"/>
                          <a:cs typeface="Cairo"/>
                          <a:sym typeface="Cairo"/>
                        </a:rPr>
                        <a:t>SCCs detect ANGULAR ACCELERATION:</a:t>
                      </a:r>
                      <a:endParaRPr>
                        <a:solidFill>
                          <a:srgbClr val="FF0000"/>
                        </a:solidFill>
                        <a:latin typeface="Cairo"/>
                        <a:ea typeface="Cairo"/>
                        <a:cs typeface="Cairo"/>
                        <a:sym typeface="Cairo"/>
                      </a:endParaRPr>
                    </a:p>
                    <a:p>
                      <a:pPr indent="-317500" lvl="0" marL="457200" rtl="0" algn="l">
                        <a:spcBef>
                          <a:spcPts val="0"/>
                        </a:spcBef>
                        <a:spcAft>
                          <a:spcPts val="0"/>
                        </a:spcAft>
                        <a:buClr>
                          <a:srgbClr val="FF0000"/>
                        </a:buClr>
                        <a:buSzPts val="1400"/>
                        <a:buFont typeface="Cairo"/>
                        <a:buChar char="-"/>
                      </a:pPr>
                      <a:r>
                        <a:rPr lang="en">
                          <a:solidFill>
                            <a:srgbClr val="FF0000"/>
                          </a:solidFill>
                          <a:latin typeface="Cairo"/>
                          <a:ea typeface="Cairo"/>
                          <a:cs typeface="Cairo"/>
                          <a:sym typeface="Cairo"/>
                        </a:rPr>
                        <a:t>the beginning of rotation </a:t>
                      </a:r>
                      <a:endParaRPr>
                        <a:solidFill>
                          <a:srgbClr val="FF0000"/>
                        </a:solidFill>
                        <a:latin typeface="Cairo"/>
                        <a:ea typeface="Cairo"/>
                        <a:cs typeface="Cairo"/>
                        <a:sym typeface="Cairo"/>
                      </a:endParaRPr>
                    </a:p>
                    <a:p>
                      <a:pPr indent="-317500" lvl="0" marL="457200" rtl="0" algn="l">
                        <a:spcBef>
                          <a:spcPts val="0"/>
                        </a:spcBef>
                        <a:spcAft>
                          <a:spcPts val="0"/>
                        </a:spcAft>
                        <a:buClr>
                          <a:srgbClr val="FF0000"/>
                        </a:buClr>
                        <a:buSzPts val="1400"/>
                        <a:buFont typeface="Cairo"/>
                        <a:buChar char="-"/>
                      </a:pPr>
                      <a:r>
                        <a:rPr lang="en">
                          <a:solidFill>
                            <a:srgbClr val="FF0000"/>
                          </a:solidFill>
                          <a:latin typeface="Cairo"/>
                          <a:ea typeface="Cairo"/>
                          <a:cs typeface="Cairo"/>
                          <a:sym typeface="Cairo"/>
                        </a:rPr>
                        <a:t>End of rotation </a:t>
                      </a:r>
                      <a:endParaRPr>
                        <a:solidFill>
                          <a:srgbClr val="FF0000"/>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Char char="-"/>
                      </a:pPr>
                      <a:r>
                        <a:rPr lang="en">
                          <a:solidFill>
                            <a:srgbClr val="FF0000"/>
                          </a:solidFill>
                          <a:latin typeface="Cairo"/>
                          <a:ea typeface="Cairo"/>
                          <a:cs typeface="Cairo"/>
                          <a:sym typeface="Cairo"/>
                        </a:rPr>
                        <a:t>Changes in rate of rotation</a:t>
                      </a:r>
                      <a:endParaRPr>
                        <a:solidFill>
                          <a:schemeClr val="dk1"/>
                        </a:solidFill>
                        <a:latin typeface="Cairo"/>
                        <a:ea typeface="Cairo"/>
                        <a:cs typeface="Cairo"/>
                        <a:sym typeface="Cairo"/>
                      </a:endParaRPr>
                    </a:p>
                  </a:txBody>
                  <a:tcPr marT="91425" marB="91425" marR="91425" marL="91425"/>
                </a:tc>
              </a:tr>
              <a:tr h="824300">
                <a:tc>
                  <a:txBody>
                    <a:bodyPr>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FFFFFF"/>
                          </a:solidFill>
                          <a:latin typeface="Josefin Sans"/>
                          <a:ea typeface="Josefin Sans"/>
                          <a:cs typeface="Josefin Sans"/>
                          <a:sym typeface="Josefin Sans"/>
                        </a:rPr>
                        <a:t>Utricle &amp; Saccule</a:t>
                      </a:r>
                      <a:endParaRPr>
                        <a:solidFill>
                          <a:srgbClr val="FFFFFF"/>
                        </a:solidFill>
                      </a:endParaRPr>
                    </a:p>
                  </a:txBody>
                  <a:tcPr marT="91425" marB="91425" marR="91425" marL="91425">
                    <a:solidFill>
                      <a:srgbClr val="134F5C"/>
                    </a:solidFill>
                  </a:tcPr>
                </a:tc>
                <a:tc>
                  <a:txBody>
                    <a:bodyPr>
                      <a:noAutofit/>
                    </a:bodyPr>
                    <a:lstStyle/>
                    <a:p>
                      <a:pPr indent="0" lvl="0" marL="0" rtl="0" algn="l">
                        <a:lnSpc>
                          <a:spcPct val="115000"/>
                        </a:lnSpc>
                        <a:spcBef>
                          <a:spcPts val="0"/>
                        </a:spcBef>
                        <a:spcAft>
                          <a:spcPts val="0"/>
                        </a:spcAft>
                        <a:buNone/>
                      </a:pPr>
                      <a:r>
                        <a:rPr lang="en">
                          <a:solidFill>
                            <a:schemeClr val="dk1"/>
                          </a:solidFill>
                          <a:latin typeface="Cairo"/>
                          <a:ea typeface="Cairo"/>
                          <a:cs typeface="Cairo"/>
                          <a:sym typeface="Cairo"/>
                        </a:rPr>
                        <a:t>(</a:t>
                      </a:r>
                      <a:r>
                        <a:rPr lang="en">
                          <a:solidFill>
                            <a:srgbClr val="FF0000"/>
                          </a:solidFill>
                          <a:latin typeface="Cairo"/>
                          <a:ea typeface="Cairo"/>
                          <a:cs typeface="Cairo"/>
                          <a:sym typeface="Cairo"/>
                        </a:rPr>
                        <a:t>Macula</a:t>
                      </a:r>
                      <a:r>
                        <a:rPr lang="en">
                          <a:solidFill>
                            <a:schemeClr val="dk1"/>
                          </a:solidFill>
                          <a:latin typeface="Cairo"/>
                          <a:ea typeface="Cairo"/>
                          <a:cs typeface="Cairo"/>
                          <a:sym typeface="Cairo"/>
                        </a:rPr>
                        <a:t> contain otolith organs and receptors that respond to </a:t>
                      </a:r>
                      <a:r>
                        <a:rPr lang="en">
                          <a:solidFill>
                            <a:srgbClr val="A64D79"/>
                          </a:solidFill>
                          <a:latin typeface="Cairo"/>
                          <a:ea typeface="Cairo"/>
                          <a:cs typeface="Cairo"/>
                          <a:sym typeface="Cairo"/>
                        </a:rPr>
                        <a:t>gravity and head tilt</a:t>
                      </a:r>
                      <a:r>
                        <a:rPr lang="en">
                          <a:solidFill>
                            <a:schemeClr val="dk1"/>
                          </a:solidFill>
                          <a:latin typeface="Cairo"/>
                          <a:ea typeface="Cairo"/>
                          <a:cs typeface="Cairo"/>
                          <a:sym typeface="Cairo"/>
                        </a:rPr>
                        <a:t>). </a:t>
                      </a:r>
                      <a:endParaRPr/>
                    </a:p>
                  </a:txBody>
                  <a:tcPr marT="91425" marB="91425" marR="91425" marL="9142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6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1" name="Google Shape;441;p60"/>
          <p:cNvSpPr txBox="1"/>
          <p:nvPr/>
        </p:nvSpPr>
        <p:spPr>
          <a:xfrm>
            <a:off x="91350" y="83375"/>
            <a:ext cx="6675300" cy="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Josefin Sans"/>
                <a:ea typeface="Josefin Sans"/>
                <a:cs typeface="Josefin Sans"/>
                <a:sym typeface="Josefin Sans"/>
              </a:rPr>
              <a:t>Questions </a:t>
            </a:r>
            <a:endParaRPr sz="1200">
              <a:solidFill>
                <a:srgbClr val="134F5C"/>
              </a:solidFill>
              <a:latin typeface="Josefin Sans"/>
              <a:ea typeface="Josefin Sans"/>
              <a:cs typeface="Josefin Sans"/>
              <a:sym typeface="Josefin Sans"/>
            </a:endParaRPr>
          </a:p>
        </p:txBody>
      </p:sp>
      <p:sp>
        <p:nvSpPr>
          <p:cNvPr id="442" name="Google Shape;442;p60"/>
          <p:cNvSpPr txBox="1"/>
          <p:nvPr/>
        </p:nvSpPr>
        <p:spPr>
          <a:xfrm>
            <a:off x="266870" y="543884"/>
            <a:ext cx="3170100" cy="8259000"/>
          </a:xfrm>
          <a:prstGeom prst="rect">
            <a:avLst/>
          </a:prstGeom>
          <a:noFill/>
          <a:ln cap="flat" cmpd="sng" w="9525">
            <a:solidFill>
              <a:srgbClr val="A2C4C9"/>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200">
                <a:solidFill>
                  <a:schemeClr val="dk1"/>
                </a:solidFill>
                <a:latin typeface="Cairo"/>
                <a:ea typeface="Cairo"/>
                <a:cs typeface="Cairo"/>
                <a:sym typeface="Cairo"/>
              </a:rPr>
              <a:t>1.</a:t>
            </a:r>
            <a:r>
              <a:rPr lang="en" sz="1200">
                <a:solidFill>
                  <a:srgbClr val="45818E"/>
                </a:solidFill>
                <a:latin typeface="Cairo"/>
                <a:ea typeface="Cairo"/>
                <a:cs typeface="Cairo"/>
                <a:sym typeface="Cairo"/>
              </a:rPr>
              <a:t>Which one of the following is a  sensory organ that respond to gravity and head tilt?  </a:t>
            </a:r>
            <a:endParaRPr sz="1200">
              <a:solidFill>
                <a:srgbClr val="45818E"/>
              </a:solidFill>
              <a:latin typeface="Cairo"/>
              <a:ea typeface="Cairo"/>
              <a:cs typeface="Cairo"/>
              <a:sym typeface="Cairo"/>
            </a:endParaRPr>
          </a:p>
          <a:p>
            <a:pPr indent="-304800" lvl="0" marL="444500" rtl="0" algn="l">
              <a:lnSpc>
                <a:spcPct val="119942"/>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Organ of corti</a:t>
            </a:r>
            <a:endParaRPr sz="1200">
              <a:solidFill>
                <a:schemeClr val="dk1"/>
              </a:solidFill>
              <a:latin typeface="Cairo"/>
              <a:ea typeface="Cairo"/>
              <a:cs typeface="Cairo"/>
              <a:sym typeface="Cairo"/>
            </a:endParaRPr>
          </a:p>
          <a:p>
            <a:pPr indent="-304800" lvl="0" marL="444500" rtl="0" algn="l">
              <a:lnSpc>
                <a:spcPct val="137942"/>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Crista </a:t>
            </a:r>
            <a:r>
              <a:rPr lang="en" sz="1200">
                <a:solidFill>
                  <a:schemeClr val="dk1"/>
                </a:solidFill>
                <a:latin typeface="Cairo"/>
                <a:ea typeface="Cairo"/>
                <a:cs typeface="Cairo"/>
                <a:sym typeface="Cairo"/>
              </a:rPr>
              <a:t>ampullaris</a:t>
            </a:r>
            <a:endParaRPr sz="1200">
              <a:solidFill>
                <a:schemeClr val="dk1"/>
              </a:solidFill>
              <a:latin typeface="Cairo"/>
              <a:ea typeface="Cairo"/>
              <a:cs typeface="Cairo"/>
              <a:sym typeface="Cairo"/>
            </a:endParaRPr>
          </a:p>
          <a:p>
            <a:pPr indent="-304800" lvl="0" marL="444500" rtl="0" algn="l">
              <a:lnSpc>
                <a:spcPct val="137942"/>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maculla</a:t>
            </a:r>
            <a:endParaRPr sz="1200">
              <a:solidFill>
                <a:schemeClr val="dk1"/>
              </a:solidFill>
              <a:latin typeface="Cairo"/>
              <a:ea typeface="Cairo"/>
              <a:cs typeface="Cairo"/>
              <a:sym typeface="Cairo"/>
            </a:endParaRPr>
          </a:p>
          <a:p>
            <a:pPr indent="-304800" lvl="0" marL="444500" rtl="0" algn="l">
              <a:lnSpc>
                <a:spcPct val="137942"/>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Tectorial membrane</a:t>
            </a:r>
            <a:endParaRPr sz="1200">
              <a:solidFill>
                <a:schemeClr val="dk1"/>
              </a:solidFill>
              <a:latin typeface="Cairo"/>
              <a:ea typeface="Cairo"/>
              <a:cs typeface="Cairo"/>
              <a:sym typeface="Cairo"/>
            </a:endParaRPr>
          </a:p>
          <a:p>
            <a:pPr indent="0" lvl="0" marL="0" rtl="0" algn="l">
              <a:lnSpc>
                <a:spcPct val="120000"/>
              </a:lnSpc>
              <a:spcBef>
                <a:spcPts val="0"/>
              </a:spcBef>
              <a:spcAft>
                <a:spcPts val="0"/>
              </a:spcAft>
              <a:buNone/>
            </a:pPr>
            <a:r>
              <a:rPr lang="en" sz="1200">
                <a:solidFill>
                  <a:schemeClr val="dk1"/>
                </a:solidFill>
                <a:latin typeface="Cairo"/>
                <a:ea typeface="Cairo"/>
                <a:cs typeface="Cairo"/>
                <a:sym typeface="Cairo"/>
              </a:rPr>
              <a:t>2.</a:t>
            </a:r>
            <a:r>
              <a:rPr lang="en" sz="1200">
                <a:solidFill>
                  <a:srgbClr val="45818E"/>
                </a:solidFill>
                <a:latin typeface="Cairo"/>
                <a:ea typeface="Cairo"/>
                <a:cs typeface="Cairo"/>
                <a:sym typeface="Cairo"/>
              </a:rPr>
              <a:t>Which one of the following structure in the </a:t>
            </a:r>
            <a:r>
              <a:rPr lang="en" sz="1200">
                <a:solidFill>
                  <a:srgbClr val="45818E"/>
                </a:solidFill>
                <a:latin typeface="Cairo"/>
                <a:ea typeface="Cairo"/>
                <a:cs typeface="Cairo"/>
                <a:sym typeface="Cairo"/>
              </a:rPr>
              <a:t>vestibular</a:t>
            </a:r>
            <a:r>
              <a:rPr lang="en" sz="1200">
                <a:solidFill>
                  <a:srgbClr val="45818E"/>
                </a:solidFill>
                <a:latin typeface="Cairo"/>
                <a:ea typeface="Cairo"/>
                <a:cs typeface="Cairo"/>
                <a:sym typeface="Cairo"/>
              </a:rPr>
              <a:t> apparatus is </a:t>
            </a:r>
            <a:r>
              <a:rPr lang="en" sz="1200">
                <a:solidFill>
                  <a:srgbClr val="45818E"/>
                </a:solidFill>
                <a:latin typeface="Cairo"/>
                <a:ea typeface="Cairo"/>
                <a:cs typeface="Cairo"/>
                <a:sym typeface="Cairo"/>
              </a:rPr>
              <a:t>responsible for the detection of angular acceleration</a:t>
            </a:r>
            <a:r>
              <a:rPr lang="en" sz="1200">
                <a:solidFill>
                  <a:srgbClr val="45818E"/>
                </a:solidFill>
                <a:latin typeface="Cairo"/>
                <a:ea typeface="Cairo"/>
                <a:cs typeface="Cairo"/>
                <a:sym typeface="Cairo"/>
              </a:rPr>
              <a:t> ?</a:t>
            </a:r>
            <a:endParaRPr sz="1200">
              <a:solidFill>
                <a:srgbClr val="45818E"/>
              </a:solidFill>
              <a:latin typeface="Cairo"/>
              <a:ea typeface="Cairo"/>
              <a:cs typeface="Cairo"/>
              <a:sym typeface="Cairo"/>
            </a:endParaRPr>
          </a:p>
          <a:p>
            <a:pPr indent="-304800" lvl="0" marL="444500" rtl="0" algn="l">
              <a:lnSpc>
                <a:spcPct val="119942"/>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Macula </a:t>
            </a:r>
            <a:endParaRPr sz="1200">
              <a:solidFill>
                <a:schemeClr val="dk1"/>
              </a:solidFill>
              <a:latin typeface="Cairo"/>
              <a:ea typeface="Cairo"/>
              <a:cs typeface="Cairo"/>
              <a:sym typeface="Cairo"/>
            </a:endParaRPr>
          </a:p>
          <a:p>
            <a:pPr indent="-304800" lvl="0" marL="444500" rtl="0" algn="l">
              <a:lnSpc>
                <a:spcPct val="137942"/>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Semicircular canal</a:t>
            </a:r>
            <a:r>
              <a:rPr lang="en" sz="1200">
                <a:solidFill>
                  <a:schemeClr val="dk1"/>
                </a:solidFill>
                <a:latin typeface="Cairo"/>
                <a:ea typeface="Cairo"/>
                <a:cs typeface="Cairo"/>
                <a:sym typeface="Cairo"/>
              </a:rPr>
              <a:t> </a:t>
            </a:r>
            <a:endParaRPr sz="1200">
              <a:solidFill>
                <a:schemeClr val="dk1"/>
              </a:solidFill>
              <a:latin typeface="Cairo"/>
              <a:ea typeface="Cairo"/>
              <a:cs typeface="Cairo"/>
              <a:sym typeface="Cairo"/>
            </a:endParaRPr>
          </a:p>
          <a:p>
            <a:pPr indent="-304800" lvl="0" marL="444500" rtl="0" algn="l">
              <a:lnSpc>
                <a:spcPct val="137942"/>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Saccule</a:t>
            </a:r>
            <a:endParaRPr sz="1200">
              <a:solidFill>
                <a:schemeClr val="dk1"/>
              </a:solidFill>
              <a:latin typeface="Cairo"/>
              <a:ea typeface="Cairo"/>
              <a:cs typeface="Cairo"/>
              <a:sym typeface="Cairo"/>
            </a:endParaRPr>
          </a:p>
          <a:p>
            <a:pPr indent="-304800" lvl="0" marL="444500" rtl="0" algn="l">
              <a:lnSpc>
                <a:spcPct val="137942"/>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Ampullae</a:t>
            </a:r>
            <a:endParaRPr sz="1200">
              <a:solidFill>
                <a:schemeClr val="dk1"/>
              </a:solidFill>
              <a:latin typeface="Cairo"/>
              <a:ea typeface="Cairo"/>
              <a:cs typeface="Cairo"/>
              <a:sym typeface="Cairo"/>
            </a:endParaRPr>
          </a:p>
          <a:p>
            <a:pPr indent="0" lvl="0" marL="0" rtl="0" algn="l">
              <a:lnSpc>
                <a:spcPct val="120000"/>
              </a:lnSpc>
              <a:spcBef>
                <a:spcPts val="0"/>
              </a:spcBef>
              <a:spcAft>
                <a:spcPts val="0"/>
              </a:spcAft>
              <a:buNone/>
            </a:pPr>
            <a:r>
              <a:rPr lang="en" sz="1200">
                <a:solidFill>
                  <a:schemeClr val="dk1"/>
                </a:solidFill>
                <a:latin typeface="Cairo"/>
                <a:ea typeface="Cairo"/>
                <a:cs typeface="Cairo"/>
                <a:sym typeface="Cairo"/>
              </a:rPr>
              <a:t>3.</a:t>
            </a:r>
            <a:r>
              <a:rPr lang="en" sz="1200">
                <a:solidFill>
                  <a:srgbClr val="45818E"/>
                </a:solidFill>
                <a:latin typeface="Cairo"/>
                <a:ea typeface="Cairo"/>
                <a:cs typeface="Cairo"/>
                <a:sym typeface="Cairo"/>
              </a:rPr>
              <a:t>Which one of the following is </a:t>
            </a:r>
            <a:r>
              <a:rPr lang="en" sz="1200">
                <a:solidFill>
                  <a:srgbClr val="45818E"/>
                </a:solidFill>
                <a:latin typeface="Cairo"/>
                <a:ea typeface="Cairo"/>
                <a:cs typeface="Cairo"/>
                <a:sym typeface="Cairo"/>
              </a:rPr>
              <a:t>responsible</a:t>
            </a:r>
            <a:r>
              <a:rPr lang="en" sz="1200">
                <a:solidFill>
                  <a:srgbClr val="45818E"/>
                </a:solidFill>
                <a:latin typeface="Cairo"/>
                <a:ea typeface="Cairo"/>
                <a:cs typeface="Cairo"/>
                <a:sym typeface="Cairo"/>
              </a:rPr>
              <a:t> of static </a:t>
            </a:r>
            <a:r>
              <a:rPr lang="en" sz="1200">
                <a:solidFill>
                  <a:srgbClr val="45818E"/>
                </a:solidFill>
                <a:latin typeface="Cairo"/>
                <a:ea typeface="Cairo"/>
                <a:cs typeface="Cairo"/>
                <a:sym typeface="Cairo"/>
              </a:rPr>
              <a:t>equilibrium</a:t>
            </a:r>
            <a:r>
              <a:rPr lang="en" sz="1200">
                <a:solidFill>
                  <a:srgbClr val="45818E"/>
                </a:solidFill>
                <a:latin typeface="Cairo"/>
                <a:ea typeface="Cairo"/>
                <a:cs typeface="Cairo"/>
                <a:sym typeface="Cairo"/>
              </a:rPr>
              <a:t> ?</a:t>
            </a:r>
            <a:endParaRPr sz="1200">
              <a:solidFill>
                <a:srgbClr val="45818E"/>
              </a:solidFill>
              <a:latin typeface="Cairo"/>
              <a:ea typeface="Cairo"/>
              <a:cs typeface="Cairo"/>
              <a:sym typeface="Cairo"/>
            </a:endParaRPr>
          </a:p>
          <a:p>
            <a:pPr indent="-304800" lvl="0" marL="444500" rtl="0" algn="l">
              <a:lnSpc>
                <a:spcPct val="119942"/>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Vestibule</a:t>
            </a:r>
            <a:endParaRPr sz="1200">
              <a:solidFill>
                <a:schemeClr val="dk1"/>
              </a:solidFill>
              <a:latin typeface="Cairo"/>
              <a:ea typeface="Cairo"/>
              <a:cs typeface="Cairo"/>
              <a:sym typeface="Cairo"/>
            </a:endParaRPr>
          </a:p>
          <a:p>
            <a:pPr indent="-304800" lvl="0" marL="444500" rtl="0" algn="l">
              <a:lnSpc>
                <a:spcPct val="137942"/>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Semicircular</a:t>
            </a:r>
            <a:r>
              <a:rPr lang="en" sz="1200">
                <a:solidFill>
                  <a:schemeClr val="dk1"/>
                </a:solidFill>
                <a:latin typeface="Cairo"/>
                <a:ea typeface="Cairo"/>
                <a:cs typeface="Cairo"/>
                <a:sym typeface="Cairo"/>
              </a:rPr>
              <a:t> canal</a:t>
            </a:r>
            <a:endParaRPr sz="1200">
              <a:solidFill>
                <a:schemeClr val="dk1"/>
              </a:solidFill>
              <a:latin typeface="Cairo"/>
              <a:ea typeface="Cairo"/>
              <a:cs typeface="Cairo"/>
              <a:sym typeface="Cairo"/>
            </a:endParaRPr>
          </a:p>
          <a:p>
            <a:pPr indent="-304800" lvl="0" marL="444500" rtl="0" algn="l">
              <a:lnSpc>
                <a:spcPct val="137942"/>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Ampullae </a:t>
            </a:r>
            <a:endParaRPr sz="1200">
              <a:solidFill>
                <a:schemeClr val="dk1"/>
              </a:solidFill>
              <a:latin typeface="Cairo"/>
              <a:ea typeface="Cairo"/>
              <a:cs typeface="Cairo"/>
              <a:sym typeface="Cairo"/>
            </a:endParaRPr>
          </a:p>
          <a:p>
            <a:pPr indent="-304800" lvl="0" marL="444500" rtl="0" algn="l">
              <a:lnSpc>
                <a:spcPct val="137942"/>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cochlea</a:t>
            </a:r>
            <a:endParaRPr sz="1200">
              <a:solidFill>
                <a:schemeClr val="dk1"/>
              </a:solidFill>
              <a:latin typeface="Cairo"/>
              <a:ea typeface="Cairo"/>
              <a:cs typeface="Cairo"/>
              <a:sym typeface="Cairo"/>
            </a:endParaRPr>
          </a:p>
          <a:p>
            <a:pPr indent="0" lvl="0" marL="0" rtl="0" algn="l">
              <a:lnSpc>
                <a:spcPct val="120000"/>
              </a:lnSpc>
              <a:spcBef>
                <a:spcPts val="0"/>
              </a:spcBef>
              <a:spcAft>
                <a:spcPts val="0"/>
              </a:spcAft>
              <a:buNone/>
            </a:pPr>
            <a:r>
              <a:rPr lang="en" sz="1200">
                <a:solidFill>
                  <a:schemeClr val="dk1"/>
                </a:solidFill>
                <a:latin typeface="Cairo"/>
                <a:ea typeface="Cairo"/>
                <a:cs typeface="Cairo"/>
                <a:sym typeface="Cairo"/>
              </a:rPr>
              <a:t>4.</a:t>
            </a:r>
            <a:r>
              <a:rPr lang="en" sz="1200">
                <a:solidFill>
                  <a:srgbClr val="45818E"/>
                </a:solidFill>
                <a:latin typeface="Cairo"/>
                <a:ea typeface="Cairo"/>
                <a:cs typeface="Cairo"/>
                <a:sym typeface="Cairo"/>
              </a:rPr>
              <a:t>Which one of the following structures is maximally sensitive to linear head movement in the vertical line </a:t>
            </a:r>
            <a:r>
              <a:rPr lang="en" sz="1200">
                <a:solidFill>
                  <a:srgbClr val="45818E"/>
                </a:solidFill>
                <a:latin typeface="Cairo"/>
                <a:ea typeface="Cairo"/>
                <a:cs typeface="Cairo"/>
                <a:sym typeface="Cairo"/>
              </a:rPr>
              <a:t>?</a:t>
            </a:r>
            <a:endParaRPr sz="1200">
              <a:solidFill>
                <a:srgbClr val="45818E"/>
              </a:solidFill>
              <a:latin typeface="Cairo"/>
              <a:ea typeface="Cairo"/>
              <a:cs typeface="Cairo"/>
              <a:sym typeface="Cairo"/>
            </a:endParaRPr>
          </a:p>
          <a:p>
            <a:pPr indent="-304800" lvl="0" marL="444500" rtl="0" algn="l">
              <a:lnSpc>
                <a:spcPct val="119942"/>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Macula of the utricle</a:t>
            </a:r>
            <a:endParaRPr sz="1200">
              <a:solidFill>
                <a:schemeClr val="dk1"/>
              </a:solidFill>
              <a:latin typeface="Cairo"/>
              <a:ea typeface="Cairo"/>
              <a:cs typeface="Cairo"/>
              <a:sym typeface="Cairo"/>
            </a:endParaRPr>
          </a:p>
          <a:p>
            <a:pPr indent="-304800" lvl="0" marL="444500" rtl="0" algn="l">
              <a:lnSpc>
                <a:spcPct val="137942"/>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Macula of the saccule</a:t>
            </a:r>
            <a:endParaRPr sz="1200">
              <a:solidFill>
                <a:schemeClr val="dk1"/>
              </a:solidFill>
              <a:latin typeface="Cairo"/>
              <a:ea typeface="Cairo"/>
              <a:cs typeface="Cairo"/>
              <a:sym typeface="Cairo"/>
            </a:endParaRPr>
          </a:p>
          <a:p>
            <a:pPr indent="-304800" lvl="0" marL="444500" rtl="0" algn="l">
              <a:lnSpc>
                <a:spcPct val="137942"/>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Crista </a:t>
            </a:r>
            <a:r>
              <a:rPr lang="en" sz="1200">
                <a:solidFill>
                  <a:schemeClr val="dk1"/>
                </a:solidFill>
                <a:latin typeface="Cairo"/>
                <a:ea typeface="Cairo"/>
                <a:cs typeface="Cairo"/>
                <a:sym typeface="Cairo"/>
              </a:rPr>
              <a:t>ampullaris</a:t>
            </a:r>
            <a:r>
              <a:rPr lang="en" sz="1200">
                <a:solidFill>
                  <a:schemeClr val="dk1"/>
                </a:solidFill>
                <a:latin typeface="Cairo"/>
                <a:ea typeface="Cairo"/>
                <a:cs typeface="Cairo"/>
                <a:sym typeface="Cairo"/>
              </a:rPr>
              <a:t> of the </a:t>
            </a:r>
            <a:r>
              <a:rPr lang="en" sz="1200">
                <a:solidFill>
                  <a:schemeClr val="dk1"/>
                </a:solidFill>
                <a:latin typeface="Cairo"/>
                <a:ea typeface="Cairo"/>
                <a:cs typeface="Cairo"/>
                <a:sym typeface="Cairo"/>
              </a:rPr>
              <a:t>anterior</a:t>
            </a:r>
            <a:r>
              <a:rPr lang="en" sz="1200">
                <a:solidFill>
                  <a:schemeClr val="dk1"/>
                </a:solidFill>
                <a:latin typeface="Cairo"/>
                <a:ea typeface="Cairo"/>
                <a:cs typeface="Cairo"/>
                <a:sym typeface="Cairo"/>
              </a:rPr>
              <a:t> </a:t>
            </a:r>
            <a:r>
              <a:rPr lang="en" sz="1200">
                <a:solidFill>
                  <a:schemeClr val="dk1"/>
                </a:solidFill>
                <a:latin typeface="Cairo"/>
                <a:ea typeface="Cairo"/>
                <a:cs typeface="Cairo"/>
                <a:sym typeface="Cairo"/>
              </a:rPr>
              <a:t>semicircular</a:t>
            </a:r>
            <a:r>
              <a:rPr lang="en" sz="1200">
                <a:solidFill>
                  <a:schemeClr val="dk1"/>
                </a:solidFill>
                <a:latin typeface="Cairo"/>
                <a:ea typeface="Cairo"/>
                <a:cs typeface="Cairo"/>
                <a:sym typeface="Cairo"/>
              </a:rPr>
              <a:t> canal </a:t>
            </a:r>
            <a:endParaRPr sz="1200">
              <a:solidFill>
                <a:schemeClr val="dk1"/>
              </a:solidFill>
              <a:latin typeface="Cairo"/>
              <a:ea typeface="Cairo"/>
              <a:cs typeface="Cairo"/>
              <a:sym typeface="Cairo"/>
            </a:endParaRPr>
          </a:p>
          <a:p>
            <a:pPr indent="-304800" lvl="0" marL="457200" rtl="0" algn="l">
              <a:lnSpc>
                <a:spcPct val="137942"/>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Crista ampullaris of the horizontal semicircular canal</a:t>
            </a:r>
            <a:endParaRPr sz="1200">
              <a:solidFill>
                <a:schemeClr val="dk1"/>
              </a:solidFill>
              <a:latin typeface="Cairo"/>
              <a:ea typeface="Cairo"/>
              <a:cs typeface="Cairo"/>
              <a:sym typeface="Cairo"/>
            </a:endParaRPr>
          </a:p>
          <a:p>
            <a:pPr indent="0" lvl="0" marL="0" rtl="0" algn="l">
              <a:lnSpc>
                <a:spcPct val="120000"/>
              </a:lnSpc>
              <a:spcBef>
                <a:spcPts val="0"/>
              </a:spcBef>
              <a:spcAft>
                <a:spcPts val="0"/>
              </a:spcAft>
              <a:buNone/>
            </a:pPr>
            <a:r>
              <a:rPr lang="en" sz="1200">
                <a:solidFill>
                  <a:schemeClr val="dk1"/>
                </a:solidFill>
                <a:latin typeface="Cairo"/>
                <a:ea typeface="Cairo"/>
                <a:cs typeface="Cairo"/>
                <a:sym typeface="Cairo"/>
              </a:rPr>
              <a:t>5</a:t>
            </a:r>
            <a:r>
              <a:rPr lang="en" sz="1200">
                <a:solidFill>
                  <a:schemeClr val="dk1"/>
                </a:solidFill>
                <a:latin typeface="Cairo"/>
                <a:ea typeface="Cairo"/>
                <a:cs typeface="Cairo"/>
                <a:sym typeface="Cairo"/>
              </a:rPr>
              <a:t>.</a:t>
            </a:r>
            <a:r>
              <a:rPr lang="en" sz="1200">
                <a:solidFill>
                  <a:srgbClr val="45818E"/>
                </a:solidFill>
                <a:latin typeface="Cairo"/>
                <a:ea typeface="Cairo"/>
                <a:cs typeface="Cairo"/>
                <a:sym typeface="Cairo"/>
              </a:rPr>
              <a:t>Which one of the following structure detect rotation of  the lateral movement of the head “anterior-posterior axis”?</a:t>
            </a:r>
            <a:endParaRPr sz="1200">
              <a:solidFill>
                <a:srgbClr val="45818E"/>
              </a:solidFill>
              <a:latin typeface="Cairo"/>
              <a:ea typeface="Cairo"/>
              <a:cs typeface="Cairo"/>
              <a:sym typeface="Cairo"/>
            </a:endParaRPr>
          </a:p>
          <a:p>
            <a:pPr indent="-304800" lvl="0" marL="457200" rtl="0" algn="l">
              <a:lnSpc>
                <a:spcPct val="120000"/>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Utricle</a:t>
            </a:r>
            <a:endParaRPr sz="1200">
              <a:solidFill>
                <a:schemeClr val="dk1"/>
              </a:solidFill>
              <a:latin typeface="Cairo"/>
              <a:ea typeface="Cairo"/>
              <a:cs typeface="Cairo"/>
              <a:sym typeface="Cairo"/>
            </a:endParaRPr>
          </a:p>
          <a:p>
            <a:pPr indent="-304800" lvl="0" marL="457200" rtl="0" algn="l">
              <a:lnSpc>
                <a:spcPct val="120000"/>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Anterior semicircular canal</a:t>
            </a:r>
            <a:endParaRPr sz="1200">
              <a:solidFill>
                <a:schemeClr val="dk1"/>
              </a:solidFill>
              <a:latin typeface="Cairo"/>
              <a:ea typeface="Cairo"/>
              <a:cs typeface="Cairo"/>
              <a:sym typeface="Cairo"/>
            </a:endParaRPr>
          </a:p>
          <a:p>
            <a:pPr indent="-304800" lvl="0" marL="457200" rtl="0" algn="l">
              <a:lnSpc>
                <a:spcPct val="120000"/>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Posterior semicircular canal</a:t>
            </a:r>
            <a:endParaRPr sz="1200">
              <a:solidFill>
                <a:schemeClr val="dk1"/>
              </a:solidFill>
              <a:latin typeface="Cairo"/>
              <a:ea typeface="Cairo"/>
              <a:cs typeface="Cairo"/>
              <a:sym typeface="Cairo"/>
            </a:endParaRPr>
          </a:p>
          <a:p>
            <a:pPr indent="-304800" lvl="0" marL="457200" rtl="0" algn="l">
              <a:lnSpc>
                <a:spcPct val="120000"/>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Horizontal semicircular canal</a:t>
            </a:r>
            <a:endParaRPr sz="1200">
              <a:solidFill>
                <a:schemeClr val="dk1"/>
              </a:solidFill>
              <a:latin typeface="Cairo"/>
              <a:ea typeface="Cairo"/>
              <a:cs typeface="Cairo"/>
              <a:sym typeface="Cairo"/>
            </a:endParaRPr>
          </a:p>
        </p:txBody>
      </p:sp>
      <p:sp>
        <p:nvSpPr>
          <p:cNvPr id="443" name="Google Shape;443;p60"/>
          <p:cNvSpPr txBox="1"/>
          <p:nvPr/>
        </p:nvSpPr>
        <p:spPr>
          <a:xfrm>
            <a:off x="3511917" y="1596532"/>
            <a:ext cx="3079200" cy="7669200"/>
          </a:xfrm>
          <a:prstGeom prst="rect">
            <a:avLst/>
          </a:prstGeom>
          <a:noFill/>
          <a:ln cap="flat" cmpd="sng" w="9525">
            <a:solidFill>
              <a:srgbClr val="A2C4C9"/>
            </a:solidFill>
            <a:prstDash val="lgDashDot"/>
            <a:round/>
            <a:headEnd len="sm" w="sm" type="none"/>
            <a:tailEnd len="sm" w="sm" type="none"/>
          </a:ln>
        </p:spPr>
        <p:txBody>
          <a:bodyPr anchorCtr="0" anchor="b" bIns="91425" lIns="91425" spcFirstLastPara="1" rIns="91425" wrap="square" tIns="91425">
            <a:noAutofit/>
          </a:bodyPr>
          <a:lstStyle/>
          <a:p>
            <a:pPr indent="0" lvl="0" marL="0" rtl="0" algn="l">
              <a:lnSpc>
                <a:spcPct val="120000"/>
              </a:lnSpc>
              <a:spcBef>
                <a:spcPts val="0"/>
              </a:spcBef>
              <a:spcAft>
                <a:spcPts val="0"/>
              </a:spcAft>
              <a:buNone/>
            </a:pPr>
            <a:r>
              <a:rPr lang="en" sz="1200">
                <a:solidFill>
                  <a:schemeClr val="dk1"/>
                </a:solidFill>
                <a:latin typeface="Cairo"/>
                <a:ea typeface="Cairo"/>
                <a:cs typeface="Cairo"/>
                <a:sym typeface="Cairo"/>
              </a:rPr>
              <a:t>6</a:t>
            </a:r>
            <a:r>
              <a:rPr lang="en" sz="1200">
                <a:solidFill>
                  <a:schemeClr val="dk1"/>
                </a:solidFill>
                <a:latin typeface="Cairo"/>
                <a:ea typeface="Cairo"/>
                <a:cs typeface="Cairo"/>
                <a:sym typeface="Cairo"/>
              </a:rPr>
              <a:t>.</a:t>
            </a:r>
            <a:r>
              <a:rPr lang="en" sz="1200">
                <a:solidFill>
                  <a:srgbClr val="45818E"/>
                </a:solidFill>
                <a:latin typeface="Cairo"/>
                <a:ea typeface="Cairo"/>
                <a:cs typeface="Cairo"/>
                <a:sym typeface="Cairo"/>
              </a:rPr>
              <a:t>All the hair cells in the crista ampullaris of the horizontal semicircular duct have their stereocilia and kinocilium oriented according to which of the following patterns?</a:t>
            </a:r>
            <a:endParaRPr sz="1200">
              <a:solidFill>
                <a:srgbClr val="45818E"/>
              </a:solidFill>
              <a:latin typeface="Cairo"/>
              <a:ea typeface="Cairo"/>
              <a:cs typeface="Cairo"/>
              <a:sym typeface="Cairo"/>
            </a:endParaRPr>
          </a:p>
          <a:p>
            <a:pPr indent="-304800" lvl="0" marL="457200" rtl="0" algn="l">
              <a:lnSpc>
                <a:spcPct val="120000"/>
              </a:lnSpc>
              <a:spcBef>
                <a:spcPts val="0"/>
              </a:spcBef>
              <a:spcAft>
                <a:spcPts val="0"/>
              </a:spcAft>
              <a:buSzPts val="1200"/>
              <a:buFont typeface="Cairo"/>
              <a:buAutoNum type="alphaUcPeriod"/>
            </a:pPr>
            <a:r>
              <a:rPr lang="en" sz="1200">
                <a:latin typeface="Cairo"/>
                <a:ea typeface="Cairo"/>
                <a:cs typeface="Cairo"/>
                <a:sym typeface="Cairo"/>
              </a:rPr>
              <a:t> Random pattern with progression from short to tall stereocilia such that the shortest is adjacent to the kinocilium</a:t>
            </a:r>
            <a:endParaRPr sz="1200">
              <a:latin typeface="Cairo"/>
              <a:ea typeface="Cairo"/>
              <a:cs typeface="Cairo"/>
              <a:sym typeface="Cairo"/>
            </a:endParaRPr>
          </a:p>
          <a:p>
            <a:pPr indent="-304800" lvl="0" marL="457200" rtl="0" algn="l">
              <a:lnSpc>
                <a:spcPct val="120000"/>
              </a:lnSpc>
              <a:spcBef>
                <a:spcPts val="0"/>
              </a:spcBef>
              <a:spcAft>
                <a:spcPts val="0"/>
              </a:spcAft>
              <a:buSzPts val="1200"/>
              <a:buFont typeface="Cairo"/>
              <a:buAutoNum type="alphaUcPeriod"/>
            </a:pPr>
            <a:r>
              <a:rPr lang="en" sz="1200">
                <a:latin typeface="Cairo"/>
                <a:ea typeface="Cairo"/>
                <a:cs typeface="Cairo"/>
                <a:sym typeface="Cairo"/>
              </a:rPr>
              <a:t> Same pattern with progressive decrease in length of stereocilia from tallest to shortest, with the shortest located adjacent to the kinocilium</a:t>
            </a:r>
            <a:endParaRPr sz="1200">
              <a:latin typeface="Cairo"/>
              <a:ea typeface="Cairo"/>
              <a:cs typeface="Cairo"/>
              <a:sym typeface="Cairo"/>
            </a:endParaRPr>
          </a:p>
          <a:p>
            <a:pPr indent="-304800" lvl="0" marL="457200" rtl="0" algn="l">
              <a:lnSpc>
                <a:spcPct val="120000"/>
              </a:lnSpc>
              <a:spcBef>
                <a:spcPts val="0"/>
              </a:spcBef>
              <a:spcAft>
                <a:spcPts val="0"/>
              </a:spcAft>
              <a:buSzPts val="1200"/>
              <a:buFont typeface="Cairo"/>
              <a:buAutoNum type="alphaUcPeriod"/>
            </a:pPr>
            <a:r>
              <a:rPr lang="en" sz="1200">
                <a:latin typeface="Cairo"/>
                <a:ea typeface="Cairo"/>
                <a:cs typeface="Cairo"/>
                <a:sym typeface="Cairo"/>
              </a:rPr>
              <a:t> Random pattern with random distribution of stereocilia of various lengths</a:t>
            </a:r>
            <a:endParaRPr sz="1200">
              <a:latin typeface="Cairo"/>
              <a:ea typeface="Cairo"/>
              <a:cs typeface="Cairo"/>
              <a:sym typeface="Cairo"/>
            </a:endParaRPr>
          </a:p>
          <a:p>
            <a:pPr indent="-304800" lvl="0" marL="457200" rtl="0" algn="l">
              <a:lnSpc>
                <a:spcPct val="120000"/>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 Same pattern with progressive increase in length of stereocilia from shortest to tallest with the tallest located adjacent to the kinocilium</a:t>
            </a:r>
            <a:endParaRPr sz="1200">
              <a:latin typeface="Cairo"/>
              <a:ea typeface="Cairo"/>
              <a:cs typeface="Cairo"/>
              <a:sym typeface="Cairo"/>
            </a:endParaRPr>
          </a:p>
          <a:p>
            <a:pPr indent="0" lvl="0" marL="0" rtl="0" algn="l">
              <a:lnSpc>
                <a:spcPct val="120000"/>
              </a:lnSpc>
              <a:spcBef>
                <a:spcPts val="0"/>
              </a:spcBef>
              <a:spcAft>
                <a:spcPts val="0"/>
              </a:spcAft>
              <a:buNone/>
            </a:pPr>
            <a:r>
              <a:rPr lang="en" sz="1200">
                <a:latin typeface="Cairo"/>
                <a:ea typeface="Cairo"/>
                <a:cs typeface="Cairo"/>
                <a:sym typeface="Cairo"/>
              </a:rPr>
              <a:t>7.</a:t>
            </a:r>
            <a:r>
              <a:rPr lang="en" sz="1200">
                <a:solidFill>
                  <a:srgbClr val="45818E"/>
                </a:solidFill>
                <a:latin typeface="Cairo"/>
                <a:ea typeface="Cairo"/>
                <a:cs typeface="Cairo"/>
                <a:sym typeface="Cairo"/>
              </a:rPr>
              <a:t>Which one of the following is an effect of the semicircular canal in rotation?</a:t>
            </a:r>
            <a:endParaRPr sz="1200">
              <a:solidFill>
                <a:srgbClr val="45818E"/>
              </a:solidFill>
              <a:latin typeface="Cairo"/>
              <a:ea typeface="Cairo"/>
              <a:cs typeface="Cairo"/>
              <a:sym typeface="Cairo"/>
            </a:endParaRPr>
          </a:p>
          <a:p>
            <a:pPr indent="-304800" lvl="0" marL="457200" rtl="0" algn="l">
              <a:lnSpc>
                <a:spcPct val="120000"/>
              </a:lnSpc>
              <a:spcBef>
                <a:spcPts val="0"/>
              </a:spcBef>
              <a:spcAft>
                <a:spcPts val="0"/>
              </a:spcAft>
              <a:buSzPts val="1200"/>
              <a:buFont typeface="Cairo"/>
              <a:buAutoNum type="alphaUcPeriod"/>
            </a:pPr>
            <a:r>
              <a:rPr lang="en" sz="1200">
                <a:latin typeface="Cairo"/>
                <a:ea typeface="Cairo"/>
                <a:cs typeface="Cairo"/>
                <a:sym typeface="Cairo"/>
              </a:rPr>
              <a:t>Hypertension</a:t>
            </a:r>
            <a:endParaRPr sz="1200">
              <a:latin typeface="Cairo"/>
              <a:ea typeface="Cairo"/>
              <a:cs typeface="Cairo"/>
              <a:sym typeface="Cairo"/>
            </a:endParaRPr>
          </a:p>
          <a:p>
            <a:pPr indent="-304800" lvl="0" marL="457200" rtl="0" algn="l">
              <a:lnSpc>
                <a:spcPct val="120000"/>
              </a:lnSpc>
              <a:spcBef>
                <a:spcPts val="0"/>
              </a:spcBef>
              <a:spcAft>
                <a:spcPts val="0"/>
              </a:spcAft>
              <a:buSzPts val="1200"/>
              <a:buFont typeface="Cairo"/>
              <a:buAutoNum type="alphaUcPeriod"/>
            </a:pPr>
            <a:r>
              <a:rPr lang="en" sz="1200">
                <a:latin typeface="Cairo"/>
                <a:ea typeface="Cairo"/>
                <a:cs typeface="Cairo"/>
                <a:sym typeface="Cairo"/>
              </a:rPr>
              <a:t>Tachycardia</a:t>
            </a:r>
            <a:endParaRPr sz="1200">
              <a:latin typeface="Cairo"/>
              <a:ea typeface="Cairo"/>
              <a:cs typeface="Cairo"/>
              <a:sym typeface="Cairo"/>
            </a:endParaRPr>
          </a:p>
          <a:p>
            <a:pPr indent="-304800" lvl="0" marL="457200" rtl="0" algn="l">
              <a:lnSpc>
                <a:spcPct val="120000"/>
              </a:lnSpc>
              <a:spcBef>
                <a:spcPts val="0"/>
              </a:spcBef>
              <a:spcAft>
                <a:spcPts val="0"/>
              </a:spcAft>
              <a:buSzPts val="1200"/>
              <a:buFont typeface="Cairo"/>
              <a:buAutoNum type="alphaUcPeriod"/>
            </a:pPr>
            <a:r>
              <a:rPr lang="en" sz="1200">
                <a:latin typeface="Cairo"/>
                <a:ea typeface="Cairo"/>
                <a:cs typeface="Cairo"/>
                <a:sym typeface="Cairo"/>
              </a:rPr>
              <a:t>Vertigo</a:t>
            </a:r>
            <a:endParaRPr sz="1200">
              <a:latin typeface="Cairo"/>
              <a:ea typeface="Cairo"/>
              <a:cs typeface="Cairo"/>
              <a:sym typeface="Cairo"/>
            </a:endParaRPr>
          </a:p>
          <a:p>
            <a:pPr indent="-304800" lvl="0" marL="457200" rtl="0" algn="l">
              <a:lnSpc>
                <a:spcPct val="120000"/>
              </a:lnSpc>
              <a:spcBef>
                <a:spcPts val="0"/>
              </a:spcBef>
              <a:spcAft>
                <a:spcPts val="0"/>
              </a:spcAft>
              <a:buSzPts val="1200"/>
              <a:buFont typeface="Cairo"/>
              <a:buAutoNum type="alphaUcPeriod"/>
            </a:pPr>
            <a:r>
              <a:rPr lang="en" sz="1200">
                <a:latin typeface="Cairo"/>
                <a:ea typeface="Cairo"/>
                <a:cs typeface="Cairo"/>
                <a:sym typeface="Cairo"/>
              </a:rPr>
              <a:t>Decrease muscle tone in the same side of the rotation and increase muscle tone in the opposite site</a:t>
            </a:r>
            <a:endParaRPr sz="1200">
              <a:latin typeface="Cairo"/>
              <a:ea typeface="Cairo"/>
              <a:cs typeface="Cairo"/>
              <a:sym typeface="Cairo"/>
            </a:endParaRPr>
          </a:p>
          <a:p>
            <a:pPr indent="0" lvl="0" marL="0" rtl="0" algn="l">
              <a:lnSpc>
                <a:spcPct val="120000"/>
              </a:lnSpc>
              <a:spcBef>
                <a:spcPts val="0"/>
              </a:spcBef>
              <a:spcAft>
                <a:spcPts val="0"/>
              </a:spcAft>
              <a:buNone/>
            </a:pPr>
            <a:r>
              <a:rPr lang="en" sz="1200">
                <a:latin typeface="Cairo"/>
                <a:ea typeface="Cairo"/>
                <a:cs typeface="Cairo"/>
                <a:sym typeface="Cairo"/>
              </a:rPr>
              <a:t>8.</a:t>
            </a:r>
            <a:r>
              <a:rPr lang="en" sz="1200">
                <a:solidFill>
                  <a:srgbClr val="45818E"/>
                </a:solidFill>
                <a:latin typeface="Cairo"/>
                <a:ea typeface="Cairo"/>
                <a:cs typeface="Cairo"/>
                <a:sym typeface="Cairo"/>
              </a:rPr>
              <a:t>Which one of the following disorder is produced by excessive vestibular stimulation?</a:t>
            </a:r>
            <a:endParaRPr sz="1200">
              <a:solidFill>
                <a:srgbClr val="45818E"/>
              </a:solidFill>
              <a:latin typeface="Cairo"/>
              <a:ea typeface="Cairo"/>
              <a:cs typeface="Cairo"/>
              <a:sym typeface="Cairo"/>
            </a:endParaRPr>
          </a:p>
          <a:p>
            <a:pPr indent="-304800" lvl="0" marL="457200" rtl="0" algn="l">
              <a:lnSpc>
                <a:spcPct val="120000"/>
              </a:lnSpc>
              <a:spcBef>
                <a:spcPts val="0"/>
              </a:spcBef>
              <a:spcAft>
                <a:spcPts val="0"/>
              </a:spcAft>
              <a:buSzPts val="1200"/>
              <a:buFont typeface="Cairo"/>
              <a:buAutoNum type="alphaUcPeriod"/>
            </a:pPr>
            <a:r>
              <a:rPr lang="en" sz="1200">
                <a:latin typeface="Cairo"/>
                <a:ea typeface="Cairo"/>
                <a:cs typeface="Cairo"/>
                <a:sym typeface="Cairo"/>
              </a:rPr>
              <a:t>Meniere disease</a:t>
            </a:r>
            <a:endParaRPr sz="1200">
              <a:latin typeface="Cairo"/>
              <a:ea typeface="Cairo"/>
              <a:cs typeface="Cairo"/>
              <a:sym typeface="Cairo"/>
            </a:endParaRPr>
          </a:p>
          <a:p>
            <a:pPr indent="-304800" lvl="0" marL="457200" rtl="0" algn="l">
              <a:lnSpc>
                <a:spcPct val="120000"/>
              </a:lnSpc>
              <a:spcBef>
                <a:spcPts val="0"/>
              </a:spcBef>
              <a:spcAft>
                <a:spcPts val="0"/>
              </a:spcAft>
              <a:buSzPts val="1200"/>
              <a:buFont typeface="Cairo"/>
              <a:buAutoNum type="alphaUcPeriod"/>
            </a:pPr>
            <a:r>
              <a:rPr lang="en" sz="1200">
                <a:latin typeface="Cairo"/>
                <a:ea typeface="Cairo"/>
                <a:cs typeface="Cairo"/>
                <a:sym typeface="Cairo"/>
              </a:rPr>
              <a:t>Motion sickness</a:t>
            </a:r>
            <a:endParaRPr sz="1200">
              <a:latin typeface="Cairo"/>
              <a:ea typeface="Cairo"/>
              <a:cs typeface="Cairo"/>
              <a:sym typeface="Cairo"/>
            </a:endParaRPr>
          </a:p>
          <a:p>
            <a:pPr indent="-304800" lvl="0" marL="457200" rtl="0" algn="l">
              <a:lnSpc>
                <a:spcPct val="120000"/>
              </a:lnSpc>
              <a:spcBef>
                <a:spcPts val="0"/>
              </a:spcBef>
              <a:spcAft>
                <a:spcPts val="0"/>
              </a:spcAft>
              <a:buSzPts val="1200"/>
              <a:buFont typeface="Cairo"/>
              <a:buAutoNum type="alphaUcPeriod"/>
            </a:pPr>
            <a:r>
              <a:rPr lang="en" sz="1200">
                <a:latin typeface="Cairo"/>
                <a:ea typeface="Cairo"/>
                <a:cs typeface="Cairo"/>
                <a:sym typeface="Cairo"/>
              </a:rPr>
              <a:t>Deafness</a:t>
            </a:r>
            <a:endParaRPr sz="1200">
              <a:latin typeface="Cairo"/>
              <a:ea typeface="Cairo"/>
              <a:cs typeface="Cairo"/>
              <a:sym typeface="Cairo"/>
            </a:endParaRPr>
          </a:p>
          <a:p>
            <a:pPr indent="-304800" lvl="0" marL="457200" rtl="0" algn="l">
              <a:lnSpc>
                <a:spcPct val="120000"/>
              </a:lnSpc>
              <a:spcBef>
                <a:spcPts val="0"/>
              </a:spcBef>
              <a:spcAft>
                <a:spcPts val="0"/>
              </a:spcAft>
              <a:buSzPts val="1200"/>
              <a:buFont typeface="Cairo"/>
              <a:buAutoNum type="alphaUcPeriod"/>
            </a:pPr>
            <a:r>
              <a:rPr lang="en" sz="1200">
                <a:latin typeface="Cairo"/>
                <a:ea typeface="Cairo"/>
                <a:cs typeface="Cairo"/>
                <a:sym typeface="Cairo"/>
              </a:rPr>
              <a:t>Ataxia</a:t>
            </a:r>
            <a:endParaRPr sz="1200">
              <a:latin typeface="Cairo"/>
              <a:ea typeface="Cairo"/>
              <a:cs typeface="Cairo"/>
              <a:sym typeface="Cair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p6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9" name="Google Shape;449;p61"/>
          <p:cNvSpPr txBox="1"/>
          <p:nvPr/>
        </p:nvSpPr>
        <p:spPr>
          <a:xfrm>
            <a:off x="91350" y="83375"/>
            <a:ext cx="6675300" cy="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Josefin Sans"/>
                <a:ea typeface="Josefin Sans"/>
                <a:cs typeface="Josefin Sans"/>
                <a:sym typeface="Josefin Sans"/>
              </a:rPr>
              <a:t>Questions </a:t>
            </a:r>
            <a:endParaRPr sz="1200">
              <a:solidFill>
                <a:srgbClr val="134F5C"/>
              </a:solidFill>
              <a:latin typeface="Josefin Sans"/>
              <a:ea typeface="Josefin Sans"/>
              <a:cs typeface="Josefin Sans"/>
              <a:sym typeface="Josefin Sans"/>
            </a:endParaRPr>
          </a:p>
        </p:txBody>
      </p:sp>
      <p:sp>
        <p:nvSpPr>
          <p:cNvPr id="450" name="Google Shape;450;p61"/>
          <p:cNvSpPr txBox="1"/>
          <p:nvPr/>
        </p:nvSpPr>
        <p:spPr>
          <a:xfrm>
            <a:off x="403975" y="543876"/>
            <a:ext cx="3170100" cy="6504300"/>
          </a:xfrm>
          <a:prstGeom prst="rect">
            <a:avLst/>
          </a:prstGeom>
          <a:noFill/>
          <a:ln cap="flat" cmpd="sng" w="9525">
            <a:solidFill>
              <a:srgbClr val="A2C4C9"/>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200">
                <a:solidFill>
                  <a:schemeClr val="dk1"/>
                </a:solidFill>
                <a:latin typeface="Cairo"/>
                <a:ea typeface="Cairo"/>
                <a:cs typeface="Cairo"/>
                <a:sym typeface="Cairo"/>
              </a:rPr>
              <a:t>9.</a:t>
            </a:r>
            <a:r>
              <a:rPr lang="en" sz="1200">
                <a:solidFill>
                  <a:srgbClr val="45818E"/>
                </a:solidFill>
                <a:latin typeface="Cairo"/>
                <a:ea typeface="Cairo"/>
                <a:cs typeface="Cairo"/>
                <a:sym typeface="Cairo"/>
              </a:rPr>
              <a:t>Which statement concerning the transduction mechanism in vestibular hair cells is correct?</a:t>
            </a:r>
            <a:endParaRPr sz="1200">
              <a:solidFill>
                <a:srgbClr val="45818E"/>
              </a:solidFill>
              <a:latin typeface="Cairo"/>
              <a:ea typeface="Cairo"/>
              <a:cs typeface="Cairo"/>
              <a:sym typeface="Cairo"/>
            </a:endParaRPr>
          </a:p>
          <a:p>
            <a:pPr indent="-304800" lvl="0" marL="457200" rtl="0" algn="l">
              <a:lnSpc>
                <a:spcPct val="115000"/>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 Movement that bends the stereocilia away from the kinocilium has a depolarizing in influence on the hair cell</a:t>
            </a:r>
            <a:endParaRPr sz="1200">
              <a:solidFill>
                <a:schemeClr val="dk1"/>
              </a:solidFill>
              <a:latin typeface="Cairo"/>
              <a:ea typeface="Cairo"/>
              <a:cs typeface="Cairo"/>
              <a:sym typeface="Cairo"/>
            </a:endParaRPr>
          </a:p>
          <a:p>
            <a:pPr indent="-304800" lvl="0" marL="457200" rtl="0" algn="l">
              <a:lnSpc>
                <a:spcPct val="115000"/>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 The attachment of the stereocilia to the kinocilium is such that it activates voltage gated sodium channels in the membrane of the kinocilium</a:t>
            </a:r>
            <a:endParaRPr sz="1200">
              <a:solidFill>
                <a:schemeClr val="dk1"/>
              </a:solidFill>
              <a:latin typeface="Cairo"/>
              <a:ea typeface="Cairo"/>
              <a:cs typeface="Cairo"/>
              <a:sym typeface="Cairo"/>
            </a:endParaRPr>
          </a:p>
          <a:p>
            <a:pPr indent="-304800" lvl="0" marL="457200" rtl="0" algn="l">
              <a:lnSpc>
                <a:spcPct val="115000"/>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Depolarization of the hair cell is achieved by inward movement of sodium from the endolymph</a:t>
            </a:r>
            <a:endParaRPr sz="1200">
              <a:solidFill>
                <a:schemeClr val="dk1"/>
              </a:solidFill>
              <a:latin typeface="Cairo"/>
              <a:ea typeface="Cairo"/>
              <a:cs typeface="Cairo"/>
              <a:sym typeface="Cairo"/>
            </a:endParaRPr>
          </a:p>
          <a:p>
            <a:pPr indent="-304800" lvl="0" marL="457200" rtl="0" algn="l">
              <a:lnSpc>
                <a:spcPct val="120000"/>
              </a:lnSpc>
              <a:spcBef>
                <a:spcPts val="0"/>
              </a:spcBef>
              <a:spcAft>
                <a:spcPts val="0"/>
              </a:spcAft>
              <a:buClr>
                <a:schemeClr val="dk1"/>
              </a:buClr>
              <a:buSzPts val="1200"/>
              <a:buFont typeface="Cairo"/>
              <a:buAutoNum type="alphaUcPeriod"/>
            </a:pPr>
            <a:r>
              <a:rPr lang="en" sz="1200">
                <a:solidFill>
                  <a:schemeClr val="dk1"/>
                </a:solidFill>
                <a:latin typeface="Cairo"/>
                <a:ea typeface="Cairo"/>
                <a:cs typeface="Cairo"/>
                <a:sym typeface="Cairo"/>
              </a:rPr>
              <a:t>Deflection of the cupula such that stereocilia move toward the kinocilium causes the hair cell to depolarize</a:t>
            </a:r>
            <a:endParaRPr sz="1200">
              <a:solidFill>
                <a:schemeClr val="dk1"/>
              </a:solidFill>
              <a:latin typeface="Cairo"/>
              <a:ea typeface="Cairo"/>
              <a:cs typeface="Cairo"/>
              <a:sym typeface="Cairo"/>
            </a:endParaRPr>
          </a:p>
          <a:p>
            <a:pPr indent="0" lvl="0" marL="0" rtl="0" algn="l">
              <a:lnSpc>
                <a:spcPct val="120000"/>
              </a:lnSpc>
              <a:spcBef>
                <a:spcPts val="0"/>
              </a:spcBef>
              <a:spcAft>
                <a:spcPts val="0"/>
              </a:spcAft>
              <a:buNone/>
            </a:pPr>
            <a:r>
              <a:rPr lang="en" sz="1200">
                <a:solidFill>
                  <a:schemeClr val="dk1"/>
                </a:solidFill>
                <a:latin typeface="Cairo"/>
                <a:ea typeface="Cairo"/>
                <a:cs typeface="Cairo"/>
                <a:sym typeface="Cairo"/>
              </a:rPr>
              <a:t>10.</a:t>
            </a:r>
            <a:r>
              <a:rPr lang="en" sz="1200">
                <a:solidFill>
                  <a:srgbClr val="45818E"/>
                </a:solidFill>
                <a:latin typeface="Cairo"/>
                <a:ea typeface="Cairo"/>
                <a:cs typeface="Cairo"/>
                <a:sym typeface="Cairo"/>
              </a:rPr>
              <a:t>Which one of the following happens when a person rotates toward the right?</a:t>
            </a:r>
            <a:endParaRPr sz="1200">
              <a:solidFill>
                <a:srgbClr val="45818E"/>
              </a:solidFill>
              <a:latin typeface="Cairo"/>
              <a:ea typeface="Cairo"/>
              <a:cs typeface="Cairo"/>
              <a:sym typeface="Cairo"/>
            </a:endParaRPr>
          </a:p>
          <a:p>
            <a:pPr indent="-304800" lvl="0" marL="457200" rtl="0" algn="l">
              <a:lnSpc>
                <a:spcPct val="120000"/>
              </a:lnSpc>
              <a:spcBef>
                <a:spcPts val="0"/>
              </a:spcBef>
              <a:spcAft>
                <a:spcPts val="0"/>
              </a:spcAft>
              <a:buSzPts val="1200"/>
              <a:buFont typeface="Cairo"/>
              <a:buAutoNum type="alphaUcPeriod"/>
            </a:pPr>
            <a:r>
              <a:rPr lang="en" sz="1200">
                <a:latin typeface="Cairo"/>
                <a:ea typeface="Cairo"/>
                <a:cs typeface="Cairo"/>
                <a:sym typeface="Cairo"/>
              </a:rPr>
              <a:t>The endolymph in the left and the right horizontal SCC moves in the same direction.</a:t>
            </a:r>
            <a:endParaRPr sz="1200">
              <a:latin typeface="Cairo"/>
              <a:ea typeface="Cairo"/>
              <a:cs typeface="Cairo"/>
              <a:sym typeface="Cairo"/>
            </a:endParaRPr>
          </a:p>
          <a:p>
            <a:pPr indent="-304800" lvl="0" marL="457200" rtl="0" algn="l">
              <a:lnSpc>
                <a:spcPct val="120000"/>
              </a:lnSpc>
              <a:spcBef>
                <a:spcPts val="0"/>
              </a:spcBef>
              <a:spcAft>
                <a:spcPts val="0"/>
              </a:spcAft>
              <a:buSzPts val="1200"/>
              <a:buFont typeface="Cairo"/>
              <a:buAutoNum type="alphaUcPeriod"/>
            </a:pPr>
            <a:r>
              <a:rPr lang="en" sz="1200">
                <a:latin typeface="Cairo"/>
                <a:ea typeface="Cairo"/>
                <a:cs typeface="Cairo"/>
                <a:sym typeface="Cairo"/>
              </a:rPr>
              <a:t>The stereocilia on the hair cell in the right posterior SCC bend inward the kinocilium.</a:t>
            </a:r>
            <a:endParaRPr sz="1200">
              <a:latin typeface="Cairo"/>
              <a:ea typeface="Cairo"/>
              <a:cs typeface="Cairo"/>
              <a:sym typeface="Cairo"/>
            </a:endParaRPr>
          </a:p>
          <a:p>
            <a:pPr indent="-304800" lvl="0" marL="457200" rtl="0" algn="l">
              <a:lnSpc>
                <a:spcPct val="120000"/>
              </a:lnSpc>
              <a:spcBef>
                <a:spcPts val="0"/>
              </a:spcBef>
              <a:spcAft>
                <a:spcPts val="0"/>
              </a:spcAft>
              <a:buSzPts val="1200"/>
              <a:buFont typeface="Cairo"/>
              <a:buAutoNum type="alphaUcPeriod"/>
            </a:pPr>
            <a:r>
              <a:rPr lang="en" sz="1200">
                <a:latin typeface="Cairo"/>
                <a:ea typeface="Cairo"/>
                <a:cs typeface="Cairo"/>
                <a:sym typeface="Cairo"/>
              </a:rPr>
              <a:t>The hair cells in  the right </a:t>
            </a:r>
            <a:r>
              <a:rPr lang="en" sz="1200">
                <a:solidFill>
                  <a:schemeClr val="dk1"/>
                </a:solidFill>
                <a:latin typeface="Cairo"/>
                <a:ea typeface="Cairo"/>
                <a:cs typeface="Cairo"/>
                <a:sym typeface="Cairo"/>
              </a:rPr>
              <a:t>horizontal </a:t>
            </a:r>
            <a:r>
              <a:rPr lang="en" sz="1200">
                <a:latin typeface="Cairo"/>
                <a:ea typeface="Cairo"/>
                <a:cs typeface="Cairo"/>
                <a:sym typeface="Cairo"/>
              </a:rPr>
              <a:t>SCC become depolarized.</a:t>
            </a:r>
            <a:endParaRPr sz="1200">
              <a:latin typeface="Cairo"/>
              <a:ea typeface="Cairo"/>
              <a:cs typeface="Cairo"/>
              <a:sym typeface="Cairo"/>
            </a:endParaRPr>
          </a:p>
          <a:p>
            <a:pPr indent="-304800" lvl="0" marL="457200" rtl="0" algn="l">
              <a:lnSpc>
                <a:spcPct val="120000"/>
              </a:lnSpc>
              <a:spcBef>
                <a:spcPts val="0"/>
              </a:spcBef>
              <a:spcAft>
                <a:spcPts val="0"/>
              </a:spcAft>
              <a:buSzPts val="1200"/>
              <a:buFont typeface="Cairo"/>
              <a:buAutoNum type="alphaUcPeriod"/>
            </a:pPr>
            <a:r>
              <a:rPr lang="en" sz="1200">
                <a:latin typeface="Cairo"/>
                <a:ea typeface="Cairo"/>
                <a:cs typeface="Cairo"/>
                <a:sym typeface="Cairo"/>
              </a:rPr>
              <a:t>The hair cells in the left posterior SCC become hyperpolarized. </a:t>
            </a:r>
            <a:endParaRPr sz="1200">
              <a:latin typeface="Cairo"/>
              <a:ea typeface="Cairo"/>
              <a:cs typeface="Cairo"/>
              <a:sym typeface="Cairo"/>
            </a:endParaRPr>
          </a:p>
        </p:txBody>
      </p:sp>
      <p:sp>
        <p:nvSpPr>
          <p:cNvPr id="451" name="Google Shape;451;p61"/>
          <p:cNvSpPr txBox="1"/>
          <p:nvPr/>
        </p:nvSpPr>
        <p:spPr>
          <a:xfrm>
            <a:off x="4648513" y="4445320"/>
            <a:ext cx="1134300" cy="3000000"/>
          </a:xfrm>
          <a:prstGeom prst="rect">
            <a:avLst/>
          </a:prstGeom>
          <a:no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lang="en" sz="1200">
                <a:solidFill>
                  <a:schemeClr val="dk1"/>
                </a:solidFill>
                <a:latin typeface="Cairo"/>
                <a:ea typeface="Cairo"/>
                <a:cs typeface="Cairo"/>
                <a:sym typeface="Cairo"/>
              </a:rPr>
              <a:t>Answers:</a:t>
            </a:r>
            <a:endParaRPr sz="1200">
              <a:solidFill>
                <a:schemeClr val="dk1"/>
              </a:solidFill>
              <a:latin typeface="Cairo"/>
              <a:ea typeface="Cairo"/>
              <a:cs typeface="Cairo"/>
              <a:sym typeface="Cairo"/>
            </a:endParaRPr>
          </a:p>
          <a:p>
            <a:pPr indent="0" lvl="0" marL="0" rtl="0" algn="ctr">
              <a:lnSpc>
                <a:spcPct val="120000"/>
              </a:lnSpc>
              <a:spcBef>
                <a:spcPts val="0"/>
              </a:spcBef>
              <a:spcAft>
                <a:spcPts val="0"/>
              </a:spcAft>
              <a:buNone/>
            </a:pPr>
            <a:r>
              <a:rPr lang="en" sz="1200">
                <a:solidFill>
                  <a:schemeClr val="dk1"/>
                </a:solidFill>
                <a:latin typeface="Cairo"/>
                <a:ea typeface="Cairo"/>
                <a:cs typeface="Cairo"/>
                <a:sym typeface="Cairo"/>
              </a:rPr>
              <a:t>1.C</a:t>
            </a:r>
            <a:endParaRPr sz="1200">
              <a:solidFill>
                <a:schemeClr val="dk1"/>
              </a:solidFill>
              <a:latin typeface="Cairo"/>
              <a:ea typeface="Cairo"/>
              <a:cs typeface="Cairo"/>
              <a:sym typeface="Cairo"/>
            </a:endParaRPr>
          </a:p>
          <a:p>
            <a:pPr indent="0" lvl="0" marL="0" rtl="0" algn="ctr">
              <a:lnSpc>
                <a:spcPct val="120000"/>
              </a:lnSpc>
              <a:spcBef>
                <a:spcPts val="0"/>
              </a:spcBef>
              <a:spcAft>
                <a:spcPts val="0"/>
              </a:spcAft>
              <a:buNone/>
            </a:pPr>
            <a:r>
              <a:rPr lang="en" sz="1200">
                <a:solidFill>
                  <a:schemeClr val="dk1"/>
                </a:solidFill>
                <a:latin typeface="Cairo"/>
                <a:ea typeface="Cairo"/>
                <a:cs typeface="Cairo"/>
                <a:sym typeface="Cairo"/>
              </a:rPr>
              <a:t>2.B</a:t>
            </a:r>
            <a:endParaRPr sz="1200">
              <a:solidFill>
                <a:schemeClr val="dk1"/>
              </a:solidFill>
              <a:latin typeface="Cairo"/>
              <a:ea typeface="Cairo"/>
              <a:cs typeface="Cairo"/>
              <a:sym typeface="Cairo"/>
            </a:endParaRPr>
          </a:p>
          <a:p>
            <a:pPr indent="0" lvl="0" marL="0" rtl="0" algn="ctr">
              <a:lnSpc>
                <a:spcPct val="120000"/>
              </a:lnSpc>
              <a:spcBef>
                <a:spcPts val="0"/>
              </a:spcBef>
              <a:spcAft>
                <a:spcPts val="0"/>
              </a:spcAft>
              <a:buNone/>
            </a:pPr>
            <a:r>
              <a:rPr lang="en" sz="1200">
                <a:solidFill>
                  <a:schemeClr val="dk1"/>
                </a:solidFill>
                <a:latin typeface="Cairo"/>
                <a:ea typeface="Cairo"/>
                <a:cs typeface="Cairo"/>
                <a:sym typeface="Cairo"/>
              </a:rPr>
              <a:t>3.A</a:t>
            </a:r>
            <a:endParaRPr sz="1200">
              <a:solidFill>
                <a:schemeClr val="dk1"/>
              </a:solidFill>
              <a:latin typeface="Cairo"/>
              <a:ea typeface="Cairo"/>
              <a:cs typeface="Cairo"/>
              <a:sym typeface="Cairo"/>
            </a:endParaRPr>
          </a:p>
          <a:p>
            <a:pPr indent="0" lvl="0" marL="0" rtl="0" algn="ctr">
              <a:lnSpc>
                <a:spcPct val="120000"/>
              </a:lnSpc>
              <a:spcBef>
                <a:spcPts val="0"/>
              </a:spcBef>
              <a:spcAft>
                <a:spcPts val="0"/>
              </a:spcAft>
              <a:buNone/>
            </a:pPr>
            <a:r>
              <a:rPr lang="en" sz="1200">
                <a:solidFill>
                  <a:schemeClr val="dk1"/>
                </a:solidFill>
                <a:latin typeface="Cairo"/>
                <a:ea typeface="Cairo"/>
                <a:cs typeface="Cairo"/>
                <a:sym typeface="Cairo"/>
              </a:rPr>
              <a:t>4.B</a:t>
            </a:r>
            <a:endParaRPr sz="1200">
              <a:solidFill>
                <a:schemeClr val="dk1"/>
              </a:solidFill>
              <a:latin typeface="Cairo"/>
              <a:ea typeface="Cairo"/>
              <a:cs typeface="Cairo"/>
              <a:sym typeface="Cairo"/>
            </a:endParaRPr>
          </a:p>
          <a:p>
            <a:pPr indent="0" lvl="0" marL="0" rtl="0" algn="ctr">
              <a:lnSpc>
                <a:spcPct val="120000"/>
              </a:lnSpc>
              <a:spcBef>
                <a:spcPts val="0"/>
              </a:spcBef>
              <a:spcAft>
                <a:spcPts val="0"/>
              </a:spcAft>
              <a:buNone/>
            </a:pPr>
            <a:r>
              <a:rPr lang="en" sz="1200">
                <a:solidFill>
                  <a:schemeClr val="dk1"/>
                </a:solidFill>
                <a:latin typeface="Cairo"/>
                <a:ea typeface="Cairo"/>
                <a:cs typeface="Cairo"/>
                <a:sym typeface="Cairo"/>
              </a:rPr>
              <a:t>5.C</a:t>
            </a:r>
            <a:endParaRPr sz="1200">
              <a:solidFill>
                <a:schemeClr val="dk1"/>
              </a:solidFill>
              <a:latin typeface="Cairo"/>
              <a:ea typeface="Cairo"/>
              <a:cs typeface="Cairo"/>
              <a:sym typeface="Cairo"/>
            </a:endParaRPr>
          </a:p>
          <a:p>
            <a:pPr indent="0" lvl="0" marL="0" rtl="0" algn="ctr">
              <a:lnSpc>
                <a:spcPct val="120000"/>
              </a:lnSpc>
              <a:spcBef>
                <a:spcPts val="0"/>
              </a:spcBef>
              <a:spcAft>
                <a:spcPts val="0"/>
              </a:spcAft>
              <a:buNone/>
            </a:pPr>
            <a:r>
              <a:rPr lang="en" sz="1200">
                <a:solidFill>
                  <a:schemeClr val="dk1"/>
                </a:solidFill>
                <a:latin typeface="Cairo"/>
                <a:ea typeface="Cairo"/>
                <a:cs typeface="Cairo"/>
                <a:sym typeface="Cairo"/>
              </a:rPr>
              <a:t>6.D</a:t>
            </a:r>
            <a:endParaRPr sz="1200">
              <a:solidFill>
                <a:schemeClr val="dk1"/>
              </a:solidFill>
              <a:latin typeface="Cairo"/>
              <a:ea typeface="Cairo"/>
              <a:cs typeface="Cairo"/>
              <a:sym typeface="Cairo"/>
            </a:endParaRPr>
          </a:p>
          <a:p>
            <a:pPr indent="0" lvl="0" marL="0" rtl="0" algn="ctr">
              <a:lnSpc>
                <a:spcPct val="120000"/>
              </a:lnSpc>
              <a:spcBef>
                <a:spcPts val="0"/>
              </a:spcBef>
              <a:spcAft>
                <a:spcPts val="0"/>
              </a:spcAft>
              <a:buNone/>
            </a:pPr>
            <a:r>
              <a:rPr lang="en" sz="1200">
                <a:solidFill>
                  <a:schemeClr val="dk1"/>
                </a:solidFill>
                <a:latin typeface="Cairo"/>
                <a:ea typeface="Cairo"/>
                <a:cs typeface="Cairo"/>
                <a:sym typeface="Cairo"/>
              </a:rPr>
              <a:t>7.C</a:t>
            </a:r>
            <a:endParaRPr sz="1200">
              <a:solidFill>
                <a:schemeClr val="dk1"/>
              </a:solidFill>
              <a:latin typeface="Cairo"/>
              <a:ea typeface="Cairo"/>
              <a:cs typeface="Cairo"/>
              <a:sym typeface="Cairo"/>
            </a:endParaRPr>
          </a:p>
          <a:p>
            <a:pPr indent="0" lvl="0" marL="0" rtl="0" algn="ctr">
              <a:lnSpc>
                <a:spcPct val="120000"/>
              </a:lnSpc>
              <a:spcBef>
                <a:spcPts val="0"/>
              </a:spcBef>
              <a:spcAft>
                <a:spcPts val="0"/>
              </a:spcAft>
              <a:buNone/>
            </a:pPr>
            <a:r>
              <a:rPr lang="en" sz="1200">
                <a:solidFill>
                  <a:schemeClr val="dk1"/>
                </a:solidFill>
                <a:latin typeface="Cairo"/>
                <a:ea typeface="Cairo"/>
                <a:cs typeface="Cairo"/>
                <a:sym typeface="Cairo"/>
              </a:rPr>
              <a:t>8.B</a:t>
            </a:r>
            <a:endParaRPr sz="1200">
              <a:solidFill>
                <a:schemeClr val="dk1"/>
              </a:solidFill>
              <a:latin typeface="Cairo"/>
              <a:ea typeface="Cairo"/>
              <a:cs typeface="Cairo"/>
              <a:sym typeface="Cairo"/>
            </a:endParaRPr>
          </a:p>
          <a:p>
            <a:pPr indent="0" lvl="0" marL="0" rtl="0" algn="ctr">
              <a:lnSpc>
                <a:spcPct val="120000"/>
              </a:lnSpc>
              <a:spcBef>
                <a:spcPts val="0"/>
              </a:spcBef>
              <a:spcAft>
                <a:spcPts val="0"/>
              </a:spcAft>
              <a:buNone/>
            </a:pPr>
            <a:r>
              <a:rPr lang="en" sz="1200">
                <a:solidFill>
                  <a:schemeClr val="dk1"/>
                </a:solidFill>
                <a:latin typeface="Cairo"/>
                <a:ea typeface="Cairo"/>
                <a:cs typeface="Cairo"/>
                <a:sym typeface="Cairo"/>
              </a:rPr>
              <a:t>9.D</a:t>
            </a:r>
            <a:endParaRPr sz="1200">
              <a:solidFill>
                <a:schemeClr val="dk1"/>
              </a:solidFill>
              <a:latin typeface="Cairo"/>
              <a:ea typeface="Cairo"/>
              <a:cs typeface="Cairo"/>
              <a:sym typeface="Cairo"/>
            </a:endParaRPr>
          </a:p>
          <a:p>
            <a:pPr indent="0" lvl="0" marL="0" rtl="0" algn="ctr">
              <a:lnSpc>
                <a:spcPct val="120000"/>
              </a:lnSpc>
              <a:spcBef>
                <a:spcPts val="0"/>
              </a:spcBef>
              <a:spcAft>
                <a:spcPts val="0"/>
              </a:spcAft>
              <a:buNone/>
            </a:pPr>
            <a:r>
              <a:rPr lang="en" sz="1200">
                <a:solidFill>
                  <a:schemeClr val="dk1"/>
                </a:solidFill>
                <a:latin typeface="Cairo"/>
                <a:ea typeface="Cairo"/>
                <a:cs typeface="Cairo"/>
                <a:sym typeface="Cairo"/>
              </a:rPr>
              <a:t>10.C</a:t>
            </a:r>
            <a:endParaRPr sz="1200">
              <a:solidFill>
                <a:schemeClr val="dk1"/>
              </a:solidFill>
              <a:latin typeface="Cairo"/>
              <a:ea typeface="Cairo"/>
              <a:cs typeface="Cairo"/>
              <a:sym typeface="Cairo"/>
            </a:endParaRPr>
          </a:p>
          <a:p>
            <a:pPr indent="0" lvl="0" marL="0" rtl="0" algn="ctr">
              <a:lnSpc>
                <a:spcPct val="115000"/>
              </a:lnSpc>
              <a:spcBef>
                <a:spcPts val="0"/>
              </a:spcBef>
              <a:spcAft>
                <a:spcPts val="0"/>
              </a:spcAft>
              <a:buNone/>
            </a:pPr>
            <a:r>
              <a:t/>
            </a:r>
            <a:endParaRPr sz="1200">
              <a:solidFill>
                <a:schemeClr val="dk1"/>
              </a:solidFill>
              <a:latin typeface="Cairo"/>
              <a:ea typeface="Cairo"/>
              <a:cs typeface="Cairo"/>
              <a:sym typeface="Cair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4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2" name="Google Shape;272;p49"/>
          <p:cNvSpPr txBox="1"/>
          <p:nvPr/>
        </p:nvSpPr>
        <p:spPr>
          <a:xfrm>
            <a:off x="685809" y="574094"/>
            <a:ext cx="54864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Overview of </a:t>
            </a:r>
            <a:r>
              <a:rPr lang="en" sz="1800">
                <a:solidFill>
                  <a:srgbClr val="134F5C"/>
                </a:solidFill>
                <a:highlight>
                  <a:srgbClr val="EFEFEF"/>
                </a:highlight>
                <a:latin typeface="Josefin Sans"/>
                <a:ea typeface="Josefin Sans"/>
                <a:cs typeface="Josefin Sans"/>
                <a:sym typeface="Josefin Sans"/>
              </a:rPr>
              <a:t>proprioception and balance</a:t>
            </a:r>
            <a:endParaRPr sz="1800">
              <a:solidFill>
                <a:srgbClr val="134F5C"/>
              </a:solidFill>
              <a:highlight>
                <a:srgbClr val="EFEFEF"/>
              </a:highlight>
              <a:latin typeface="Josefin Sans"/>
              <a:ea typeface="Josefin Sans"/>
              <a:cs typeface="Josefin Sans"/>
              <a:sym typeface="Josefin Sans"/>
            </a:endParaRPr>
          </a:p>
        </p:txBody>
      </p:sp>
      <p:sp>
        <p:nvSpPr>
          <p:cNvPr id="273" name="Google Shape;273;p49"/>
          <p:cNvSpPr/>
          <p:nvPr/>
        </p:nvSpPr>
        <p:spPr>
          <a:xfrm rot="-5400000">
            <a:off x="-1266850" y="2797150"/>
            <a:ext cx="3610500" cy="683100"/>
          </a:xfrm>
          <a:prstGeom prst="round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134F5C"/>
                </a:solidFill>
                <a:latin typeface="Josefin Sans"/>
                <a:ea typeface="Josefin Sans"/>
                <a:cs typeface="Josefin Sans"/>
                <a:sym typeface="Josefin Sans"/>
              </a:rPr>
              <a:t>Equilibrium </a:t>
            </a:r>
            <a:endParaRPr sz="1800">
              <a:solidFill>
                <a:srgbClr val="134F5C"/>
              </a:solidFill>
              <a:latin typeface="Josefin Sans"/>
              <a:ea typeface="Josefin Sans"/>
              <a:cs typeface="Josefin Sans"/>
              <a:sym typeface="Josefin Sans"/>
            </a:endParaRPr>
          </a:p>
        </p:txBody>
      </p:sp>
      <p:sp>
        <p:nvSpPr>
          <p:cNvPr id="274" name="Google Shape;274;p49"/>
          <p:cNvSpPr/>
          <p:nvPr/>
        </p:nvSpPr>
        <p:spPr>
          <a:xfrm rot="-5400000">
            <a:off x="1513050" y="2789638"/>
            <a:ext cx="3610500" cy="698100"/>
          </a:xfrm>
          <a:prstGeom prst="round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134F5C"/>
                </a:solidFill>
                <a:latin typeface="Josefin Sans"/>
                <a:ea typeface="Josefin Sans"/>
                <a:cs typeface="Josefin Sans"/>
                <a:sym typeface="Josefin Sans"/>
              </a:rPr>
              <a:t>Proprioception</a:t>
            </a:r>
            <a:r>
              <a:rPr lang="en" sz="1800">
                <a:solidFill>
                  <a:srgbClr val="134F5C"/>
                </a:solidFill>
                <a:latin typeface="Josefin Sans"/>
                <a:ea typeface="Josefin Sans"/>
                <a:cs typeface="Josefin Sans"/>
                <a:sym typeface="Josefin Sans"/>
              </a:rPr>
              <a:t> </a:t>
            </a:r>
            <a:endParaRPr sz="1800">
              <a:solidFill>
                <a:srgbClr val="134F5C"/>
              </a:solidFill>
              <a:latin typeface="Josefin Sans"/>
              <a:ea typeface="Josefin Sans"/>
              <a:cs typeface="Josefin Sans"/>
              <a:sym typeface="Josefin Sans"/>
            </a:endParaRPr>
          </a:p>
        </p:txBody>
      </p:sp>
      <p:sp>
        <p:nvSpPr>
          <p:cNvPr id="275" name="Google Shape;275;p49"/>
          <p:cNvSpPr/>
          <p:nvPr/>
        </p:nvSpPr>
        <p:spPr>
          <a:xfrm>
            <a:off x="955877" y="1365850"/>
            <a:ext cx="1825500" cy="6402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C343D"/>
                </a:solidFill>
                <a:latin typeface="Cairo"/>
                <a:ea typeface="Cairo"/>
                <a:cs typeface="Cairo"/>
                <a:sym typeface="Cairo"/>
              </a:rPr>
              <a:t>Static equilibrium </a:t>
            </a:r>
            <a:endParaRPr>
              <a:solidFill>
                <a:srgbClr val="0C343D"/>
              </a:solidFill>
              <a:latin typeface="Cairo"/>
              <a:ea typeface="Cairo"/>
              <a:cs typeface="Cairo"/>
              <a:sym typeface="Cairo"/>
            </a:endParaRPr>
          </a:p>
          <a:p>
            <a:pPr indent="0" lvl="0" marL="0" rtl="0" algn="ctr">
              <a:spcBef>
                <a:spcPts val="0"/>
              </a:spcBef>
              <a:spcAft>
                <a:spcPts val="0"/>
              </a:spcAft>
              <a:buNone/>
            </a:pPr>
            <a:r>
              <a:rPr lang="en">
                <a:solidFill>
                  <a:srgbClr val="0C343D"/>
                </a:solidFill>
                <a:latin typeface="Cairo"/>
                <a:ea typeface="Cairo"/>
                <a:cs typeface="Cairo"/>
                <a:sym typeface="Cairo"/>
              </a:rPr>
              <a:t>Utricle &amp; Saccule </a:t>
            </a:r>
            <a:endParaRPr>
              <a:solidFill>
                <a:srgbClr val="0C343D"/>
              </a:solidFill>
              <a:latin typeface="Cairo"/>
              <a:ea typeface="Cairo"/>
              <a:cs typeface="Cairo"/>
              <a:sym typeface="Cairo"/>
            </a:endParaRPr>
          </a:p>
        </p:txBody>
      </p:sp>
      <p:sp>
        <p:nvSpPr>
          <p:cNvPr id="276" name="Google Shape;276;p49"/>
          <p:cNvSpPr/>
          <p:nvPr/>
        </p:nvSpPr>
        <p:spPr>
          <a:xfrm>
            <a:off x="955877" y="2092225"/>
            <a:ext cx="1825500" cy="6402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C343D"/>
                </a:solidFill>
                <a:latin typeface="Cairo"/>
                <a:ea typeface="Cairo"/>
                <a:cs typeface="Cairo"/>
                <a:sym typeface="Cairo"/>
              </a:rPr>
              <a:t>Linear acceleration </a:t>
            </a:r>
            <a:endParaRPr>
              <a:solidFill>
                <a:srgbClr val="0C343D"/>
              </a:solidFill>
              <a:latin typeface="Cairo"/>
              <a:ea typeface="Cairo"/>
              <a:cs typeface="Cairo"/>
              <a:sym typeface="Cairo"/>
            </a:endParaRPr>
          </a:p>
          <a:p>
            <a:pPr indent="0" lvl="0" marL="0" rtl="0" algn="ctr">
              <a:spcBef>
                <a:spcPts val="0"/>
              </a:spcBef>
              <a:spcAft>
                <a:spcPts val="0"/>
              </a:spcAft>
              <a:buNone/>
            </a:pPr>
            <a:r>
              <a:rPr lang="en">
                <a:solidFill>
                  <a:srgbClr val="0C343D"/>
                </a:solidFill>
                <a:latin typeface="Cairo"/>
                <a:ea typeface="Cairo"/>
                <a:cs typeface="Cairo"/>
                <a:sym typeface="Cairo"/>
              </a:rPr>
              <a:t>Horizontal (Utricle)</a:t>
            </a:r>
            <a:endParaRPr>
              <a:solidFill>
                <a:srgbClr val="0C343D"/>
              </a:solidFill>
              <a:latin typeface="Cairo"/>
              <a:ea typeface="Cairo"/>
              <a:cs typeface="Cairo"/>
              <a:sym typeface="Cairo"/>
            </a:endParaRPr>
          </a:p>
        </p:txBody>
      </p:sp>
      <p:sp>
        <p:nvSpPr>
          <p:cNvPr id="277" name="Google Shape;277;p49"/>
          <p:cNvSpPr/>
          <p:nvPr/>
        </p:nvSpPr>
        <p:spPr>
          <a:xfrm>
            <a:off x="955877" y="2818600"/>
            <a:ext cx="1825500" cy="6402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C343D"/>
                </a:solidFill>
                <a:latin typeface="Cairo"/>
                <a:ea typeface="Cairo"/>
                <a:cs typeface="Cairo"/>
                <a:sym typeface="Cairo"/>
              </a:rPr>
              <a:t>Linear acceleration </a:t>
            </a:r>
            <a:endParaRPr>
              <a:solidFill>
                <a:srgbClr val="0C343D"/>
              </a:solidFill>
              <a:latin typeface="Cairo"/>
              <a:ea typeface="Cairo"/>
              <a:cs typeface="Cairo"/>
              <a:sym typeface="Cairo"/>
            </a:endParaRPr>
          </a:p>
          <a:p>
            <a:pPr indent="0" lvl="0" marL="0" rtl="0" algn="ctr">
              <a:spcBef>
                <a:spcPts val="0"/>
              </a:spcBef>
              <a:spcAft>
                <a:spcPts val="0"/>
              </a:spcAft>
              <a:buNone/>
            </a:pPr>
            <a:r>
              <a:rPr lang="en">
                <a:solidFill>
                  <a:srgbClr val="0C343D"/>
                </a:solidFill>
                <a:latin typeface="Cairo"/>
                <a:ea typeface="Cairo"/>
                <a:cs typeface="Cairo"/>
                <a:sym typeface="Cairo"/>
              </a:rPr>
              <a:t>Vertical </a:t>
            </a:r>
            <a:r>
              <a:rPr lang="en">
                <a:solidFill>
                  <a:srgbClr val="0C343D"/>
                </a:solidFill>
                <a:latin typeface="Cairo"/>
                <a:ea typeface="Cairo"/>
                <a:cs typeface="Cairo"/>
                <a:sym typeface="Cairo"/>
              </a:rPr>
              <a:t>(Saccule)</a:t>
            </a:r>
            <a:endParaRPr>
              <a:solidFill>
                <a:srgbClr val="0C343D"/>
              </a:solidFill>
              <a:latin typeface="Cairo"/>
              <a:ea typeface="Cairo"/>
              <a:cs typeface="Cairo"/>
              <a:sym typeface="Cairo"/>
            </a:endParaRPr>
          </a:p>
        </p:txBody>
      </p:sp>
      <p:sp>
        <p:nvSpPr>
          <p:cNvPr id="278" name="Google Shape;278;p49"/>
          <p:cNvSpPr/>
          <p:nvPr/>
        </p:nvSpPr>
        <p:spPr>
          <a:xfrm>
            <a:off x="955877" y="3544975"/>
            <a:ext cx="1825500" cy="6402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C343D"/>
                </a:solidFill>
                <a:latin typeface="Cairo"/>
                <a:ea typeface="Cairo"/>
                <a:cs typeface="Cairo"/>
                <a:sym typeface="Cairo"/>
              </a:rPr>
              <a:t>Angular acceleration </a:t>
            </a:r>
            <a:endParaRPr>
              <a:solidFill>
                <a:srgbClr val="0C343D"/>
              </a:solidFill>
              <a:latin typeface="Cairo"/>
              <a:ea typeface="Cairo"/>
              <a:cs typeface="Cairo"/>
              <a:sym typeface="Cairo"/>
            </a:endParaRPr>
          </a:p>
          <a:p>
            <a:pPr indent="0" lvl="0" marL="0" rtl="0" algn="ctr">
              <a:spcBef>
                <a:spcPts val="0"/>
              </a:spcBef>
              <a:spcAft>
                <a:spcPts val="0"/>
              </a:spcAft>
              <a:buNone/>
            </a:pPr>
            <a:r>
              <a:rPr lang="en">
                <a:solidFill>
                  <a:srgbClr val="0C343D"/>
                </a:solidFill>
                <a:latin typeface="Cairo"/>
                <a:ea typeface="Cairo"/>
                <a:cs typeface="Cairo"/>
                <a:sym typeface="Cairo"/>
              </a:rPr>
              <a:t>(SCCs)</a:t>
            </a:r>
            <a:endParaRPr>
              <a:solidFill>
                <a:srgbClr val="0C343D"/>
              </a:solidFill>
              <a:latin typeface="Cairo"/>
              <a:ea typeface="Cairo"/>
              <a:cs typeface="Cairo"/>
              <a:sym typeface="Cairo"/>
            </a:endParaRPr>
          </a:p>
        </p:txBody>
      </p:sp>
      <p:sp>
        <p:nvSpPr>
          <p:cNvPr id="279" name="Google Shape;279;p49"/>
          <p:cNvSpPr/>
          <p:nvPr/>
        </p:nvSpPr>
        <p:spPr>
          <a:xfrm>
            <a:off x="955877" y="4271350"/>
            <a:ext cx="1825500" cy="6402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C343D"/>
                </a:solidFill>
                <a:latin typeface="Cairo"/>
                <a:ea typeface="Cairo"/>
                <a:cs typeface="Cairo"/>
                <a:sym typeface="Cairo"/>
              </a:rPr>
              <a:t>Predictive function </a:t>
            </a:r>
            <a:endParaRPr>
              <a:solidFill>
                <a:srgbClr val="0C343D"/>
              </a:solidFill>
              <a:latin typeface="Cairo"/>
              <a:ea typeface="Cairo"/>
              <a:cs typeface="Cairo"/>
              <a:sym typeface="Cairo"/>
            </a:endParaRPr>
          </a:p>
          <a:p>
            <a:pPr indent="0" lvl="0" marL="0" rtl="0" algn="ctr">
              <a:spcBef>
                <a:spcPts val="0"/>
              </a:spcBef>
              <a:spcAft>
                <a:spcPts val="0"/>
              </a:spcAft>
              <a:buNone/>
            </a:pPr>
            <a:r>
              <a:rPr lang="en">
                <a:solidFill>
                  <a:srgbClr val="0C343D"/>
                </a:solidFill>
                <a:latin typeface="Cairo"/>
                <a:ea typeface="Cairo"/>
                <a:cs typeface="Cairo"/>
                <a:sym typeface="Cairo"/>
              </a:rPr>
              <a:t>(SCCs)</a:t>
            </a:r>
            <a:endParaRPr>
              <a:solidFill>
                <a:srgbClr val="0C343D"/>
              </a:solidFill>
              <a:latin typeface="Cairo"/>
              <a:ea typeface="Cairo"/>
              <a:cs typeface="Cairo"/>
              <a:sym typeface="Cairo"/>
            </a:endParaRPr>
          </a:p>
        </p:txBody>
      </p:sp>
      <p:sp>
        <p:nvSpPr>
          <p:cNvPr id="280" name="Google Shape;280;p49"/>
          <p:cNvSpPr/>
          <p:nvPr/>
        </p:nvSpPr>
        <p:spPr>
          <a:xfrm>
            <a:off x="3736452" y="1729043"/>
            <a:ext cx="1394100" cy="6402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C343D"/>
                </a:solidFill>
                <a:latin typeface="Cairo"/>
                <a:ea typeface="Cairo"/>
                <a:cs typeface="Cairo"/>
                <a:sym typeface="Cairo"/>
              </a:rPr>
              <a:t>Static </a:t>
            </a:r>
            <a:r>
              <a:rPr lang="en">
                <a:solidFill>
                  <a:srgbClr val="0C343D"/>
                </a:solidFill>
                <a:latin typeface="Cairo"/>
                <a:ea typeface="Cairo"/>
                <a:cs typeface="Cairo"/>
                <a:sym typeface="Cairo"/>
              </a:rPr>
              <a:t>position sense (la)</a:t>
            </a:r>
            <a:endParaRPr>
              <a:solidFill>
                <a:srgbClr val="0C343D"/>
              </a:solidFill>
              <a:latin typeface="Cairo"/>
              <a:ea typeface="Cairo"/>
              <a:cs typeface="Cairo"/>
              <a:sym typeface="Cairo"/>
            </a:endParaRPr>
          </a:p>
        </p:txBody>
      </p:sp>
      <p:sp>
        <p:nvSpPr>
          <p:cNvPr id="281" name="Google Shape;281;p49"/>
          <p:cNvSpPr/>
          <p:nvPr/>
        </p:nvSpPr>
        <p:spPr>
          <a:xfrm>
            <a:off x="3736452" y="3181793"/>
            <a:ext cx="1394100" cy="6402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C343D"/>
                </a:solidFill>
                <a:latin typeface="Cairo"/>
                <a:ea typeface="Cairo"/>
                <a:cs typeface="Cairo"/>
                <a:sym typeface="Cairo"/>
              </a:rPr>
              <a:t>Neck proprioception </a:t>
            </a:r>
            <a:endParaRPr>
              <a:solidFill>
                <a:srgbClr val="0C343D"/>
              </a:solidFill>
              <a:latin typeface="Cairo"/>
              <a:ea typeface="Cairo"/>
              <a:cs typeface="Cairo"/>
              <a:sym typeface="Cairo"/>
            </a:endParaRPr>
          </a:p>
        </p:txBody>
      </p:sp>
      <p:sp>
        <p:nvSpPr>
          <p:cNvPr id="282" name="Google Shape;282;p49"/>
          <p:cNvSpPr/>
          <p:nvPr/>
        </p:nvSpPr>
        <p:spPr>
          <a:xfrm>
            <a:off x="3736450" y="3908175"/>
            <a:ext cx="1552200" cy="6402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C343D"/>
                </a:solidFill>
                <a:latin typeface="Cairo"/>
                <a:ea typeface="Cairo"/>
                <a:cs typeface="Cairo"/>
                <a:sym typeface="Cairo"/>
              </a:rPr>
              <a:t>Visual information (vestibulo</a:t>
            </a:r>
            <a:r>
              <a:rPr lang="en">
                <a:solidFill>
                  <a:srgbClr val="0C343D"/>
                </a:solidFill>
                <a:latin typeface="Cairo"/>
                <a:ea typeface="Cairo"/>
                <a:cs typeface="Cairo"/>
                <a:sym typeface="Cairo"/>
              </a:rPr>
              <a:t> </a:t>
            </a:r>
            <a:r>
              <a:rPr lang="en">
                <a:solidFill>
                  <a:srgbClr val="0C343D"/>
                </a:solidFill>
                <a:latin typeface="Cairo"/>
                <a:ea typeface="Cairo"/>
                <a:cs typeface="Cairo"/>
                <a:sym typeface="Cairo"/>
              </a:rPr>
              <a:t>ocular)</a:t>
            </a:r>
            <a:endParaRPr>
              <a:solidFill>
                <a:srgbClr val="0C343D"/>
              </a:solidFill>
              <a:latin typeface="Cairo"/>
              <a:ea typeface="Cairo"/>
              <a:cs typeface="Cairo"/>
              <a:sym typeface="Cairo"/>
            </a:endParaRPr>
          </a:p>
        </p:txBody>
      </p:sp>
      <p:sp>
        <p:nvSpPr>
          <p:cNvPr id="283" name="Google Shape;283;p49"/>
          <p:cNvSpPr/>
          <p:nvPr/>
        </p:nvSpPr>
        <p:spPr>
          <a:xfrm>
            <a:off x="5199655" y="1729043"/>
            <a:ext cx="1394100" cy="6402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C343D"/>
                </a:solidFill>
                <a:latin typeface="Cairo"/>
                <a:ea typeface="Cairo"/>
                <a:cs typeface="Cairo"/>
                <a:sym typeface="Cairo"/>
              </a:rPr>
              <a:t>Vestibular apparatus</a:t>
            </a:r>
            <a:endParaRPr>
              <a:solidFill>
                <a:srgbClr val="0C343D"/>
              </a:solidFill>
              <a:latin typeface="Cairo"/>
              <a:ea typeface="Cairo"/>
              <a:cs typeface="Cairo"/>
              <a:sym typeface="Cairo"/>
            </a:endParaRPr>
          </a:p>
        </p:txBody>
      </p:sp>
      <p:sp>
        <p:nvSpPr>
          <p:cNvPr id="284" name="Google Shape;284;p49"/>
          <p:cNvSpPr/>
          <p:nvPr/>
        </p:nvSpPr>
        <p:spPr>
          <a:xfrm>
            <a:off x="5199650" y="2455425"/>
            <a:ext cx="1394100" cy="6402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C343D"/>
                </a:solidFill>
                <a:latin typeface="Cairo"/>
                <a:ea typeface="Cairo"/>
                <a:cs typeface="Cairo"/>
                <a:sym typeface="Cairo"/>
              </a:rPr>
              <a:t>Chest wall proprioceptors</a:t>
            </a:r>
            <a:endParaRPr>
              <a:solidFill>
                <a:srgbClr val="0C343D"/>
              </a:solidFill>
              <a:latin typeface="Cairo"/>
              <a:ea typeface="Cairo"/>
              <a:cs typeface="Cairo"/>
              <a:sym typeface="Cairo"/>
            </a:endParaRPr>
          </a:p>
        </p:txBody>
      </p:sp>
      <p:sp>
        <p:nvSpPr>
          <p:cNvPr id="285" name="Google Shape;285;p49"/>
          <p:cNvSpPr/>
          <p:nvPr/>
        </p:nvSpPr>
        <p:spPr>
          <a:xfrm>
            <a:off x="5199655" y="3181793"/>
            <a:ext cx="1394100" cy="6402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C343D"/>
                </a:solidFill>
                <a:latin typeface="Cairo"/>
                <a:ea typeface="Cairo"/>
                <a:cs typeface="Cairo"/>
                <a:sym typeface="Cairo"/>
              </a:rPr>
              <a:t>Air pressure against body</a:t>
            </a:r>
            <a:endParaRPr>
              <a:solidFill>
                <a:srgbClr val="0C343D"/>
              </a:solidFill>
              <a:latin typeface="Cairo"/>
              <a:ea typeface="Cairo"/>
              <a:cs typeface="Cairo"/>
              <a:sym typeface="Cairo"/>
            </a:endParaRPr>
          </a:p>
        </p:txBody>
      </p:sp>
      <p:sp>
        <p:nvSpPr>
          <p:cNvPr id="286" name="Google Shape;286;p49"/>
          <p:cNvSpPr/>
          <p:nvPr/>
        </p:nvSpPr>
        <p:spPr>
          <a:xfrm>
            <a:off x="5367400" y="3908150"/>
            <a:ext cx="1226400" cy="6402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C343D"/>
                </a:solidFill>
                <a:latin typeface="Cairo"/>
                <a:ea typeface="Cairo"/>
                <a:cs typeface="Cairo"/>
                <a:sym typeface="Cairo"/>
              </a:rPr>
              <a:t>Footpads pressure</a:t>
            </a:r>
            <a:endParaRPr>
              <a:solidFill>
                <a:srgbClr val="0C343D"/>
              </a:solidFill>
              <a:latin typeface="Cairo"/>
              <a:ea typeface="Cairo"/>
              <a:cs typeface="Cairo"/>
              <a:sym typeface="Cairo"/>
            </a:endParaRPr>
          </a:p>
        </p:txBody>
      </p:sp>
      <p:sp>
        <p:nvSpPr>
          <p:cNvPr id="287" name="Google Shape;287;p49"/>
          <p:cNvSpPr/>
          <p:nvPr/>
        </p:nvSpPr>
        <p:spPr>
          <a:xfrm>
            <a:off x="3736452" y="2455418"/>
            <a:ext cx="1394100" cy="6402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C343D"/>
                </a:solidFill>
                <a:latin typeface="Cairo"/>
                <a:ea typeface="Cairo"/>
                <a:cs typeface="Cairo"/>
                <a:sym typeface="Cairo"/>
              </a:rPr>
              <a:t>Dynamic position sense (ll)</a:t>
            </a:r>
            <a:endParaRPr>
              <a:solidFill>
                <a:srgbClr val="0C343D"/>
              </a:solidFill>
              <a:latin typeface="Cairo"/>
              <a:ea typeface="Cairo"/>
              <a:cs typeface="Cairo"/>
              <a:sym typeface="Cairo"/>
            </a:endParaRPr>
          </a:p>
        </p:txBody>
      </p:sp>
      <p:sp>
        <p:nvSpPr>
          <p:cNvPr id="288" name="Google Shape;288;p49"/>
          <p:cNvSpPr txBox="1"/>
          <p:nvPr/>
        </p:nvSpPr>
        <p:spPr>
          <a:xfrm>
            <a:off x="1641750" y="5195275"/>
            <a:ext cx="3353100" cy="40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Labyrinth </a:t>
            </a:r>
            <a:r>
              <a:rPr lang="en" sz="1800">
                <a:solidFill>
                  <a:srgbClr val="134F5C"/>
                </a:solidFill>
                <a:highlight>
                  <a:srgbClr val="EFEFEF"/>
                </a:highlight>
                <a:latin typeface="Josefin Sans"/>
                <a:ea typeface="Josefin Sans"/>
                <a:cs typeface="Josefin Sans"/>
                <a:sym typeface="Josefin Sans"/>
              </a:rPr>
              <a:t>components </a:t>
            </a:r>
            <a:endParaRPr sz="1800">
              <a:solidFill>
                <a:srgbClr val="134F5C"/>
              </a:solidFill>
              <a:highlight>
                <a:srgbClr val="EFEFEF"/>
              </a:highlight>
              <a:latin typeface="Josefin Sans"/>
              <a:ea typeface="Josefin Sans"/>
              <a:cs typeface="Josefin Sans"/>
              <a:sym typeface="Josefin Sans"/>
            </a:endParaRPr>
          </a:p>
        </p:txBody>
      </p:sp>
      <p:pic>
        <p:nvPicPr>
          <p:cNvPr id="289" name="Google Shape;289;p49"/>
          <p:cNvPicPr preferRelativeResize="0"/>
          <p:nvPr/>
        </p:nvPicPr>
        <p:blipFill rotWithShape="1">
          <a:blip r:embed="rId3">
            <a:alphaModFix/>
          </a:blip>
          <a:srcRect b="0" l="0" r="2104" t="0"/>
          <a:stretch/>
        </p:blipFill>
        <p:spPr>
          <a:xfrm>
            <a:off x="4605074" y="5840480"/>
            <a:ext cx="2070209" cy="1382438"/>
          </a:xfrm>
          <a:prstGeom prst="rect">
            <a:avLst/>
          </a:prstGeom>
          <a:noFill/>
          <a:ln>
            <a:noFill/>
          </a:ln>
        </p:spPr>
      </p:pic>
      <p:sp>
        <p:nvSpPr>
          <p:cNvPr id="290" name="Google Shape;290;p49"/>
          <p:cNvSpPr txBox="1"/>
          <p:nvPr/>
        </p:nvSpPr>
        <p:spPr>
          <a:xfrm>
            <a:off x="0" y="5480250"/>
            <a:ext cx="4994700" cy="1828800"/>
          </a:xfrm>
          <a:prstGeom prst="rect">
            <a:avLst/>
          </a:prstGeom>
          <a:noFill/>
          <a:ln>
            <a:noFill/>
          </a:ln>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SzPts val="1400"/>
              <a:buFont typeface="Cairo"/>
              <a:buAutoNum type="arabicPeriod"/>
            </a:pPr>
            <a:r>
              <a:rPr lang="en">
                <a:solidFill>
                  <a:srgbClr val="45818E"/>
                </a:solidFill>
                <a:latin typeface="Josefin Sans"/>
                <a:ea typeface="Josefin Sans"/>
                <a:cs typeface="Josefin Sans"/>
                <a:sym typeface="Josefin Sans"/>
              </a:rPr>
              <a:t>Cochlea</a:t>
            </a:r>
            <a:r>
              <a:rPr lang="en">
                <a:latin typeface="Cairo"/>
                <a:ea typeface="Cairo"/>
                <a:cs typeface="Cairo"/>
                <a:sym typeface="Cairo"/>
              </a:rPr>
              <a:t> (</a:t>
            </a:r>
            <a:r>
              <a:rPr lang="en">
                <a:solidFill>
                  <a:srgbClr val="FF0000"/>
                </a:solidFill>
                <a:latin typeface="Cairo"/>
                <a:ea typeface="Cairo"/>
                <a:cs typeface="Cairo"/>
                <a:sym typeface="Cairo"/>
              </a:rPr>
              <a:t>organ of corti</a:t>
            </a:r>
            <a:r>
              <a:rPr lang="en">
                <a:latin typeface="Cairo"/>
                <a:ea typeface="Cairo"/>
                <a:cs typeface="Cairo"/>
                <a:sym typeface="Cairo"/>
              </a:rPr>
              <a:t> containing receptors for </a:t>
            </a:r>
            <a:r>
              <a:rPr lang="en">
                <a:solidFill>
                  <a:srgbClr val="A64D79"/>
                </a:solidFill>
                <a:latin typeface="Cairo"/>
                <a:ea typeface="Cairo"/>
                <a:cs typeface="Cairo"/>
                <a:sym typeface="Cairo"/>
              </a:rPr>
              <a:t>hearing</a:t>
            </a:r>
            <a:r>
              <a:rPr lang="en">
                <a:latin typeface="Cairo"/>
                <a:ea typeface="Cairo"/>
                <a:cs typeface="Cairo"/>
                <a:sym typeface="Cairo"/>
              </a:rPr>
              <a:t>)</a:t>
            </a:r>
            <a:endParaRPr>
              <a:latin typeface="Cairo"/>
              <a:ea typeface="Cairo"/>
              <a:cs typeface="Cairo"/>
              <a:sym typeface="Cairo"/>
            </a:endParaRPr>
          </a:p>
          <a:p>
            <a:pPr indent="-317500" lvl="0" marL="457200" rtl="0" algn="l">
              <a:lnSpc>
                <a:spcPct val="115000"/>
              </a:lnSpc>
              <a:spcBef>
                <a:spcPts val="0"/>
              </a:spcBef>
              <a:spcAft>
                <a:spcPts val="0"/>
              </a:spcAft>
              <a:buSzPts val="1400"/>
              <a:buFont typeface="Cairo"/>
              <a:buAutoNum type="arabicPeriod"/>
            </a:pPr>
            <a:r>
              <a:rPr lang="en">
                <a:solidFill>
                  <a:srgbClr val="45818E"/>
                </a:solidFill>
                <a:latin typeface="Josefin Sans"/>
                <a:ea typeface="Josefin Sans"/>
                <a:cs typeface="Josefin Sans"/>
                <a:sym typeface="Josefin Sans"/>
              </a:rPr>
              <a:t>Semicircular canals</a:t>
            </a:r>
            <a:r>
              <a:rPr lang="en">
                <a:latin typeface="Cairo"/>
                <a:ea typeface="Cairo"/>
                <a:cs typeface="Cairo"/>
                <a:sym typeface="Cairo"/>
              </a:rPr>
              <a:t> (</a:t>
            </a:r>
            <a:r>
              <a:rPr lang="en">
                <a:solidFill>
                  <a:srgbClr val="FF0000"/>
                </a:solidFill>
                <a:latin typeface="Cairo"/>
                <a:ea typeface="Cairo"/>
                <a:cs typeface="Cairo"/>
                <a:sym typeface="Cairo"/>
              </a:rPr>
              <a:t>Crista ampullaris </a:t>
            </a:r>
            <a:r>
              <a:rPr lang="en">
                <a:latin typeface="Cairo"/>
                <a:ea typeface="Cairo"/>
                <a:cs typeface="Cairo"/>
                <a:sym typeface="Cairo"/>
              </a:rPr>
              <a:t>containing receptors that respond to </a:t>
            </a:r>
            <a:r>
              <a:rPr lang="en">
                <a:solidFill>
                  <a:srgbClr val="A64D79"/>
                </a:solidFill>
                <a:latin typeface="Cairo"/>
                <a:ea typeface="Cairo"/>
                <a:cs typeface="Cairo"/>
                <a:sym typeface="Cairo"/>
              </a:rPr>
              <a:t>head rotation</a:t>
            </a:r>
            <a:r>
              <a:rPr lang="en">
                <a:latin typeface="Cairo"/>
                <a:ea typeface="Cairo"/>
                <a:cs typeface="Cairo"/>
                <a:sym typeface="Cairo"/>
              </a:rPr>
              <a:t>)</a:t>
            </a:r>
            <a:endParaRPr>
              <a:latin typeface="Cairo"/>
              <a:ea typeface="Cairo"/>
              <a:cs typeface="Cairo"/>
              <a:sym typeface="Cairo"/>
            </a:endParaRPr>
          </a:p>
          <a:p>
            <a:pPr indent="-317500" lvl="0" marL="457200" rtl="0" algn="l">
              <a:lnSpc>
                <a:spcPct val="115000"/>
              </a:lnSpc>
              <a:spcBef>
                <a:spcPts val="0"/>
              </a:spcBef>
              <a:spcAft>
                <a:spcPts val="0"/>
              </a:spcAft>
              <a:buSzPts val="1400"/>
              <a:buFont typeface="Cairo"/>
              <a:buAutoNum type="arabicPeriod"/>
            </a:pPr>
            <a:r>
              <a:rPr lang="en">
                <a:solidFill>
                  <a:srgbClr val="45818E"/>
                </a:solidFill>
                <a:latin typeface="Josefin Sans"/>
                <a:ea typeface="Josefin Sans"/>
                <a:cs typeface="Josefin Sans"/>
                <a:sym typeface="Josefin Sans"/>
              </a:rPr>
              <a:t>Utricle &amp; Saccule</a:t>
            </a:r>
            <a:r>
              <a:rPr lang="en">
                <a:latin typeface="Cairo"/>
                <a:ea typeface="Cairo"/>
                <a:cs typeface="Cairo"/>
                <a:sym typeface="Cairo"/>
              </a:rPr>
              <a:t> (</a:t>
            </a:r>
            <a:r>
              <a:rPr lang="en">
                <a:solidFill>
                  <a:srgbClr val="FF0000"/>
                </a:solidFill>
                <a:latin typeface="Cairo"/>
                <a:ea typeface="Cairo"/>
                <a:cs typeface="Cairo"/>
                <a:sym typeface="Cairo"/>
              </a:rPr>
              <a:t>Macula</a:t>
            </a:r>
            <a:r>
              <a:rPr lang="en">
                <a:latin typeface="Cairo"/>
                <a:ea typeface="Cairo"/>
                <a:cs typeface="Cairo"/>
                <a:sym typeface="Cairo"/>
              </a:rPr>
              <a:t> contain otolith organs and receptors that respond to </a:t>
            </a:r>
            <a:r>
              <a:rPr lang="en">
                <a:solidFill>
                  <a:srgbClr val="A64D79"/>
                </a:solidFill>
                <a:latin typeface="Cairo"/>
                <a:ea typeface="Cairo"/>
                <a:cs typeface="Cairo"/>
                <a:sym typeface="Cairo"/>
              </a:rPr>
              <a:t>gravity and head tilt</a:t>
            </a:r>
            <a:r>
              <a:rPr lang="en">
                <a:latin typeface="Cairo"/>
                <a:ea typeface="Cairo"/>
                <a:cs typeface="Cairo"/>
                <a:sym typeface="Cairo"/>
              </a:rPr>
              <a:t>). </a:t>
            </a:r>
            <a:endParaRPr>
              <a:latin typeface="Cairo"/>
              <a:ea typeface="Cairo"/>
              <a:cs typeface="Cairo"/>
              <a:sym typeface="Cairo"/>
            </a:endParaRPr>
          </a:p>
        </p:txBody>
      </p:sp>
      <p:pic>
        <p:nvPicPr>
          <p:cNvPr id="291" name="Google Shape;291;p49"/>
          <p:cNvPicPr preferRelativeResize="0"/>
          <p:nvPr/>
        </p:nvPicPr>
        <p:blipFill>
          <a:blip r:embed="rId4">
            <a:alphaModFix/>
          </a:blip>
          <a:stretch>
            <a:fillRect/>
          </a:stretch>
        </p:blipFill>
        <p:spPr>
          <a:xfrm>
            <a:off x="1900388" y="8364532"/>
            <a:ext cx="3057224" cy="1242675"/>
          </a:xfrm>
          <a:prstGeom prst="rect">
            <a:avLst/>
          </a:prstGeom>
          <a:noFill/>
          <a:ln>
            <a:noFill/>
          </a:ln>
        </p:spPr>
      </p:pic>
      <p:sp>
        <p:nvSpPr>
          <p:cNvPr id="292" name="Google Shape;292;p49"/>
          <p:cNvSpPr txBox="1"/>
          <p:nvPr/>
        </p:nvSpPr>
        <p:spPr>
          <a:xfrm>
            <a:off x="685796" y="7578480"/>
            <a:ext cx="5486400" cy="640200"/>
          </a:xfrm>
          <a:prstGeom prst="rect">
            <a:avLst/>
          </a:prstGeom>
          <a:solidFill>
            <a:srgbClr val="D0E0E3"/>
          </a:solidFill>
          <a:ln cap="flat" cmpd="sng" w="952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airo"/>
                <a:ea typeface="Cairo"/>
                <a:cs typeface="Cairo"/>
                <a:sym typeface="Cairo"/>
              </a:rPr>
              <a:t>To </a:t>
            </a:r>
            <a:r>
              <a:rPr lang="en">
                <a:latin typeface="Cairo"/>
                <a:ea typeface="Cairo"/>
                <a:cs typeface="Cairo"/>
                <a:sym typeface="Cairo"/>
              </a:rPr>
              <a:t>balance the center of gravity must be above the support point at which the weight is evenly dispersed. </a:t>
            </a:r>
            <a:endParaRPr>
              <a:latin typeface="Cairo"/>
              <a:ea typeface="Cairo"/>
              <a:cs typeface="Cairo"/>
              <a:sym typeface="Cair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50"/>
          <p:cNvSpPr/>
          <p:nvPr/>
        </p:nvSpPr>
        <p:spPr>
          <a:xfrm>
            <a:off x="118050" y="2439725"/>
            <a:ext cx="3268800" cy="2334600"/>
          </a:xfrm>
          <a:prstGeom prst="rect">
            <a:avLst/>
          </a:prstGeom>
          <a:noFill/>
          <a:ln cap="flat" cmpd="sng" w="9525">
            <a:solidFill>
              <a:srgbClr val="FFD966"/>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Cairo"/>
              <a:ea typeface="Cairo"/>
              <a:cs typeface="Cairo"/>
              <a:sym typeface="Cairo"/>
            </a:endParaRPr>
          </a:p>
        </p:txBody>
      </p:sp>
      <p:sp>
        <p:nvSpPr>
          <p:cNvPr id="298" name="Google Shape;298;p50"/>
          <p:cNvSpPr/>
          <p:nvPr/>
        </p:nvSpPr>
        <p:spPr>
          <a:xfrm>
            <a:off x="3429000" y="2439725"/>
            <a:ext cx="3268800" cy="2334600"/>
          </a:xfrm>
          <a:prstGeom prst="rect">
            <a:avLst/>
          </a:prstGeom>
          <a:noFill/>
          <a:ln cap="flat" cmpd="sng" w="9525">
            <a:solidFill>
              <a:srgbClr val="FFD966"/>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Cairo"/>
              <a:ea typeface="Cairo"/>
              <a:cs typeface="Cairo"/>
              <a:sym typeface="Cairo"/>
            </a:endParaRPr>
          </a:p>
        </p:txBody>
      </p:sp>
      <p:sp>
        <p:nvSpPr>
          <p:cNvPr id="299" name="Google Shape;299;p5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0" name="Google Shape;300;p50"/>
          <p:cNvSpPr txBox="1"/>
          <p:nvPr/>
        </p:nvSpPr>
        <p:spPr>
          <a:xfrm>
            <a:off x="1752450" y="551618"/>
            <a:ext cx="3353100" cy="40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Balance and Equilibrium </a:t>
            </a:r>
            <a:endParaRPr sz="1800">
              <a:solidFill>
                <a:srgbClr val="134F5C"/>
              </a:solidFill>
              <a:highlight>
                <a:srgbClr val="EFEFEF"/>
              </a:highlight>
              <a:latin typeface="Josefin Sans"/>
              <a:ea typeface="Josefin Sans"/>
              <a:cs typeface="Josefin Sans"/>
              <a:sym typeface="Josefin Sans"/>
            </a:endParaRPr>
          </a:p>
        </p:txBody>
      </p:sp>
      <p:sp>
        <p:nvSpPr>
          <p:cNvPr id="301" name="Google Shape;301;p50"/>
          <p:cNvSpPr txBox="1"/>
          <p:nvPr/>
        </p:nvSpPr>
        <p:spPr>
          <a:xfrm>
            <a:off x="546150" y="958124"/>
            <a:ext cx="5765700" cy="1830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Josefin Sans"/>
              <a:buChar char="●"/>
            </a:pPr>
            <a:r>
              <a:rPr lang="en">
                <a:latin typeface="Josefin Sans"/>
                <a:ea typeface="Josefin Sans"/>
                <a:cs typeface="Josefin Sans"/>
                <a:sym typeface="Josefin Sans"/>
              </a:rPr>
              <a:t>Balance is the ability to maintain the equilibrium of the body. </a:t>
            </a:r>
            <a:endParaRPr>
              <a:latin typeface="Josefin Sans"/>
              <a:ea typeface="Josefin Sans"/>
              <a:cs typeface="Josefin Sans"/>
              <a:sym typeface="Josefin Sans"/>
            </a:endParaRPr>
          </a:p>
          <a:p>
            <a:pPr indent="-317500" lvl="1" marL="914400" rtl="0" algn="l">
              <a:spcBef>
                <a:spcPts val="0"/>
              </a:spcBef>
              <a:spcAft>
                <a:spcPts val="0"/>
              </a:spcAft>
              <a:buSzPts val="1400"/>
              <a:buFont typeface="Cairo"/>
              <a:buChar char="○"/>
            </a:pPr>
            <a:r>
              <a:rPr lang="en">
                <a:latin typeface="Cairo"/>
                <a:ea typeface="Cairo"/>
                <a:cs typeface="Cairo"/>
                <a:sym typeface="Cairo"/>
              </a:rPr>
              <a:t>Foot position affects standing balance. </a:t>
            </a:r>
            <a:endParaRPr>
              <a:latin typeface="Cairo"/>
              <a:ea typeface="Cairo"/>
              <a:cs typeface="Cairo"/>
              <a:sym typeface="Cairo"/>
            </a:endParaRPr>
          </a:p>
          <a:p>
            <a:pPr indent="-317500" lvl="0" marL="457200" rtl="0" algn="l">
              <a:spcBef>
                <a:spcPts val="0"/>
              </a:spcBef>
              <a:spcAft>
                <a:spcPts val="0"/>
              </a:spcAft>
              <a:buSzPts val="1400"/>
              <a:buChar char="●"/>
            </a:pPr>
            <a:r>
              <a:rPr lang="en">
                <a:latin typeface="Josefin Sans"/>
                <a:ea typeface="Josefin Sans"/>
                <a:cs typeface="Josefin Sans"/>
                <a:sym typeface="Josefin Sans"/>
              </a:rPr>
              <a:t>Equilibrium</a:t>
            </a:r>
            <a:r>
              <a:rPr lang="en">
                <a:latin typeface="Cairo"/>
                <a:ea typeface="Cairo"/>
                <a:cs typeface="Cairo"/>
                <a:sym typeface="Cairo"/>
              </a:rPr>
              <a:t> is the state of a body or physical system at rest for in un accelerated motion in which the resultant of all forces acting on it is zero and the sum of all torques about any access is zero.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There are 2 types of Equilibrium:</a:t>
            </a:r>
            <a:endParaRPr>
              <a:latin typeface="Cairo"/>
              <a:ea typeface="Cairo"/>
              <a:cs typeface="Cairo"/>
              <a:sym typeface="Cairo"/>
            </a:endParaRPr>
          </a:p>
        </p:txBody>
      </p:sp>
      <p:sp>
        <p:nvSpPr>
          <p:cNvPr id="302" name="Google Shape;302;p50"/>
          <p:cNvSpPr txBox="1"/>
          <p:nvPr/>
        </p:nvSpPr>
        <p:spPr>
          <a:xfrm>
            <a:off x="75909" y="2531051"/>
            <a:ext cx="3353100" cy="40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Static </a:t>
            </a:r>
            <a:r>
              <a:rPr lang="en" sz="1800">
                <a:solidFill>
                  <a:srgbClr val="134F5C"/>
                </a:solidFill>
                <a:highlight>
                  <a:srgbClr val="EFEFEF"/>
                </a:highlight>
                <a:latin typeface="Josefin Sans"/>
                <a:ea typeface="Josefin Sans"/>
                <a:cs typeface="Josefin Sans"/>
                <a:sym typeface="Josefin Sans"/>
              </a:rPr>
              <a:t>Equilibrium </a:t>
            </a:r>
            <a:endParaRPr sz="1800">
              <a:solidFill>
                <a:srgbClr val="134F5C"/>
              </a:solidFill>
              <a:highlight>
                <a:srgbClr val="EFEFEF"/>
              </a:highlight>
              <a:latin typeface="Josefin Sans"/>
              <a:ea typeface="Josefin Sans"/>
              <a:cs typeface="Josefin Sans"/>
              <a:sym typeface="Josefin Sans"/>
            </a:endParaRPr>
          </a:p>
        </p:txBody>
      </p:sp>
      <p:sp>
        <p:nvSpPr>
          <p:cNvPr id="303" name="Google Shape;303;p50"/>
          <p:cNvSpPr txBox="1"/>
          <p:nvPr/>
        </p:nvSpPr>
        <p:spPr>
          <a:xfrm>
            <a:off x="3429009" y="2531035"/>
            <a:ext cx="3353100" cy="40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Dynamic Equilibrium </a:t>
            </a:r>
            <a:endParaRPr sz="1800">
              <a:solidFill>
                <a:srgbClr val="134F5C"/>
              </a:solidFill>
              <a:highlight>
                <a:srgbClr val="EFEFEF"/>
              </a:highlight>
              <a:latin typeface="Josefin Sans"/>
              <a:ea typeface="Josefin Sans"/>
              <a:cs typeface="Josefin Sans"/>
              <a:sym typeface="Josefin Sans"/>
            </a:endParaRPr>
          </a:p>
        </p:txBody>
      </p:sp>
      <p:sp>
        <p:nvSpPr>
          <p:cNvPr id="304" name="Google Shape;304;p50"/>
          <p:cNvSpPr txBox="1"/>
          <p:nvPr/>
        </p:nvSpPr>
        <p:spPr>
          <a:xfrm>
            <a:off x="233550" y="2937550"/>
            <a:ext cx="3037800" cy="17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Keep the </a:t>
            </a:r>
            <a:r>
              <a:rPr lang="en">
                <a:latin typeface="Cairo"/>
                <a:ea typeface="Cairo"/>
                <a:cs typeface="Cairo"/>
                <a:sym typeface="Cairo"/>
              </a:rPr>
              <a:t>body in a desired position. </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The Equilibrium is maintained in a </a:t>
            </a:r>
            <a:r>
              <a:rPr b="1" lang="en">
                <a:latin typeface="Cairo"/>
                <a:ea typeface="Cairo"/>
                <a:cs typeface="Cairo"/>
                <a:sym typeface="Cairo"/>
              </a:rPr>
              <a:t>Fixed position</a:t>
            </a:r>
            <a:r>
              <a:rPr lang="en">
                <a:latin typeface="Cairo"/>
                <a:ea typeface="Cairo"/>
                <a:cs typeface="Cairo"/>
                <a:sym typeface="Cairo"/>
              </a:rPr>
              <a:t>, usually while stood on one foot or </a:t>
            </a:r>
            <a:r>
              <a:rPr lang="en">
                <a:latin typeface="Cairo"/>
                <a:ea typeface="Cairo"/>
                <a:cs typeface="Cairo"/>
                <a:sym typeface="Cairo"/>
              </a:rPr>
              <a:t>maintenance</a:t>
            </a:r>
            <a:r>
              <a:rPr lang="en">
                <a:latin typeface="Cairo"/>
                <a:ea typeface="Cairo"/>
                <a:cs typeface="Cairo"/>
                <a:sym typeface="Cairo"/>
              </a:rPr>
              <a:t> of body posture relative to gravity while the body is still. </a:t>
            </a:r>
            <a:endParaRPr>
              <a:latin typeface="Cairo"/>
              <a:ea typeface="Cairo"/>
              <a:cs typeface="Cairo"/>
              <a:sym typeface="Cairo"/>
            </a:endParaRPr>
          </a:p>
        </p:txBody>
      </p:sp>
      <p:sp>
        <p:nvSpPr>
          <p:cNvPr id="305" name="Google Shape;305;p50"/>
          <p:cNvSpPr txBox="1"/>
          <p:nvPr/>
        </p:nvSpPr>
        <p:spPr>
          <a:xfrm>
            <a:off x="3513300" y="2937550"/>
            <a:ext cx="3184500" cy="164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To move the body in a controlled way. </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The </a:t>
            </a:r>
            <a:r>
              <a:rPr lang="en">
                <a:latin typeface="Cairo"/>
                <a:ea typeface="Cairo"/>
                <a:cs typeface="Cairo"/>
                <a:sym typeface="Cairo"/>
              </a:rPr>
              <a:t>Equilibrium must be maintained</a:t>
            </a:r>
            <a:r>
              <a:rPr b="1" lang="en">
                <a:latin typeface="Cairo"/>
                <a:ea typeface="Cairo"/>
                <a:cs typeface="Cairo"/>
                <a:sym typeface="Cairo"/>
              </a:rPr>
              <a:t> while performing a task </a:t>
            </a:r>
            <a:r>
              <a:rPr lang="en">
                <a:latin typeface="Cairo"/>
                <a:ea typeface="Cairo"/>
                <a:cs typeface="Cairo"/>
                <a:sym typeface="Cairo"/>
              </a:rPr>
              <a:t>which involves movement e.g. walking the beam - maintenance of the body posture (mainly the head) in response to sudden movements. Tracking a moving object. </a:t>
            </a:r>
            <a:endParaRPr>
              <a:latin typeface="Cairo"/>
              <a:ea typeface="Cairo"/>
              <a:cs typeface="Cairo"/>
              <a:sym typeface="Cairo"/>
            </a:endParaRPr>
          </a:p>
        </p:txBody>
      </p:sp>
      <p:sp>
        <p:nvSpPr>
          <p:cNvPr id="306" name="Google Shape;306;p50"/>
          <p:cNvSpPr txBox="1"/>
          <p:nvPr/>
        </p:nvSpPr>
        <p:spPr>
          <a:xfrm>
            <a:off x="233550" y="4871588"/>
            <a:ext cx="5635800" cy="56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Control of Equilibrium</a:t>
            </a:r>
            <a:endParaRPr sz="1800">
              <a:solidFill>
                <a:srgbClr val="134F5C"/>
              </a:solidFill>
              <a:highlight>
                <a:srgbClr val="EFEFEF"/>
              </a:highlight>
              <a:latin typeface="Josefin Sans"/>
              <a:ea typeface="Josefin Sans"/>
              <a:cs typeface="Josefin Sans"/>
              <a:sym typeface="Josefin Sans"/>
            </a:endParaRPr>
          </a:p>
        </p:txBody>
      </p:sp>
      <p:sp>
        <p:nvSpPr>
          <p:cNvPr id="307" name="Google Shape;307;p50"/>
          <p:cNvSpPr txBox="1"/>
          <p:nvPr/>
        </p:nvSpPr>
        <p:spPr>
          <a:xfrm>
            <a:off x="233550" y="5366725"/>
            <a:ext cx="7223400" cy="14517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Cairo"/>
                <a:ea typeface="Cairo"/>
                <a:cs typeface="Cairo"/>
                <a:sym typeface="Cairo"/>
              </a:rPr>
              <a:t>Sensory inputs from:</a:t>
            </a:r>
            <a:endParaRPr>
              <a:solidFill>
                <a:schemeClr val="dk1"/>
              </a:solidFill>
              <a:latin typeface="Cairo"/>
              <a:ea typeface="Cairo"/>
              <a:cs typeface="Cairo"/>
              <a:sym typeface="Cairo"/>
            </a:endParaRPr>
          </a:p>
          <a:p>
            <a:pPr indent="-317500" lvl="0" marL="457200" rtl="0" algn="l">
              <a:lnSpc>
                <a:spcPct val="115000"/>
              </a:lnSpc>
              <a:spcBef>
                <a:spcPts val="900"/>
              </a:spcBef>
              <a:spcAft>
                <a:spcPts val="0"/>
              </a:spcAft>
              <a:buClr>
                <a:schemeClr val="dk1"/>
              </a:buClr>
              <a:buSzPts val="1400"/>
              <a:buFont typeface="Cairo"/>
              <a:buChar char="●"/>
            </a:pPr>
            <a:r>
              <a:rPr lang="en">
                <a:solidFill>
                  <a:schemeClr val="dk1"/>
                </a:solidFill>
                <a:latin typeface="Cairo"/>
                <a:ea typeface="Cairo"/>
                <a:cs typeface="Cairo"/>
                <a:sym typeface="Cairo"/>
              </a:rPr>
              <a:t>Vestibular system</a:t>
            </a:r>
            <a:endParaRPr>
              <a:solidFill>
                <a:schemeClr val="dk1"/>
              </a:solidFill>
              <a:latin typeface="Cairo"/>
              <a:ea typeface="Cairo"/>
              <a:cs typeface="Cairo"/>
              <a:sym typeface="Cairo"/>
            </a:endParaRPr>
          </a:p>
          <a:p>
            <a:pPr indent="-317500" lvl="0" marL="457200" rtl="0" algn="l">
              <a:lnSpc>
                <a:spcPct val="115000"/>
              </a:lnSpc>
              <a:spcBef>
                <a:spcPts val="0"/>
              </a:spcBef>
              <a:spcAft>
                <a:spcPts val="0"/>
              </a:spcAft>
              <a:buSzPts val="1400"/>
              <a:buFont typeface="Cairo"/>
              <a:buChar char="●"/>
            </a:pPr>
            <a:r>
              <a:rPr lang="en">
                <a:solidFill>
                  <a:srgbClr val="0BD0D9"/>
                </a:solidFill>
                <a:latin typeface="Cairo"/>
                <a:ea typeface="Cairo"/>
                <a:cs typeface="Cairo"/>
                <a:sym typeface="Cairo"/>
              </a:rPr>
              <a:t>.</a:t>
            </a:r>
            <a:r>
              <a:rPr lang="en">
                <a:solidFill>
                  <a:schemeClr val="dk1"/>
                </a:solidFill>
                <a:latin typeface="Cairo"/>
                <a:ea typeface="Cairo"/>
                <a:cs typeface="Cairo"/>
                <a:sym typeface="Cairo"/>
              </a:rPr>
              <a:t>Visual system</a:t>
            </a:r>
            <a:endParaRPr>
              <a:solidFill>
                <a:schemeClr val="dk1"/>
              </a:solidFill>
              <a:latin typeface="Cairo"/>
              <a:ea typeface="Cairo"/>
              <a:cs typeface="Cairo"/>
              <a:sym typeface="Cairo"/>
            </a:endParaRPr>
          </a:p>
          <a:p>
            <a:pPr indent="-317500" lvl="0" marL="457200" rtl="0" algn="l">
              <a:lnSpc>
                <a:spcPct val="115000"/>
              </a:lnSpc>
              <a:spcBef>
                <a:spcPts val="0"/>
              </a:spcBef>
              <a:spcAft>
                <a:spcPts val="0"/>
              </a:spcAft>
              <a:buClr>
                <a:schemeClr val="dk1"/>
              </a:buClr>
              <a:buSzPts val="1400"/>
              <a:buFont typeface="Cairo"/>
              <a:buChar char="●"/>
            </a:pPr>
            <a:r>
              <a:rPr lang="en">
                <a:solidFill>
                  <a:schemeClr val="dk1"/>
                </a:solidFill>
                <a:latin typeface="Cairo"/>
                <a:ea typeface="Cairo"/>
                <a:cs typeface="Cairo"/>
                <a:sym typeface="Cairo"/>
              </a:rPr>
              <a:t>Proprioceptive system</a:t>
            </a:r>
            <a:endParaRPr>
              <a:solidFill>
                <a:schemeClr val="dk1"/>
              </a:solidFill>
              <a:latin typeface="Cairo"/>
              <a:ea typeface="Cairo"/>
              <a:cs typeface="Cairo"/>
              <a:sym typeface="Cairo"/>
            </a:endParaRPr>
          </a:p>
          <a:p>
            <a:pPr indent="-317500" lvl="0" marL="457200" rtl="0" algn="l">
              <a:lnSpc>
                <a:spcPct val="115000"/>
              </a:lnSpc>
              <a:spcBef>
                <a:spcPts val="0"/>
              </a:spcBef>
              <a:spcAft>
                <a:spcPts val="0"/>
              </a:spcAft>
              <a:buClr>
                <a:schemeClr val="dk1"/>
              </a:buClr>
              <a:buSzPts val="1400"/>
              <a:buFont typeface="Cairo"/>
              <a:buChar char="●"/>
            </a:pPr>
            <a:r>
              <a:rPr lang="en">
                <a:solidFill>
                  <a:schemeClr val="dk1"/>
                </a:solidFill>
                <a:latin typeface="Cairo"/>
                <a:ea typeface="Cairo"/>
                <a:cs typeface="Cairo"/>
                <a:sym typeface="Cairo"/>
              </a:rPr>
              <a:t>Cutaneous sensations</a:t>
            </a:r>
            <a:endParaRPr>
              <a:solidFill>
                <a:schemeClr val="dk1"/>
              </a:solidFill>
              <a:latin typeface="Cairo"/>
              <a:ea typeface="Cairo"/>
              <a:cs typeface="Cairo"/>
              <a:sym typeface="Cairo"/>
            </a:endParaRPr>
          </a:p>
        </p:txBody>
      </p:sp>
      <p:sp>
        <p:nvSpPr>
          <p:cNvPr id="308" name="Google Shape;308;p50"/>
          <p:cNvSpPr txBox="1"/>
          <p:nvPr/>
        </p:nvSpPr>
        <p:spPr>
          <a:xfrm>
            <a:off x="233575" y="6784250"/>
            <a:ext cx="4034100" cy="6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Vestibular labyrinth </a:t>
            </a:r>
            <a:endParaRPr sz="1800">
              <a:solidFill>
                <a:srgbClr val="134F5C"/>
              </a:solidFill>
              <a:highlight>
                <a:srgbClr val="EFEFEF"/>
              </a:highlight>
              <a:latin typeface="Josefin Sans"/>
              <a:ea typeface="Josefin Sans"/>
              <a:cs typeface="Josefin Sans"/>
              <a:sym typeface="Josefin Sans"/>
            </a:endParaRPr>
          </a:p>
        </p:txBody>
      </p:sp>
      <p:sp>
        <p:nvSpPr>
          <p:cNvPr id="309" name="Google Shape;309;p50"/>
          <p:cNvSpPr txBox="1"/>
          <p:nvPr/>
        </p:nvSpPr>
        <p:spPr>
          <a:xfrm>
            <a:off x="320950" y="8352150"/>
            <a:ext cx="4783500" cy="138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iro"/>
                <a:ea typeface="Cairo"/>
                <a:cs typeface="Cairo"/>
                <a:sym typeface="Cairo"/>
              </a:rPr>
              <a:t>Components: Three SCCs:</a:t>
            </a:r>
            <a:endParaRPr sz="1200">
              <a:solidFill>
                <a:schemeClr val="dk1"/>
              </a:solidFill>
              <a:latin typeface="Cairo"/>
              <a:ea typeface="Cairo"/>
              <a:cs typeface="Cairo"/>
              <a:sym typeface="Cairo"/>
            </a:endParaRPr>
          </a:p>
          <a:p>
            <a:pPr indent="-304800" lvl="0" marL="457200" rtl="0" algn="l">
              <a:lnSpc>
                <a:spcPct val="115000"/>
              </a:lnSpc>
              <a:spcBef>
                <a:spcPts val="0"/>
              </a:spcBef>
              <a:spcAft>
                <a:spcPts val="0"/>
              </a:spcAft>
              <a:buClr>
                <a:schemeClr val="dk1"/>
              </a:buClr>
              <a:buSzPts val="1200"/>
              <a:buFont typeface="Cairo"/>
              <a:buAutoNum type="arabicPeriod"/>
            </a:pPr>
            <a:r>
              <a:rPr lang="en" sz="1200">
                <a:solidFill>
                  <a:schemeClr val="dk1"/>
                </a:solidFill>
                <a:latin typeface="Cairo"/>
                <a:ea typeface="Cairo"/>
                <a:cs typeface="Cairo"/>
                <a:sym typeface="Cairo"/>
              </a:rPr>
              <a:t>Anterior (superior) </a:t>
            </a:r>
            <a:endParaRPr sz="1200">
              <a:solidFill>
                <a:schemeClr val="dk1"/>
              </a:solidFill>
              <a:latin typeface="Cairo"/>
              <a:ea typeface="Cairo"/>
              <a:cs typeface="Cairo"/>
              <a:sym typeface="Cairo"/>
            </a:endParaRPr>
          </a:p>
          <a:p>
            <a:pPr indent="-304800" lvl="0" marL="457200" rtl="0" algn="l">
              <a:lnSpc>
                <a:spcPct val="115000"/>
              </a:lnSpc>
              <a:spcBef>
                <a:spcPts val="0"/>
              </a:spcBef>
              <a:spcAft>
                <a:spcPts val="0"/>
              </a:spcAft>
              <a:buClr>
                <a:schemeClr val="dk1"/>
              </a:buClr>
              <a:buSzPts val="1200"/>
              <a:buFont typeface="Cairo"/>
              <a:buAutoNum type="arabicPeriod"/>
            </a:pPr>
            <a:r>
              <a:rPr lang="en" sz="1200">
                <a:solidFill>
                  <a:schemeClr val="dk1"/>
                </a:solidFill>
                <a:latin typeface="Cairo"/>
                <a:ea typeface="Cairo"/>
                <a:cs typeface="Cairo"/>
                <a:sym typeface="Cairo"/>
              </a:rPr>
              <a:t>Posterior (inferior) </a:t>
            </a:r>
            <a:endParaRPr sz="1200">
              <a:solidFill>
                <a:schemeClr val="dk1"/>
              </a:solidFill>
              <a:latin typeface="Cairo"/>
              <a:ea typeface="Cairo"/>
              <a:cs typeface="Cairo"/>
              <a:sym typeface="Cairo"/>
            </a:endParaRPr>
          </a:p>
          <a:p>
            <a:pPr indent="-304800" lvl="0" marL="457200" rtl="0" algn="l">
              <a:lnSpc>
                <a:spcPct val="115000"/>
              </a:lnSpc>
              <a:spcBef>
                <a:spcPts val="0"/>
              </a:spcBef>
              <a:spcAft>
                <a:spcPts val="0"/>
              </a:spcAft>
              <a:buClr>
                <a:schemeClr val="dk1"/>
              </a:buClr>
              <a:buSzPts val="1200"/>
              <a:buFont typeface="Cairo"/>
              <a:buAutoNum type="arabicPeriod"/>
            </a:pPr>
            <a:r>
              <a:rPr lang="en" sz="1200">
                <a:solidFill>
                  <a:schemeClr val="dk1"/>
                </a:solidFill>
                <a:latin typeface="Cairo"/>
                <a:ea typeface="Cairo"/>
                <a:cs typeface="Cairo"/>
                <a:sym typeface="Cairo"/>
              </a:rPr>
              <a:t>Lateral </a:t>
            </a:r>
            <a:endParaRPr sz="1200">
              <a:solidFill>
                <a:schemeClr val="dk1"/>
              </a:solidFill>
              <a:latin typeface="Cairo"/>
              <a:ea typeface="Cairo"/>
              <a:cs typeface="Cairo"/>
              <a:sym typeface="Cairo"/>
            </a:endParaRPr>
          </a:p>
          <a:p>
            <a:pPr indent="-304800" lvl="1" marL="914400" rtl="0" algn="l">
              <a:lnSpc>
                <a:spcPct val="115000"/>
              </a:lnSpc>
              <a:spcBef>
                <a:spcPts val="0"/>
              </a:spcBef>
              <a:spcAft>
                <a:spcPts val="0"/>
              </a:spcAft>
              <a:buClr>
                <a:schemeClr val="dk1"/>
              </a:buClr>
              <a:buSzPts val="1200"/>
              <a:buFont typeface="Cairo"/>
              <a:buAutoNum type="alphaLcPeriod"/>
            </a:pPr>
            <a:r>
              <a:rPr lang="en" sz="1200">
                <a:solidFill>
                  <a:schemeClr val="dk1"/>
                </a:solidFill>
                <a:latin typeface="Cairo"/>
                <a:ea typeface="Cairo"/>
                <a:cs typeface="Cairo"/>
                <a:sym typeface="Cairo"/>
              </a:rPr>
              <a:t>Vestibule (Utricle &amp; Saccule). </a:t>
            </a:r>
            <a:endParaRPr sz="1200">
              <a:solidFill>
                <a:schemeClr val="dk1"/>
              </a:solidFill>
              <a:latin typeface="Cairo"/>
              <a:ea typeface="Cairo"/>
              <a:cs typeface="Cairo"/>
              <a:sym typeface="Cairo"/>
            </a:endParaRPr>
          </a:p>
          <a:p>
            <a:pPr indent="-304800" lvl="1" marL="914400" rtl="0" algn="l">
              <a:lnSpc>
                <a:spcPct val="115000"/>
              </a:lnSpc>
              <a:spcBef>
                <a:spcPts val="0"/>
              </a:spcBef>
              <a:spcAft>
                <a:spcPts val="0"/>
              </a:spcAft>
              <a:buClr>
                <a:schemeClr val="dk1"/>
              </a:buClr>
              <a:buSzPts val="1200"/>
              <a:buFont typeface="Cairo"/>
              <a:buAutoNum type="alphaLcPeriod"/>
            </a:pPr>
            <a:r>
              <a:rPr lang="en" sz="1200">
                <a:solidFill>
                  <a:schemeClr val="dk1"/>
                </a:solidFill>
                <a:latin typeface="Cairo"/>
                <a:ea typeface="Cairo"/>
                <a:cs typeface="Cairo"/>
                <a:sym typeface="Cairo"/>
              </a:rPr>
              <a:t>Vestibular nerve and nuclei. </a:t>
            </a:r>
            <a:endParaRPr sz="1200">
              <a:solidFill>
                <a:schemeClr val="dk1"/>
              </a:solidFill>
              <a:latin typeface="Cairo"/>
              <a:ea typeface="Cairo"/>
              <a:cs typeface="Cairo"/>
              <a:sym typeface="Cairo"/>
            </a:endParaRPr>
          </a:p>
          <a:p>
            <a:pPr indent="0" lvl="0" marL="0" rtl="0" algn="l">
              <a:lnSpc>
                <a:spcPct val="115000"/>
              </a:lnSpc>
              <a:spcBef>
                <a:spcPts val="0"/>
              </a:spcBef>
              <a:spcAft>
                <a:spcPts val="0"/>
              </a:spcAft>
              <a:buNone/>
            </a:pPr>
            <a:r>
              <a:t/>
            </a:r>
            <a:endParaRPr sz="1200">
              <a:solidFill>
                <a:schemeClr val="dk1"/>
              </a:solidFill>
              <a:latin typeface="Cairo"/>
              <a:ea typeface="Cairo"/>
              <a:cs typeface="Cairo"/>
              <a:sym typeface="Cairo"/>
            </a:endParaRPr>
          </a:p>
        </p:txBody>
      </p:sp>
      <p:sp>
        <p:nvSpPr>
          <p:cNvPr id="310" name="Google Shape;310;p50"/>
          <p:cNvSpPr txBox="1"/>
          <p:nvPr/>
        </p:nvSpPr>
        <p:spPr>
          <a:xfrm>
            <a:off x="233550" y="7840388"/>
            <a:ext cx="4034100" cy="6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Vestibular apparatus</a:t>
            </a:r>
            <a:endParaRPr sz="1800">
              <a:solidFill>
                <a:srgbClr val="134F5C"/>
              </a:solidFill>
              <a:highlight>
                <a:srgbClr val="EFEFEF"/>
              </a:highlight>
              <a:latin typeface="Josefin Sans"/>
              <a:ea typeface="Josefin Sans"/>
              <a:cs typeface="Josefin Sans"/>
              <a:sym typeface="Josefin Sans"/>
            </a:endParaRPr>
          </a:p>
        </p:txBody>
      </p:sp>
      <p:pic>
        <p:nvPicPr>
          <p:cNvPr id="311" name="Google Shape;311;p50"/>
          <p:cNvPicPr preferRelativeResize="0"/>
          <p:nvPr/>
        </p:nvPicPr>
        <p:blipFill rotWithShape="1">
          <a:blip r:embed="rId3">
            <a:alphaModFix/>
          </a:blip>
          <a:srcRect b="0" l="1912" r="0" t="0"/>
          <a:stretch/>
        </p:blipFill>
        <p:spPr>
          <a:xfrm>
            <a:off x="4358747" y="6878370"/>
            <a:ext cx="2407202" cy="1208400"/>
          </a:xfrm>
          <a:prstGeom prst="rect">
            <a:avLst/>
          </a:prstGeom>
          <a:noFill/>
          <a:ln>
            <a:noFill/>
          </a:ln>
        </p:spPr>
      </p:pic>
      <p:sp>
        <p:nvSpPr>
          <p:cNvPr id="312" name="Google Shape;312;p50"/>
          <p:cNvSpPr txBox="1"/>
          <p:nvPr/>
        </p:nvSpPr>
        <p:spPr>
          <a:xfrm>
            <a:off x="118050" y="7373275"/>
            <a:ext cx="4470600" cy="567900"/>
          </a:xfrm>
          <a:prstGeom prst="rect">
            <a:avLst/>
          </a:prstGeom>
          <a:noFill/>
          <a:ln>
            <a:noFill/>
          </a:ln>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SzPts val="1400"/>
              <a:buFont typeface="Cairo"/>
              <a:buChar char="-"/>
            </a:pPr>
            <a:r>
              <a:rPr lang="en" u="sng">
                <a:latin typeface="Cairo"/>
                <a:ea typeface="Cairo"/>
                <a:cs typeface="Cairo"/>
                <a:sym typeface="Cairo"/>
              </a:rPr>
              <a:t>Posterior canal shares plane with contralateral anterior canal. </a:t>
            </a:r>
            <a:endParaRPr u="sng">
              <a:latin typeface="Cairo"/>
              <a:ea typeface="Cairo"/>
              <a:cs typeface="Cairo"/>
              <a:sym typeface="Cairo"/>
            </a:endParaRPr>
          </a:p>
          <a:p>
            <a:pPr indent="-317500" lvl="0" marL="457200" rtl="0" algn="l">
              <a:lnSpc>
                <a:spcPct val="115000"/>
              </a:lnSpc>
              <a:spcBef>
                <a:spcPts val="0"/>
              </a:spcBef>
              <a:spcAft>
                <a:spcPts val="0"/>
              </a:spcAft>
              <a:buSzPts val="1400"/>
              <a:buFont typeface="Cairo"/>
              <a:buChar char="-"/>
            </a:pPr>
            <a:r>
              <a:rPr lang="en" u="sng">
                <a:latin typeface="Cairo"/>
                <a:ea typeface="Cairo"/>
                <a:cs typeface="Cairo"/>
                <a:sym typeface="Cairo"/>
              </a:rPr>
              <a:t>Horizontal canals share plane. </a:t>
            </a:r>
            <a:endParaRPr u="sng">
              <a:latin typeface="Cairo"/>
              <a:ea typeface="Cairo"/>
              <a:cs typeface="Cairo"/>
              <a:sym typeface="Cairo"/>
            </a:endParaRPr>
          </a:p>
        </p:txBody>
      </p:sp>
      <p:pic>
        <p:nvPicPr>
          <p:cNvPr id="313" name="Google Shape;313;p50"/>
          <p:cNvPicPr preferRelativeResize="0"/>
          <p:nvPr/>
        </p:nvPicPr>
        <p:blipFill rotWithShape="1">
          <a:blip r:embed="rId4">
            <a:alphaModFix/>
          </a:blip>
          <a:srcRect b="11462" l="0" r="0" t="1633"/>
          <a:stretch/>
        </p:blipFill>
        <p:spPr>
          <a:xfrm>
            <a:off x="3513300" y="8234925"/>
            <a:ext cx="2674175" cy="1537401"/>
          </a:xfrm>
          <a:prstGeom prst="rect">
            <a:avLst/>
          </a:prstGeom>
          <a:noFill/>
          <a:ln>
            <a:noFill/>
          </a:ln>
        </p:spPr>
      </p:pic>
      <p:pic>
        <p:nvPicPr>
          <p:cNvPr id="314" name="Google Shape;314;p50"/>
          <p:cNvPicPr preferRelativeResize="0"/>
          <p:nvPr/>
        </p:nvPicPr>
        <p:blipFill>
          <a:blip r:embed="rId5">
            <a:alphaModFix/>
          </a:blip>
          <a:stretch>
            <a:fillRect/>
          </a:stretch>
        </p:blipFill>
        <p:spPr>
          <a:xfrm>
            <a:off x="4775550" y="5068812"/>
            <a:ext cx="1718932" cy="1451800"/>
          </a:xfrm>
          <a:prstGeom prst="rect">
            <a:avLst/>
          </a:prstGeom>
          <a:noFill/>
          <a:ln>
            <a:noFill/>
          </a:ln>
        </p:spPr>
      </p:pic>
      <p:sp>
        <p:nvSpPr>
          <p:cNvPr id="315" name="Google Shape;315;p50"/>
          <p:cNvSpPr txBox="1"/>
          <p:nvPr/>
        </p:nvSpPr>
        <p:spPr>
          <a:xfrm>
            <a:off x="2509201" y="6929500"/>
            <a:ext cx="1839600" cy="332700"/>
          </a:xfrm>
          <a:prstGeom prst="rect">
            <a:avLst/>
          </a:prstGeom>
          <a:noFill/>
          <a:ln cap="flat" cmpd="sng" w="9525">
            <a:solidFill>
              <a:srgbClr val="76A5AF"/>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0000"/>
                </a:solidFill>
                <a:latin typeface="Cairo"/>
                <a:ea typeface="Cairo"/>
                <a:cs typeface="Cairo"/>
                <a:sym typeface="Cairo"/>
              </a:rPr>
              <a:t>How is the SCCs are arranged</a:t>
            </a:r>
            <a:r>
              <a:rPr lang="en" sz="1000">
                <a:solidFill>
                  <a:srgbClr val="FF0000"/>
                </a:solidFill>
                <a:latin typeface="Cairo"/>
                <a:ea typeface="Cairo"/>
                <a:cs typeface="Cairo"/>
                <a:sym typeface="Cairo"/>
              </a:rPr>
              <a:t>? </a:t>
            </a:r>
            <a:endParaRPr b="1" sz="1000">
              <a:solidFill>
                <a:srgbClr val="FF0000"/>
              </a:solidFill>
              <a:latin typeface="Cairo"/>
              <a:ea typeface="Cairo"/>
              <a:cs typeface="Cairo"/>
              <a:sym typeface="Cair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5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1" name="Google Shape;321;p51"/>
          <p:cNvSpPr txBox="1"/>
          <p:nvPr/>
        </p:nvSpPr>
        <p:spPr>
          <a:xfrm>
            <a:off x="549404" y="6535000"/>
            <a:ext cx="2962800" cy="66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Macula (otolith organs) of utricle and saccule</a:t>
            </a:r>
            <a:endParaRPr sz="1800">
              <a:solidFill>
                <a:srgbClr val="134F5C"/>
              </a:solidFill>
              <a:highlight>
                <a:srgbClr val="EFEFEF"/>
              </a:highlight>
              <a:latin typeface="Josefin Sans"/>
              <a:ea typeface="Josefin Sans"/>
              <a:cs typeface="Josefin Sans"/>
              <a:sym typeface="Josefin Sans"/>
            </a:endParaRPr>
          </a:p>
        </p:txBody>
      </p:sp>
      <p:sp>
        <p:nvSpPr>
          <p:cNvPr id="322" name="Google Shape;322;p51"/>
          <p:cNvSpPr txBox="1"/>
          <p:nvPr/>
        </p:nvSpPr>
        <p:spPr>
          <a:xfrm>
            <a:off x="132025" y="7204900"/>
            <a:ext cx="4083900" cy="2503800"/>
          </a:xfrm>
          <a:prstGeom prst="rect">
            <a:avLst/>
          </a:prstGeom>
          <a:noFill/>
          <a:ln>
            <a:noFill/>
          </a:ln>
        </p:spPr>
        <p:txBody>
          <a:bodyPr anchorCtr="0" anchor="ctr" bIns="91425" lIns="91425" spcFirstLastPara="1" rIns="91425" wrap="square" tIns="91425">
            <a:noAutofit/>
          </a:bodyPr>
          <a:lstStyle/>
          <a:p>
            <a:pPr indent="-304800" lvl="0" marL="457200" rtl="0" algn="l">
              <a:lnSpc>
                <a:spcPct val="100000"/>
              </a:lnSpc>
              <a:spcBef>
                <a:spcPts val="0"/>
              </a:spcBef>
              <a:spcAft>
                <a:spcPts val="0"/>
              </a:spcAft>
              <a:buSzPts val="1200"/>
              <a:buFont typeface="Cairo"/>
              <a:buChar char="➔"/>
            </a:pPr>
            <a:r>
              <a:rPr lang="en" sz="1200">
                <a:latin typeface="Cairo"/>
                <a:ea typeface="Cairo"/>
                <a:cs typeface="Cairo"/>
                <a:sym typeface="Cairo"/>
              </a:rPr>
              <a:t>hair cell</a:t>
            </a:r>
            <a:r>
              <a:rPr lang="en" sz="1200">
                <a:uFill>
                  <a:noFill/>
                </a:uFill>
                <a:latin typeface="Cairo"/>
                <a:ea typeface="Cairo"/>
                <a:cs typeface="Cairo"/>
                <a:sym typeface="Cairo"/>
                <a:hlinkClick r:id="rId3"/>
              </a:rPr>
              <a:t> </a:t>
            </a:r>
            <a:r>
              <a:rPr lang="en" sz="1200">
                <a:latin typeface="Cairo"/>
                <a:ea typeface="Cairo"/>
                <a:cs typeface="Cairo"/>
                <a:sym typeface="Cairo"/>
              </a:rPr>
              <a:t>synapse</a:t>
            </a:r>
            <a:r>
              <a:rPr lang="en" sz="1200">
                <a:latin typeface="Cairo"/>
                <a:ea typeface="Cairo"/>
                <a:cs typeface="Cairo"/>
                <a:sym typeface="Cairo"/>
              </a:rPr>
              <a:t> with endings of the</a:t>
            </a:r>
            <a:r>
              <a:rPr lang="en" sz="1200">
                <a:uFill>
                  <a:noFill/>
                </a:uFill>
                <a:latin typeface="Cairo"/>
                <a:ea typeface="Cairo"/>
                <a:cs typeface="Cairo"/>
                <a:sym typeface="Cairo"/>
                <a:hlinkClick r:id="rId4"/>
              </a:rPr>
              <a:t> vestibular nerve</a:t>
            </a:r>
            <a:r>
              <a:rPr lang="en" sz="1200">
                <a:latin typeface="Cairo"/>
                <a:ea typeface="Cairo"/>
                <a:cs typeface="Cairo"/>
                <a:sym typeface="Cairo"/>
              </a:rPr>
              <a:t>.</a:t>
            </a:r>
            <a:endParaRPr sz="1200">
              <a:latin typeface="Cairo"/>
              <a:ea typeface="Cairo"/>
              <a:cs typeface="Cairo"/>
              <a:sym typeface="Cairo"/>
            </a:endParaRPr>
          </a:p>
          <a:p>
            <a:pPr indent="-304800" lvl="0" marL="457200" rtl="0" algn="l">
              <a:lnSpc>
                <a:spcPct val="100000"/>
              </a:lnSpc>
              <a:spcBef>
                <a:spcPts val="0"/>
              </a:spcBef>
              <a:spcAft>
                <a:spcPts val="0"/>
              </a:spcAft>
              <a:buSzPts val="1200"/>
              <a:buFont typeface="Cairo"/>
              <a:buChar char="➔"/>
            </a:pPr>
            <a:r>
              <a:rPr lang="en" sz="1200">
                <a:uFill>
                  <a:noFill/>
                </a:uFill>
                <a:latin typeface="Cairo"/>
                <a:ea typeface="Cairo"/>
                <a:cs typeface="Cairo"/>
                <a:sym typeface="Cairo"/>
                <a:hlinkClick r:id="rId5"/>
              </a:rPr>
              <a:t>Hair cell</a:t>
            </a:r>
            <a:r>
              <a:rPr lang="en" sz="1200">
                <a:latin typeface="Cairo"/>
                <a:ea typeface="Cairo"/>
                <a:cs typeface="Cairo"/>
                <a:sym typeface="Cairo"/>
              </a:rPr>
              <a:t> has 30-150 (</a:t>
            </a:r>
            <a:r>
              <a:rPr lang="en" sz="1200">
                <a:uFill>
                  <a:noFill/>
                </a:uFill>
                <a:latin typeface="Cairo"/>
                <a:ea typeface="Cairo"/>
                <a:cs typeface="Cairo"/>
                <a:sym typeface="Cairo"/>
                <a:hlinkClick r:id="rId6"/>
              </a:rPr>
              <a:t>stereocil</a:t>
            </a:r>
            <a:r>
              <a:rPr lang="en" sz="1200">
                <a:uFill>
                  <a:noFill/>
                </a:uFill>
                <a:latin typeface="Cairo"/>
                <a:ea typeface="Cairo"/>
                <a:cs typeface="Cairo"/>
                <a:sym typeface="Cairo"/>
                <a:hlinkClick r:id="rId7"/>
              </a:rPr>
              <a:t>ia</a:t>
            </a:r>
            <a:r>
              <a:rPr lang="en" sz="1200">
                <a:latin typeface="Cairo"/>
                <a:ea typeface="Cairo"/>
                <a:cs typeface="Cairo"/>
                <a:sym typeface="Cairo"/>
              </a:rPr>
              <a:t>) and </a:t>
            </a:r>
            <a:r>
              <a:rPr lang="en" sz="1200">
                <a:latin typeface="Cairo"/>
                <a:ea typeface="Cairo"/>
                <a:cs typeface="Cairo"/>
                <a:sym typeface="Cairo"/>
              </a:rPr>
              <a:t>one large cilium called (</a:t>
            </a:r>
            <a:r>
              <a:rPr lang="en" sz="1200">
                <a:uFill>
                  <a:noFill/>
                </a:uFill>
                <a:latin typeface="Cairo"/>
                <a:ea typeface="Cairo"/>
                <a:cs typeface="Cairo"/>
                <a:sym typeface="Cairo"/>
                <a:hlinkClick r:id="rId8"/>
              </a:rPr>
              <a:t>kinocilium</a:t>
            </a:r>
            <a:r>
              <a:rPr lang="en" sz="1200">
                <a:latin typeface="Cairo"/>
                <a:ea typeface="Cairo"/>
                <a:cs typeface="Cairo"/>
                <a:sym typeface="Cairo"/>
              </a:rPr>
              <a:t>)</a:t>
            </a:r>
            <a:endParaRPr sz="1200">
              <a:latin typeface="Cairo"/>
              <a:ea typeface="Cairo"/>
              <a:cs typeface="Cairo"/>
              <a:sym typeface="Cairo"/>
            </a:endParaRPr>
          </a:p>
          <a:p>
            <a:pPr indent="-304800" lvl="0" marL="457200" rtl="0" algn="l">
              <a:lnSpc>
                <a:spcPct val="100000"/>
              </a:lnSpc>
              <a:spcBef>
                <a:spcPts val="0"/>
              </a:spcBef>
              <a:spcAft>
                <a:spcPts val="0"/>
              </a:spcAft>
              <a:buSzPts val="1200"/>
              <a:buFont typeface="Cairo"/>
              <a:buChar char="➔"/>
            </a:pPr>
            <a:r>
              <a:rPr lang="en" sz="1200">
                <a:latin typeface="Cairo"/>
                <a:ea typeface="Cairo"/>
                <a:cs typeface="Cairo"/>
                <a:sym typeface="Cairo"/>
              </a:rPr>
              <a:t>Both </a:t>
            </a:r>
            <a:r>
              <a:rPr lang="en" sz="1200">
                <a:latin typeface="Cairo"/>
                <a:ea typeface="Cairo"/>
                <a:cs typeface="Cairo"/>
                <a:sym typeface="Cairo"/>
              </a:rPr>
              <a:t>connected</a:t>
            </a:r>
            <a:r>
              <a:rPr lang="en" sz="1200">
                <a:latin typeface="Cairo"/>
                <a:ea typeface="Cairo"/>
                <a:cs typeface="Cairo"/>
                <a:sym typeface="Cairo"/>
              </a:rPr>
              <a:t> with thin </a:t>
            </a:r>
            <a:r>
              <a:rPr lang="en" sz="1200">
                <a:latin typeface="Cairo"/>
                <a:ea typeface="Cairo"/>
                <a:cs typeface="Cairo"/>
                <a:sym typeface="Cairo"/>
              </a:rPr>
              <a:t>filamentous</a:t>
            </a:r>
            <a:r>
              <a:rPr lang="en" sz="1200">
                <a:latin typeface="Cairo"/>
                <a:ea typeface="Cairo"/>
                <a:cs typeface="Cairo"/>
                <a:sym typeface="Cairo"/>
              </a:rPr>
              <a:t> attachments”tip link”</a:t>
            </a:r>
            <a:endParaRPr sz="1200">
              <a:latin typeface="Cairo"/>
              <a:ea typeface="Cairo"/>
              <a:cs typeface="Cairo"/>
              <a:sym typeface="Cairo"/>
            </a:endParaRPr>
          </a:p>
          <a:p>
            <a:pPr indent="-304800" lvl="0" marL="457200" rtl="0" algn="l">
              <a:lnSpc>
                <a:spcPct val="100000"/>
              </a:lnSpc>
              <a:spcBef>
                <a:spcPts val="0"/>
              </a:spcBef>
              <a:spcAft>
                <a:spcPts val="0"/>
              </a:spcAft>
              <a:buSzPts val="1200"/>
              <a:buFont typeface="Cairo"/>
              <a:buChar char="➔"/>
            </a:pPr>
            <a:r>
              <a:rPr lang="en" sz="1200">
                <a:latin typeface="Cairo"/>
                <a:ea typeface="Cairo"/>
                <a:cs typeface="Cairo"/>
                <a:sym typeface="Cairo"/>
              </a:rPr>
              <a:t>All cilium membrane has positive potassium channels</a:t>
            </a:r>
            <a:endParaRPr sz="1200">
              <a:latin typeface="Cairo"/>
              <a:ea typeface="Cairo"/>
              <a:cs typeface="Cairo"/>
              <a:sym typeface="Cairo"/>
            </a:endParaRPr>
          </a:p>
          <a:p>
            <a:pPr indent="-304800" lvl="0" marL="457200" rtl="0" algn="l">
              <a:lnSpc>
                <a:spcPct val="100000"/>
              </a:lnSpc>
              <a:spcBef>
                <a:spcPts val="0"/>
              </a:spcBef>
              <a:spcAft>
                <a:spcPts val="0"/>
              </a:spcAft>
              <a:buSzPts val="1200"/>
              <a:buFont typeface="Cairo"/>
              <a:buChar char="➔"/>
            </a:pPr>
            <a:r>
              <a:rPr lang="en" sz="1200">
                <a:latin typeface="Cairo"/>
                <a:ea typeface="Cairo"/>
                <a:cs typeface="Cairo"/>
                <a:sym typeface="Cairo"/>
              </a:rPr>
              <a:t>Otolithes ( statoconia)  of calcium carbonate suspended in gelatinous material.</a:t>
            </a:r>
            <a:endParaRPr sz="1200">
              <a:latin typeface="Cairo"/>
              <a:ea typeface="Cairo"/>
              <a:cs typeface="Cairo"/>
              <a:sym typeface="Cairo"/>
            </a:endParaRPr>
          </a:p>
          <a:p>
            <a:pPr indent="-304800" lvl="0" marL="457200" rtl="0" algn="l">
              <a:lnSpc>
                <a:spcPct val="100000"/>
              </a:lnSpc>
              <a:spcBef>
                <a:spcPts val="0"/>
              </a:spcBef>
              <a:spcAft>
                <a:spcPts val="0"/>
              </a:spcAft>
              <a:buSzPts val="1200"/>
              <a:buFont typeface="Cairo"/>
              <a:buChar char="➔"/>
            </a:pPr>
            <a:r>
              <a:rPr lang="en" sz="1200">
                <a:latin typeface="Cairo"/>
                <a:ea typeface="Cairo"/>
                <a:cs typeface="Cairo"/>
                <a:sym typeface="Cairo"/>
              </a:rPr>
              <a:t>Macula of utricle is IN horizontal plane if the head is vertical , so  cilia  point upwards</a:t>
            </a:r>
            <a:endParaRPr sz="1200">
              <a:latin typeface="Cairo"/>
              <a:ea typeface="Cairo"/>
              <a:cs typeface="Cairo"/>
              <a:sym typeface="Cairo"/>
            </a:endParaRPr>
          </a:p>
          <a:p>
            <a:pPr indent="-304800" lvl="0" marL="457200" rtl="0" algn="l">
              <a:lnSpc>
                <a:spcPct val="100000"/>
              </a:lnSpc>
              <a:spcBef>
                <a:spcPts val="0"/>
              </a:spcBef>
              <a:spcAft>
                <a:spcPts val="0"/>
              </a:spcAft>
              <a:buSzPts val="1200"/>
              <a:buFont typeface="Cairo"/>
              <a:buChar char="➔"/>
            </a:pPr>
            <a:r>
              <a:rPr lang="en" sz="1200">
                <a:latin typeface="Cairo"/>
                <a:ea typeface="Cairo"/>
                <a:cs typeface="Cairo"/>
                <a:sym typeface="Cairo"/>
              </a:rPr>
              <a:t>Stimulated when the head bends forward &amp; backward &amp; laterally</a:t>
            </a:r>
            <a:endParaRPr sz="1200">
              <a:latin typeface="Cairo"/>
              <a:ea typeface="Cairo"/>
              <a:cs typeface="Cairo"/>
              <a:sym typeface="Cairo"/>
            </a:endParaRPr>
          </a:p>
        </p:txBody>
      </p:sp>
      <p:sp>
        <p:nvSpPr>
          <p:cNvPr id="323" name="Google Shape;323;p51"/>
          <p:cNvSpPr txBox="1"/>
          <p:nvPr/>
        </p:nvSpPr>
        <p:spPr>
          <a:xfrm>
            <a:off x="1752450" y="551618"/>
            <a:ext cx="3353100" cy="40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Maintaining </a:t>
            </a:r>
            <a:r>
              <a:rPr lang="en" sz="1800">
                <a:solidFill>
                  <a:srgbClr val="134F5C"/>
                </a:solidFill>
                <a:highlight>
                  <a:srgbClr val="EFEFEF"/>
                </a:highlight>
                <a:latin typeface="Josefin Sans"/>
                <a:ea typeface="Josefin Sans"/>
                <a:cs typeface="Josefin Sans"/>
                <a:sym typeface="Josefin Sans"/>
              </a:rPr>
              <a:t>Equilibrium </a:t>
            </a:r>
            <a:endParaRPr sz="1800">
              <a:solidFill>
                <a:srgbClr val="134F5C"/>
              </a:solidFill>
              <a:highlight>
                <a:srgbClr val="EFEFEF"/>
              </a:highlight>
              <a:latin typeface="Josefin Sans"/>
              <a:ea typeface="Josefin Sans"/>
              <a:cs typeface="Josefin Sans"/>
              <a:sym typeface="Josefin Sans"/>
            </a:endParaRPr>
          </a:p>
        </p:txBody>
      </p:sp>
      <p:graphicFrame>
        <p:nvGraphicFramePr>
          <p:cNvPr id="324" name="Google Shape;324;p51"/>
          <p:cNvGraphicFramePr/>
          <p:nvPr/>
        </p:nvGraphicFramePr>
        <p:xfrm>
          <a:off x="549400" y="1066156"/>
          <a:ext cx="3000000" cy="3000000"/>
        </p:xfrm>
        <a:graphic>
          <a:graphicData uri="http://schemas.openxmlformats.org/drawingml/2006/table">
            <a:tbl>
              <a:tblPr>
                <a:noFill/>
                <a:tableStyleId>{B99FCF19-8F1D-4A14-9372-965B776E4480}</a:tableStyleId>
              </a:tblPr>
              <a:tblGrid>
                <a:gridCol w="2981000"/>
                <a:gridCol w="2778175"/>
              </a:tblGrid>
              <a:tr h="544000">
                <a:tc>
                  <a:txBody>
                    <a:bodyPr>
                      <a:noAutofit/>
                    </a:bodyPr>
                    <a:lstStyle/>
                    <a:p>
                      <a:pPr indent="0" lvl="0" marL="0" rtl="0" algn="ctr">
                        <a:spcBef>
                          <a:spcPts val="0"/>
                        </a:spcBef>
                        <a:spcAft>
                          <a:spcPts val="0"/>
                        </a:spcAft>
                        <a:buNone/>
                      </a:pPr>
                      <a:r>
                        <a:rPr lang="en">
                          <a:solidFill>
                            <a:srgbClr val="FFFFFF"/>
                          </a:solidFill>
                          <a:latin typeface="Josefin Sans"/>
                          <a:ea typeface="Josefin Sans"/>
                          <a:cs typeface="Josefin Sans"/>
                          <a:sym typeface="Josefin Sans"/>
                        </a:rPr>
                        <a:t>Semicircular canals</a:t>
                      </a:r>
                      <a:endParaRPr>
                        <a:solidFill>
                          <a:srgbClr val="FFFFFF"/>
                        </a:solidFill>
                        <a:latin typeface="Josefin Sans"/>
                        <a:ea typeface="Josefin Sans"/>
                        <a:cs typeface="Josefin Sans"/>
                        <a:sym typeface="Josefin Sans"/>
                      </a:endParaRPr>
                    </a:p>
                    <a:p>
                      <a:pPr indent="0" lvl="0" marL="0" rtl="0" algn="ctr">
                        <a:spcBef>
                          <a:spcPts val="0"/>
                        </a:spcBef>
                        <a:spcAft>
                          <a:spcPts val="0"/>
                        </a:spcAft>
                        <a:buNone/>
                      </a:pPr>
                      <a:r>
                        <a:rPr lang="en">
                          <a:solidFill>
                            <a:srgbClr val="FFFFFF"/>
                          </a:solidFill>
                          <a:latin typeface="Josefin Sans"/>
                          <a:ea typeface="Josefin Sans"/>
                          <a:cs typeface="Josefin Sans"/>
                          <a:sym typeface="Josefin Sans"/>
                        </a:rPr>
                        <a:t>(Ant. , post. , lat.)</a:t>
                      </a:r>
                      <a:endParaRPr>
                        <a:solidFill>
                          <a:srgbClr val="FFFFFF"/>
                        </a:solidFill>
                        <a:latin typeface="Josefin Sans"/>
                        <a:ea typeface="Josefin Sans"/>
                        <a:cs typeface="Josefin Sans"/>
                        <a:sym typeface="Josefin Sans"/>
                      </a:endParaRPr>
                    </a:p>
                  </a:txBody>
                  <a:tcPr marT="91425" marB="91425" marR="91425" marL="91425">
                    <a:solidFill>
                      <a:srgbClr val="134F5C"/>
                    </a:solidFill>
                  </a:tcPr>
                </a:tc>
                <a:tc>
                  <a:txBody>
                    <a:bodyPr>
                      <a:noAutofit/>
                    </a:bodyPr>
                    <a:lstStyle/>
                    <a:p>
                      <a:pPr indent="0" lvl="0" marL="0" rtl="0" algn="ctr">
                        <a:spcBef>
                          <a:spcPts val="0"/>
                        </a:spcBef>
                        <a:spcAft>
                          <a:spcPts val="0"/>
                        </a:spcAft>
                        <a:buNone/>
                      </a:pPr>
                      <a:r>
                        <a:rPr lang="en">
                          <a:solidFill>
                            <a:srgbClr val="FFFFFF"/>
                          </a:solidFill>
                          <a:latin typeface="Josefin Sans"/>
                          <a:ea typeface="Josefin Sans"/>
                          <a:cs typeface="Josefin Sans"/>
                          <a:sym typeface="Josefin Sans"/>
                        </a:rPr>
                        <a:t>Vestibule </a:t>
                      </a:r>
                      <a:endParaRPr>
                        <a:solidFill>
                          <a:srgbClr val="FFFFFF"/>
                        </a:solidFill>
                        <a:latin typeface="Josefin Sans"/>
                        <a:ea typeface="Josefin Sans"/>
                        <a:cs typeface="Josefin Sans"/>
                        <a:sym typeface="Josefin Sans"/>
                      </a:endParaRPr>
                    </a:p>
                    <a:p>
                      <a:pPr indent="0" lvl="0" marL="0" rtl="0" algn="ctr">
                        <a:spcBef>
                          <a:spcPts val="0"/>
                        </a:spcBef>
                        <a:spcAft>
                          <a:spcPts val="0"/>
                        </a:spcAft>
                        <a:buNone/>
                      </a:pPr>
                      <a:r>
                        <a:rPr lang="en">
                          <a:solidFill>
                            <a:srgbClr val="FFFFFF"/>
                          </a:solidFill>
                          <a:latin typeface="Josefin Sans"/>
                          <a:ea typeface="Josefin Sans"/>
                          <a:cs typeface="Josefin Sans"/>
                          <a:sym typeface="Josefin Sans"/>
                        </a:rPr>
                        <a:t>(Saccule &amp; utricle)</a:t>
                      </a:r>
                      <a:endParaRPr>
                        <a:solidFill>
                          <a:srgbClr val="FFFFFF"/>
                        </a:solidFill>
                        <a:latin typeface="Josefin Sans"/>
                        <a:ea typeface="Josefin Sans"/>
                        <a:cs typeface="Josefin Sans"/>
                        <a:sym typeface="Josefin Sans"/>
                      </a:endParaRPr>
                    </a:p>
                  </a:txBody>
                  <a:tcPr marT="91425" marB="91425" marR="91425" marL="91425">
                    <a:solidFill>
                      <a:srgbClr val="134F5C"/>
                    </a:solidFill>
                  </a:tcPr>
                </a:tc>
              </a:tr>
              <a:tr h="1301475">
                <a:tc>
                  <a:txBody>
                    <a:bodyPr>
                      <a:noAutofit/>
                    </a:bodyPr>
                    <a:lstStyle/>
                    <a:p>
                      <a:pPr indent="-317500" lvl="0" marL="4572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Crista </a:t>
                      </a:r>
                      <a:r>
                        <a:rPr lang="en">
                          <a:solidFill>
                            <a:srgbClr val="45818E"/>
                          </a:solidFill>
                          <a:latin typeface="Cairo"/>
                          <a:ea typeface="Cairo"/>
                          <a:cs typeface="Cairo"/>
                          <a:sym typeface="Cairo"/>
                        </a:rPr>
                        <a:t>ampullaris</a:t>
                      </a:r>
                      <a:r>
                        <a:rPr lang="en">
                          <a:solidFill>
                            <a:srgbClr val="45818E"/>
                          </a:solidFill>
                          <a:latin typeface="Cairo"/>
                          <a:ea typeface="Cairo"/>
                          <a:cs typeface="Cairo"/>
                          <a:sym typeface="Cairo"/>
                        </a:rPr>
                        <a:t> </a:t>
                      </a:r>
                      <a:endParaRPr>
                        <a:solidFill>
                          <a:srgbClr val="45818E"/>
                        </a:solidFill>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Hair cells in each crista are oriented </a:t>
                      </a:r>
                      <a:r>
                        <a:rPr lang="en">
                          <a:solidFill>
                            <a:srgbClr val="45818E"/>
                          </a:solidFill>
                          <a:latin typeface="Cairo"/>
                          <a:ea typeface="Cairo"/>
                          <a:cs typeface="Cairo"/>
                          <a:sym typeface="Cairo"/>
                        </a:rPr>
                        <a:t>in the same </a:t>
                      </a:r>
                      <a:r>
                        <a:rPr lang="en">
                          <a:solidFill>
                            <a:srgbClr val="45818E"/>
                          </a:solidFill>
                          <a:latin typeface="Cairo"/>
                          <a:ea typeface="Cairo"/>
                          <a:cs typeface="Cairo"/>
                          <a:sym typeface="Cairo"/>
                        </a:rPr>
                        <a:t>direction</a:t>
                      </a:r>
                      <a:r>
                        <a:rPr lang="en">
                          <a:latin typeface="Cairo"/>
                          <a:ea typeface="Cairo"/>
                          <a:cs typeface="Cairo"/>
                          <a:sym typeface="Cairo"/>
                        </a:rPr>
                        <a:t>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solidFill>
                            <a:srgbClr val="45818E"/>
                          </a:solidFill>
                          <a:latin typeface="Cairo"/>
                          <a:ea typeface="Cairo"/>
                          <a:cs typeface="Cairo"/>
                          <a:sym typeface="Cairo"/>
                        </a:rPr>
                        <a:t>Dynamic</a:t>
                      </a:r>
                      <a:r>
                        <a:rPr lang="en">
                          <a:latin typeface="Cairo"/>
                          <a:ea typeface="Cairo"/>
                          <a:cs typeface="Cairo"/>
                          <a:sym typeface="Cairo"/>
                        </a:rPr>
                        <a:t> equilibrium and </a:t>
                      </a:r>
                      <a:r>
                        <a:rPr lang="en">
                          <a:solidFill>
                            <a:srgbClr val="45818E"/>
                          </a:solidFill>
                          <a:latin typeface="Cairo"/>
                          <a:ea typeface="Cairo"/>
                          <a:cs typeface="Cairo"/>
                          <a:sym typeface="Cairo"/>
                        </a:rPr>
                        <a:t>angular</a:t>
                      </a:r>
                      <a:r>
                        <a:rPr lang="en">
                          <a:latin typeface="Cairo"/>
                          <a:ea typeface="Cairo"/>
                          <a:cs typeface="Cairo"/>
                          <a:sym typeface="Cairo"/>
                        </a:rPr>
                        <a:t> motion</a:t>
                      </a:r>
                      <a:endParaRPr>
                        <a:latin typeface="Cairo"/>
                        <a:ea typeface="Cairo"/>
                        <a:cs typeface="Cairo"/>
                        <a:sym typeface="Cairo"/>
                      </a:endParaRPr>
                    </a:p>
                  </a:txBody>
                  <a:tcPr marT="91425" marB="91425" marR="91425" marL="91425"/>
                </a:tc>
                <a:tc>
                  <a:txBody>
                    <a:bodyPr>
                      <a:noAutofit/>
                    </a:bodyPr>
                    <a:lstStyle/>
                    <a:p>
                      <a:pPr indent="-317500" lvl="0" marL="4572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Maculae</a:t>
                      </a:r>
                      <a:endParaRPr>
                        <a:solidFill>
                          <a:srgbClr val="45818E"/>
                        </a:solidFill>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Hair cells in each macula are </a:t>
                      </a:r>
                      <a:r>
                        <a:rPr lang="en">
                          <a:latin typeface="Cairo"/>
                          <a:ea typeface="Cairo"/>
                          <a:cs typeface="Cairo"/>
                          <a:sym typeface="Cairo"/>
                        </a:rPr>
                        <a:t>oriented </a:t>
                      </a:r>
                      <a:r>
                        <a:rPr lang="en">
                          <a:solidFill>
                            <a:srgbClr val="45818E"/>
                          </a:solidFill>
                          <a:latin typeface="Cairo"/>
                          <a:ea typeface="Cairo"/>
                          <a:cs typeface="Cairo"/>
                          <a:sym typeface="Cairo"/>
                        </a:rPr>
                        <a:t>in all direction</a:t>
                      </a:r>
                      <a:r>
                        <a:rPr lang="en">
                          <a:latin typeface="Cairo"/>
                          <a:ea typeface="Cairo"/>
                          <a:cs typeface="Cairo"/>
                          <a:sym typeface="Cairo"/>
                        </a:rPr>
                        <a:t>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Otoliths </a:t>
                      </a:r>
                      <a:r>
                        <a:rPr lang="en" sz="1000">
                          <a:latin typeface="Cairo"/>
                          <a:ea typeface="Cairo"/>
                          <a:cs typeface="Cairo"/>
                          <a:sym typeface="Cairo"/>
                        </a:rPr>
                        <a:t>(calcified carbonate crystals)</a:t>
                      </a:r>
                      <a:endParaRPr sz="1000">
                        <a:latin typeface="Cairo"/>
                        <a:ea typeface="Cairo"/>
                        <a:cs typeface="Cairo"/>
                        <a:sym typeface="Cairo"/>
                      </a:endParaRPr>
                    </a:p>
                    <a:p>
                      <a:pPr indent="-317500" lvl="0" marL="457200" rtl="0" algn="l">
                        <a:spcBef>
                          <a:spcPts val="0"/>
                        </a:spcBef>
                        <a:spcAft>
                          <a:spcPts val="0"/>
                        </a:spcAft>
                        <a:buSzPts val="1400"/>
                        <a:buFont typeface="Cairo"/>
                        <a:buChar char="➢"/>
                      </a:pPr>
                      <a:r>
                        <a:rPr lang="en">
                          <a:solidFill>
                            <a:srgbClr val="45818E"/>
                          </a:solidFill>
                          <a:latin typeface="Cairo"/>
                          <a:ea typeface="Cairo"/>
                          <a:cs typeface="Cairo"/>
                          <a:sym typeface="Cairo"/>
                        </a:rPr>
                        <a:t>Static</a:t>
                      </a:r>
                      <a:r>
                        <a:rPr lang="en">
                          <a:latin typeface="Cairo"/>
                          <a:ea typeface="Cairo"/>
                          <a:cs typeface="Cairo"/>
                          <a:sym typeface="Cairo"/>
                        </a:rPr>
                        <a:t> equilibrium and </a:t>
                      </a:r>
                      <a:r>
                        <a:rPr lang="en">
                          <a:solidFill>
                            <a:srgbClr val="45818E"/>
                          </a:solidFill>
                          <a:latin typeface="Cairo"/>
                          <a:ea typeface="Cairo"/>
                          <a:cs typeface="Cairo"/>
                          <a:sym typeface="Cairo"/>
                        </a:rPr>
                        <a:t>linear</a:t>
                      </a:r>
                      <a:r>
                        <a:rPr lang="en">
                          <a:latin typeface="Cairo"/>
                          <a:ea typeface="Cairo"/>
                          <a:cs typeface="Cairo"/>
                          <a:sym typeface="Cairo"/>
                        </a:rPr>
                        <a:t> acceleration </a:t>
                      </a:r>
                      <a:endParaRPr>
                        <a:latin typeface="Cairo"/>
                        <a:ea typeface="Cairo"/>
                        <a:cs typeface="Cairo"/>
                        <a:sym typeface="Cairo"/>
                      </a:endParaRPr>
                    </a:p>
                  </a:txBody>
                  <a:tcPr marT="91425" marB="91425" marR="91425" marL="91425"/>
                </a:tc>
              </a:tr>
            </a:tbl>
          </a:graphicData>
        </a:graphic>
      </p:graphicFrame>
      <p:pic>
        <p:nvPicPr>
          <p:cNvPr id="325" name="Google Shape;325;p51"/>
          <p:cNvPicPr preferRelativeResize="0"/>
          <p:nvPr/>
        </p:nvPicPr>
        <p:blipFill rotWithShape="1">
          <a:blip r:embed="rId9">
            <a:alphaModFix/>
          </a:blip>
          <a:srcRect b="18862" l="32858" r="32720" t="10144"/>
          <a:stretch/>
        </p:blipFill>
        <p:spPr>
          <a:xfrm>
            <a:off x="1522525" y="3216300"/>
            <a:ext cx="1990374" cy="3078874"/>
          </a:xfrm>
          <a:prstGeom prst="rect">
            <a:avLst/>
          </a:prstGeom>
          <a:noFill/>
          <a:ln>
            <a:noFill/>
          </a:ln>
        </p:spPr>
      </p:pic>
      <p:pic>
        <p:nvPicPr>
          <p:cNvPr id="326" name="Google Shape;326;p51"/>
          <p:cNvPicPr preferRelativeResize="0"/>
          <p:nvPr/>
        </p:nvPicPr>
        <p:blipFill rotWithShape="1">
          <a:blip r:embed="rId9">
            <a:alphaModFix/>
          </a:blip>
          <a:srcRect b="14230" l="67002" r="1137" t="11957"/>
          <a:stretch/>
        </p:blipFill>
        <p:spPr>
          <a:xfrm>
            <a:off x="3681775" y="3216275"/>
            <a:ext cx="1744027" cy="3030402"/>
          </a:xfrm>
          <a:prstGeom prst="rect">
            <a:avLst/>
          </a:prstGeom>
          <a:noFill/>
          <a:ln>
            <a:noFill/>
          </a:ln>
        </p:spPr>
      </p:pic>
      <p:pic>
        <p:nvPicPr>
          <p:cNvPr id="327" name="Google Shape;327;p51"/>
          <p:cNvPicPr preferRelativeResize="0"/>
          <p:nvPr/>
        </p:nvPicPr>
        <p:blipFill>
          <a:blip r:embed="rId10">
            <a:alphaModFix/>
          </a:blip>
          <a:stretch>
            <a:fillRect/>
          </a:stretch>
        </p:blipFill>
        <p:spPr>
          <a:xfrm>
            <a:off x="4492900" y="7715111"/>
            <a:ext cx="1787676" cy="1900064"/>
          </a:xfrm>
          <a:prstGeom prst="rect">
            <a:avLst/>
          </a:prstGeom>
          <a:noFill/>
          <a:ln>
            <a:noFill/>
          </a:ln>
        </p:spPr>
      </p:pic>
      <p:pic>
        <p:nvPicPr>
          <p:cNvPr id="328" name="Google Shape;328;p51"/>
          <p:cNvPicPr preferRelativeResize="0"/>
          <p:nvPr/>
        </p:nvPicPr>
        <p:blipFill>
          <a:blip r:embed="rId11">
            <a:alphaModFix/>
          </a:blip>
          <a:stretch>
            <a:fillRect/>
          </a:stretch>
        </p:blipFill>
        <p:spPr>
          <a:xfrm>
            <a:off x="4576977" y="6490324"/>
            <a:ext cx="1619525" cy="1056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5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34" name="Google Shape;334;p52"/>
          <p:cNvPicPr preferRelativeResize="0"/>
          <p:nvPr/>
        </p:nvPicPr>
        <p:blipFill rotWithShape="1">
          <a:blip r:embed="rId3">
            <a:alphaModFix/>
          </a:blip>
          <a:srcRect b="0" l="4173" r="3285" t="4058"/>
          <a:stretch/>
        </p:blipFill>
        <p:spPr>
          <a:xfrm>
            <a:off x="547650" y="452600"/>
            <a:ext cx="2607323" cy="2030142"/>
          </a:xfrm>
          <a:prstGeom prst="rect">
            <a:avLst/>
          </a:prstGeom>
          <a:noFill/>
          <a:ln>
            <a:noFill/>
          </a:ln>
        </p:spPr>
      </p:pic>
      <p:graphicFrame>
        <p:nvGraphicFramePr>
          <p:cNvPr id="335" name="Google Shape;335;p52"/>
          <p:cNvGraphicFramePr/>
          <p:nvPr/>
        </p:nvGraphicFramePr>
        <p:xfrm>
          <a:off x="50508" y="2586105"/>
          <a:ext cx="3000000" cy="3000000"/>
        </p:xfrm>
        <a:graphic>
          <a:graphicData uri="http://schemas.openxmlformats.org/drawingml/2006/table">
            <a:tbl>
              <a:tblPr>
                <a:noFill/>
                <a:tableStyleId>{B99FCF19-8F1D-4A14-9372-965B776E4480}</a:tableStyleId>
              </a:tblPr>
              <a:tblGrid>
                <a:gridCol w="3365425"/>
                <a:gridCol w="3391575"/>
              </a:tblGrid>
              <a:tr h="314575">
                <a:tc>
                  <a:txBody>
                    <a:bodyPr>
                      <a:noAutofit/>
                    </a:bodyPr>
                    <a:lstStyle/>
                    <a:p>
                      <a:pPr indent="0" lvl="0" marL="0" rtl="0" algn="ctr">
                        <a:lnSpc>
                          <a:spcPct val="100000"/>
                        </a:lnSpc>
                        <a:spcBef>
                          <a:spcPts val="600"/>
                        </a:spcBef>
                        <a:spcAft>
                          <a:spcPts val="0"/>
                        </a:spcAft>
                        <a:buNone/>
                      </a:pPr>
                      <a:r>
                        <a:rPr lang="en" sz="1600">
                          <a:solidFill>
                            <a:srgbClr val="FFFFFF"/>
                          </a:solidFill>
                          <a:latin typeface="Josefin Sans"/>
                          <a:ea typeface="Josefin Sans"/>
                          <a:cs typeface="Josefin Sans"/>
                          <a:sym typeface="Josefin Sans"/>
                        </a:rPr>
                        <a:t>Hair cells in utricle</a:t>
                      </a:r>
                      <a:endParaRPr sz="1600">
                        <a:solidFill>
                          <a:srgbClr val="FFFFFF"/>
                        </a:solidFill>
                        <a:latin typeface="Josefin Sans"/>
                        <a:ea typeface="Josefin Sans"/>
                        <a:cs typeface="Josefin Sans"/>
                        <a:sym typeface="Josefin Sans"/>
                      </a:endParaRPr>
                    </a:p>
                  </a:txBody>
                  <a:tcPr marT="91425" marB="91425" marR="91425" marL="91425" anchor="b">
                    <a:solidFill>
                      <a:srgbClr val="134F5C"/>
                    </a:solidFill>
                  </a:tcPr>
                </a:tc>
                <a:tc>
                  <a:txBody>
                    <a:bodyPr>
                      <a:noAutofit/>
                    </a:bodyPr>
                    <a:lstStyle/>
                    <a:p>
                      <a:pPr indent="0" lvl="0" marL="0" rtl="0" algn="ctr">
                        <a:lnSpc>
                          <a:spcPct val="100000"/>
                        </a:lnSpc>
                        <a:spcBef>
                          <a:spcPts val="800"/>
                        </a:spcBef>
                        <a:spcAft>
                          <a:spcPts val="0"/>
                        </a:spcAft>
                        <a:buNone/>
                      </a:pPr>
                      <a:r>
                        <a:rPr lang="en" sz="1600">
                          <a:solidFill>
                            <a:srgbClr val="FFFFFF"/>
                          </a:solidFill>
                          <a:latin typeface="Josefin Sans"/>
                          <a:ea typeface="Josefin Sans"/>
                          <a:cs typeface="Josefin Sans"/>
                          <a:sym typeface="Josefin Sans"/>
                        </a:rPr>
                        <a:t>Hair cells in Saccule</a:t>
                      </a:r>
                      <a:endParaRPr sz="1600">
                        <a:solidFill>
                          <a:srgbClr val="FFFFFF"/>
                        </a:solidFill>
                        <a:latin typeface="Josefin Sans"/>
                        <a:ea typeface="Josefin Sans"/>
                        <a:cs typeface="Josefin Sans"/>
                        <a:sym typeface="Josefin Sans"/>
                      </a:endParaRPr>
                    </a:p>
                  </a:txBody>
                  <a:tcPr marT="91425" marB="91425" marR="91425" marL="91425" anchor="b">
                    <a:solidFill>
                      <a:srgbClr val="134F5C"/>
                    </a:solidFill>
                  </a:tcPr>
                </a:tc>
              </a:tr>
              <a:tr h="263275">
                <a:tc>
                  <a:txBody>
                    <a:bodyPr>
                      <a:noAutofit/>
                    </a:bodyPr>
                    <a:lstStyle/>
                    <a:p>
                      <a:pPr indent="0" lvl="0" marL="0" rtl="0" algn="ctr">
                        <a:lnSpc>
                          <a:spcPct val="100000"/>
                        </a:lnSpc>
                        <a:spcBef>
                          <a:spcPts val="600"/>
                        </a:spcBef>
                        <a:spcAft>
                          <a:spcPts val="0"/>
                        </a:spcAft>
                        <a:buNone/>
                      </a:pPr>
                      <a:r>
                        <a:rPr b="1" lang="en" sz="1200">
                          <a:solidFill>
                            <a:srgbClr val="0D0D0D"/>
                          </a:solidFill>
                          <a:latin typeface="Cairo"/>
                          <a:ea typeface="Cairo"/>
                          <a:cs typeface="Cairo"/>
                          <a:sym typeface="Cairo"/>
                        </a:rPr>
                        <a:t>Person in upright position: (Head vertical)</a:t>
                      </a:r>
                      <a:endParaRPr sz="1200">
                        <a:latin typeface="Cairo"/>
                        <a:ea typeface="Cairo"/>
                        <a:cs typeface="Cairo"/>
                        <a:sym typeface="Cairo"/>
                      </a:endParaRPr>
                    </a:p>
                  </a:txBody>
                  <a:tcPr marT="91425" marB="91425" marR="91425" marL="91425" anchor="b">
                    <a:solidFill>
                      <a:srgbClr val="D0E0E3"/>
                    </a:solidFill>
                  </a:tcPr>
                </a:tc>
                <a:tc>
                  <a:txBody>
                    <a:bodyPr>
                      <a:noAutofit/>
                    </a:bodyPr>
                    <a:lstStyle/>
                    <a:p>
                      <a:pPr indent="0" lvl="0" marL="0" rtl="0" algn="ctr">
                        <a:lnSpc>
                          <a:spcPct val="100000"/>
                        </a:lnSpc>
                        <a:spcBef>
                          <a:spcPts val="600"/>
                        </a:spcBef>
                        <a:spcAft>
                          <a:spcPts val="0"/>
                        </a:spcAft>
                        <a:buNone/>
                      </a:pPr>
                      <a:r>
                        <a:rPr b="1" lang="en" sz="1200">
                          <a:solidFill>
                            <a:srgbClr val="0D0D0D"/>
                          </a:solidFill>
                          <a:latin typeface="Cairo"/>
                          <a:ea typeface="Cairo"/>
                          <a:cs typeface="Cairo"/>
                          <a:sym typeface="Cairo"/>
                        </a:rPr>
                        <a:t>Person in upright position: (Head vertical)</a:t>
                      </a:r>
                      <a:endParaRPr sz="1200">
                        <a:latin typeface="Cairo"/>
                        <a:ea typeface="Cairo"/>
                        <a:cs typeface="Cairo"/>
                        <a:sym typeface="Cairo"/>
                      </a:endParaRPr>
                    </a:p>
                  </a:txBody>
                  <a:tcPr marT="91425" marB="91425" marR="91425" marL="91425" anchor="b">
                    <a:solidFill>
                      <a:srgbClr val="EAD1DC"/>
                    </a:solidFill>
                  </a:tcPr>
                </a:tc>
              </a:tr>
              <a:tr h="274675">
                <a:tc>
                  <a:txBody>
                    <a:bodyPr>
                      <a:noAutofit/>
                    </a:bodyPr>
                    <a:lstStyle/>
                    <a:p>
                      <a:pPr indent="0" lvl="0" marL="0" rtl="0" algn="ctr">
                        <a:lnSpc>
                          <a:spcPct val="100000"/>
                        </a:lnSpc>
                        <a:spcBef>
                          <a:spcPts val="700"/>
                        </a:spcBef>
                        <a:spcAft>
                          <a:spcPts val="0"/>
                        </a:spcAft>
                        <a:buNone/>
                      </a:pPr>
                      <a:r>
                        <a:rPr lang="en" sz="1200">
                          <a:solidFill>
                            <a:srgbClr val="0D0D0D"/>
                          </a:solidFill>
                          <a:latin typeface="Cairo"/>
                          <a:ea typeface="Cairo"/>
                          <a:cs typeface="Cairo"/>
                          <a:sym typeface="Cairo"/>
                        </a:rPr>
                        <a:t>Macula in horizontal plane</a:t>
                      </a:r>
                      <a:endParaRPr sz="1200">
                        <a:latin typeface="Cairo"/>
                        <a:ea typeface="Cairo"/>
                        <a:cs typeface="Cairo"/>
                        <a:sym typeface="Cairo"/>
                      </a:endParaRPr>
                    </a:p>
                  </a:txBody>
                  <a:tcPr marT="91425" marB="91425" marR="91425" marL="91425" anchor="b">
                    <a:solidFill>
                      <a:srgbClr val="D0E0E3"/>
                    </a:solidFill>
                  </a:tcPr>
                </a:tc>
                <a:tc>
                  <a:txBody>
                    <a:bodyPr>
                      <a:noAutofit/>
                    </a:bodyPr>
                    <a:lstStyle/>
                    <a:p>
                      <a:pPr indent="0" lvl="0" marL="0" rtl="0" algn="ctr">
                        <a:lnSpc>
                          <a:spcPct val="100000"/>
                        </a:lnSpc>
                        <a:spcBef>
                          <a:spcPts val="700"/>
                        </a:spcBef>
                        <a:spcAft>
                          <a:spcPts val="0"/>
                        </a:spcAft>
                        <a:buNone/>
                      </a:pPr>
                      <a:r>
                        <a:rPr lang="en" sz="1200">
                          <a:solidFill>
                            <a:srgbClr val="0D0D0D"/>
                          </a:solidFill>
                          <a:latin typeface="Cairo"/>
                          <a:ea typeface="Cairo"/>
                          <a:cs typeface="Cairo"/>
                          <a:sym typeface="Cairo"/>
                        </a:rPr>
                        <a:t>Macula in vertical plane</a:t>
                      </a:r>
                      <a:endParaRPr sz="1200">
                        <a:latin typeface="Cairo"/>
                        <a:ea typeface="Cairo"/>
                        <a:cs typeface="Cairo"/>
                        <a:sym typeface="Cairo"/>
                      </a:endParaRPr>
                    </a:p>
                  </a:txBody>
                  <a:tcPr marT="91425" marB="91425" marR="91425" marL="91425" anchor="b">
                    <a:solidFill>
                      <a:srgbClr val="EAD1DC"/>
                    </a:solidFill>
                  </a:tcPr>
                </a:tc>
              </a:tr>
              <a:tr h="274675">
                <a:tc>
                  <a:txBody>
                    <a:bodyPr>
                      <a:noAutofit/>
                    </a:bodyPr>
                    <a:lstStyle/>
                    <a:p>
                      <a:pPr indent="0" lvl="0" marL="0" rtl="0" algn="ctr">
                        <a:lnSpc>
                          <a:spcPct val="100000"/>
                        </a:lnSpc>
                        <a:spcBef>
                          <a:spcPts val="700"/>
                        </a:spcBef>
                        <a:spcAft>
                          <a:spcPts val="0"/>
                        </a:spcAft>
                        <a:buNone/>
                      </a:pPr>
                      <a:r>
                        <a:rPr lang="en" sz="1200">
                          <a:solidFill>
                            <a:srgbClr val="0D0D0D"/>
                          </a:solidFill>
                          <a:latin typeface="Cairo"/>
                          <a:ea typeface="Cairo"/>
                          <a:cs typeface="Cairo"/>
                          <a:sym typeface="Cairo"/>
                        </a:rPr>
                        <a:t>Hairs pointing upwards</a:t>
                      </a:r>
                      <a:endParaRPr sz="1200">
                        <a:latin typeface="Cairo"/>
                        <a:ea typeface="Cairo"/>
                        <a:cs typeface="Cairo"/>
                        <a:sym typeface="Cairo"/>
                      </a:endParaRPr>
                    </a:p>
                  </a:txBody>
                  <a:tcPr marT="91425" marB="91425" marR="91425" marL="91425" anchor="b">
                    <a:solidFill>
                      <a:srgbClr val="D0E0E3"/>
                    </a:solidFill>
                  </a:tcPr>
                </a:tc>
                <a:tc>
                  <a:txBody>
                    <a:bodyPr>
                      <a:noAutofit/>
                    </a:bodyPr>
                    <a:lstStyle/>
                    <a:p>
                      <a:pPr indent="0" lvl="0" marL="0" rtl="0" algn="ctr">
                        <a:lnSpc>
                          <a:spcPct val="100000"/>
                        </a:lnSpc>
                        <a:spcBef>
                          <a:spcPts val="700"/>
                        </a:spcBef>
                        <a:spcAft>
                          <a:spcPts val="0"/>
                        </a:spcAft>
                        <a:buNone/>
                      </a:pPr>
                      <a:r>
                        <a:rPr lang="en" sz="1200">
                          <a:solidFill>
                            <a:srgbClr val="0D0D0D"/>
                          </a:solidFill>
                          <a:latin typeface="Cairo"/>
                          <a:ea typeface="Cairo"/>
                          <a:cs typeface="Cairo"/>
                          <a:sym typeface="Cairo"/>
                        </a:rPr>
                        <a:t>Hairs pointing laterally</a:t>
                      </a:r>
                      <a:endParaRPr sz="1200">
                        <a:latin typeface="Cairo"/>
                        <a:ea typeface="Cairo"/>
                        <a:cs typeface="Cairo"/>
                        <a:sym typeface="Cairo"/>
                      </a:endParaRPr>
                    </a:p>
                  </a:txBody>
                  <a:tcPr marT="91425" marB="91425" marR="91425" marL="91425" anchor="b">
                    <a:solidFill>
                      <a:srgbClr val="EAD1DC"/>
                    </a:solidFill>
                  </a:tcPr>
                </a:tc>
              </a:tr>
              <a:tr h="382950">
                <a:tc>
                  <a:txBody>
                    <a:bodyPr>
                      <a:noAutofit/>
                    </a:bodyPr>
                    <a:lstStyle/>
                    <a:p>
                      <a:pPr indent="0" lvl="0" marL="0" rtl="0" algn="ctr">
                        <a:lnSpc>
                          <a:spcPct val="100000"/>
                        </a:lnSpc>
                        <a:spcBef>
                          <a:spcPts val="700"/>
                        </a:spcBef>
                        <a:spcAft>
                          <a:spcPts val="0"/>
                        </a:spcAft>
                        <a:buNone/>
                      </a:pPr>
                      <a:r>
                        <a:rPr lang="en" sz="1200">
                          <a:solidFill>
                            <a:srgbClr val="0D0D0D"/>
                          </a:solidFill>
                          <a:latin typeface="Cairo"/>
                          <a:ea typeface="Cairo"/>
                          <a:cs typeface="Cairo"/>
                          <a:sym typeface="Cairo"/>
                        </a:rPr>
                        <a:t>Hair cells signal head movements in any direction  </a:t>
                      </a:r>
                      <a:endParaRPr sz="1200">
                        <a:latin typeface="Cairo"/>
                        <a:ea typeface="Cairo"/>
                        <a:cs typeface="Cairo"/>
                        <a:sym typeface="Cairo"/>
                      </a:endParaRPr>
                    </a:p>
                  </a:txBody>
                  <a:tcPr marT="91425" marB="91425" marR="91425" marL="91425" anchor="b">
                    <a:solidFill>
                      <a:srgbClr val="D0E0E3"/>
                    </a:solidFill>
                  </a:tcPr>
                </a:tc>
                <a:tc>
                  <a:txBody>
                    <a:bodyPr>
                      <a:noAutofit/>
                    </a:bodyPr>
                    <a:lstStyle/>
                    <a:p>
                      <a:pPr indent="0" lvl="0" marL="0" rtl="0" algn="ctr">
                        <a:lnSpc>
                          <a:spcPct val="100000"/>
                        </a:lnSpc>
                        <a:spcBef>
                          <a:spcPts val="700"/>
                        </a:spcBef>
                        <a:spcAft>
                          <a:spcPts val="0"/>
                        </a:spcAft>
                        <a:buNone/>
                      </a:pPr>
                      <a:r>
                        <a:rPr lang="en" sz="1200">
                          <a:solidFill>
                            <a:srgbClr val="0D0D0D"/>
                          </a:solidFill>
                          <a:latin typeface="Cairo"/>
                          <a:ea typeface="Cairo"/>
                          <a:cs typeface="Cairo"/>
                          <a:sym typeface="Cairo"/>
                        </a:rPr>
                        <a:t>Hair cells operate when one is lying down</a:t>
                      </a:r>
                      <a:endParaRPr sz="1200">
                        <a:latin typeface="Cairo"/>
                        <a:ea typeface="Cairo"/>
                        <a:cs typeface="Cairo"/>
                        <a:sym typeface="Cairo"/>
                      </a:endParaRPr>
                    </a:p>
                  </a:txBody>
                  <a:tcPr marT="91425" marB="91425" marR="91425" marL="91425" anchor="b">
                    <a:solidFill>
                      <a:srgbClr val="EAD1DC"/>
                    </a:solidFill>
                  </a:tcPr>
                </a:tc>
              </a:tr>
              <a:tr h="106050">
                <a:tc gridSpan="2">
                  <a:txBody>
                    <a:bodyPr>
                      <a:noAutofit/>
                    </a:bodyPr>
                    <a:lstStyle/>
                    <a:p>
                      <a:pPr indent="0" lvl="0" marL="0" rtl="0" algn="ctr">
                        <a:spcBef>
                          <a:spcPts val="700"/>
                        </a:spcBef>
                        <a:spcAft>
                          <a:spcPts val="0"/>
                        </a:spcAft>
                        <a:buClr>
                          <a:schemeClr val="dk1"/>
                        </a:buClr>
                        <a:buSzPts val="1100"/>
                        <a:buFont typeface="Arial"/>
                        <a:buNone/>
                      </a:pPr>
                      <a:r>
                        <a:rPr lang="en" sz="1200">
                          <a:solidFill>
                            <a:srgbClr val="0D0D0D"/>
                          </a:solidFill>
                          <a:latin typeface="Cairo"/>
                          <a:ea typeface="Cairo"/>
                          <a:cs typeface="Cairo"/>
                          <a:sym typeface="Cairo"/>
                        </a:rPr>
                        <a:t>Inform</a:t>
                      </a:r>
                      <a:r>
                        <a:rPr lang="en" sz="1200">
                          <a:solidFill>
                            <a:srgbClr val="0D0D0D"/>
                          </a:solidFill>
                          <a:latin typeface="Cairo"/>
                          <a:ea typeface="Cairo"/>
                          <a:cs typeface="Cairo"/>
                          <a:sym typeface="Cairo"/>
                        </a:rPr>
                        <a:t> the brain of orientation of head in space</a:t>
                      </a:r>
                      <a:endParaRPr sz="1200">
                        <a:solidFill>
                          <a:srgbClr val="0D0D0D"/>
                        </a:solidFill>
                        <a:latin typeface="Cairo"/>
                        <a:ea typeface="Cairo"/>
                        <a:cs typeface="Cairo"/>
                        <a:sym typeface="Cairo"/>
                      </a:endParaRPr>
                    </a:p>
                  </a:txBody>
                  <a:tcPr marT="91425" marB="91425" marR="91425" marL="91425">
                    <a:solidFill>
                      <a:srgbClr val="D9D9D9"/>
                    </a:solidFill>
                  </a:tcPr>
                </a:tc>
                <a:tc hMerge="1"/>
              </a:tr>
              <a:tr h="382950">
                <a:tc>
                  <a:txBody>
                    <a:bodyPr>
                      <a:noAutofit/>
                    </a:bodyPr>
                    <a:lstStyle/>
                    <a:p>
                      <a:pPr indent="0" lvl="0" marL="0" rtl="0" algn="ctr">
                        <a:lnSpc>
                          <a:spcPct val="100000"/>
                        </a:lnSpc>
                        <a:spcBef>
                          <a:spcPts val="700"/>
                        </a:spcBef>
                        <a:spcAft>
                          <a:spcPts val="0"/>
                        </a:spcAft>
                        <a:buNone/>
                      </a:pPr>
                      <a:r>
                        <a:rPr lang="en" sz="1200">
                          <a:solidFill>
                            <a:srgbClr val="0D0D0D"/>
                          </a:solidFill>
                          <a:latin typeface="Cairo"/>
                          <a:ea typeface="Cairo"/>
                          <a:cs typeface="Cairo"/>
                          <a:sym typeface="Cairo"/>
                        </a:rPr>
                        <a:t>Utricle maculae defect &gt; </a:t>
                      </a:r>
                      <a:r>
                        <a:rPr b="1" lang="en" sz="1200">
                          <a:solidFill>
                            <a:srgbClr val="0D0D0D"/>
                          </a:solidFill>
                          <a:latin typeface="Cairo"/>
                          <a:ea typeface="Cairo"/>
                          <a:cs typeface="Cairo"/>
                          <a:sym typeface="Cairo"/>
                        </a:rPr>
                        <a:t>horizontal</a:t>
                      </a:r>
                      <a:r>
                        <a:rPr lang="en" sz="1200">
                          <a:solidFill>
                            <a:srgbClr val="0D0D0D"/>
                          </a:solidFill>
                          <a:latin typeface="Cairo"/>
                          <a:ea typeface="Cairo"/>
                          <a:cs typeface="Cairo"/>
                          <a:sym typeface="Cairo"/>
                        </a:rPr>
                        <a:t> acceleration </a:t>
                      </a:r>
                      <a:endParaRPr sz="1200">
                        <a:solidFill>
                          <a:srgbClr val="0D0D0D"/>
                        </a:solidFill>
                        <a:latin typeface="Cairo"/>
                        <a:ea typeface="Cairo"/>
                        <a:cs typeface="Cairo"/>
                        <a:sym typeface="Cairo"/>
                      </a:endParaRPr>
                    </a:p>
                  </a:txBody>
                  <a:tcPr marT="91425" marB="91425" marR="91425" marL="91425" anchor="b">
                    <a:solidFill>
                      <a:srgbClr val="D0E0E3"/>
                    </a:solidFill>
                  </a:tcPr>
                </a:tc>
                <a:tc>
                  <a:txBody>
                    <a:bodyPr>
                      <a:noAutofit/>
                    </a:bodyPr>
                    <a:lstStyle/>
                    <a:p>
                      <a:pPr indent="0" lvl="0" marL="0" rtl="0" algn="ctr">
                        <a:lnSpc>
                          <a:spcPct val="100000"/>
                        </a:lnSpc>
                        <a:spcBef>
                          <a:spcPts val="700"/>
                        </a:spcBef>
                        <a:spcAft>
                          <a:spcPts val="0"/>
                        </a:spcAft>
                        <a:buNone/>
                      </a:pPr>
                      <a:r>
                        <a:rPr lang="en" sz="1200">
                          <a:solidFill>
                            <a:srgbClr val="0D0D0D"/>
                          </a:solidFill>
                          <a:latin typeface="Cairo"/>
                          <a:ea typeface="Cairo"/>
                          <a:cs typeface="Cairo"/>
                          <a:sym typeface="Cairo"/>
                        </a:rPr>
                        <a:t>Saccular maculae defect &gt; </a:t>
                      </a:r>
                      <a:r>
                        <a:rPr b="1" lang="en" sz="1200">
                          <a:solidFill>
                            <a:srgbClr val="0D0D0D"/>
                          </a:solidFill>
                          <a:latin typeface="Cairo"/>
                          <a:ea typeface="Cairo"/>
                          <a:cs typeface="Cairo"/>
                          <a:sym typeface="Cairo"/>
                        </a:rPr>
                        <a:t>vertical</a:t>
                      </a:r>
                      <a:r>
                        <a:rPr lang="en" sz="1200">
                          <a:solidFill>
                            <a:srgbClr val="0D0D0D"/>
                          </a:solidFill>
                          <a:latin typeface="Cairo"/>
                          <a:ea typeface="Cairo"/>
                          <a:cs typeface="Cairo"/>
                          <a:sym typeface="Cairo"/>
                        </a:rPr>
                        <a:t> acceleration </a:t>
                      </a:r>
                      <a:endParaRPr sz="1200">
                        <a:solidFill>
                          <a:srgbClr val="0D0D0D"/>
                        </a:solidFill>
                        <a:latin typeface="Cairo"/>
                        <a:ea typeface="Cairo"/>
                        <a:cs typeface="Cairo"/>
                        <a:sym typeface="Cairo"/>
                      </a:endParaRPr>
                    </a:p>
                  </a:txBody>
                  <a:tcPr marT="91425" marB="91425" marR="91425" marL="91425" anchor="b">
                    <a:solidFill>
                      <a:srgbClr val="EAD1DC"/>
                    </a:solidFill>
                  </a:tcPr>
                </a:tc>
              </a:tr>
            </a:tbl>
          </a:graphicData>
        </a:graphic>
      </p:graphicFrame>
      <p:pic>
        <p:nvPicPr>
          <p:cNvPr id="336" name="Google Shape;336;p52"/>
          <p:cNvPicPr preferRelativeResize="0"/>
          <p:nvPr/>
        </p:nvPicPr>
        <p:blipFill>
          <a:blip r:embed="rId4">
            <a:alphaModFix/>
          </a:blip>
          <a:stretch>
            <a:fillRect/>
          </a:stretch>
        </p:blipFill>
        <p:spPr>
          <a:xfrm>
            <a:off x="3115625" y="2586108"/>
            <a:ext cx="626738" cy="525750"/>
          </a:xfrm>
          <a:prstGeom prst="rect">
            <a:avLst/>
          </a:prstGeom>
          <a:noFill/>
          <a:ln>
            <a:noFill/>
          </a:ln>
        </p:spPr>
      </p:pic>
      <p:pic>
        <p:nvPicPr>
          <p:cNvPr id="337" name="Google Shape;337;p52"/>
          <p:cNvPicPr preferRelativeResize="0"/>
          <p:nvPr/>
        </p:nvPicPr>
        <p:blipFill>
          <a:blip r:embed="rId5">
            <a:alphaModFix/>
          </a:blip>
          <a:stretch>
            <a:fillRect/>
          </a:stretch>
        </p:blipFill>
        <p:spPr>
          <a:xfrm>
            <a:off x="3742370" y="452606"/>
            <a:ext cx="2607324" cy="1958460"/>
          </a:xfrm>
          <a:prstGeom prst="rect">
            <a:avLst/>
          </a:prstGeom>
          <a:noFill/>
          <a:ln>
            <a:noFill/>
          </a:ln>
        </p:spPr>
      </p:pic>
      <p:pic>
        <p:nvPicPr>
          <p:cNvPr id="338" name="Google Shape;338;p52"/>
          <p:cNvPicPr preferRelativeResize="0"/>
          <p:nvPr/>
        </p:nvPicPr>
        <p:blipFill>
          <a:blip r:embed="rId6">
            <a:alphaModFix/>
          </a:blip>
          <a:stretch>
            <a:fillRect/>
          </a:stretch>
        </p:blipFill>
        <p:spPr>
          <a:xfrm>
            <a:off x="547651" y="6113125"/>
            <a:ext cx="2868275" cy="2350279"/>
          </a:xfrm>
          <a:prstGeom prst="rect">
            <a:avLst/>
          </a:prstGeom>
          <a:noFill/>
          <a:ln>
            <a:noFill/>
          </a:ln>
        </p:spPr>
      </p:pic>
      <p:pic>
        <p:nvPicPr>
          <p:cNvPr id="339" name="Google Shape;339;p52"/>
          <p:cNvPicPr preferRelativeResize="0"/>
          <p:nvPr/>
        </p:nvPicPr>
        <p:blipFill>
          <a:blip r:embed="rId7">
            <a:alphaModFix/>
          </a:blip>
          <a:stretch>
            <a:fillRect/>
          </a:stretch>
        </p:blipFill>
        <p:spPr>
          <a:xfrm>
            <a:off x="3515275" y="6113125"/>
            <a:ext cx="2868274" cy="2290819"/>
          </a:xfrm>
          <a:prstGeom prst="rect">
            <a:avLst/>
          </a:prstGeom>
          <a:noFill/>
          <a:ln>
            <a:noFill/>
          </a:ln>
        </p:spPr>
      </p:pic>
      <p:sp>
        <p:nvSpPr>
          <p:cNvPr id="340" name="Google Shape;340;p52"/>
          <p:cNvSpPr txBox="1"/>
          <p:nvPr/>
        </p:nvSpPr>
        <p:spPr>
          <a:xfrm>
            <a:off x="1309800" y="8594400"/>
            <a:ext cx="4238400" cy="5259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In macula: hair cells are </a:t>
            </a:r>
            <a:r>
              <a:rPr lang="en">
                <a:latin typeface="Cairo"/>
                <a:ea typeface="Cairo"/>
                <a:cs typeface="Cairo"/>
                <a:sym typeface="Cairo"/>
              </a:rPr>
              <a:t>oriented in different direction and tilt of head in any direction is signaled. </a:t>
            </a:r>
            <a:endParaRPr>
              <a:latin typeface="Cairo"/>
              <a:ea typeface="Cairo"/>
              <a:cs typeface="Cairo"/>
              <a:sym typeface="Cairo"/>
            </a:endParaRPr>
          </a:p>
        </p:txBody>
      </p:sp>
      <p:sp>
        <p:nvSpPr>
          <p:cNvPr id="341" name="Google Shape;341;p52"/>
          <p:cNvSpPr txBox="1"/>
          <p:nvPr/>
        </p:nvSpPr>
        <p:spPr>
          <a:xfrm>
            <a:off x="2060999" y="9251291"/>
            <a:ext cx="2736000" cy="5259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iro"/>
                <a:ea typeface="Cairo"/>
                <a:cs typeface="Cairo"/>
                <a:sym typeface="Cairo"/>
              </a:rPr>
              <a:t>A</a:t>
            </a:r>
            <a:r>
              <a:rPr lang="en" sz="1200">
                <a:latin typeface="Cairo"/>
                <a:ea typeface="Cairo"/>
                <a:cs typeface="Cairo"/>
                <a:sym typeface="Cairo"/>
              </a:rPr>
              <a:t>natomy: Maculae of Utricle or Saccule </a:t>
            </a:r>
            <a:endParaRPr sz="1200">
              <a:latin typeface="Cairo"/>
              <a:ea typeface="Cairo"/>
              <a:cs typeface="Cairo"/>
              <a:sym typeface="Cairo"/>
            </a:endParaRPr>
          </a:p>
          <a:p>
            <a:pPr indent="0" lvl="0" marL="0" rtl="0" algn="l">
              <a:spcBef>
                <a:spcPts val="0"/>
              </a:spcBef>
              <a:spcAft>
                <a:spcPts val="0"/>
              </a:spcAft>
              <a:buNone/>
            </a:pPr>
            <a:r>
              <a:rPr lang="en" sz="1200">
                <a:latin typeface="Cairo"/>
                <a:ea typeface="Cairo"/>
                <a:cs typeface="Cairo"/>
                <a:sym typeface="Cairo"/>
              </a:rPr>
              <a:t>Physiology: Linear acceleration of head</a:t>
            </a:r>
            <a:endParaRPr sz="1200">
              <a:latin typeface="Cairo"/>
              <a:ea typeface="Cairo"/>
              <a:cs typeface="Cairo"/>
              <a:sym typeface="Cair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5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47" name="Google Shape;347;p53"/>
          <p:cNvPicPr preferRelativeResize="0"/>
          <p:nvPr/>
        </p:nvPicPr>
        <p:blipFill>
          <a:blip r:embed="rId3">
            <a:alphaModFix/>
          </a:blip>
          <a:stretch>
            <a:fillRect/>
          </a:stretch>
        </p:blipFill>
        <p:spPr>
          <a:xfrm>
            <a:off x="2726101" y="433987"/>
            <a:ext cx="3810649" cy="1704025"/>
          </a:xfrm>
          <a:prstGeom prst="rect">
            <a:avLst/>
          </a:prstGeom>
          <a:noFill/>
          <a:ln>
            <a:noFill/>
          </a:ln>
        </p:spPr>
      </p:pic>
      <p:sp>
        <p:nvSpPr>
          <p:cNvPr id="348" name="Google Shape;348;p53"/>
          <p:cNvSpPr txBox="1"/>
          <p:nvPr/>
        </p:nvSpPr>
        <p:spPr>
          <a:xfrm>
            <a:off x="232200" y="588000"/>
            <a:ext cx="2386200" cy="12780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The two maculae, the utricle and saccule, are oriented in the horizontal and vertical planes and tell us how we are aligned relative to gravity. </a:t>
            </a:r>
            <a:endParaRPr>
              <a:latin typeface="Cairo"/>
              <a:ea typeface="Cairo"/>
              <a:cs typeface="Cairo"/>
              <a:sym typeface="Cairo"/>
            </a:endParaRPr>
          </a:p>
        </p:txBody>
      </p:sp>
      <p:sp>
        <p:nvSpPr>
          <p:cNvPr id="349" name="Google Shape;349;p53"/>
          <p:cNvSpPr txBox="1"/>
          <p:nvPr/>
        </p:nvSpPr>
        <p:spPr>
          <a:xfrm>
            <a:off x="467975" y="5512550"/>
            <a:ext cx="6104700" cy="42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34F5C"/>
                </a:solidFill>
                <a:latin typeface="Cairo"/>
                <a:ea typeface="Cairo"/>
                <a:cs typeface="Cairo"/>
                <a:sym typeface="Cairo"/>
              </a:rPr>
              <a:t>2.  Detection of linear acceleration : </a:t>
            </a:r>
            <a:endParaRPr b="1">
              <a:solidFill>
                <a:srgbClr val="134F5C"/>
              </a:solidFill>
              <a:latin typeface="Cairo"/>
              <a:ea typeface="Cairo"/>
              <a:cs typeface="Cairo"/>
              <a:sym typeface="Cairo"/>
            </a:endParaRPr>
          </a:p>
          <a:p>
            <a:pPr indent="0" lvl="0" marL="0" rtl="0" algn="l">
              <a:spcBef>
                <a:spcPts val="0"/>
              </a:spcBef>
              <a:spcAft>
                <a:spcPts val="0"/>
              </a:spcAft>
              <a:buNone/>
            </a:pPr>
            <a:r>
              <a:t/>
            </a:r>
            <a:endParaRPr b="1">
              <a:solidFill>
                <a:srgbClr val="134F5C"/>
              </a:solidFill>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 </a:t>
            </a:r>
            <a:r>
              <a:rPr b="1" lang="en">
                <a:latin typeface="Cairo"/>
                <a:ea typeface="Cairo"/>
                <a:cs typeface="Cairo"/>
                <a:sym typeface="Cairo"/>
              </a:rPr>
              <a:t>Linear acceleration : </a:t>
            </a:r>
            <a:r>
              <a:rPr lang="en">
                <a:latin typeface="Cairo"/>
                <a:ea typeface="Cairo"/>
                <a:cs typeface="Cairo"/>
                <a:sym typeface="Cairo"/>
              </a:rPr>
              <a:t>As if you are running &amp; standing in a bus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At the beginning of movement statoconia lag behind by its inertia (القصور الذاتي ) → Falls backwards → Cillia then moves backward → Person will feel he/she is falling backwards → Will try to correct this by leaning forward to shift statoconia &amp; cillia anteriorly.</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At deceleration (runner try to stop) → statoconia moves forward by its </a:t>
            </a:r>
            <a:r>
              <a:rPr b="1" lang="en" u="sng">
                <a:latin typeface="Cairo"/>
                <a:ea typeface="Cairo"/>
                <a:cs typeface="Cairo"/>
                <a:sym typeface="Cairo"/>
              </a:rPr>
              <a:t>momentum </a:t>
            </a:r>
            <a:r>
              <a:rPr lang="en">
                <a:latin typeface="Cairo"/>
                <a:ea typeface="Cairo"/>
                <a:cs typeface="Cairo"/>
                <a:sym typeface="Cairo"/>
              </a:rPr>
              <a:t>→ Person will feel as if he/she is falling anteriorly.</a:t>
            </a:r>
            <a:endParaRPr b="1">
              <a:latin typeface="Cairo"/>
              <a:ea typeface="Cairo"/>
              <a:cs typeface="Cairo"/>
              <a:sym typeface="Cairo"/>
            </a:endParaRPr>
          </a:p>
        </p:txBody>
      </p:sp>
      <p:pic>
        <p:nvPicPr>
          <p:cNvPr id="350" name="Google Shape;350;p53"/>
          <p:cNvPicPr preferRelativeResize="0"/>
          <p:nvPr/>
        </p:nvPicPr>
        <p:blipFill>
          <a:blip r:embed="rId4">
            <a:alphaModFix/>
          </a:blip>
          <a:stretch>
            <a:fillRect/>
          </a:stretch>
        </p:blipFill>
        <p:spPr>
          <a:xfrm>
            <a:off x="899650" y="7425629"/>
            <a:ext cx="1934572" cy="1426050"/>
          </a:xfrm>
          <a:prstGeom prst="rect">
            <a:avLst/>
          </a:prstGeom>
          <a:noFill/>
          <a:ln>
            <a:noFill/>
          </a:ln>
        </p:spPr>
      </p:pic>
      <p:pic>
        <p:nvPicPr>
          <p:cNvPr id="351" name="Google Shape;351;p53"/>
          <p:cNvPicPr preferRelativeResize="0"/>
          <p:nvPr/>
        </p:nvPicPr>
        <p:blipFill>
          <a:blip r:embed="rId5">
            <a:alphaModFix/>
          </a:blip>
          <a:stretch>
            <a:fillRect/>
          </a:stretch>
        </p:blipFill>
        <p:spPr>
          <a:xfrm>
            <a:off x="3076472" y="7425626"/>
            <a:ext cx="3109925" cy="1426054"/>
          </a:xfrm>
          <a:prstGeom prst="rect">
            <a:avLst/>
          </a:prstGeom>
          <a:noFill/>
          <a:ln>
            <a:noFill/>
          </a:ln>
        </p:spPr>
      </p:pic>
      <p:sp>
        <p:nvSpPr>
          <p:cNvPr id="352" name="Google Shape;352;p53"/>
          <p:cNvSpPr txBox="1"/>
          <p:nvPr/>
        </p:nvSpPr>
        <p:spPr>
          <a:xfrm>
            <a:off x="249600" y="2009404"/>
            <a:ext cx="6104700" cy="382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Functions of macula (</a:t>
            </a:r>
            <a:r>
              <a:rPr i="1" lang="en" sz="1800">
                <a:solidFill>
                  <a:srgbClr val="134F5C"/>
                </a:solidFill>
                <a:highlight>
                  <a:srgbClr val="EFEFEF"/>
                </a:highlight>
                <a:latin typeface="Josefin Sans"/>
                <a:ea typeface="Josefin Sans"/>
                <a:cs typeface="Josefin Sans"/>
                <a:sym typeface="Josefin Sans"/>
              </a:rPr>
              <a:t>mainly the utricle)</a:t>
            </a:r>
            <a:endParaRPr i="1" sz="1800">
              <a:solidFill>
                <a:srgbClr val="134F5C"/>
              </a:solidFill>
              <a:highlight>
                <a:srgbClr val="EFEFEF"/>
              </a:highlight>
              <a:latin typeface="Josefin Sans"/>
              <a:ea typeface="Josefin Sans"/>
              <a:cs typeface="Josefin Sans"/>
              <a:sym typeface="Josefin Sans"/>
            </a:endParaRPr>
          </a:p>
          <a:p>
            <a:pPr indent="0" lvl="0" marL="0" rtl="0" algn="l">
              <a:spcBef>
                <a:spcPts val="0"/>
              </a:spcBef>
              <a:spcAft>
                <a:spcPts val="0"/>
              </a:spcAft>
              <a:buNone/>
            </a:pPr>
            <a:r>
              <a:t/>
            </a:r>
            <a:endParaRPr>
              <a:solidFill>
                <a:srgbClr val="134F5C"/>
              </a:solidFill>
              <a:latin typeface="Cairo"/>
              <a:ea typeface="Cairo"/>
              <a:cs typeface="Cairo"/>
              <a:sym typeface="Cairo"/>
            </a:endParaRPr>
          </a:p>
          <a:p>
            <a:pPr indent="-317500" lvl="0" marL="457200" rtl="0" algn="l">
              <a:spcBef>
                <a:spcPts val="0"/>
              </a:spcBef>
              <a:spcAft>
                <a:spcPts val="0"/>
              </a:spcAft>
              <a:buClr>
                <a:srgbClr val="134F5C"/>
              </a:buClr>
              <a:buSzPts val="1400"/>
              <a:buFont typeface="Cairo"/>
              <a:buAutoNum type="arabicPeriod"/>
            </a:pPr>
            <a:r>
              <a:rPr b="1" lang="en">
                <a:solidFill>
                  <a:srgbClr val="134F5C"/>
                </a:solidFill>
                <a:latin typeface="Cairo"/>
                <a:ea typeface="Cairo"/>
                <a:cs typeface="Cairo"/>
                <a:sym typeface="Cairo"/>
              </a:rPr>
              <a:t>Orientation of head in space &amp; maintenance of static equilibrium : </a:t>
            </a:r>
            <a:endParaRPr b="1">
              <a:solidFill>
                <a:srgbClr val="134F5C"/>
              </a:solidFill>
              <a:latin typeface="Cairo"/>
              <a:ea typeface="Cairo"/>
              <a:cs typeface="Cairo"/>
              <a:sym typeface="Cairo"/>
            </a:endParaRPr>
          </a:p>
          <a:p>
            <a:pPr indent="0" lvl="0" marL="457200" rtl="0" algn="l">
              <a:spcBef>
                <a:spcPts val="0"/>
              </a:spcBef>
              <a:spcAft>
                <a:spcPts val="0"/>
              </a:spcAft>
              <a:buNone/>
            </a:pPr>
            <a:r>
              <a:t/>
            </a:r>
            <a:endParaRPr b="1">
              <a:solidFill>
                <a:srgbClr val="134F5C"/>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lphaUcPeriod"/>
            </a:pPr>
            <a:r>
              <a:rPr b="1" lang="en">
                <a:solidFill>
                  <a:schemeClr val="dk1"/>
                </a:solidFill>
                <a:latin typeface="Cairo"/>
                <a:ea typeface="Cairo"/>
                <a:cs typeface="Cairo"/>
                <a:sym typeface="Cairo"/>
              </a:rPr>
              <a:t>In erect upright position ( Vertical position واقف ) :</a:t>
            </a:r>
            <a:endParaRPr b="1">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Char char="●"/>
            </a:pPr>
            <a:r>
              <a:rPr lang="en">
                <a:solidFill>
                  <a:schemeClr val="dk1"/>
                </a:solidFill>
                <a:latin typeface="Cairo"/>
                <a:ea typeface="Cairo"/>
                <a:cs typeface="Cairo"/>
                <a:sym typeface="Cairo"/>
              </a:rPr>
              <a:t>RT &amp; LT utricle impulses balance each other</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Char char="●"/>
            </a:pPr>
            <a:r>
              <a:rPr lang="en">
                <a:solidFill>
                  <a:schemeClr val="dk1"/>
                </a:solidFill>
                <a:latin typeface="Cairo"/>
                <a:ea typeface="Cairo"/>
                <a:cs typeface="Cairo"/>
                <a:sym typeface="Cairo"/>
              </a:rPr>
              <a:t>NO sensation of male-equilibrium </a:t>
            </a:r>
            <a:endParaRPr>
              <a:solidFill>
                <a:schemeClr val="dk1"/>
              </a:solidFill>
              <a:latin typeface="Cairo"/>
              <a:ea typeface="Cairo"/>
              <a:cs typeface="Cairo"/>
              <a:sym typeface="Cairo"/>
            </a:endParaRPr>
          </a:p>
          <a:p>
            <a:pPr indent="0" lvl="0" marL="914400" rtl="0" algn="l">
              <a:spcBef>
                <a:spcPts val="0"/>
              </a:spcBef>
              <a:spcAft>
                <a:spcPts val="0"/>
              </a:spcAft>
              <a:buNone/>
            </a:pPr>
            <a:r>
              <a:t/>
            </a:r>
            <a:endParaRPr>
              <a:solidFill>
                <a:schemeClr val="dk1"/>
              </a:solidFill>
              <a:latin typeface="Cairo"/>
              <a:ea typeface="Cairo"/>
              <a:cs typeface="Cairo"/>
              <a:sym typeface="Cairo"/>
            </a:endParaRPr>
          </a:p>
          <a:p>
            <a:pPr indent="0" lvl="0" marL="0" rtl="0" algn="l">
              <a:spcBef>
                <a:spcPts val="0"/>
              </a:spcBef>
              <a:spcAft>
                <a:spcPts val="0"/>
              </a:spcAft>
              <a:buNone/>
            </a:pPr>
            <a:r>
              <a:rPr lang="en">
                <a:solidFill>
                  <a:schemeClr val="dk1"/>
                </a:solidFill>
                <a:latin typeface="Cairo"/>
                <a:ea typeface="Cairo"/>
                <a:cs typeface="Cairo"/>
                <a:sym typeface="Cairo"/>
              </a:rPr>
              <a:t>  </a:t>
            </a:r>
            <a:r>
              <a:rPr b="1" lang="en">
                <a:solidFill>
                  <a:schemeClr val="dk1"/>
                </a:solidFill>
                <a:latin typeface="Cairo"/>
                <a:ea typeface="Cairo"/>
                <a:cs typeface="Cairo"/>
                <a:sym typeface="Cairo"/>
              </a:rPr>
              <a:t>B.     Bending head to one side :</a:t>
            </a:r>
            <a:endParaRPr b="1">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Char char="●"/>
            </a:pPr>
            <a:r>
              <a:rPr lang="en">
                <a:solidFill>
                  <a:schemeClr val="dk1"/>
                </a:solidFill>
                <a:latin typeface="Cairo"/>
                <a:ea typeface="Cairo"/>
                <a:cs typeface="Cairo"/>
                <a:sym typeface="Cairo"/>
              </a:rPr>
              <a:t>Statoconia crystals of hair cells fall to that </a:t>
            </a:r>
            <a:endParaRPr>
              <a:solidFill>
                <a:schemeClr val="dk1"/>
              </a:solidFill>
              <a:latin typeface="Cairo"/>
              <a:ea typeface="Cairo"/>
              <a:cs typeface="Cairo"/>
              <a:sym typeface="Cairo"/>
            </a:endParaRPr>
          </a:p>
          <a:p>
            <a:pPr indent="0" lvl="0" marL="457200" rtl="0" algn="l">
              <a:spcBef>
                <a:spcPts val="0"/>
              </a:spcBef>
              <a:spcAft>
                <a:spcPts val="0"/>
              </a:spcAft>
              <a:buNone/>
            </a:pPr>
            <a:r>
              <a:rPr lang="en">
                <a:solidFill>
                  <a:schemeClr val="dk1"/>
                </a:solidFill>
                <a:latin typeface="Cairo"/>
                <a:ea typeface="Cairo"/>
                <a:cs typeface="Cairo"/>
                <a:sym typeface="Cairo"/>
              </a:rPr>
              <a:t>Side by their weight → Pulls stereocilia to</a:t>
            </a:r>
            <a:endParaRPr>
              <a:solidFill>
                <a:schemeClr val="dk1"/>
              </a:solidFill>
              <a:latin typeface="Cairo"/>
              <a:ea typeface="Cairo"/>
              <a:cs typeface="Cairo"/>
              <a:sym typeface="Cairo"/>
            </a:endParaRPr>
          </a:p>
          <a:p>
            <a:pPr indent="0" lvl="0" marL="457200" rtl="0" algn="l">
              <a:spcBef>
                <a:spcPts val="0"/>
              </a:spcBef>
              <a:spcAft>
                <a:spcPts val="0"/>
              </a:spcAft>
              <a:buNone/>
            </a:pPr>
            <a:r>
              <a:rPr lang="en">
                <a:solidFill>
                  <a:schemeClr val="dk1"/>
                </a:solidFill>
                <a:latin typeface="Cairo"/>
                <a:ea typeface="Cairo"/>
                <a:cs typeface="Cairo"/>
                <a:sym typeface="Cairo"/>
              </a:rPr>
              <a:t>Move towards kinocilium → Depolarization (stimulation) occurs</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Char char="●"/>
            </a:pPr>
            <a:r>
              <a:rPr lang="en">
                <a:solidFill>
                  <a:schemeClr val="dk1"/>
                </a:solidFill>
                <a:latin typeface="Cairo"/>
                <a:ea typeface="Cairo"/>
                <a:cs typeface="Cairo"/>
                <a:sym typeface="Cairo"/>
              </a:rPr>
              <a:t>Stereocilia of the other side moves away from kinocilium →Hyperpolarization (inhibition) occurs</a:t>
            </a:r>
            <a:endParaRPr>
              <a:solidFill>
                <a:schemeClr val="dk1"/>
              </a:solidFill>
              <a:latin typeface="Cairo"/>
              <a:ea typeface="Cairo"/>
              <a:cs typeface="Cairo"/>
              <a:sym typeface="Cairo"/>
            </a:endParaRPr>
          </a:p>
          <a:p>
            <a:pPr indent="0" lvl="0" marL="457200" rtl="0" algn="l">
              <a:spcBef>
                <a:spcPts val="0"/>
              </a:spcBef>
              <a:spcAft>
                <a:spcPts val="0"/>
              </a:spcAft>
              <a:buNone/>
            </a:pPr>
            <a:r>
              <a:t/>
            </a:r>
            <a:endParaRPr>
              <a:solidFill>
                <a:schemeClr val="dk1"/>
              </a:solidFill>
              <a:latin typeface="Cairo"/>
              <a:ea typeface="Cairo"/>
              <a:cs typeface="Cairo"/>
              <a:sym typeface="Cairo"/>
            </a:endParaRPr>
          </a:p>
        </p:txBody>
      </p:sp>
      <p:pic>
        <p:nvPicPr>
          <p:cNvPr descr="Image result for bending head to one side" id="353" name="Google Shape;353;p53"/>
          <p:cNvPicPr preferRelativeResize="0"/>
          <p:nvPr/>
        </p:nvPicPr>
        <p:blipFill>
          <a:blip r:embed="rId6">
            <a:alphaModFix/>
          </a:blip>
          <a:stretch>
            <a:fillRect/>
          </a:stretch>
        </p:blipFill>
        <p:spPr>
          <a:xfrm>
            <a:off x="4460525" y="3558034"/>
            <a:ext cx="1893825" cy="1007675"/>
          </a:xfrm>
          <a:prstGeom prst="rect">
            <a:avLst/>
          </a:prstGeom>
          <a:noFill/>
          <a:ln>
            <a:noFill/>
          </a:ln>
        </p:spPr>
      </p:pic>
      <p:cxnSp>
        <p:nvCxnSpPr>
          <p:cNvPr id="354" name="Google Shape;354;p53"/>
          <p:cNvCxnSpPr/>
          <p:nvPr/>
        </p:nvCxnSpPr>
        <p:spPr>
          <a:xfrm flipH="1" rot="10800000">
            <a:off x="2834234" y="3801038"/>
            <a:ext cx="1626300" cy="399000"/>
          </a:xfrm>
          <a:prstGeom prst="straightConnector1">
            <a:avLst/>
          </a:prstGeom>
          <a:noFill/>
          <a:ln cap="flat" cmpd="sng" w="19050">
            <a:solidFill>
              <a:srgbClr val="134F5C"/>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pic>
        <p:nvPicPr>
          <p:cNvPr id="359" name="Google Shape;359;p54"/>
          <p:cNvPicPr preferRelativeResize="0"/>
          <p:nvPr/>
        </p:nvPicPr>
        <p:blipFill>
          <a:blip r:embed="rId3">
            <a:alphaModFix/>
          </a:blip>
          <a:stretch>
            <a:fillRect/>
          </a:stretch>
        </p:blipFill>
        <p:spPr>
          <a:xfrm>
            <a:off x="2359195" y="3870345"/>
            <a:ext cx="1384925" cy="1465804"/>
          </a:xfrm>
          <a:prstGeom prst="rect">
            <a:avLst/>
          </a:prstGeom>
          <a:noFill/>
          <a:ln>
            <a:noFill/>
          </a:ln>
        </p:spPr>
      </p:pic>
      <p:sp>
        <p:nvSpPr>
          <p:cNvPr id="360" name="Google Shape;360;p5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61" name="Google Shape;361;p54"/>
          <p:cNvPicPr preferRelativeResize="0"/>
          <p:nvPr/>
        </p:nvPicPr>
        <p:blipFill rotWithShape="1">
          <a:blip r:embed="rId4">
            <a:alphaModFix/>
          </a:blip>
          <a:srcRect b="8483" l="0" r="12549" t="0"/>
          <a:stretch/>
        </p:blipFill>
        <p:spPr>
          <a:xfrm>
            <a:off x="376146" y="3870350"/>
            <a:ext cx="1855866" cy="1465800"/>
          </a:xfrm>
          <a:prstGeom prst="rect">
            <a:avLst/>
          </a:prstGeom>
          <a:noFill/>
          <a:ln>
            <a:noFill/>
          </a:ln>
        </p:spPr>
      </p:pic>
      <p:pic>
        <p:nvPicPr>
          <p:cNvPr id="362" name="Google Shape;362;p54"/>
          <p:cNvPicPr preferRelativeResize="0"/>
          <p:nvPr/>
        </p:nvPicPr>
        <p:blipFill>
          <a:blip r:embed="rId5">
            <a:alphaModFix/>
          </a:blip>
          <a:stretch>
            <a:fillRect/>
          </a:stretch>
        </p:blipFill>
        <p:spPr>
          <a:xfrm>
            <a:off x="4815325" y="2829212"/>
            <a:ext cx="1600174" cy="901642"/>
          </a:xfrm>
          <a:prstGeom prst="rect">
            <a:avLst/>
          </a:prstGeom>
          <a:noFill/>
          <a:ln>
            <a:noFill/>
          </a:ln>
        </p:spPr>
      </p:pic>
      <p:pic>
        <p:nvPicPr>
          <p:cNvPr id="363" name="Google Shape;363;p54"/>
          <p:cNvPicPr preferRelativeResize="0"/>
          <p:nvPr/>
        </p:nvPicPr>
        <p:blipFill rotWithShape="1">
          <a:blip r:embed="rId6">
            <a:alphaModFix/>
          </a:blip>
          <a:srcRect b="9002" l="7727" r="7353" t="5745"/>
          <a:stretch/>
        </p:blipFill>
        <p:spPr>
          <a:xfrm>
            <a:off x="4747225" y="1103540"/>
            <a:ext cx="1600176" cy="1204751"/>
          </a:xfrm>
          <a:prstGeom prst="rect">
            <a:avLst/>
          </a:prstGeom>
          <a:noFill/>
          <a:ln>
            <a:noFill/>
          </a:ln>
        </p:spPr>
      </p:pic>
      <p:pic>
        <p:nvPicPr>
          <p:cNvPr id="364" name="Google Shape;364;p54"/>
          <p:cNvPicPr preferRelativeResize="0"/>
          <p:nvPr/>
        </p:nvPicPr>
        <p:blipFill rotWithShape="1">
          <a:blip r:embed="rId7">
            <a:alphaModFix/>
          </a:blip>
          <a:srcRect b="0" l="0" r="0" t="12257"/>
          <a:stretch/>
        </p:blipFill>
        <p:spPr>
          <a:xfrm>
            <a:off x="3871296" y="3844462"/>
            <a:ext cx="2610563" cy="1517600"/>
          </a:xfrm>
          <a:prstGeom prst="rect">
            <a:avLst/>
          </a:prstGeom>
          <a:noFill/>
          <a:ln>
            <a:noFill/>
          </a:ln>
        </p:spPr>
      </p:pic>
      <p:sp>
        <p:nvSpPr>
          <p:cNvPr id="365" name="Google Shape;365;p54"/>
          <p:cNvSpPr txBox="1"/>
          <p:nvPr/>
        </p:nvSpPr>
        <p:spPr>
          <a:xfrm>
            <a:off x="415650" y="5475675"/>
            <a:ext cx="60267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Function of </a:t>
            </a:r>
            <a:r>
              <a:rPr lang="en" sz="1800">
                <a:solidFill>
                  <a:srgbClr val="134F5C"/>
                </a:solidFill>
                <a:highlight>
                  <a:srgbClr val="EFEFEF"/>
                </a:highlight>
                <a:latin typeface="Josefin Sans"/>
                <a:ea typeface="Josefin Sans"/>
                <a:cs typeface="Josefin Sans"/>
                <a:sym typeface="Josefin Sans"/>
              </a:rPr>
              <a:t>Semicircular duct system </a:t>
            </a:r>
            <a:endParaRPr sz="1800">
              <a:solidFill>
                <a:srgbClr val="134F5C"/>
              </a:solidFill>
              <a:highlight>
                <a:srgbClr val="EFEFEF"/>
              </a:highlight>
              <a:latin typeface="Josefin Sans"/>
              <a:ea typeface="Josefin Sans"/>
              <a:cs typeface="Josefin Sans"/>
              <a:sym typeface="Josefin Sans"/>
            </a:endParaRPr>
          </a:p>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in </a:t>
            </a:r>
            <a:r>
              <a:rPr lang="en" sz="1800">
                <a:solidFill>
                  <a:srgbClr val="134F5C"/>
                </a:solidFill>
                <a:highlight>
                  <a:srgbClr val="EFEFEF"/>
                </a:highlight>
                <a:latin typeface="Josefin Sans"/>
                <a:ea typeface="Josefin Sans"/>
                <a:cs typeface="Josefin Sans"/>
                <a:sym typeface="Josefin Sans"/>
              </a:rPr>
              <a:t>maintenance of equilibrium </a:t>
            </a:r>
            <a:endParaRPr sz="1800">
              <a:solidFill>
                <a:srgbClr val="134F5C"/>
              </a:solidFill>
              <a:highlight>
                <a:srgbClr val="EFEFEF"/>
              </a:highlight>
              <a:latin typeface="Josefin Sans"/>
              <a:ea typeface="Josefin Sans"/>
              <a:cs typeface="Josefin Sans"/>
              <a:sym typeface="Josefin Sans"/>
            </a:endParaRPr>
          </a:p>
          <a:p>
            <a:pPr indent="0" lvl="0" marL="0" rtl="0" algn="ctr">
              <a:spcBef>
                <a:spcPts val="0"/>
              </a:spcBef>
              <a:spcAft>
                <a:spcPts val="0"/>
              </a:spcAft>
              <a:buNone/>
            </a:pPr>
            <a:r>
              <a:t/>
            </a:r>
            <a:endParaRPr sz="1800">
              <a:solidFill>
                <a:srgbClr val="134F5C"/>
              </a:solidFill>
              <a:highlight>
                <a:srgbClr val="EFEFEF"/>
              </a:highlight>
              <a:latin typeface="Josefin Sans"/>
              <a:ea typeface="Josefin Sans"/>
              <a:cs typeface="Josefin Sans"/>
              <a:sym typeface="Josefin Sans"/>
            </a:endParaRPr>
          </a:p>
          <a:p>
            <a:pPr indent="0" lvl="0" marL="0" rtl="0" algn="l">
              <a:spcBef>
                <a:spcPts val="0"/>
              </a:spcBef>
              <a:spcAft>
                <a:spcPts val="0"/>
              </a:spcAft>
              <a:buNone/>
            </a:pPr>
            <a:r>
              <a:rPr lang="en">
                <a:solidFill>
                  <a:srgbClr val="FF0000"/>
                </a:solidFill>
                <a:latin typeface="Cairo"/>
                <a:ea typeface="Cairo"/>
                <a:cs typeface="Cairo"/>
                <a:sym typeface="Cairo"/>
              </a:rPr>
              <a:t>SCCs detect ANGULAR ACCELERATION:</a:t>
            </a:r>
            <a:endParaRPr>
              <a:solidFill>
                <a:srgbClr val="FF0000"/>
              </a:solidFill>
              <a:latin typeface="Cairo"/>
              <a:ea typeface="Cairo"/>
              <a:cs typeface="Cairo"/>
              <a:sym typeface="Cairo"/>
            </a:endParaRPr>
          </a:p>
          <a:p>
            <a:pPr indent="-317500" lvl="0" marL="457200" rtl="0" algn="l">
              <a:spcBef>
                <a:spcPts val="0"/>
              </a:spcBef>
              <a:spcAft>
                <a:spcPts val="0"/>
              </a:spcAft>
              <a:buClr>
                <a:srgbClr val="FF0000"/>
              </a:buClr>
              <a:buSzPts val="1400"/>
              <a:buFont typeface="Cairo"/>
              <a:buChar char="-"/>
            </a:pPr>
            <a:r>
              <a:rPr lang="en">
                <a:solidFill>
                  <a:srgbClr val="FF0000"/>
                </a:solidFill>
                <a:latin typeface="Cairo"/>
                <a:ea typeface="Cairo"/>
                <a:cs typeface="Cairo"/>
                <a:sym typeface="Cairo"/>
              </a:rPr>
              <a:t>the beginning of rotation </a:t>
            </a:r>
            <a:endParaRPr>
              <a:solidFill>
                <a:srgbClr val="FF0000"/>
              </a:solidFill>
              <a:latin typeface="Cairo"/>
              <a:ea typeface="Cairo"/>
              <a:cs typeface="Cairo"/>
              <a:sym typeface="Cairo"/>
            </a:endParaRPr>
          </a:p>
          <a:p>
            <a:pPr indent="-317500" lvl="0" marL="457200" rtl="0" algn="l">
              <a:spcBef>
                <a:spcPts val="0"/>
              </a:spcBef>
              <a:spcAft>
                <a:spcPts val="0"/>
              </a:spcAft>
              <a:buClr>
                <a:srgbClr val="FF0000"/>
              </a:buClr>
              <a:buSzPts val="1400"/>
              <a:buFont typeface="Cairo"/>
              <a:buChar char="-"/>
            </a:pPr>
            <a:r>
              <a:rPr lang="en">
                <a:solidFill>
                  <a:srgbClr val="FF0000"/>
                </a:solidFill>
                <a:latin typeface="Cairo"/>
                <a:ea typeface="Cairo"/>
                <a:cs typeface="Cairo"/>
                <a:sym typeface="Cairo"/>
              </a:rPr>
              <a:t>End of rotation </a:t>
            </a:r>
            <a:endParaRPr>
              <a:solidFill>
                <a:srgbClr val="FF0000"/>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Char char="-"/>
            </a:pPr>
            <a:r>
              <a:rPr lang="en">
                <a:solidFill>
                  <a:srgbClr val="FF0000"/>
                </a:solidFill>
                <a:latin typeface="Cairo"/>
                <a:ea typeface="Cairo"/>
                <a:cs typeface="Cairo"/>
                <a:sym typeface="Cairo"/>
              </a:rPr>
              <a:t>Changes in rate of rotation</a:t>
            </a:r>
            <a:r>
              <a:rPr lang="en">
                <a:solidFill>
                  <a:schemeClr val="dk1"/>
                </a:solidFill>
                <a:latin typeface="Cairo"/>
                <a:ea typeface="Cairo"/>
                <a:cs typeface="Cairo"/>
                <a:sym typeface="Cairo"/>
              </a:rPr>
              <a:t>  (e.g. Joy riding)</a:t>
            </a:r>
            <a:endParaRPr>
              <a:solidFill>
                <a:schemeClr val="dk1"/>
              </a:solidFill>
              <a:latin typeface="Cairo"/>
              <a:ea typeface="Cairo"/>
              <a:cs typeface="Cairo"/>
              <a:sym typeface="Cairo"/>
            </a:endParaRPr>
          </a:p>
          <a:p>
            <a:pPr indent="0" lvl="0" marL="0" rtl="0" algn="ctr">
              <a:spcBef>
                <a:spcPts val="0"/>
              </a:spcBef>
              <a:spcAft>
                <a:spcPts val="0"/>
              </a:spcAft>
              <a:buNone/>
            </a:pPr>
            <a:r>
              <a:rPr lang="en">
                <a:solidFill>
                  <a:schemeClr val="dk1"/>
                </a:solidFill>
                <a:latin typeface="Cairo"/>
                <a:ea typeface="Cairo"/>
                <a:cs typeface="Cairo"/>
                <a:sym typeface="Cairo"/>
              </a:rPr>
              <a:t>&amp; predictive function SCCs </a:t>
            </a:r>
            <a:endParaRPr>
              <a:solidFill>
                <a:schemeClr val="dk1"/>
              </a:solidFill>
              <a:latin typeface="Cairo"/>
              <a:ea typeface="Cairo"/>
              <a:cs typeface="Cairo"/>
              <a:sym typeface="Cairo"/>
            </a:endParaRPr>
          </a:p>
          <a:p>
            <a:pPr indent="0" lvl="0" marL="0" rtl="0" algn="l">
              <a:spcBef>
                <a:spcPts val="0"/>
              </a:spcBef>
              <a:spcAft>
                <a:spcPts val="0"/>
              </a:spcAft>
              <a:buNone/>
            </a:pPr>
            <a:r>
              <a:rPr lang="en">
                <a:solidFill>
                  <a:schemeClr val="dk1"/>
                </a:solidFill>
                <a:latin typeface="Cairo"/>
                <a:ea typeface="Cairo"/>
                <a:cs typeface="Cairo"/>
                <a:sym typeface="Cairo"/>
              </a:rPr>
              <a:t>Predict ahead of time that mal-equilibrium is going to occur -&gt; send impulses to CNS for corrective measures before the start of all the fall. </a:t>
            </a:r>
            <a:endParaRPr>
              <a:solidFill>
                <a:schemeClr val="dk1"/>
              </a:solidFill>
              <a:latin typeface="Cairo"/>
              <a:ea typeface="Cairo"/>
              <a:cs typeface="Cairo"/>
              <a:sym typeface="Cairo"/>
            </a:endParaRPr>
          </a:p>
        </p:txBody>
      </p:sp>
      <p:sp>
        <p:nvSpPr>
          <p:cNvPr id="366" name="Google Shape;366;p54"/>
          <p:cNvSpPr txBox="1"/>
          <p:nvPr/>
        </p:nvSpPr>
        <p:spPr>
          <a:xfrm>
            <a:off x="510600" y="8029234"/>
            <a:ext cx="5836800" cy="5832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The maculae of the utricle and saccule can’t detect that the person is off balance in angular acceleration until after the loss of balance has occurred. </a:t>
            </a:r>
            <a:endParaRPr>
              <a:latin typeface="Cairo"/>
              <a:ea typeface="Cairo"/>
              <a:cs typeface="Cairo"/>
              <a:sym typeface="Cairo"/>
            </a:endParaRPr>
          </a:p>
        </p:txBody>
      </p:sp>
      <p:sp>
        <p:nvSpPr>
          <p:cNvPr id="367" name="Google Shape;367;p54"/>
          <p:cNvSpPr txBox="1"/>
          <p:nvPr/>
        </p:nvSpPr>
        <p:spPr>
          <a:xfrm>
            <a:off x="510600" y="581450"/>
            <a:ext cx="5836800" cy="31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Semicircular canals </a:t>
            </a:r>
            <a:endParaRPr sz="1800">
              <a:solidFill>
                <a:srgbClr val="134F5C"/>
              </a:solidFill>
              <a:highlight>
                <a:srgbClr val="EFEFEF"/>
              </a:highlight>
              <a:latin typeface="Josefin Sans"/>
              <a:ea typeface="Josefin Sans"/>
              <a:cs typeface="Josefin Sans"/>
              <a:sym typeface="Josefin Sans"/>
            </a:endParaRPr>
          </a:p>
          <a:p>
            <a:pPr indent="0" lvl="0" marL="0" rtl="0" algn="ctr">
              <a:spcBef>
                <a:spcPts val="0"/>
              </a:spcBef>
              <a:spcAft>
                <a:spcPts val="0"/>
              </a:spcAft>
              <a:buNone/>
            </a:pPr>
            <a:r>
              <a:t/>
            </a:r>
            <a:endParaRPr sz="1800">
              <a:solidFill>
                <a:srgbClr val="134F5C"/>
              </a:solidFill>
              <a:highlight>
                <a:srgbClr val="EFEFEF"/>
              </a:highlight>
              <a:latin typeface="Josefin Sans"/>
              <a:ea typeface="Josefin Sans"/>
              <a:cs typeface="Josefin Sans"/>
              <a:sym typeface="Josefin Sans"/>
            </a:endParaRPr>
          </a:p>
          <a:p>
            <a:pPr indent="-317500" lvl="0" marL="457200" rtl="0" algn="l">
              <a:spcBef>
                <a:spcPts val="0"/>
              </a:spcBef>
              <a:spcAft>
                <a:spcPts val="0"/>
              </a:spcAft>
              <a:buClr>
                <a:schemeClr val="dk1"/>
              </a:buClr>
              <a:buSzPts val="1400"/>
              <a:buFont typeface="Cairo"/>
              <a:buAutoNum type="arabicPeriod"/>
            </a:pPr>
            <a:r>
              <a:rPr lang="en">
                <a:solidFill>
                  <a:schemeClr val="dk1"/>
                </a:solidFill>
                <a:latin typeface="Cairo"/>
                <a:ea typeface="Cairo"/>
                <a:cs typeface="Cairo"/>
                <a:sym typeface="Cairo"/>
              </a:rPr>
              <a:t>Horizontal ( Lateral ) </a:t>
            </a:r>
            <a:r>
              <a:rPr i="1" lang="en">
                <a:solidFill>
                  <a:schemeClr val="dk1"/>
                </a:solidFill>
                <a:latin typeface="Cairo"/>
                <a:ea typeface="Cairo"/>
                <a:cs typeface="Cairo"/>
                <a:sym typeface="Cairo"/>
              </a:rPr>
              <a:t>semicircular canal</a:t>
            </a:r>
            <a:endParaRPr i="1">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rabicPeriod"/>
            </a:pPr>
            <a:r>
              <a:rPr lang="en">
                <a:solidFill>
                  <a:schemeClr val="dk1"/>
                </a:solidFill>
                <a:latin typeface="Cairo"/>
                <a:ea typeface="Cairo"/>
                <a:cs typeface="Cairo"/>
                <a:sym typeface="Cairo"/>
              </a:rPr>
              <a:t>Anterior </a:t>
            </a:r>
            <a:r>
              <a:rPr i="1" lang="en">
                <a:solidFill>
                  <a:schemeClr val="dk1"/>
                </a:solidFill>
                <a:latin typeface="Cairo"/>
                <a:ea typeface="Cairo"/>
                <a:cs typeface="Cairo"/>
                <a:sym typeface="Cairo"/>
              </a:rPr>
              <a:t>semicircular canal</a:t>
            </a:r>
            <a:endParaRPr i="1">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rabicPeriod"/>
            </a:pPr>
            <a:r>
              <a:rPr lang="en">
                <a:solidFill>
                  <a:schemeClr val="dk1"/>
                </a:solidFill>
                <a:latin typeface="Cairo"/>
                <a:ea typeface="Cairo"/>
                <a:cs typeface="Cairo"/>
                <a:sym typeface="Cairo"/>
              </a:rPr>
              <a:t>Posterior </a:t>
            </a:r>
            <a:r>
              <a:rPr i="1" lang="en">
                <a:solidFill>
                  <a:schemeClr val="dk1"/>
                </a:solidFill>
                <a:latin typeface="Cairo"/>
                <a:ea typeface="Cairo"/>
                <a:cs typeface="Cairo"/>
                <a:sym typeface="Cairo"/>
              </a:rPr>
              <a:t>semicircular canal</a:t>
            </a:r>
            <a:endParaRPr i="1">
              <a:solidFill>
                <a:schemeClr val="dk1"/>
              </a:solidFill>
              <a:latin typeface="Cairo"/>
              <a:ea typeface="Cairo"/>
              <a:cs typeface="Cairo"/>
              <a:sym typeface="Cairo"/>
            </a:endParaRPr>
          </a:p>
          <a:p>
            <a:pPr indent="0" lvl="0" marL="457200" rtl="0" algn="l">
              <a:spcBef>
                <a:spcPts val="0"/>
              </a:spcBef>
              <a:spcAft>
                <a:spcPts val="0"/>
              </a:spcAft>
              <a:buNone/>
            </a:pPr>
            <a:r>
              <a:t/>
            </a:r>
            <a:endParaRPr i="1">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Char char="➢"/>
            </a:pPr>
            <a:r>
              <a:rPr lang="en">
                <a:solidFill>
                  <a:schemeClr val="dk1"/>
                </a:solidFill>
                <a:latin typeface="Cairo"/>
                <a:ea typeface="Cairo"/>
                <a:cs typeface="Cairo"/>
                <a:sym typeface="Cairo"/>
              </a:rPr>
              <a:t>They are perpendicular to each other </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Char char="➢"/>
            </a:pPr>
            <a:r>
              <a:rPr lang="en">
                <a:solidFill>
                  <a:schemeClr val="dk1"/>
                </a:solidFill>
                <a:latin typeface="Cairo"/>
                <a:ea typeface="Cairo"/>
                <a:cs typeface="Cairo"/>
                <a:sym typeface="Cairo"/>
              </a:rPr>
              <a:t>Filled with </a:t>
            </a:r>
            <a:r>
              <a:rPr lang="en">
                <a:solidFill>
                  <a:srgbClr val="45818E"/>
                </a:solidFill>
                <a:latin typeface="Cairo"/>
                <a:ea typeface="Cairo"/>
                <a:cs typeface="Cairo"/>
                <a:sym typeface="Cairo"/>
              </a:rPr>
              <a:t>endolymph</a:t>
            </a:r>
            <a:endParaRPr>
              <a:solidFill>
                <a:srgbClr val="45818E"/>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Char char="➢"/>
            </a:pPr>
            <a:r>
              <a:rPr lang="en">
                <a:solidFill>
                  <a:schemeClr val="dk1"/>
                </a:solidFill>
                <a:latin typeface="Cairo"/>
                <a:ea typeface="Cairo"/>
                <a:cs typeface="Cairo"/>
                <a:sym typeface="Cairo"/>
              </a:rPr>
              <a:t>Dilated end of each canal is called </a:t>
            </a:r>
            <a:r>
              <a:rPr b="1" lang="en">
                <a:solidFill>
                  <a:schemeClr val="dk1"/>
                </a:solidFill>
                <a:latin typeface="Cairo"/>
                <a:ea typeface="Cairo"/>
                <a:cs typeface="Cairo"/>
                <a:sym typeface="Cairo"/>
              </a:rPr>
              <a:t>Ampulla </a:t>
            </a:r>
            <a:r>
              <a:rPr lang="en">
                <a:solidFill>
                  <a:schemeClr val="dk1"/>
                </a:solidFill>
                <a:latin typeface="Cairo"/>
                <a:ea typeface="Cairo"/>
                <a:cs typeface="Cairo"/>
                <a:sym typeface="Cairo"/>
              </a:rPr>
              <a:t>(as macula) , cilia is embedded in a gelatinous mass called </a:t>
            </a:r>
            <a:r>
              <a:rPr b="1" lang="en">
                <a:solidFill>
                  <a:schemeClr val="dk1"/>
                </a:solidFill>
                <a:latin typeface="Cairo"/>
                <a:ea typeface="Cairo"/>
                <a:cs typeface="Cairo"/>
                <a:sym typeface="Cairo"/>
              </a:rPr>
              <a:t>Cupula</a:t>
            </a:r>
            <a:endParaRPr b="1">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Char char="➢"/>
            </a:pPr>
            <a:r>
              <a:rPr b="1" lang="en">
                <a:solidFill>
                  <a:schemeClr val="dk1"/>
                </a:solidFill>
                <a:latin typeface="Cairo"/>
                <a:ea typeface="Cairo"/>
                <a:cs typeface="Cairo"/>
                <a:sym typeface="Cairo"/>
              </a:rPr>
              <a:t>Sensory organ: </a:t>
            </a:r>
            <a:r>
              <a:rPr b="1" lang="en">
                <a:solidFill>
                  <a:srgbClr val="FF0000"/>
                </a:solidFill>
                <a:latin typeface="Cairo"/>
                <a:ea typeface="Cairo"/>
                <a:cs typeface="Cairo"/>
                <a:sym typeface="Cairo"/>
              </a:rPr>
              <a:t>Crista ampullaris</a:t>
            </a:r>
            <a:endParaRPr b="1">
              <a:solidFill>
                <a:srgbClr val="FF0000"/>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Char char="➢"/>
            </a:pPr>
            <a:r>
              <a:rPr b="1" lang="en">
                <a:solidFill>
                  <a:schemeClr val="dk1"/>
                </a:solidFill>
                <a:latin typeface="Cairo"/>
                <a:ea typeface="Cairo"/>
                <a:cs typeface="Cairo"/>
                <a:sym typeface="Cairo"/>
              </a:rPr>
              <a:t>Detects angular changes</a:t>
            </a:r>
            <a:endParaRPr b="1">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Char char="➢"/>
            </a:pPr>
            <a:r>
              <a:rPr b="1" lang="en">
                <a:solidFill>
                  <a:schemeClr val="dk1"/>
                </a:solidFill>
                <a:latin typeface="Cairo"/>
                <a:ea typeface="Cairo"/>
                <a:cs typeface="Cairo"/>
                <a:sym typeface="Cairo"/>
              </a:rPr>
              <a:t>Hair cells: </a:t>
            </a:r>
            <a:r>
              <a:rPr lang="en">
                <a:solidFill>
                  <a:srgbClr val="FF0000"/>
                </a:solidFill>
                <a:latin typeface="Cairo"/>
                <a:ea typeface="Cairo"/>
                <a:cs typeface="Cairo"/>
                <a:sym typeface="Cairo"/>
              </a:rPr>
              <a:t>oriented in same direction</a:t>
            </a:r>
            <a:r>
              <a:rPr lang="en">
                <a:solidFill>
                  <a:schemeClr val="dk1"/>
                </a:solidFill>
                <a:latin typeface="Cairo"/>
                <a:ea typeface="Cairo"/>
                <a:cs typeface="Cairo"/>
                <a:sym typeface="Cairo"/>
              </a:rPr>
              <a:t> unlike</a:t>
            </a:r>
            <a:br>
              <a:rPr lang="en">
                <a:solidFill>
                  <a:schemeClr val="dk1"/>
                </a:solidFill>
                <a:latin typeface="Cairo"/>
                <a:ea typeface="Cairo"/>
                <a:cs typeface="Cairo"/>
                <a:sym typeface="Cairo"/>
              </a:rPr>
            </a:br>
            <a:r>
              <a:rPr lang="en">
                <a:solidFill>
                  <a:schemeClr val="dk1"/>
                </a:solidFill>
                <a:latin typeface="Cairo"/>
                <a:ea typeface="Cairo"/>
                <a:cs typeface="Cairo"/>
                <a:sym typeface="Cairo"/>
              </a:rPr>
              <a:t>macula</a:t>
            </a:r>
            <a:endParaRPr>
              <a:solidFill>
                <a:schemeClr val="dk1"/>
              </a:solidFill>
              <a:latin typeface="Cairo"/>
              <a:ea typeface="Cairo"/>
              <a:cs typeface="Cairo"/>
              <a:sym typeface="Cair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pic>
        <p:nvPicPr>
          <p:cNvPr id="372" name="Google Shape;372;p55"/>
          <p:cNvPicPr preferRelativeResize="0"/>
          <p:nvPr/>
        </p:nvPicPr>
        <p:blipFill>
          <a:blip r:embed="rId3">
            <a:alphaModFix/>
          </a:blip>
          <a:stretch>
            <a:fillRect/>
          </a:stretch>
        </p:blipFill>
        <p:spPr>
          <a:xfrm>
            <a:off x="3527575" y="528992"/>
            <a:ext cx="3027874" cy="2300702"/>
          </a:xfrm>
          <a:prstGeom prst="rect">
            <a:avLst/>
          </a:prstGeom>
          <a:noFill/>
          <a:ln>
            <a:noFill/>
          </a:ln>
        </p:spPr>
      </p:pic>
      <p:sp>
        <p:nvSpPr>
          <p:cNvPr id="373" name="Google Shape;373;p55"/>
          <p:cNvSpPr txBox="1"/>
          <p:nvPr/>
        </p:nvSpPr>
        <p:spPr>
          <a:xfrm>
            <a:off x="244675" y="399373"/>
            <a:ext cx="3282900" cy="266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Plane of rotation determines the canal to be stimulated</a:t>
            </a:r>
            <a:endParaRPr>
              <a:highlight>
                <a:srgbClr val="EFEFEF"/>
              </a:highlight>
            </a:endParaRPr>
          </a:p>
          <a:p>
            <a:pPr indent="0" lvl="0" marL="0" rtl="0" algn="l">
              <a:spcBef>
                <a:spcPts val="0"/>
              </a:spcBef>
              <a:spcAft>
                <a:spcPts val="0"/>
              </a:spcAft>
              <a:buNone/>
            </a:pPr>
            <a:r>
              <a:t/>
            </a:r>
            <a:endParaRPr/>
          </a:p>
          <a:p>
            <a:pPr indent="-317500" lvl="0" marL="457200" rtl="0" algn="l">
              <a:spcBef>
                <a:spcPts val="0"/>
              </a:spcBef>
              <a:spcAft>
                <a:spcPts val="0"/>
              </a:spcAft>
              <a:buSzPts val="1400"/>
              <a:buFont typeface="Cairo"/>
              <a:buAutoNum type="arabicPeriod"/>
            </a:pPr>
            <a:r>
              <a:rPr lang="en">
                <a:latin typeface="Cairo"/>
                <a:ea typeface="Cairo"/>
                <a:cs typeface="Cairo"/>
                <a:sym typeface="Cairo"/>
              </a:rPr>
              <a:t>Rotation of head on vertical axis &gt; </a:t>
            </a:r>
            <a:r>
              <a:rPr b="1" lang="en">
                <a:solidFill>
                  <a:srgbClr val="45818E"/>
                </a:solidFill>
                <a:latin typeface="Cairo"/>
                <a:ea typeface="Cairo"/>
                <a:cs typeface="Cairo"/>
                <a:sym typeface="Cairo"/>
              </a:rPr>
              <a:t>horizontal</a:t>
            </a:r>
            <a:r>
              <a:rPr lang="en">
                <a:latin typeface="Cairo"/>
                <a:ea typeface="Cairo"/>
                <a:cs typeface="Cairo"/>
                <a:sym typeface="Cairo"/>
              </a:rPr>
              <a:t>. </a:t>
            </a:r>
            <a:endParaRPr>
              <a:latin typeface="Cairo"/>
              <a:ea typeface="Cairo"/>
              <a:cs typeface="Cairo"/>
              <a:sym typeface="Cairo"/>
            </a:endParaRPr>
          </a:p>
          <a:p>
            <a:pPr indent="-317500" lvl="0" marL="457200" rtl="0" algn="l">
              <a:spcBef>
                <a:spcPts val="0"/>
              </a:spcBef>
              <a:spcAft>
                <a:spcPts val="0"/>
              </a:spcAft>
              <a:buSzPts val="1400"/>
              <a:buFont typeface="Cairo"/>
              <a:buAutoNum type="arabicPeriod"/>
            </a:pPr>
            <a:r>
              <a:rPr lang="en">
                <a:latin typeface="Cairo"/>
                <a:ea typeface="Cairo"/>
                <a:cs typeface="Cairo"/>
                <a:sym typeface="Cairo"/>
              </a:rPr>
              <a:t>Lateral movement of head (AP axis) (approximate head to shoulder) &gt; </a:t>
            </a:r>
            <a:r>
              <a:rPr b="1" lang="en">
                <a:solidFill>
                  <a:srgbClr val="45818E"/>
                </a:solidFill>
                <a:latin typeface="Cairo"/>
                <a:ea typeface="Cairo"/>
                <a:cs typeface="Cairo"/>
                <a:sym typeface="Cairo"/>
              </a:rPr>
              <a:t>posterior</a:t>
            </a:r>
            <a:r>
              <a:rPr lang="en">
                <a:latin typeface="Cairo"/>
                <a:ea typeface="Cairo"/>
                <a:cs typeface="Cairo"/>
                <a:sym typeface="Cairo"/>
              </a:rPr>
              <a:t>. </a:t>
            </a:r>
            <a:endParaRPr>
              <a:latin typeface="Cairo"/>
              <a:ea typeface="Cairo"/>
              <a:cs typeface="Cairo"/>
              <a:sym typeface="Cairo"/>
            </a:endParaRPr>
          </a:p>
          <a:p>
            <a:pPr indent="-317500" lvl="0" marL="457200" rtl="0" algn="l">
              <a:spcBef>
                <a:spcPts val="0"/>
              </a:spcBef>
              <a:spcAft>
                <a:spcPts val="0"/>
              </a:spcAft>
              <a:buSzPts val="1400"/>
              <a:buFont typeface="Cairo"/>
              <a:buAutoNum type="arabicPeriod"/>
            </a:pPr>
            <a:r>
              <a:rPr lang="en">
                <a:latin typeface="Cairo"/>
                <a:ea typeface="Cairo"/>
                <a:cs typeface="Cairo"/>
                <a:sym typeface="Cairo"/>
              </a:rPr>
              <a:t>Anterolateral or </a:t>
            </a:r>
            <a:r>
              <a:rPr lang="en">
                <a:latin typeface="Cairo"/>
                <a:ea typeface="Cairo"/>
                <a:cs typeface="Cairo"/>
                <a:sym typeface="Cairo"/>
              </a:rPr>
              <a:t>posterolateral</a:t>
            </a:r>
            <a:r>
              <a:rPr lang="en">
                <a:latin typeface="Cairo"/>
                <a:ea typeface="Cairo"/>
                <a:cs typeface="Cairo"/>
                <a:sym typeface="Cairo"/>
              </a:rPr>
              <a:t> head movement (oblique axis) &gt; </a:t>
            </a:r>
            <a:r>
              <a:rPr b="1" lang="en">
                <a:solidFill>
                  <a:srgbClr val="45818E"/>
                </a:solidFill>
                <a:latin typeface="Cairo"/>
                <a:ea typeface="Cairo"/>
                <a:cs typeface="Cairo"/>
                <a:sym typeface="Cairo"/>
              </a:rPr>
              <a:t>superior</a:t>
            </a:r>
            <a:r>
              <a:rPr lang="en">
                <a:latin typeface="Cairo"/>
                <a:ea typeface="Cairo"/>
                <a:cs typeface="Cairo"/>
                <a:sym typeface="Cairo"/>
              </a:rPr>
              <a:t>. </a:t>
            </a:r>
            <a:endParaRPr>
              <a:latin typeface="Cairo"/>
              <a:ea typeface="Cairo"/>
              <a:cs typeface="Cairo"/>
              <a:sym typeface="Cairo"/>
            </a:endParaRPr>
          </a:p>
        </p:txBody>
      </p:sp>
      <p:sp>
        <p:nvSpPr>
          <p:cNvPr id="374" name="Google Shape;374;p55"/>
          <p:cNvSpPr txBox="1"/>
          <p:nvPr/>
        </p:nvSpPr>
        <p:spPr>
          <a:xfrm>
            <a:off x="398477" y="3065775"/>
            <a:ext cx="6094200" cy="52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Angular (rotational) acceleration </a:t>
            </a:r>
            <a:endParaRPr sz="1800">
              <a:solidFill>
                <a:srgbClr val="134F5C"/>
              </a:solidFill>
              <a:highlight>
                <a:srgbClr val="EFEFEF"/>
              </a:highlight>
              <a:latin typeface="Josefin Sans"/>
              <a:ea typeface="Josefin Sans"/>
              <a:cs typeface="Josefin Sans"/>
              <a:sym typeface="Josefin Sans"/>
            </a:endParaRPr>
          </a:p>
        </p:txBody>
      </p:sp>
      <p:sp>
        <p:nvSpPr>
          <p:cNvPr id="375" name="Google Shape;375;p55"/>
          <p:cNvSpPr txBox="1"/>
          <p:nvPr/>
        </p:nvSpPr>
        <p:spPr>
          <a:xfrm>
            <a:off x="482638" y="3563377"/>
            <a:ext cx="6094200" cy="18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Movement of endolymph </a:t>
            </a:r>
            <a:r>
              <a:rPr lang="en">
                <a:latin typeface="Cairo"/>
                <a:ea typeface="Cairo"/>
                <a:cs typeface="Cairo"/>
                <a:sym typeface="Cairo"/>
              </a:rPr>
              <a:t>→ bending of hairs (</a:t>
            </a:r>
            <a:r>
              <a:rPr lang="en">
                <a:latin typeface="Cairo"/>
                <a:ea typeface="Cairo"/>
                <a:cs typeface="Cairo"/>
                <a:sym typeface="Cairo"/>
              </a:rPr>
              <a:t>opposite on two sides) → opposite discharge from two sides </a:t>
            </a:r>
            <a:r>
              <a:rPr lang="en">
                <a:solidFill>
                  <a:schemeClr val="dk1"/>
                </a:solidFill>
                <a:latin typeface="Cairo"/>
                <a:ea typeface="Cairo"/>
                <a:cs typeface="Cairo"/>
                <a:sym typeface="Cairo"/>
              </a:rPr>
              <a:t>→ </a:t>
            </a:r>
            <a:r>
              <a:rPr lang="en">
                <a:solidFill>
                  <a:schemeClr val="dk1"/>
                </a:solidFill>
                <a:latin typeface="Cairo"/>
                <a:ea typeface="Cairo"/>
                <a:cs typeface="Cairo"/>
                <a:sym typeface="Cairo"/>
              </a:rPr>
              <a:t>Sensation of rotation in CSN</a:t>
            </a:r>
            <a:endParaRPr>
              <a:solidFill>
                <a:schemeClr val="dk1"/>
              </a:solidFill>
              <a:latin typeface="Cairo"/>
              <a:ea typeface="Cairo"/>
              <a:cs typeface="Cairo"/>
              <a:sym typeface="Cairo"/>
            </a:endParaRPr>
          </a:p>
          <a:p>
            <a:pPr indent="0" lvl="0" marL="0" rtl="0" algn="l">
              <a:spcBef>
                <a:spcPts val="0"/>
              </a:spcBef>
              <a:spcAft>
                <a:spcPts val="0"/>
              </a:spcAft>
              <a:buNone/>
            </a:pPr>
            <a:r>
              <a:t/>
            </a:r>
            <a:endParaRPr>
              <a:solidFill>
                <a:schemeClr val="dk1"/>
              </a:solidFill>
              <a:latin typeface="Cairo"/>
              <a:ea typeface="Cairo"/>
              <a:cs typeface="Cairo"/>
              <a:sym typeface="Cairo"/>
            </a:endParaRPr>
          </a:p>
          <a:p>
            <a:pPr indent="0" lvl="0" marL="0" rtl="0" algn="l">
              <a:spcBef>
                <a:spcPts val="0"/>
              </a:spcBef>
              <a:spcAft>
                <a:spcPts val="0"/>
              </a:spcAft>
              <a:buNone/>
            </a:pPr>
            <a:r>
              <a:rPr lang="en">
                <a:solidFill>
                  <a:schemeClr val="dk1"/>
                </a:solidFill>
                <a:latin typeface="Cairo"/>
                <a:ea typeface="Cairo"/>
                <a:cs typeface="Cairo"/>
                <a:sym typeface="Cairo"/>
              </a:rPr>
              <a:t>As rotation continues endolymph will soon rotate in the same direction (&amp; speed) as the SCC → capsule being elastic returns to resting position → discharge from both sides returns to resting level. </a:t>
            </a:r>
            <a:endParaRPr>
              <a:solidFill>
                <a:schemeClr val="dk1"/>
              </a:solidFill>
              <a:latin typeface="Cairo"/>
              <a:ea typeface="Cairo"/>
              <a:cs typeface="Cairo"/>
              <a:sym typeface="Cairo"/>
            </a:endParaRPr>
          </a:p>
          <a:p>
            <a:pPr indent="0" lvl="0" marL="0" rtl="0" algn="l">
              <a:spcBef>
                <a:spcPts val="0"/>
              </a:spcBef>
              <a:spcAft>
                <a:spcPts val="0"/>
              </a:spcAft>
              <a:buNone/>
            </a:pPr>
            <a:r>
              <a:t/>
            </a:r>
            <a:endParaRPr>
              <a:solidFill>
                <a:schemeClr val="dk1"/>
              </a:solidFill>
              <a:latin typeface="Cairo"/>
              <a:ea typeface="Cairo"/>
              <a:cs typeface="Cairo"/>
              <a:sym typeface="Cairo"/>
            </a:endParaRPr>
          </a:p>
          <a:p>
            <a:pPr indent="-317500" lvl="0" marL="457200" rtl="0" algn="ctr">
              <a:spcBef>
                <a:spcPts val="0"/>
              </a:spcBef>
              <a:spcAft>
                <a:spcPts val="0"/>
              </a:spcAft>
              <a:buClr>
                <a:schemeClr val="dk1"/>
              </a:buClr>
              <a:buSzPts val="1400"/>
              <a:buFont typeface="Cairo"/>
              <a:buChar char="★"/>
            </a:pPr>
            <a:r>
              <a:rPr lang="en">
                <a:solidFill>
                  <a:schemeClr val="dk1"/>
                </a:solidFill>
                <a:latin typeface="Cairo"/>
                <a:ea typeface="Cairo"/>
                <a:cs typeface="Cairo"/>
                <a:sym typeface="Cairo"/>
              </a:rPr>
              <a:t>No sensation of rotation as long as eyes are closed. </a:t>
            </a:r>
            <a:endParaRPr>
              <a:solidFill>
                <a:schemeClr val="dk1"/>
              </a:solidFill>
              <a:latin typeface="Cairo"/>
              <a:ea typeface="Cairo"/>
              <a:cs typeface="Cairo"/>
              <a:sym typeface="Cairo"/>
            </a:endParaRPr>
          </a:p>
        </p:txBody>
      </p:sp>
      <p:pic>
        <p:nvPicPr>
          <p:cNvPr id="376" name="Google Shape;376;p55"/>
          <p:cNvPicPr preferRelativeResize="0"/>
          <p:nvPr/>
        </p:nvPicPr>
        <p:blipFill>
          <a:blip r:embed="rId4">
            <a:alphaModFix/>
          </a:blip>
          <a:stretch>
            <a:fillRect/>
          </a:stretch>
        </p:blipFill>
        <p:spPr>
          <a:xfrm>
            <a:off x="244675" y="7204725"/>
            <a:ext cx="3027875" cy="2300701"/>
          </a:xfrm>
          <a:prstGeom prst="rect">
            <a:avLst/>
          </a:prstGeom>
          <a:noFill/>
          <a:ln>
            <a:noFill/>
          </a:ln>
        </p:spPr>
      </p:pic>
      <p:pic>
        <p:nvPicPr>
          <p:cNvPr id="377" name="Google Shape;377;p55"/>
          <p:cNvPicPr preferRelativeResize="0"/>
          <p:nvPr/>
        </p:nvPicPr>
        <p:blipFill rotWithShape="1">
          <a:blip r:embed="rId5">
            <a:alphaModFix/>
          </a:blip>
          <a:srcRect b="31683" l="34809" r="10459" t="13337"/>
          <a:stretch/>
        </p:blipFill>
        <p:spPr>
          <a:xfrm>
            <a:off x="448262" y="5449175"/>
            <a:ext cx="2620700" cy="1649001"/>
          </a:xfrm>
          <a:prstGeom prst="rect">
            <a:avLst/>
          </a:prstGeom>
          <a:noFill/>
          <a:ln>
            <a:noFill/>
          </a:ln>
        </p:spPr>
      </p:pic>
      <p:pic>
        <p:nvPicPr>
          <p:cNvPr id="378" name="Google Shape;378;p55"/>
          <p:cNvPicPr preferRelativeResize="0"/>
          <p:nvPr/>
        </p:nvPicPr>
        <p:blipFill>
          <a:blip r:embed="rId6">
            <a:alphaModFix/>
          </a:blip>
          <a:stretch>
            <a:fillRect/>
          </a:stretch>
        </p:blipFill>
        <p:spPr>
          <a:xfrm>
            <a:off x="3272550" y="5449175"/>
            <a:ext cx="3428599" cy="1755550"/>
          </a:xfrm>
          <a:prstGeom prst="rect">
            <a:avLst/>
          </a:prstGeom>
          <a:noFill/>
          <a:ln>
            <a:noFill/>
          </a:ln>
        </p:spPr>
      </p:pic>
      <p:pic>
        <p:nvPicPr>
          <p:cNvPr id="379" name="Google Shape;379;p55"/>
          <p:cNvPicPr preferRelativeResize="0"/>
          <p:nvPr/>
        </p:nvPicPr>
        <p:blipFill rotWithShape="1">
          <a:blip r:embed="rId7">
            <a:alphaModFix/>
          </a:blip>
          <a:srcRect b="0" l="0" r="0" t="2104"/>
          <a:stretch/>
        </p:blipFill>
        <p:spPr>
          <a:xfrm>
            <a:off x="3263075" y="7362275"/>
            <a:ext cx="3428600" cy="1960150"/>
          </a:xfrm>
          <a:prstGeom prst="rect">
            <a:avLst/>
          </a:prstGeom>
          <a:noFill/>
          <a:ln>
            <a:noFill/>
          </a:ln>
        </p:spPr>
      </p:pic>
      <p:sp>
        <p:nvSpPr>
          <p:cNvPr id="380" name="Google Shape;380;p55"/>
          <p:cNvSpPr txBox="1"/>
          <p:nvPr/>
        </p:nvSpPr>
        <p:spPr>
          <a:xfrm>
            <a:off x="4254365" y="8978251"/>
            <a:ext cx="1256100" cy="7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highlight>
                  <a:srgbClr val="FCE5CD"/>
                </a:highlight>
              </a:rPr>
              <a:t>Stereocilium is pushed toward a taller one, the tip link is stretched and opens an ion channel in its taller neighbor. </a:t>
            </a:r>
            <a:endParaRPr sz="800">
              <a:highlight>
                <a:srgbClr val="FCE5CD"/>
              </a:highlight>
            </a:endParaRPr>
          </a:p>
          <a:p>
            <a:pPr indent="0" lvl="0" marL="0" rtl="0" algn="l">
              <a:spcBef>
                <a:spcPts val="0"/>
              </a:spcBef>
              <a:spcAft>
                <a:spcPts val="0"/>
              </a:spcAft>
              <a:buNone/>
            </a:pPr>
            <a:r>
              <a:t/>
            </a:r>
            <a:endParaRPr sz="800">
              <a:highlight>
                <a:srgbClr val="FCE5CD"/>
              </a:highlight>
            </a:endParaRPr>
          </a:p>
        </p:txBody>
      </p:sp>
      <p:sp>
        <p:nvSpPr>
          <p:cNvPr id="381" name="Google Shape;381;p55"/>
          <p:cNvSpPr txBox="1"/>
          <p:nvPr/>
        </p:nvSpPr>
        <p:spPr>
          <a:xfrm>
            <a:off x="5510475" y="8997450"/>
            <a:ext cx="1256100" cy="71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highlight>
                  <a:srgbClr val="FCE5CD"/>
                </a:highlight>
              </a:rPr>
              <a:t>Channel </a:t>
            </a:r>
            <a:r>
              <a:rPr lang="en" sz="800">
                <a:highlight>
                  <a:srgbClr val="FCE5CD"/>
                </a:highlight>
              </a:rPr>
              <a:t>moves down</a:t>
            </a:r>
            <a:r>
              <a:rPr lang="en" sz="800">
                <a:highlight>
                  <a:srgbClr val="FCE5CD"/>
                </a:highlight>
              </a:rPr>
              <a:t> by molecular motor and release tension</a:t>
            </a:r>
            <a:r>
              <a:rPr lang="en" sz="800">
                <a:highlight>
                  <a:srgbClr val="FCE5CD"/>
                </a:highlight>
              </a:rPr>
              <a:t>. </a:t>
            </a:r>
            <a:endParaRPr sz="800">
              <a:highlight>
                <a:srgbClr val="FCE5CD"/>
              </a:highlight>
            </a:endParaRPr>
          </a:p>
        </p:txBody>
      </p:sp>
      <p:sp>
        <p:nvSpPr>
          <p:cNvPr id="382" name="Google Shape;382;p55"/>
          <p:cNvSpPr txBox="1"/>
          <p:nvPr>
            <p:ph idx="12" type="sldNum"/>
          </p:nvPr>
        </p:nvSpPr>
        <p:spPr>
          <a:xfrm>
            <a:off x="6354350" y="9061025"/>
            <a:ext cx="411600" cy="675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83" name="Google Shape;383;p55"/>
          <p:cNvSpPr txBox="1"/>
          <p:nvPr/>
        </p:nvSpPr>
        <p:spPr>
          <a:xfrm>
            <a:off x="5174950" y="7804375"/>
            <a:ext cx="906600" cy="4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While stretching (Ca in, K out)</a:t>
            </a:r>
            <a:endParaRPr sz="8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56"/>
          <p:cNvSpPr txBox="1"/>
          <p:nvPr/>
        </p:nvSpPr>
        <p:spPr>
          <a:xfrm>
            <a:off x="324337" y="1174618"/>
            <a:ext cx="3965700" cy="3242700"/>
          </a:xfrm>
          <a:prstGeom prst="rect">
            <a:avLst/>
          </a:prstGeom>
          <a:noFill/>
          <a:ln cap="flat" cmpd="sng" w="9525">
            <a:solidFill>
              <a:srgbClr val="000000"/>
            </a:solidFill>
            <a:prstDash val="dash"/>
            <a:round/>
            <a:headEnd len="sm" w="sm" type="none"/>
            <a:tailEnd len="sm" w="sm" type="none"/>
          </a:ln>
        </p:spPr>
        <p:txBody>
          <a:bodyPr anchorCtr="0" anchor="b" bIns="91425" lIns="91425" spcFirstLastPara="1" rIns="91425" wrap="square" tIns="91425">
            <a:noAutofit/>
          </a:bodyPr>
          <a:lstStyle/>
          <a:p>
            <a:pPr indent="0" lvl="0" marL="0" rtl="0" algn="l">
              <a:lnSpc>
                <a:spcPct val="115000"/>
              </a:lnSpc>
              <a:spcBef>
                <a:spcPts val="600"/>
              </a:spcBef>
              <a:spcAft>
                <a:spcPts val="0"/>
              </a:spcAft>
              <a:buClr>
                <a:schemeClr val="dk1"/>
              </a:buClr>
              <a:buSzPts val="1100"/>
              <a:buFont typeface="Arial"/>
              <a:buNone/>
            </a:pPr>
            <a:r>
              <a:rPr lang="en">
                <a:latin typeface="Cairo"/>
                <a:ea typeface="Cairo"/>
                <a:cs typeface="Cairo"/>
                <a:sym typeface="Cairo"/>
              </a:rPr>
              <a:t>●</a:t>
            </a:r>
            <a:r>
              <a:rPr i="1" lang="en">
                <a:latin typeface="Cairo"/>
                <a:ea typeface="Cairo"/>
                <a:cs typeface="Cairo"/>
                <a:sym typeface="Cairo"/>
              </a:rPr>
              <a:t>The vestibular nuclei on either sides of the  brain stem send signal to:</a:t>
            </a:r>
            <a:endParaRPr i="1">
              <a:latin typeface="Cairo"/>
              <a:ea typeface="Cairo"/>
              <a:cs typeface="Cairo"/>
              <a:sym typeface="Cairo"/>
            </a:endParaRPr>
          </a:p>
          <a:p>
            <a:pPr indent="0" lvl="0" marL="0" rtl="0" algn="l">
              <a:lnSpc>
                <a:spcPct val="115000"/>
              </a:lnSpc>
              <a:spcBef>
                <a:spcPts val="500"/>
              </a:spcBef>
              <a:spcAft>
                <a:spcPts val="0"/>
              </a:spcAft>
              <a:buClr>
                <a:schemeClr val="dk1"/>
              </a:buClr>
              <a:buSzPts val="1100"/>
              <a:buFont typeface="Arial"/>
              <a:buNone/>
            </a:pPr>
            <a:r>
              <a:rPr lang="en">
                <a:latin typeface="Cairo"/>
                <a:ea typeface="Cairo"/>
                <a:cs typeface="Cairo"/>
                <a:sym typeface="Cairo"/>
              </a:rPr>
              <a:t>●Cerebellum.</a:t>
            </a:r>
            <a:endParaRPr>
              <a:latin typeface="Cairo"/>
              <a:ea typeface="Cairo"/>
              <a:cs typeface="Cairo"/>
              <a:sym typeface="Cairo"/>
            </a:endParaRPr>
          </a:p>
          <a:p>
            <a:pPr indent="0" lvl="0" marL="0" rtl="0" algn="l">
              <a:lnSpc>
                <a:spcPct val="115000"/>
              </a:lnSpc>
              <a:spcBef>
                <a:spcPts val="500"/>
              </a:spcBef>
              <a:spcAft>
                <a:spcPts val="0"/>
              </a:spcAft>
              <a:buClr>
                <a:schemeClr val="dk1"/>
              </a:buClr>
              <a:buSzPts val="1100"/>
              <a:buFont typeface="Arial"/>
              <a:buNone/>
            </a:pPr>
            <a:r>
              <a:rPr lang="en">
                <a:latin typeface="Cairo"/>
                <a:ea typeface="Cairo"/>
                <a:cs typeface="Cairo"/>
                <a:sym typeface="Cairo"/>
              </a:rPr>
              <a:t>●Nuclei of cranial nerves III, IV, and VI</a:t>
            </a:r>
            <a:endParaRPr>
              <a:latin typeface="Cairo"/>
              <a:ea typeface="Cairo"/>
              <a:cs typeface="Cairo"/>
              <a:sym typeface="Cairo"/>
            </a:endParaRPr>
          </a:p>
          <a:p>
            <a:pPr indent="0" lvl="0" marL="0" rtl="0" algn="l">
              <a:lnSpc>
                <a:spcPct val="115000"/>
              </a:lnSpc>
              <a:spcBef>
                <a:spcPts val="500"/>
              </a:spcBef>
              <a:spcAft>
                <a:spcPts val="0"/>
              </a:spcAft>
              <a:buClr>
                <a:schemeClr val="dk1"/>
              </a:buClr>
              <a:buSzPts val="1100"/>
              <a:buFont typeface="Arial"/>
              <a:buNone/>
            </a:pPr>
            <a:r>
              <a:rPr lang="en">
                <a:latin typeface="Cairo"/>
                <a:ea typeface="Cairo"/>
                <a:cs typeface="Cairo"/>
                <a:sym typeface="Cairo"/>
              </a:rPr>
              <a:t>●Reticular formation (spinal cord)*</a:t>
            </a:r>
            <a:endParaRPr>
              <a:latin typeface="Cairo"/>
              <a:ea typeface="Cairo"/>
              <a:cs typeface="Cairo"/>
              <a:sym typeface="Cairo"/>
            </a:endParaRPr>
          </a:p>
          <a:p>
            <a:pPr indent="0" lvl="0" marL="0" rtl="0" algn="l">
              <a:lnSpc>
                <a:spcPct val="115000"/>
              </a:lnSpc>
              <a:spcBef>
                <a:spcPts val="500"/>
              </a:spcBef>
              <a:spcAft>
                <a:spcPts val="0"/>
              </a:spcAft>
              <a:buClr>
                <a:schemeClr val="dk1"/>
              </a:buClr>
              <a:buSzPts val="1100"/>
              <a:buFont typeface="Arial"/>
              <a:buNone/>
            </a:pPr>
            <a:r>
              <a:rPr lang="en">
                <a:latin typeface="Cairo"/>
                <a:ea typeface="Cairo"/>
                <a:cs typeface="Cairo"/>
                <a:sym typeface="Cairo"/>
              </a:rPr>
              <a:t>●Spinal cord (vestibulospinal tracts)*</a:t>
            </a:r>
            <a:endParaRPr>
              <a:latin typeface="Cairo"/>
              <a:ea typeface="Cairo"/>
              <a:cs typeface="Cairo"/>
              <a:sym typeface="Cairo"/>
            </a:endParaRPr>
          </a:p>
          <a:p>
            <a:pPr indent="0" lvl="0" marL="0" rtl="0" algn="l">
              <a:lnSpc>
                <a:spcPct val="115000"/>
              </a:lnSpc>
              <a:spcBef>
                <a:spcPts val="500"/>
              </a:spcBef>
              <a:spcAft>
                <a:spcPts val="0"/>
              </a:spcAft>
              <a:buClr>
                <a:schemeClr val="dk1"/>
              </a:buClr>
              <a:buSzPts val="1100"/>
              <a:buFont typeface="Arial"/>
              <a:buNone/>
            </a:pPr>
            <a:r>
              <a:rPr lang="en">
                <a:latin typeface="Cairo"/>
                <a:ea typeface="Cairo"/>
                <a:cs typeface="Cairo"/>
                <a:sym typeface="Cairo"/>
              </a:rPr>
              <a:t>●Thalamus</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*impulses maintain equilibrium i.e. facilitate or inhibition the stretch reflex (regulate muscle tone)</a:t>
            </a:r>
            <a:endParaRPr>
              <a:latin typeface="Cairo"/>
              <a:ea typeface="Cairo"/>
              <a:cs typeface="Cairo"/>
              <a:sym typeface="Cairo"/>
            </a:endParaRPr>
          </a:p>
        </p:txBody>
      </p:sp>
      <p:sp>
        <p:nvSpPr>
          <p:cNvPr id="389" name="Google Shape;389;p5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90" name="Google Shape;390;p56"/>
          <p:cNvSpPr txBox="1"/>
          <p:nvPr/>
        </p:nvSpPr>
        <p:spPr>
          <a:xfrm>
            <a:off x="462800" y="718865"/>
            <a:ext cx="3132900" cy="45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VESTIBULAR PATHWAY</a:t>
            </a:r>
            <a:endParaRPr sz="1800">
              <a:highlight>
                <a:srgbClr val="EFEFEF"/>
              </a:highlight>
              <a:latin typeface="Josefin Sans"/>
              <a:ea typeface="Josefin Sans"/>
              <a:cs typeface="Josefin Sans"/>
              <a:sym typeface="Josefin Sans"/>
            </a:endParaRPr>
          </a:p>
        </p:txBody>
      </p:sp>
      <p:sp>
        <p:nvSpPr>
          <p:cNvPr id="391" name="Google Shape;391;p56"/>
          <p:cNvSpPr txBox="1"/>
          <p:nvPr/>
        </p:nvSpPr>
        <p:spPr>
          <a:xfrm>
            <a:off x="462787" y="1174605"/>
            <a:ext cx="2571600" cy="49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700"/>
              </a:spcBef>
              <a:spcAft>
                <a:spcPts val="0"/>
              </a:spcAft>
              <a:buClr>
                <a:schemeClr val="dk1"/>
              </a:buClr>
              <a:buSzPts val="1100"/>
              <a:buFont typeface="Arial"/>
              <a:buNone/>
            </a:pPr>
            <a:r>
              <a:rPr b="1" lang="en">
                <a:latin typeface="Cairo"/>
                <a:ea typeface="Cairo"/>
                <a:cs typeface="Cairo"/>
                <a:sym typeface="Cairo"/>
              </a:rPr>
              <a:t>Neural Connections:</a:t>
            </a:r>
            <a:endParaRPr b="1">
              <a:latin typeface="Cairo"/>
              <a:ea typeface="Cairo"/>
              <a:cs typeface="Cairo"/>
              <a:sym typeface="Cairo"/>
            </a:endParaRPr>
          </a:p>
        </p:txBody>
      </p:sp>
      <p:pic>
        <p:nvPicPr>
          <p:cNvPr id="392" name="Google Shape;392;p56"/>
          <p:cNvPicPr preferRelativeResize="0"/>
          <p:nvPr/>
        </p:nvPicPr>
        <p:blipFill>
          <a:blip r:embed="rId3">
            <a:alphaModFix/>
          </a:blip>
          <a:stretch>
            <a:fillRect/>
          </a:stretch>
        </p:blipFill>
        <p:spPr>
          <a:xfrm>
            <a:off x="4566238" y="2475830"/>
            <a:ext cx="1932926" cy="2320449"/>
          </a:xfrm>
          <a:prstGeom prst="rect">
            <a:avLst/>
          </a:prstGeom>
          <a:noFill/>
          <a:ln>
            <a:noFill/>
          </a:ln>
        </p:spPr>
      </p:pic>
      <p:pic>
        <p:nvPicPr>
          <p:cNvPr id="393" name="Google Shape;393;p56"/>
          <p:cNvPicPr preferRelativeResize="0"/>
          <p:nvPr/>
        </p:nvPicPr>
        <p:blipFill>
          <a:blip r:embed="rId4">
            <a:alphaModFix/>
          </a:blip>
          <a:stretch>
            <a:fillRect/>
          </a:stretch>
        </p:blipFill>
        <p:spPr>
          <a:xfrm>
            <a:off x="4566237" y="565043"/>
            <a:ext cx="1932924" cy="1781420"/>
          </a:xfrm>
          <a:prstGeom prst="rect">
            <a:avLst/>
          </a:prstGeom>
          <a:noFill/>
          <a:ln>
            <a:noFill/>
          </a:ln>
        </p:spPr>
      </p:pic>
      <p:sp>
        <p:nvSpPr>
          <p:cNvPr id="394" name="Google Shape;394;p56"/>
          <p:cNvSpPr txBox="1"/>
          <p:nvPr/>
        </p:nvSpPr>
        <p:spPr>
          <a:xfrm>
            <a:off x="1862556" y="4796280"/>
            <a:ext cx="3132900" cy="7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Testing vestibular system </a:t>
            </a:r>
            <a:endParaRPr sz="1800">
              <a:highlight>
                <a:srgbClr val="EFEFEF"/>
              </a:highlight>
              <a:latin typeface="Josefin Sans"/>
              <a:ea typeface="Josefin Sans"/>
              <a:cs typeface="Josefin Sans"/>
              <a:sym typeface="Josefin Sans"/>
            </a:endParaRPr>
          </a:p>
        </p:txBody>
      </p:sp>
      <p:sp>
        <p:nvSpPr>
          <p:cNvPr id="395" name="Google Shape;395;p56"/>
          <p:cNvSpPr txBox="1"/>
          <p:nvPr/>
        </p:nvSpPr>
        <p:spPr>
          <a:xfrm>
            <a:off x="156600" y="5226154"/>
            <a:ext cx="6544800" cy="2964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45818E"/>
              </a:buClr>
              <a:buSzPts val="1400"/>
              <a:buFont typeface="Cairo"/>
              <a:buAutoNum type="arabicPeriod"/>
            </a:pPr>
            <a:r>
              <a:rPr b="1" lang="en">
                <a:solidFill>
                  <a:srgbClr val="45818E"/>
                </a:solidFill>
                <a:latin typeface="Cairo"/>
                <a:ea typeface="Cairo"/>
                <a:cs typeface="Cairo"/>
                <a:sym typeface="Cairo"/>
              </a:rPr>
              <a:t>Calorie test</a:t>
            </a:r>
            <a:endParaRPr b="1">
              <a:solidFill>
                <a:srgbClr val="45818E"/>
              </a:solidFill>
              <a:latin typeface="Cairo"/>
              <a:ea typeface="Cairo"/>
              <a:cs typeface="Cairo"/>
              <a:sym typeface="Cairo"/>
            </a:endParaRPr>
          </a:p>
          <a:p>
            <a:pPr indent="-317500" lvl="1" marL="914400" rtl="0" algn="l">
              <a:spcBef>
                <a:spcPts val="0"/>
              </a:spcBef>
              <a:spcAft>
                <a:spcPts val="0"/>
              </a:spcAft>
              <a:buSzPts val="1400"/>
              <a:buFont typeface="Cairo"/>
              <a:buChar char="○"/>
            </a:pPr>
            <a:r>
              <a:rPr lang="en">
                <a:latin typeface="Cairo"/>
                <a:ea typeface="Cairo"/>
                <a:cs typeface="Cairo"/>
                <a:sym typeface="Cairo"/>
              </a:rPr>
              <a:t>The semicircular canals are </a:t>
            </a:r>
            <a:r>
              <a:rPr lang="en">
                <a:latin typeface="Cairo"/>
                <a:ea typeface="Cairo"/>
                <a:cs typeface="Cairo"/>
                <a:sym typeface="Cairo"/>
              </a:rPr>
              <a:t>stimulated</a:t>
            </a:r>
            <a:r>
              <a:rPr lang="en">
                <a:latin typeface="Cairo"/>
                <a:ea typeface="Cairo"/>
                <a:cs typeface="Cairo"/>
                <a:sym typeface="Cairo"/>
              </a:rPr>
              <a:t> by instilling warm (40</a:t>
            </a:r>
            <a:r>
              <a:rPr baseline="30000" lang="en">
                <a:latin typeface="Cairo"/>
                <a:ea typeface="Cairo"/>
                <a:cs typeface="Cairo"/>
                <a:sym typeface="Cairo"/>
              </a:rPr>
              <a:t>o </a:t>
            </a:r>
            <a:r>
              <a:rPr lang="en">
                <a:latin typeface="Cairo"/>
                <a:ea typeface="Cairo"/>
                <a:cs typeface="Cairo"/>
                <a:sym typeface="Cairo"/>
              </a:rPr>
              <a:t>C) or cold </a:t>
            </a:r>
            <a:r>
              <a:rPr lang="en">
                <a:solidFill>
                  <a:schemeClr val="dk1"/>
                </a:solidFill>
                <a:latin typeface="Cairo"/>
                <a:ea typeface="Cairo"/>
                <a:cs typeface="Cairo"/>
                <a:sym typeface="Cairo"/>
              </a:rPr>
              <a:t>(30</a:t>
            </a:r>
            <a:r>
              <a:rPr baseline="30000" lang="en">
                <a:solidFill>
                  <a:schemeClr val="dk1"/>
                </a:solidFill>
                <a:latin typeface="Cairo"/>
                <a:ea typeface="Cairo"/>
                <a:cs typeface="Cairo"/>
                <a:sym typeface="Cairo"/>
              </a:rPr>
              <a:t>o </a:t>
            </a:r>
            <a:r>
              <a:rPr lang="en">
                <a:solidFill>
                  <a:schemeClr val="dk1"/>
                </a:solidFill>
                <a:latin typeface="Cairo"/>
                <a:ea typeface="Cairo"/>
                <a:cs typeface="Cairo"/>
                <a:sym typeface="Cairo"/>
              </a:rPr>
              <a:t>C) water into the  external auditory meatus. </a:t>
            </a:r>
            <a:endParaRPr>
              <a:solidFill>
                <a:schemeClr val="dk1"/>
              </a:solidFill>
              <a:latin typeface="Cairo"/>
              <a:ea typeface="Cairo"/>
              <a:cs typeface="Cairo"/>
              <a:sym typeface="Cairo"/>
            </a:endParaRPr>
          </a:p>
          <a:p>
            <a:pPr indent="-317500" lvl="1" marL="914400" rtl="0" algn="l">
              <a:spcBef>
                <a:spcPts val="0"/>
              </a:spcBef>
              <a:spcAft>
                <a:spcPts val="0"/>
              </a:spcAft>
              <a:buClr>
                <a:schemeClr val="dk1"/>
              </a:buClr>
              <a:buSzPts val="1400"/>
              <a:buFont typeface="Cairo"/>
              <a:buChar char="○"/>
            </a:pPr>
            <a:r>
              <a:rPr lang="en">
                <a:solidFill>
                  <a:schemeClr val="dk1"/>
                </a:solidFill>
                <a:latin typeface="Cairo"/>
                <a:ea typeface="Cairo"/>
                <a:cs typeface="Cairo"/>
                <a:sym typeface="Cairo"/>
              </a:rPr>
              <a:t>The temperature difference sets up convection currents in the endolymph, with consequent motion of the cupula. </a:t>
            </a:r>
            <a:endParaRPr>
              <a:solidFill>
                <a:schemeClr val="dk1"/>
              </a:solidFill>
              <a:latin typeface="Cairo"/>
              <a:ea typeface="Cairo"/>
              <a:cs typeface="Cairo"/>
              <a:sym typeface="Cairo"/>
            </a:endParaRPr>
          </a:p>
          <a:p>
            <a:pPr indent="-317500" lvl="1" marL="914400" rtl="0" algn="l">
              <a:spcBef>
                <a:spcPts val="0"/>
              </a:spcBef>
              <a:spcAft>
                <a:spcPts val="0"/>
              </a:spcAft>
              <a:buClr>
                <a:schemeClr val="dk1"/>
              </a:buClr>
              <a:buSzPts val="1400"/>
              <a:buFont typeface="Cairo"/>
              <a:buChar char="○"/>
            </a:pPr>
            <a:r>
              <a:rPr lang="en">
                <a:solidFill>
                  <a:schemeClr val="dk1"/>
                </a:solidFill>
                <a:latin typeface="Cairo"/>
                <a:ea typeface="Cairo"/>
                <a:cs typeface="Cairo"/>
                <a:sym typeface="Cairo"/>
              </a:rPr>
              <a:t>In healthy subjects, warm water causes nystagmus that bears toward the stimulus, whereas cold water includes nystagmus that bears toward the opposite ear.</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Char char="★"/>
            </a:pPr>
            <a:r>
              <a:rPr lang="en">
                <a:solidFill>
                  <a:schemeClr val="dk1"/>
                </a:solidFill>
                <a:latin typeface="Cairo"/>
                <a:ea typeface="Cairo"/>
                <a:cs typeface="Cairo"/>
                <a:sym typeface="Cairo"/>
              </a:rPr>
              <a:t>Mnemonic </a:t>
            </a:r>
            <a:r>
              <a:rPr b="1" lang="en">
                <a:solidFill>
                  <a:srgbClr val="6AA84F"/>
                </a:solidFill>
                <a:latin typeface="Cairo"/>
                <a:ea typeface="Cairo"/>
                <a:cs typeface="Cairo"/>
                <a:sym typeface="Cairo"/>
              </a:rPr>
              <a:t>COWS</a:t>
            </a:r>
            <a:r>
              <a:rPr lang="en">
                <a:solidFill>
                  <a:schemeClr val="dk1"/>
                </a:solidFill>
                <a:latin typeface="Cairo"/>
                <a:ea typeface="Cairo"/>
                <a:cs typeface="Cairo"/>
                <a:sym typeface="Cairo"/>
              </a:rPr>
              <a:t> (</a:t>
            </a:r>
            <a:r>
              <a:rPr b="1" lang="en">
                <a:solidFill>
                  <a:srgbClr val="3D85C6"/>
                </a:solidFill>
                <a:latin typeface="Cairo"/>
                <a:ea typeface="Cairo"/>
                <a:cs typeface="Cairo"/>
                <a:sym typeface="Cairo"/>
              </a:rPr>
              <a:t>C</a:t>
            </a:r>
            <a:r>
              <a:rPr lang="en">
                <a:solidFill>
                  <a:srgbClr val="3D85C6"/>
                </a:solidFill>
                <a:latin typeface="Cairo"/>
                <a:ea typeface="Cairo"/>
                <a:cs typeface="Cairo"/>
                <a:sym typeface="Cairo"/>
              </a:rPr>
              <a:t>old water nystagmus is </a:t>
            </a:r>
            <a:r>
              <a:rPr b="1" lang="en">
                <a:solidFill>
                  <a:srgbClr val="3D85C6"/>
                </a:solidFill>
                <a:latin typeface="Cairo"/>
                <a:ea typeface="Cairo"/>
                <a:cs typeface="Cairo"/>
                <a:sym typeface="Cairo"/>
              </a:rPr>
              <a:t>O</a:t>
            </a:r>
            <a:r>
              <a:rPr lang="en">
                <a:solidFill>
                  <a:srgbClr val="3D85C6"/>
                </a:solidFill>
                <a:latin typeface="Cairo"/>
                <a:ea typeface="Cairo"/>
                <a:cs typeface="Cairo"/>
                <a:sym typeface="Cairo"/>
              </a:rPr>
              <a:t>pposite sides</a:t>
            </a:r>
            <a:r>
              <a:rPr lang="en">
                <a:solidFill>
                  <a:schemeClr val="dk1"/>
                </a:solidFill>
                <a:latin typeface="Cairo"/>
                <a:ea typeface="Cairo"/>
                <a:cs typeface="Cairo"/>
                <a:sym typeface="Cairo"/>
              </a:rPr>
              <a:t>, </a:t>
            </a:r>
            <a:r>
              <a:rPr b="1" lang="en">
                <a:solidFill>
                  <a:srgbClr val="CC0000"/>
                </a:solidFill>
                <a:latin typeface="Cairo"/>
                <a:ea typeface="Cairo"/>
                <a:cs typeface="Cairo"/>
                <a:sym typeface="Cairo"/>
              </a:rPr>
              <a:t>W</a:t>
            </a:r>
            <a:r>
              <a:rPr lang="en">
                <a:solidFill>
                  <a:srgbClr val="CC0000"/>
                </a:solidFill>
                <a:latin typeface="Cairo"/>
                <a:ea typeface="Cairo"/>
                <a:cs typeface="Cairo"/>
                <a:sym typeface="Cairo"/>
              </a:rPr>
              <a:t>arm water nystagmus is </a:t>
            </a:r>
            <a:r>
              <a:rPr b="1" lang="en">
                <a:solidFill>
                  <a:srgbClr val="CC0000"/>
                </a:solidFill>
                <a:latin typeface="Cairo"/>
                <a:ea typeface="Cairo"/>
                <a:cs typeface="Cairo"/>
                <a:sym typeface="Cairo"/>
              </a:rPr>
              <a:t>S</a:t>
            </a:r>
            <a:r>
              <a:rPr lang="en">
                <a:solidFill>
                  <a:srgbClr val="CC0000"/>
                </a:solidFill>
                <a:latin typeface="Cairo"/>
                <a:ea typeface="Cairo"/>
                <a:cs typeface="Cairo"/>
                <a:sym typeface="Cairo"/>
              </a:rPr>
              <a:t>ame side</a:t>
            </a:r>
            <a:r>
              <a:rPr lang="en">
                <a:solidFill>
                  <a:schemeClr val="dk1"/>
                </a:solidFill>
                <a:latin typeface="Cairo"/>
                <a:ea typeface="Cairo"/>
                <a:cs typeface="Cairo"/>
                <a:sym typeface="Cairo"/>
              </a:rPr>
              <a:t>).</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Char char="-"/>
            </a:pPr>
            <a:r>
              <a:rPr lang="en">
                <a:solidFill>
                  <a:schemeClr val="dk1"/>
                </a:solidFill>
                <a:latin typeface="Cairo"/>
                <a:ea typeface="Cairo"/>
                <a:cs typeface="Cairo"/>
                <a:sym typeface="Cairo"/>
              </a:rPr>
              <a:t>In the case of unilateral lesion in the vestibular pathway, nystagmus is reduced or absent on the side of lesion. </a:t>
            </a:r>
            <a:endParaRPr>
              <a:solidFill>
                <a:schemeClr val="dk1"/>
              </a:solidFill>
              <a:latin typeface="Cairo"/>
              <a:ea typeface="Cairo"/>
              <a:cs typeface="Cairo"/>
              <a:sym typeface="Cairo"/>
            </a:endParaRPr>
          </a:p>
          <a:p>
            <a:pPr indent="-317500" lvl="0" marL="457200" rtl="0" algn="l">
              <a:spcBef>
                <a:spcPts val="0"/>
              </a:spcBef>
              <a:spcAft>
                <a:spcPts val="0"/>
              </a:spcAft>
              <a:buClr>
                <a:srgbClr val="45818E"/>
              </a:buClr>
              <a:buSzPts val="1400"/>
              <a:buFont typeface="Cairo"/>
              <a:buAutoNum type="arabicPeriod"/>
            </a:pPr>
            <a:r>
              <a:rPr b="1" lang="en">
                <a:solidFill>
                  <a:srgbClr val="45818E"/>
                </a:solidFill>
                <a:latin typeface="Cairo"/>
                <a:ea typeface="Cairo"/>
                <a:cs typeface="Cairo"/>
                <a:sym typeface="Cairo"/>
              </a:rPr>
              <a:t>Rotation test</a:t>
            </a:r>
            <a:endParaRPr b="1">
              <a:solidFill>
                <a:srgbClr val="45818E"/>
              </a:solidFill>
              <a:latin typeface="Cairo"/>
              <a:ea typeface="Cairo"/>
              <a:cs typeface="Cairo"/>
              <a:sym typeface="Cairo"/>
            </a:endParaRPr>
          </a:p>
        </p:txBody>
      </p:sp>
      <p:sp>
        <p:nvSpPr>
          <p:cNvPr id="396" name="Google Shape;396;p56"/>
          <p:cNvSpPr txBox="1"/>
          <p:nvPr/>
        </p:nvSpPr>
        <p:spPr>
          <a:xfrm>
            <a:off x="854250" y="8191063"/>
            <a:ext cx="5149500" cy="757800"/>
          </a:xfrm>
          <a:prstGeom prst="rect">
            <a:avLst/>
          </a:prstGeom>
          <a:solidFill>
            <a:srgbClr val="EFEFE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airo"/>
                <a:ea typeface="Cairo"/>
                <a:cs typeface="Cairo"/>
                <a:sym typeface="Cairo"/>
              </a:rPr>
              <a:t>To avoid nystagmus, vertigo and nausea when irrigating the ear canals in the treatment of ear infections, it is important to be sure that the fluid used is at body temperature. </a:t>
            </a:r>
            <a:endParaRPr>
              <a:latin typeface="Cairo"/>
              <a:ea typeface="Cairo"/>
              <a:cs typeface="Cairo"/>
              <a:sym typeface="Cairo"/>
            </a:endParaRPr>
          </a:p>
        </p:txBody>
      </p:sp>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