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Lst>
  <p:notesMasterIdLst>
    <p:notesMasterId r:id="rId16"/>
  </p:notesMasterIdLst>
  <p:sldIdLst>
    <p:sldId id="256" r:id="rId3"/>
    <p:sldId id="274" r:id="rId4"/>
    <p:sldId id="257" r:id="rId5"/>
    <p:sldId id="265" r:id="rId6"/>
    <p:sldId id="267" r:id="rId7"/>
    <p:sldId id="268" r:id="rId8"/>
    <p:sldId id="269" r:id="rId9"/>
    <p:sldId id="275" r:id="rId10"/>
    <p:sldId id="270" r:id="rId11"/>
    <p:sldId id="271" r:id="rId12"/>
    <p:sldId id="272" r:id="rId13"/>
    <p:sldId id="273" r:id="rId14"/>
    <p:sldId id="263" r:id="rId15"/>
  </p:sldIdLst>
  <p:sldSz cx="6858000" cy="9899650"/>
  <p:notesSz cx="6858000" cy="9144000"/>
  <p:embeddedFontLst>
    <p:embeddedFont>
      <p:font typeface="Comfortaa" panose="020B0604020202020204" charset="0"/>
      <p:regular r:id="rId17"/>
      <p:bold r:id="rId18"/>
    </p:embeddedFont>
    <p:embeddedFont>
      <p:font typeface="Economica" panose="02000506040000020004" pitchFamily="2" charset="0"/>
      <p:regular r:id="rId19"/>
      <p:bold r:id="rId20"/>
      <p:italic r:id="rId21"/>
      <p:boldItalic r:id="rId22"/>
    </p:embeddedFont>
    <p:embeddedFont>
      <p:font typeface="Josefin Sans" pitchFamily="2" charset="0"/>
      <p:regular r:id="rId23"/>
      <p:bold r:id="rId24"/>
      <p:italic r:id="rId25"/>
      <p:boldItalic r:id="rId26"/>
    </p:embeddedFont>
    <p:embeddedFont>
      <p:font typeface="Wingdings 3" panose="05040102010807070707" pitchFamily="18" charset="2"/>
      <p:regular r:id="rId27"/>
    </p:embeddedFont>
    <p:embeddedFont>
      <p:font typeface="Cairo" panose="00000500000000000000" pitchFamily="2" charset="-78"/>
      <p:regular r:id="rId28"/>
      <p:bold r:id="rId29"/>
    </p:embeddedFont>
    <p:embeddedFont>
      <p:font typeface="Open Sans" panose="020B0606030504020204" pitchFamily="34" charset="0"/>
      <p:regular r:id="rId30"/>
      <p:bold r:id="rId31"/>
      <p:italic r:id="rId32"/>
      <p:boldItalic r:id="rId33"/>
    </p:embeddedFont>
    <p:embeddedFont>
      <p:font typeface="Gill Sans MT" panose="020B0502020104020203" pitchFamily="34" charset="0"/>
      <p:regular r:id="rId34"/>
      <p:bold r:id="rId35"/>
      <p:italic r:id="rId36"/>
      <p:boldItalic r:id="rId37"/>
    </p:embeddedFont>
    <p:embeddedFont>
      <p:font typeface="Dosis" panose="020B0604020202020204" charset="0"/>
      <p:regular r:id="rId38"/>
      <p:bold r:id="rId39"/>
    </p:embeddedFont>
    <p:embeddedFont>
      <p:font typeface="Philosopher"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18">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DAD"/>
    <a:srgbClr val="4D6382"/>
    <a:srgbClr val="073763"/>
    <a:srgbClr val="F9E3E3"/>
    <a:srgbClr val="F4CCCC"/>
    <a:srgbClr val="E48484"/>
    <a:srgbClr val="EDE2F6"/>
    <a:srgbClr val="AC75D5"/>
    <a:srgbClr val="E4D2F2"/>
    <a:srgbClr val="D3B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C55B8E-B9F8-42F4-AE94-7D6A2DBEBC89}">
  <a:tblStyle styleId="{4CC55B8E-B9F8-42F4-AE94-7D6A2DBEBC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778" y="72"/>
      </p:cViewPr>
      <p:guideLst>
        <p:guide orient="horz" pos="3118"/>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heme" Target="theme/theme1.xml"/><Relationship Id="rId20" Type="http://schemas.openxmlformats.org/officeDocument/2006/relationships/font" Target="fonts/font4.fntdata"/><Relationship Id="rId4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41641" y="685800"/>
            <a:ext cx="237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08cd0bd62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408cd0bd62_2_6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08cd0bd62_2_248:notes"/>
          <p:cNvSpPr>
            <a:spLocks noGrp="1" noRot="1" noChangeAspect="1"/>
          </p:cNvSpPr>
          <p:nvPr>
            <p:ph type="sldImg" idx="2"/>
          </p:nvPr>
        </p:nvSpPr>
        <p:spPr>
          <a:xfrm>
            <a:off x="2241550" y="685800"/>
            <a:ext cx="2376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08cd0bd62_2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408cd0bd62_2_273:notes"/>
          <p:cNvSpPr>
            <a:spLocks noGrp="1" noRot="1" noChangeAspect="1"/>
          </p:cNvSpPr>
          <p:nvPr>
            <p:ph type="sldImg" idx="2"/>
          </p:nvPr>
        </p:nvSpPr>
        <p:spPr>
          <a:xfrm>
            <a:off x="2241550" y="685800"/>
            <a:ext cx="2376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408cd0bd62_2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flipH="1">
            <a:off x="5830559" y="126362"/>
            <a:ext cx="811219" cy="2165191"/>
          </a:xfrm>
          <a:custGeom>
            <a:avLst/>
            <a:gdLst/>
            <a:ahLst/>
            <a:cxnLst/>
            <a:rect l="l" t="t" r="r" b="b"/>
            <a:pathLst>
              <a:path w="43265" h="44998" extrusionOk="0">
                <a:moveTo>
                  <a:pt x="0" y="44998"/>
                </a:moveTo>
                <a:lnTo>
                  <a:pt x="0" y="0"/>
                </a:lnTo>
                <a:lnTo>
                  <a:pt x="43265" y="0"/>
                </a:lnTo>
              </a:path>
            </a:pathLst>
          </a:custGeom>
          <a:noFill/>
          <a:ln w="28575" cap="flat" cmpd="sng">
            <a:solidFill>
              <a:srgbClr val="082472"/>
            </a:solidFill>
            <a:prstDash val="solid"/>
            <a:miter lim="8000"/>
            <a:headEnd type="none" w="sm" len="sm"/>
            <a:tailEnd type="none" w="sm" len="sm"/>
          </a:ln>
          <a:effectLst>
            <a:outerShdw blurRad="57150" dist="19050" dir="5400000" algn="bl" rotWithShape="0">
              <a:srgbClr val="434343">
                <a:alpha val="50000"/>
              </a:srgbClr>
            </a:outerShdw>
          </a:effectLst>
        </p:spPr>
      </p:sp>
      <p:sp>
        <p:nvSpPr>
          <p:cNvPr id="56" name="Google Shape;56;p14"/>
          <p:cNvSpPr txBox="1">
            <a:spLocks noGrp="1"/>
          </p:cNvSpPr>
          <p:nvPr>
            <p:ph type="ctrTitle"/>
          </p:nvPr>
        </p:nvSpPr>
        <p:spPr>
          <a:xfrm>
            <a:off x="2283525" y="2779844"/>
            <a:ext cx="2290800" cy="2958600"/>
          </a:xfrm>
          <a:prstGeom prst="rect">
            <a:avLst/>
          </a:prstGeom>
        </p:spPr>
        <p:txBody>
          <a:bodyPr spcFirstLastPara="1" wrap="square" lIns="84375" tIns="84375" rIns="84375" bIns="84375" anchor="b"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57" name="Google Shape;57;p14"/>
          <p:cNvSpPr txBox="1">
            <a:spLocks noGrp="1"/>
          </p:cNvSpPr>
          <p:nvPr>
            <p:ph type="subTitle" idx="1"/>
          </p:nvPr>
        </p:nvSpPr>
        <p:spPr>
          <a:xfrm>
            <a:off x="2283525" y="5998667"/>
            <a:ext cx="2290800" cy="1349700"/>
          </a:xfrm>
          <a:prstGeom prst="rect">
            <a:avLst/>
          </a:prstGeom>
        </p:spPr>
        <p:txBody>
          <a:bodyPr spcFirstLastPara="1" wrap="square" lIns="84375" tIns="84375" rIns="84375" bIns="84375" anchor="t" anchorCtr="0"/>
          <a:lstStyle>
            <a:lvl1pPr lvl="0" algn="ctr" rtl="0">
              <a:lnSpc>
                <a:spcPct val="100000"/>
              </a:lnSpc>
              <a:spcBef>
                <a:spcPts val="0"/>
              </a:spcBef>
              <a:spcAft>
                <a:spcPts val="0"/>
              </a:spcAft>
              <a:buSzPts val="1900"/>
              <a:buFont typeface="Economica"/>
              <a:buNone/>
              <a:defRPr sz="1900">
                <a:latin typeface="Economica"/>
                <a:ea typeface="Economica"/>
                <a:cs typeface="Economica"/>
                <a:sym typeface="Economica"/>
              </a:defRPr>
            </a:lvl1pPr>
            <a:lvl2pPr lvl="1" algn="ctr" rtl="0">
              <a:lnSpc>
                <a:spcPct val="100000"/>
              </a:lnSpc>
              <a:spcBef>
                <a:spcPts val="0"/>
              </a:spcBef>
              <a:spcAft>
                <a:spcPts val="0"/>
              </a:spcAft>
              <a:buSzPts val="1900"/>
              <a:buFont typeface="Economica"/>
              <a:buNone/>
              <a:defRPr sz="1900">
                <a:latin typeface="Economica"/>
                <a:ea typeface="Economica"/>
                <a:cs typeface="Economica"/>
                <a:sym typeface="Economica"/>
              </a:defRPr>
            </a:lvl2pPr>
            <a:lvl3pPr lvl="2" algn="ctr" rtl="0">
              <a:lnSpc>
                <a:spcPct val="100000"/>
              </a:lnSpc>
              <a:spcBef>
                <a:spcPts val="0"/>
              </a:spcBef>
              <a:spcAft>
                <a:spcPts val="0"/>
              </a:spcAft>
              <a:buSzPts val="1900"/>
              <a:buFont typeface="Economica"/>
              <a:buNone/>
              <a:defRPr sz="1900">
                <a:latin typeface="Economica"/>
                <a:ea typeface="Economica"/>
                <a:cs typeface="Economica"/>
                <a:sym typeface="Economica"/>
              </a:defRPr>
            </a:lvl3pPr>
            <a:lvl4pPr lvl="3" algn="ctr" rtl="0">
              <a:lnSpc>
                <a:spcPct val="100000"/>
              </a:lnSpc>
              <a:spcBef>
                <a:spcPts val="0"/>
              </a:spcBef>
              <a:spcAft>
                <a:spcPts val="0"/>
              </a:spcAft>
              <a:buSzPts val="1900"/>
              <a:buFont typeface="Economica"/>
              <a:buNone/>
              <a:defRPr sz="1900">
                <a:latin typeface="Economica"/>
                <a:ea typeface="Economica"/>
                <a:cs typeface="Economica"/>
                <a:sym typeface="Economica"/>
              </a:defRPr>
            </a:lvl4pPr>
            <a:lvl5pPr lvl="4" algn="ctr" rtl="0">
              <a:lnSpc>
                <a:spcPct val="100000"/>
              </a:lnSpc>
              <a:spcBef>
                <a:spcPts val="0"/>
              </a:spcBef>
              <a:spcAft>
                <a:spcPts val="0"/>
              </a:spcAft>
              <a:buSzPts val="1900"/>
              <a:buFont typeface="Economica"/>
              <a:buNone/>
              <a:defRPr sz="1900">
                <a:latin typeface="Economica"/>
                <a:ea typeface="Economica"/>
                <a:cs typeface="Economica"/>
                <a:sym typeface="Economica"/>
              </a:defRPr>
            </a:lvl5pPr>
            <a:lvl6pPr lvl="5" algn="ctr" rtl="0">
              <a:lnSpc>
                <a:spcPct val="100000"/>
              </a:lnSpc>
              <a:spcBef>
                <a:spcPts val="0"/>
              </a:spcBef>
              <a:spcAft>
                <a:spcPts val="0"/>
              </a:spcAft>
              <a:buSzPts val="1900"/>
              <a:buFont typeface="Economica"/>
              <a:buNone/>
              <a:defRPr sz="1900">
                <a:latin typeface="Economica"/>
                <a:ea typeface="Economica"/>
                <a:cs typeface="Economica"/>
                <a:sym typeface="Economica"/>
              </a:defRPr>
            </a:lvl6pPr>
            <a:lvl7pPr lvl="6" algn="ctr" rtl="0">
              <a:lnSpc>
                <a:spcPct val="100000"/>
              </a:lnSpc>
              <a:spcBef>
                <a:spcPts val="0"/>
              </a:spcBef>
              <a:spcAft>
                <a:spcPts val="0"/>
              </a:spcAft>
              <a:buSzPts val="1900"/>
              <a:buFont typeface="Economica"/>
              <a:buNone/>
              <a:defRPr sz="1900">
                <a:latin typeface="Economica"/>
                <a:ea typeface="Economica"/>
                <a:cs typeface="Economica"/>
                <a:sym typeface="Economica"/>
              </a:defRPr>
            </a:lvl7pPr>
            <a:lvl8pPr lvl="7" algn="ctr" rtl="0">
              <a:lnSpc>
                <a:spcPct val="100000"/>
              </a:lnSpc>
              <a:spcBef>
                <a:spcPts val="0"/>
              </a:spcBef>
              <a:spcAft>
                <a:spcPts val="0"/>
              </a:spcAft>
              <a:buSzPts val="1900"/>
              <a:buFont typeface="Economica"/>
              <a:buNone/>
              <a:defRPr sz="1900">
                <a:latin typeface="Economica"/>
                <a:ea typeface="Economica"/>
                <a:cs typeface="Economica"/>
                <a:sym typeface="Economica"/>
              </a:defRPr>
            </a:lvl8pPr>
            <a:lvl9pPr lvl="8" algn="ctr" rtl="0">
              <a:lnSpc>
                <a:spcPct val="100000"/>
              </a:lnSpc>
              <a:spcBef>
                <a:spcPts val="0"/>
              </a:spcBef>
              <a:spcAft>
                <a:spcPts val="0"/>
              </a:spcAft>
              <a:buSzPts val="1900"/>
              <a:buFont typeface="Economica"/>
              <a:buNone/>
              <a:defRPr sz="1900">
                <a:latin typeface="Economica"/>
                <a:ea typeface="Economica"/>
                <a:cs typeface="Economica"/>
                <a:sym typeface="Economica"/>
              </a:defRPr>
            </a:lvl9pPr>
          </a:lstStyle>
          <a:p>
            <a:endParaRPr/>
          </a:p>
        </p:txBody>
      </p:sp>
      <p:sp>
        <p:nvSpPr>
          <p:cNvPr id="58" name="Google Shape;58;p14"/>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8"/>
        <p:cNvGrpSpPr/>
        <p:nvPr/>
      </p:nvGrpSpPr>
      <p:grpSpPr>
        <a:xfrm>
          <a:off x="0" y="0"/>
          <a:ext cx="0" cy="0"/>
          <a:chOff x="0" y="0"/>
          <a:chExt cx="0" cy="0"/>
        </a:xfrm>
      </p:grpSpPr>
      <p:sp>
        <p:nvSpPr>
          <p:cNvPr id="109" name="Google Shape;109;p24"/>
          <p:cNvSpPr txBox="1">
            <a:spLocks noGrp="1"/>
          </p:cNvSpPr>
          <p:nvPr>
            <p:ph type="body" idx="1"/>
          </p:nvPr>
        </p:nvSpPr>
        <p:spPr>
          <a:xfrm>
            <a:off x="239625" y="8120416"/>
            <a:ext cx="4499400" cy="1152900"/>
          </a:xfrm>
          <a:prstGeom prst="rect">
            <a:avLst/>
          </a:prstGeom>
        </p:spPr>
        <p:txBody>
          <a:bodyPr spcFirstLastPara="1" wrap="square" lIns="84375" tIns="84375" rIns="84375" bIns="84375" anchor="ctr" anchorCtr="0"/>
          <a:lstStyle>
            <a:lvl1pPr marL="457200" lvl="0" indent="-228600" rtl="0">
              <a:lnSpc>
                <a:spcPct val="100000"/>
              </a:lnSpc>
              <a:spcBef>
                <a:spcPts val="0"/>
              </a:spcBef>
              <a:spcAft>
                <a:spcPts val="0"/>
              </a:spcAft>
              <a:buSzPts val="2200"/>
              <a:buFont typeface="Economica"/>
              <a:buNone/>
              <a:defRPr sz="2200">
                <a:latin typeface="Economica"/>
                <a:ea typeface="Economica"/>
                <a:cs typeface="Economica"/>
                <a:sym typeface="Economica"/>
              </a:defRPr>
            </a:lvl1pPr>
          </a:lstStyle>
          <a:p>
            <a:endParaRPr/>
          </a:p>
        </p:txBody>
      </p:sp>
      <p:sp>
        <p:nvSpPr>
          <p:cNvPr id="110" name="Google Shape;110;p24"/>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1"/>
        <p:cNvGrpSpPr/>
        <p:nvPr/>
      </p:nvGrpSpPr>
      <p:grpSpPr>
        <a:xfrm>
          <a:off x="0" y="0"/>
          <a:ext cx="0" cy="0"/>
          <a:chOff x="0" y="0"/>
          <a:chExt cx="0" cy="0"/>
        </a:xfrm>
      </p:grpSpPr>
      <p:sp>
        <p:nvSpPr>
          <p:cNvPr id="112" name="Google Shape;112;p25"/>
          <p:cNvSpPr/>
          <p:nvPr/>
        </p:nvSpPr>
        <p:spPr>
          <a:xfrm>
            <a:off x="0" y="9711759"/>
            <a:ext cx="6858000" cy="188400"/>
          </a:xfrm>
          <a:prstGeom prst="rect">
            <a:avLst/>
          </a:prstGeom>
          <a:solidFill>
            <a:schemeClr val="lt2"/>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sp>
        <p:nvSpPr>
          <p:cNvPr id="113" name="Google Shape;113;p25"/>
          <p:cNvSpPr txBox="1">
            <a:spLocks noGrp="1"/>
          </p:cNvSpPr>
          <p:nvPr>
            <p:ph type="title" hasCustomPrompt="1"/>
          </p:nvPr>
        </p:nvSpPr>
        <p:spPr>
          <a:xfrm>
            <a:off x="233775" y="1842235"/>
            <a:ext cx="6390000" cy="4097400"/>
          </a:xfrm>
          <a:prstGeom prst="rect">
            <a:avLst/>
          </a:prstGeom>
        </p:spPr>
        <p:txBody>
          <a:bodyPr spcFirstLastPara="1" wrap="square" lIns="84375" tIns="84375" rIns="84375" bIns="84375" anchor="ctr" anchorCtr="0"/>
          <a:lstStyle>
            <a:lvl1pPr lvl="0" algn="ctr" rtl="0">
              <a:spcBef>
                <a:spcPts val="0"/>
              </a:spcBef>
              <a:spcAft>
                <a:spcPts val="0"/>
              </a:spcAft>
              <a:buClr>
                <a:schemeClr val="lt2"/>
              </a:buClr>
              <a:buSzPts val="14700"/>
              <a:buNone/>
              <a:defRPr sz="14700">
                <a:solidFill>
                  <a:schemeClr val="lt2"/>
                </a:solidFill>
              </a:defRPr>
            </a:lvl1pPr>
            <a:lvl2pPr lvl="1" algn="ctr" rtl="0">
              <a:spcBef>
                <a:spcPts val="0"/>
              </a:spcBef>
              <a:spcAft>
                <a:spcPts val="0"/>
              </a:spcAft>
              <a:buClr>
                <a:schemeClr val="lt2"/>
              </a:buClr>
              <a:buSzPts val="14700"/>
              <a:buNone/>
              <a:defRPr sz="14700">
                <a:solidFill>
                  <a:schemeClr val="lt2"/>
                </a:solidFill>
              </a:defRPr>
            </a:lvl2pPr>
            <a:lvl3pPr lvl="2" algn="ctr" rtl="0">
              <a:spcBef>
                <a:spcPts val="0"/>
              </a:spcBef>
              <a:spcAft>
                <a:spcPts val="0"/>
              </a:spcAft>
              <a:buClr>
                <a:schemeClr val="lt2"/>
              </a:buClr>
              <a:buSzPts val="14700"/>
              <a:buNone/>
              <a:defRPr sz="14700">
                <a:solidFill>
                  <a:schemeClr val="lt2"/>
                </a:solidFill>
              </a:defRPr>
            </a:lvl3pPr>
            <a:lvl4pPr lvl="3" algn="ctr" rtl="0">
              <a:spcBef>
                <a:spcPts val="0"/>
              </a:spcBef>
              <a:spcAft>
                <a:spcPts val="0"/>
              </a:spcAft>
              <a:buClr>
                <a:schemeClr val="lt2"/>
              </a:buClr>
              <a:buSzPts val="14700"/>
              <a:buNone/>
              <a:defRPr sz="14700">
                <a:solidFill>
                  <a:schemeClr val="lt2"/>
                </a:solidFill>
              </a:defRPr>
            </a:lvl4pPr>
            <a:lvl5pPr lvl="4" algn="ctr" rtl="0">
              <a:spcBef>
                <a:spcPts val="0"/>
              </a:spcBef>
              <a:spcAft>
                <a:spcPts val="0"/>
              </a:spcAft>
              <a:buClr>
                <a:schemeClr val="lt2"/>
              </a:buClr>
              <a:buSzPts val="14700"/>
              <a:buNone/>
              <a:defRPr sz="14700">
                <a:solidFill>
                  <a:schemeClr val="lt2"/>
                </a:solidFill>
              </a:defRPr>
            </a:lvl5pPr>
            <a:lvl6pPr lvl="5" algn="ctr" rtl="0">
              <a:spcBef>
                <a:spcPts val="0"/>
              </a:spcBef>
              <a:spcAft>
                <a:spcPts val="0"/>
              </a:spcAft>
              <a:buClr>
                <a:schemeClr val="lt2"/>
              </a:buClr>
              <a:buSzPts val="14700"/>
              <a:buNone/>
              <a:defRPr sz="14700">
                <a:solidFill>
                  <a:schemeClr val="lt2"/>
                </a:solidFill>
              </a:defRPr>
            </a:lvl6pPr>
            <a:lvl7pPr lvl="6" algn="ctr" rtl="0">
              <a:spcBef>
                <a:spcPts val="0"/>
              </a:spcBef>
              <a:spcAft>
                <a:spcPts val="0"/>
              </a:spcAft>
              <a:buClr>
                <a:schemeClr val="lt2"/>
              </a:buClr>
              <a:buSzPts val="14700"/>
              <a:buNone/>
              <a:defRPr sz="14700">
                <a:solidFill>
                  <a:schemeClr val="lt2"/>
                </a:solidFill>
              </a:defRPr>
            </a:lvl7pPr>
            <a:lvl8pPr lvl="7" algn="ctr" rtl="0">
              <a:spcBef>
                <a:spcPts val="0"/>
              </a:spcBef>
              <a:spcAft>
                <a:spcPts val="0"/>
              </a:spcAft>
              <a:buClr>
                <a:schemeClr val="lt2"/>
              </a:buClr>
              <a:buSzPts val="14700"/>
              <a:buNone/>
              <a:defRPr sz="14700">
                <a:solidFill>
                  <a:schemeClr val="lt2"/>
                </a:solidFill>
              </a:defRPr>
            </a:lvl8pPr>
            <a:lvl9pPr lvl="8" algn="ctr" rtl="0">
              <a:spcBef>
                <a:spcPts val="0"/>
              </a:spcBef>
              <a:spcAft>
                <a:spcPts val="0"/>
              </a:spcAft>
              <a:buClr>
                <a:schemeClr val="lt2"/>
              </a:buClr>
              <a:buSzPts val="14700"/>
              <a:buNone/>
              <a:defRPr sz="14700">
                <a:solidFill>
                  <a:schemeClr val="lt2"/>
                </a:solidFill>
              </a:defRPr>
            </a:lvl9pPr>
          </a:lstStyle>
          <a:p>
            <a:r>
              <a:t>xx%</a:t>
            </a:r>
          </a:p>
        </p:txBody>
      </p:sp>
      <p:sp>
        <p:nvSpPr>
          <p:cNvPr id="114" name="Google Shape;114;p25"/>
          <p:cNvSpPr txBox="1">
            <a:spLocks noGrp="1"/>
          </p:cNvSpPr>
          <p:nvPr>
            <p:ph type="body" idx="1"/>
          </p:nvPr>
        </p:nvSpPr>
        <p:spPr>
          <a:xfrm>
            <a:off x="233775" y="6086089"/>
            <a:ext cx="6390000" cy="2062500"/>
          </a:xfrm>
          <a:prstGeom prst="rect">
            <a:avLst/>
          </a:prstGeom>
        </p:spPr>
        <p:txBody>
          <a:bodyPr spcFirstLastPara="1" wrap="square" lIns="84375" tIns="84375" rIns="84375" bIns="84375" anchor="t" anchorCtr="0"/>
          <a:lstStyle>
            <a:lvl1pPr marL="457200" lvl="0" indent="-336550" algn="ctr" rtl="0">
              <a:spcBef>
                <a:spcPts val="0"/>
              </a:spcBef>
              <a:spcAft>
                <a:spcPts val="0"/>
              </a:spcAft>
              <a:buSzPts val="1700"/>
              <a:buChar char="●"/>
              <a:defRPr/>
            </a:lvl1pPr>
            <a:lvl2pPr marL="914400" lvl="1" indent="-311150" algn="ctr" rtl="0">
              <a:spcBef>
                <a:spcPts val="1500"/>
              </a:spcBef>
              <a:spcAft>
                <a:spcPts val="0"/>
              </a:spcAft>
              <a:buSzPts val="1300"/>
              <a:buChar char="○"/>
              <a:defRPr/>
            </a:lvl2pPr>
            <a:lvl3pPr marL="1371600" lvl="2" indent="-311150" algn="ctr" rtl="0">
              <a:spcBef>
                <a:spcPts val="1500"/>
              </a:spcBef>
              <a:spcAft>
                <a:spcPts val="0"/>
              </a:spcAft>
              <a:buSzPts val="1300"/>
              <a:buChar char="■"/>
              <a:defRPr/>
            </a:lvl3pPr>
            <a:lvl4pPr marL="1828800" lvl="3" indent="-311150" algn="ctr" rtl="0">
              <a:spcBef>
                <a:spcPts val="1500"/>
              </a:spcBef>
              <a:spcAft>
                <a:spcPts val="0"/>
              </a:spcAft>
              <a:buSzPts val="1300"/>
              <a:buChar char="●"/>
              <a:defRPr/>
            </a:lvl4pPr>
            <a:lvl5pPr marL="2286000" lvl="4" indent="-311150" algn="ctr" rtl="0">
              <a:spcBef>
                <a:spcPts val="1500"/>
              </a:spcBef>
              <a:spcAft>
                <a:spcPts val="0"/>
              </a:spcAft>
              <a:buSzPts val="1300"/>
              <a:buChar char="○"/>
              <a:defRPr/>
            </a:lvl5pPr>
            <a:lvl6pPr marL="2743200" lvl="5" indent="-311150" algn="ctr" rtl="0">
              <a:spcBef>
                <a:spcPts val="1500"/>
              </a:spcBef>
              <a:spcAft>
                <a:spcPts val="0"/>
              </a:spcAft>
              <a:buSzPts val="1300"/>
              <a:buChar char="■"/>
              <a:defRPr/>
            </a:lvl6pPr>
            <a:lvl7pPr marL="3200400" lvl="6" indent="-311150" algn="ctr" rtl="0">
              <a:spcBef>
                <a:spcPts val="1500"/>
              </a:spcBef>
              <a:spcAft>
                <a:spcPts val="0"/>
              </a:spcAft>
              <a:buSzPts val="1300"/>
              <a:buChar char="●"/>
              <a:defRPr/>
            </a:lvl7pPr>
            <a:lvl8pPr marL="3657600" lvl="7" indent="-311150" algn="ctr" rtl="0">
              <a:spcBef>
                <a:spcPts val="1500"/>
              </a:spcBef>
              <a:spcAft>
                <a:spcPts val="0"/>
              </a:spcAft>
              <a:buSzPts val="1300"/>
              <a:buChar char="○"/>
              <a:defRPr/>
            </a:lvl8pPr>
            <a:lvl9pPr marL="4114800" lvl="8" indent="-311150" algn="ctr" rtl="0">
              <a:spcBef>
                <a:spcPts val="1500"/>
              </a:spcBef>
              <a:spcAft>
                <a:spcPts val="1500"/>
              </a:spcAft>
              <a:buSzPts val="1300"/>
              <a:buChar char="■"/>
              <a:defRPr/>
            </a:lvl9pPr>
          </a:lstStyle>
          <a:p>
            <a:endParaRPr/>
          </a:p>
        </p:txBody>
      </p:sp>
      <p:sp>
        <p:nvSpPr>
          <p:cNvPr id="115" name="Google Shape;115;p25"/>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26"/>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2"/>
        <p:cNvGrpSpPr/>
        <p:nvPr/>
      </p:nvGrpSpPr>
      <p:grpSpPr>
        <a:xfrm>
          <a:off x="0" y="0"/>
          <a:ext cx="0" cy="0"/>
          <a:chOff x="0" y="0"/>
          <a:chExt cx="0" cy="0"/>
        </a:xfrm>
      </p:grpSpPr>
      <p:sp>
        <p:nvSpPr>
          <p:cNvPr id="123" name="Google Shape;123;p28"/>
          <p:cNvSpPr/>
          <p:nvPr/>
        </p:nvSpPr>
        <p:spPr>
          <a:xfrm flipH="1">
            <a:off x="5830559" y="126362"/>
            <a:ext cx="811219" cy="2165191"/>
          </a:xfrm>
          <a:custGeom>
            <a:avLst/>
            <a:gdLst/>
            <a:ahLst/>
            <a:cxnLst/>
            <a:rect l="l" t="t" r="r" b="b"/>
            <a:pathLst>
              <a:path w="43265" h="44998" extrusionOk="0">
                <a:moveTo>
                  <a:pt x="0" y="44998"/>
                </a:moveTo>
                <a:lnTo>
                  <a:pt x="0" y="0"/>
                </a:lnTo>
                <a:lnTo>
                  <a:pt x="43265" y="0"/>
                </a:lnTo>
              </a:path>
            </a:pathLst>
          </a:custGeom>
          <a:noFill/>
          <a:ln w="28575" cap="flat" cmpd="sng">
            <a:solidFill>
              <a:srgbClr val="55B787"/>
            </a:solidFill>
            <a:prstDash val="solid"/>
            <a:miter lim="8000"/>
            <a:headEnd type="none" w="sm" len="sm"/>
            <a:tailEnd type="none" w="sm" len="sm"/>
          </a:ln>
        </p:spPr>
      </p:sp>
      <p:sp>
        <p:nvSpPr>
          <p:cNvPr id="124" name="Google Shape;124;p28"/>
          <p:cNvSpPr/>
          <p:nvPr/>
        </p:nvSpPr>
        <p:spPr>
          <a:xfrm rot="10800000" flipH="1">
            <a:off x="165687" y="7567970"/>
            <a:ext cx="811219" cy="2165191"/>
          </a:xfrm>
          <a:custGeom>
            <a:avLst/>
            <a:gdLst/>
            <a:ahLst/>
            <a:cxnLst/>
            <a:rect l="l" t="t" r="r" b="b"/>
            <a:pathLst>
              <a:path w="43265" h="44998" extrusionOk="0">
                <a:moveTo>
                  <a:pt x="0" y="44998"/>
                </a:moveTo>
                <a:lnTo>
                  <a:pt x="0" y="0"/>
                </a:lnTo>
                <a:lnTo>
                  <a:pt x="43265" y="0"/>
                </a:lnTo>
              </a:path>
            </a:pathLst>
          </a:custGeom>
          <a:noFill/>
          <a:ln w="28575" cap="flat" cmpd="sng">
            <a:solidFill>
              <a:srgbClr val="55B787"/>
            </a:solidFill>
            <a:prstDash val="solid"/>
            <a:miter lim="8000"/>
            <a:headEnd type="none" w="sm" len="sm"/>
            <a:tailEnd type="none" w="sm" len="sm"/>
          </a:ln>
        </p:spPr>
      </p:sp>
      <p:sp>
        <p:nvSpPr>
          <p:cNvPr id="125" name="Google Shape;125;p28"/>
          <p:cNvSpPr txBox="1">
            <a:spLocks noGrp="1"/>
          </p:cNvSpPr>
          <p:nvPr>
            <p:ph type="ctrTitle"/>
          </p:nvPr>
        </p:nvSpPr>
        <p:spPr>
          <a:xfrm>
            <a:off x="2283525" y="2779844"/>
            <a:ext cx="2290800" cy="2958600"/>
          </a:xfrm>
          <a:prstGeom prst="rect">
            <a:avLst/>
          </a:prstGeom>
        </p:spPr>
        <p:txBody>
          <a:bodyPr spcFirstLastPara="1" wrap="square" lIns="84375" tIns="84375" rIns="84375" bIns="84375" anchor="b"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26" name="Google Shape;126;p28"/>
          <p:cNvSpPr txBox="1">
            <a:spLocks noGrp="1"/>
          </p:cNvSpPr>
          <p:nvPr>
            <p:ph type="subTitle" idx="1"/>
          </p:nvPr>
        </p:nvSpPr>
        <p:spPr>
          <a:xfrm>
            <a:off x="2283525" y="5998667"/>
            <a:ext cx="2290800" cy="1349700"/>
          </a:xfrm>
          <a:prstGeom prst="rect">
            <a:avLst/>
          </a:prstGeom>
        </p:spPr>
        <p:txBody>
          <a:bodyPr spcFirstLastPara="1" wrap="square" lIns="84375" tIns="84375" rIns="84375" bIns="84375" anchor="t" anchorCtr="0"/>
          <a:lstStyle>
            <a:lvl1pPr lvl="0" algn="ctr" rtl="0">
              <a:lnSpc>
                <a:spcPct val="100000"/>
              </a:lnSpc>
              <a:spcBef>
                <a:spcPts val="0"/>
              </a:spcBef>
              <a:spcAft>
                <a:spcPts val="0"/>
              </a:spcAft>
              <a:buSzPts val="1900"/>
              <a:buFont typeface="Economica"/>
              <a:buNone/>
              <a:defRPr sz="1900">
                <a:latin typeface="Economica"/>
                <a:ea typeface="Economica"/>
                <a:cs typeface="Economica"/>
                <a:sym typeface="Economica"/>
              </a:defRPr>
            </a:lvl1pPr>
            <a:lvl2pPr lvl="1" algn="ctr" rtl="0">
              <a:lnSpc>
                <a:spcPct val="100000"/>
              </a:lnSpc>
              <a:spcBef>
                <a:spcPts val="0"/>
              </a:spcBef>
              <a:spcAft>
                <a:spcPts val="0"/>
              </a:spcAft>
              <a:buSzPts val="1900"/>
              <a:buFont typeface="Economica"/>
              <a:buNone/>
              <a:defRPr sz="1900">
                <a:latin typeface="Economica"/>
                <a:ea typeface="Economica"/>
                <a:cs typeface="Economica"/>
                <a:sym typeface="Economica"/>
              </a:defRPr>
            </a:lvl2pPr>
            <a:lvl3pPr lvl="2" algn="ctr" rtl="0">
              <a:lnSpc>
                <a:spcPct val="100000"/>
              </a:lnSpc>
              <a:spcBef>
                <a:spcPts val="0"/>
              </a:spcBef>
              <a:spcAft>
                <a:spcPts val="0"/>
              </a:spcAft>
              <a:buSzPts val="1900"/>
              <a:buFont typeface="Economica"/>
              <a:buNone/>
              <a:defRPr sz="1900">
                <a:latin typeface="Economica"/>
                <a:ea typeface="Economica"/>
                <a:cs typeface="Economica"/>
                <a:sym typeface="Economica"/>
              </a:defRPr>
            </a:lvl3pPr>
            <a:lvl4pPr lvl="3" algn="ctr" rtl="0">
              <a:lnSpc>
                <a:spcPct val="100000"/>
              </a:lnSpc>
              <a:spcBef>
                <a:spcPts val="0"/>
              </a:spcBef>
              <a:spcAft>
                <a:spcPts val="0"/>
              </a:spcAft>
              <a:buSzPts val="1900"/>
              <a:buFont typeface="Economica"/>
              <a:buNone/>
              <a:defRPr sz="1900">
                <a:latin typeface="Economica"/>
                <a:ea typeface="Economica"/>
                <a:cs typeface="Economica"/>
                <a:sym typeface="Economica"/>
              </a:defRPr>
            </a:lvl4pPr>
            <a:lvl5pPr lvl="4" algn="ctr" rtl="0">
              <a:lnSpc>
                <a:spcPct val="100000"/>
              </a:lnSpc>
              <a:spcBef>
                <a:spcPts val="0"/>
              </a:spcBef>
              <a:spcAft>
                <a:spcPts val="0"/>
              </a:spcAft>
              <a:buSzPts val="1900"/>
              <a:buFont typeface="Economica"/>
              <a:buNone/>
              <a:defRPr sz="1900">
                <a:latin typeface="Economica"/>
                <a:ea typeface="Economica"/>
                <a:cs typeface="Economica"/>
                <a:sym typeface="Economica"/>
              </a:defRPr>
            </a:lvl5pPr>
            <a:lvl6pPr lvl="5" algn="ctr" rtl="0">
              <a:lnSpc>
                <a:spcPct val="100000"/>
              </a:lnSpc>
              <a:spcBef>
                <a:spcPts val="0"/>
              </a:spcBef>
              <a:spcAft>
                <a:spcPts val="0"/>
              </a:spcAft>
              <a:buSzPts val="1900"/>
              <a:buFont typeface="Economica"/>
              <a:buNone/>
              <a:defRPr sz="1900">
                <a:latin typeface="Economica"/>
                <a:ea typeface="Economica"/>
                <a:cs typeface="Economica"/>
                <a:sym typeface="Economica"/>
              </a:defRPr>
            </a:lvl6pPr>
            <a:lvl7pPr lvl="6" algn="ctr" rtl="0">
              <a:lnSpc>
                <a:spcPct val="100000"/>
              </a:lnSpc>
              <a:spcBef>
                <a:spcPts val="0"/>
              </a:spcBef>
              <a:spcAft>
                <a:spcPts val="0"/>
              </a:spcAft>
              <a:buSzPts val="1900"/>
              <a:buFont typeface="Economica"/>
              <a:buNone/>
              <a:defRPr sz="1900">
                <a:latin typeface="Economica"/>
                <a:ea typeface="Economica"/>
                <a:cs typeface="Economica"/>
                <a:sym typeface="Economica"/>
              </a:defRPr>
            </a:lvl7pPr>
            <a:lvl8pPr lvl="7" algn="ctr" rtl="0">
              <a:lnSpc>
                <a:spcPct val="100000"/>
              </a:lnSpc>
              <a:spcBef>
                <a:spcPts val="0"/>
              </a:spcBef>
              <a:spcAft>
                <a:spcPts val="0"/>
              </a:spcAft>
              <a:buSzPts val="1900"/>
              <a:buFont typeface="Economica"/>
              <a:buNone/>
              <a:defRPr sz="1900">
                <a:latin typeface="Economica"/>
                <a:ea typeface="Economica"/>
                <a:cs typeface="Economica"/>
                <a:sym typeface="Economica"/>
              </a:defRPr>
            </a:lvl8pPr>
            <a:lvl9pPr lvl="8" algn="ctr" rtl="0">
              <a:lnSpc>
                <a:spcPct val="100000"/>
              </a:lnSpc>
              <a:spcBef>
                <a:spcPts val="0"/>
              </a:spcBef>
              <a:spcAft>
                <a:spcPts val="0"/>
              </a:spcAft>
              <a:buSzPts val="1900"/>
              <a:buFont typeface="Economica"/>
              <a:buNone/>
              <a:defRPr sz="1900">
                <a:latin typeface="Economica"/>
                <a:ea typeface="Economica"/>
                <a:cs typeface="Economica"/>
                <a:sym typeface="Economica"/>
              </a:defRPr>
            </a:lvl9pPr>
          </a:lstStyle>
          <a:p>
            <a:endParaRPr/>
          </a:p>
        </p:txBody>
      </p:sp>
      <p:sp>
        <p:nvSpPr>
          <p:cNvPr id="127" name="Google Shape;127;p28"/>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29" name="Google Shape;129;p29"/>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30" name="Google Shape;130;p29"/>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31" name="Google Shape;131;p29"/>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32" name="Google Shape;132;p29"/>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33" name="Google Shape;133;p29"/>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rgbClr val="55B787"/>
                </a:solidFill>
                <a:latin typeface="Dosis"/>
                <a:ea typeface="Dosis"/>
                <a:cs typeface="Dosis"/>
                <a:sym typeface="Dosis"/>
              </a:rPr>
              <a:t>the refraction of light and refractive media of the eye</a:t>
            </a:r>
            <a:endParaRPr sz="1300">
              <a:solidFill>
                <a:srgbClr val="55B787"/>
              </a:solidFill>
              <a:latin typeface="Dosis"/>
              <a:ea typeface="Dosis"/>
              <a:cs typeface="Dosis"/>
              <a:sym typeface="Dosis"/>
            </a:endParaRPr>
          </a:p>
        </p:txBody>
      </p:sp>
      <p:cxnSp>
        <p:nvCxnSpPr>
          <p:cNvPr id="134" name="Google Shape;134;p29"/>
          <p:cNvCxnSpPr/>
          <p:nvPr/>
        </p:nvCxnSpPr>
        <p:spPr>
          <a:xfrm>
            <a:off x="164550" y="367041"/>
            <a:ext cx="6281700" cy="0"/>
          </a:xfrm>
          <a:prstGeom prst="straightConnector1">
            <a:avLst/>
          </a:prstGeom>
          <a:noFill/>
          <a:ln w="19050" cap="flat" cmpd="sng">
            <a:solidFill>
              <a:schemeClr val="accent5"/>
            </a:solidFill>
            <a:prstDash val="dashDot"/>
            <a:round/>
            <a:headEnd type="diamond" w="med" len="med"/>
            <a:tailEnd type="diamond"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رأس قسم 2">
  <p:cSld name="SECTION_HEADER_13">
    <p:spTree>
      <p:nvGrpSpPr>
        <p:cNvPr id="1" name="Shape 135"/>
        <p:cNvGrpSpPr/>
        <p:nvPr/>
      </p:nvGrpSpPr>
      <p:grpSpPr>
        <a:xfrm>
          <a:off x="0" y="0"/>
          <a:ext cx="0" cy="0"/>
          <a:chOff x="0" y="0"/>
          <a:chExt cx="0" cy="0"/>
        </a:xfrm>
      </p:grpSpPr>
      <p:sp>
        <p:nvSpPr>
          <p:cNvPr id="136" name="Google Shape;136;p30"/>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37" name="Google Shape;137;p30"/>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38" name="Google Shape;138;p30"/>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39" name="Google Shape;139;p30"/>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40" name="Google Shape;140;p30"/>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rgbClr val="55B787"/>
                </a:solidFill>
                <a:latin typeface="Dosis"/>
                <a:ea typeface="Dosis"/>
                <a:cs typeface="Dosis"/>
                <a:sym typeface="Dosis"/>
              </a:rPr>
              <a:t>glaucoma  and  binocular  vision</a:t>
            </a:r>
            <a:endParaRPr sz="1300">
              <a:solidFill>
                <a:srgbClr val="55B787"/>
              </a:solidFill>
              <a:latin typeface="Dosis"/>
              <a:ea typeface="Dosis"/>
              <a:cs typeface="Dosis"/>
              <a:sym typeface="Dosis"/>
            </a:endParaRPr>
          </a:p>
        </p:txBody>
      </p:sp>
      <p:cxnSp>
        <p:nvCxnSpPr>
          <p:cNvPr id="141" name="Google Shape;141;p30"/>
          <p:cNvCxnSpPr/>
          <p:nvPr/>
        </p:nvCxnSpPr>
        <p:spPr>
          <a:xfrm>
            <a:off x="164550" y="367041"/>
            <a:ext cx="6281700" cy="0"/>
          </a:xfrm>
          <a:prstGeom prst="straightConnector1">
            <a:avLst/>
          </a:prstGeom>
          <a:noFill/>
          <a:ln w="19050" cap="flat" cmpd="sng">
            <a:solidFill>
              <a:schemeClr val="accent5"/>
            </a:solidFill>
            <a:prstDash val="dashDot"/>
            <a:round/>
            <a:headEnd type="diamond" w="med" len="med"/>
            <a:tailEnd type="diamond"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رأس قسم 2 1">
  <p:cSld name="SECTION_HEADER_13_1">
    <p:spTree>
      <p:nvGrpSpPr>
        <p:cNvPr id="1" name="Shape 142"/>
        <p:cNvGrpSpPr/>
        <p:nvPr/>
      </p:nvGrpSpPr>
      <p:grpSpPr>
        <a:xfrm>
          <a:off x="0" y="0"/>
          <a:ext cx="0" cy="0"/>
          <a:chOff x="0" y="0"/>
          <a:chExt cx="0" cy="0"/>
        </a:xfrm>
      </p:grpSpPr>
      <p:sp>
        <p:nvSpPr>
          <p:cNvPr id="143" name="Google Shape;143;p31"/>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44" name="Google Shape;144;p31"/>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45" name="Google Shape;145;p31"/>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46" name="Google Shape;146;p31"/>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47" name="Google Shape;147;p31"/>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rgbClr val="55B787"/>
                </a:solidFill>
                <a:latin typeface="Dosis"/>
                <a:ea typeface="Dosis"/>
                <a:cs typeface="Dosis"/>
                <a:sym typeface="Dosis"/>
              </a:rPr>
              <a:t>Light  pathway  in  the  eye</a:t>
            </a:r>
            <a:endParaRPr sz="1300">
              <a:solidFill>
                <a:srgbClr val="55B787"/>
              </a:solidFill>
              <a:latin typeface="Dosis"/>
              <a:ea typeface="Dosis"/>
              <a:cs typeface="Dosis"/>
              <a:sym typeface="Dosis"/>
            </a:endParaRPr>
          </a:p>
        </p:txBody>
      </p:sp>
      <p:cxnSp>
        <p:nvCxnSpPr>
          <p:cNvPr id="148" name="Google Shape;148;p31"/>
          <p:cNvCxnSpPr/>
          <p:nvPr/>
        </p:nvCxnSpPr>
        <p:spPr>
          <a:xfrm>
            <a:off x="164550" y="367041"/>
            <a:ext cx="6281700" cy="0"/>
          </a:xfrm>
          <a:prstGeom prst="straightConnector1">
            <a:avLst/>
          </a:prstGeom>
          <a:noFill/>
          <a:ln w="19050" cap="flat" cmpd="sng">
            <a:solidFill>
              <a:schemeClr val="accent5"/>
            </a:solidFill>
            <a:prstDash val="dashDot"/>
            <a:round/>
            <a:headEnd type="diamond" w="med" len="med"/>
            <a:tailEnd type="diamond"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رأس قسم 10">
  <p:cSld name="SECTION_HEADER_12">
    <p:spTree>
      <p:nvGrpSpPr>
        <p:cNvPr id="1" name="Shape 149"/>
        <p:cNvGrpSpPr/>
        <p:nvPr/>
      </p:nvGrpSpPr>
      <p:grpSpPr>
        <a:xfrm>
          <a:off x="0" y="0"/>
          <a:ext cx="0" cy="0"/>
          <a:chOff x="0" y="0"/>
          <a:chExt cx="0" cy="0"/>
        </a:xfrm>
      </p:grpSpPr>
      <p:sp>
        <p:nvSpPr>
          <p:cNvPr id="150" name="Google Shape;150;p32"/>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51" name="Google Shape;151;p32"/>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52" name="Google Shape;152;p32"/>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53" name="Google Shape;153;p32"/>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54" name="Google Shape;154;p32"/>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rgbClr val="55B787"/>
                </a:solidFill>
                <a:latin typeface="Dosis"/>
                <a:ea typeface="Dosis"/>
                <a:cs typeface="Dosis"/>
                <a:sym typeface="Dosis"/>
              </a:rPr>
              <a:t>principles  of  optics  and  errors  of  refraction</a:t>
            </a:r>
            <a:endParaRPr sz="1300">
              <a:solidFill>
                <a:srgbClr val="55B787"/>
              </a:solidFill>
              <a:latin typeface="Dosis"/>
              <a:ea typeface="Dosis"/>
              <a:cs typeface="Dosis"/>
              <a:sym typeface="Dosis"/>
            </a:endParaRPr>
          </a:p>
        </p:txBody>
      </p:sp>
      <p:cxnSp>
        <p:nvCxnSpPr>
          <p:cNvPr id="155" name="Google Shape;155;p32"/>
          <p:cNvCxnSpPr/>
          <p:nvPr/>
        </p:nvCxnSpPr>
        <p:spPr>
          <a:xfrm>
            <a:off x="164550" y="367041"/>
            <a:ext cx="6281700" cy="0"/>
          </a:xfrm>
          <a:prstGeom prst="straightConnector1">
            <a:avLst/>
          </a:prstGeom>
          <a:noFill/>
          <a:ln w="19050" cap="flat" cmpd="sng">
            <a:solidFill>
              <a:schemeClr val="accent5"/>
            </a:solidFill>
            <a:prstDash val="dashDot"/>
            <a:round/>
            <a:headEnd type="diamond" w="med" len="med"/>
            <a:tailEnd type="diamond"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رأس قسم 3">
  <p:cSld name="SECTION_HEADER_6">
    <p:spTree>
      <p:nvGrpSpPr>
        <p:cNvPr id="1" name="Shape 156"/>
        <p:cNvGrpSpPr/>
        <p:nvPr/>
      </p:nvGrpSpPr>
      <p:grpSpPr>
        <a:xfrm>
          <a:off x="0" y="0"/>
          <a:ext cx="0" cy="0"/>
          <a:chOff x="0" y="0"/>
          <a:chExt cx="0" cy="0"/>
        </a:xfrm>
      </p:grpSpPr>
      <p:sp>
        <p:nvSpPr>
          <p:cNvPr id="157" name="Google Shape;157;p33"/>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58" name="Google Shape;158;p33"/>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59" name="Google Shape;159;p33"/>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60" name="Google Shape;160;p33"/>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61" name="Google Shape;161;p33"/>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rgbClr val="55B787"/>
                </a:solidFill>
                <a:latin typeface="Dosis"/>
                <a:ea typeface="Dosis"/>
                <a:cs typeface="Dosis"/>
                <a:sym typeface="Dosis"/>
              </a:rPr>
              <a:t>layers of retina, blind spot, and fovea centralis</a:t>
            </a:r>
            <a:endParaRPr sz="1300">
              <a:solidFill>
                <a:srgbClr val="55B787"/>
              </a:solidFill>
              <a:latin typeface="Dosis"/>
              <a:ea typeface="Dosis"/>
              <a:cs typeface="Dosis"/>
              <a:sym typeface="Dosis"/>
            </a:endParaRPr>
          </a:p>
        </p:txBody>
      </p:sp>
      <p:cxnSp>
        <p:nvCxnSpPr>
          <p:cNvPr id="162" name="Google Shape;162;p33"/>
          <p:cNvCxnSpPr/>
          <p:nvPr/>
        </p:nvCxnSpPr>
        <p:spPr>
          <a:xfrm>
            <a:off x="164550" y="367041"/>
            <a:ext cx="6281700" cy="0"/>
          </a:xfrm>
          <a:prstGeom prst="straightConnector1">
            <a:avLst/>
          </a:prstGeom>
          <a:noFill/>
          <a:ln w="19050" cap="flat" cmpd="sng">
            <a:solidFill>
              <a:schemeClr val="accent5"/>
            </a:solidFill>
            <a:prstDash val="dashDot"/>
            <a:round/>
            <a:headEnd type="diamond" w="med" len="med"/>
            <a:tailEnd type="diamond"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رأس قسم 5">
  <p:cSld name="SECTION_HEADER_7">
    <p:spTree>
      <p:nvGrpSpPr>
        <p:cNvPr id="1" name="Shape 163"/>
        <p:cNvGrpSpPr/>
        <p:nvPr/>
      </p:nvGrpSpPr>
      <p:grpSpPr>
        <a:xfrm>
          <a:off x="0" y="0"/>
          <a:ext cx="0" cy="0"/>
          <a:chOff x="0" y="0"/>
          <a:chExt cx="0" cy="0"/>
        </a:xfrm>
      </p:grpSpPr>
      <p:sp>
        <p:nvSpPr>
          <p:cNvPr id="164" name="Google Shape;164;p34"/>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65" name="Google Shape;165;p34"/>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66" name="Google Shape;166;p34"/>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67" name="Google Shape;167;p34"/>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68" name="Google Shape;168;p34"/>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rgbClr val="55B787"/>
                </a:solidFill>
                <a:latin typeface="Dosis"/>
                <a:ea typeface="Dosis"/>
                <a:cs typeface="Dosis"/>
                <a:sym typeface="Dosis"/>
              </a:rPr>
              <a:t>explaining the differing light sensitivities of the fovea, peripheral retina and optic disk</a:t>
            </a:r>
            <a:endParaRPr sz="1300">
              <a:solidFill>
                <a:srgbClr val="55B787"/>
              </a:solidFill>
              <a:latin typeface="Dosis"/>
              <a:ea typeface="Dosis"/>
              <a:cs typeface="Dosis"/>
              <a:sym typeface="Dosis"/>
            </a:endParaRPr>
          </a:p>
        </p:txBody>
      </p:sp>
      <p:cxnSp>
        <p:nvCxnSpPr>
          <p:cNvPr id="169" name="Google Shape;169;p34"/>
          <p:cNvCxnSpPr/>
          <p:nvPr/>
        </p:nvCxnSpPr>
        <p:spPr>
          <a:xfrm>
            <a:off x="164550" y="367041"/>
            <a:ext cx="6281700" cy="0"/>
          </a:xfrm>
          <a:prstGeom prst="straightConnector1">
            <a:avLst/>
          </a:prstGeom>
          <a:noFill/>
          <a:ln w="19050" cap="flat" cmpd="sng">
            <a:solidFill>
              <a:schemeClr val="accent5"/>
            </a:solidFill>
            <a:prstDash val="dashDot"/>
            <a:round/>
            <a:headEnd type="diamond" w="med" len="med"/>
            <a:tailEnd type="diamond"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رأس قسم 2">
  <p:cSld name="SECTION_HEADER_2">
    <p:spTree>
      <p:nvGrpSpPr>
        <p:cNvPr id="1" name="Shape 66"/>
        <p:cNvGrpSpPr/>
        <p:nvPr/>
      </p:nvGrpSpPr>
      <p:grpSpPr>
        <a:xfrm>
          <a:off x="0" y="0"/>
          <a:ext cx="0" cy="0"/>
          <a:chOff x="0" y="0"/>
          <a:chExt cx="0" cy="0"/>
        </a:xfrm>
      </p:grpSpPr>
      <p:sp>
        <p:nvSpPr>
          <p:cNvPr id="67" name="Google Shape;67;p16"/>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68" name="Google Shape;68;p16"/>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69" name="Google Shape;69;p16"/>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70" name="Google Shape;70;p16"/>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71" name="Google Shape;71;p16"/>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rgbClr val="55B787"/>
                </a:solidFill>
                <a:latin typeface="Dosis"/>
                <a:ea typeface="Dosis"/>
                <a:cs typeface="Dosis"/>
                <a:sym typeface="Dosis"/>
              </a:rPr>
              <a:t>hello</a:t>
            </a:r>
            <a:endParaRPr sz="1300">
              <a:solidFill>
                <a:srgbClr val="55B787"/>
              </a:solidFill>
              <a:latin typeface="Dosis"/>
              <a:ea typeface="Dosis"/>
              <a:cs typeface="Dosis"/>
              <a:sym typeface="Dosis"/>
            </a:endParaRPr>
          </a:p>
        </p:txBody>
      </p:sp>
      <p:cxnSp>
        <p:nvCxnSpPr>
          <p:cNvPr id="72" name="Google Shape;72;p16"/>
          <p:cNvCxnSpPr/>
          <p:nvPr/>
        </p:nvCxnSpPr>
        <p:spPr>
          <a:xfrm>
            <a:off x="164550" y="367041"/>
            <a:ext cx="6281700" cy="0"/>
          </a:xfrm>
          <a:prstGeom prst="straightConnector1">
            <a:avLst/>
          </a:prstGeom>
          <a:noFill/>
          <a:ln w="19050" cap="flat" cmpd="sng">
            <a:solidFill>
              <a:schemeClr val="accent5"/>
            </a:solidFill>
            <a:prstDash val="dashDot"/>
            <a:round/>
            <a:headEnd type="diamond" w="med" len="med"/>
            <a:tailEnd type="diamond"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رأس قسم 8">
  <p:cSld name="SECTION_HEADER_10">
    <p:spTree>
      <p:nvGrpSpPr>
        <p:cNvPr id="1" name="Shape 170"/>
        <p:cNvGrpSpPr/>
        <p:nvPr/>
      </p:nvGrpSpPr>
      <p:grpSpPr>
        <a:xfrm>
          <a:off x="0" y="0"/>
          <a:ext cx="0" cy="0"/>
          <a:chOff x="0" y="0"/>
          <a:chExt cx="0" cy="0"/>
        </a:xfrm>
      </p:grpSpPr>
      <p:sp>
        <p:nvSpPr>
          <p:cNvPr id="171" name="Google Shape;171;p35"/>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rgbClr val="B7B7B7"/>
            </a:solidFill>
            <a:prstDash val="solid"/>
            <a:miter lim="8000"/>
            <a:headEnd type="none" w="sm" len="sm"/>
            <a:tailEnd type="none" w="sm" len="sm"/>
          </a:ln>
        </p:spPr>
      </p:sp>
      <p:sp>
        <p:nvSpPr>
          <p:cNvPr id="172" name="Google Shape;172;p35"/>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rgbClr val="B7B7B7"/>
            </a:solidFill>
            <a:prstDash val="solid"/>
            <a:miter lim="8000"/>
            <a:headEnd type="none" w="sm" len="sm"/>
            <a:tailEnd type="none" w="sm" len="sm"/>
          </a:ln>
        </p:spPr>
      </p:sp>
      <p:sp>
        <p:nvSpPr>
          <p:cNvPr id="173" name="Google Shape;173;p35"/>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74" name="Google Shape;174;p35"/>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75" name="Google Shape;175;p35"/>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chemeClr val="dk2"/>
                </a:solidFill>
                <a:latin typeface="Dosis"/>
                <a:ea typeface="Dosis"/>
                <a:cs typeface="Dosis"/>
                <a:sym typeface="Dosis"/>
              </a:rPr>
              <a:t>Dr. Najeeb Explanation &amp; Notes</a:t>
            </a:r>
            <a:endParaRPr sz="1300">
              <a:solidFill>
                <a:schemeClr val="dk2"/>
              </a:solidFill>
              <a:latin typeface="Dosis"/>
              <a:ea typeface="Dosis"/>
              <a:cs typeface="Dosis"/>
              <a:sym typeface="Dosis"/>
            </a:endParaRPr>
          </a:p>
        </p:txBody>
      </p:sp>
      <p:cxnSp>
        <p:nvCxnSpPr>
          <p:cNvPr id="176" name="Google Shape;176;p35"/>
          <p:cNvCxnSpPr/>
          <p:nvPr/>
        </p:nvCxnSpPr>
        <p:spPr>
          <a:xfrm>
            <a:off x="164550" y="367041"/>
            <a:ext cx="6281700" cy="0"/>
          </a:xfrm>
          <a:prstGeom prst="straightConnector1">
            <a:avLst/>
          </a:prstGeom>
          <a:noFill/>
          <a:ln w="19050" cap="flat" cmpd="sng">
            <a:solidFill>
              <a:srgbClr val="B7B7B7"/>
            </a:solidFill>
            <a:prstDash val="dashDot"/>
            <a:round/>
            <a:headEnd type="diamond" w="med" len="med"/>
            <a:tailEnd type="diamond"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رأس قسم 9">
  <p:cSld name="SECTION_HEADER_11">
    <p:spTree>
      <p:nvGrpSpPr>
        <p:cNvPr id="1" name="Shape 177"/>
        <p:cNvGrpSpPr/>
        <p:nvPr/>
      </p:nvGrpSpPr>
      <p:grpSpPr>
        <a:xfrm>
          <a:off x="0" y="0"/>
          <a:ext cx="0" cy="0"/>
          <a:chOff x="0" y="0"/>
          <a:chExt cx="0" cy="0"/>
        </a:xfrm>
      </p:grpSpPr>
      <p:sp>
        <p:nvSpPr>
          <p:cNvPr id="178" name="Google Shape;178;p36"/>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79" name="Google Shape;179;p36"/>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180" name="Google Shape;180;p36"/>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81" name="Google Shape;181;p36"/>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82" name="Google Shape;182;p36"/>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rgbClr val="55B787"/>
                </a:solidFill>
                <a:latin typeface="Dosis"/>
                <a:ea typeface="Dosis"/>
                <a:cs typeface="Dosis"/>
                <a:sym typeface="Dosis"/>
              </a:rPr>
              <a:t>components of the eye and function of each, and the eye protection media</a:t>
            </a:r>
            <a:endParaRPr sz="1300">
              <a:solidFill>
                <a:srgbClr val="55B787"/>
              </a:solidFill>
              <a:latin typeface="Dosis"/>
              <a:ea typeface="Dosis"/>
              <a:cs typeface="Dosis"/>
              <a:sym typeface="Dosis"/>
            </a:endParaRPr>
          </a:p>
        </p:txBody>
      </p:sp>
      <p:cxnSp>
        <p:nvCxnSpPr>
          <p:cNvPr id="183" name="Google Shape;183;p36"/>
          <p:cNvCxnSpPr/>
          <p:nvPr/>
        </p:nvCxnSpPr>
        <p:spPr>
          <a:xfrm>
            <a:off x="164550" y="367041"/>
            <a:ext cx="6281700" cy="0"/>
          </a:xfrm>
          <a:prstGeom prst="straightConnector1">
            <a:avLst/>
          </a:prstGeom>
          <a:noFill/>
          <a:ln w="19050" cap="flat" cmpd="sng">
            <a:solidFill>
              <a:schemeClr val="accent5"/>
            </a:solidFill>
            <a:prstDash val="dashDot"/>
            <a:round/>
            <a:headEnd type="diamond" w="med" len="med"/>
            <a:tailEnd type="diamond"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رأس قسم 4">
  <p:cSld name="SECTION_HEADER_4">
    <p:spTree>
      <p:nvGrpSpPr>
        <p:cNvPr id="1" name="Shape 184"/>
        <p:cNvGrpSpPr/>
        <p:nvPr/>
      </p:nvGrpSpPr>
      <p:grpSpPr>
        <a:xfrm>
          <a:off x="0" y="0"/>
          <a:ext cx="0" cy="0"/>
          <a:chOff x="0" y="0"/>
          <a:chExt cx="0" cy="0"/>
        </a:xfrm>
      </p:grpSpPr>
      <p:sp>
        <p:nvSpPr>
          <p:cNvPr id="185" name="Google Shape;185;p37"/>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rgbClr val="073763"/>
            </a:solidFill>
            <a:prstDash val="solid"/>
            <a:miter lim="8000"/>
            <a:headEnd type="none" w="sm" len="sm"/>
            <a:tailEnd type="none" w="sm" len="sm"/>
          </a:ln>
        </p:spPr>
      </p:sp>
      <p:sp>
        <p:nvSpPr>
          <p:cNvPr id="186" name="Google Shape;186;p37"/>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rgbClr val="073763"/>
            </a:solidFill>
            <a:prstDash val="solid"/>
            <a:miter lim="8000"/>
            <a:headEnd type="none" w="sm" len="sm"/>
            <a:tailEnd type="none" w="sm" len="sm"/>
          </a:ln>
        </p:spPr>
      </p:sp>
      <p:sp>
        <p:nvSpPr>
          <p:cNvPr id="187" name="Google Shape;187;p37"/>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188" name="Google Shape;188;p37"/>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89" name="Google Shape;189;p37"/>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rgbClr val="0B5394"/>
                </a:solidFill>
                <a:latin typeface="Dosis"/>
                <a:ea typeface="Dosis"/>
                <a:cs typeface="Dosis"/>
                <a:sym typeface="Dosis"/>
              </a:rPr>
              <a:t>Questions</a:t>
            </a:r>
            <a:endParaRPr sz="1300">
              <a:solidFill>
                <a:srgbClr val="0B5394"/>
              </a:solidFill>
              <a:latin typeface="Dosis"/>
              <a:ea typeface="Dosis"/>
              <a:cs typeface="Dosis"/>
              <a:sym typeface="Dosis"/>
            </a:endParaRPr>
          </a:p>
        </p:txBody>
      </p:sp>
      <p:cxnSp>
        <p:nvCxnSpPr>
          <p:cNvPr id="190" name="Google Shape;190;p37"/>
          <p:cNvCxnSpPr/>
          <p:nvPr/>
        </p:nvCxnSpPr>
        <p:spPr>
          <a:xfrm>
            <a:off x="164550" y="367041"/>
            <a:ext cx="6281700" cy="0"/>
          </a:xfrm>
          <a:prstGeom prst="straightConnector1">
            <a:avLst/>
          </a:prstGeom>
          <a:noFill/>
          <a:ln w="19050" cap="flat" cmpd="sng">
            <a:solidFill>
              <a:srgbClr val="073763"/>
            </a:solidFill>
            <a:prstDash val="dashDot"/>
            <a:round/>
            <a:headEnd type="diamond" w="med" len="med"/>
            <a:tailEnd type="diamond"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رأس قسم 4 2" userDrawn="1">
  <p:cSld name="SECTION_HEADER_4_2">
    <p:spTree>
      <p:nvGrpSpPr>
        <p:cNvPr id="1" name="Shape 191"/>
        <p:cNvGrpSpPr/>
        <p:nvPr/>
      </p:nvGrpSpPr>
      <p:grpSpPr>
        <a:xfrm>
          <a:off x="0" y="0"/>
          <a:ext cx="0" cy="0"/>
          <a:chOff x="0" y="0"/>
          <a:chExt cx="0" cy="0"/>
        </a:xfrm>
      </p:grpSpPr>
      <p:sp>
        <p:nvSpPr>
          <p:cNvPr id="192" name="Google Shape;192;p38"/>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rgbClr val="073763"/>
            </a:solidFill>
            <a:prstDash val="solid"/>
            <a:miter lim="8000"/>
            <a:headEnd type="none" w="sm" len="sm"/>
            <a:tailEnd type="none" w="sm" len="sm"/>
          </a:ln>
        </p:spPr>
      </p:sp>
      <p:cxnSp>
        <p:nvCxnSpPr>
          <p:cNvPr id="197" name="Google Shape;197;p38"/>
          <p:cNvCxnSpPr/>
          <p:nvPr/>
        </p:nvCxnSpPr>
        <p:spPr>
          <a:xfrm>
            <a:off x="164550" y="367041"/>
            <a:ext cx="6281700" cy="0"/>
          </a:xfrm>
          <a:prstGeom prst="straightConnector1">
            <a:avLst/>
          </a:prstGeom>
          <a:noFill/>
          <a:ln w="19050" cap="flat" cmpd="sng">
            <a:solidFill>
              <a:srgbClr val="073763"/>
            </a:solidFill>
            <a:prstDash val="dashDot"/>
            <a:round/>
            <a:headEnd type="diamond" w="med" len="med"/>
            <a:tailEnd type="diamond"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6"/>
        <p:cNvGrpSpPr/>
        <p:nvPr/>
      </p:nvGrpSpPr>
      <p:grpSpPr>
        <a:xfrm>
          <a:off x="0" y="0"/>
          <a:ext cx="0" cy="0"/>
          <a:chOff x="0" y="0"/>
          <a:chExt cx="0" cy="0"/>
        </a:xfrm>
      </p:grpSpPr>
      <p:sp>
        <p:nvSpPr>
          <p:cNvPr id="227" name="Google Shape;227;p43"/>
          <p:cNvSpPr/>
          <p:nvPr/>
        </p:nvSpPr>
        <p:spPr>
          <a:xfrm>
            <a:off x="0" y="9711759"/>
            <a:ext cx="6858000" cy="188400"/>
          </a:xfrm>
          <a:prstGeom prst="rect">
            <a:avLst/>
          </a:prstGeom>
          <a:solidFill>
            <a:schemeClr val="lt2"/>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sp>
        <p:nvSpPr>
          <p:cNvPr id="228" name="Google Shape;228;p43"/>
          <p:cNvSpPr txBox="1">
            <a:spLocks noGrp="1"/>
          </p:cNvSpPr>
          <p:nvPr>
            <p:ph type="title"/>
          </p:nvPr>
        </p:nvSpPr>
        <p:spPr>
          <a:xfrm>
            <a:off x="233775" y="608080"/>
            <a:ext cx="6390000" cy="1599900"/>
          </a:xfrm>
          <a:prstGeom prst="rect">
            <a:avLst/>
          </a:prstGeom>
        </p:spPr>
        <p:txBody>
          <a:bodyPr spcFirstLastPara="1" wrap="square" lIns="84375" tIns="84375" rIns="84375" bIns="84375" anchor="b" anchorCtr="0"/>
          <a:lstStyle>
            <a:lvl1pPr lvl="0"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229" name="Google Shape;229;p43"/>
          <p:cNvSpPr txBox="1">
            <a:spLocks noGrp="1"/>
          </p:cNvSpPr>
          <p:nvPr>
            <p:ph type="body" idx="1"/>
          </p:nvPr>
        </p:nvSpPr>
        <p:spPr>
          <a:xfrm>
            <a:off x="233775" y="2358263"/>
            <a:ext cx="6390000" cy="6455700"/>
          </a:xfrm>
          <a:prstGeom prst="rect">
            <a:avLst/>
          </a:prstGeom>
        </p:spPr>
        <p:txBody>
          <a:bodyPr spcFirstLastPara="1" wrap="square" lIns="84375" tIns="84375" rIns="84375" bIns="84375" anchor="t" anchorCtr="0"/>
          <a:lstStyle>
            <a:lvl1pPr marL="457200" lvl="0" indent="-336550" rtl="0">
              <a:spcBef>
                <a:spcPts val="0"/>
              </a:spcBef>
              <a:spcAft>
                <a:spcPts val="0"/>
              </a:spcAft>
              <a:buSzPts val="1700"/>
              <a:buChar char="●"/>
              <a:defRPr/>
            </a:lvl1pPr>
            <a:lvl2pPr marL="914400" lvl="1" indent="-311150" rtl="0">
              <a:spcBef>
                <a:spcPts val="1500"/>
              </a:spcBef>
              <a:spcAft>
                <a:spcPts val="0"/>
              </a:spcAft>
              <a:buSzPts val="1300"/>
              <a:buChar char="○"/>
              <a:defRPr/>
            </a:lvl2pPr>
            <a:lvl3pPr marL="1371600" lvl="2" indent="-311150" rtl="0">
              <a:spcBef>
                <a:spcPts val="1500"/>
              </a:spcBef>
              <a:spcAft>
                <a:spcPts val="0"/>
              </a:spcAft>
              <a:buSzPts val="1300"/>
              <a:buChar char="■"/>
              <a:defRPr/>
            </a:lvl3pPr>
            <a:lvl4pPr marL="1828800" lvl="3" indent="-311150" rtl="0">
              <a:spcBef>
                <a:spcPts val="1500"/>
              </a:spcBef>
              <a:spcAft>
                <a:spcPts val="0"/>
              </a:spcAft>
              <a:buSzPts val="1300"/>
              <a:buChar char="●"/>
              <a:defRPr/>
            </a:lvl4pPr>
            <a:lvl5pPr marL="2286000" lvl="4" indent="-311150" rtl="0">
              <a:spcBef>
                <a:spcPts val="1500"/>
              </a:spcBef>
              <a:spcAft>
                <a:spcPts val="0"/>
              </a:spcAft>
              <a:buSzPts val="1300"/>
              <a:buChar char="○"/>
              <a:defRPr/>
            </a:lvl5pPr>
            <a:lvl6pPr marL="2743200" lvl="5" indent="-311150" rtl="0">
              <a:spcBef>
                <a:spcPts val="1500"/>
              </a:spcBef>
              <a:spcAft>
                <a:spcPts val="0"/>
              </a:spcAft>
              <a:buSzPts val="1300"/>
              <a:buChar char="■"/>
              <a:defRPr/>
            </a:lvl6pPr>
            <a:lvl7pPr marL="3200400" lvl="6" indent="-311150" rtl="0">
              <a:spcBef>
                <a:spcPts val="1500"/>
              </a:spcBef>
              <a:spcAft>
                <a:spcPts val="0"/>
              </a:spcAft>
              <a:buSzPts val="1300"/>
              <a:buChar char="●"/>
              <a:defRPr/>
            </a:lvl7pPr>
            <a:lvl8pPr marL="3657600" lvl="7" indent="-311150" rtl="0">
              <a:spcBef>
                <a:spcPts val="1500"/>
              </a:spcBef>
              <a:spcAft>
                <a:spcPts val="0"/>
              </a:spcAft>
              <a:buSzPts val="1300"/>
              <a:buChar char="○"/>
              <a:defRPr/>
            </a:lvl8pPr>
            <a:lvl9pPr marL="4114800" lvl="8" indent="-311150" rtl="0">
              <a:spcBef>
                <a:spcPts val="1500"/>
              </a:spcBef>
              <a:spcAft>
                <a:spcPts val="1500"/>
              </a:spcAft>
              <a:buSzPts val="1300"/>
              <a:buChar char="■"/>
              <a:defRPr/>
            </a:lvl9pPr>
          </a:lstStyle>
          <a:p>
            <a:endParaRPr/>
          </a:p>
        </p:txBody>
      </p:sp>
      <p:sp>
        <p:nvSpPr>
          <p:cNvPr id="230" name="Google Shape;230;p43"/>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1"/>
        <p:cNvGrpSpPr/>
        <p:nvPr/>
      </p:nvGrpSpPr>
      <p:grpSpPr>
        <a:xfrm>
          <a:off x="0" y="0"/>
          <a:ext cx="0" cy="0"/>
          <a:chOff x="0" y="0"/>
          <a:chExt cx="0" cy="0"/>
        </a:xfrm>
      </p:grpSpPr>
      <p:sp>
        <p:nvSpPr>
          <p:cNvPr id="232" name="Google Shape;232;p44"/>
          <p:cNvSpPr txBox="1">
            <a:spLocks noGrp="1"/>
          </p:cNvSpPr>
          <p:nvPr>
            <p:ph type="title"/>
          </p:nvPr>
        </p:nvSpPr>
        <p:spPr>
          <a:xfrm>
            <a:off x="233775" y="608080"/>
            <a:ext cx="6390000" cy="1599900"/>
          </a:xfrm>
          <a:prstGeom prst="rect">
            <a:avLst/>
          </a:prstGeom>
        </p:spPr>
        <p:txBody>
          <a:bodyPr spcFirstLastPara="1" wrap="square" lIns="84375" tIns="84375" rIns="84375" bIns="84375" anchor="b" anchorCtr="0"/>
          <a:lstStyle>
            <a:lvl1pPr lvl="0"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233" name="Google Shape;233;p44"/>
          <p:cNvSpPr txBox="1">
            <a:spLocks noGrp="1"/>
          </p:cNvSpPr>
          <p:nvPr>
            <p:ph type="body" idx="1"/>
          </p:nvPr>
        </p:nvSpPr>
        <p:spPr>
          <a:xfrm>
            <a:off x="233775" y="2358263"/>
            <a:ext cx="3000000" cy="6455700"/>
          </a:xfrm>
          <a:prstGeom prst="rect">
            <a:avLst/>
          </a:prstGeom>
        </p:spPr>
        <p:txBody>
          <a:bodyPr spcFirstLastPara="1" wrap="square" lIns="84375" tIns="84375" rIns="84375" bIns="84375" anchor="t" anchorCtr="0"/>
          <a:lstStyle>
            <a:lvl1pPr marL="457200" lvl="0" indent="-311150" rtl="0">
              <a:spcBef>
                <a:spcPts val="0"/>
              </a:spcBef>
              <a:spcAft>
                <a:spcPts val="0"/>
              </a:spcAft>
              <a:buSzPts val="1300"/>
              <a:buChar char="●"/>
              <a:defRPr sz="1300"/>
            </a:lvl1pPr>
            <a:lvl2pPr marL="914400" lvl="1" indent="-298450" rtl="0">
              <a:spcBef>
                <a:spcPts val="1500"/>
              </a:spcBef>
              <a:spcAft>
                <a:spcPts val="0"/>
              </a:spcAft>
              <a:buSzPts val="1100"/>
              <a:buChar char="○"/>
              <a:defRPr sz="1100"/>
            </a:lvl2pPr>
            <a:lvl3pPr marL="1371600" lvl="2" indent="-298450" rtl="0">
              <a:spcBef>
                <a:spcPts val="1500"/>
              </a:spcBef>
              <a:spcAft>
                <a:spcPts val="0"/>
              </a:spcAft>
              <a:buSzPts val="1100"/>
              <a:buChar char="■"/>
              <a:defRPr sz="1100"/>
            </a:lvl3pPr>
            <a:lvl4pPr marL="1828800" lvl="3" indent="-298450" rtl="0">
              <a:spcBef>
                <a:spcPts val="1500"/>
              </a:spcBef>
              <a:spcAft>
                <a:spcPts val="0"/>
              </a:spcAft>
              <a:buSzPts val="1100"/>
              <a:buChar char="●"/>
              <a:defRPr sz="1100"/>
            </a:lvl4pPr>
            <a:lvl5pPr marL="2286000" lvl="4" indent="-298450" rtl="0">
              <a:spcBef>
                <a:spcPts val="1500"/>
              </a:spcBef>
              <a:spcAft>
                <a:spcPts val="0"/>
              </a:spcAft>
              <a:buSzPts val="1100"/>
              <a:buChar char="○"/>
              <a:defRPr sz="1100"/>
            </a:lvl5pPr>
            <a:lvl6pPr marL="2743200" lvl="5" indent="-298450" rtl="0">
              <a:spcBef>
                <a:spcPts val="1500"/>
              </a:spcBef>
              <a:spcAft>
                <a:spcPts val="0"/>
              </a:spcAft>
              <a:buSzPts val="1100"/>
              <a:buChar char="■"/>
              <a:defRPr sz="1100"/>
            </a:lvl6pPr>
            <a:lvl7pPr marL="3200400" lvl="6" indent="-298450" rtl="0">
              <a:spcBef>
                <a:spcPts val="1500"/>
              </a:spcBef>
              <a:spcAft>
                <a:spcPts val="0"/>
              </a:spcAft>
              <a:buSzPts val="1100"/>
              <a:buChar char="●"/>
              <a:defRPr sz="1100"/>
            </a:lvl7pPr>
            <a:lvl8pPr marL="3657600" lvl="7" indent="-298450" rtl="0">
              <a:spcBef>
                <a:spcPts val="1500"/>
              </a:spcBef>
              <a:spcAft>
                <a:spcPts val="0"/>
              </a:spcAft>
              <a:buSzPts val="1100"/>
              <a:buChar char="○"/>
              <a:defRPr sz="1100"/>
            </a:lvl8pPr>
            <a:lvl9pPr marL="4114800" lvl="8" indent="-298450" rtl="0">
              <a:spcBef>
                <a:spcPts val="1500"/>
              </a:spcBef>
              <a:spcAft>
                <a:spcPts val="1500"/>
              </a:spcAft>
              <a:buSzPts val="1100"/>
              <a:buChar char="■"/>
              <a:defRPr sz="1100"/>
            </a:lvl9pPr>
          </a:lstStyle>
          <a:p>
            <a:endParaRPr/>
          </a:p>
        </p:txBody>
      </p:sp>
      <p:sp>
        <p:nvSpPr>
          <p:cNvPr id="234" name="Google Shape;234;p44"/>
          <p:cNvSpPr txBox="1">
            <a:spLocks noGrp="1"/>
          </p:cNvSpPr>
          <p:nvPr>
            <p:ph type="body" idx="2"/>
          </p:nvPr>
        </p:nvSpPr>
        <p:spPr>
          <a:xfrm>
            <a:off x="3624300" y="2358263"/>
            <a:ext cx="3000000" cy="6455700"/>
          </a:xfrm>
          <a:prstGeom prst="rect">
            <a:avLst/>
          </a:prstGeom>
        </p:spPr>
        <p:txBody>
          <a:bodyPr spcFirstLastPara="1" wrap="square" lIns="84375" tIns="84375" rIns="84375" bIns="84375" anchor="t" anchorCtr="0"/>
          <a:lstStyle>
            <a:lvl1pPr marL="457200" lvl="0" indent="-311150" rtl="0">
              <a:spcBef>
                <a:spcPts val="0"/>
              </a:spcBef>
              <a:spcAft>
                <a:spcPts val="0"/>
              </a:spcAft>
              <a:buSzPts val="1300"/>
              <a:buChar char="●"/>
              <a:defRPr sz="1300"/>
            </a:lvl1pPr>
            <a:lvl2pPr marL="914400" lvl="1" indent="-298450" rtl="0">
              <a:spcBef>
                <a:spcPts val="1500"/>
              </a:spcBef>
              <a:spcAft>
                <a:spcPts val="0"/>
              </a:spcAft>
              <a:buSzPts val="1100"/>
              <a:buChar char="○"/>
              <a:defRPr sz="1100"/>
            </a:lvl2pPr>
            <a:lvl3pPr marL="1371600" lvl="2" indent="-298450" rtl="0">
              <a:spcBef>
                <a:spcPts val="1500"/>
              </a:spcBef>
              <a:spcAft>
                <a:spcPts val="0"/>
              </a:spcAft>
              <a:buSzPts val="1100"/>
              <a:buChar char="■"/>
              <a:defRPr sz="1100"/>
            </a:lvl3pPr>
            <a:lvl4pPr marL="1828800" lvl="3" indent="-298450" rtl="0">
              <a:spcBef>
                <a:spcPts val="1500"/>
              </a:spcBef>
              <a:spcAft>
                <a:spcPts val="0"/>
              </a:spcAft>
              <a:buSzPts val="1100"/>
              <a:buChar char="●"/>
              <a:defRPr sz="1100"/>
            </a:lvl4pPr>
            <a:lvl5pPr marL="2286000" lvl="4" indent="-298450" rtl="0">
              <a:spcBef>
                <a:spcPts val="1500"/>
              </a:spcBef>
              <a:spcAft>
                <a:spcPts val="0"/>
              </a:spcAft>
              <a:buSzPts val="1100"/>
              <a:buChar char="○"/>
              <a:defRPr sz="1100"/>
            </a:lvl5pPr>
            <a:lvl6pPr marL="2743200" lvl="5" indent="-298450" rtl="0">
              <a:spcBef>
                <a:spcPts val="1500"/>
              </a:spcBef>
              <a:spcAft>
                <a:spcPts val="0"/>
              </a:spcAft>
              <a:buSzPts val="1100"/>
              <a:buChar char="■"/>
              <a:defRPr sz="1100"/>
            </a:lvl6pPr>
            <a:lvl7pPr marL="3200400" lvl="6" indent="-298450" rtl="0">
              <a:spcBef>
                <a:spcPts val="1500"/>
              </a:spcBef>
              <a:spcAft>
                <a:spcPts val="0"/>
              </a:spcAft>
              <a:buSzPts val="1100"/>
              <a:buChar char="●"/>
              <a:defRPr sz="1100"/>
            </a:lvl7pPr>
            <a:lvl8pPr marL="3657600" lvl="7" indent="-298450" rtl="0">
              <a:spcBef>
                <a:spcPts val="1500"/>
              </a:spcBef>
              <a:spcAft>
                <a:spcPts val="0"/>
              </a:spcAft>
              <a:buSzPts val="1100"/>
              <a:buChar char="○"/>
              <a:defRPr sz="1100"/>
            </a:lvl8pPr>
            <a:lvl9pPr marL="4114800" lvl="8" indent="-298450" rtl="0">
              <a:spcBef>
                <a:spcPts val="1500"/>
              </a:spcBef>
              <a:spcAft>
                <a:spcPts val="1500"/>
              </a:spcAft>
              <a:buSzPts val="1100"/>
              <a:buChar char="■"/>
              <a:defRPr sz="1100"/>
            </a:lvl9pPr>
          </a:lstStyle>
          <a:p>
            <a:endParaRPr/>
          </a:p>
        </p:txBody>
      </p:sp>
      <p:sp>
        <p:nvSpPr>
          <p:cNvPr id="235" name="Google Shape;235;p44"/>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6"/>
        <p:cNvGrpSpPr/>
        <p:nvPr/>
      </p:nvGrpSpPr>
      <p:grpSpPr>
        <a:xfrm>
          <a:off x="0" y="0"/>
          <a:ext cx="0" cy="0"/>
          <a:chOff x="0" y="0"/>
          <a:chExt cx="0" cy="0"/>
        </a:xfrm>
      </p:grpSpPr>
      <p:sp>
        <p:nvSpPr>
          <p:cNvPr id="237" name="Google Shape;237;p45"/>
          <p:cNvSpPr txBox="1">
            <a:spLocks noGrp="1"/>
          </p:cNvSpPr>
          <p:nvPr>
            <p:ph type="title"/>
          </p:nvPr>
        </p:nvSpPr>
        <p:spPr>
          <a:xfrm>
            <a:off x="233775" y="608080"/>
            <a:ext cx="6390000" cy="1599900"/>
          </a:xfrm>
          <a:prstGeom prst="rect">
            <a:avLst/>
          </a:prstGeom>
        </p:spPr>
        <p:txBody>
          <a:bodyPr spcFirstLastPara="1" wrap="square" lIns="84375" tIns="84375" rIns="84375" bIns="84375" anchor="b" anchorCtr="0"/>
          <a:lstStyle>
            <a:lvl1pPr lvl="0"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238" name="Google Shape;238;p45"/>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9"/>
        <p:cNvGrpSpPr/>
        <p:nvPr/>
      </p:nvGrpSpPr>
      <p:grpSpPr>
        <a:xfrm>
          <a:off x="0" y="0"/>
          <a:ext cx="0" cy="0"/>
          <a:chOff x="0" y="0"/>
          <a:chExt cx="0" cy="0"/>
        </a:xfrm>
      </p:grpSpPr>
      <p:sp>
        <p:nvSpPr>
          <p:cNvPr id="240" name="Google Shape;240;p46"/>
          <p:cNvSpPr txBox="1">
            <a:spLocks noGrp="1"/>
          </p:cNvSpPr>
          <p:nvPr>
            <p:ph type="title"/>
          </p:nvPr>
        </p:nvSpPr>
        <p:spPr>
          <a:xfrm>
            <a:off x="233775" y="1069396"/>
            <a:ext cx="2106000" cy="1454400"/>
          </a:xfrm>
          <a:prstGeom prst="rect">
            <a:avLst/>
          </a:prstGeom>
        </p:spPr>
        <p:txBody>
          <a:bodyPr spcFirstLastPara="1" wrap="square" lIns="84375" tIns="84375" rIns="84375" bIns="84375" anchor="b" anchorCtr="0"/>
          <a:lstStyle>
            <a:lvl1pPr lvl="0"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241" name="Google Shape;241;p46"/>
          <p:cNvSpPr txBox="1">
            <a:spLocks noGrp="1"/>
          </p:cNvSpPr>
          <p:nvPr>
            <p:ph type="body" idx="1"/>
          </p:nvPr>
        </p:nvSpPr>
        <p:spPr>
          <a:xfrm>
            <a:off x="233775" y="2693508"/>
            <a:ext cx="2106000" cy="5360400"/>
          </a:xfrm>
          <a:prstGeom prst="rect">
            <a:avLst/>
          </a:prstGeom>
        </p:spPr>
        <p:txBody>
          <a:bodyPr spcFirstLastPara="1" wrap="square" lIns="84375" tIns="84375" rIns="84375" bIns="84375" anchor="t" anchorCtr="0"/>
          <a:lstStyle>
            <a:lvl1pPr marL="457200" lvl="0" indent="-298450" rtl="0">
              <a:spcBef>
                <a:spcPts val="0"/>
              </a:spcBef>
              <a:spcAft>
                <a:spcPts val="0"/>
              </a:spcAft>
              <a:buSzPts val="1100"/>
              <a:buChar char="●"/>
              <a:defRPr sz="1100"/>
            </a:lvl1pPr>
            <a:lvl2pPr marL="914400" lvl="1" indent="-298450" rtl="0">
              <a:spcBef>
                <a:spcPts val="1500"/>
              </a:spcBef>
              <a:spcAft>
                <a:spcPts val="0"/>
              </a:spcAft>
              <a:buSzPts val="1100"/>
              <a:buChar char="○"/>
              <a:defRPr sz="1100"/>
            </a:lvl2pPr>
            <a:lvl3pPr marL="1371600" lvl="2" indent="-298450" rtl="0">
              <a:spcBef>
                <a:spcPts val="1500"/>
              </a:spcBef>
              <a:spcAft>
                <a:spcPts val="0"/>
              </a:spcAft>
              <a:buSzPts val="1100"/>
              <a:buChar char="■"/>
              <a:defRPr sz="1100"/>
            </a:lvl3pPr>
            <a:lvl4pPr marL="1828800" lvl="3" indent="-298450" rtl="0">
              <a:spcBef>
                <a:spcPts val="1500"/>
              </a:spcBef>
              <a:spcAft>
                <a:spcPts val="0"/>
              </a:spcAft>
              <a:buSzPts val="1100"/>
              <a:buChar char="●"/>
              <a:defRPr sz="1100"/>
            </a:lvl4pPr>
            <a:lvl5pPr marL="2286000" lvl="4" indent="-298450" rtl="0">
              <a:spcBef>
                <a:spcPts val="1500"/>
              </a:spcBef>
              <a:spcAft>
                <a:spcPts val="0"/>
              </a:spcAft>
              <a:buSzPts val="1100"/>
              <a:buChar char="○"/>
              <a:defRPr sz="1100"/>
            </a:lvl5pPr>
            <a:lvl6pPr marL="2743200" lvl="5" indent="-298450" rtl="0">
              <a:spcBef>
                <a:spcPts val="1500"/>
              </a:spcBef>
              <a:spcAft>
                <a:spcPts val="0"/>
              </a:spcAft>
              <a:buSzPts val="1100"/>
              <a:buChar char="■"/>
              <a:defRPr sz="1100"/>
            </a:lvl6pPr>
            <a:lvl7pPr marL="3200400" lvl="6" indent="-298450" rtl="0">
              <a:spcBef>
                <a:spcPts val="1500"/>
              </a:spcBef>
              <a:spcAft>
                <a:spcPts val="0"/>
              </a:spcAft>
              <a:buSzPts val="1100"/>
              <a:buChar char="●"/>
              <a:defRPr sz="1100"/>
            </a:lvl7pPr>
            <a:lvl8pPr marL="3657600" lvl="7" indent="-298450" rtl="0">
              <a:spcBef>
                <a:spcPts val="1500"/>
              </a:spcBef>
              <a:spcAft>
                <a:spcPts val="0"/>
              </a:spcAft>
              <a:buSzPts val="1100"/>
              <a:buChar char="○"/>
              <a:defRPr sz="1100"/>
            </a:lvl8pPr>
            <a:lvl9pPr marL="4114800" lvl="8" indent="-298450" rtl="0">
              <a:spcBef>
                <a:spcPts val="1500"/>
              </a:spcBef>
              <a:spcAft>
                <a:spcPts val="1500"/>
              </a:spcAft>
              <a:buSzPts val="1100"/>
              <a:buChar char="■"/>
              <a:defRPr sz="1100"/>
            </a:lvl9pPr>
          </a:lstStyle>
          <a:p>
            <a:endParaRPr/>
          </a:p>
        </p:txBody>
      </p:sp>
      <p:sp>
        <p:nvSpPr>
          <p:cNvPr id="242" name="Google Shape;242;p46"/>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3"/>
        <p:cNvGrpSpPr/>
        <p:nvPr/>
      </p:nvGrpSpPr>
      <p:grpSpPr>
        <a:xfrm>
          <a:off x="0" y="0"/>
          <a:ext cx="0" cy="0"/>
          <a:chOff x="0" y="0"/>
          <a:chExt cx="0" cy="0"/>
        </a:xfrm>
      </p:grpSpPr>
      <p:sp>
        <p:nvSpPr>
          <p:cNvPr id="244" name="Google Shape;244;p47"/>
          <p:cNvSpPr/>
          <p:nvPr/>
        </p:nvSpPr>
        <p:spPr>
          <a:xfrm>
            <a:off x="0" y="9711759"/>
            <a:ext cx="6858000" cy="188400"/>
          </a:xfrm>
          <a:prstGeom prst="rect">
            <a:avLst/>
          </a:prstGeom>
          <a:solidFill>
            <a:schemeClr val="lt2"/>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sp>
        <p:nvSpPr>
          <p:cNvPr id="245" name="Google Shape;245;p47"/>
          <p:cNvSpPr txBox="1">
            <a:spLocks noGrp="1"/>
          </p:cNvSpPr>
          <p:nvPr>
            <p:ph type="title"/>
          </p:nvPr>
        </p:nvSpPr>
        <p:spPr>
          <a:xfrm>
            <a:off x="367688" y="866430"/>
            <a:ext cx="4409100" cy="7874100"/>
          </a:xfrm>
          <a:prstGeom prst="rect">
            <a:avLst/>
          </a:prstGeom>
        </p:spPr>
        <p:txBody>
          <a:bodyPr spcFirstLastPara="1" wrap="square" lIns="84375" tIns="84375" rIns="84375" bIns="84375" anchor="ctr" anchorCtr="0"/>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246" name="Google Shape;246;p47"/>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7"/>
        <p:cNvGrpSpPr/>
        <p:nvPr/>
      </p:nvGrpSpPr>
      <p:grpSpPr>
        <a:xfrm>
          <a:off x="0" y="0"/>
          <a:ext cx="0" cy="0"/>
          <a:chOff x="0" y="0"/>
          <a:chExt cx="0" cy="0"/>
        </a:xfrm>
      </p:grpSpPr>
      <p:sp>
        <p:nvSpPr>
          <p:cNvPr id="248" name="Google Shape;248;p48"/>
          <p:cNvSpPr/>
          <p:nvPr/>
        </p:nvSpPr>
        <p:spPr>
          <a:xfrm>
            <a:off x="3429000" y="-48"/>
            <a:ext cx="3429000" cy="9900000"/>
          </a:xfrm>
          <a:prstGeom prst="rect">
            <a:avLst/>
          </a:prstGeom>
          <a:solidFill>
            <a:schemeClr val="lt2"/>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cxnSp>
        <p:nvCxnSpPr>
          <p:cNvPr id="249" name="Google Shape;249;p48"/>
          <p:cNvCxnSpPr/>
          <p:nvPr/>
        </p:nvCxnSpPr>
        <p:spPr>
          <a:xfrm>
            <a:off x="3772256" y="8652756"/>
            <a:ext cx="351300" cy="0"/>
          </a:xfrm>
          <a:prstGeom prst="straightConnector1">
            <a:avLst/>
          </a:prstGeom>
          <a:noFill/>
          <a:ln w="19050" cap="flat" cmpd="sng">
            <a:solidFill>
              <a:schemeClr val="lt1"/>
            </a:solidFill>
            <a:prstDash val="solid"/>
            <a:round/>
            <a:headEnd type="none" w="sm" len="sm"/>
            <a:tailEnd type="none" w="sm" len="sm"/>
          </a:ln>
        </p:spPr>
      </p:cxnSp>
      <p:sp>
        <p:nvSpPr>
          <p:cNvPr id="250" name="Google Shape;250;p48"/>
          <p:cNvSpPr txBox="1">
            <a:spLocks noGrp="1"/>
          </p:cNvSpPr>
          <p:nvPr>
            <p:ph type="title"/>
          </p:nvPr>
        </p:nvSpPr>
        <p:spPr>
          <a:xfrm>
            <a:off x="199125" y="1788631"/>
            <a:ext cx="3033900" cy="3437700"/>
          </a:xfrm>
          <a:prstGeom prst="rect">
            <a:avLst/>
          </a:prstGeom>
        </p:spPr>
        <p:txBody>
          <a:bodyPr spcFirstLastPara="1" wrap="square" lIns="84375" tIns="84375" rIns="84375" bIns="84375" anchor="b" anchorCtr="0"/>
          <a:lstStyle>
            <a:lvl1pPr lvl="0" algn="ctr" rtl="0">
              <a:spcBef>
                <a:spcPts val="0"/>
              </a:spcBef>
              <a:spcAft>
                <a:spcPts val="0"/>
              </a:spcAft>
              <a:buClr>
                <a:schemeClr val="lt2"/>
              </a:buClr>
              <a:buSzPts val="3900"/>
              <a:buNone/>
              <a:defRPr>
                <a:solidFill>
                  <a:schemeClr val="lt2"/>
                </a:solidFill>
              </a:defRPr>
            </a:lvl1pPr>
            <a:lvl2pPr lvl="1" algn="ctr" rtl="0">
              <a:spcBef>
                <a:spcPts val="0"/>
              </a:spcBef>
              <a:spcAft>
                <a:spcPts val="0"/>
              </a:spcAft>
              <a:buClr>
                <a:schemeClr val="lt2"/>
              </a:buClr>
              <a:buSzPts val="3900"/>
              <a:buNone/>
              <a:defRPr>
                <a:solidFill>
                  <a:schemeClr val="lt2"/>
                </a:solidFill>
              </a:defRPr>
            </a:lvl2pPr>
            <a:lvl3pPr lvl="2" algn="ctr" rtl="0">
              <a:spcBef>
                <a:spcPts val="0"/>
              </a:spcBef>
              <a:spcAft>
                <a:spcPts val="0"/>
              </a:spcAft>
              <a:buClr>
                <a:schemeClr val="lt2"/>
              </a:buClr>
              <a:buSzPts val="3900"/>
              <a:buNone/>
              <a:defRPr>
                <a:solidFill>
                  <a:schemeClr val="lt2"/>
                </a:solidFill>
              </a:defRPr>
            </a:lvl3pPr>
            <a:lvl4pPr lvl="3" algn="ctr" rtl="0">
              <a:spcBef>
                <a:spcPts val="0"/>
              </a:spcBef>
              <a:spcAft>
                <a:spcPts val="0"/>
              </a:spcAft>
              <a:buClr>
                <a:schemeClr val="lt2"/>
              </a:buClr>
              <a:buSzPts val="3900"/>
              <a:buNone/>
              <a:defRPr>
                <a:solidFill>
                  <a:schemeClr val="lt2"/>
                </a:solidFill>
              </a:defRPr>
            </a:lvl4pPr>
            <a:lvl5pPr lvl="4" algn="ctr" rtl="0">
              <a:spcBef>
                <a:spcPts val="0"/>
              </a:spcBef>
              <a:spcAft>
                <a:spcPts val="0"/>
              </a:spcAft>
              <a:buClr>
                <a:schemeClr val="lt2"/>
              </a:buClr>
              <a:buSzPts val="3900"/>
              <a:buNone/>
              <a:defRPr>
                <a:solidFill>
                  <a:schemeClr val="lt2"/>
                </a:solidFill>
              </a:defRPr>
            </a:lvl5pPr>
            <a:lvl6pPr lvl="5" algn="ctr" rtl="0">
              <a:spcBef>
                <a:spcPts val="0"/>
              </a:spcBef>
              <a:spcAft>
                <a:spcPts val="0"/>
              </a:spcAft>
              <a:buClr>
                <a:schemeClr val="lt2"/>
              </a:buClr>
              <a:buSzPts val="3900"/>
              <a:buNone/>
              <a:defRPr>
                <a:solidFill>
                  <a:schemeClr val="lt2"/>
                </a:solidFill>
              </a:defRPr>
            </a:lvl6pPr>
            <a:lvl7pPr lvl="6" algn="ctr" rtl="0">
              <a:spcBef>
                <a:spcPts val="0"/>
              </a:spcBef>
              <a:spcAft>
                <a:spcPts val="0"/>
              </a:spcAft>
              <a:buClr>
                <a:schemeClr val="lt2"/>
              </a:buClr>
              <a:buSzPts val="3900"/>
              <a:buNone/>
              <a:defRPr>
                <a:solidFill>
                  <a:schemeClr val="lt2"/>
                </a:solidFill>
              </a:defRPr>
            </a:lvl7pPr>
            <a:lvl8pPr lvl="7" algn="ctr" rtl="0">
              <a:spcBef>
                <a:spcPts val="0"/>
              </a:spcBef>
              <a:spcAft>
                <a:spcPts val="0"/>
              </a:spcAft>
              <a:buClr>
                <a:schemeClr val="lt2"/>
              </a:buClr>
              <a:buSzPts val="3900"/>
              <a:buNone/>
              <a:defRPr>
                <a:solidFill>
                  <a:schemeClr val="lt2"/>
                </a:solidFill>
              </a:defRPr>
            </a:lvl8pPr>
            <a:lvl9pPr lvl="8" algn="ctr" rtl="0">
              <a:spcBef>
                <a:spcPts val="0"/>
              </a:spcBef>
              <a:spcAft>
                <a:spcPts val="0"/>
              </a:spcAft>
              <a:buClr>
                <a:schemeClr val="lt2"/>
              </a:buClr>
              <a:buSzPts val="3900"/>
              <a:buNone/>
              <a:defRPr>
                <a:solidFill>
                  <a:schemeClr val="lt2"/>
                </a:solidFill>
              </a:defRPr>
            </a:lvl9pPr>
          </a:lstStyle>
          <a:p>
            <a:endParaRPr/>
          </a:p>
        </p:txBody>
      </p:sp>
      <p:sp>
        <p:nvSpPr>
          <p:cNvPr id="251" name="Google Shape;251;p48"/>
          <p:cNvSpPr txBox="1">
            <a:spLocks noGrp="1"/>
          </p:cNvSpPr>
          <p:nvPr>
            <p:ph type="subTitle" idx="1"/>
          </p:nvPr>
        </p:nvSpPr>
        <p:spPr>
          <a:xfrm>
            <a:off x="199125" y="5329660"/>
            <a:ext cx="3033900" cy="3029700"/>
          </a:xfrm>
          <a:prstGeom prst="rect">
            <a:avLst/>
          </a:prstGeom>
        </p:spPr>
        <p:txBody>
          <a:bodyPr spcFirstLastPara="1" wrap="square" lIns="84375" tIns="84375" rIns="84375" bIns="84375" anchor="t" anchorCtr="0"/>
          <a:lstStyle>
            <a:lvl1pPr lvl="0" algn="ctr" rtl="0">
              <a:lnSpc>
                <a:spcPct val="100000"/>
              </a:lnSpc>
              <a:spcBef>
                <a:spcPts val="0"/>
              </a:spcBef>
              <a:spcAft>
                <a:spcPts val="0"/>
              </a:spcAft>
              <a:buSzPts val="2200"/>
              <a:buFont typeface="Economica"/>
              <a:buNone/>
              <a:defRPr sz="2200">
                <a:latin typeface="Economica"/>
                <a:ea typeface="Economica"/>
                <a:cs typeface="Economica"/>
                <a:sym typeface="Economica"/>
              </a:defRPr>
            </a:lvl1pPr>
            <a:lvl2pPr lvl="1" algn="ctr" rtl="0">
              <a:lnSpc>
                <a:spcPct val="100000"/>
              </a:lnSpc>
              <a:spcBef>
                <a:spcPts val="0"/>
              </a:spcBef>
              <a:spcAft>
                <a:spcPts val="0"/>
              </a:spcAft>
              <a:buSzPts val="2200"/>
              <a:buFont typeface="Economica"/>
              <a:buNone/>
              <a:defRPr sz="2200">
                <a:latin typeface="Economica"/>
                <a:ea typeface="Economica"/>
                <a:cs typeface="Economica"/>
                <a:sym typeface="Economica"/>
              </a:defRPr>
            </a:lvl2pPr>
            <a:lvl3pPr lvl="2" algn="ctr" rtl="0">
              <a:lnSpc>
                <a:spcPct val="100000"/>
              </a:lnSpc>
              <a:spcBef>
                <a:spcPts val="0"/>
              </a:spcBef>
              <a:spcAft>
                <a:spcPts val="0"/>
              </a:spcAft>
              <a:buSzPts val="2200"/>
              <a:buFont typeface="Economica"/>
              <a:buNone/>
              <a:defRPr sz="2200">
                <a:latin typeface="Economica"/>
                <a:ea typeface="Economica"/>
                <a:cs typeface="Economica"/>
                <a:sym typeface="Economica"/>
              </a:defRPr>
            </a:lvl3pPr>
            <a:lvl4pPr lvl="3" algn="ctr" rtl="0">
              <a:lnSpc>
                <a:spcPct val="100000"/>
              </a:lnSpc>
              <a:spcBef>
                <a:spcPts val="0"/>
              </a:spcBef>
              <a:spcAft>
                <a:spcPts val="0"/>
              </a:spcAft>
              <a:buSzPts val="2200"/>
              <a:buFont typeface="Economica"/>
              <a:buNone/>
              <a:defRPr sz="2200">
                <a:latin typeface="Economica"/>
                <a:ea typeface="Economica"/>
                <a:cs typeface="Economica"/>
                <a:sym typeface="Economica"/>
              </a:defRPr>
            </a:lvl4pPr>
            <a:lvl5pPr lvl="4" algn="ctr" rtl="0">
              <a:lnSpc>
                <a:spcPct val="100000"/>
              </a:lnSpc>
              <a:spcBef>
                <a:spcPts val="0"/>
              </a:spcBef>
              <a:spcAft>
                <a:spcPts val="0"/>
              </a:spcAft>
              <a:buSzPts val="2200"/>
              <a:buFont typeface="Economica"/>
              <a:buNone/>
              <a:defRPr sz="2200">
                <a:latin typeface="Economica"/>
                <a:ea typeface="Economica"/>
                <a:cs typeface="Economica"/>
                <a:sym typeface="Economica"/>
              </a:defRPr>
            </a:lvl5pPr>
            <a:lvl6pPr lvl="5" algn="ctr" rtl="0">
              <a:lnSpc>
                <a:spcPct val="100000"/>
              </a:lnSpc>
              <a:spcBef>
                <a:spcPts val="0"/>
              </a:spcBef>
              <a:spcAft>
                <a:spcPts val="0"/>
              </a:spcAft>
              <a:buSzPts val="2200"/>
              <a:buFont typeface="Economica"/>
              <a:buNone/>
              <a:defRPr sz="2200">
                <a:latin typeface="Economica"/>
                <a:ea typeface="Economica"/>
                <a:cs typeface="Economica"/>
                <a:sym typeface="Economica"/>
              </a:defRPr>
            </a:lvl6pPr>
            <a:lvl7pPr lvl="6" algn="ctr" rtl="0">
              <a:lnSpc>
                <a:spcPct val="100000"/>
              </a:lnSpc>
              <a:spcBef>
                <a:spcPts val="0"/>
              </a:spcBef>
              <a:spcAft>
                <a:spcPts val="0"/>
              </a:spcAft>
              <a:buSzPts val="2200"/>
              <a:buFont typeface="Economica"/>
              <a:buNone/>
              <a:defRPr sz="2200">
                <a:latin typeface="Economica"/>
                <a:ea typeface="Economica"/>
                <a:cs typeface="Economica"/>
                <a:sym typeface="Economica"/>
              </a:defRPr>
            </a:lvl7pPr>
            <a:lvl8pPr lvl="7" algn="ctr" rtl="0">
              <a:lnSpc>
                <a:spcPct val="100000"/>
              </a:lnSpc>
              <a:spcBef>
                <a:spcPts val="0"/>
              </a:spcBef>
              <a:spcAft>
                <a:spcPts val="0"/>
              </a:spcAft>
              <a:buSzPts val="2200"/>
              <a:buFont typeface="Economica"/>
              <a:buNone/>
              <a:defRPr sz="2200">
                <a:latin typeface="Economica"/>
                <a:ea typeface="Economica"/>
                <a:cs typeface="Economica"/>
                <a:sym typeface="Economica"/>
              </a:defRPr>
            </a:lvl8pPr>
            <a:lvl9pPr lvl="8" algn="ctr" rtl="0">
              <a:lnSpc>
                <a:spcPct val="100000"/>
              </a:lnSpc>
              <a:spcBef>
                <a:spcPts val="0"/>
              </a:spcBef>
              <a:spcAft>
                <a:spcPts val="0"/>
              </a:spcAft>
              <a:buSzPts val="2200"/>
              <a:buFont typeface="Economica"/>
              <a:buNone/>
              <a:defRPr sz="2200">
                <a:latin typeface="Economica"/>
                <a:ea typeface="Economica"/>
                <a:cs typeface="Economica"/>
                <a:sym typeface="Economica"/>
              </a:defRPr>
            </a:lvl9pPr>
          </a:lstStyle>
          <a:p>
            <a:endParaRPr/>
          </a:p>
        </p:txBody>
      </p:sp>
      <p:sp>
        <p:nvSpPr>
          <p:cNvPr id="252" name="Google Shape;252;p48"/>
          <p:cNvSpPr txBox="1">
            <a:spLocks noGrp="1"/>
          </p:cNvSpPr>
          <p:nvPr>
            <p:ph type="body" idx="2"/>
          </p:nvPr>
        </p:nvSpPr>
        <p:spPr>
          <a:xfrm>
            <a:off x="3704625" y="1393911"/>
            <a:ext cx="2877600" cy="7112100"/>
          </a:xfrm>
          <a:prstGeom prst="rect">
            <a:avLst/>
          </a:prstGeom>
        </p:spPr>
        <p:txBody>
          <a:bodyPr spcFirstLastPara="1" wrap="square" lIns="84375" tIns="84375" rIns="84375" bIns="84375" anchor="ctr" anchorCtr="0"/>
          <a:lstStyle>
            <a:lvl1pPr marL="457200" lvl="0" indent="-336550" rtl="0">
              <a:spcBef>
                <a:spcPts val="0"/>
              </a:spcBef>
              <a:spcAft>
                <a:spcPts val="0"/>
              </a:spcAft>
              <a:buClr>
                <a:schemeClr val="lt1"/>
              </a:buClr>
              <a:buSzPts val="1700"/>
              <a:buChar char="●"/>
              <a:defRPr>
                <a:solidFill>
                  <a:schemeClr val="lt1"/>
                </a:solidFill>
              </a:defRPr>
            </a:lvl1pPr>
            <a:lvl2pPr marL="914400" lvl="1" indent="-311150" rtl="0">
              <a:spcBef>
                <a:spcPts val="1500"/>
              </a:spcBef>
              <a:spcAft>
                <a:spcPts val="0"/>
              </a:spcAft>
              <a:buClr>
                <a:schemeClr val="lt1"/>
              </a:buClr>
              <a:buSzPts val="1300"/>
              <a:buChar char="○"/>
              <a:defRPr>
                <a:solidFill>
                  <a:schemeClr val="lt1"/>
                </a:solidFill>
              </a:defRPr>
            </a:lvl2pPr>
            <a:lvl3pPr marL="1371600" lvl="2" indent="-311150" rtl="0">
              <a:spcBef>
                <a:spcPts val="1500"/>
              </a:spcBef>
              <a:spcAft>
                <a:spcPts val="0"/>
              </a:spcAft>
              <a:buClr>
                <a:schemeClr val="lt1"/>
              </a:buClr>
              <a:buSzPts val="1300"/>
              <a:buChar char="■"/>
              <a:defRPr>
                <a:solidFill>
                  <a:schemeClr val="lt1"/>
                </a:solidFill>
              </a:defRPr>
            </a:lvl3pPr>
            <a:lvl4pPr marL="1828800" lvl="3" indent="-311150" rtl="0">
              <a:spcBef>
                <a:spcPts val="1500"/>
              </a:spcBef>
              <a:spcAft>
                <a:spcPts val="0"/>
              </a:spcAft>
              <a:buClr>
                <a:schemeClr val="lt1"/>
              </a:buClr>
              <a:buSzPts val="1300"/>
              <a:buChar char="●"/>
              <a:defRPr>
                <a:solidFill>
                  <a:schemeClr val="lt1"/>
                </a:solidFill>
              </a:defRPr>
            </a:lvl4pPr>
            <a:lvl5pPr marL="2286000" lvl="4" indent="-311150" rtl="0">
              <a:spcBef>
                <a:spcPts val="1500"/>
              </a:spcBef>
              <a:spcAft>
                <a:spcPts val="0"/>
              </a:spcAft>
              <a:buClr>
                <a:schemeClr val="lt1"/>
              </a:buClr>
              <a:buSzPts val="1300"/>
              <a:buChar char="○"/>
              <a:defRPr>
                <a:solidFill>
                  <a:schemeClr val="lt1"/>
                </a:solidFill>
              </a:defRPr>
            </a:lvl5pPr>
            <a:lvl6pPr marL="2743200" lvl="5" indent="-311150" rtl="0">
              <a:spcBef>
                <a:spcPts val="1500"/>
              </a:spcBef>
              <a:spcAft>
                <a:spcPts val="0"/>
              </a:spcAft>
              <a:buClr>
                <a:schemeClr val="lt1"/>
              </a:buClr>
              <a:buSzPts val="1300"/>
              <a:buChar char="■"/>
              <a:defRPr>
                <a:solidFill>
                  <a:schemeClr val="lt1"/>
                </a:solidFill>
              </a:defRPr>
            </a:lvl6pPr>
            <a:lvl7pPr marL="3200400" lvl="6" indent="-311150" rtl="0">
              <a:spcBef>
                <a:spcPts val="1500"/>
              </a:spcBef>
              <a:spcAft>
                <a:spcPts val="0"/>
              </a:spcAft>
              <a:buClr>
                <a:schemeClr val="lt1"/>
              </a:buClr>
              <a:buSzPts val="1300"/>
              <a:buChar char="●"/>
              <a:defRPr>
                <a:solidFill>
                  <a:schemeClr val="lt1"/>
                </a:solidFill>
              </a:defRPr>
            </a:lvl7pPr>
            <a:lvl8pPr marL="3657600" lvl="7" indent="-311150" rtl="0">
              <a:spcBef>
                <a:spcPts val="1500"/>
              </a:spcBef>
              <a:spcAft>
                <a:spcPts val="0"/>
              </a:spcAft>
              <a:buClr>
                <a:schemeClr val="lt1"/>
              </a:buClr>
              <a:buSzPts val="1300"/>
              <a:buChar char="○"/>
              <a:defRPr>
                <a:solidFill>
                  <a:schemeClr val="lt1"/>
                </a:solidFill>
              </a:defRPr>
            </a:lvl8pPr>
            <a:lvl9pPr marL="4114800" lvl="8" indent="-311150" rtl="0">
              <a:spcBef>
                <a:spcPts val="1500"/>
              </a:spcBef>
              <a:spcAft>
                <a:spcPts val="1500"/>
              </a:spcAft>
              <a:buClr>
                <a:schemeClr val="lt1"/>
              </a:buClr>
              <a:buSzPts val="1300"/>
              <a:buChar char="■"/>
              <a:defRPr>
                <a:solidFill>
                  <a:schemeClr val="lt1"/>
                </a:solidFill>
              </a:defRPr>
            </a:lvl9pPr>
          </a:lstStyle>
          <a:p>
            <a:endParaRPr/>
          </a:p>
        </p:txBody>
      </p:sp>
      <p:sp>
        <p:nvSpPr>
          <p:cNvPr id="253" name="Google Shape;253;p48"/>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رأس قسم 1">
  <p:cSld name="SECTION_HEADER_1">
    <p:spTree>
      <p:nvGrpSpPr>
        <p:cNvPr id="1" name="Shape 73"/>
        <p:cNvGrpSpPr/>
        <p:nvPr/>
      </p:nvGrpSpPr>
      <p:grpSpPr>
        <a:xfrm>
          <a:off x="0" y="0"/>
          <a:ext cx="0" cy="0"/>
          <a:chOff x="0" y="0"/>
          <a:chExt cx="0" cy="0"/>
        </a:xfrm>
      </p:grpSpPr>
      <p:sp>
        <p:nvSpPr>
          <p:cNvPr id="74" name="Google Shape;74;p17"/>
          <p:cNvSpPr/>
          <p:nvPr/>
        </p:nvSpPr>
        <p:spPr>
          <a:xfrm flipH="1">
            <a:off x="5814828" y="128173"/>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75" name="Google Shape;75;p17"/>
          <p:cNvSpPr/>
          <p:nvPr/>
        </p:nvSpPr>
        <p:spPr>
          <a:xfrm rot="10800000" flipH="1">
            <a:off x="164544" y="7567947"/>
            <a:ext cx="811219" cy="2165191"/>
          </a:xfrm>
          <a:custGeom>
            <a:avLst/>
            <a:gdLst/>
            <a:ahLst/>
            <a:cxnLst/>
            <a:rect l="l" t="t" r="r" b="b"/>
            <a:pathLst>
              <a:path w="43265" h="44998" extrusionOk="0">
                <a:moveTo>
                  <a:pt x="0" y="44998"/>
                </a:moveTo>
                <a:lnTo>
                  <a:pt x="0" y="0"/>
                </a:lnTo>
                <a:lnTo>
                  <a:pt x="43265" y="0"/>
                </a:lnTo>
              </a:path>
            </a:pathLst>
          </a:custGeom>
          <a:noFill/>
          <a:ln w="38100" cap="flat" cmpd="sng">
            <a:solidFill>
              <a:schemeClr val="accent5"/>
            </a:solidFill>
            <a:prstDash val="solid"/>
            <a:miter lim="8000"/>
            <a:headEnd type="none" w="sm" len="sm"/>
            <a:tailEnd type="none" w="sm" len="sm"/>
          </a:ln>
        </p:spPr>
      </p:sp>
      <p:sp>
        <p:nvSpPr>
          <p:cNvPr id="76" name="Google Shape;76;p17"/>
          <p:cNvSpPr txBox="1">
            <a:spLocks noGrp="1"/>
          </p:cNvSpPr>
          <p:nvPr>
            <p:ph type="title"/>
          </p:nvPr>
        </p:nvSpPr>
        <p:spPr>
          <a:xfrm>
            <a:off x="274050" y="515146"/>
            <a:ext cx="6147300" cy="9023100"/>
          </a:xfrm>
          <a:prstGeom prst="rect">
            <a:avLst/>
          </a:prstGeom>
        </p:spPr>
        <p:txBody>
          <a:bodyPr spcFirstLastPara="1" wrap="square" lIns="84375" tIns="84375" rIns="84375" bIns="84375" anchor="ctr" anchorCtr="0"/>
          <a:lstStyle>
            <a:lvl1pPr lvl="0" algn="ctr" rtl="0">
              <a:spcBef>
                <a:spcPts val="0"/>
              </a:spcBef>
              <a:spcAft>
                <a:spcPts val="0"/>
              </a:spcAft>
              <a:buSzPts val="3900"/>
              <a:buNone/>
              <a:defRPr/>
            </a:lvl1pPr>
            <a:lvl2pPr lvl="1" algn="ctr" rtl="0">
              <a:spcBef>
                <a:spcPts val="0"/>
              </a:spcBef>
              <a:spcAft>
                <a:spcPts val="0"/>
              </a:spcAft>
              <a:buSzPts val="3900"/>
              <a:buNone/>
              <a:defRPr/>
            </a:lvl2pPr>
            <a:lvl3pPr lvl="2" algn="ctr" rtl="0">
              <a:spcBef>
                <a:spcPts val="0"/>
              </a:spcBef>
              <a:spcAft>
                <a:spcPts val="0"/>
              </a:spcAft>
              <a:buSzPts val="3900"/>
              <a:buNone/>
              <a:defRPr/>
            </a:lvl3pPr>
            <a:lvl4pPr lvl="3" algn="ctr" rtl="0">
              <a:spcBef>
                <a:spcPts val="0"/>
              </a:spcBef>
              <a:spcAft>
                <a:spcPts val="0"/>
              </a:spcAft>
              <a:buSzPts val="3900"/>
              <a:buNone/>
              <a:defRPr/>
            </a:lvl4pPr>
            <a:lvl5pPr lvl="4" algn="ctr" rtl="0">
              <a:spcBef>
                <a:spcPts val="0"/>
              </a:spcBef>
              <a:spcAft>
                <a:spcPts val="0"/>
              </a:spcAft>
              <a:buSzPts val="3900"/>
              <a:buNone/>
              <a:defRPr/>
            </a:lvl5pPr>
            <a:lvl6pPr lvl="5" algn="ctr" rtl="0">
              <a:spcBef>
                <a:spcPts val="0"/>
              </a:spcBef>
              <a:spcAft>
                <a:spcPts val="0"/>
              </a:spcAft>
              <a:buSzPts val="3900"/>
              <a:buNone/>
              <a:defRPr/>
            </a:lvl6pPr>
            <a:lvl7pPr lvl="6" algn="ctr" rtl="0">
              <a:spcBef>
                <a:spcPts val="0"/>
              </a:spcBef>
              <a:spcAft>
                <a:spcPts val="0"/>
              </a:spcAft>
              <a:buSzPts val="3900"/>
              <a:buNone/>
              <a:defRPr/>
            </a:lvl7pPr>
            <a:lvl8pPr lvl="7" algn="ctr" rtl="0">
              <a:spcBef>
                <a:spcPts val="0"/>
              </a:spcBef>
              <a:spcAft>
                <a:spcPts val="0"/>
              </a:spcAft>
              <a:buSzPts val="3900"/>
              <a:buNone/>
              <a:defRPr/>
            </a:lvl8pPr>
            <a:lvl9pPr lvl="8" algn="ctr" rtl="0">
              <a:spcBef>
                <a:spcPts val="0"/>
              </a:spcBef>
              <a:spcAft>
                <a:spcPts val="0"/>
              </a:spcAft>
              <a:buSzPts val="3900"/>
              <a:buNone/>
              <a:defRPr/>
            </a:lvl9pPr>
          </a:lstStyle>
          <a:p>
            <a:endParaRPr/>
          </a:p>
        </p:txBody>
      </p:sp>
      <p:sp>
        <p:nvSpPr>
          <p:cNvPr id="77" name="Google Shape;77;p17"/>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78" name="Google Shape;78;p17"/>
          <p:cNvSpPr txBox="1"/>
          <p:nvPr/>
        </p:nvSpPr>
        <p:spPr>
          <a:xfrm>
            <a:off x="164550" y="0"/>
            <a:ext cx="6366300" cy="219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a:solidFill>
                  <a:srgbClr val="55B787"/>
                </a:solidFill>
                <a:latin typeface="Dosis"/>
                <a:ea typeface="Dosis"/>
                <a:cs typeface="Dosis"/>
                <a:sym typeface="Dosis"/>
              </a:rPr>
              <a:t>hi</a:t>
            </a:r>
            <a:endParaRPr sz="1300">
              <a:solidFill>
                <a:srgbClr val="55B787"/>
              </a:solidFill>
              <a:latin typeface="Dosis"/>
              <a:ea typeface="Dosis"/>
              <a:cs typeface="Dosis"/>
              <a:sym typeface="Dosis"/>
            </a:endParaRPr>
          </a:p>
        </p:txBody>
      </p:sp>
      <p:cxnSp>
        <p:nvCxnSpPr>
          <p:cNvPr id="79" name="Google Shape;79;p17"/>
          <p:cNvCxnSpPr/>
          <p:nvPr/>
        </p:nvCxnSpPr>
        <p:spPr>
          <a:xfrm>
            <a:off x="164550" y="367041"/>
            <a:ext cx="6281700" cy="0"/>
          </a:xfrm>
          <a:prstGeom prst="straightConnector1">
            <a:avLst/>
          </a:prstGeom>
          <a:noFill/>
          <a:ln w="19050" cap="flat" cmpd="sng">
            <a:solidFill>
              <a:schemeClr val="accent5"/>
            </a:solidFill>
            <a:prstDash val="dashDot"/>
            <a:round/>
            <a:headEnd type="diamond" w="med" len="med"/>
            <a:tailEnd type="diamond"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49"/>
          <p:cNvSpPr txBox="1">
            <a:spLocks noGrp="1"/>
          </p:cNvSpPr>
          <p:nvPr>
            <p:ph type="body" idx="1"/>
          </p:nvPr>
        </p:nvSpPr>
        <p:spPr>
          <a:xfrm>
            <a:off x="239625" y="8120416"/>
            <a:ext cx="4499400" cy="1152900"/>
          </a:xfrm>
          <a:prstGeom prst="rect">
            <a:avLst/>
          </a:prstGeom>
        </p:spPr>
        <p:txBody>
          <a:bodyPr spcFirstLastPara="1" wrap="square" lIns="84375" tIns="84375" rIns="84375" bIns="84375" anchor="ctr" anchorCtr="0"/>
          <a:lstStyle>
            <a:lvl1pPr marL="457200" lvl="0" indent="-228600" rtl="0">
              <a:lnSpc>
                <a:spcPct val="100000"/>
              </a:lnSpc>
              <a:spcBef>
                <a:spcPts val="0"/>
              </a:spcBef>
              <a:spcAft>
                <a:spcPts val="0"/>
              </a:spcAft>
              <a:buSzPts val="2200"/>
              <a:buFont typeface="Economica"/>
              <a:buNone/>
              <a:defRPr sz="2200">
                <a:latin typeface="Economica"/>
                <a:ea typeface="Economica"/>
                <a:cs typeface="Economica"/>
                <a:sym typeface="Economica"/>
              </a:defRPr>
            </a:lvl1pPr>
          </a:lstStyle>
          <a:p>
            <a:endParaRPr/>
          </a:p>
        </p:txBody>
      </p:sp>
      <p:sp>
        <p:nvSpPr>
          <p:cNvPr id="256" name="Google Shape;256;p49"/>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7"/>
        <p:cNvGrpSpPr/>
        <p:nvPr/>
      </p:nvGrpSpPr>
      <p:grpSpPr>
        <a:xfrm>
          <a:off x="0" y="0"/>
          <a:ext cx="0" cy="0"/>
          <a:chOff x="0" y="0"/>
          <a:chExt cx="0" cy="0"/>
        </a:xfrm>
      </p:grpSpPr>
      <p:sp>
        <p:nvSpPr>
          <p:cNvPr id="258" name="Google Shape;258;p50"/>
          <p:cNvSpPr/>
          <p:nvPr/>
        </p:nvSpPr>
        <p:spPr>
          <a:xfrm>
            <a:off x="0" y="9711759"/>
            <a:ext cx="6858000" cy="188400"/>
          </a:xfrm>
          <a:prstGeom prst="rect">
            <a:avLst/>
          </a:prstGeom>
          <a:solidFill>
            <a:schemeClr val="lt2"/>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sp>
        <p:nvSpPr>
          <p:cNvPr id="259" name="Google Shape;259;p50"/>
          <p:cNvSpPr txBox="1">
            <a:spLocks noGrp="1"/>
          </p:cNvSpPr>
          <p:nvPr>
            <p:ph type="title" hasCustomPrompt="1"/>
          </p:nvPr>
        </p:nvSpPr>
        <p:spPr>
          <a:xfrm>
            <a:off x="233775" y="1842235"/>
            <a:ext cx="6390000" cy="4097400"/>
          </a:xfrm>
          <a:prstGeom prst="rect">
            <a:avLst/>
          </a:prstGeom>
        </p:spPr>
        <p:txBody>
          <a:bodyPr spcFirstLastPara="1" wrap="square" lIns="84375" tIns="84375" rIns="84375" bIns="84375" anchor="ctr" anchorCtr="0"/>
          <a:lstStyle>
            <a:lvl1pPr lvl="0" algn="ctr" rtl="0">
              <a:spcBef>
                <a:spcPts val="0"/>
              </a:spcBef>
              <a:spcAft>
                <a:spcPts val="0"/>
              </a:spcAft>
              <a:buClr>
                <a:schemeClr val="lt2"/>
              </a:buClr>
              <a:buSzPts val="14700"/>
              <a:buNone/>
              <a:defRPr sz="14700">
                <a:solidFill>
                  <a:schemeClr val="lt2"/>
                </a:solidFill>
              </a:defRPr>
            </a:lvl1pPr>
            <a:lvl2pPr lvl="1" algn="ctr" rtl="0">
              <a:spcBef>
                <a:spcPts val="0"/>
              </a:spcBef>
              <a:spcAft>
                <a:spcPts val="0"/>
              </a:spcAft>
              <a:buClr>
                <a:schemeClr val="lt2"/>
              </a:buClr>
              <a:buSzPts val="14700"/>
              <a:buNone/>
              <a:defRPr sz="14700">
                <a:solidFill>
                  <a:schemeClr val="lt2"/>
                </a:solidFill>
              </a:defRPr>
            </a:lvl2pPr>
            <a:lvl3pPr lvl="2" algn="ctr" rtl="0">
              <a:spcBef>
                <a:spcPts val="0"/>
              </a:spcBef>
              <a:spcAft>
                <a:spcPts val="0"/>
              </a:spcAft>
              <a:buClr>
                <a:schemeClr val="lt2"/>
              </a:buClr>
              <a:buSzPts val="14700"/>
              <a:buNone/>
              <a:defRPr sz="14700">
                <a:solidFill>
                  <a:schemeClr val="lt2"/>
                </a:solidFill>
              </a:defRPr>
            </a:lvl3pPr>
            <a:lvl4pPr lvl="3" algn="ctr" rtl="0">
              <a:spcBef>
                <a:spcPts val="0"/>
              </a:spcBef>
              <a:spcAft>
                <a:spcPts val="0"/>
              </a:spcAft>
              <a:buClr>
                <a:schemeClr val="lt2"/>
              </a:buClr>
              <a:buSzPts val="14700"/>
              <a:buNone/>
              <a:defRPr sz="14700">
                <a:solidFill>
                  <a:schemeClr val="lt2"/>
                </a:solidFill>
              </a:defRPr>
            </a:lvl4pPr>
            <a:lvl5pPr lvl="4" algn="ctr" rtl="0">
              <a:spcBef>
                <a:spcPts val="0"/>
              </a:spcBef>
              <a:spcAft>
                <a:spcPts val="0"/>
              </a:spcAft>
              <a:buClr>
                <a:schemeClr val="lt2"/>
              </a:buClr>
              <a:buSzPts val="14700"/>
              <a:buNone/>
              <a:defRPr sz="14700">
                <a:solidFill>
                  <a:schemeClr val="lt2"/>
                </a:solidFill>
              </a:defRPr>
            </a:lvl5pPr>
            <a:lvl6pPr lvl="5" algn="ctr" rtl="0">
              <a:spcBef>
                <a:spcPts val="0"/>
              </a:spcBef>
              <a:spcAft>
                <a:spcPts val="0"/>
              </a:spcAft>
              <a:buClr>
                <a:schemeClr val="lt2"/>
              </a:buClr>
              <a:buSzPts val="14700"/>
              <a:buNone/>
              <a:defRPr sz="14700">
                <a:solidFill>
                  <a:schemeClr val="lt2"/>
                </a:solidFill>
              </a:defRPr>
            </a:lvl6pPr>
            <a:lvl7pPr lvl="6" algn="ctr" rtl="0">
              <a:spcBef>
                <a:spcPts val="0"/>
              </a:spcBef>
              <a:spcAft>
                <a:spcPts val="0"/>
              </a:spcAft>
              <a:buClr>
                <a:schemeClr val="lt2"/>
              </a:buClr>
              <a:buSzPts val="14700"/>
              <a:buNone/>
              <a:defRPr sz="14700">
                <a:solidFill>
                  <a:schemeClr val="lt2"/>
                </a:solidFill>
              </a:defRPr>
            </a:lvl7pPr>
            <a:lvl8pPr lvl="7" algn="ctr" rtl="0">
              <a:spcBef>
                <a:spcPts val="0"/>
              </a:spcBef>
              <a:spcAft>
                <a:spcPts val="0"/>
              </a:spcAft>
              <a:buClr>
                <a:schemeClr val="lt2"/>
              </a:buClr>
              <a:buSzPts val="14700"/>
              <a:buNone/>
              <a:defRPr sz="14700">
                <a:solidFill>
                  <a:schemeClr val="lt2"/>
                </a:solidFill>
              </a:defRPr>
            </a:lvl8pPr>
            <a:lvl9pPr lvl="8" algn="ctr" rtl="0">
              <a:spcBef>
                <a:spcPts val="0"/>
              </a:spcBef>
              <a:spcAft>
                <a:spcPts val="0"/>
              </a:spcAft>
              <a:buClr>
                <a:schemeClr val="lt2"/>
              </a:buClr>
              <a:buSzPts val="14700"/>
              <a:buNone/>
              <a:defRPr sz="14700">
                <a:solidFill>
                  <a:schemeClr val="lt2"/>
                </a:solidFill>
              </a:defRPr>
            </a:lvl9pPr>
          </a:lstStyle>
          <a:p>
            <a:r>
              <a:t>xx%</a:t>
            </a:r>
          </a:p>
        </p:txBody>
      </p:sp>
      <p:sp>
        <p:nvSpPr>
          <p:cNvPr id="260" name="Google Shape;260;p50"/>
          <p:cNvSpPr txBox="1">
            <a:spLocks noGrp="1"/>
          </p:cNvSpPr>
          <p:nvPr>
            <p:ph type="body" idx="1"/>
          </p:nvPr>
        </p:nvSpPr>
        <p:spPr>
          <a:xfrm>
            <a:off x="233775" y="6086089"/>
            <a:ext cx="6390000" cy="2062500"/>
          </a:xfrm>
          <a:prstGeom prst="rect">
            <a:avLst/>
          </a:prstGeom>
        </p:spPr>
        <p:txBody>
          <a:bodyPr spcFirstLastPara="1" wrap="square" lIns="84375" tIns="84375" rIns="84375" bIns="84375" anchor="t" anchorCtr="0"/>
          <a:lstStyle>
            <a:lvl1pPr marL="457200" lvl="0" indent="-336550" algn="ctr" rtl="0">
              <a:spcBef>
                <a:spcPts val="0"/>
              </a:spcBef>
              <a:spcAft>
                <a:spcPts val="0"/>
              </a:spcAft>
              <a:buSzPts val="1700"/>
              <a:buChar char="●"/>
              <a:defRPr/>
            </a:lvl1pPr>
            <a:lvl2pPr marL="914400" lvl="1" indent="-311150" algn="ctr" rtl="0">
              <a:spcBef>
                <a:spcPts val="1500"/>
              </a:spcBef>
              <a:spcAft>
                <a:spcPts val="0"/>
              </a:spcAft>
              <a:buSzPts val="1300"/>
              <a:buChar char="○"/>
              <a:defRPr/>
            </a:lvl2pPr>
            <a:lvl3pPr marL="1371600" lvl="2" indent="-311150" algn="ctr" rtl="0">
              <a:spcBef>
                <a:spcPts val="1500"/>
              </a:spcBef>
              <a:spcAft>
                <a:spcPts val="0"/>
              </a:spcAft>
              <a:buSzPts val="1300"/>
              <a:buChar char="■"/>
              <a:defRPr/>
            </a:lvl3pPr>
            <a:lvl4pPr marL="1828800" lvl="3" indent="-311150" algn="ctr" rtl="0">
              <a:spcBef>
                <a:spcPts val="1500"/>
              </a:spcBef>
              <a:spcAft>
                <a:spcPts val="0"/>
              </a:spcAft>
              <a:buSzPts val="1300"/>
              <a:buChar char="●"/>
              <a:defRPr/>
            </a:lvl4pPr>
            <a:lvl5pPr marL="2286000" lvl="4" indent="-311150" algn="ctr" rtl="0">
              <a:spcBef>
                <a:spcPts val="1500"/>
              </a:spcBef>
              <a:spcAft>
                <a:spcPts val="0"/>
              </a:spcAft>
              <a:buSzPts val="1300"/>
              <a:buChar char="○"/>
              <a:defRPr/>
            </a:lvl5pPr>
            <a:lvl6pPr marL="2743200" lvl="5" indent="-311150" algn="ctr" rtl="0">
              <a:spcBef>
                <a:spcPts val="1500"/>
              </a:spcBef>
              <a:spcAft>
                <a:spcPts val="0"/>
              </a:spcAft>
              <a:buSzPts val="1300"/>
              <a:buChar char="■"/>
              <a:defRPr/>
            </a:lvl6pPr>
            <a:lvl7pPr marL="3200400" lvl="6" indent="-311150" algn="ctr" rtl="0">
              <a:spcBef>
                <a:spcPts val="1500"/>
              </a:spcBef>
              <a:spcAft>
                <a:spcPts val="0"/>
              </a:spcAft>
              <a:buSzPts val="1300"/>
              <a:buChar char="●"/>
              <a:defRPr/>
            </a:lvl7pPr>
            <a:lvl8pPr marL="3657600" lvl="7" indent="-311150" algn="ctr" rtl="0">
              <a:spcBef>
                <a:spcPts val="1500"/>
              </a:spcBef>
              <a:spcAft>
                <a:spcPts val="0"/>
              </a:spcAft>
              <a:buSzPts val="1300"/>
              <a:buChar char="○"/>
              <a:defRPr/>
            </a:lvl8pPr>
            <a:lvl9pPr marL="4114800" lvl="8" indent="-311150" algn="ctr" rtl="0">
              <a:spcBef>
                <a:spcPts val="1500"/>
              </a:spcBef>
              <a:spcAft>
                <a:spcPts val="1500"/>
              </a:spcAft>
              <a:buSzPts val="1300"/>
              <a:buChar char="■"/>
              <a:defRPr/>
            </a:lvl9pPr>
          </a:lstStyle>
          <a:p>
            <a:endParaRPr/>
          </a:p>
        </p:txBody>
      </p:sp>
      <p:sp>
        <p:nvSpPr>
          <p:cNvPr id="261" name="Google Shape;261;p50"/>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2"/>
        <p:cNvGrpSpPr/>
        <p:nvPr/>
      </p:nvGrpSpPr>
      <p:grpSpPr>
        <a:xfrm>
          <a:off x="0" y="0"/>
          <a:ext cx="0" cy="0"/>
          <a:chOff x="0" y="0"/>
          <a:chExt cx="0" cy="0"/>
        </a:xfrm>
      </p:grpSpPr>
      <p:sp>
        <p:nvSpPr>
          <p:cNvPr id="263" name="Google Shape;263;p51"/>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342911" y="1759938"/>
            <a:ext cx="6172200" cy="71277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6451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8"/>
          <p:cNvSpPr/>
          <p:nvPr/>
        </p:nvSpPr>
        <p:spPr>
          <a:xfrm>
            <a:off x="0" y="9711759"/>
            <a:ext cx="6858000" cy="188400"/>
          </a:xfrm>
          <a:prstGeom prst="rect">
            <a:avLst/>
          </a:prstGeom>
          <a:solidFill>
            <a:schemeClr val="lt2"/>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sp>
        <p:nvSpPr>
          <p:cNvPr id="82" name="Google Shape;82;p18"/>
          <p:cNvSpPr txBox="1">
            <a:spLocks noGrp="1"/>
          </p:cNvSpPr>
          <p:nvPr>
            <p:ph type="title"/>
          </p:nvPr>
        </p:nvSpPr>
        <p:spPr>
          <a:xfrm>
            <a:off x="233775" y="608080"/>
            <a:ext cx="6390000" cy="1599900"/>
          </a:xfrm>
          <a:prstGeom prst="rect">
            <a:avLst/>
          </a:prstGeom>
        </p:spPr>
        <p:txBody>
          <a:bodyPr spcFirstLastPara="1" wrap="square" lIns="84375" tIns="84375" rIns="84375" bIns="84375" anchor="b" anchorCtr="0"/>
          <a:lstStyle>
            <a:lvl1pPr lvl="0"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83" name="Google Shape;83;p18"/>
          <p:cNvSpPr txBox="1">
            <a:spLocks noGrp="1"/>
          </p:cNvSpPr>
          <p:nvPr>
            <p:ph type="body" idx="1"/>
          </p:nvPr>
        </p:nvSpPr>
        <p:spPr>
          <a:xfrm>
            <a:off x="233775" y="2358263"/>
            <a:ext cx="6390000" cy="6455700"/>
          </a:xfrm>
          <a:prstGeom prst="rect">
            <a:avLst/>
          </a:prstGeom>
        </p:spPr>
        <p:txBody>
          <a:bodyPr spcFirstLastPara="1" wrap="square" lIns="84375" tIns="84375" rIns="84375" bIns="84375" anchor="t" anchorCtr="0"/>
          <a:lstStyle>
            <a:lvl1pPr marL="457200" lvl="0" indent="-336550" rtl="0">
              <a:spcBef>
                <a:spcPts val="0"/>
              </a:spcBef>
              <a:spcAft>
                <a:spcPts val="0"/>
              </a:spcAft>
              <a:buSzPts val="1700"/>
              <a:buChar char="●"/>
              <a:defRPr/>
            </a:lvl1pPr>
            <a:lvl2pPr marL="914400" lvl="1" indent="-311150" rtl="0">
              <a:spcBef>
                <a:spcPts val="1500"/>
              </a:spcBef>
              <a:spcAft>
                <a:spcPts val="0"/>
              </a:spcAft>
              <a:buSzPts val="1300"/>
              <a:buChar char="○"/>
              <a:defRPr/>
            </a:lvl2pPr>
            <a:lvl3pPr marL="1371600" lvl="2" indent="-311150" rtl="0">
              <a:spcBef>
                <a:spcPts val="1500"/>
              </a:spcBef>
              <a:spcAft>
                <a:spcPts val="0"/>
              </a:spcAft>
              <a:buSzPts val="1300"/>
              <a:buChar char="■"/>
              <a:defRPr/>
            </a:lvl3pPr>
            <a:lvl4pPr marL="1828800" lvl="3" indent="-311150" rtl="0">
              <a:spcBef>
                <a:spcPts val="1500"/>
              </a:spcBef>
              <a:spcAft>
                <a:spcPts val="0"/>
              </a:spcAft>
              <a:buSzPts val="1300"/>
              <a:buChar char="●"/>
              <a:defRPr/>
            </a:lvl4pPr>
            <a:lvl5pPr marL="2286000" lvl="4" indent="-311150" rtl="0">
              <a:spcBef>
                <a:spcPts val="1500"/>
              </a:spcBef>
              <a:spcAft>
                <a:spcPts val="0"/>
              </a:spcAft>
              <a:buSzPts val="1300"/>
              <a:buChar char="○"/>
              <a:defRPr/>
            </a:lvl5pPr>
            <a:lvl6pPr marL="2743200" lvl="5" indent="-311150" rtl="0">
              <a:spcBef>
                <a:spcPts val="1500"/>
              </a:spcBef>
              <a:spcAft>
                <a:spcPts val="0"/>
              </a:spcAft>
              <a:buSzPts val="1300"/>
              <a:buChar char="■"/>
              <a:defRPr/>
            </a:lvl6pPr>
            <a:lvl7pPr marL="3200400" lvl="6" indent="-311150" rtl="0">
              <a:spcBef>
                <a:spcPts val="1500"/>
              </a:spcBef>
              <a:spcAft>
                <a:spcPts val="0"/>
              </a:spcAft>
              <a:buSzPts val="1300"/>
              <a:buChar char="●"/>
              <a:defRPr/>
            </a:lvl7pPr>
            <a:lvl8pPr marL="3657600" lvl="7" indent="-311150" rtl="0">
              <a:spcBef>
                <a:spcPts val="1500"/>
              </a:spcBef>
              <a:spcAft>
                <a:spcPts val="0"/>
              </a:spcAft>
              <a:buSzPts val="1300"/>
              <a:buChar char="○"/>
              <a:defRPr/>
            </a:lvl8pPr>
            <a:lvl9pPr marL="4114800" lvl="8" indent="-311150" rtl="0">
              <a:spcBef>
                <a:spcPts val="1500"/>
              </a:spcBef>
              <a:spcAft>
                <a:spcPts val="1500"/>
              </a:spcAft>
              <a:buSzPts val="1300"/>
              <a:buChar char="■"/>
              <a:defRPr/>
            </a:lvl9pPr>
          </a:lstStyle>
          <a:p>
            <a:endParaRPr/>
          </a:p>
        </p:txBody>
      </p:sp>
      <p:sp>
        <p:nvSpPr>
          <p:cNvPr id="84" name="Google Shape;84;p18"/>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33775" y="608080"/>
            <a:ext cx="6390000" cy="1599900"/>
          </a:xfrm>
          <a:prstGeom prst="rect">
            <a:avLst/>
          </a:prstGeom>
        </p:spPr>
        <p:txBody>
          <a:bodyPr spcFirstLastPara="1" wrap="square" lIns="84375" tIns="84375" rIns="84375" bIns="84375" anchor="b" anchorCtr="0"/>
          <a:lstStyle>
            <a:lvl1pPr lvl="0"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87" name="Google Shape;87;p19"/>
          <p:cNvSpPr txBox="1">
            <a:spLocks noGrp="1"/>
          </p:cNvSpPr>
          <p:nvPr>
            <p:ph type="body" idx="1"/>
          </p:nvPr>
        </p:nvSpPr>
        <p:spPr>
          <a:xfrm>
            <a:off x="233775" y="2358263"/>
            <a:ext cx="3000000" cy="6455700"/>
          </a:xfrm>
          <a:prstGeom prst="rect">
            <a:avLst/>
          </a:prstGeom>
        </p:spPr>
        <p:txBody>
          <a:bodyPr spcFirstLastPara="1" wrap="square" lIns="84375" tIns="84375" rIns="84375" bIns="84375" anchor="t" anchorCtr="0"/>
          <a:lstStyle>
            <a:lvl1pPr marL="457200" lvl="0" indent="-311150" rtl="0">
              <a:spcBef>
                <a:spcPts val="0"/>
              </a:spcBef>
              <a:spcAft>
                <a:spcPts val="0"/>
              </a:spcAft>
              <a:buSzPts val="1300"/>
              <a:buChar char="●"/>
              <a:defRPr sz="1300"/>
            </a:lvl1pPr>
            <a:lvl2pPr marL="914400" lvl="1" indent="-298450" rtl="0">
              <a:spcBef>
                <a:spcPts val="1500"/>
              </a:spcBef>
              <a:spcAft>
                <a:spcPts val="0"/>
              </a:spcAft>
              <a:buSzPts val="1100"/>
              <a:buChar char="○"/>
              <a:defRPr sz="1100"/>
            </a:lvl2pPr>
            <a:lvl3pPr marL="1371600" lvl="2" indent="-298450" rtl="0">
              <a:spcBef>
                <a:spcPts val="1500"/>
              </a:spcBef>
              <a:spcAft>
                <a:spcPts val="0"/>
              </a:spcAft>
              <a:buSzPts val="1100"/>
              <a:buChar char="■"/>
              <a:defRPr sz="1100"/>
            </a:lvl3pPr>
            <a:lvl4pPr marL="1828800" lvl="3" indent="-298450" rtl="0">
              <a:spcBef>
                <a:spcPts val="1500"/>
              </a:spcBef>
              <a:spcAft>
                <a:spcPts val="0"/>
              </a:spcAft>
              <a:buSzPts val="1100"/>
              <a:buChar char="●"/>
              <a:defRPr sz="1100"/>
            </a:lvl4pPr>
            <a:lvl5pPr marL="2286000" lvl="4" indent="-298450" rtl="0">
              <a:spcBef>
                <a:spcPts val="1500"/>
              </a:spcBef>
              <a:spcAft>
                <a:spcPts val="0"/>
              </a:spcAft>
              <a:buSzPts val="1100"/>
              <a:buChar char="○"/>
              <a:defRPr sz="1100"/>
            </a:lvl5pPr>
            <a:lvl6pPr marL="2743200" lvl="5" indent="-298450" rtl="0">
              <a:spcBef>
                <a:spcPts val="1500"/>
              </a:spcBef>
              <a:spcAft>
                <a:spcPts val="0"/>
              </a:spcAft>
              <a:buSzPts val="1100"/>
              <a:buChar char="■"/>
              <a:defRPr sz="1100"/>
            </a:lvl6pPr>
            <a:lvl7pPr marL="3200400" lvl="6" indent="-298450" rtl="0">
              <a:spcBef>
                <a:spcPts val="1500"/>
              </a:spcBef>
              <a:spcAft>
                <a:spcPts val="0"/>
              </a:spcAft>
              <a:buSzPts val="1100"/>
              <a:buChar char="●"/>
              <a:defRPr sz="1100"/>
            </a:lvl7pPr>
            <a:lvl8pPr marL="3657600" lvl="7" indent="-298450" rtl="0">
              <a:spcBef>
                <a:spcPts val="1500"/>
              </a:spcBef>
              <a:spcAft>
                <a:spcPts val="0"/>
              </a:spcAft>
              <a:buSzPts val="1100"/>
              <a:buChar char="○"/>
              <a:defRPr sz="1100"/>
            </a:lvl8pPr>
            <a:lvl9pPr marL="4114800" lvl="8" indent="-298450" rtl="0">
              <a:spcBef>
                <a:spcPts val="1500"/>
              </a:spcBef>
              <a:spcAft>
                <a:spcPts val="1500"/>
              </a:spcAft>
              <a:buSzPts val="1100"/>
              <a:buChar char="■"/>
              <a:defRPr sz="1100"/>
            </a:lvl9pPr>
          </a:lstStyle>
          <a:p>
            <a:endParaRPr/>
          </a:p>
        </p:txBody>
      </p:sp>
      <p:sp>
        <p:nvSpPr>
          <p:cNvPr id="88" name="Google Shape;88;p19"/>
          <p:cNvSpPr txBox="1">
            <a:spLocks noGrp="1"/>
          </p:cNvSpPr>
          <p:nvPr>
            <p:ph type="body" idx="2"/>
          </p:nvPr>
        </p:nvSpPr>
        <p:spPr>
          <a:xfrm>
            <a:off x="3624300" y="2358263"/>
            <a:ext cx="3000000" cy="6455700"/>
          </a:xfrm>
          <a:prstGeom prst="rect">
            <a:avLst/>
          </a:prstGeom>
        </p:spPr>
        <p:txBody>
          <a:bodyPr spcFirstLastPara="1" wrap="square" lIns="84375" tIns="84375" rIns="84375" bIns="84375" anchor="t" anchorCtr="0"/>
          <a:lstStyle>
            <a:lvl1pPr marL="457200" lvl="0" indent="-311150" rtl="0">
              <a:spcBef>
                <a:spcPts val="0"/>
              </a:spcBef>
              <a:spcAft>
                <a:spcPts val="0"/>
              </a:spcAft>
              <a:buSzPts val="1300"/>
              <a:buChar char="●"/>
              <a:defRPr sz="1300"/>
            </a:lvl1pPr>
            <a:lvl2pPr marL="914400" lvl="1" indent="-298450" rtl="0">
              <a:spcBef>
                <a:spcPts val="1500"/>
              </a:spcBef>
              <a:spcAft>
                <a:spcPts val="0"/>
              </a:spcAft>
              <a:buSzPts val="1100"/>
              <a:buChar char="○"/>
              <a:defRPr sz="1100"/>
            </a:lvl2pPr>
            <a:lvl3pPr marL="1371600" lvl="2" indent="-298450" rtl="0">
              <a:spcBef>
                <a:spcPts val="1500"/>
              </a:spcBef>
              <a:spcAft>
                <a:spcPts val="0"/>
              </a:spcAft>
              <a:buSzPts val="1100"/>
              <a:buChar char="■"/>
              <a:defRPr sz="1100"/>
            </a:lvl3pPr>
            <a:lvl4pPr marL="1828800" lvl="3" indent="-298450" rtl="0">
              <a:spcBef>
                <a:spcPts val="1500"/>
              </a:spcBef>
              <a:spcAft>
                <a:spcPts val="0"/>
              </a:spcAft>
              <a:buSzPts val="1100"/>
              <a:buChar char="●"/>
              <a:defRPr sz="1100"/>
            </a:lvl4pPr>
            <a:lvl5pPr marL="2286000" lvl="4" indent="-298450" rtl="0">
              <a:spcBef>
                <a:spcPts val="1500"/>
              </a:spcBef>
              <a:spcAft>
                <a:spcPts val="0"/>
              </a:spcAft>
              <a:buSzPts val="1100"/>
              <a:buChar char="○"/>
              <a:defRPr sz="1100"/>
            </a:lvl5pPr>
            <a:lvl6pPr marL="2743200" lvl="5" indent="-298450" rtl="0">
              <a:spcBef>
                <a:spcPts val="1500"/>
              </a:spcBef>
              <a:spcAft>
                <a:spcPts val="0"/>
              </a:spcAft>
              <a:buSzPts val="1100"/>
              <a:buChar char="■"/>
              <a:defRPr sz="1100"/>
            </a:lvl6pPr>
            <a:lvl7pPr marL="3200400" lvl="6" indent="-298450" rtl="0">
              <a:spcBef>
                <a:spcPts val="1500"/>
              </a:spcBef>
              <a:spcAft>
                <a:spcPts val="0"/>
              </a:spcAft>
              <a:buSzPts val="1100"/>
              <a:buChar char="●"/>
              <a:defRPr sz="1100"/>
            </a:lvl7pPr>
            <a:lvl8pPr marL="3657600" lvl="7" indent="-298450" rtl="0">
              <a:spcBef>
                <a:spcPts val="1500"/>
              </a:spcBef>
              <a:spcAft>
                <a:spcPts val="0"/>
              </a:spcAft>
              <a:buSzPts val="1100"/>
              <a:buChar char="○"/>
              <a:defRPr sz="1100"/>
            </a:lvl8pPr>
            <a:lvl9pPr marL="4114800" lvl="8" indent="-298450" rtl="0">
              <a:spcBef>
                <a:spcPts val="1500"/>
              </a:spcBef>
              <a:spcAft>
                <a:spcPts val="1500"/>
              </a:spcAft>
              <a:buSzPts val="1100"/>
              <a:buChar char="■"/>
              <a:defRPr sz="1100"/>
            </a:lvl9pPr>
          </a:lstStyle>
          <a:p>
            <a:endParaRPr/>
          </a:p>
        </p:txBody>
      </p:sp>
      <p:sp>
        <p:nvSpPr>
          <p:cNvPr id="89" name="Google Shape;89;p19"/>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233775" y="608080"/>
            <a:ext cx="6390000" cy="1599900"/>
          </a:xfrm>
          <a:prstGeom prst="rect">
            <a:avLst/>
          </a:prstGeom>
        </p:spPr>
        <p:txBody>
          <a:bodyPr spcFirstLastPara="1" wrap="square" lIns="84375" tIns="84375" rIns="84375" bIns="84375" anchor="b" anchorCtr="0"/>
          <a:lstStyle>
            <a:lvl1pPr lvl="0" rtl="0">
              <a:spcBef>
                <a:spcPts val="0"/>
              </a:spcBef>
              <a:spcAft>
                <a:spcPts val="0"/>
              </a:spcAft>
              <a:buSzPts val="3900"/>
              <a:buNone/>
              <a:defRPr/>
            </a:lvl1pPr>
            <a:lvl2pPr lvl="1" rtl="0">
              <a:spcBef>
                <a:spcPts val="0"/>
              </a:spcBef>
              <a:spcAft>
                <a:spcPts val="0"/>
              </a:spcAft>
              <a:buSzPts val="3900"/>
              <a:buNone/>
              <a:defRPr/>
            </a:lvl2pPr>
            <a:lvl3pPr lvl="2" rtl="0">
              <a:spcBef>
                <a:spcPts val="0"/>
              </a:spcBef>
              <a:spcAft>
                <a:spcPts val="0"/>
              </a:spcAft>
              <a:buSzPts val="3900"/>
              <a:buNone/>
              <a:defRPr/>
            </a:lvl3pPr>
            <a:lvl4pPr lvl="3" rtl="0">
              <a:spcBef>
                <a:spcPts val="0"/>
              </a:spcBef>
              <a:spcAft>
                <a:spcPts val="0"/>
              </a:spcAft>
              <a:buSzPts val="3900"/>
              <a:buNone/>
              <a:defRPr/>
            </a:lvl4pPr>
            <a:lvl5pPr lvl="4" rtl="0">
              <a:spcBef>
                <a:spcPts val="0"/>
              </a:spcBef>
              <a:spcAft>
                <a:spcPts val="0"/>
              </a:spcAft>
              <a:buSzPts val="3900"/>
              <a:buNone/>
              <a:defRPr/>
            </a:lvl5pPr>
            <a:lvl6pPr lvl="5" rtl="0">
              <a:spcBef>
                <a:spcPts val="0"/>
              </a:spcBef>
              <a:spcAft>
                <a:spcPts val="0"/>
              </a:spcAft>
              <a:buSzPts val="3900"/>
              <a:buNone/>
              <a:defRPr/>
            </a:lvl6pPr>
            <a:lvl7pPr lvl="6" rtl="0">
              <a:spcBef>
                <a:spcPts val="0"/>
              </a:spcBef>
              <a:spcAft>
                <a:spcPts val="0"/>
              </a:spcAft>
              <a:buSzPts val="3900"/>
              <a:buNone/>
              <a:defRPr/>
            </a:lvl7pPr>
            <a:lvl8pPr lvl="7" rtl="0">
              <a:spcBef>
                <a:spcPts val="0"/>
              </a:spcBef>
              <a:spcAft>
                <a:spcPts val="0"/>
              </a:spcAft>
              <a:buSzPts val="3900"/>
              <a:buNone/>
              <a:defRPr/>
            </a:lvl8pPr>
            <a:lvl9pPr lvl="8" rtl="0">
              <a:spcBef>
                <a:spcPts val="0"/>
              </a:spcBef>
              <a:spcAft>
                <a:spcPts val="0"/>
              </a:spcAft>
              <a:buSzPts val="3900"/>
              <a:buNone/>
              <a:defRPr/>
            </a:lvl9pPr>
          </a:lstStyle>
          <a:p>
            <a:endParaRPr/>
          </a:p>
        </p:txBody>
      </p:sp>
      <p:sp>
        <p:nvSpPr>
          <p:cNvPr id="92" name="Google Shape;92;p20"/>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233775" y="1069396"/>
            <a:ext cx="2106000" cy="1454400"/>
          </a:xfrm>
          <a:prstGeom prst="rect">
            <a:avLst/>
          </a:prstGeom>
        </p:spPr>
        <p:txBody>
          <a:bodyPr spcFirstLastPara="1" wrap="square" lIns="84375" tIns="84375" rIns="84375" bIns="84375" anchor="b" anchorCtr="0"/>
          <a:lstStyle>
            <a:lvl1pPr lvl="0"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95" name="Google Shape;95;p21"/>
          <p:cNvSpPr txBox="1">
            <a:spLocks noGrp="1"/>
          </p:cNvSpPr>
          <p:nvPr>
            <p:ph type="body" idx="1"/>
          </p:nvPr>
        </p:nvSpPr>
        <p:spPr>
          <a:xfrm>
            <a:off x="233775" y="2693508"/>
            <a:ext cx="2106000" cy="5360400"/>
          </a:xfrm>
          <a:prstGeom prst="rect">
            <a:avLst/>
          </a:prstGeom>
        </p:spPr>
        <p:txBody>
          <a:bodyPr spcFirstLastPara="1" wrap="square" lIns="84375" tIns="84375" rIns="84375" bIns="84375" anchor="t" anchorCtr="0"/>
          <a:lstStyle>
            <a:lvl1pPr marL="457200" lvl="0" indent="-298450" rtl="0">
              <a:spcBef>
                <a:spcPts val="0"/>
              </a:spcBef>
              <a:spcAft>
                <a:spcPts val="0"/>
              </a:spcAft>
              <a:buSzPts val="1100"/>
              <a:buChar char="●"/>
              <a:defRPr sz="1100"/>
            </a:lvl1pPr>
            <a:lvl2pPr marL="914400" lvl="1" indent="-298450" rtl="0">
              <a:spcBef>
                <a:spcPts val="1500"/>
              </a:spcBef>
              <a:spcAft>
                <a:spcPts val="0"/>
              </a:spcAft>
              <a:buSzPts val="1100"/>
              <a:buChar char="○"/>
              <a:defRPr sz="1100"/>
            </a:lvl2pPr>
            <a:lvl3pPr marL="1371600" lvl="2" indent="-298450" rtl="0">
              <a:spcBef>
                <a:spcPts val="1500"/>
              </a:spcBef>
              <a:spcAft>
                <a:spcPts val="0"/>
              </a:spcAft>
              <a:buSzPts val="1100"/>
              <a:buChar char="■"/>
              <a:defRPr sz="1100"/>
            </a:lvl3pPr>
            <a:lvl4pPr marL="1828800" lvl="3" indent="-298450" rtl="0">
              <a:spcBef>
                <a:spcPts val="1500"/>
              </a:spcBef>
              <a:spcAft>
                <a:spcPts val="0"/>
              </a:spcAft>
              <a:buSzPts val="1100"/>
              <a:buChar char="●"/>
              <a:defRPr sz="1100"/>
            </a:lvl4pPr>
            <a:lvl5pPr marL="2286000" lvl="4" indent="-298450" rtl="0">
              <a:spcBef>
                <a:spcPts val="1500"/>
              </a:spcBef>
              <a:spcAft>
                <a:spcPts val="0"/>
              </a:spcAft>
              <a:buSzPts val="1100"/>
              <a:buChar char="○"/>
              <a:defRPr sz="1100"/>
            </a:lvl5pPr>
            <a:lvl6pPr marL="2743200" lvl="5" indent="-298450" rtl="0">
              <a:spcBef>
                <a:spcPts val="1500"/>
              </a:spcBef>
              <a:spcAft>
                <a:spcPts val="0"/>
              </a:spcAft>
              <a:buSzPts val="1100"/>
              <a:buChar char="■"/>
              <a:defRPr sz="1100"/>
            </a:lvl6pPr>
            <a:lvl7pPr marL="3200400" lvl="6" indent="-298450" rtl="0">
              <a:spcBef>
                <a:spcPts val="1500"/>
              </a:spcBef>
              <a:spcAft>
                <a:spcPts val="0"/>
              </a:spcAft>
              <a:buSzPts val="1100"/>
              <a:buChar char="●"/>
              <a:defRPr sz="1100"/>
            </a:lvl7pPr>
            <a:lvl8pPr marL="3657600" lvl="7" indent="-298450" rtl="0">
              <a:spcBef>
                <a:spcPts val="1500"/>
              </a:spcBef>
              <a:spcAft>
                <a:spcPts val="0"/>
              </a:spcAft>
              <a:buSzPts val="1100"/>
              <a:buChar char="○"/>
              <a:defRPr sz="1100"/>
            </a:lvl8pPr>
            <a:lvl9pPr marL="4114800" lvl="8" indent="-298450" rtl="0">
              <a:spcBef>
                <a:spcPts val="1500"/>
              </a:spcBef>
              <a:spcAft>
                <a:spcPts val="1500"/>
              </a:spcAft>
              <a:buSzPts val="1100"/>
              <a:buChar char="■"/>
              <a:defRPr sz="1100"/>
            </a:lvl9pPr>
          </a:lstStyle>
          <a:p>
            <a:endParaRPr/>
          </a:p>
        </p:txBody>
      </p:sp>
      <p:sp>
        <p:nvSpPr>
          <p:cNvPr id="96" name="Google Shape;96;p21"/>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7"/>
        <p:cNvGrpSpPr/>
        <p:nvPr/>
      </p:nvGrpSpPr>
      <p:grpSpPr>
        <a:xfrm>
          <a:off x="0" y="0"/>
          <a:ext cx="0" cy="0"/>
          <a:chOff x="0" y="0"/>
          <a:chExt cx="0" cy="0"/>
        </a:xfrm>
      </p:grpSpPr>
      <p:sp>
        <p:nvSpPr>
          <p:cNvPr id="98" name="Google Shape;98;p22"/>
          <p:cNvSpPr/>
          <p:nvPr/>
        </p:nvSpPr>
        <p:spPr>
          <a:xfrm>
            <a:off x="0" y="9711759"/>
            <a:ext cx="6858000" cy="188400"/>
          </a:xfrm>
          <a:prstGeom prst="rect">
            <a:avLst/>
          </a:prstGeom>
          <a:solidFill>
            <a:schemeClr val="lt2"/>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sp>
        <p:nvSpPr>
          <p:cNvPr id="99" name="Google Shape;99;p22"/>
          <p:cNvSpPr txBox="1">
            <a:spLocks noGrp="1"/>
          </p:cNvSpPr>
          <p:nvPr>
            <p:ph type="title"/>
          </p:nvPr>
        </p:nvSpPr>
        <p:spPr>
          <a:xfrm>
            <a:off x="367688" y="866430"/>
            <a:ext cx="4409100" cy="7874100"/>
          </a:xfrm>
          <a:prstGeom prst="rect">
            <a:avLst/>
          </a:prstGeom>
        </p:spPr>
        <p:txBody>
          <a:bodyPr spcFirstLastPara="1" wrap="square" lIns="84375" tIns="84375" rIns="84375" bIns="84375" anchor="ctr" anchorCtr="0"/>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100" name="Google Shape;100;p22"/>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23"/>
          <p:cNvSpPr/>
          <p:nvPr/>
        </p:nvSpPr>
        <p:spPr>
          <a:xfrm>
            <a:off x="3429000" y="-48"/>
            <a:ext cx="3429000" cy="9900000"/>
          </a:xfrm>
          <a:prstGeom prst="rect">
            <a:avLst/>
          </a:prstGeom>
          <a:solidFill>
            <a:schemeClr val="lt2"/>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cxnSp>
        <p:nvCxnSpPr>
          <p:cNvPr id="103" name="Google Shape;103;p23"/>
          <p:cNvCxnSpPr/>
          <p:nvPr/>
        </p:nvCxnSpPr>
        <p:spPr>
          <a:xfrm>
            <a:off x="3772256" y="8652756"/>
            <a:ext cx="351300" cy="0"/>
          </a:xfrm>
          <a:prstGeom prst="straightConnector1">
            <a:avLst/>
          </a:prstGeom>
          <a:noFill/>
          <a:ln w="19050" cap="flat" cmpd="sng">
            <a:solidFill>
              <a:schemeClr val="lt1"/>
            </a:solidFill>
            <a:prstDash val="solid"/>
            <a:round/>
            <a:headEnd type="none" w="sm" len="sm"/>
            <a:tailEnd type="none" w="sm" len="sm"/>
          </a:ln>
        </p:spPr>
      </p:cxnSp>
      <p:sp>
        <p:nvSpPr>
          <p:cNvPr id="104" name="Google Shape;104;p23"/>
          <p:cNvSpPr txBox="1">
            <a:spLocks noGrp="1"/>
          </p:cNvSpPr>
          <p:nvPr>
            <p:ph type="title"/>
          </p:nvPr>
        </p:nvSpPr>
        <p:spPr>
          <a:xfrm>
            <a:off x="199125" y="1788631"/>
            <a:ext cx="3033900" cy="3437700"/>
          </a:xfrm>
          <a:prstGeom prst="rect">
            <a:avLst/>
          </a:prstGeom>
        </p:spPr>
        <p:txBody>
          <a:bodyPr spcFirstLastPara="1" wrap="square" lIns="84375" tIns="84375" rIns="84375" bIns="84375" anchor="b" anchorCtr="0"/>
          <a:lstStyle>
            <a:lvl1pPr lvl="0" algn="ctr" rtl="0">
              <a:spcBef>
                <a:spcPts val="0"/>
              </a:spcBef>
              <a:spcAft>
                <a:spcPts val="0"/>
              </a:spcAft>
              <a:buClr>
                <a:schemeClr val="lt2"/>
              </a:buClr>
              <a:buSzPts val="3900"/>
              <a:buNone/>
              <a:defRPr>
                <a:solidFill>
                  <a:schemeClr val="lt2"/>
                </a:solidFill>
              </a:defRPr>
            </a:lvl1pPr>
            <a:lvl2pPr lvl="1" algn="ctr" rtl="0">
              <a:spcBef>
                <a:spcPts val="0"/>
              </a:spcBef>
              <a:spcAft>
                <a:spcPts val="0"/>
              </a:spcAft>
              <a:buClr>
                <a:schemeClr val="lt2"/>
              </a:buClr>
              <a:buSzPts val="3900"/>
              <a:buNone/>
              <a:defRPr>
                <a:solidFill>
                  <a:schemeClr val="lt2"/>
                </a:solidFill>
              </a:defRPr>
            </a:lvl2pPr>
            <a:lvl3pPr lvl="2" algn="ctr" rtl="0">
              <a:spcBef>
                <a:spcPts val="0"/>
              </a:spcBef>
              <a:spcAft>
                <a:spcPts val="0"/>
              </a:spcAft>
              <a:buClr>
                <a:schemeClr val="lt2"/>
              </a:buClr>
              <a:buSzPts val="3900"/>
              <a:buNone/>
              <a:defRPr>
                <a:solidFill>
                  <a:schemeClr val="lt2"/>
                </a:solidFill>
              </a:defRPr>
            </a:lvl3pPr>
            <a:lvl4pPr lvl="3" algn="ctr" rtl="0">
              <a:spcBef>
                <a:spcPts val="0"/>
              </a:spcBef>
              <a:spcAft>
                <a:spcPts val="0"/>
              </a:spcAft>
              <a:buClr>
                <a:schemeClr val="lt2"/>
              </a:buClr>
              <a:buSzPts val="3900"/>
              <a:buNone/>
              <a:defRPr>
                <a:solidFill>
                  <a:schemeClr val="lt2"/>
                </a:solidFill>
              </a:defRPr>
            </a:lvl4pPr>
            <a:lvl5pPr lvl="4" algn="ctr" rtl="0">
              <a:spcBef>
                <a:spcPts val="0"/>
              </a:spcBef>
              <a:spcAft>
                <a:spcPts val="0"/>
              </a:spcAft>
              <a:buClr>
                <a:schemeClr val="lt2"/>
              </a:buClr>
              <a:buSzPts val="3900"/>
              <a:buNone/>
              <a:defRPr>
                <a:solidFill>
                  <a:schemeClr val="lt2"/>
                </a:solidFill>
              </a:defRPr>
            </a:lvl5pPr>
            <a:lvl6pPr lvl="5" algn="ctr" rtl="0">
              <a:spcBef>
                <a:spcPts val="0"/>
              </a:spcBef>
              <a:spcAft>
                <a:spcPts val="0"/>
              </a:spcAft>
              <a:buClr>
                <a:schemeClr val="lt2"/>
              </a:buClr>
              <a:buSzPts val="3900"/>
              <a:buNone/>
              <a:defRPr>
                <a:solidFill>
                  <a:schemeClr val="lt2"/>
                </a:solidFill>
              </a:defRPr>
            </a:lvl6pPr>
            <a:lvl7pPr lvl="6" algn="ctr" rtl="0">
              <a:spcBef>
                <a:spcPts val="0"/>
              </a:spcBef>
              <a:spcAft>
                <a:spcPts val="0"/>
              </a:spcAft>
              <a:buClr>
                <a:schemeClr val="lt2"/>
              </a:buClr>
              <a:buSzPts val="3900"/>
              <a:buNone/>
              <a:defRPr>
                <a:solidFill>
                  <a:schemeClr val="lt2"/>
                </a:solidFill>
              </a:defRPr>
            </a:lvl7pPr>
            <a:lvl8pPr lvl="7" algn="ctr" rtl="0">
              <a:spcBef>
                <a:spcPts val="0"/>
              </a:spcBef>
              <a:spcAft>
                <a:spcPts val="0"/>
              </a:spcAft>
              <a:buClr>
                <a:schemeClr val="lt2"/>
              </a:buClr>
              <a:buSzPts val="3900"/>
              <a:buNone/>
              <a:defRPr>
                <a:solidFill>
                  <a:schemeClr val="lt2"/>
                </a:solidFill>
              </a:defRPr>
            </a:lvl8pPr>
            <a:lvl9pPr lvl="8" algn="ctr" rtl="0">
              <a:spcBef>
                <a:spcPts val="0"/>
              </a:spcBef>
              <a:spcAft>
                <a:spcPts val="0"/>
              </a:spcAft>
              <a:buClr>
                <a:schemeClr val="lt2"/>
              </a:buClr>
              <a:buSzPts val="3900"/>
              <a:buNone/>
              <a:defRPr>
                <a:solidFill>
                  <a:schemeClr val="lt2"/>
                </a:solidFill>
              </a:defRPr>
            </a:lvl9pPr>
          </a:lstStyle>
          <a:p>
            <a:endParaRPr/>
          </a:p>
        </p:txBody>
      </p:sp>
      <p:sp>
        <p:nvSpPr>
          <p:cNvPr id="105" name="Google Shape;105;p23"/>
          <p:cNvSpPr txBox="1">
            <a:spLocks noGrp="1"/>
          </p:cNvSpPr>
          <p:nvPr>
            <p:ph type="subTitle" idx="1"/>
          </p:nvPr>
        </p:nvSpPr>
        <p:spPr>
          <a:xfrm>
            <a:off x="199125" y="5329660"/>
            <a:ext cx="3033900" cy="3029700"/>
          </a:xfrm>
          <a:prstGeom prst="rect">
            <a:avLst/>
          </a:prstGeom>
        </p:spPr>
        <p:txBody>
          <a:bodyPr spcFirstLastPara="1" wrap="square" lIns="84375" tIns="84375" rIns="84375" bIns="84375" anchor="t" anchorCtr="0"/>
          <a:lstStyle>
            <a:lvl1pPr lvl="0" algn="ctr" rtl="0">
              <a:lnSpc>
                <a:spcPct val="100000"/>
              </a:lnSpc>
              <a:spcBef>
                <a:spcPts val="0"/>
              </a:spcBef>
              <a:spcAft>
                <a:spcPts val="0"/>
              </a:spcAft>
              <a:buSzPts val="2200"/>
              <a:buFont typeface="Economica"/>
              <a:buNone/>
              <a:defRPr sz="2200">
                <a:latin typeface="Economica"/>
                <a:ea typeface="Economica"/>
                <a:cs typeface="Economica"/>
                <a:sym typeface="Economica"/>
              </a:defRPr>
            </a:lvl1pPr>
            <a:lvl2pPr lvl="1" algn="ctr" rtl="0">
              <a:lnSpc>
                <a:spcPct val="100000"/>
              </a:lnSpc>
              <a:spcBef>
                <a:spcPts val="0"/>
              </a:spcBef>
              <a:spcAft>
                <a:spcPts val="0"/>
              </a:spcAft>
              <a:buSzPts val="2200"/>
              <a:buFont typeface="Economica"/>
              <a:buNone/>
              <a:defRPr sz="2200">
                <a:latin typeface="Economica"/>
                <a:ea typeface="Economica"/>
                <a:cs typeface="Economica"/>
                <a:sym typeface="Economica"/>
              </a:defRPr>
            </a:lvl2pPr>
            <a:lvl3pPr lvl="2" algn="ctr" rtl="0">
              <a:lnSpc>
                <a:spcPct val="100000"/>
              </a:lnSpc>
              <a:spcBef>
                <a:spcPts val="0"/>
              </a:spcBef>
              <a:spcAft>
                <a:spcPts val="0"/>
              </a:spcAft>
              <a:buSzPts val="2200"/>
              <a:buFont typeface="Economica"/>
              <a:buNone/>
              <a:defRPr sz="2200">
                <a:latin typeface="Economica"/>
                <a:ea typeface="Economica"/>
                <a:cs typeface="Economica"/>
                <a:sym typeface="Economica"/>
              </a:defRPr>
            </a:lvl3pPr>
            <a:lvl4pPr lvl="3" algn="ctr" rtl="0">
              <a:lnSpc>
                <a:spcPct val="100000"/>
              </a:lnSpc>
              <a:spcBef>
                <a:spcPts val="0"/>
              </a:spcBef>
              <a:spcAft>
                <a:spcPts val="0"/>
              </a:spcAft>
              <a:buSzPts val="2200"/>
              <a:buFont typeface="Economica"/>
              <a:buNone/>
              <a:defRPr sz="2200">
                <a:latin typeface="Economica"/>
                <a:ea typeface="Economica"/>
                <a:cs typeface="Economica"/>
                <a:sym typeface="Economica"/>
              </a:defRPr>
            </a:lvl4pPr>
            <a:lvl5pPr lvl="4" algn="ctr" rtl="0">
              <a:lnSpc>
                <a:spcPct val="100000"/>
              </a:lnSpc>
              <a:spcBef>
                <a:spcPts val="0"/>
              </a:spcBef>
              <a:spcAft>
                <a:spcPts val="0"/>
              </a:spcAft>
              <a:buSzPts val="2200"/>
              <a:buFont typeface="Economica"/>
              <a:buNone/>
              <a:defRPr sz="2200">
                <a:latin typeface="Economica"/>
                <a:ea typeface="Economica"/>
                <a:cs typeface="Economica"/>
                <a:sym typeface="Economica"/>
              </a:defRPr>
            </a:lvl5pPr>
            <a:lvl6pPr lvl="5" algn="ctr" rtl="0">
              <a:lnSpc>
                <a:spcPct val="100000"/>
              </a:lnSpc>
              <a:spcBef>
                <a:spcPts val="0"/>
              </a:spcBef>
              <a:spcAft>
                <a:spcPts val="0"/>
              </a:spcAft>
              <a:buSzPts val="2200"/>
              <a:buFont typeface="Economica"/>
              <a:buNone/>
              <a:defRPr sz="2200">
                <a:latin typeface="Economica"/>
                <a:ea typeface="Economica"/>
                <a:cs typeface="Economica"/>
                <a:sym typeface="Economica"/>
              </a:defRPr>
            </a:lvl6pPr>
            <a:lvl7pPr lvl="6" algn="ctr" rtl="0">
              <a:lnSpc>
                <a:spcPct val="100000"/>
              </a:lnSpc>
              <a:spcBef>
                <a:spcPts val="0"/>
              </a:spcBef>
              <a:spcAft>
                <a:spcPts val="0"/>
              </a:spcAft>
              <a:buSzPts val="2200"/>
              <a:buFont typeface="Economica"/>
              <a:buNone/>
              <a:defRPr sz="2200">
                <a:latin typeface="Economica"/>
                <a:ea typeface="Economica"/>
                <a:cs typeface="Economica"/>
                <a:sym typeface="Economica"/>
              </a:defRPr>
            </a:lvl7pPr>
            <a:lvl8pPr lvl="7" algn="ctr" rtl="0">
              <a:lnSpc>
                <a:spcPct val="100000"/>
              </a:lnSpc>
              <a:spcBef>
                <a:spcPts val="0"/>
              </a:spcBef>
              <a:spcAft>
                <a:spcPts val="0"/>
              </a:spcAft>
              <a:buSzPts val="2200"/>
              <a:buFont typeface="Economica"/>
              <a:buNone/>
              <a:defRPr sz="2200">
                <a:latin typeface="Economica"/>
                <a:ea typeface="Economica"/>
                <a:cs typeface="Economica"/>
                <a:sym typeface="Economica"/>
              </a:defRPr>
            </a:lvl8pPr>
            <a:lvl9pPr lvl="8" algn="ctr" rtl="0">
              <a:lnSpc>
                <a:spcPct val="100000"/>
              </a:lnSpc>
              <a:spcBef>
                <a:spcPts val="0"/>
              </a:spcBef>
              <a:spcAft>
                <a:spcPts val="0"/>
              </a:spcAft>
              <a:buSzPts val="2200"/>
              <a:buFont typeface="Economica"/>
              <a:buNone/>
              <a:defRPr sz="2200">
                <a:latin typeface="Economica"/>
                <a:ea typeface="Economica"/>
                <a:cs typeface="Economica"/>
                <a:sym typeface="Economica"/>
              </a:defRPr>
            </a:lvl9pPr>
          </a:lstStyle>
          <a:p>
            <a:endParaRPr/>
          </a:p>
        </p:txBody>
      </p:sp>
      <p:sp>
        <p:nvSpPr>
          <p:cNvPr id="106" name="Google Shape;106;p23"/>
          <p:cNvSpPr txBox="1">
            <a:spLocks noGrp="1"/>
          </p:cNvSpPr>
          <p:nvPr>
            <p:ph type="body" idx="2"/>
          </p:nvPr>
        </p:nvSpPr>
        <p:spPr>
          <a:xfrm>
            <a:off x="3704625" y="1393911"/>
            <a:ext cx="2877600" cy="7112100"/>
          </a:xfrm>
          <a:prstGeom prst="rect">
            <a:avLst/>
          </a:prstGeom>
        </p:spPr>
        <p:txBody>
          <a:bodyPr spcFirstLastPara="1" wrap="square" lIns="84375" tIns="84375" rIns="84375" bIns="84375" anchor="ctr" anchorCtr="0"/>
          <a:lstStyle>
            <a:lvl1pPr marL="457200" lvl="0" indent="-336550" rtl="0">
              <a:spcBef>
                <a:spcPts val="0"/>
              </a:spcBef>
              <a:spcAft>
                <a:spcPts val="0"/>
              </a:spcAft>
              <a:buClr>
                <a:schemeClr val="lt1"/>
              </a:buClr>
              <a:buSzPts val="1700"/>
              <a:buChar char="●"/>
              <a:defRPr>
                <a:solidFill>
                  <a:schemeClr val="lt1"/>
                </a:solidFill>
              </a:defRPr>
            </a:lvl1pPr>
            <a:lvl2pPr marL="914400" lvl="1" indent="-311150" rtl="0">
              <a:spcBef>
                <a:spcPts val="1500"/>
              </a:spcBef>
              <a:spcAft>
                <a:spcPts val="0"/>
              </a:spcAft>
              <a:buClr>
                <a:schemeClr val="lt1"/>
              </a:buClr>
              <a:buSzPts val="1300"/>
              <a:buChar char="○"/>
              <a:defRPr>
                <a:solidFill>
                  <a:schemeClr val="lt1"/>
                </a:solidFill>
              </a:defRPr>
            </a:lvl2pPr>
            <a:lvl3pPr marL="1371600" lvl="2" indent="-311150" rtl="0">
              <a:spcBef>
                <a:spcPts val="1500"/>
              </a:spcBef>
              <a:spcAft>
                <a:spcPts val="0"/>
              </a:spcAft>
              <a:buClr>
                <a:schemeClr val="lt1"/>
              </a:buClr>
              <a:buSzPts val="1300"/>
              <a:buChar char="■"/>
              <a:defRPr>
                <a:solidFill>
                  <a:schemeClr val="lt1"/>
                </a:solidFill>
              </a:defRPr>
            </a:lvl3pPr>
            <a:lvl4pPr marL="1828800" lvl="3" indent="-311150" rtl="0">
              <a:spcBef>
                <a:spcPts val="1500"/>
              </a:spcBef>
              <a:spcAft>
                <a:spcPts val="0"/>
              </a:spcAft>
              <a:buClr>
                <a:schemeClr val="lt1"/>
              </a:buClr>
              <a:buSzPts val="1300"/>
              <a:buChar char="●"/>
              <a:defRPr>
                <a:solidFill>
                  <a:schemeClr val="lt1"/>
                </a:solidFill>
              </a:defRPr>
            </a:lvl4pPr>
            <a:lvl5pPr marL="2286000" lvl="4" indent="-311150" rtl="0">
              <a:spcBef>
                <a:spcPts val="1500"/>
              </a:spcBef>
              <a:spcAft>
                <a:spcPts val="0"/>
              </a:spcAft>
              <a:buClr>
                <a:schemeClr val="lt1"/>
              </a:buClr>
              <a:buSzPts val="1300"/>
              <a:buChar char="○"/>
              <a:defRPr>
                <a:solidFill>
                  <a:schemeClr val="lt1"/>
                </a:solidFill>
              </a:defRPr>
            </a:lvl5pPr>
            <a:lvl6pPr marL="2743200" lvl="5" indent="-311150" rtl="0">
              <a:spcBef>
                <a:spcPts val="1500"/>
              </a:spcBef>
              <a:spcAft>
                <a:spcPts val="0"/>
              </a:spcAft>
              <a:buClr>
                <a:schemeClr val="lt1"/>
              </a:buClr>
              <a:buSzPts val="1300"/>
              <a:buChar char="■"/>
              <a:defRPr>
                <a:solidFill>
                  <a:schemeClr val="lt1"/>
                </a:solidFill>
              </a:defRPr>
            </a:lvl6pPr>
            <a:lvl7pPr marL="3200400" lvl="6" indent="-311150" rtl="0">
              <a:spcBef>
                <a:spcPts val="1500"/>
              </a:spcBef>
              <a:spcAft>
                <a:spcPts val="0"/>
              </a:spcAft>
              <a:buClr>
                <a:schemeClr val="lt1"/>
              </a:buClr>
              <a:buSzPts val="1300"/>
              <a:buChar char="●"/>
              <a:defRPr>
                <a:solidFill>
                  <a:schemeClr val="lt1"/>
                </a:solidFill>
              </a:defRPr>
            </a:lvl7pPr>
            <a:lvl8pPr marL="3657600" lvl="7" indent="-311150" rtl="0">
              <a:spcBef>
                <a:spcPts val="1500"/>
              </a:spcBef>
              <a:spcAft>
                <a:spcPts val="0"/>
              </a:spcAft>
              <a:buClr>
                <a:schemeClr val="lt1"/>
              </a:buClr>
              <a:buSzPts val="1300"/>
              <a:buChar char="○"/>
              <a:defRPr>
                <a:solidFill>
                  <a:schemeClr val="lt1"/>
                </a:solidFill>
              </a:defRPr>
            </a:lvl8pPr>
            <a:lvl9pPr marL="4114800" lvl="8" indent="-311150" rtl="0">
              <a:spcBef>
                <a:spcPts val="1500"/>
              </a:spcBef>
              <a:spcAft>
                <a:spcPts val="1500"/>
              </a:spcAft>
              <a:buClr>
                <a:schemeClr val="lt1"/>
              </a:buClr>
              <a:buSzPts val="1300"/>
              <a:buChar char="■"/>
              <a:defRPr>
                <a:solidFill>
                  <a:schemeClr val="lt1"/>
                </a:solidFill>
              </a:defRPr>
            </a:lvl9pPr>
          </a:lstStyle>
          <a:p>
            <a:endParaRPr/>
          </a:p>
        </p:txBody>
      </p:sp>
      <p:sp>
        <p:nvSpPr>
          <p:cNvPr id="107" name="Google Shape;107;p23"/>
          <p:cNvSpPr txBox="1">
            <a:spLocks noGrp="1"/>
          </p:cNvSpPr>
          <p:nvPr>
            <p:ph type="sldNum" idx="12"/>
          </p:nvPr>
        </p:nvSpPr>
        <p:spPr>
          <a:xfrm>
            <a:off x="6354343" y="8975570"/>
            <a:ext cx="411600" cy="757500"/>
          </a:xfrm>
          <a:prstGeom prst="rect">
            <a:avLst/>
          </a:prstGeom>
        </p:spPr>
        <p:txBody>
          <a:bodyPr spcFirstLastPara="1" wrap="square" lIns="84375" tIns="84375" rIns="84375" bIns="843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33775" y="608080"/>
            <a:ext cx="6390000" cy="1599900"/>
          </a:xfrm>
          <a:prstGeom prst="rect">
            <a:avLst/>
          </a:prstGeom>
          <a:noFill/>
          <a:ln>
            <a:noFill/>
          </a:ln>
        </p:spPr>
        <p:txBody>
          <a:bodyPr spcFirstLastPara="1" wrap="square" lIns="84375" tIns="84375" rIns="84375" bIns="84375" anchor="b" anchorCtr="0"/>
          <a:lstStyle>
            <a:lvl1pPr lvl="0"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1pPr>
            <a:lvl2pPr lvl="1"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2pPr>
            <a:lvl3pPr lvl="2"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3pPr>
            <a:lvl4pPr lvl="3"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4pPr>
            <a:lvl5pPr lvl="4"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5pPr>
            <a:lvl6pPr lvl="5"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6pPr>
            <a:lvl7pPr lvl="6"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7pPr>
            <a:lvl8pPr lvl="7"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8pPr>
            <a:lvl9pPr lvl="8"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9pPr>
          </a:lstStyle>
          <a:p>
            <a:endParaRPr/>
          </a:p>
        </p:txBody>
      </p:sp>
      <p:sp>
        <p:nvSpPr>
          <p:cNvPr id="52" name="Google Shape;52;p13"/>
          <p:cNvSpPr txBox="1">
            <a:spLocks noGrp="1"/>
          </p:cNvSpPr>
          <p:nvPr>
            <p:ph type="body" idx="1"/>
          </p:nvPr>
        </p:nvSpPr>
        <p:spPr>
          <a:xfrm>
            <a:off x="233775" y="2358263"/>
            <a:ext cx="6390000" cy="6455700"/>
          </a:xfrm>
          <a:prstGeom prst="rect">
            <a:avLst/>
          </a:prstGeom>
          <a:noFill/>
          <a:ln>
            <a:noFill/>
          </a:ln>
        </p:spPr>
        <p:txBody>
          <a:bodyPr spcFirstLastPara="1" wrap="square" lIns="84375" tIns="84375" rIns="84375" bIns="84375" anchor="t" anchorCtr="0"/>
          <a:lstStyle>
            <a:lvl1pPr marL="457200" lvl="0" indent="-336550" rtl="0">
              <a:lnSpc>
                <a:spcPct val="115000"/>
              </a:lnSpc>
              <a:spcBef>
                <a:spcPts val="0"/>
              </a:spcBef>
              <a:spcAft>
                <a:spcPts val="0"/>
              </a:spcAft>
              <a:buClr>
                <a:schemeClr val="dk1"/>
              </a:buClr>
              <a:buSzPts val="1700"/>
              <a:buFont typeface="Josefin Sans"/>
              <a:buChar char="●"/>
              <a:defRPr sz="1700">
                <a:solidFill>
                  <a:schemeClr val="dk1"/>
                </a:solidFill>
                <a:latin typeface="Josefin Sans"/>
                <a:ea typeface="Josefin Sans"/>
                <a:cs typeface="Josefin Sans"/>
                <a:sym typeface="Josefin Sans"/>
              </a:defRPr>
            </a:lvl1pPr>
            <a:lvl2pPr marL="914400" lvl="1" indent="-311150" rtl="0">
              <a:lnSpc>
                <a:spcPct val="115000"/>
              </a:lnSpc>
              <a:spcBef>
                <a:spcPts val="1500"/>
              </a:spcBef>
              <a:spcAft>
                <a:spcPts val="0"/>
              </a:spcAft>
              <a:buClr>
                <a:schemeClr val="dk1"/>
              </a:buClr>
              <a:buSzPts val="1300"/>
              <a:buFont typeface="Cairo"/>
              <a:buChar char="○"/>
              <a:defRPr sz="1300">
                <a:solidFill>
                  <a:schemeClr val="dk1"/>
                </a:solidFill>
                <a:latin typeface="Cairo"/>
                <a:ea typeface="Cairo"/>
                <a:cs typeface="Cairo"/>
                <a:sym typeface="Cairo"/>
              </a:defRPr>
            </a:lvl2pPr>
            <a:lvl3pPr marL="1371600" lvl="2" indent="-311150" rtl="0">
              <a:lnSpc>
                <a:spcPct val="115000"/>
              </a:lnSpc>
              <a:spcBef>
                <a:spcPts val="1500"/>
              </a:spcBef>
              <a:spcAft>
                <a:spcPts val="0"/>
              </a:spcAft>
              <a:buClr>
                <a:schemeClr val="dk1"/>
              </a:buClr>
              <a:buSzPts val="1300"/>
              <a:buFont typeface="Economica"/>
              <a:buChar char="■"/>
              <a:defRPr sz="1300">
                <a:solidFill>
                  <a:schemeClr val="dk1"/>
                </a:solidFill>
                <a:latin typeface="Economica"/>
                <a:ea typeface="Economica"/>
                <a:cs typeface="Economica"/>
                <a:sym typeface="Economica"/>
              </a:defRPr>
            </a:lvl3pPr>
            <a:lvl4pPr marL="1828800" lvl="3" indent="-311150" rtl="0">
              <a:lnSpc>
                <a:spcPct val="115000"/>
              </a:lnSpc>
              <a:spcBef>
                <a:spcPts val="150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4pPr>
            <a:lvl5pPr marL="2286000" lvl="4" indent="-311150" rtl="0">
              <a:lnSpc>
                <a:spcPct val="115000"/>
              </a:lnSpc>
              <a:spcBef>
                <a:spcPts val="150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5pPr>
            <a:lvl6pPr marL="2743200" lvl="5" indent="-311150" rtl="0">
              <a:lnSpc>
                <a:spcPct val="115000"/>
              </a:lnSpc>
              <a:spcBef>
                <a:spcPts val="150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6pPr>
            <a:lvl7pPr marL="3200400" lvl="6" indent="-311150" rtl="0">
              <a:lnSpc>
                <a:spcPct val="115000"/>
              </a:lnSpc>
              <a:spcBef>
                <a:spcPts val="150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7pPr>
            <a:lvl8pPr marL="3657600" lvl="7" indent="-311150" rtl="0">
              <a:lnSpc>
                <a:spcPct val="115000"/>
              </a:lnSpc>
              <a:spcBef>
                <a:spcPts val="150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8pPr>
            <a:lvl9pPr marL="4114800" lvl="8" indent="-311150" rtl="0">
              <a:lnSpc>
                <a:spcPct val="115000"/>
              </a:lnSpc>
              <a:spcBef>
                <a:spcPts val="1500"/>
              </a:spcBef>
              <a:spcAft>
                <a:spcPts val="1500"/>
              </a:spcAft>
              <a:buClr>
                <a:schemeClr val="dk1"/>
              </a:buClr>
              <a:buSzPts val="1300"/>
              <a:buFont typeface="Open Sans"/>
              <a:buChar char="■"/>
              <a:defRPr sz="1300">
                <a:solidFill>
                  <a:schemeClr val="dk1"/>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6354343" y="8975570"/>
            <a:ext cx="411600" cy="757500"/>
          </a:xfrm>
          <a:prstGeom prst="rect">
            <a:avLst/>
          </a:prstGeom>
          <a:noFill/>
          <a:ln>
            <a:noFill/>
          </a:ln>
        </p:spPr>
        <p:txBody>
          <a:bodyPr spcFirstLastPara="1" wrap="square" lIns="84375" tIns="84375" rIns="84375" bIns="84375" anchor="ctr" anchorCtr="0">
            <a:noAutofit/>
          </a:bodyPr>
          <a:lstStyle>
            <a:lvl1pPr lvl="0" algn="r" rtl="0">
              <a:buNone/>
              <a:defRPr sz="900">
                <a:solidFill>
                  <a:schemeClr val="dk1"/>
                </a:solidFill>
                <a:latin typeface="Economica"/>
                <a:ea typeface="Economica"/>
                <a:cs typeface="Economica"/>
                <a:sym typeface="Economica"/>
              </a:defRPr>
            </a:lvl1pPr>
            <a:lvl2pPr lvl="1" algn="r" rtl="0">
              <a:buNone/>
              <a:defRPr sz="900">
                <a:solidFill>
                  <a:schemeClr val="dk1"/>
                </a:solidFill>
                <a:latin typeface="Economica"/>
                <a:ea typeface="Economica"/>
                <a:cs typeface="Economica"/>
                <a:sym typeface="Economica"/>
              </a:defRPr>
            </a:lvl2pPr>
            <a:lvl3pPr lvl="2" algn="r" rtl="0">
              <a:buNone/>
              <a:defRPr sz="900">
                <a:solidFill>
                  <a:schemeClr val="dk1"/>
                </a:solidFill>
                <a:latin typeface="Economica"/>
                <a:ea typeface="Economica"/>
                <a:cs typeface="Economica"/>
                <a:sym typeface="Economica"/>
              </a:defRPr>
            </a:lvl3pPr>
            <a:lvl4pPr lvl="3" algn="r" rtl="0">
              <a:buNone/>
              <a:defRPr sz="900">
                <a:solidFill>
                  <a:schemeClr val="dk1"/>
                </a:solidFill>
                <a:latin typeface="Economica"/>
                <a:ea typeface="Economica"/>
                <a:cs typeface="Economica"/>
                <a:sym typeface="Economica"/>
              </a:defRPr>
            </a:lvl4pPr>
            <a:lvl5pPr lvl="4" algn="r" rtl="0">
              <a:buNone/>
              <a:defRPr sz="900">
                <a:solidFill>
                  <a:schemeClr val="dk1"/>
                </a:solidFill>
                <a:latin typeface="Economica"/>
                <a:ea typeface="Economica"/>
                <a:cs typeface="Economica"/>
                <a:sym typeface="Economica"/>
              </a:defRPr>
            </a:lvl5pPr>
            <a:lvl6pPr lvl="5" algn="r" rtl="0">
              <a:buNone/>
              <a:defRPr sz="900">
                <a:solidFill>
                  <a:schemeClr val="dk1"/>
                </a:solidFill>
                <a:latin typeface="Economica"/>
                <a:ea typeface="Economica"/>
                <a:cs typeface="Economica"/>
                <a:sym typeface="Economica"/>
              </a:defRPr>
            </a:lvl6pPr>
            <a:lvl7pPr lvl="6" algn="r" rtl="0">
              <a:buNone/>
              <a:defRPr sz="900">
                <a:solidFill>
                  <a:schemeClr val="dk1"/>
                </a:solidFill>
                <a:latin typeface="Economica"/>
                <a:ea typeface="Economica"/>
                <a:cs typeface="Economica"/>
                <a:sym typeface="Economica"/>
              </a:defRPr>
            </a:lvl7pPr>
            <a:lvl8pPr lvl="7" algn="r" rtl="0">
              <a:buNone/>
              <a:defRPr sz="900">
                <a:solidFill>
                  <a:schemeClr val="dk1"/>
                </a:solidFill>
                <a:latin typeface="Economica"/>
                <a:ea typeface="Economica"/>
                <a:cs typeface="Economica"/>
                <a:sym typeface="Economica"/>
              </a:defRPr>
            </a:lvl8pPr>
            <a:lvl9pPr lvl="8" algn="r" rtl="0">
              <a:buNone/>
              <a:defRPr sz="9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233775" y="608080"/>
            <a:ext cx="6390000" cy="1599900"/>
          </a:xfrm>
          <a:prstGeom prst="rect">
            <a:avLst/>
          </a:prstGeom>
          <a:noFill/>
          <a:ln>
            <a:noFill/>
          </a:ln>
        </p:spPr>
        <p:txBody>
          <a:bodyPr spcFirstLastPara="1" wrap="square" lIns="84375" tIns="84375" rIns="84375" bIns="84375" anchor="b" anchorCtr="0"/>
          <a:lstStyle>
            <a:lvl1pPr lvl="0"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1pPr>
            <a:lvl2pPr lvl="1"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2pPr>
            <a:lvl3pPr lvl="2"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3pPr>
            <a:lvl4pPr lvl="3"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4pPr>
            <a:lvl5pPr lvl="4"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5pPr>
            <a:lvl6pPr lvl="5"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6pPr>
            <a:lvl7pPr lvl="6"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7pPr>
            <a:lvl8pPr lvl="7"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8pPr>
            <a:lvl9pPr lvl="8" rtl="0">
              <a:spcBef>
                <a:spcPts val="0"/>
              </a:spcBef>
              <a:spcAft>
                <a:spcPts val="0"/>
              </a:spcAft>
              <a:buClr>
                <a:schemeClr val="dk1"/>
              </a:buClr>
              <a:buSzPts val="3900"/>
              <a:buFont typeface="Economica"/>
              <a:buNone/>
              <a:defRPr sz="3900">
                <a:solidFill>
                  <a:schemeClr val="dk1"/>
                </a:solidFill>
                <a:latin typeface="Economica"/>
                <a:ea typeface="Economica"/>
                <a:cs typeface="Economica"/>
                <a:sym typeface="Economica"/>
              </a:defRPr>
            </a:lvl9pPr>
          </a:lstStyle>
          <a:p>
            <a:endParaRPr/>
          </a:p>
        </p:txBody>
      </p:sp>
      <p:sp>
        <p:nvSpPr>
          <p:cNvPr id="120" name="Google Shape;120;p27"/>
          <p:cNvSpPr txBox="1">
            <a:spLocks noGrp="1"/>
          </p:cNvSpPr>
          <p:nvPr>
            <p:ph type="body" idx="1"/>
          </p:nvPr>
        </p:nvSpPr>
        <p:spPr>
          <a:xfrm>
            <a:off x="233775" y="2358263"/>
            <a:ext cx="6390000" cy="6455700"/>
          </a:xfrm>
          <a:prstGeom prst="rect">
            <a:avLst/>
          </a:prstGeom>
          <a:noFill/>
          <a:ln>
            <a:noFill/>
          </a:ln>
        </p:spPr>
        <p:txBody>
          <a:bodyPr spcFirstLastPara="1" wrap="square" lIns="84375" tIns="84375" rIns="84375" bIns="84375" anchor="t" anchorCtr="0"/>
          <a:lstStyle>
            <a:lvl1pPr marL="457200" lvl="0" indent="-336550" rtl="0">
              <a:lnSpc>
                <a:spcPct val="115000"/>
              </a:lnSpc>
              <a:spcBef>
                <a:spcPts val="0"/>
              </a:spcBef>
              <a:spcAft>
                <a:spcPts val="0"/>
              </a:spcAft>
              <a:buClr>
                <a:schemeClr val="dk1"/>
              </a:buClr>
              <a:buSzPts val="1700"/>
              <a:buFont typeface="Josefin Sans"/>
              <a:buChar char="●"/>
              <a:defRPr sz="1700">
                <a:solidFill>
                  <a:schemeClr val="dk1"/>
                </a:solidFill>
                <a:latin typeface="Josefin Sans"/>
                <a:ea typeface="Josefin Sans"/>
                <a:cs typeface="Josefin Sans"/>
                <a:sym typeface="Josefin Sans"/>
              </a:defRPr>
            </a:lvl1pPr>
            <a:lvl2pPr marL="914400" lvl="1" indent="-311150" rtl="0">
              <a:lnSpc>
                <a:spcPct val="115000"/>
              </a:lnSpc>
              <a:spcBef>
                <a:spcPts val="1500"/>
              </a:spcBef>
              <a:spcAft>
                <a:spcPts val="0"/>
              </a:spcAft>
              <a:buClr>
                <a:schemeClr val="dk1"/>
              </a:buClr>
              <a:buSzPts val="1300"/>
              <a:buFont typeface="Cairo"/>
              <a:buChar char="○"/>
              <a:defRPr sz="1300">
                <a:solidFill>
                  <a:schemeClr val="dk1"/>
                </a:solidFill>
                <a:latin typeface="Cairo"/>
                <a:ea typeface="Cairo"/>
                <a:cs typeface="Cairo"/>
                <a:sym typeface="Cairo"/>
              </a:defRPr>
            </a:lvl2pPr>
            <a:lvl3pPr marL="1371600" lvl="2" indent="-311150" rtl="0">
              <a:lnSpc>
                <a:spcPct val="115000"/>
              </a:lnSpc>
              <a:spcBef>
                <a:spcPts val="1500"/>
              </a:spcBef>
              <a:spcAft>
                <a:spcPts val="0"/>
              </a:spcAft>
              <a:buClr>
                <a:schemeClr val="dk1"/>
              </a:buClr>
              <a:buSzPts val="1300"/>
              <a:buFont typeface="Economica"/>
              <a:buChar char="■"/>
              <a:defRPr sz="1300">
                <a:solidFill>
                  <a:schemeClr val="dk1"/>
                </a:solidFill>
                <a:latin typeface="Economica"/>
                <a:ea typeface="Economica"/>
                <a:cs typeface="Economica"/>
                <a:sym typeface="Economica"/>
              </a:defRPr>
            </a:lvl3pPr>
            <a:lvl4pPr marL="1828800" lvl="3" indent="-311150" rtl="0">
              <a:lnSpc>
                <a:spcPct val="115000"/>
              </a:lnSpc>
              <a:spcBef>
                <a:spcPts val="150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4pPr>
            <a:lvl5pPr marL="2286000" lvl="4" indent="-311150" rtl="0">
              <a:lnSpc>
                <a:spcPct val="115000"/>
              </a:lnSpc>
              <a:spcBef>
                <a:spcPts val="150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5pPr>
            <a:lvl6pPr marL="2743200" lvl="5" indent="-311150" rtl="0">
              <a:lnSpc>
                <a:spcPct val="115000"/>
              </a:lnSpc>
              <a:spcBef>
                <a:spcPts val="150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6pPr>
            <a:lvl7pPr marL="3200400" lvl="6" indent="-311150" rtl="0">
              <a:lnSpc>
                <a:spcPct val="115000"/>
              </a:lnSpc>
              <a:spcBef>
                <a:spcPts val="150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7pPr>
            <a:lvl8pPr marL="3657600" lvl="7" indent="-311150" rtl="0">
              <a:lnSpc>
                <a:spcPct val="115000"/>
              </a:lnSpc>
              <a:spcBef>
                <a:spcPts val="1500"/>
              </a:spcBef>
              <a:spcAft>
                <a:spcPts val="0"/>
              </a:spcAft>
              <a:buClr>
                <a:schemeClr val="dk1"/>
              </a:buClr>
              <a:buSzPts val="1300"/>
              <a:buFont typeface="Open Sans"/>
              <a:buChar char="○"/>
              <a:defRPr sz="1300">
                <a:solidFill>
                  <a:schemeClr val="dk1"/>
                </a:solidFill>
                <a:latin typeface="Open Sans"/>
                <a:ea typeface="Open Sans"/>
                <a:cs typeface="Open Sans"/>
                <a:sym typeface="Open Sans"/>
              </a:defRPr>
            </a:lvl8pPr>
            <a:lvl9pPr marL="4114800" lvl="8" indent="-311150" rtl="0">
              <a:lnSpc>
                <a:spcPct val="115000"/>
              </a:lnSpc>
              <a:spcBef>
                <a:spcPts val="1500"/>
              </a:spcBef>
              <a:spcAft>
                <a:spcPts val="1500"/>
              </a:spcAft>
              <a:buClr>
                <a:schemeClr val="dk1"/>
              </a:buClr>
              <a:buSzPts val="1300"/>
              <a:buFont typeface="Open Sans"/>
              <a:buChar char="■"/>
              <a:defRPr sz="1300">
                <a:solidFill>
                  <a:schemeClr val="dk1"/>
                </a:solidFill>
                <a:latin typeface="Open Sans"/>
                <a:ea typeface="Open Sans"/>
                <a:cs typeface="Open Sans"/>
                <a:sym typeface="Open Sans"/>
              </a:defRPr>
            </a:lvl9pPr>
          </a:lstStyle>
          <a:p>
            <a:endParaRPr/>
          </a:p>
        </p:txBody>
      </p:sp>
      <p:sp>
        <p:nvSpPr>
          <p:cNvPr id="121" name="Google Shape;121;p27"/>
          <p:cNvSpPr txBox="1">
            <a:spLocks noGrp="1"/>
          </p:cNvSpPr>
          <p:nvPr>
            <p:ph type="sldNum" idx="12"/>
          </p:nvPr>
        </p:nvSpPr>
        <p:spPr>
          <a:xfrm>
            <a:off x="6354343" y="8975570"/>
            <a:ext cx="411600" cy="757500"/>
          </a:xfrm>
          <a:prstGeom prst="rect">
            <a:avLst/>
          </a:prstGeom>
          <a:noFill/>
          <a:ln>
            <a:noFill/>
          </a:ln>
        </p:spPr>
        <p:txBody>
          <a:bodyPr spcFirstLastPara="1" wrap="square" lIns="84375" tIns="84375" rIns="84375" bIns="84375" anchor="ctr" anchorCtr="0">
            <a:noAutofit/>
          </a:bodyPr>
          <a:lstStyle>
            <a:lvl1pPr lvl="0" algn="r" rtl="0">
              <a:buNone/>
              <a:defRPr sz="900">
                <a:solidFill>
                  <a:schemeClr val="dk1"/>
                </a:solidFill>
                <a:latin typeface="Economica"/>
                <a:ea typeface="Economica"/>
                <a:cs typeface="Economica"/>
                <a:sym typeface="Economica"/>
              </a:defRPr>
            </a:lvl1pPr>
            <a:lvl2pPr lvl="1" algn="r" rtl="0">
              <a:buNone/>
              <a:defRPr sz="900">
                <a:solidFill>
                  <a:schemeClr val="dk1"/>
                </a:solidFill>
                <a:latin typeface="Economica"/>
                <a:ea typeface="Economica"/>
                <a:cs typeface="Economica"/>
                <a:sym typeface="Economica"/>
              </a:defRPr>
            </a:lvl2pPr>
            <a:lvl3pPr lvl="2" algn="r" rtl="0">
              <a:buNone/>
              <a:defRPr sz="900">
                <a:solidFill>
                  <a:schemeClr val="dk1"/>
                </a:solidFill>
                <a:latin typeface="Economica"/>
                <a:ea typeface="Economica"/>
                <a:cs typeface="Economica"/>
                <a:sym typeface="Economica"/>
              </a:defRPr>
            </a:lvl3pPr>
            <a:lvl4pPr lvl="3" algn="r" rtl="0">
              <a:buNone/>
              <a:defRPr sz="900">
                <a:solidFill>
                  <a:schemeClr val="dk1"/>
                </a:solidFill>
                <a:latin typeface="Economica"/>
                <a:ea typeface="Economica"/>
                <a:cs typeface="Economica"/>
                <a:sym typeface="Economica"/>
              </a:defRPr>
            </a:lvl4pPr>
            <a:lvl5pPr lvl="4" algn="r" rtl="0">
              <a:buNone/>
              <a:defRPr sz="900">
                <a:solidFill>
                  <a:schemeClr val="dk1"/>
                </a:solidFill>
                <a:latin typeface="Economica"/>
                <a:ea typeface="Economica"/>
                <a:cs typeface="Economica"/>
                <a:sym typeface="Economica"/>
              </a:defRPr>
            </a:lvl5pPr>
            <a:lvl6pPr lvl="5" algn="r" rtl="0">
              <a:buNone/>
              <a:defRPr sz="900">
                <a:solidFill>
                  <a:schemeClr val="dk1"/>
                </a:solidFill>
                <a:latin typeface="Economica"/>
                <a:ea typeface="Economica"/>
                <a:cs typeface="Economica"/>
                <a:sym typeface="Economica"/>
              </a:defRPr>
            </a:lvl6pPr>
            <a:lvl7pPr lvl="6" algn="r" rtl="0">
              <a:buNone/>
              <a:defRPr sz="900">
                <a:solidFill>
                  <a:schemeClr val="dk1"/>
                </a:solidFill>
                <a:latin typeface="Economica"/>
                <a:ea typeface="Economica"/>
                <a:cs typeface="Economica"/>
                <a:sym typeface="Economica"/>
              </a:defRPr>
            </a:lvl7pPr>
            <a:lvl8pPr lvl="7" algn="r" rtl="0">
              <a:buNone/>
              <a:defRPr sz="900">
                <a:solidFill>
                  <a:schemeClr val="dk1"/>
                </a:solidFill>
                <a:latin typeface="Economica"/>
                <a:ea typeface="Economica"/>
                <a:cs typeface="Economica"/>
                <a:sym typeface="Economica"/>
              </a:defRPr>
            </a:lvl8pPr>
            <a:lvl9pPr lvl="8" algn="r" rtl="0">
              <a:buNone/>
              <a:defRPr sz="9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8QrfGR8lJgs&amp;feature=youtu.be"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B7g5jR2K7BE" TargetMode="Externa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youtube.com/watch?v=B7g5jR2K7BE" TargetMode="External"/><Relationship Id="rId2"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hyperlink" Target="https://www.youtube.com/watch?v=XL4gWG1qlIo&amp;feature=youtu.be"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F3F3F3"/>
            </a:gs>
          </a:gsLst>
          <a:lin ang="5400012" scaled="0"/>
        </a:gradFill>
        <a:effectLst/>
      </p:bgPr>
    </p:bg>
    <p:spTree>
      <p:nvGrpSpPr>
        <p:cNvPr id="1" name="Shape 267"/>
        <p:cNvGrpSpPr/>
        <p:nvPr/>
      </p:nvGrpSpPr>
      <p:grpSpPr>
        <a:xfrm>
          <a:off x="0" y="0"/>
          <a:ext cx="0" cy="0"/>
          <a:chOff x="0" y="0"/>
          <a:chExt cx="0" cy="0"/>
        </a:xfrm>
      </p:grpSpPr>
      <p:pic>
        <p:nvPicPr>
          <p:cNvPr id="268" name="Google Shape;268;p52"/>
          <p:cNvPicPr preferRelativeResize="0"/>
          <p:nvPr/>
        </p:nvPicPr>
        <p:blipFill rotWithShape="1">
          <a:blip r:embed="rId3">
            <a:alphaModFix/>
          </a:blip>
          <a:srcRect/>
          <a:stretch/>
        </p:blipFill>
        <p:spPr>
          <a:xfrm>
            <a:off x="0" y="287962"/>
            <a:ext cx="1681360" cy="645933"/>
          </a:xfrm>
          <a:prstGeom prst="rect">
            <a:avLst/>
          </a:prstGeom>
          <a:noFill/>
          <a:ln>
            <a:noFill/>
          </a:ln>
        </p:spPr>
      </p:pic>
      <p:sp>
        <p:nvSpPr>
          <p:cNvPr id="269" name="Google Shape;269;p52"/>
          <p:cNvSpPr txBox="1"/>
          <p:nvPr/>
        </p:nvSpPr>
        <p:spPr>
          <a:xfrm>
            <a:off x="0" y="6270182"/>
            <a:ext cx="6858000" cy="1524000"/>
          </a:xfrm>
          <a:prstGeom prst="rect">
            <a:avLst/>
          </a:prstGeom>
          <a:noFill/>
          <a:ln>
            <a:noFill/>
          </a:ln>
        </p:spPr>
        <p:txBody>
          <a:bodyPr spcFirstLastPara="1" wrap="square" lIns="84375" tIns="84375" rIns="84375" bIns="84375" anchor="t" anchorCtr="0">
            <a:noAutofit/>
          </a:bodyPr>
          <a:lstStyle/>
          <a:p>
            <a:pPr marL="838200" lvl="0" indent="-285750" algn="l" rtl="0">
              <a:spcBef>
                <a:spcPts val="0"/>
              </a:spcBef>
              <a:spcAft>
                <a:spcPts val="0"/>
              </a:spcAft>
              <a:buClr>
                <a:srgbClr val="073763"/>
              </a:buClr>
              <a:buSzPts val="1100"/>
              <a:buFont typeface="Comfortaa"/>
              <a:buChar char="❖"/>
            </a:pPr>
            <a:r>
              <a:rPr lang="en-GB" sz="1100">
                <a:solidFill>
                  <a:srgbClr val="073763"/>
                </a:solidFill>
                <a:latin typeface="Comfortaa"/>
                <a:ea typeface="Comfortaa"/>
                <a:cs typeface="Comfortaa"/>
                <a:sym typeface="Comfortaa"/>
              </a:rPr>
              <a:t>Able to define human posture</a:t>
            </a:r>
            <a:endParaRPr sz="1100">
              <a:solidFill>
                <a:srgbClr val="073763"/>
              </a:solidFill>
              <a:latin typeface="Comfortaa"/>
              <a:ea typeface="Comfortaa"/>
              <a:cs typeface="Comfortaa"/>
              <a:sym typeface="Comfortaa"/>
            </a:endParaRPr>
          </a:p>
          <a:p>
            <a:pPr marL="838200" lvl="0" indent="-285750" algn="l" rtl="0">
              <a:spcBef>
                <a:spcPts val="0"/>
              </a:spcBef>
              <a:spcAft>
                <a:spcPts val="0"/>
              </a:spcAft>
              <a:buClr>
                <a:srgbClr val="073763"/>
              </a:buClr>
              <a:buSzPts val="1100"/>
              <a:buFont typeface="Comfortaa"/>
              <a:buChar char="❖"/>
            </a:pPr>
            <a:r>
              <a:rPr lang="en-GB" sz="1100">
                <a:solidFill>
                  <a:srgbClr val="073763"/>
                </a:solidFill>
                <a:latin typeface="Comfortaa"/>
                <a:ea typeface="Comfortaa"/>
                <a:cs typeface="Comfortaa"/>
                <a:sym typeface="Comfortaa"/>
              </a:rPr>
              <a:t>Explain/define the concepts of “ center of gravity ’’ and “ support base “.</a:t>
            </a:r>
            <a:endParaRPr sz="1100">
              <a:solidFill>
                <a:srgbClr val="073763"/>
              </a:solidFill>
              <a:latin typeface="Comfortaa"/>
              <a:ea typeface="Comfortaa"/>
              <a:cs typeface="Comfortaa"/>
              <a:sym typeface="Comfortaa"/>
            </a:endParaRPr>
          </a:p>
          <a:p>
            <a:pPr marL="838200" lvl="0" indent="-285750" algn="l" rtl="0">
              <a:spcBef>
                <a:spcPts val="0"/>
              </a:spcBef>
              <a:spcAft>
                <a:spcPts val="0"/>
              </a:spcAft>
              <a:buClr>
                <a:srgbClr val="073763"/>
              </a:buClr>
              <a:buSzPts val="1100"/>
              <a:buFont typeface="Comfortaa"/>
              <a:buChar char="❖"/>
            </a:pPr>
            <a:r>
              <a:rPr lang="en-GB" sz="1100">
                <a:solidFill>
                  <a:srgbClr val="073763"/>
                </a:solidFill>
                <a:latin typeface="Comfortaa"/>
                <a:ea typeface="Comfortaa"/>
                <a:cs typeface="Comfortaa"/>
                <a:sym typeface="Comfortaa"/>
              </a:rPr>
              <a:t>Explain what are postural reflexes and their overall function .</a:t>
            </a:r>
            <a:endParaRPr sz="1100">
              <a:solidFill>
                <a:srgbClr val="073763"/>
              </a:solidFill>
              <a:latin typeface="Comfortaa"/>
              <a:ea typeface="Comfortaa"/>
              <a:cs typeface="Comfortaa"/>
              <a:sym typeface="Comfortaa"/>
            </a:endParaRPr>
          </a:p>
          <a:p>
            <a:pPr marL="838200" lvl="0" indent="-285750" algn="l" rtl="0">
              <a:spcBef>
                <a:spcPts val="0"/>
              </a:spcBef>
              <a:spcAft>
                <a:spcPts val="0"/>
              </a:spcAft>
              <a:buClr>
                <a:srgbClr val="073763"/>
              </a:buClr>
              <a:buSzPts val="1100"/>
              <a:buFont typeface="Comfortaa"/>
              <a:buChar char="❖"/>
            </a:pPr>
            <a:r>
              <a:rPr lang="en-GB" sz="1100">
                <a:solidFill>
                  <a:srgbClr val="073763"/>
                </a:solidFill>
                <a:latin typeface="Comfortaa"/>
                <a:ea typeface="Comfortaa"/>
                <a:cs typeface="Comfortaa"/>
                <a:sym typeface="Comfortaa"/>
              </a:rPr>
              <a:t>Know the centers of integration of postural reflexes .</a:t>
            </a:r>
            <a:endParaRPr sz="1100">
              <a:solidFill>
                <a:srgbClr val="073763"/>
              </a:solidFill>
              <a:latin typeface="Comfortaa"/>
              <a:ea typeface="Comfortaa"/>
              <a:cs typeface="Comfortaa"/>
              <a:sym typeface="Comfortaa"/>
            </a:endParaRPr>
          </a:p>
          <a:p>
            <a:pPr marL="838200" lvl="0" indent="-285750" algn="l" rtl="0">
              <a:spcBef>
                <a:spcPts val="0"/>
              </a:spcBef>
              <a:spcAft>
                <a:spcPts val="0"/>
              </a:spcAft>
              <a:buClr>
                <a:srgbClr val="073763"/>
              </a:buClr>
              <a:buSzPts val="1100"/>
              <a:buFont typeface="Comfortaa"/>
              <a:buChar char="❖"/>
            </a:pPr>
            <a:r>
              <a:rPr lang="en-GB" sz="1100">
                <a:solidFill>
                  <a:srgbClr val="073763"/>
                </a:solidFill>
                <a:latin typeface="Comfortaa"/>
                <a:ea typeface="Comfortaa"/>
                <a:cs typeface="Comfortaa"/>
                <a:sym typeface="Comfortaa"/>
              </a:rPr>
              <a:t>Explain the structure and function of the vestibular apparatus ( utricle, saccule &amp; semicircular canals ) in maintenance of balance.</a:t>
            </a:r>
            <a:endParaRPr sz="1100">
              <a:solidFill>
                <a:srgbClr val="073763"/>
              </a:solidFill>
              <a:latin typeface="Comfortaa"/>
              <a:ea typeface="Comfortaa"/>
              <a:cs typeface="Comfortaa"/>
              <a:sym typeface="Comfortaa"/>
            </a:endParaRPr>
          </a:p>
          <a:p>
            <a:pPr marL="838200" lvl="0" indent="-285750" algn="l" rtl="0">
              <a:spcBef>
                <a:spcPts val="0"/>
              </a:spcBef>
              <a:spcAft>
                <a:spcPts val="0"/>
              </a:spcAft>
              <a:buClr>
                <a:srgbClr val="073763"/>
              </a:buClr>
              <a:buSzPts val="1100"/>
              <a:buFont typeface="Comfortaa"/>
              <a:buChar char="❖"/>
            </a:pPr>
            <a:r>
              <a:rPr lang="en-GB" sz="1100">
                <a:solidFill>
                  <a:srgbClr val="073763"/>
                </a:solidFill>
                <a:latin typeface="Comfortaa"/>
                <a:ea typeface="Comfortaa"/>
                <a:cs typeface="Comfortaa"/>
                <a:sym typeface="Comfortaa"/>
              </a:rPr>
              <a:t>Describe decorticate rigidity and decerbrate rigidity and explain the mechanisms underlying them .</a:t>
            </a:r>
            <a:endParaRPr sz="1100">
              <a:solidFill>
                <a:srgbClr val="073763"/>
              </a:solidFill>
              <a:latin typeface="Comfortaa"/>
              <a:ea typeface="Comfortaa"/>
              <a:cs typeface="Comfortaa"/>
              <a:sym typeface="Comfortaa"/>
            </a:endParaRPr>
          </a:p>
        </p:txBody>
      </p:sp>
      <p:sp>
        <p:nvSpPr>
          <p:cNvPr id="270" name="Google Shape;270;p52"/>
          <p:cNvSpPr txBox="1"/>
          <p:nvPr/>
        </p:nvSpPr>
        <p:spPr>
          <a:xfrm rot="5400000" flipH="1">
            <a:off x="5235600" y="3688039"/>
            <a:ext cx="3047400" cy="221700"/>
          </a:xfrm>
          <a:prstGeom prst="rect">
            <a:avLst/>
          </a:prstGeom>
          <a:noFill/>
          <a:ln>
            <a:noFill/>
          </a:ln>
          <a:effectLst>
            <a:outerShdw blurRad="57150" dist="19050" dir="5400000" algn="bl" rotWithShape="0">
              <a:srgbClr val="434343">
                <a:alpha val="50000"/>
              </a:srgbClr>
            </a:outerShdw>
          </a:effectLst>
        </p:spPr>
        <p:txBody>
          <a:bodyPr spcFirstLastPara="1" wrap="square" lIns="84375" tIns="84375" rIns="84375" bIns="84375" anchor="t" anchorCtr="0">
            <a:noAutofit/>
          </a:bodyPr>
          <a:lstStyle/>
          <a:p>
            <a:pPr marL="0" lvl="0" indent="0" algn="l" rtl="0">
              <a:spcBef>
                <a:spcPts val="0"/>
              </a:spcBef>
              <a:spcAft>
                <a:spcPts val="0"/>
              </a:spcAft>
              <a:buNone/>
            </a:pPr>
            <a:r>
              <a:rPr lang="en-GB" sz="1300" b="1" dirty="0" smtClean="0">
                <a:solidFill>
                  <a:srgbClr val="2C5072"/>
                </a:solidFill>
                <a:latin typeface="Cairo"/>
                <a:ea typeface="Cairo"/>
                <a:cs typeface="Cairo"/>
                <a:sym typeface="Cairo"/>
              </a:rPr>
              <a:t>16th </a:t>
            </a:r>
            <a:r>
              <a:rPr lang="en-GB" sz="1300" b="1" dirty="0">
                <a:solidFill>
                  <a:srgbClr val="2C5072"/>
                </a:solidFill>
                <a:latin typeface="Cairo"/>
                <a:ea typeface="Cairo"/>
                <a:cs typeface="Cairo"/>
                <a:sym typeface="Cairo"/>
              </a:rPr>
              <a:t>Lecture  ∣ The Physiology Team</a:t>
            </a:r>
            <a:endParaRPr sz="1300" b="1" dirty="0">
              <a:solidFill>
                <a:srgbClr val="2C5072"/>
              </a:solidFill>
              <a:latin typeface="Cairo"/>
              <a:ea typeface="Cairo"/>
              <a:cs typeface="Cairo"/>
              <a:sym typeface="Cairo"/>
            </a:endParaRPr>
          </a:p>
        </p:txBody>
      </p:sp>
      <p:sp>
        <p:nvSpPr>
          <p:cNvPr id="271" name="Google Shape;271;p52"/>
          <p:cNvSpPr/>
          <p:nvPr/>
        </p:nvSpPr>
        <p:spPr>
          <a:xfrm>
            <a:off x="-1115118" y="5669392"/>
            <a:ext cx="2786700" cy="366300"/>
          </a:xfrm>
          <a:prstGeom prst="roundRect">
            <a:avLst>
              <a:gd name="adj" fmla="val 50000"/>
            </a:avLst>
          </a:prstGeom>
          <a:solidFill>
            <a:srgbClr val="134F5C"/>
          </a:solidFill>
          <a:ln w="9525" cap="flat" cmpd="sng">
            <a:solidFill>
              <a:srgbClr val="FFFFFF"/>
            </a:solidFill>
            <a:prstDash val="solid"/>
            <a:round/>
            <a:headEnd type="none" w="sm" len="sm"/>
            <a:tailEnd type="none" w="sm" len="sm"/>
          </a:ln>
        </p:spPr>
        <p:txBody>
          <a:bodyPr spcFirstLastPara="1" wrap="square" lIns="84375" tIns="84375" rIns="84375" bIns="84375" anchor="ctr" anchorCtr="0">
            <a:noAutofit/>
          </a:bodyPr>
          <a:lstStyle/>
          <a:p>
            <a:pPr marL="0" lvl="0" indent="0" algn="r" rtl="0">
              <a:spcBef>
                <a:spcPts val="0"/>
              </a:spcBef>
              <a:spcAft>
                <a:spcPts val="0"/>
              </a:spcAft>
              <a:buNone/>
            </a:pPr>
            <a:r>
              <a:rPr lang="en-GB" sz="1500" b="1">
                <a:solidFill>
                  <a:schemeClr val="dk1"/>
                </a:solidFill>
                <a:latin typeface="Courier New"/>
                <a:ea typeface="Courier New"/>
                <a:cs typeface="Courier New"/>
                <a:sym typeface="Courier New"/>
              </a:rPr>
              <a:t>          </a:t>
            </a:r>
            <a:r>
              <a:rPr lang="en-GB" sz="1500" b="1">
                <a:solidFill>
                  <a:srgbClr val="FFFFFF"/>
                </a:solidFill>
                <a:latin typeface="Comfortaa"/>
                <a:ea typeface="Comfortaa"/>
                <a:cs typeface="Comfortaa"/>
                <a:sym typeface="Comfortaa"/>
              </a:rPr>
              <a:t>Objectives</a:t>
            </a:r>
            <a:r>
              <a:rPr lang="en-GB" sz="1500" b="1">
                <a:solidFill>
                  <a:srgbClr val="FFFFFF"/>
                </a:solidFill>
                <a:latin typeface="Courier New"/>
                <a:ea typeface="Courier New"/>
                <a:cs typeface="Courier New"/>
                <a:sym typeface="Courier New"/>
              </a:rPr>
              <a:t>:</a:t>
            </a:r>
            <a:endParaRPr sz="1500">
              <a:solidFill>
                <a:srgbClr val="FFFFFF"/>
              </a:solidFill>
            </a:endParaRPr>
          </a:p>
        </p:txBody>
      </p:sp>
      <p:cxnSp>
        <p:nvCxnSpPr>
          <p:cNvPr id="272" name="Google Shape;272;p52"/>
          <p:cNvCxnSpPr/>
          <p:nvPr/>
        </p:nvCxnSpPr>
        <p:spPr>
          <a:xfrm>
            <a:off x="3355240" y="126441"/>
            <a:ext cx="2494200" cy="300"/>
          </a:xfrm>
          <a:prstGeom prst="straightConnector1">
            <a:avLst/>
          </a:prstGeom>
          <a:noFill/>
          <a:ln w="28575" cap="flat" cmpd="sng">
            <a:solidFill>
              <a:srgbClr val="073763"/>
            </a:solidFill>
            <a:prstDash val="solid"/>
            <a:round/>
            <a:headEnd type="none" w="med" len="med"/>
            <a:tailEnd type="none" w="med" len="med"/>
          </a:ln>
          <a:effectLst>
            <a:outerShdw blurRad="57150" dist="19050" dir="5400000" algn="bl" rotWithShape="0">
              <a:srgbClr val="434343">
                <a:alpha val="50000"/>
              </a:srgbClr>
            </a:outerShdw>
          </a:effectLst>
        </p:spPr>
      </p:cxnSp>
      <p:sp>
        <p:nvSpPr>
          <p:cNvPr id="273" name="Google Shape;273;p52"/>
          <p:cNvSpPr txBox="1"/>
          <p:nvPr/>
        </p:nvSpPr>
        <p:spPr>
          <a:xfrm>
            <a:off x="1466932" y="3983125"/>
            <a:ext cx="5486400" cy="6399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endParaRPr/>
          </a:p>
        </p:txBody>
      </p:sp>
      <p:sp>
        <p:nvSpPr>
          <p:cNvPr id="274" name="Google Shape;274;p52"/>
          <p:cNvSpPr/>
          <p:nvPr/>
        </p:nvSpPr>
        <p:spPr>
          <a:xfrm flipH="1">
            <a:off x="4681800" y="9550604"/>
            <a:ext cx="2176200" cy="349500"/>
          </a:xfrm>
          <a:prstGeom prst="homePlate">
            <a:avLst>
              <a:gd name="adj" fmla="val 50000"/>
            </a:avLst>
          </a:prstGeom>
          <a:solidFill>
            <a:srgbClr val="0C343D"/>
          </a:solidFill>
          <a:ln w="9525" cap="flat" cmpd="sng">
            <a:solidFill>
              <a:schemeClr val="dk2"/>
            </a:solidFill>
            <a:prstDash val="solid"/>
            <a:round/>
            <a:headEnd type="none" w="sm" len="sm"/>
            <a:tailEnd type="none" w="sm" len="sm"/>
          </a:ln>
        </p:spPr>
        <p:txBody>
          <a:bodyPr spcFirstLastPara="1" wrap="square" lIns="84375" tIns="84375" rIns="84375" bIns="84375" anchor="ctr" anchorCtr="0">
            <a:noAutofit/>
          </a:bodyPr>
          <a:lstStyle/>
          <a:p>
            <a:pPr marL="0" lvl="0" indent="0" algn="l" rtl="0">
              <a:spcBef>
                <a:spcPts val="0"/>
              </a:spcBef>
              <a:spcAft>
                <a:spcPts val="0"/>
              </a:spcAft>
              <a:buNone/>
            </a:pPr>
            <a:r>
              <a:rPr lang="en-GB" sz="1200">
                <a:solidFill>
                  <a:srgbClr val="FFFFFF"/>
                </a:solidFill>
                <a:latin typeface="Cairo"/>
                <a:ea typeface="Cairo"/>
                <a:cs typeface="Cairo"/>
                <a:sym typeface="Cairo"/>
              </a:rPr>
              <a:t>وَأَن لَّيْسَ لِلْإِنسَانِ إِلَّا مَا سَعَىٰ </a:t>
            </a:r>
            <a:endParaRPr sz="1200">
              <a:solidFill>
                <a:srgbClr val="FFFFFF"/>
              </a:solidFill>
              <a:latin typeface="Cairo"/>
              <a:ea typeface="Cairo"/>
              <a:cs typeface="Cairo"/>
              <a:sym typeface="Cairo"/>
            </a:endParaRPr>
          </a:p>
        </p:txBody>
      </p:sp>
      <p:sp>
        <p:nvSpPr>
          <p:cNvPr id="275" name="Google Shape;275;p52"/>
          <p:cNvSpPr/>
          <p:nvPr/>
        </p:nvSpPr>
        <p:spPr>
          <a:xfrm>
            <a:off x="4772400" y="8496118"/>
            <a:ext cx="1948500" cy="931800"/>
          </a:xfrm>
          <a:prstGeom prst="round2DiagRect">
            <a:avLst>
              <a:gd name="adj1" fmla="val 16667"/>
              <a:gd name="adj2" fmla="val 50000"/>
            </a:avLst>
          </a:prstGeom>
          <a:solidFill>
            <a:srgbClr val="F3F3F3"/>
          </a:solidFill>
          <a:ln w="28575" cap="flat" cmpd="sng">
            <a:solidFill>
              <a:srgbClr val="45818E"/>
            </a:solidFill>
            <a:prstDash val="solid"/>
            <a:round/>
            <a:headEnd type="none" w="sm" len="sm"/>
            <a:tailEnd type="none" w="sm" len="sm"/>
          </a:ln>
        </p:spPr>
        <p:txBody>
          <a:bodyPr spcFirstLastPara="1" wrap="square" lIns="84375" tIns="84375" rIns="84375" bIns="84375" anchor="ctr" anchorCtr="0">
            <a:noAutofit/>
          </a:bodyPr>
          <a:lstStyle/>
          <a:p>
            <a:pPr marL="0" lvl="0" indent="0" algn="l" rtl="0">
              <a:spcBef>
                <a:spcPts val="0"/>
              </a:spcBef>
              <a:spcAft>
                <a:spcPts val="0"/>
              </a:spcAft>
              <a:buNone/>
            </a:pPr>
            <a:r>
              <a:rPr lang="en-GB" sz="1300">
                <a:solidFill>
                  <a:schemeClr val="accent2"/>
                </a:solidFill>
                <a:latin typeface="Cairo"/>
                <a:ea typeface="Cairo"/>
                <a:cs typeface="Cairo"/>
                <a:sym typeface="Cairo"/>
              </a:rPr>
              <a:t>Colour index: </a:t>
            </a:r>
            <a:endParaRPr sz="1300">
              <a:solidFill>
                <a:schemeClr val="accent2"/>
              </a:solidFill>
              <a:latin typeface="Cairo"/>
              <a:ea typeface="Cairo"/>
              <a:cs typeface="Cairo"/>
              <a:sym typeface="Cairo"/>
            </a:endParaRPr>
          </a:p>
          <a:p>
            <a:pPr marL="431800" lvl="0" indent="-292100" algn="l" rtl="0">
              <a:spcBef>
                <a:spcPts val="0"/>
              </a:spcBef>
              <a:spcAft>
                <a:spcPts val="0"/>
              </a:spcAft>
              <a:buSzPts val="1200"/>
              <a:buFont typeface="Cairo"/>
              <a:buChar char="●"/>
            </a:pPr>
            <a:r>
              <a:rPr lang="en-GB" sz="1200">
                <a:solidFill>
                  <a:schemeClr val="accent3"/>
                </a:solidFill>
                <a:latin typeface="Cairo"/>
                <a:ea typeface="Cairo"/>
                <a:cs typeface="Cairo"/>
                <a:sym typeface="Cairo"/>
              </a:rPr>
              <a:t>important</a:t>
            </a:r>
            <a:r>
              <a:rPr lang="en-GB" sz="1200">
                <a:latin typeface="Cairo"/>
                <a:ea typeface="Cairo"/>
                <a:cs typeface="Cairo"/>
                <a:sym typeface="Cairo"/>
              </a:rPr>
              <a:t> </a:t>
            </a:r>
            <a:endParaRPr sz="1200">
              <a:latin typeface="Cairo"/>
              <a:ea typeface="Cairo"/>
              <a:cs typeface="Cairo"/>
              <a:sym typeface="Cairo"/>
            </a:endParaRPr>
          </a:p>
          <a:p>
            <a:pPr marL="431800" lvl="0" indent="-292100" algn="l" rtl="0">
              <a:spcBef>
                <a:spcPts val="0"/>
              </a:spcBef>
              <a:spcAft>
                <a:spcPts val="0"/>
              </a:spcAft>
              <a:buClr>
                <a:schemeClr val="accent3"/>
              </a:buClr>
              <a:buSzPts val="1200"/>
              <a:buFont typeface="Cairo"/>
              <a:buChar char="●"/>
            </a:pPr>
            <a:r>
              <a:rPr lang="en-GB" sz="1200">
                <a:solidFill>
                  <a:schemeClr val="accent3"/>
                </a:solidFill>
                <a:latin typeface="Cairo"/>
                <a:ea typeface="Cairo"/>
                <a:cs typeface="Cairo"/>
                <a:sym typeface="Cairo"/>
              </a:rPr>
              <a:t>Numbers</a:t>
            </a:r>
            <a:endParaRPr sz="1200">
              <a:solidFill>
                <a:schemeClr val="accent3"/>
              </a:solidFill>
              <a:latin typeface="Cairo"/>
              <a:ea typeface="Cairo"/>
              <a:cs typeface="Cairo"/>
              <a:sym typeface="Cairo"/>
            </a:endParaRPr>
          </a:p>
          <a:p>
            <a:pPr marL="431800" lvl="0" indent="-292100" algn="l" rtl="0">
              <a:spcBef>
                <a:spcPts val="0"/>
              </a:spcBef>
              <a:spcAft>
                <a:spcPts val="0"/>
              </a:spcAft>
              <a:buClr>
                <a:schemeClr val="accent3"/>
              </a:buClr>
              <a:buSzPts val="1200"/>
              <a:buFont typeface="Cairo"/>
              <a:buChar char="●"/>
            </a:pPr>
            <a:r>
              <a:rPr lang="en-GB" sz="1200">
                <a:solidFill>
                  <a:schemeClr val="accent3"/>
                </a:solidFill>
                <a:latin typeface="Cairo"/>
                <a:ea typeface="Cairo"/>
                <a:cs typeface="Cairo"/>
                <a:sym typeface="Cairo"/>
              </a:rPr>
              <a:t>Extra</a:t>
            </a:r>
            <a:endParaRPr sz="1300">
              <a:solidFill>
                <a:schemeClr val="accent3"/>
              </a:solidFill>
            </a:endParaRPr>
          </a:p>
        </p:txBody>
      </p:sp>
      <p:sp>
        <p:nvSpPr>
          <p:cNvPr id="276" name="Google Shape;276;p52"/>
          <p:cNvSpPr/>
          <p:nvPr/>
        </p:nvSpPr>
        <p:spPr>
          <a:xfrm>
            <a:off x="5086628" y="9003012"/>
            <a:ext cx="174000" cy="157500"/>
          </a:xfrm>
          <a:prstGeom prst="ellipse">
            <a:avLst/>
          </a:prstGeom>
          <a:solidFill>
            <a:srgbClr val="FFE599"/>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sp>
        <p:nvSpPr>
          <p:cNvPr id="277" name="Google Shape;277;p52"/>
          <p:cNvSpPr/>
          <p:nvPr/>
        </p:nvSpPr>
        <p:spPr>
          <a:xfrm>
            <a:off x="5086628" y="8802180"/>
            <a:ext cx="174000" cy="157500"/>
          </a:xfrm>
          <a:prstGeom prst="ellipse">
            <a:avLst/>
          </a:prstGeom>
          <a:solidFill>
            <a:srgbClr val="EA9999"/>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sp>
        <p:nvSpPr>
          <p:cNvPr id="278" name="Google Shape;278;p52"/>
          <p:cNvSpPr/>
          <p:nvPr/>
        </p:nvSpPr>
        <p:spPr>
          <a:xfrm>
            <a:off x="5086628" y="9203852"/>
            <a:ext cx="174000" cy="157500"/>
          </a:xfrm>
          <a:prstGeom prst="ellipse">
            <a:avLst/>
          </a:prstGeom>
          <a:solidFill>
            <a:srgbClr val="C9DAF8"/>
          </a:solidFill>
          <a:ln>
            <a:noFill/>
          </a:ln>
        </p:spPr>
        <p:txBody>
          <a:bodyPr spcFirstLastPara="1" wrap="square" lIns="84375" tIns="84375" rIns="84375" bIns="84375" anchor="ctr" anchorCtr="0">
            <a:noAutofit/>
          </a:bodyPr>
          <a:lstStyle/>
          <a:p>
            <a:pPr marL="0" lvl="0" indent="0" algn="l" rtl="0">
              <a:spcBef>
                <a:spcPts val="0"/>
              </a:spcBef>
              <a:spcAft>
                <a:spcPts val="0"/>
              </a:spcAft>
              <a:buNone/>
            </a:pPr>
            <a:endParaRPr/>
          </a:p>
        </p:txBody>
      </p:sp>
      <p:pic>
        <p:nvPicPr>
          <p:cNvPr id="279" name="Google Shape;279;p52"/>
          <p:cNvPicPr preferRelativeResize="0"/>
          <p:nvPr/>
        </p:nvPicPr>
        <p:blipFill>
          <a:blip r:embed="rId4">
            <a:alphaModFix/>
          </a:blip>
          <a:stretch>
            <a:fillRect/>
          </a:stretch>
        </p:blipFill>
        <p:spPr>
          <a:xfrm>
            <a:off x="5410200" y="202916"/>
            <a:ext cx="992315" cy="872689"/>
          </a:xfrm>
          <a:prstGeom prst="rect">
            <a:avLst/>
          </a:prstGeom>
          <a:noFill/>
          <a:ln>
            <a:noFill/>
          </a:ln>
        </p:spPr>
      </p:pic>
      <p:sp>
        <p:nvSpPr>
          <p:cNvPr id="280" name="Google Shape;280;p52"/>
          <p:cNvSpPr txBox="1"/>
          <p:nvPr/>
        </p:nvSpPr>
        <p:spPr>
          <a:xfrm>
            <a:off x="141900" y="4281149"/>
            <a:ext cx="5707500" cy="7200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2700" b="1" dirty="0">
                <a:solidFill>
                  <a:srgbClr val="073763"/>
                </a:solidFill>
                <a:latin typeface="Philosopher"/>
                <a:ea typeface="Philosopher"/>
                <a:cs typeface="Philosopher"/>
                <a:sym typeface="Philosopher"/>
              </a:rPr>
              <a:t>Physiology of </a:t>
            </a:r>
            <a:r>
              <a:rPr lang="en-GB" sz="2700" b="1" dirty="0" smtClean="0">
                <a:solidFill>
                  <a:srgbClr val="073763"/>
                </a:solidFill>
                <a:latin typeface="Philosopher"/>
                <a:ea typeface="Philosopher"/>
                <a:cs typeface="Philosopher"/>
                <a:sym typeface="Philosopher"/>
              </a:rPr>
              <a:t>Postural Reflexes</a:t>
            </a:r>
            <a:endParaRPr sz="2700" b="1" dirty="0">
              <a:solidFill>
                <a:srgbClr val="073763"/>
              </a:solidFill>
              <a:latin typeface="Philosopher"/>
              <a:ea typeface="Philosopher"/>
              <a:cs typeface="Philosopher"/>
              <a:sym typeface="Philosopher"/>
            </a:endParaRPr>
          </a:p>
          <a:p>
            <a:pPr marL="0" lvl="0" indent="0" algn="ctr" rtl="0">
              <a:spcBef>
                <a:spcPts val="0"/>
              </a:spcBef>
              <a:spcAft>
                <a:spcPts val="0"/>
              </a:spcAft>
              <a:buNone/>
            </a:pPr>
            <a:endParaRPr sz="2100" b="1" dirty="0"/>
          </a:p>
        </p:txBody>
      </p:sp>
      <p:sp>
        <p:nvSpPr>
          <p:cNvPr id="281" name="Google Shape;281;p52"/>
          <p:cNvSpPr/>
          <p:nvPr/>
        </p:nvSpPr>
        <p:spPr>
          <a:xfrm>
            <a:off x="-1115128" y="8028939"/>
            <a:ext cx="2786700" cy="366300"/>
          </a:xfrm>
          <a:prstGeom prst="roundRect">
            <a:avLst>
              <a:gd name="adj" fmla="val 50000"/>
            </a:avLst>
          </a:prstGeom>
          <a:solidFill>
            <a:srgbClr val="134F5C"/>
          </a:solidFill>
          <a:ln w="9525" cap="flat" cmpd="sng">
            <a:solidFill>
              <a:srgbClr val="FFFFFF"/>
            </a:solidFill>
            <a:prstDash val="solid"/>
            <a:round/>
            <a:headEnd type="none" w="sm" len="sm"/>
            <a:tailEnd type="none" w="sm" len="sm"/>
          </a:ln>
        </p:spPr>
        <p:txBody>
          <a:bodyPr spcFirstLastPara="1" wrap="square" lIns="84375" tIns="84375" rIns="84375" bIns="84375" anchor="ctr" anchorCtr="0">
            <a:noAutofit/>
          </a:bodyPr>
          <a:lstStyle/>
          <a:p>
            <a:pPr marL="0" lvl="0" indent="0" algn="r" rtl="0">
              <a:spcBef>
                <a:spcPts val="0"/>
              </a:spcBef>
              <a:spcAft>
                <a:spcPts val="0"/>
              </a:spcAft>
              <a:buNone/>
            </a:pPr>
            <a:r>
              <a:rPr lang="en-GB" sz="1500" b="1">
                <a:solidFill>
                  <a:schemeClr val="dk1"/>
                </a:solidFill>
                <a:latin typeface="Courier New"/>
                <a:ea typeface="Courier New"/>
                <a:cs typeface="Courier New"/>
                <a:sym typeface="Courier New"/>
              </a:rPr>
              <a:t>          </a:t>
            </a:r>
            <a:r>
              <a:rPr lang="en-GB" sz="1500" b="1">
                <a:solidFill>
                  <a:srgbClr val="FFFFFF"/>
                </a:solidFill>
                <a:latin typeface="Comfortaa"/>
                <a:ea typeface="Comfortaa"/>
                <a:cs typeface="Comfortaa"/>
                <a:sym typeface="Comfortaa"/>
              </a:rPr>
              <a:t>Done by :</a:t>
            </a:r>
            <a:endParaRPr sz="1500">
              <a:solidFill>
                <a:srgbClr val="FFFFFF"/>
              </a:solidFill>
            </a:endParaRPr>
          </a:p>
        </p:txBody>
      </p:sp>
      <p:pic>
        <p:nvPicPr>
          <p:cNvPr id="282" name="Google Shape;282;p52"/>
          <p:cNvPicPr preferRelativeResize="0"/>
          <p:nvPr/>
        </p:nvPicPr>
        <p:blipFill>
          <a:blip r:embed="rId5">
            <a:alphaModFix/>
          </a:blip>
          <a:stretch>
            <a:fillRect/>
          </a:stretch>
        </p:blipFill>
        <p:spPr>
          <a:xfrm>
            <a:off x="3507775" y="1546539"/>
            <a:ext cx="2959350" cy="2871743"/>
          </a:xfrm>
          <a:prstGeom prst="rect">
            <a:avLst/>
          </a:prstGeom>
          <a:noFill/>
          <a:ln>
            <a:noFill/>
          </a:ln>
        </p:spPr>
      </p:pic>
      <p:sp>
        <p:nvSpPr>
          <p:cNvPr id="283" name="Google Shape;283;p52"/>
          <p:cNvSpPr txBox="1"/>
          <p:nvPr/>
        </p:nvSpPr>
        <p:spPr>
          <a:xfrm>
            <a:off x="268731" y="8479490"/>
            <a:ext cx="4503669" cy="1257156"/>
          </a:xfrm>
          <a:prstGeom prst="rect">
            <a:avLst/>
          </a:prstGeom>
          <a:noFill/>
          <a:ln>
            <a:noFill/>
          </a:ln>
        </p:spPr>
        <p:txBody>
          <a:bodyPr spcFirstLastPara="1" wrap="square" lIns="84375" tIns="84375" rIns="84375" bIns="84375" anchor="t" anchorCtr="0">
            <a:noAutofit/>
          </a:bodyPr>
          <a:lstStyle/>
          <a:p>
            <a:pPr marL="431800" lvl="0" indent="-298450" algn="l" rtl="0">
              <a:spcBef>
                <a:spcPts val="0"/>
              </a:spcBef>
              <a:spcAft>
                <a:spcPts val="0"/>
              </a:spcAft>
              <a:buClr>
                <a:srgbClr val="073763"/>
              </a:buClr>
              <a:buSzPts val="1300"/>
              <a:buChar char="❖"/>
            </a:pPr>
            <a:r>
              <a:rPr lang="en-GB" sz="1300" dirty="0" smtClean="0">
                <a:solidFill>
                  <a:srgbClr val="073763"/>
                </a:solidFill>
              </a:rPr>
              <a:t>Team leader: Abdulelah Aldossari, Ali </a:t>
            </a:r>
            <a:r>
              <a:rPr lang="en-GB" sz="1300" dirty="0" err="1" smtClean="0">
                <a:solidFill>
                  <a:srgbClr val="073763"/>
                </a:solidFill>
              </a:rPr>
              <a:t>Alammari</a:t>
            </a:r>
            <a:endParaRPr lang="en-GB" sz="1300" dirty="0" smtClean="0">
              <a:solidFill>
                <a:srgbClr val="073763"/>
              </a:solidFill>
            </a:endParaRPr>
          </a:p>
          <a:p>
            <a:pPr marL="133350" lvl="0" algn="l" rtl="0">
              <a:spcBef>
                <a:spcPts val="0"/>
              </a:spcBef>
              <a:spcAft>
                <a:spcPts val="0"/>
              </a:spcAft>
              <a:buClr>
                <a:srgbClr val="073763"/>
              </a:buClr>
              <a:buSzPts val="1300"/>
            </a:pPr>
            <a:r>
              <a:rPr lang="en-US" sz="1300" dirty="0">
                <a:solidFill>
                  <a:srgbClr val="073763"/>
                </a:solidFill>
              </a:rPr>
              <a:t> </a:t>
            </a:r>
            <a:r>
              <a:rPr lang="en-US" sz="1300" dirty="0" smtClean="0">
                <a:solidFill>
                  <a:srgbClr val="073763"/>
                </a:solidFill>
              </a:rPr>
              <a:t>                            Fatima </a:t>
            </a:r>
            <a:r>
              <a:rPr lang="en-US" sz="1300" dirty="0" err="1" smtClean="0">
                <a:solidFill>
                  <a:srgbClr val="073763"/>
                </a:solidFill>
              </a:rPr>
              <a:t>Balsharaf</a:t>
            </a:r>
            <a:r>
              <a:rPr lang="en-US" sz="1300" dirty="0" smtClean="0">
                <a:solidFill>
                  <a:srgbClr val="073763"/>
                </a:solidFill>
              </a:rPr>
              <a:t>, </a:t>
            </a:r>
            <a:r>
              <a:rPr lang="en-US" sz="1300" dirty="0" err="1" smtClean="0">
                <a:solidFill>
                  <a:srgbClr val="073763"/>
                </a:solidFill>
              </a:rPr>
              <a:t>Rahaf</a:t>
            </a:r>
            <a:r>
              <a:rPr lang="en-US" sz="1300" dirty="0" smtClean="0">
                <a:solidFill>
                  <a:srgbClr val="073763"/>
                </a:solidFill>
              </a:rPr>
              <a:t> </a:t>
            </a:r>
            <a:r>
              <a:rPr lang="en-US" sz="1300" dirty="0" err="1" smtClean="0">
                <a:solidFill>
                  <a:srgbClr val="073763"/>
                </a:solidFill>
              </a:rPr>
              <a:t>Alshammari</a:t>
            </a:r>
            <a:endParaRPr lang="en-US" sz="1300" dirty="0" smtClean="0">
              <a:solidFill>
                <a:srgbClr val="073763"/>
              </a:solidFill>
            </a:endParaRPr>
          </a:p>
          <a:p>
            <a:pPr marL="133350" lvl="0" algn="l" rtl="0">
              <a:spcBef>
                <a:spcPts val="0"/>
              </a:spcBef>
              <a:spcAft>
                <a:spcPts val="0"/>
              </a:spcAft>
              <a:buClr>
                <a:srgbClr val="073763"/>
              </a:buClr>
              <a:buSzPts val="1300"/>
            </a:pPr>
            <a:endParaRPr sz="1300" dirty="0" smtClean="0">
              <a:solidFill>
                <a:srgbClr val="073763"/>
              </a:solidFill>
            </a:endParaRPr>
          </a:p>
          <a:p>
            <a:pPr marL="431800" lvl="0" indent="-298450" algn="l" rtl="0">
              <a:spcBef>
                <a:spcPts val="0"/>
              </a:spcBef>
              <a:spcAft>
                <a:spcPts val="0"/>
              </a:spcAft>
              <a:buClr>
                <a:srgbClr val="073763"/>
              </a:buClr>
              <a:buSzPts val="1300"/>
              <a:buChar char="❖"/>
            </a:pPr>
            <a:r>
              <a:rPr lang="en-GB" sz="1300" dirty="0" smtClean="0">
                <a:solidFill>
                  <a:srgbClr val="073763"/>
                </a:solidFill>
              </a:rPr>
              <a:t>Team </a:t>
            </a:r>
            <a:r>
              <a:rPr lang="en-GB" sz="1300" dirty="0">
                <a:solidFill>
                  <a:srgbClr val="073763"/>
                </a:solidFill>
              </a:rPr>
              <a:t>members: </a:t>
            </a:r>
            <a:r>
              <a:rPr lang="en-GB" sz="1300" dirty="0" smtClean="0">
                <a:solidFill>
                  <a:srgbClr val="073763"/>
                </a:solidFill>
              </a:rPr>
              <a:t>Khalid </a:t>
            </a:r>
            <a:r>
              <a:rPr lang="en-GB" sz="1300" dirty="0" err="1" smtClean="0">
                <a:solidFill>
                  <a:srgbClr val="073763"/>
                </a:solidFill>
              </a:rPr>
              <a:t>Almutairi</a:t>
            </a:r>
            <a:r>
              <a:rPr lang="en-GB" sz="1300" dirty="0" smtClean="0">
                <a:solidFill>
                  <a:srgbClr val="073763"/>
                </a:solidFill>
              </a:rPr>
              <a:t>, Faisal </a:t>
            </a:r>
            <a:r>
              <a:rPr lang="en-GB" sz="1300" dirty="0" err="1" smtClean="0">
                <a:solidFill>
                  <a:srgbClr val="073763"/>
                </a:solidFill>
              </a:rPr>
              <a:t>Altahan</a:t>
            </a:r>
            <a:r>
              <a:rPr lang="en-GB" sz="1300" dirty="0" smtClean="0">
                <a:solidFill>
                  <a:srgbClr val="073763"/>
                </a:solidFill>
              </a:rPr>
              <a:t>,                                                                     </a:t>
            </a:r>
          </a:p>
          <a:p>
            <a:pPr marL="133350" lvl="0" algn="l" rtl="0">
              <a:spcBef>
                <a:spcPts val="0"/>
              </a:spcBef>
              <a:spcAft>
                <a:spcPts val="0"/>
              </a:spcAft>
              <a:buClr>
                <a:srgbClr val="073763"/>
              </a:buClr>
              <a:buSzPts val="1300"/>
            </a:pPr>
            <a:r>
              <a:rPr lang="en-US" sz="1300" dirty="0">
                <a:solidFill>
                  <a:srgbClr val="073763"/>
                </a:solidFill>
              </a:rPr>
              <a:t> </a:t>
            </a:r>
            <a:r>
              <a:rPr lang="en-US" sz="1300" dirty="0" smtClean="0">
                <a:solidFill>
                  <a:srgbClr val="073763"/>
                </a:solidFill>
              </a:rPr>
              <a:t>                                 </a:t>
            </a:r>
            <a:r>
              <a:rPr lang="en-US" sz="1300" dirty="0" err="1" smtClean="0">
                <a:solidFill>
                  <a:srgbClr val="073763"/>
                </a:solidFill>
              </a:rPr>
              <a:t>Anas</a:t>
            </a:r>
            <a:r>
              <a:rPr lang="en-US" sz="1300" dirty="0" smtClean="0">
                <a:solidFill>
                  <a:srgbClr val="073763"/>
                </a:solidFill>
              </a:rPr>
              <a:t> </a:t>
            </a:r>
            <a:r>
              <a:rPr lang="en-US" sz="1300" dirty="0" err="1" smtClean="0">
                <a:solidFill>
                  <a:srgbClr val="073763"/>
                </a:solidFill>
              </a:rPr>
              <a:t>Alsaif</a:t>
            </a:r>
            <a:r>
              <a:rPr lang="en-US" sz="1300" dirty="0" smtClean="0">
                <a:solidFill>
                  <a:srgbClr val="073763"/>
                </a:solidFill>
              </a:rPr>
              <a:t>, </a:t>
            </a:r>
            <a:r>
              <a:rPr lang="en-US" sz="1300" dirty="0" err="1" smtClean="0">
                <a:solidFill>
                  <a:srgbClr val="073763"/>
                </a:solidFill>
              </a:rPr>
              <a:t>Saif</a:t>
            </a:r>
            <a:r>
              <a:rPr lang="en-US" sz="1300" dirty="0" smtClean="0">
                <a:solidFill>
                  <a:srgbClr val="073763"/>
                </a:solidFill>
              </a:rPr>
              <a:t> </a:t>
            </a:r>
            <a:r>
              <a:rPr lang="en-US" sz="1300" dirty="0" err="1" smtClean="0">
                <a:solidFill>
                  <a:srgbClr val="073763"/>
                </a:solidFill>
              </a:rPr>
              <a:t>Almeshari</a:t>
            </a:r>
            <a:endParaRPr lang="en-GB" sz="1300" dirty="0" smtClean="0">
              <a:solidFill>
                <a:srgbClr val="073763"/>
              </a:solidFill>
            </a:endParaRPr>
          </a:p>
        </p:txBody>
      </p:sp>
      <p:sp>
        <p:nvSpPr>
          <p:cNvPr id="2" name="Rectangle 1"/>
          <p:cNvSpPr/>
          <p:nvPr/>
        </p:nvSpPr>
        <p:spPr>
          <a:xfrm>
            <a:off x="8140700" y="4416373"/>
            <a:ext cx="3429000" cy="1169551"/>
          </a:xfrm>
          <a:prstGeom prst="rect">
            <a:avLst/>
          </a:prstGeom>
        </p:spPr>
        <p:txBody>
          <a:bodyPr>
            <a:spAutoFit/>
          </a:bodyPr>
          <a:lstStyle/>
          <a:p>
            <a:pPr fontAlgn="base"/>
            <a:r>
              <a:rPr lang="en-GB" dirty="0">
                <a:solidFill>
                  <a:srgbClr val="073763"/>
                </a:solidFill>
                <a:latin typeface="Arial" panose="020B0604020202020204" pitchFamily="34" charset="0"/>
              </a:rPr>
              <a:t>Abdulelah Aldossari, Ali </a:t>
            </a:r>
            <a:r>
              <a:rPr lang="en-GB" dirty="0" err="1">
                <a:solidFill>
                  <a:srgbClr val="073763"/>
                </a:solidFill>
                <a:latin typeface="Arial" panose="020B0604020202020204" pitchFamily="34" charset="0"/>
              </a:rPr>
              <a:t>Alammari</a:t>
            </a:r>
            <a:r>
              <a:rPr lang="en-GB" dirty="0">
                <a:solidFill>
                  <a:srgbClr val="073763"/>
                </a:solidFill>
                <a:latin typeface="Arial" panose="020B0604020202020204" pitchFamily="34" charset="0"/>
              </a:rPr>
              <a:t> </a:t>
            </a:r>
          </a:p>
          <a:p>
            <a:pPr algn="ctr"/>
            <a:r>
              <a:rPr lang="en-GB" dirty="0">
                <a:solidFill>
                  <a:srgbClr val="073763"/>
                </a:solidFill>
                <a:latin typeface="Arial" panose="020B0604020202020204" pitchFamily="34" charset="0"/>
              </a:rPr>
              <a:t>                         Fatima </a:t>
            </a:r>
            <a:r>
              <a:rPr lang="en-GB" dirty="0" err="1">
                <a:solidFill>
                  <a:srgbClr val="073763"/>
                </a:solidFill>
                <a:latin typeface="Arial" panose="020B0604020202020204" pitchFamily="34" charset="0"/>
              </a:rPr>
              <a:t>Balsharaf</a:t>
            </a:r>
            <a:r>
              <a:rPr lang="en-GB" dirty="0">
                <a:solidFill>
                  <a:srgbClr val="073763"/>
                </a:solidFill>
                <a:latin typeface="Arial" panose="020B0604020202020204" pitchFamily="34" charset="0"/>
              </a:rPr>
              <a:t>, </a:t>
            </a:r>
            <a:r>
              <a:rPr lang="en-GB" dirty="0" err="1">
                <a:solidFill>
                  <a:srgbClr val="073763"/>
                </a:solidFill>
                <a:latin typeface="Arial" panose="020B0604020202020204" pitchFamily="34" charset="0"/>
              </a:rPr>
              <a:t>Rahaf</a:t>
            </a:r>
            <a:r>
              <a:rPr lang="en-GB" dirty="0">
                <a:solidFill>
                  <a:srgbClr val="073763"/>
                </a:solidFill>
                <a:latin typeface="Arial" panose="020B0604020202020204" pitchFamily="34" charset="0"/>
              </a:rPr>
              <a:t> </a:t>
            </a:r>
            <a:r>
              <a:rPr lang="en-GB" dirty="0" err="1">
                <a:solidFill>
                  <a:srgbClr val="073763"/>
                </a:solidFill>
                <a:latin typeface="Arial" panose="020B0604020202020204" pitchFamily="34" charset="0"/>
              </a:rPr>
              <a:t>Alshammari</a:t>
            </a:r>
            <a:endParaRPr lang="en-GB" dirty="0"/>
          </a:p>
          <a:p>
            <a:r>
              <a:rPr lang="en-GB" dirty="0"/>
              <a:t/>
            </a:r>
            <a:br>
              <a:rPr lang="en-GB" dirty="0"/>
            </a:br>
            <a:endParaRPr lang="en-GB" dirty="0"/>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0" y="472232"/>
            <a:ext cx="2230982" cy="35567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rgbClr val="464653"/>
                </a:solidFill>
                <a:effectLst/>
                <a:uLnTx/>
                <a:uFillTx/>
                <a:latin typeface="Josefin Sans" pitchFamily="2" charset="0"/>
              </a:rPr>
              <a:t>Decorticate Rigidity</a:t>
            </a:r>
            <a:endParaRPr kumimoji="0" lang="ar-SA" sz="1000" b="1" i="0" u="none" strike="noStrike" kern="1200" cap="none" spc="0" normalizeH="0" baseline="0" noProof="0" dirty="0">
              <a:ln>
                <a:noFill/>
              </a:ln>
              <a:solidFill>
                <a:sysClr val="window" lastClr="FFFFFF">
                  <a:lumMod val="50000"/>
                </a:sysClr>
              </a:solidFill>
              <a:effectLst/>
              <a:uLnTx/>
              <a:uFillTx/>
              <a:latin typeface="Josefin Sans" pitchFamily="2" charset="0"/>
              <a:cs typeface="Times New Roman" panose="02020603050405020304" pitchFamily="18" charset="0"/>
            </a:endParaRPr>
          </a:p>
        </p:txBody>
      </p:sp>
      <p:sp>
        <p:nvSpPr>
          <p:cNvPr id="7" name="TextBox 6"/>
          <p:cNvSpPr txBox="1"/>
          <p:nvPr/>
        </p:nvSpPr>
        <p:spPr>
          <a:xfrm>
            <a:off x="0" y="827902"/>
            <a:ext cx="6513534" cy="3270126"/>
          </a:xfrm>
          <a:prstGeom prst="rect">
            <a:avLst/>
          </a:prstGeom>
          <a:noFill/>
        </p:spPr>
        <p:txBody>
          <a:bodyPr wrap="square" rtlCol="0">
            <a:spAutoFit/>
          </a:bodyPr>
          <a:lstStyle/>
          <a:p>
            <a:pPr marL="355600" marR="297815" indent="-342900" defTabSz="1015898">
              <a:lnSpc>
                <a:spcPct val="150000"/>
              </a:lnSpc>
              <a:buClr>
                <a:srgbClr val="9FB8CD">
                  <a:lumMod val="50000"/>
                </a:srgbClr>
              </a:buClr>
              <a:buFont typeface=".LucidaGrandeUI" charset="0"/>
              <a:buChar char="▸"/>
              <a:tabLst>
                <a:tab pos="355600" algn="l"/>
                <a:tab pos="356235" algn="l"/>
              </a:tabLst>
            </a:pPr>
            <a:r>
              <a:rPr lang="en-US" kern="1200" spc="-5" dirty="0">
                <a:solidFill>
                  <a:prstClr val="black"/>
                </a:solidFill>
                <a:latin typeface="Josefin Sans" pitchFamily="2" charset="0"/>
                <a:ea typeface="+mn-ea"/>
                <a:cs typeface="Cairo" panose="00000500000000000000" pitchFamily="2" charset="-78"/>
              </a:rPr>
              <a:t>In </a:t>
            </a:r>
            <a:r>
              <a:rPr lang="en-US" kern="1200" spc="-5" dirty="0" smtClean="0">
                <a:solidFill>
                  <a:prstClr val="black"/>
                </a:solidFill>
                <a:latin typeface="Josefin Sans" pitchFamily="2" charset="0"/>
                <a:ea typeface="+mn-ea"/>
                <a:cs typeface="Cairo" panose="00000500000000000000" pitchFamily="2" charset="-78"/>
              </a:rPr>
              <a:t>humans, </a:t>
            </a:r>
            <a:r>
              <a:rPr lang="en-US" kern="1200" spc="-5" dirty="0">
                <a:solidFill>
                  <a:prstClr val="black"/>
                </a:solidFill>
                <a:latin typeface="Josefin Sans" pitchFamily="2" charset="0"/>
                <a:ea typeface="+mn-ea"/>
                <a:cs typeface="Cairo" panose="00000500000000000000" pitchFamily="2" charset="-78"/>
              </a:rPr>
              <a:t>where </a:t>
            </a:r>
            <a:r>
              <a:rPr lang="en-US" kern="1200" dirty="0">
                <a:solidFill>
                  <a:prstClr val="black"/>
                </a:solidFill>
                <a:latin typeface="Josefin Sans" pitchFamily="2" charset="0"/>
                <a:ea typeface="+mn-ea"/>
                <a:cs typeface="Cairo" panose="00000500000000000000" pitchFamily="2" charset="-78"/>
              </a:rPr>
              <a:t>true </a:t>
            </a:r>
            <a:r>
              <a:rPr lang="en-US" kern="1200" dirty="0" err="1">
                <a:solidFill>
                  <a:prstClr val="black"/>
                </a:solidFill>
                <a:latin typeface="Josefin Sans" pitchFamily="2" charset="0"/>
                <a:ea typeface="+mn-ea"/>
                <a:cs typeface="Cairo" panose="00000500000000000000" pitchFamily="2" charset="-78"/>
              </a:rPr>
              <a:t>decerebrate</a:t>
            </a:r>
            <a:r>
              <a:rPr lang="en-US" kern="1200" dirty="0">
                <a:solidFill>
                  <a:prstClr val="black"/>
                </a:solidFill>
                <a:latin typeface="Josefin Sans" pitchFamily="2" charset="0"/>
                <a:ea typeface="+mn-ea"/>
                <a:cs typeface="Cairo" panose="00000500000000000000" pitchFamily="2" charset="-78"/>
              </a:rPr>
              <a:t> </a:t>
            </a:r>
            <a:r>
              <a:rPr lang="en-US" kern="1200" dirty="0" smtClean="0">
                <a:solidFill>
                  <a:prstClr val="black"/>
                </a:solidFill>
                <a:latin typeface="Josefin Sans" pitchFamily="2" charset="0"/>
                <a:ea typeface="+mn-ea"/>
                <a:cs typeface="Cairo" panose="00000500000000000000" pitchFamily="2" charset="-78"/>
              </a:rPr>
              <a:t>rigidity </a:t>
            </a:r>
            <a:r>
              <a:rPr lang="en-US" kern="1200" spc="-5" dirty="0">
                <a:solidFill>
                  <a:prstClr val="black"/>
                </a:solidFill>
                <a:latin typeface="Josefin Sans" pitchFamily="2" charset="0"/>
                <a:ea typeface="+mn-ea"/>
                <a:cs typeface="Cairo" panose="00000500000000000000" pitchFamily="2" charset="-78"/>
              </a:rPr>
              <a:t>is </a:t>
            </a:r>
            <a:r>
              <a:rPr lang="en-US" kern="1200" dirty="0" smtClean="0">
                <a:solidFill>
                  <a:prstClr val="black"/>
                </a:solidFill>
                <a:latin typeface="Josefin Sans" pitchFamily="2" charset="0"/>
                <a:ea typeface="+mn-ea"/>
                <a:cs typeface="Cairo" panose="00000500000000000000" pitchFamily="2" charset="-78"/>
              </a:rPr>
              <a:t>rare, </a:t>
            </a:r>
            <a:r>
              <a:rPr lang="en-US" kern="1200" dirty="0">
                <a:solidFill>
                  <a:prstClr val="black"/>
                </a:solidFill>
                <a:latin typeface="Josefin Sans" pitchFamily="2" charset="0"/>
                <a:ea typeface="+mn-ea"/>
                <a:cs typeface="Cairo" panose="00000500000000000000" pitchFamily="2" charset="-78"/>
              </a:rPr>
              <a:t>since </a:t>
            </a:r>
            <a:r>
              <a:rPr lang="en-US" kern="1200" spc="-5" dirty="0">
                <a:solidFill>
                  <a:prstClr val="black"/>
                </a:solidFill>
                <a:latin typeface="Josefin Sans" pitchFamily="2" charset="0"/>
                <a:ea typeface="+mn-ea"/>
                <a:cs typeface="Cairo" panose="00000500000000000000" pitchFamily="2" charset="-78"/>
              </a:rPr>
              <a:t>the damage to the </a:t>
            </a:r>
            <a:r>
              <a:rPr lang="en-US" kern="1200" dirty="0">
                <a:solidFill>
                  <a:prstClr val="black"/>
                </a:solidFill>
                <a:latin typeface="Josefin Sans" pitchFamily="2" charset="0"/>
                <a:ea typeface="+mn-ea"/>
                <a:cs typeface="Cairo" panose="00000500000000000000" pitchFamily="2" charset="-78"/>
              </a:rPr>
              <a:t>brain </a:t>
            </a:r>
            <a:r>
              <a:rPr lang="en-US" kern="1200" dirty="0" smtClean="0">
                <a:solidFill>
                  <a:prstClr val="black"/>
                </a:solidFill>
                <a:latin typeface="Josefin Sans" pitchFamily="2" charset="0"/>
                <a:ea typeface="+mn-ea"/>
                <a:cs typeface="Cairo" panose="00000500000000000000" pitchFamily="2" charset="-78"/>
              </a:rPr>
              <a:t>centers </a:t>
            </a:r>
            <a:r>
              <a:rPr lang="en-US" kern="1200" spc="-5" dirty="0">
                <a:solidFill>
                  <a:prstClr val="black"/>
                </a:solidFill>
                <a:latin typeface="Josefin Sans" pitchFamily="2" charset="0"/>
                <a:ea typeface="+mn-ea"/>
                <a:cs typeface="Cairo" panose="00000500000000000000" pitchFamily="2" charset="-78"/>
              </a:rPr>
              <a:t>involved in it are</a:t>
            </a:r>
            <a:r>
              <a:rPr lang="en-US" kern="1200" spc="-15" dirty="0">
                <a:solidFill>
                  <a:prstClr val="black"/>
                </a:solidFill>
                <a:latin typeface="Josefin Sans" pitchFamily="2" charset="0"/>
                <a:ea typeface="+mn-ea"/>
                <a:cs typeface="Cairo" panose="00000500000000000000" pitchFamily="2" charset="-78"/>
              </a:rPr>
              <a:t> </a:t>
            </a:r>
            <a:r>
              <a:rPr lang="en-US" kern="1200" dirty="0" smtClean="0">
                <a:solidFill>
                  <a:prstClr val="black"/>
                </a:solidFill>
                <a:latin typeface="Josefin Sans" pitchFamily="2" charset="0"/>
                <a:ea typeface="+mn-ea"/>
                <a:cs typeface="Cairo" panose="00000500000000000000" pitchFamily="2" charset="-78"/>
              </a:rPr>
              <a:t>lethal.</a:t>
            </a:r>
          </a:p>
          <a:p>
            <a:pPr marL="355600" indent="-342900" defTabSz="1015898">
              <a:lnSpc>
                <a:spcPct val="150000"/>
              </a:lnSpc>
              <a:buClr>
                <a:srgbClr val="9FB8CD">
                  <a:lumMod val="50000"/>
                </a:srgbClr>
              </a:buClr>
              <a:buFont typeface=".LucidaGrandeUI" charset="0"/>
              <a:buChar char="▸"/>
              <a:tabLst>
                <a:tab pos="354965" algn="l"/>
                <a:tab pos="355600" algn="l"/>
                <a:tab pos="3481704" algn="l"/>
              </a:tabLst>
            </a:pPr>
            <a:r>
              <a:rPr lang="en-US" kern="1200" spc="-5" dirty="0">
                <a:solidFill>
                  <a:prstClr val="black"/>
                </a:solidFill>
                <a:latin typeface="Josefin Sans" pitchFamily="2" charset="0"/>
                <a:ea typeface="+mn-ea"/>
                <a:cs typeface="Cairo" panose="00000500000000000000" pitchFamily="2" charset="-78"/>
              </a:rPr>
              <a:t>Decorticate</a:t>
            </a:r>
            <a:r>
              <a:rPr lang="en-US" kern="1200" spc="20" dirty="0">
                <a:solidFill>
                  <a:prstClr val="black"/>
                </a:solidFill>
                <a:latin typeface="Josefin Sans" pitchFamily="2" charset="0"/>
                <a:ea typeface="+mn-ea"/>
                <a:cs typeface="Cairo" panose="00000500000000000000" pitchFamily="2" charset="-78"/>
              </a:rPr>
              <a:t> </a:t>
            </a:r>
            <a:r>
              <a:rPr lang="en-US" kern="1200" spc="-5" dirty="0">
                <a:solidFill>
                  <a:prstClr val="black"/>
                </a:solidFill>
                <a:latin typeface="Josefin Sans" pitchFamily="2" charset="0"/>
                <a:ea typeface="+mn-ea"/>
                <a:cs typeface="Cairo" panose="00000500000000000000" pitchFamily="2" charset="-78"/>
              </a:rPr>
              <a:t>rigidity more common in human</a:t>
            </a:r>
            <a:r>
              <a:rPr lang="en-US" kern="1200" dirty="0">
                <a:solidFill>
                  <a:prstClr val="black"/>
                </a:solidFill>
                <a:latin typeface="Josefin Sans" pitchFamily="2" charset="0"/>
                <a:ea typeface="+mn-ea"/>
                <a:cs typeface="Cairo" panose="00000500000000000000" pitchFamily="2" charset="-78"/>
              </a:rPr>
              <a:t> than </a:t>
            </a:r>
            <a:r>
              <a:rPr lang="en-US" kern="1200" spc="-5" dirty="0" err="1">
                <a:solidFill>
                  <a:prstClr val="black"/>
                </a:solidFill>
                <a:latin typeface="Josefin Sans" pitchFamily="2" charset="0"/>
                <a:ea typeface="+mn-ea"/>
                <a:cs typeface="Cairo" panose="00000500000000000000" pitchFamily="2" charset="-78"/>
              </a:rPr>
              <a:t>decerebate</a:t>
            </a:r>
            <a:r>
              <a:rPr lang="en-US" kern="1200" spc="-70" dirty="0">
                <a:solidFill>
                  <a:prstClr val="black"/>
                </a:solidFill>
                <a:latin typeface="Josefin Sans" pitchFamily="2" charset="0"/>
                <a:ea typeface="+mn-ea"/>
                <a:cs typeface="Cairo" panose="00000500000000000000" pitchFamily="2" charset="-78"/>
              </a:rPr>
              <a:t> </a:t>
            </a:r>
            <a:r>
              <a:rPr lang="en-US" kern="1200" dirty="0">
                <a:solidFill>
                  <a:prstClr val="black"/>
                </a:solidFill>
                <a:latin typeface="Josefin Sans" pitchFamily="2" charset="0"/>
                <a:ea typeface="+mn-ea"/>
                <a:cs typeface="Cairo" panose="00000500000000000000" pitchFamily="2" charset="-78"/>
              </a:rPr>
              <a:t>rigidity, due </a:t>
            </a:r>
            <a:r>
              <a:rPr lang="en-US" kern="1200" dirty="0" smtClean="0">
                <a:solidFill>
                  <a:prstClr val="black"/>
                </a:solidFill>
                <a:latin typeface="Josefin Sans" pitchFamily="2" charset="0"/>
                <a:ea typeface="+mn-ea"/>
                <a:cs typeface="Cairo" panose="00000500000000000000" pitchFamily="2" charset="-78"/>
              </a:rPr>
              <a:t>to: L</a:t>
            </a:r>
            <a:r>
              <a:rPr lang="en-US" kern="1200" spc="-5" dirty="0" smtClean="0">
                <a:solidFill>
                  <a:prstClr val="black"/>
                </a:solidFill>
                <a:latin typeface="Josefin Sans" pitchFamily="2" charset="0"/>
                <a:ea typeface="+mn-ea"/>
                <a:cs typeface="Cairo" panose="00000500000000000000" pitchFamily="2" charset="-78"/>
              </a:rPr>
              <a:t>esion </a:t>
            </a:r>
            <a:r>
              <a:rPr lang="en-US" kern="1200" spc="-5" dirty="0">
                <a:solidFill>
                  <a:prstClr val="black"/>
                </a:solidFill>
                <a:latin typeface="Josefin Sans" pitchFamily="2" charset="0"/>
                <a:ea typeface="+mn-ea"/>
                <a:cs typeface="Cairo" panose="00000500000000000000" pitchFamily="2" charset="-78"/>
              </a:rPr>
              <a:t>in cerebral cortex, but brain stem is</a:t>
            </a:r>
            <a:r>
              <a:rPr lang="en-US" kern="1200" spc="65" dirty="0">
                <a:solidFill>
                  <a:prstClr val="black"/>
                </a:solidFill>
                <a:latin typeface="Josefin Sans" pitchFamily="2" charset="0"/>
                <a:ea typeface="+mn-ea"/>
                <a:cs typeface="Cairo" panose="00000500000000000000" pitchFamily="2" charset="-78"/>
              </a:rPr>
              <a:t> </a:t>
            </a:r>
            <a:r>
              <a:rPr lang="en-US" kern="1200" dirty="0">
                <a:solidFill>
                  <a:prstClr val="black"/>
                </a:solidFill>
                <a:latin typeface="Josefin Sans" pitchFamily="2" charset="0"/>
                <a:ea typeface="+mn-ea"/>
                <a:cs typeface="Cairo" panose="00000500000000000000" pitchFamily="2" charset="-78"/>
              </a:rPr>
              <a:t>intact. </a:t>
            </a:r>
            <a:r>
              <a:rPr lang="en-US" kern="1200" spc="-5" dirty="0" smtClean="0">
                <a:solidFill>
                  <a:prstClr val="black"/>
                </a:solidFill>
                <a:latin typeface="Josefin Sans" pitchFamily="2" charset="0"/>
                <a:ea typeface="+mn-ea"/>
                <a:cs typeface="Cairo" panose="00000500000000000000" pitchFamily="2" charset="-78"/>
              </a:rPr>
              <a:t>However </a:t>
            </a:r>
            <a:r>
              <a:rPr lang="en-US" kern="1200" spc="-5" dirty="0">
                <a:solidFill>
                  <a:prstClr val="black"/>
                </a:solidFill>
                <a:latin typeface="Josefin Sans" pitchFamily="2" charset="0"/>
                <a:ea typeface="+mn-ea"/>
                <a:cs typeface="Cairo" panose="00000500000000000000" pitchFamily="2" charset="-78"/>
              </a:rPr>
              <a:t>decorticate </a:t>
            </a:r>
            <a:r>
              <a:rPr lang="en-US" kern="1200" dirty="0">
                <a:solidFill>
                  <a:prstClr val="black"/>
                </a:solidFill>
                <a:latin typeface="Josefin Sans" pitchFamily="2" charset="0"/>
                <a:ea typeface="+mn-ea"/>
                <a:cs typeface="Cairo" panose="00000500000000000000" pitchFamily="2" charset="-78"/>
              </a:rPr>
              <a:t>rigidity </a:t>
            </a:r>
            <a:r>
              <a:rPr lang="en-US" kern="1200" spc="-5" dirty="0">
                <a:solidFill>
                  <a:prstClr val="black"/>
                </a:solidFill>
                <a:latin typeface="Josefin Sans" pitchFamily="2" charset="0"/>
                <a:ea typeface="+mn-ea"/>
                <a:cs typeface="Cairo" panose="00000500000000000000" pitchFamily="2" charset="-78"/>
              </a:rPr>
              <a:t>can </a:t>
            </a:r>
            <a:r>
              <a:rPr lang="en-US" kern="1200" dirty="0">
                <a:solidFill>
                  <a:prstClr val="black"/>
                </a:solidFill>
                <a:latin typeface="Josefin Sans" pitchFamily="2" charset="0"/>
                <a:ea typeface="+mn-ea"/>
                <a:cs typeface="Cairo" panose="00000500000000000000" pitchFamily="2" charset="-78"/>
              </a:rPr>
              <a:t>be caused by </a:t>
            </a:r>
            <a:r>
              <a:rPr lang="en-US" kern="1200" dirty="0" smtClean="0">
                <a:solidFill>
                  <a:srgbClr val="FF0000"/>
                </a:solidFill>
                <a:latin typeface="Josefin Sans" pitchFamily="2" charset="0"/>
                <a:ea typeface="+mn-ea"/>
                <a:cs typeface="Cairo" panose="00000500000000000000" pitchFamily="2" charset="-78"/>
              </a:rPr>
              <a:t>bleeding </a:t>
            </a:r>
            <a:r>
              <a:rPr lang="en-US" kern="1200" spc="-5" dirty="0">
                <a:solidFill>
                  <a:srgbClr val="FF0000"/>
                </a:solidFill>
                <a:latin typeface="Josefin Sans" pitchFamily="2" charset="0"/>
                <a:ea typeface="+mn-ea"/>
                <a:cs typeface="Cairo" panose="00000500000000000000" pitchFamily="2" charset="-78"/>
              </a:rPr>
              <a:t>in the </a:t>
            </a:r>
            <a:r>
              <a:rPr lang="en-US" kern="1200" dirty="0">
                <a:solidFill>
                  <a:srgbClr val="FF0000"/>
                </a:solidFill>
                <a:latin typeface="Josefin Sans" pitchFamily="2" charset="0"/>
                <a:ea typeface="+mn-ea"/>
                <a:cs typeface="Cairo" panose="00000500000000000000" pitchFamily="2" charset="-78"/>
              </a:rPr>
              <a:t>internal </a:t>
            </a:r>
            <a:r>
              <a:rPr lang="en-US" kern="1200" dirty="0">
                <a:solidFill>
                  <a:prstClr val="black"/>
                </a:solidFill>
                <a:latin typeface="Josefin Sans" pitchFamily="2" charset="0"/>
                <a:ea typeface="+mn-ea"/>
                <a:cs typeface="Cairo" panose="00000500000000000000" pitchFamily="2" charset="-78"/>
              </a:rPr>
              <a:t>capsule </a:t>
            </a:r>
            <a:r>
              <a:rPr lang="en-US" kern="1200" spc="-5" dirty="0">
                <a:solidFill>
                  <a:prstClr val="black"/>
                </a:solidFill>
                <a:latin typeface="Josefin Sans" pitchFamily="2" charset="0"/>
                <a:ea typeface="+mn-ea"/>
                <a:cs typeface="Cairo" panose="00000500000000000000" pitchFamily="2" charset="-78"/>
              </a:rPr>
              <a:t>which </a:t>
            </a:r>
            <a:r>
              <a:rPr lang="en-US" kern="1200" dirty="0">
                <a:solidFill>
                  <a:prstClr val="black"/>
                </a:solidFill>
                <a:latin typeface="Josefin Sans" pitchFamily="2" charset="0"/>
                <a:ea typeface="+mn-ea"/>
                <a:cs typeface="Cairo" panose="00000500000000000000" pitchFamily="2" charset="-78"/>
              </a:rPr>
              <a:t>causes </a:t>
            </a:r>
            <a:r>
              <a:rPr lang="en-US" kern="1200" spc="-5" dirty="0" smtClean="0">
                <a:solidFill>
                  <a:prstClr val="black"/>
                </a:solidFill>
                <a:latin typeface="Josefin Sans" pitchFamily="2" charset="0"/>
                <a:ea typeface="+mn-ea"/>
                <a:cs typeface="Cairo" panose="00000500000000000000" pitchFamily="2" charset="-78"/>
              </a:rPr>
              <a:t>UMNL </a:t>
            </a:r>
            <a:r>
              <a:rPr lang="en-US" kern="1200" spc="-5" dirty="0">
                <a:solidFill>
                  <a:prstClr val="black"/>
                </a:solidFill>
                <a:latin typeface="Josefin Sans" pitchFamily="2" charset="0"/>
                <a:ea typeface="+mn-ea"/>
                <a:cs typeface="Cairo" panose="00000500000000000000" pitchFamily="2" charset="-78"/>
              </a:rPr>
              <a:t>(damage to upper motor </a:t>
            </a:r>
            <a:r>
              <a:rPr lang="en-US" kern="1200" dirty="0">
                <a:solidFill>
                  <a:prstClr val="black"/>
                </a:solidFill>
                <a:latin typeface="Josefin Sans" pitchFamily="2" charset="0"/>
                <a:ea typeface="+mn-ea"/>
                <a:cs typeface="Cairo" panose="00000500000000000000" pitchFamily="2" charset="-78"/>
              </a:rPr>
              <a:t>neurons</a:t>
            </a:r>
            <a:r>
              <a:rPr lang="en-US" kern="1200" dirty="0" smtClean="0">
                <a:solidFill>
                  <a:prstClr val="black"/>
                </a:solidFill>
                <a:latin typeface="Josefin Sans" pitchFamily="2" charset="0"/>
                <a:ea typeface="+mn-ea"/>
                <a:cs typeface="Cairo" panose="00000500000000000000" pitchFamily="2" charset="-78"/>
              </a:rPr>
              <a:t>). </a:t>
            </a:r>
            <a:r>
              <a:rPr lang="en-US" kern="1200" spc="-5" dirty="0">
                <a:solidFill>
                  <a:schemeClr val="bg2">
                    <a:lumMod val="75000"/>
                  </a:schemeClr>
                </a:solidFill>
                <a:latin typeface="Josefin Sans" pitchFamily="2" charset="0"/>
                <a:cs typeface="Cairo" panose="00000500000000000000" pitchFamily="2" charset="-78"/>
              </a:rPr>
              <a:t>As seen in</a:t>
            </a:r>
            <a:r>
              <a:rPr lang="en-US" kern="1200" spc="75" dirty="0">
                <a:solidFill>
                  <a:schemeClr val="bg2">
                    <a:lumMod val="75000"/>
                  </a:schemeClr>
                </a:solidFill>
                <a:latin typeface="Josefin Sans" pitchFamily="2" charset="0"/>
                <a:cs typeface="Cairo" panose="00000500000000000000" pitchFamily="2" charset="-78"/>
              </a:rPr>
              <a:t> </a:t>
            </a:r>
            <a:r>
              <a:rPr lang="en-US" kern="1200" spc="-5" dirty="0">
                <a:solidFill>
                  <a:schemeClr val="bg2">
                    <a:lumMod val="75000"/>
                  </a:schemeClr>
                </a:solidFill>
                <a:latin typeface="Josefin Sans" pitchFamily="2" charset="0"/>
                <a:cs typeface="Cairo" panose="00000500000000000000" pitchFamily="2" charset="-78"/>
              </a:rPr>
              <a:t>hemiplegic</a:t>
            </a:r>
            <a:r>
              <a:rPr lang="en-US" kern="1200" spc="10" dirty="0">
                <a:solidFill>
                  <a:schemeClr val="bg2">
                    <a:lumMod val="75000"/>
                  </a:schemeClr>
                </a:solidFill>
                <a:latin typeface="Josefin Sans" pitchFamily="2" charset="0"/>
                <a:cs typeface="Cairo" panose="00000500000000000000" pitchFamily="2" charset="-78"/>
              </a:rPr>
              <a:t> </a:t>
            </a:r>
            <a:r>
              <a:rPr lang="en-US" kern="1200" dirty="0">
                <a:solidFill>
                  <a:schemeClr val="bg2">
                    <a:lumMod val="75000"/>
                  </a:schemeClr>
                </a:solidFill>
                <a:latin typeface="Josefin Sans" pitchFamily="2" charset="0"/>
                <a:cs typeface="Cairo" panose="00000500000000000000" pitchFamily="2" charset="-78"/>
              </a:rPr>
              <a:t>patients after </a:t>
            </a:r>
            <a:r>
              <a:rPr lang="en-US" kern="1200" spc="-5" dirty="0">
                <a:solidFill>
                  <a:schemeClr val="bg2">
                    <a:lumMod val="75000"/>
                  </a:schemeClr>
                </a:solidFill>
                <a:latin typeface="Josefin Sans" pitchFamily="2" charset="0"/>
                <a:cs typeface="Cairo" panose="00000500000000000000" pitchFamily="2" charset="-78"/>
              </a:rPr>
              <a:t>hemorrhage</a:t>
            </a:r>
            <a:r>
              <a:rPr lang="en-US" kern="1200" spc="-100" dirty="0">
                <a:solidFill>
                  <a:schemeClr val="bg2">
                    <a:lumMod val="75000"/>
                  </a:schemeClr>
                </a:solidFill>
                <a:latin typeface="Josefin Sans" pitchFamily="2" charset="0"/>
                <a:cs typeface="Cairo" panose="00000500000000000000" pitchFamily="2" charset="-78"/>
              </a:rPr>
              <a:t> </a:t>
            </a:r>
            <a:r>
              <a:rPr lang="en-US" kern="1200" spc="-5" dirty="0">
                <a:solidFill>
                  <a:schemeClr val="bg2">
                    <a:lumMod val="75000"/>
                  </a:schemeClr>
                </a:solidFill>
                <a:latin typeface="Josefin Sans" pitchFamily="2" charset="0"/>
                <a:cs typeface="Cairo" panose="00000500000000000000" pitchFamily="2" charset="-78"/>
              </a:rPr>
              <a:t>of</a:t>
            </a:r>
            <a:r>
              <a:rPr lang="en-US" kern="1200" dirty="0">
                <a:solidFill>
                  <a:schemeClr val="bg2">
                    <a:lumMod val="75000"/>
                  </a:schemeClr>
                </a:solidFill>
                <a:latin typeface="Josefin Sans" pitchFamily="2" charset="0"/>
                <a:cs typeface="Cairo" panose="00000500000000000000" pitchFamily="2" charset="-78"/>
              </a:rPr>
              <a:t> </a:t>
            </a:r>
            <a:r>
              <a:rPr lang="en-US" kern="1200" spc="-5" dirty="0">
                <a:solidFill>
                  <a:schemeClr val="bg2">
                    <a:lumMod val="75000"/>
                  </a:schemeClr>
                </a:solidFill>
                <a:latin typeface="Josefin Sans" pitchFamily="2" charset="0"/>
                <a:cs typeface="Cairo" panose="00000500000000000000" pitchFamily="2" charset="-78"/>
              </a:rPr>
              <a:t>internal</a:t>
            </a:r>
            <a:r>
              <a:rPr lang="en-US" kern="1200" spc="-55" dirty="0">
                <a:solidFill>
                  <a:schemeClr val="bg2">
                    <a:lumMod val="75000"/>
                  </a:schemeClr>
                </a:solidFill>
                <a:latin typeface="Josefin Sans" pitchFamily="2" charset="0"/>
                <a:cs typeface="Cairo" panose="00000500000000000000" pitchFamily="2" charset="-78"/>
              </a:rPr>
              <a:t> </a:t>
            </a:r>
            <a:r>
              <a:rPr lang="en-US" kern="1200" spc="-5" dirty="0">
                <a:solidFill>
                  <a:schemeClr val="bg2">
                    <a:lumMod val="75000"/>
                  </a:schemeClr>
                </a:solidFill>
                <a:latin typeface="Josefin Sans" pitchFamily="2" charset="0"/>
                <a:cs typeface="Cairo" panose="00000500000000000000" pitchFamily="2" charset="-78"/>
              </a:rPr>
              <a:t>capsule</a:t>
            </a:r>
            <a:r>
              <a:rPr lang="en-US" kern="1200" spc="-5" dirty="0" smtClean="0">
                <a:solidFill>
                  <a:schemeClr val="bg2">
                    <a:lumMod val="75000"/>
                  </a:schemeClr>
                </a:solidFill>
                <a:latin typeface="Josefin Sans" pitchFamily="2" charset="0"/>
                <a:cs typeface="Cairo" panose="00000500000000000000" pitchFamily="2" charset="-78"/>
              </a:rPr>
              <a:t>.</a:t>
            </a:r>
            <a:endParaRPr lang="en-US" kern="1200" dirty="0">
              <a:solidFill>
                <a:prstClr val="black"/>
              </a:solidFill>
              <a:latin typeface="Josefin Sans" pitchFamily="2" charset="0"/>
              <a:ea typeface="+mn-ea"/>
              <a:cs typeface="Cairo" panose="00000500000000000000" pitchFamily="2" charset="-78"/>
            </a:endParaRPr>
          </a:p>
          <a:p>
            <a:pPr marL="355600" indent="-342900" defTabSz="1015898">
              <a:lnSpc>
                <a:spcPct val="150000"/>
              </a:lnSpc>
              <a:spcBef>
                <a:spcPts val="670"/>
              </a:spcBef>
              <a:buClr>
                <a:srgbClr val="9FB8CD">
                  <a:lumMod val="50000"/>
                </a:srgbClr>
              </a:buClr>
              <a:buFont typeface=".LucidaGrandeUI" charset="0"/>
              <a:buChar char="▸"/>
              <a:tabLst>
                <a:tab pos="355600" algn="l"/>
                <a:tab pos="356235" algn="l"/>
              </a:tabLst>
            </a:pPr>
            <a:r>
              <a:rPr lang="en-US" b="1" kern="1200" spc="-5" dirty="0">
                <a:solidFill>
                  <a:srgbClr val="9FB8CD">
                    <a:lumMod val="75000"/>
                  </a:srgbClr>
                </a:solidFill>
                <a:latin typeface="Josefin Sans" pitchFamily="2" charset="0"/>
                <a:ea typeface="+mn-ea"/>
                <a:cs typeface="Cairo" panose="00000500000000000000" pitchFamily="2" charset="-78"/>
              </a:rPr>
              <a:t>Symptoms &amp; </a:t>
            </a:r>
            <a:r>
              <a:rPr lang="en-US" b="1" kern="1200" spc="-5" dirty="0" smtClean="0">
                <a:solidFill>
                  <a:srgbClr val="9FB8CD">
                    <a:lumMod val="75000"/>
                  </a:srgbClr>
                </a:solidFill>
                <a:latin typeface="Josefin Sans" pitchFamily="2" charset="0"/>
                <a:ea typeface="+mn-ea"/>
                <a:cs typeface="Cairo" panose="00000500000000000000" pitchFamily="2" charset="-78"/>
              </a:rPr>
              <a:t>Signs:</a:t>
            </a:r>
            <a:endParaRPr lang="en-US" b="1" kern="1200" dirty="0">
              <a:solidFill>
                <a:srgbClr val="9FB8CD">
                  <a:lumMod val="75000"/>
                </a:srgbClr>
              </a:solidFill>
              <a:latin typeface="Josefin Sans" pitchFamily="2" charset="0"/>
              <a:ea typeface="+mn-ea"/>
              <a:cs typeface="Cairo" panose="00000500000000000000" pitchFamily="2" charset="-78"/>
            </a:endParaRPr>
          </a:p>
          <a:p>
            <a:pPr marL="355600" indent="-342900" defTabSz="1015898">
              <a:spcBef>
                <a:spcPts val="675"/>
              </a:spcBef>
              <a:buClr>
                <a:srgbClr val="9FB8CD">
                  <a:lumMod val="75000"/>
                </a:srgbClr>
              </a:buClr>
              <a:buFont typeface="Arial" charset="0"/>
              <a:buChar char="•"/>
              <a:tabLst>
                <a:tab pos="355600" algn="l"/>
                <a:tab pos="356235" algn="l"/>
              </a:tabLst>
            </a:pPr>
            <a:r>
              <a:rPr lang="en-US" kern="1200" spc="-5" dirty="0">
                <a:solidFill>
                  <a:srgbClr val="FF0000"/>
                </a:solidFill>
                <a:latin typeface="Josefin Sans" pitchFamily="2" charset="0"/>
                <a:ea typeface="+mn-ea"/>
                <a:cs typeface="Cairo" panose="00000500000000000000" pitchFamily="2" charset="-78"/>
              </a:rPr>
              <a:t>Flexion in the upper </a:t>
            </a:r>
            <a:r>
              <a:rPr lang="en-US" kern="1200" spc="-5" dirty="0" smtClean="0">
                <a:solidFill>
                  <a:srgbClr val="FF0000"/>
                </a:solidFill>
                <a:latin typeface="Josefin Sans" pitchFamily="2" charset="0"/>
                <a:ea typeface="+mn-ea"/>
                <a:cs typeface="Cairo" panose="00000500000000000000" pitchFamily="2" charset="-78"/>
              </a:rPr>
              <a:t>limbs</a:t>
            </a:r>
            <a:r>
              <a:rPr lang="en-US" kern="1200" spc="-5" dirty="0" smtClean="0">
                <a:solidFill>
                  <a:schemeClr val="bg2">
                    <a:lumMod val="75000"/>
                  </a:schemeClr>
                </a:solidFill>
                <a:latin typeface="Josefin Sans" pitchFamily="2" charset="0"/>
                <a:ea typeface="+mn-ea"/>
                <a:cs typeface="Cairo" panose="00000500000000000000" pitchFamily="2" charset="-78"/>
              </a:rPr>
              <a:t>. Because </a:t>
            </a:r>
            <a:r>
              <a:rPr lang="en-US" b="1" kern="1200" spc="-5" dirty="0" smtClean="0">
                <a:solidFill>
                  <a:schemeClr val="bg2">
                    <a:lumMod val="75000"/>
                  </a:schemeClr>
                </a:solidFill>
                <a:latin typeface="Josefin Sans" pitchFamily="2" charset="0"/>
                <a:ea typeface="+mn-ea"/>
                <a:cs typeface="Cairo" panose="00000500000000000000" pitchFamily="2" charset="-78"/>
              </a:rPr>
              <a:t>the Red nucleus is intact </a:t>
            </a:r>
            <a:r>
              <a:rPr lang="en-US" kern="1200" spc="-5" dirty="0" smtClean="0">
                <a:solidFill>
                  <a:schemeClr val="bg2">
                    <a:lumMod val="75000"/>
                  </a:schemeClr>
                </a:solidFill>
                <a:latin typeface="Josefin Sans" pitchFamily="2" charset="0"/>
                <a:ea typeface="+mn-ea"/>
                <a:cs typeface="Cairo" panose="00000500000000000000" pitchFamily="2" charset="-78"/>
                <a:sym typeface="Wingdings" panose="05000000000000000000" pitchFamily="2" charset="2"/>
              </a:rPr>
              <a:t> send inhibitory signals</a:t>
            </a:r>
            <a:endParaRPr lang="en-US" kern="1200" spc="-5" dirty="0" smtClean="0">
              <a:solidFill>
                <a:schemeClr val="bg2">
                  <a:lumMod val="75000"/>
                </a:schemeClr>
              </a:solidFill>
              <a:latin typeface="Josefin Sans" pitchFamily="2" charset="0"/>
              <a:ea typeface="+mn-ea"/>
              <a:cs typeface="Cairo" panose="00000500000000000000" pitchFamily="2" charset="-78"/>
            </a:endParaRPr>
          </a:p>
          <a:p>
            <a:pPr marL="355600" indent="-342900" defTabSz="1015898">
              <a:spcBef>
                <a:spcPts val="675"/>
              </a:spcBef>
              <a:buClr>
                <a:srgbClr val="9FB8CD">
                  <a:lumMod val="75000"/>
                </a:srgbClr>
              </a:buClr>
              <a:buFont typeface="Arial" charset="0"/>
              <a:buChar char="•"/>
              <a:tabLst>
                <a:tab pos="355600" algn="l"/>
                <a:tab pos="356235" algn="l"/>
              </a:tabLst>
            </a:pPr>
            <a:r>
              <a:rPr lang="en-US" kern="1200" dirty="0" smtClean="0">
                <a:solidFill>
                  <a:srgbClr val="FF0000"/>
                </a:solidFill>
                <a:latin typeface="Josefin Sans" pitchFamily="2" charset="0"/>
                <a:ea typeface="+mn-ea"/>
                <a:cs typeface="Cairo" panose="00000500000000000000" pitchFamily="2" charset="-78"/>
              </a:rPr>
              <a:t>extension </a:t>
            </a:r>
            <a:r>
              <a:rPr lang="en-US" kern="1200" spc="-5" dirty="0" smtClean="0">
                <a:solidFill>
                  <a:srgbClr val="FF0000"/>
                </a:solidFill>
                <a:latin typeface="Josefin Sans" pitchFamily="2" charset="0"/>
                <a:ea typeface="+mn-ea"/>
                <a:cs typeface="Cairo" panose="00000500000000000000" pitchFamily="2" charset="-78"/>
              </a:rPr>
              <a:t>in</a:t>
            </a:r>
            <a:r>
              <a:rPr lang="en-US" kern="1200" spc="95" dirty="0" smtClean="0">
                <a:solidFill>
                  <a:srgbClr val="FF0000"/>
                </a:solidFill>
                <a:latin typeface="Josefin Sans" pitchFamily="2" charset="0"/>
                <a:ea typeface="+mn-ea"/>
                <a:cs typeface="Cairo" panose="00000500000000000000" pitchFamily="2" charset="-78"/>
              </a:rPr>
              <a:t> </a:t>
            </a:r>
            <a:r>
              <a:rPr lang="en-US" kern="1200" spc="-5" dirty="0" smtClean="0">
                <a:solidFill>
                  <a:srgbClr val="FF0000"/>
                </a:solidFill>
                <a:latin typeface="Josefin Sans" pitchFamily="2" charset="0"/>
                <a:ea typeface="+mn-ea"/>
                <a:cs typeface="Cairo" panose="00000500000000000000" pitchFamily="2" charset="-78"/>
              </a:rPr>
              <a:t>the</a:t>
            </a:r>
            <a:r>
              <a:rPr lang="en-US" kern="1200" dirty="0" smtClean="0">
                <a:solidFill>
                  <a:srgbClr val="FF0000"/>
                </a:solidFill>
                <a:latin typeface="Josefin Sans" pitchFamily="2" charset="0"/>
                <a:ea typeface="+mn-ea"/>
                <a:cs typeface="Cairo" panose="00000500000000000000" pitchFamily="2" charset="-78"/>
              </a:rPr>
              <a:t> </a:t>
            </a:r>
            <a:r>
              <a:rPr lang="en-US" kern="1200" spc="-5" dirty="0" smtClean="0">
                <a:solidFill>
                  <a:srgbClr val="FF0000"/>
                </a:solidFill>
                <a:latin typeface="Josefin Sans" pitchFamily="2" charset="0"/>
                <a:ea typeface="+mn-ea"/>
                <a:cs typeface="Cairo" panose="00000500000000000000" pitchFamily="2" charset="-78"/>
              </a:rPr>
              <a:t>lower</a:t>
            </a:r>
            <a:r>
              <a:rPr lang="en-US" kern="1200" spc="-45" dirty="0" smtClean="0">
                <a:solidFill>
                  <a:srgbClr val="FF0000"/>
                </a:solidFill>
                <a:latin typeface="Josefin Sans" pitchFamily="2" charset="0"/>
                <a:ea typeface="+mn-ea"/>
                <a:cs typeface="Cairo" panose="00000500000000000000" pitchFamily="2" charset="-78"/>
              </a:rPr>
              <a:t> </a:t>
            </a:r>
            <a:r>
              <a:rPr lang="en-US" kern="1200" spc="-5" dirty="0" smtClean="0">
                <a:solidFill>
                  <a:srgbClr val="FF0000"/>
                </a:solidFill>
                <a:latin typeface="Josefin Sans" pitchFamily="2" charset="0"/>
                <a:ea typeface="+mn-ea"/>
                <a:cs typeface="Cairo" panose="00000500000000000000" pitchFamily="2" charset="-78"/>
              </a:rPr>
              <a:t>limbs. </a:t>
            </a:r>
            <a:r>
              <a:rPr lang="en-US" kern="1200" spc="-5" dirty="0" smtClean="0">
                <a:solidFill>
                  <a:schemeClr val="bg2">
                    <a:lumMod val="75000"/>
                  </a:schemeClr>
                </a:solidFill>
                <a:latin typeface="Josefin Sans" pitchFamily="2" charset="0"/>
                <a:ea typeface="+mn-ea"/>
                <a:cs typeface="Cairo" panose="00000500000000000000" pitchFamily="2" charset="-78"/>
              </a:rPr>
              <a:t>Why wouldn’t we have flexion in the Lower limbs as in the upper limbs? </a:t>
            </a:r>
            <a:r>
              <a:rPr lang="en-US" b="1" kern="1200" spc="-5" dirty="0" smtClean="0">
                <a:solidFill>
                  <a:schemeClr val="bg2">
                    <a:lumMod val="75000"/>
                  </a:schemeClr>
                </a:solidFill>
                <a:latin typeface="Josefin Sans" pitchFamily="2" charset="0"/>
                <a:ea typeface="+mn-ea"/>
                <a:cs typeface="Cairo" panose="00000500000000000000" pitchFamily="2" charset="-78"/>
              </a:rPr>
              <a:t>Because the excitatory influence in the LM is more than the inhibitory</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80" y="4561401"/>
            <a:ext cx="6433439" cy="2416438"/>
          </a:xfrm>
          <a:prstGeom prst="rect">
            <a:avLst/>
          </a:prstGeom>
        </p:spPr>
      </p:pic>
      <p:sp>
        <p:nvSpPr>
          <p:cNvPr id="14" name="Rectangle 13"/>
          <p:cNvSpPr/>
          <p:nvPr/>
        </p:nvSpPr>
        <p:spPr>
          <a:xfrm>
            <a:off x="3429000" y="7068862"/>
            <a:ext cx="3429000" cy="2646878"/>
          </a:xfrm>
          <a:prstGeom prst="rect">
            <a:avLst/>
          </a:prstGeom>
        </p:spPr>
        <p:txBody>
          <a:bodyPr>
            <a:spAutoFit/>
          </a:bodyPr>
          <a:lstStyle/>
          <a:p>
            <a:pPr marL="355600" indent="-342900" defTabSz="1015898">
              <a:buClr>
                <a:srgbClr val="9FB8CD">
                  <a:lumMod val="50000"/>
                </a:srgbClr>
              </a:buClr>
              <a:buFont typeface=".LucidaGrandeUI" charset="0"/>
              <a:buChar char="▸"/>
              <a:tabLst>
                <a:tab pos="355600" algn="l"/>
                <a:tab pos="356235" algn="l"/>
              </a:tabLst>
            </a:pPr>
            <a:r>
              <a:rPr lang="en-US" b="1" kern="1200" dirty="0">
                <a:solidFill>
                  <a:srgbClr val="FF0000"/>
                </a:solidFill>
                <a:latin typeface="Josefin Sans" pitchFamily="2" charset="0"/>
              </a:rPr>
              <a:t>Reflexes that are lost/absent</a:t>
            </a:r>
            <a:r>
              <a:rPr lang="en-US" b="1" kern="1200" dirty="0">
                <a:solidFill>
                  <a:srgbClr val="9FB8CD">
                    <a:lumMod val="75000"/>
                  </a:srgbClr>
                </a:solidFill>
                <a:latin typeface="Josefin Sans" pitchFamily="2" charset="0"/>
              </a:rPr>
              <a:t>:</a:t>
            </a:r>
          </a:p>
          <a:p>
            <a:pPr marL="469900" indent="-457200" defTabSz="1015898">
              <a:spcBef>
                <a:spcPts val="765"/>
              </a:spcBef>
              <a:buClr>
                <a:srgbClr val="9FB8CD">
                  <a:lumMod val="75000"/>
                </a:srgbClr>
              </a:buClr>
              <a:buFont typeface="+mj-lt"/>
              <a:buAutoNum type="arabicPeriod"/>
              <a:tabLst>
                <a:tab pos="355600" algn="l"/>
                <a:tab pos="356235" algn="l"/>
              </a:tabLst>
            </a:pPr>
            <a:r>
              <a:rPr lang="en-US" kern="1200" dirty="0">
                <a:solidFill>
                  <a:schemeClr val="tx1"/>
                </a:solidFill>
                <a:latin typeface="Josefin Sans" pitchFamily="2" charset="0"/>
              </a:rPr>
              <a:t>Placing reaction, </a:t>
            </a:r>
            <a:r>
              <a:rPr lang="en-US" kern="1200" dirty="0">
                <a:solidFill>
                  <a:srgbClr val="FF0000"/>
                </a:solidFill>
                <a:latin typeface="Josefin Sans" pitchFamily="2" charset="0"/>
              </a:rPr>
              <a:t>hopping reaction</a:t>
            </a:r>
          </a:p>
          <a:p>
            <a:pPr marL="469900" indent="-457200" defTabSz="1015898">
              <a:spcBef>
                <a:spcPts val="765"/>
              </a:spcBef>
              <a:buClr>
                <a:srgbClr val="9FB8CD">
                  <a:lumMod val="75000"/>
                </a:srgbClr>
              </a:buClr>
              <a:buFont typeface="+mj-lt"/>
              <a:buAutoNum type="arabicPeriod"/>
              <a:tabLst>
                <a:tab pos="355600" algn="l"/>
                <a:tab pos="356235" algn="l"/>
              </a:tabLst>
            </a:pPr>
            <a:r>
              <a:rPr lang="en-US" kern="1200" dirty="0">
                <a:solidFill>
                  <a:srgbClr val="FF0000"/>
                </a:solidFill>
                <a:latin typeface="Josefin Sans" pitchFamily="2" charset="0"/>
              </a:rPr>
              <a:t>Visual righting reflex</a:t>
            </a:r>
          </a:p>
          <a:p>
            <a:pPr marL="355600" marR="8890" indent="-342900" algn="just" defTabSz="1015898">
              <a:spcBef>
                <a:spcPts val="765"/>
              </a:spcBef>
              <a:buClr>
                <a:srgbClr val="9FB8CD">
                  <a:lumMod val="50000"/>
                </a:srgbClr>
              </a:buClr>
              <a:buFont typeface=".LucidaGrandeUI" charset="0"/>
              <a:buChar char="▸"/>
              <a:tabLst>
                <a:tab pos="356235" algn="l"/>
              </a:tabLst>
            </a:pPr>
            <a:r>
              <a:rPr lang="en-US" b="1" kern="1200" dirty="0">
                <a:solidFill>
                  <a:srgbClr val="FF0000"/>
                </a:solidFill>
                <a:latin typeface="Josefin Sans" pitchFamily="2" charset="0"/>
              </a:rPr>
              <a:t>Reflexes that are retained /still present </a:t>
            </a:r>
            <a:r>
              <a:rPr lang="en-US" kern="1200" dirty="0" smtClean="0">
                <a:solidFill>
                  <a:srgbClr val="9FB8CD">
                    <a:lumMod val="75000"/>
                  </a:srgbClr>
                </a:solidFill>
                <a:latin typeface="Josefin Sans" pitchFamily="2" charset="0"/>
              </a:rPr>
              <a:t>i.e. </a:t>
            </a:r>
            <a:r>
              <a:rPr lang="en-US" kern="1200" dirty="0">
                <a:solidFill>
                  <a:srgbClr val="9FB8CD">
                    <a:lumMod val="75000"/>
                  </a:srgbClr>
                </a:solidFill>
                <a:latin typeface="Josefin Sans" pitchFamily="2" charset="0"/>
              </a:rPr>
              <a:t>Reflexes the do not depend primarily on cerebral cortex:</a:t>
            </a:r>
          </a:p>
          <a:p>
            <a:pPr marL="469900" indent="-457200" defTabSz="1015898">
              <a:spcBef>
                <a:spcPts val="765"/>
              </a:spcBef>
              <a:buClr>
                <a:srgbClr val="9FB8CD">
                  <a:lumMod val="75000"/>
                </a:srgbClr>
              </a:buClr>
              <a:buFont typeface="+mj-lt"/>
              <a:buAutoNum type="arabicPeriod"/>
              <a:tabLst>
                <a:tab pos="355600" algn="l"/>
                <a:tab pos="356235" algn="l"/>
              </a:tabLst>
            </a:pPr>
            <a:r>
              <a:rPr lang="en-US" kern="1200" dirty="0">
                <a:solidFill>
                  <a:schemeClr val="tx1"/>
                </a:solidFill>
                <a:latin typeface="Josefin Sans" pitchFamily="2" charset="0"/>
              </a:rPr>
              <a:t>Tonic labyrinthine reflexes</a:t>
            </a:r>
          </a:p>
          <a:p>
            <a:pPr marL="469900" indent="-457200" defTabSz="1015898">
              <a:spcBef>
                <a:spcPts val="765"/>
              </a:spcBef>
              <a:buClr>
                <a:srgbClr val="9FB8CD">
                  <a:lumMod val="75000"/>
                </a:srgbClr>
              </a:buClr>
              <a:buFont typeface="+mj-lt"/>
              <a:buAutoNum type="arabicPeriod"/>
              <a:tabLst>
                <a:tab pos="355600" algn="l"/>
                <a:tab pos="356235" algn="l"/>
              </a:tabLst>
            </a:pPr>
            <a:r>
              <a:rPr lang="en-US" kern="1200" dirty="0">
                <a:solidFill>
                  <a:schemeClr val="tx1"/>
                </a:solidFill>
                <a:latin typeface="Josefin Sans" pitchFamily="2" charset="0"/>
              </a:rPr>
              <a:t>Tonic neck reflexes</a:t>
            </a:r>
          </a:p>
          <a:p>
            <a:pPr marL="469900" indent="-457200" defTabSz="1015898">
              <a:spcBef>
                <a:spcPts val="770"/>
              </a:spcBef>
              <a:buClr>
                <a:srgbClr val="9FB8CD">
                  <a:lumMod val="75000"/>
                </a:srgbClr>
              </a:buClr>
              <a:buFont typeface="+mj-lt"/>
              <a:buAutoNum type="arabicPeriod"/>
              <a:tabLst>
                <a:tab pos="355600" algn="l"/>
                <a:tab pos="356235" algn="l"/>
              </a:tabLst>
            </a:pPr>
            <a:r>
              <a:rPr lang="en-US" kern="1200" dirty="0">
                <a:solidFill>
                  <a:schemeClr val="tx1"/>
                </a:solidFill>
                <a:latin typeface="Josefin Sans" pitchFamily="2" charset="0"/>
              </a:rPr>
              <a:t>Other righting midbrain reflexes</a:t>
            </a:r>
          </a:p>
        </p:txBody>
      </p:sp>
      <p:sp>
        <p:nvSpPr>
          <p:cNvPr id="15" name="Rectangle 14"/>
          <p:cNvSpPr/>
          <p:nvPr/>
        </p:nvSpPr>
        <p:spPr>
          <a:xfrm>
            <a:off x="-65113" y="7066301"/>
            <a:ext cx="3429000" cy="2731517"/>
          </a:xfrm>
          <a:prstGeom prst="rect">
            <a:avLst/>
          </a:prstGeom>
        </p:spPr>
        <p:txBody>
          <a:bodyPr>
            <a:spAutoFit/>
          </a:bodyPr>
          <a:lstStyle/>
          <a:p>
            <a:pPr marL="12700" defTabSz="1015898">
              <a:buClr>
                <a:srgbClr val="9FB8CD">
                  <a:lumMod val="75000"/>
                </a:srgbClr>
              </a:buClr>
              <a:buFontTx/>
              <a:buNone/>
              <a:tabLst>
                <a:tab pos="355600" algn="l"/>
                <a:tab pos="356235" algn="l"/>
              </a:tabLst>
            </a:pPr>
            <a:r>
              <a:rPr lang="en-US" b="1" kern="1200" dirty="0">
                <a:solidFill>
                  <a:srgbClr val="9FB8CD">
                    <a:lumMod val="75000"/>
                  </a:srgbClr>
                </a:solidFill>
                <a:latin typeface="Josefin Sans" pitchFamily="2" charset="0"/>
              </a:rPr>
              <a:t>In a decorticate animal:</a:t>
            </a:r>
          </a:p>
          <a:p>
            <a:pPr marL="355600" marR="102235" indent="-342900" defTabSz="1015898">
              <a:spcBef>
                <a:spcPts val="670"/>
              </a:spcBef>
              <a:buClr>
                <a:srgbClr val="9FB8CD">
                  <a:lumMod val="50000"/>
                </a:srgbClr>
              </a:buClr>
              <a:buFont typeface=".LucidaGrandeUI" charset="0"/>
              <a:buChar char="▸"/>
              <a:tabLst>
                <a:tab pos="355600" algn="l"/>
                <a:tab pos="356235" algn="l"/>
              </a:tabLst>
            </a:pPr>
            <a:r>
              <a:rPr lang="en-US" kern="1200" dirty="0">
                <a:solidFill>
                  <a:prstClr val="black"/>
                </a:solidFill>
                <a:latin typeface="Josefin Sans" pitchFamily="2" charset="0"/>
              </a:rPr>
              <a:t>Decorticate animal is one in whom the whole  cerebral cortex is removed but the basal ganglia  and brain stem are left intact.</a:t>
            </a:r>
          </a:p>
          <a:p>
            <a:pPr marL="355600" indent="-342900" defTabSz="1015898">
              <a:spcBef>
                <a:spcPts val="670"/>
              </a:spcBef>
              <a:buClr>
                <a:srgbClr val="9FB8CD">
                  <a:lumMod val="50000"/>
                </a:srgbClr>
              </a:buClr>
              <a:buFont typeface=".LucidaGrandeUI" charset="0"/>
              <a:buChar char="▸"/>
              <a:tabLst>
                <a:tab pos="355600" algn="l"/>
                <a:tab pos="356235" algn="l"/>
              </a:tabLst>
            </a:pPr>
            <a:r>
              <a:rPr lang="en-US" kern="1200" dirty="0" smtClean="0">
                <a:solidFill>
                  <a:prstClr val="black"/>
                </a:solidFill>
                <a:latin typeface="Josefin Sans" pitchFamily="2" charset="0"/>
              </a:rPr>
              <a:t>Characteristic features: moderate rigidity is present</a:t>
            </a:r>
          </a:p>
          <a:p>
            <a:pPr marL="355600" indent="-342900" defTabSz="1015898">
              <a:spcBef>
                <a:spcPts val="670"/>
              </a:spcBef>
              <a:buClr>
                <a:srgbClr val="9FB8CD">
                  <a:lumMod val="50000"/>
                </a:srgbClr>
              </a:buClr>
              <a:buFont typeface=".LucidaGrandeUI" charset="0"/>
              <a:buChar char="▸"/>
              <a:tabLst>
                <a:tab pos="355600" algn="l"/>
                <a:tab pos="356235" algn="l"/>
              </a:tabLst>
            </a:pPr>
            <a:r>
              <a:rPr lang="en-US" kern="1200" dirty="0" smtClean="0">
                <a:solidFill>
                  <a:prstClr val="black"/>
                </a:solidFill>
                <a:latin typeface="Josefin Sans" pitchFamily="2" charset="0"/>
              </a:rPr>
              <a:t>Cortex </a:t>
            </a:r>
            <a:r>
              <a:rPr lang="en-US" kern="1200" dirty="0">
                <a:solidFill>
                  <a:prstClr val="black"/>
                </a:solidFill>
                <a:latin typeface="Josefin Sans" pitchFamily="2" charset="0"/>
              </a:rPr>
              <a:t>inhibit medullary </a:t>
            </a:r>
            <a:r>
              <a:rPr lang="en-US" kern="1200" dirty="0" err="1">
                <a:solidFill>
                  <a:prstClr val="black"/>
                </a:solidFill>
                <a:latin typeface="Josefin Sans" pitchFamily="2" charset="0"/>
              </a:rPr>
              <a:t>reticulospinal</a:t>
            </a:r>
            <a:r>
              <a:rPr lang="en-US" kern="1200" dirty="0">
                <a:solidFill>
                  <a:prstClr val="black"/>
                </a:solidFill>
                <a:latin typeface="Josefin Sans" pitchFamily="2" charset="0"/>
              </a:rPr>
              <a:t> tract. Therefore, removal of cortex results in facilitation of γ motor neuron discharge.</a:t>
            </a:r>
          </a:p>
        </p:txBody>
      </p:sp>
      <p:cxnSp>
        <p:nvCxnSpPr>
          <p:cNvPr id="8" name="Straight Connector 7"/>
          <p:cNvCxnSpPr/>
          <p:nvPr/>
        </p:nvCxnSpPr>
        <p:spPr>
          <a:xfrm>
            <a:off x="3429000" y="7118871"/>
            <a:ext cx="0" cy="2678947"/>
          </a:xfrm>
          <a:prstGeom prst="line">
            <a:avLst/>
          </a:prstGeom>
          <a:ln w="28575">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9" name="5-Point Star 8"/>
          <p:cNvSpPr/>
          <p:nvPr/>
        </p:nvSpPr>
        <p:spPr>
          <a:xfrm>
            <a:off x="6444072" y="7066301"/>
            <a:ext cx="138923" cy="1389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5-Point Star 9"/>
          <p:cNvSpPr/>
          <p:nvPr/>
        </p:nvSpPr>
        <p:spPr>
          <a:xfrm>
            <a:off x="6444072" y="7920250"/>
            <a:ext cx="138923" cy="1389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0801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idx="4294967295"/>
          </p:nvPr>
        </p:nvSpPr>
        <p:spPr>
          <a:xfrm>
            <a:off x="0" y="510272"/>
            <a:ext cx="4111625" cy="407670"/>
          </a:xfrm>
        </p:spPr>
        <p:txBody>
          <a:bodyPr>
            <a:noAutofit/>
          </a:bodyPr>
          <a:lstStyle/>
          <a:p>
            <a:r>
              <a:rPr lang="en-US" sz="1800" dirty="0" err="1" smtClean="0">
                <a:latin typeface="Josefin Sans" pitchFamily="2" charset="0"/>
              </a:rPr>
              <a:t>Decerebrate</a:t>
            </a:r>
            <a:r>
              <a:rPr lang="en-US" sz="1800" dirty="0" smtClean="0">
                <a:latin typeface="Josefin Sans" pitchFamily="2" charset="0"/>
              </a:rPr>
              <a:t> rigidity &amp; decorticate rigidity</a:t>
            </a:r>
            <a:endParaRPr lang="ar-SA" sz="1800" dirty="0">
              <a:latin typeface="Josefin Sans"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465" y="5714891"/>
            <a:ext cx="3645465" cy="338309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985" t="1179" r="4247" b="2299"/>
          <a:stretch/>
        </p:blipFill>
        <p:spPr>
          <a:xfrm>
            <a:off x="940676" y="917943"/>
            <a:ext cx="4660480" cy="43746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698" y="5358579"/>
            <a:ext cx="4107494" cy="4541071"/>
          </a:xfrm>
          <a:prstGeom prst="rect">
            <a:avLst/>
          </a:prstGeom>
          <a:ln w="12700">
            <a:noFill/>
            <a:prstDash val="solid"/>
          </a:ln>
        </p:spPr>
      </p:pic>
    </p:spTree>
    <p:extLst>
      <p:ext uri="{BB962C8B-B14F-4D97-AF65-F5344CB8AC3E}">
        <p14:creationId xmlns:p14="http://schemas.microsoft.com/office/powerpoint/2010/main" val="1923387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rot="5400000">
            <a:off x="-1154304" y="3145252"/>
            <a:ext cx="8769350" cy="4587045"/>
          </a:xfrm>
          <a:prstGeom prst="rect">
            <a:avLst/>
          </a:prstGeom>
          <a:blipFill>
            <a:blip r:embed="rId2" cstate="print"/>
            <a:srcRect/>
            <a:stretch>
              <a:fillRect l="-3200" r="-1590" b="-3495"/>
            </a:stretch>
          </a:blipFill>
        </p:spPr>
        <p:txBody>
          <a:bodyPr wrap="square" lIns="0" tIns="0" rIns="0" bIns="0" rtlCol="0"/>
          <a:lstStyle/>
          <a:p>
            <a:endParaRPr/>
          </a:p>
        </p:txBody>
      </p:sp>
      <p:sp>
        <p:nvSpPr>
          <p:cNvPr id="3" name="TextBox 2"/>
          <p:cNvSpPr txBox="1"/>
          <p:nvPr/>
        </p:nvSpPr>
        <p:spPr>
          <a:xfrm>
            <a:off x="1409700" y="533400"/>
            <a:ext cx="3594100" cy="461665"/>
          </a:xfrm>
          <a:prstGeom prst="rect">
            <a:avLst/>
          </a:prstGeom>
          <a:noFill/>
        </p:spPr>
        <p:txBody>
          <a:bodyPr wrap="square" rtlCol="0">
            <a:spAutoFit/>
          </a:bodyPr>
          <a:lstStyle/>
          <a:p>
            <a:pPr algn="ctr"/>
            <a:r>
              <a:rPr lang="en-US" sz="2400" dirty="0" smtClean="0">
                <a:latin typeface="Josefin Sans" pitchFamily="2" charset="0"/>
              </a:rPr>
              <a:t>Summary</a:t>
            </a:r>
            <a:endParaRPr lang="en-GB" sz="2400" dirty="0">
              <a:latin typeface="Josefin Sans" pitchFamily="2" charset="0"/>
            </a:endParaRPr>
          </a:p>
        </p:txBody>
      </p:sp>
    </p:spTree>
    <p:extLst>
      <p:ext uri="{BB962C8B-B14F-4D97-AF65-F5344CB8AC3E}">
        <p14:creationId xmlns:p14="http://schemas.microsoft.com/office/powerpoint/2010/main" val="3332713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9"/>
          <p:cNvSpPr txBox="1"/>
          <p:nvPr/>
        </p:nvSpPr>
        <p:spPr>
          <a:xfrm>
            <a:off x="284350" y="1485900"/>
            <a:ext cx="3030000" cy="6949312"/>
          </a:xfrm>
          <a:prstGeom prst="rect">
            <a:avLst/>
          </a:prstGeom>
          <a:noFill/>
          <a:ln w="9525" cap="flat" cmpd="sng">
            <a:solidFill>
              <a:srgbClr val="55B787"/>
            </a:solidFill>
            <a:prstDash val="dot"/>
            <a:round/>
            <a:headEnd type="none" w="sm" len="sm"/>
            <a:tailEnd type="none" w="sm" len="sm"/>
          </a:ln>
        </p:spPr>
        <p:txBody>
          <a:bodyPr spcFirstLastPara="1" wrap="square" lIns="84375" tIns="84375" rIns="84375" bIns="84375" anchor="t" anchorCtr="0">
            <a:noAutofit/>
          </a:bodyPr>
          <a:lstStyle/>
          <a:p>
            <a:pPr lvl="0"/>
            <a:r>
              <a:rPr lang="en-GB" sz="1300" dirty="0">
                <a:solidFill>
                  <a:srgbClr val="4D6382"/>
                </a:solidFill>
                <a:latin typeface="Cairo" panose="00000500000000000000" pitchFamily="2" charset="-78"/>
                <a:cs typeface="Cairo" panose="00000500000000000000" pitchFamily="2" charset="-78"/>
              </a:rPr>
              <a:t>1</a:t>
            </a:r>
            <a:r>
              <a:rPr lang="en-GB" sz="1300" dirty="0" smtClean="0">
                <a:solidFill>
                  <a:srgbClr val="4D6382"/>
                </a:solidFill>
                <a:latin typeface="Cairo" panose="00000500000000000000" pitchFamily="2" charset="-78"/>
                <a:cs typeface="Cairo" panose="00000500000000000000" pitchFamily="2" charset="-78"/>
              </a:rPr>
              <a:t>.</a:t>
            </a:r>
            <a:r>
              <a:rPr lang="en-GB" sz="1200" dirty="0">
                <a:solidFill>
                  <a:srgbClr val="4D6382"/>
                </a:solidFill>
                <a:latin typeface="Cairo" panose="00000500000000000000" pitchFamily="2" charset="-78"/>
                <a:cs typeface="Cairo" panose="00000500000000000000" pitchFamily="2" charset="-78"/>
              </a:rPr>
              <a:t> Posture depends </a:t>
            </a:r>
            <a:r>
              <a:rPr lang="en-GB" sz="1200" dirty="0" smtClean="0">
                <a:solidFill>
                  <a:srgbClr val="4D6382"/>
                </a:solidFill>
                <a:latin typeface="Cairo" panose="00000500000000000000" pitchFamily="2" charset="-78"/>
                <a:cs typeface="Cairo" panose="00000500000000000000" pitchFamily="2" charset="-78"/>
              </a:rPr>
              <a:t>on:</a:t>
            </a:r>
            <a:endParaRPr sz="1300" dirty="0">
              <a:solidFill>
                <a:srgbClr val="4D6382"/>
              </a:solidFill>
              <a:latin typeface="Cairo" panose="00000500000000000000" pitchFamily="2" charset="-78"/>
              <a:cs typeface="Cairo" panose="00000500000000000000" pitchFamily="2" charset="-78"/>
            </a:endParaRPr>
          </a:p>
          <a:p>
            <a:pPr marL="431800" lvl="0" indent="-298450">
              <a:buSzPts val="1300"/>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Gravity</a:t>
            </a:r>
            <a:endParaRPr sz="1300" dirty="0">
              <a:latin typeface="Cairo" panose="00000500000000000000" pitchFamily="2" charset="-78"/>
              <a:cs typeface="Cairo" panose="00000500000000000000" pitchFamily="2" charset="-78"/>
            </a:endParaRPr>
          </a:p>
          <a:p>
            <a:pPr marL="431800" lvl="0" indent="-298450">
              <a:buSzPts val="1300"/>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Vision</a:t>
            </a:r>
            <a:endParaRPr sz="1300" dirty="0">
              <a:latin typeface="Cairo" panose="00000500000000000000" pitchFamily="2" charset="-78"/>
              <a:cs typeface="Cairo" panose="00000500000000000000" pitchFamily="2" charset="-78"/>
            </a:endParaRPr>
          </a:p>
          <a:p>
            <a:pPr marL="431800" lvl="0" indent="-298450">
              <a:buSzPts val="1300"/>
              <a:buAutoNum type="alphaUcPeriod"/>
            </a:pPr>
            <a:r>
              <a:rPr lang="en-GB" sz="1300" dirty="0">
                <a:latin typeface="Cairo" panose="00000500000000000000" pitchFamily="2" charset="-78"/>
                <a:cs typeface="Cairo" panose="00000500000000000000" pitchFamily="2" charset="-78"/>
              </a:rPr>
              <a:t>. Muscle tone </a:t>
            </a:r>
            <a:endParaRPr sz="1300" dirty="0">
              <a:latin typeface="Cairo" panose="00000500000000000000" pitchFamily="2" charset="-78"/>
              <a:cs typeface="Cairo" panose="00000500000000000000" pitchFamily="2" charset="-78"/>
            </a:endParaRPr>
          </a:p>
          <a:p>
            <a:pPr marL="431800" lvl="0" indent="-298450" algn="l" rtl="0">
              <a:spcBef>
                <a:spcPts val="0"/>
              </a:spcBef>
              <a:spcAft>
                <a:spcPts val="0"/>
              </a:spcAft>
              <a:buSzPts val="1300"/>
              <a:buAutoNum type="alphaUcPeriod"/>
            </a:pPr>
            <a:r>
              <a:rPr lang="en-GB" sz="1300" dirty="0" smtClean="0">
                <a:latin typeface="Cairo" panose="00000500000000000000" pitchFamily="2" charset="-78"/>
                <a:cs typeface="Cairo" panose="00000500000000000000" pitchFamily="2" charset="-78"/>
              </a:rPr>
              <a:t>. Hearing</a:t>
            </a:r>
            <a:endParaRPr sz="1300" dirty="0">
              <a:latin typeface="Cairo" panose="00000500000000000000" pitchFamily="2" charset="-78"/>
              <a:cs typeface="Cairo" panose="00000500000000000000" pitchFamily="2" charset="-78"/>
            </a:endParaRPr>
          </a:p>
          <a:p>
            <a:r>
              <a:rPr lang="en-GB" sz="1300" dirty="0">
                <a:solidFill>
                  <a:srgbClr val="4D6382"/>
                </a:solidFill>
                <a:latin typeface="Cairo" panose="00000500000000000000" pitchFamily="2" charset="-78"/>
                <a:cs typeface="Cairo" panose="00000500000000000000" pitchFamily="2" charset="-78"/>
              </a:rPr>
              <a:t>2</a:t>
            </a:r>
            <a:r>
              <a:rPr lang="en-GB" sz="1300" dirty="0" smtClean="0">
                <a:solidFill>
                  <a:srgbClr val="4D6382"/>
                </a:solidFill>
                <a:latin typeface="Cairo" panose="00000500000000000000" pitchFamily="2" charset="-78"/>
                <a:cs typeface="Cairo" panose="00000500000000000000" pitchFamily="2" charset="-78"/>
              </a:rPr>
              <a:t>. </a:t>
            </a:r>
            <a:r>
              <a:rPr lang="en-GB" sz="1200" dirty="0">
                <a:solidFill>
                  <a:srgbClr val="4D6382"/>
                </a:solidFill>
                <a:latin typeface="Cairo" panose="00000500000000000000" pitchFamily="2" charset="-78"/>
                <a:cs typeface="Cairo" panose="00000500000000000000" pitchFamily="2" charset="-78"/>
              </a:rPr>
              <a:t>For efficient well-coordinated posture we need</a:t>
            </a:r>
            <a:r>
              <a:rPr lang="en-GB" sz="1200" dirty="0" smtClean="0">
                <a:solidFill>
                  <a:srgbClr val="4D6382"/>
                </a:solidFill>
                <a:latin typeface="Cairo" panose="00000500000000000000" pitchFamily="2" charset="-78"/>
                <a:cs typeface="Cairo" panose="00000500000000000000" pitchFamily="2" charset="-78"/>
              </a:rPr>
              <a:t>:</a:t>
            </a:r>
            <a:endParaRPr sz="1300" dirty="0">
              <a:solidFill>
                <a:srgbClr val="4D6382"/>
              </a:solidFill>
              <a:latin typeface="Cairo" panose="00000500000000000000" pitchFamily="2" charset="-78"/>
              <a:cs typeface="Cairo" panose="00000500000000000000" pitchFamily="2" charset="-78"/>
            </a:endParaRPr>
          </a:p>
          <a:p>
            <a:pPr marL="431800" lvl="0" indent="-298450">
              <a:buSzPts val="1300"/>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Vestibular apparatus. </a:t>
            </a:r>
            <a:endParaRPr sz="1300" dirty="0">
              <a:latin typeface="Cairo" panose="00000500000000000000" pitchFamily="2" charset="-78"/>
              <a:cs typeface="Cairo" panose="00000500000000000000" pitchFamily="2" charset="-78"/>
            </a:endParaRPr>
          </a:p>
          <a:p>
            <a:pPr marL="431800" indent="-298450">
              <a:buSzPts val="1300"/>
              <a:buFont typeface="Arial"/>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Basal ganglia. </a:t>
            </a:r>
            <a:endParaRPr sz="1300" dirty="0">
              <a:latin typeface="Cairo" panose="00000500000000000000" pitchFamily="2" charset="-78"/>
              <a:cs typeface="Cairo" panose="00000500000000000000" pitchFamily="2" charset="-78"/>
            </a:endParaRPr>
          </a:p>
          <a:p>
            <a:pPr marL="431800" indent="-298450">
              <a:buSzPts val="1300"/>
              <a:buFont typeface="Arial"/>
              <a:buAutoNum type="alphaUcPeriod"/>
            </a:pPr>
            <a:r>
              <a:rPr lang="en-GB" sz="1300" dirty="0" smtClean="0">
                <a:latin typeface="Cairo" panose="00000500000000000000" pitchFamily="2" charset="-78"/>
                <a:cs typeface="Cairo" panose="00000500000000000000" pitchFamily="2" charset="-78"/>
              </a:rPr>
              <a:t>.</a:t>
            </a:r>
            <a:r>
              <a:rPr lang="en-GB" sz="1200" dirty="0" smtClean="0">
                <a:latin typeface="Cairo" panose="00000500000000000000" pitchFamily="2" charset="-78"/>
                <a:cs typeface="Cairo" panose="00000500000000000000" pitchFamily="2" charset="-78"/>
              </a:rPr>
              <a:t> Cerebellum.</a:t>
            </a:r>
            <a:endParaRPr sz="1300" dirty="0">
              <a:latin typeface="Cairo" panose="00000500000000000000" pitchFamily="2" charset="-78"/>
              <a:cs typeface="Cairo" panose="00000500000000000000" pitchFamily="2" charset="-78"/>
            </a:endParaRPr>
          </a:p>
          <a:p>
            <a:pPr marL="431800" lvl="0" indent="-298450">
              <a:buSzPts val="1300"/>
              <a:buAutoNum type="alphaUcPeriod"/>
            </a:pPr>
            <a:r>
              <a:rPr lang="en-GB" sz="1300" dirty="0">
                <a:latin typeface="Cairo" panose="00000500000000000000" pitchFamily="2" charset="-78"/>
                <a:cs typeface="Cairo" panose="00000500000000000000" pitchFamily="2" charset="-78"/>
              </a:rPr>
              <a:t>. All of above</a:t>
            </a:r>
            <a:r>
              <a:rPr lang="en-GB" sz="1300" dirty="0" smtClean="0">
                <a:latin typeface="Cairo" panose="00000500000000000000" pitchFamily="2" charset="-78"/>
                <a:cs typeface="Cairo" panose="00000500000000000000" pitchFamily="2" charset="-78"/>
              </a:rPr>
              <a:t>.</a:t>
            </a:r>
            <a:endParaRPr sz="1300" dirty="0" smtClean="0">
              <a:latin typeface="Cairo" panose="00000500000000000000" pitchFamily="2" charset="-78"/>
              <a:cs typeface="Cairo" panose="00000500000000000000" pitchFamily="2" charset="-78"/>
            </a:endParaRPr>
          </a:p>
          <a:p>
            <a:r>
              <a:rPr lang="en-GB" sz="1200" dirty="0" smtClean="0">
                <a:solidFill>
                  <a:srgbClr val="4D6382"/>
                </a:solidFill>
                <a:latin typeface="Cairo" panose="00000500000000000000" pitchFamily="2" charset="-78"/>
                <a:cs typeface="Cairo" panose="00000500000000000000" pitchFamily="2" charset="-78"/>
              </a:rPr>
              <a:t>3.</a:t>
            </a:r>
            <a:r>
              <a:rPr lang="en-GB" sz="1200" dirty="0">
                <a:solidFill>
                  <a:srgbClr val="4D6382"/>
                </a:solidFill>
                <a:latin typeface="Cairo" panose="00000500000000000000" pitchFamily="2" charset="-78"/>
                <a:cs typeface="Cairo" panose="00000500000000000000" pitchFamily="2" charset="-78"/>
              </a:rPr>
              <a:t> Which of the following spinal reflexes is mediated by one segment of the spinal cord </a:t>
            </a:r>
            <a:r>
              <a:rPr lang="en-GB" sz="1200" dirty="0" smtClean="0">
                <a:solidFill>
                  <a:srgbClr val="4D6382"/>
                </a:solidFill>
                <a:latin typeface="Cairo" panose="00000500000000000000" pitchFamily="2" charset="-78"/>
                <a:cs typeface="Cairo" panose="00000500000000000000" pitchFamily="2" charset="-78"/>
              </a:rPr>
              <a:t>?</a:t>
            </a:r>
            <a:endParaRPr sz="1200" dirty="0">
              <a:solidFill>
                <a:srgbClr val="4D6382"/>
              </a:solidFill>
              <a:latin typeface="Cairo" panose="00000500000000000000" pitchFamily="2" charset="-78"/>
              <a:cs typeface="Cairo" panose="00000500000000000000" pitchFamily="2" charset="-78"/>
            </a:endParaRPr>
          </a:p>
          <a:p>
            <a:pPr marL="431800" indent="-298450">
              <a:buSzPts val="1300"/>
              <a:buFont typeface="Arial"/>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a:t>
            </a:r>
            <a:r>
              <a:rPr lang="en-GB" sz="1200" dirty="0" smtClean="0">
                <a:latin typeface="Cairo" panose="00000500000000000000" pitchFamily="2" charset="-78"/>
                <a:cs typeface="Cairo" panose="00000500000000000000" pitchFamily="2" charset="-78"/>
              </a:rPr>
              <a:t>Stretch reflexes</a:t>
            </a:r>
            <a:endParaRPr sz="1300" dirty="0" smtClean="0">
              <a:latin typeface="Cairo" panose="00000500000000000000" pitchFamily="2" charset="-78"/>
              <a:cs typeface="Cairo" panose="00000500000000000000" pitchFamily="2" charset="-78"/>
            </a:endParaRPr>
          </a:p>
          <a:p>
            <a:pPr marL="431800" lvl="0" indent="-298450">
              <a:buSzPts val="1300"/>
              <a:buAutoNum type="alphaUcPeriod"/>
            </a:pPr>
            <a:r>
              <a:rPr lang="en-GB" sz="1300" dirty="0">
                <a:latin typeface="Cairo" panose="00000500000000000000" pitchFamily="2" charset="-78"/>
                <a:cs typeface="Cairo" panose="00000500000000000000" pitchFamily="2" charset="-78"/>
              </a:rPr>
              <a:t>. Segmental static reflex</a:t>
            </a:r>
            <a:endParaRPr sz="1300" dirty="0">
              <a:latin typeface="Cairo" panose="00000500000000000000" pitchFamily="2" charset="-78"/>
              <a:cs typeface="Cairo" panose="00000500000000000000" pitchFamily="2" charset="-78"/>
            </a:endParaRPr>
          </a:p>
          <a:p>
            <a:pPr marL="431800" lvl="0" indent="-298450">
              <a:buSzPts val="1300"/>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Local static reflex </a:t>
            </a:r>
            <a:endParaRPr sz="1300" dirty="0">
              <a:latin typeface="Cairo" panose="00000500000000000000" pitchFamily="2" charset="-78"/>
              <a:cs typeface="Cairo" panose="00000500000000000000" pitchFamily="2" charset="-78"/>
            </a:endParaRPr>
          </a:p>
          <a:p>
            <a:pPr marL="431800" indent="-298450">
              <a:buSzPts val="1300"/>
              <a:buFont typeface="Arial"/>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Negative supporting </a:t>
            </a:r>
            <a:r>
              <a:rPr lang="en-GB" sz="1200" dirty="0" smtClean="0">
                <a:latin typeface="Cairo" panose="00000500000000000000" pitchFamily="2" charset="-78"/>
                <a:cs typeface="Cairo" panose="00000500000000000000" pitchFamily="2" charset="-78"/>
              </a:rPr>
              <a:t>reflex</a:t>
            </a:r>
            <a:endParaRPr sz="1300" dirty="0">
              <a:latin typeface="Cairo" panose="00000500000000000000" pitchFamily="2" charset="-78"/>
              <a:cs typeface="Cairo" panose="00000500000000000000" pitchFamily="2" charset="-78"/>
            </a:endParaRPr>
          </a:p>
          <a:p>
            <a:pPr lvl="0"/>
            <a:r>
              <a:rPr lang="en-GB" sz="1200" dirty="0">
                <a:solidFill>
                  <a:srgbClr val="4D6382"/>
                </a:solidFill>
                <a:latin typeface="Cairo" panose="00000500000000000000" pitchFamily="2" charset="-78"/>
                <a:cs typeface="Cairo" panose="00000500000000000000" pitchFamily="2" charset="-78"/>
              </a:rPr>
              <a:t>4</a:t>
            </a:r>
            <a:r>
              <a:rPr lang="en-GB" sz="1200" dirty="0" smtClean="0">
                <a:solidFill>
                  <a:srgbClr val="4D6382"/>
                </a:solidFill>
                <a:latin typeface="Cairo" panose="00000500000000000000" pitchFamily="2" charset="-78"/>
                <a:cs typeface="Cairo" panose="00000500000000000000" pitchFamily="2" charset="-78"/>
              </a:rPr>
              <a:t>.</a:t>
            </a:r>
            <a:r>
              <a:rPr lang="en-GB" sz="1200" dirty="0">
                <a:solidFill>
                  <a:srgbClr val="4D6382"/>
                </a:solidFill>
                <a:latin typeface="Cairo" panose="00000500000000000000" pitchFamily="2" charset="-78"/>
                <a:cs typeface="Cairo" panose="00000500000000000000" pitchFamily="2" charset="-78"/>
              </a:rPr>
              <a:t> Which of the </a:t>
            </a:r>
            <a:r>
              <a:rPr lang="en-GB" sz="1200" dirty="0" err="1">
                <a:solidFill>
                  <a:srgbClr val="4D6382"/>
                </a:solidFill>
                <a:latin typeface="Cairo" panose="00000500000000000000" pitchFamily="2" charset="-78"/>
                <a:cs typeface="Cairo" panose="00000500000000000000" pitchFamily="2" charset="-78"/>
              </a:rPr>
              <a:t>folowing</a:t>
            </a:r>
            <a:r>
              <a:rPr lang="en-GB" sz="1200" dirty="0">
                <a:solidFill>
                  <a:srgbClr val="4D6382"/>
                </a:solidFill>
                <a:latin typeface="Cairo" panose="00000500000000000000" pitchFamily="2" charset="-78"/>
                <a:cs typeface="Cairo" panose="00000500000000000000" pitchFamily="2" charset="-78"/>
              </a:rPr>
              <a:t> is a stimulus of neck static reflex ?</a:t>
            </a:r>
            <a:endParaRPr sz="1200" dirty="0">
              <a:solidFill>
                <a:srgbClr val="4D6382"/>
              </a:solidFill>
              <a:latin typeface="Cairo" panose="00000500000000000000" pitchFamily="2" charset="-78"/>
              <a:cs typeface="Cairo" panose="00000500000000000000" pitchFamily="2" charset="-78"/>
            </a:endParaRPr>
          </a:p>
          <a:p>
            <a:pPr marL="431800" indent="-298450">
              <a:buSzPts val="1300"/>
              <a:buFont typeface="Arial"/>
              <a:buAutoNum type="alphaUcPeriod"/>
            </a:pPr>
            <a:r>
              <a:rPr lang="en-GB" sz="1300" dirty="0" smtClean="0">
                <a:latin typeface="Cairo" panose="00000500000000000000" pitchFamily="2" charset="-78"/>
                <a:cs typeface="Cairo" panose="00000500000000000000" pitchFamily="2" charset="-78"/>
              </a:rPr>
              <a:t>.</a:t>
            </a:r>
            <a:r>
              <a:rPr lang="en-GB" sz="1200" b="1" dirty="0">
                <a:latin typeface="Cairo" panose="00000500000000000000" pitchFamily="2" charset="-78"/>
                <a:cs typeface="Cairo" panose="00000500000000000000" pitchFamily="2" charset="-78"/>
              </a:rPr>
              <a:t> </a:t>
            </a:r>
            <a:r>
              <a:rPr lang="en-GB" sz="1200" dirty="0">
                <a:latin typeface="Cairo" panose="00000500000000000000" pitchFamily="2" charset="-78"/>
                <a:cs typeface="Cairo" panose="00000500000000000000" pitchFamily="2" charset="-78"/>
              </a:rPr>
              <a:t>Changing in position of </a:t>
            </a:r>
            <a:r>
              <a:rPr lang="en-GB" sz="1200" dirty="0" smtClean="0">
                <a:latin typeface="Cairo" panose="00000500000000000000" pitchFamily="2" charset="-78"/>
                <a:cs typeface="Cairo" panose="00000500000000000000" pitchFamily="2" charset="-78"/>
              </a:rPr>
              <a:t>head</a:t>
            </a:r>
            <a:endParaRPr sz="1300" dirty="0">
              <a:latin typeface="Cairo" panose="00000500000000000000" pitchFamily="2" charset="-78"/>
              <a:cs typeface="Cairo" panose="00000500000000000000" pitchFamily="2" charset="-78"/>
            </a:endParaRPr>
          </a:p>
          <a:p>
            <a:pPr marL="431800" lvl="0" indent="-298450">
              <a:buSzPts val="1300"/>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Gravity</a:t>
            </a:r>
            <a:endParaRPr sz="1300" dirty="0">
              <a:latin typeface="Cairo" panose="00000500000000000000" pitchFamily="2" charset="-78"/>
              <a:cs typeface="Cairo" panose="00000500000000000000" pitchFamily="2" charset="-78"/>
            </a:endParaRPr>
          </a:p>
          <a:p>
            <a:pPr marL="431800" indent="-298450">
              <a:buSzPts val="1300"/>
              <a:buFont typeface="Arial"/>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Raising limbs </a:t>
            </a:r>
            <a:endParaRPr sz="1300" dirty="0">
              <a:latin typeface="Cairo" panose="00000500000000000000" pitchFamily="2" charset="-78"/>
              <a:cs typeface="Cairo" panose="00000500000000000000" pitchFamily="2" charset="-78"/>
            </a:endParaRPr>
          </a:p>
          <a:p>
            <a:pPr marL="431800" indent="-298450">
              <a:buSzPts val="1300"/>
              <a:buFont typeface="Arial"/>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Standing up </a:t>
            </a:r>
            <a:endParaRPr sz="1300" dirty="0">
              <a:latin typeface="Cairo" panose="00000500000000000000" pitchFamily="2" charset="-78"/>
              <a:cs typeface="Cairo" panose="00000500000000000000" pitchFamily="2" charset="-78"/>
            </a:endParaRPr>
          </a:p>
          <a:p>
            <a:pPr lvl="0"/>
            <a:r>
              <a:rPr lang="en-GB" sz="1200" dirty="0">
                <a:solidFill>
                  <a:srgbClr val="4D6382"/>
                </a:solidFill>
                <a:latin typeface="Cairo" panose="00000500000000000000" pitchFamily="2" charset="-78"/>
                <a:cs typeface="Cairo" panose="00000500000000000000" pitchFamily="2" charset="-78"/>
              </a:rPr>
              <a:t>5</a:t>
            </a:r>
            <a:r>
              <a:rPr lang="en-GB" sz="1200" dirty="0" smtClean="0">
                <a:solidFill>
                  <a:srgbClr val="4D6382"/>
                </a:solidFill>
                <a:latin typeface="Cairo" panose="00000500000000000000" pitchFamily="2" charset="-78"/>
                <a:cs typeface="Cairo" panose="00000500000000000000" pitchFamily="2" charset="-78"/>
              </a:rPr>
              <a:t>.</a:t>
            </a:r>
            <a:r>
              <a:rPr lang="en-GB" sz="1200" dirty="0">
                <a:solidFill>
                  <a:srgbClr val="4D6382"/>
                </a:solidFill>
                <a:latin typeface="Cairo" panose="00000500000000000000" pitchFamily="2" charset="-78"/>
                <a:cs typeface="Cairo" panose="00000500000000000000" pitchFamily="2" charset="-78"/>
              </a:rPr>
              <a:t> Study of Labyrinthine static reflex should be in a ?</a:t>
            </a:r>
            <a:endParaRPr sz="1200" dirty="0">
              <a:solidFill>
                <a:srgbClr val="4D6382"/>
              </a:solidFill>
              <a:latin typeface="Cairo" panose="00000500000000000000" pitchFamily="2" charset="-78"/>
              <a:cs typeface="Cairo" panose="00000500000000000000" pitchFamily="2" charset="-78"/>
            </a:endParaRPr>
          </a:p>
          <a:p>
            <a:pPr marL="431800" indent="-298450">
              <a:buSzPts val="1300"/>
              <a:buFont typeface="Arial"/>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a:t>
            </a:r>
            <a:r>
              <a:rPr lang="en-GB" sz="1200" dirty="0" err="1">
                <a:latin typeface="Cairo" panose="00000500000000000000" pitchFamily="2" charset="-78"/>
                <a:cs typeface="Cairo" panose="00000500000000000000" pitchFamily="2" charset="-78"/>
              </a:rPr>
              <a:t>Decerebrated</a:t>
            </a:r>
            <a:r>
              <a:rPr lang="en-GB" sz="1200" dirty="0">
                <a:latin typeface="Cairo" panose="00000500000000000000" pitchFamily="2" charset="-78"/>
                <a:cs typeface="Cairo" panose="00000500000000000000" pitchFamily="2" charset="-78"/>
              </a:rPr>
              <a:t> animal with a cut above medulla </a:t>
            </a:r>
            <a:r>
              <a:rPr lang="en-GB" sz="1200" dirty="0" smtClean="0">
                <a:latin typeface="Cairo" panose="00000500000000000000" pitchFamily="2" charset="-78"/>
                <a:cs typeface="Cairo" panose="00000500000000000000" pitchFamily="2" charset="-78"/>
              </a:rPr>
              <a:t>oblongata </a:t>
            </a:r>
            <a:endParaRPr sz="1300" dirty="0">
              <a:latin typeface="Cairo" panose="00000500000000000000" pitchFamily="2" charset="-78"/>
              <a:cs typeface="Cairo" panose="00000500000000000000" pitchFamily="2" charset="-78"/>
            </a:endParaRPr>
          </a:p>
          <a:p>
            <a:pPr marL="431800" indent="-298450">
              <a:buSzPts val="1300"/>
              <a:buFont typeface="Arial"/>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Live animal with spinal cord extraction </a:t>
            </a:r>
            <a:endParaRPr sz="1300" dirty="0">
              <a:latin typeface="Cairo" panose="00000500000000000000" pitchFamily="2" charset="-78"/>
              <a:cs typeface="Cairo" panose="00000500000000000000" pitchFamily="2" charset="-78"/>
            </a:endParaRPr>
          </a:p>
          <a:p>
            <a:pPr marL="431800" lvl="0" indent="-298450">
              <a:buSzPts val="1300"/>
              <a:buAutoNum type="alphaUcPeriod"/>
            </a:pPr>
            <a:r>
              <a:rPr lang="en-GB" sz="1300" dirty="0">
                <a:latin typeface="Cairo" panose="00000500000000000000" pitchFamily="2" charset="-78"/>
                <a:cs typeface="Cairo" panose="00000500000000000000" pitchFamily="2" charset="-78"/>
              </a:rPr>
              <a:t>. </a:t>
            </a:r>
            <a:r>
              <a:rPr lang="en-GB" sz="1300" dirty="0" err="1">
                <a:latin typeface="Cairo" panose="00000500000000000000" pitchFamily="2" charset="-78"/>
                <a:cs typeface="Cairo" panose="00000500000000000000" pitchFamily="2" charset="-78"/>
              </a:rPr>
              <a:t>Decerebrated</a:t>
            </a:r>
            <a:r>
              <a:rPr lang="en-GB" sz="1300" dirty="0">
                <a:latin typeface="Cairo" panose="00000500000000000000" pitchFamily="2" charset="-78"/>
                <a:cs typeface="Cairo" panose="00000500000000000000" pitchFamily="2" charset="-78"/>
              </a:rPr>
              <a:t> animal with elimination of neck </a:t>
            </a:r>
            <a:r>
              <a:rPr lang="en-GB" sz="1300" dirty="0" err="1">
                <a:latin typeface="Cairo" panose="00000500000000000000" pitchFamily="2" charset="-78"/>
                <a:cs typeface="Cairo" panose="00000500000000000000" pitchFamily="2" charset="-78"/>
              </a:rPr>
              <a:t>proprioreceptors</a:t>
            </a:r>
            <a:r>
              <a:rPr lang="en-GB" sz="1300" dirty="0">
                <a:latin typeface="Cairo" panose="00000500000000000000" pitchFamily="2" charset="-78"/>
                <a:cs typeface="Cairo" panose="00000500000000000000" pitchFamily="2" charset="-78"/>
              </a:rPr>
              <a:t> </a:t>
            </a:r>
            <a:endParaRPr sz="1300" dirty="0" smtClean="0">
              <a:latin typeface="Cairo" panose="00000500000000000000" pitchFamily="2" charset="-78"/>
              <a:cs typeface="Cairo" panose="00000500000000000000" pitchFamily="2" charset="-78"/>
            </a:endParaRPr>
          </a:p>
          <a:p>
            <a:pPr marL="431800" indent="-298450">
              <a:buSzPts val="1300"/>
              <a:buFont typeface="Arial"/>
              <a:buAutoNum type="alphaUcPeriod"/>
            </a:pPr>
            <a:r>
              <a:rPr lang="en-GB" sz="1300" dirty="0" smtClean="0">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a:t>
            </a:r>
            <a:r>
              <a:rPr lang="en-GB" sz="1200" dirty="0" err="1">
                <a:latin typeface="Cairo" panose="00000500000000000000" pitchFamily="2" charset="-78"/>
                <a:cs typeface="Cairo" panose="00000500000000000000" pitchFamily="2" charset="-78"/>
              </a:rPr>
              <a:t>Decerebrated</a:t>
            </a:r>
            <a:r>
              <a:rPr lang="en-GB" sz="1200" dirty="0">
                <a:latin typeface="Cairo" panose="00000500000000000000" pitchFamily="2" charset="-78"/>
                <a:cs typeface="Cairo" panose="00000500000000000000" pitchFamily="2" charset="-78"/>
              </a:rPr>
              <a:t> animal with total spinal cord extraction </a:t>
            </a:r>
          </a:p>
        </p:txBody>
      </p:sp>
      <p:sp>
        <p:nvSpPr>
          <p:cNvPr id="349" name="Google Shape;349;p59"/>
          <p:cNvSpPr txBox="1"/>
          <p:nvPr/>
        </p:nvSpPr>
        <p:spPr>
          <a:xfrm>
            <a:off x="3474525" y="1485901"/>
            <a:ext cx="3030000" cy="7924800"/>
          </a:xfrm>
          <a:prstGeom prst="rect">
            <a:avLst/>
          </a:prstGeom>
          <a:noFill/>
          <a:ln w="9525" cap="flat" cmpd="sng">
            <a:solidFill>
              <a:srgbClr val="55B787"/>
            </a:solidFill>
            <a:prstDash val="dot"/>
            <a:round/>
            <a:headEnd type="none" w="sm" len="sm"/>
            <a:tailEnd type="none" w="sm" len="sm"/>
          </a:ln>
        </p:spPr>
        <p:txBody>
          <a:bodyPr spcFirstLastPara="1" wrap="square" lIns="84375" tIns="84375" rIns="84375" bIns="84375" anchor="t" anchorCtr="0">
            <a:noAutofit/>
          </a:bodyPr>
          <a:lstStyle/>
          <a:p>
            <a:r>
              <a:rPr lang="en-GB" sz="1300" dirty="0">
                <a:solidFill>
                  <a:srgbClr val="4D6382"/>
                </a:solidFill>
                <a:latin typeface="Cairo" panose="00000500000000000000" pitchFamily="2" charset="-78"/>
                <a:cs typeface="Cairo" panose="00000500000000000000" pitchFamily="2" charset="-78"/>
              </a:rPr>
              <a:t>6</a:t>
            </a:r>
            <a:r>
              <a:rPr lang="en-GB" sz="1300" dirty="0" smtClean="0">
                <a:solidFill>
                  <a:srgbClr val="4D6382"/>
                </a:solidFill>
                <a:latin typeface="Cairo" panose="00000500000000000000" pitchFamily="2" charset="-78"/>
                <a:cs typeface="Cairo" panose="00000500000000000000" pitchFamily="2" charset="-78"/>
              </a:rPr>
              <a:t>.</a:t>
            </a:r>
            <a:r>
              <a:rPr lang="en-GB" sz="1200" dirty="0" smtClean="0">
                <a:solidFill>
                  <a:srgbClr val="4D6382"/>
                </a:solidFill>
                <a:latin typeface="Cairo" panose="00000500000000000000" pitchFamily="2" charset="-78"/>
                <a:cs typeface="Cairo" panose="00000500000000000000" pitchFamily="2" charset="-78"/>
              </a:rPr>
              <a:t> </a:t>
            </a:r>
            <a:r>
              <a:rPr lang="en-GB" sz="1200" dirty="0">
                <a:solidFill>
                  <a:srgbClr val="4D6382"/>
                </a:solidFill>
                <a:latin typeface="Cairo" panose="00000500000000000000" pitchFamily="2" charset="-78"/>
                <a:cs typeface="Cairo" panose="00000500000000000000" pitchFamily="2" charset="-78"/>
              </a:rPr>
              <a:t>What are the structure needed to maintain coordination of Stretch reflexes &amp; </a:t>
            </a:r>
            <a:r>
              <a:rPr lang="en-GB" sz="1200" dirty="0" smtClean="0">
                <a:solidFill>
                  <a:srgbClr val="4D6382"/>
                </a:solidFill>
                <a:latin typeface="Cairo" panose="00000500000000000000" pitchFamily="2" charset="-78"/>
                <a:cs typeface="Cairo" panose="00000500000000000000" pitchFamily="2" charset="-78"/>
              </a:rPr>
              <a:t>postural reflexes?</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1. Spinal cord</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2. Medulla</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3. Midbrain</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4. Cerebral cortex</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5. Cerebellum</a:t>
            </a:r>
            <a:endParaRPr lang="en-GB" sz="1200" dirty="0">
              <a:latin typeface="Cairo" panose="00000500000000000000" pitchFamily="2" charset="-78"/>
              <a:cs typeface="Cairo" panose="00000500000000000000" pitchFamily="2" charset="-78"/>
            </a:endParaRPr>
          </a:p>
          <a:p>
            <a:pPr lvl="0"/>
            <a:endParaRPr lang="en-GB" sz="1300" dirty="0" smtClean="0">
              <a:latin typeface="Cairo" panose="00000500000000000000" pitchFamily="2" charset="-78"/>
              <a:cs typeface="Cairo" panose="00000500000000000000" pitchFamily="2" charset="-78"/>
            </a:endParaRPr>
          </a:p>
          <a:p>
            <a:r>
              <a:rPr lang="en-GB" sz="1300" dirty="0" smtClean="0">
                <a:solidFill>
                  <a:srgbClr val="4D6382"/>
                </a:solidFill>
                <a:latin typeface="Cairo" panose="00000500000000000000" pitchFamily="2" charset="-78"/>
                <a:cs typeface="Cairo" panose="00000500000000000000" pitchFamily="2" charset="-78"/>
              </a:rPr>
              <a:t>7.</a:t>
            </a:r>
            <a:r>
              <a:rPr lang="en-GB" sz="1200" dirty="0">
                <a:solidFill>
                  <a:srgbClr val="4D6382"/>
                </a:solidFill>
                <a:latin typeface="Cairo" panose="00000500000000000000" pitchFamily="2" charset="-78"/>
                <a:cs typeface="Cairo" panose="00000500000000000000" pitchFamily="2" charset="-78"/>
              </a:rPr>
              <a:t> In labyrinthine static reflex there is an elimination of which type of proprioceptor , what it's function</a:t>
            </a:r>
            <a:r>
              <a:rPr lang="en-GB" sz="1200" dirty="0" smtClean="0">
                <a:solidFill>
                  <a:srgbClr val="4D6382"/>
                </a:solidFill>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Neck proprioceptor, it's function to detect head position in relation to the body.</a:t>
            </a:r>
            <a:endParaRPr lang="en-GB" sz="1200" dirty="0">
              <a:latin typeface="Cairo" panose="00000500000000000000" pitchFamily="2" charset="-78"/>
              <a:cs typeface="Cairo" panose="00000500000000000000" pitchFamily="2" charset="-78"/>
            </a:endParaRPr>
          </a:p>
          <a:p>
            <a:pPr marL="0" lvl="0" indent="0" algn="l" rtl="0">
              <a:spcBef>
                <a:spcPts val="0"/>
              </a:spcBef>
              <a:spcAft>
                <a:spcPts val="0"/>
              </a:spcAft>
              <a:buNone/>
            </a:pPr>
            <a:endParaRPr lang="en-GB" sz="1300" dirty="0" smtClean="0">
              <a:latin typeface="Cairo" panose="00000500000000000000" pitchFamily="2" charset="-78"/>
              <a:cs typeface="Cairo" panose="00000500000000000000" pitchFamily="2" charset="-78"/>
            </a:endParaRPr>
          </a:p>
          <a:p>
            <a:pPr lvl="0"/>
            <a:r>
              <a:rPr lang="en-GB" sz="1200" dirty="0" smtClean="0">
                <a:solidFill>
                  <a:srgbClr val="4D6382"/>
                </a:solidFill>
                <a:latin typeface="Cairo" panose="00000500000000000000" pitchFamily="2" charset="-78"/>
                <a:cs typeface="Cairo" panose="00000500000000000000" pitchFamily="2" charset="-78"/>
              </a:rPr>
              <a:t>8. </a:t>
            </a:r>
            <a:r>
              <a:rPr lang="en-GB" sz="1200" dirty="0">
                <a:solidFill>
                  <a:srgbClr val="4D6382"/>
                </a:solidFill>
                <a:latin typeface="Cairo" panose="00000500000000000000" pitchFamily="2" charset="-78"/>
                <a:cs typeface="Cairo" panose="00000500000000000000" pitchFamily="2" charset="-78"/>
              </a:rPr>
              <a:t>Explain the phenomena of  </a:t>
            </a:r>
            <a:r>
              <a:rPr lang="en-GB" sz="1200" dirty="0" err="1">
                <a:solidFill>
                  <a:srgbClr val="4D6382"/>
                </a:solidFill>
                <a:latin typeface="Cairo" panose="00000500000000000000" pitchFamily="2" charset="-78"/>
                <a:cs typeface="Cairo" panose="00000500000000000000" pitchFamily="2" charset="-78"/>
              </a:rPr>
              <a:t>decerebrate</a:t>
            </a:r>
            <a:r>
              <a:rPr lang="en-GB" sz="1200" dirty="0">
                <a:solidFill>
                  <a:srgbClr val="4D6382"/>
                </a:solidFill>
                <a:latin typeface="Cairo" panose="00000500000000000000" pitchFamily="2" charset="-78"/>
                <a:cs typeface="Cairo" panose="00000500000000000000" pitchFamily="2" charset="-78"/>
              </a:rPr>
              <a:t> rigidity</a:t>
            </a:r>
            <a:r>
              <a:rPr lang="en-GB" sz="1200" dirty="0" smtClean="0">
                <a:solidFill>
                  <a:srgbClr val="4D6382"/>
                </a:solidFill>
                <a:latin typeface="Cairo" panose="00000500000000000000" pitchFamily="2" charset="-78"/>
                <a:cs typeface="Cairo" panose="00000500000000000000" pitchFamily="2" charset="-78"/>
              </a:rPr>
              <a:t>?</a:t>
            </a:r>
          </a:p>
          <a:p>
            <a:pPr lvl="0"/>
            <a:r>
              <a:rPr lang="en-GB" sz="1200" dirty="0" smtClean="0">
                <a:latin typeface="Cairo" panose="00000500000000000000" pitchFamily="2" charset="-78"/>
                <a:cs typeface="Cairo" panose="00000500000000000000" pitchFamily="2" charset="-78"/>
              </a:rPr>
              <a:t> </a:t>
            </a:r>
            <a:r>
              <a:rPr lang="en-GB" sz="1200" dirty="0">
                <a:solidFill>
                  <a:srgbClr val="222222"/>
                </a:solidFill>
                <a:latin typeface="Cairo" panose="00000500000000000000" pitchFamily="2" charset="-78"/>
                <a:cs typeface="Cairo" panose="00000500000000000000" pitchFamily="2" charset="-78"/>
              </a:rPr>
              <a:t>Unopposed activity of the pontine reticular nucleus which lead to increase activity motor neuron  that facilitate stretch </a:t>
            </a:r>
            <a:r>
              <a:rPr lang="en-GB" sz="1200" dirty="0" smtClean="0">
                <a:solidFill>
                  <a:srgbClr val="222222"/>
                </a:solidFill>
                <a:latin typeface="Cairo" panose="00000500000000000000" pitchFamily="2" charset="-78"/>
                <a:cs typeface="Cairo" panose="00000500000000000000" pitchFamily="2" charset="-78"/>
              </a:rPr>
              <a:t>reflex</a:t>
            </a:r>
            <a:r>
              <a:rPr lang="en-GB" sz="1200" dirty="0" smtClean="0">
                <a:latin typeface="Cairo" panose="00000500000000000000" pitchFamily="2" charset="-78"/>
                <a:cs typeface="Cairo" panose="00000500000000000000" pitchFamily="2" charset="-78"/>
              </a:rPr>
              <a:t>.</a:t>
            </a:r>
          </a:p>
          <a:p>
            <a:pPr lvl="0"/>
            <a:endParaRPr lang="en-GB" sz="1200" dirty="0" smtClean="0">
              <a:latin typeface="Cairo" panose="00000500000000000000" pitchFamily="2" charset="-78"/>
              <a:cs typeface="Cairo" panose="00000500000000000000" pitchFamily="2" charset="-78"/>
            </a:endParaRPr>
          </a:p>
          <a:p>
            <a:pPr lvl="0"/>
            <a:r>
              <a:rPr lang="en-GB" sz="1200" dirty="0" smtClean="0">
                <a:solidFill>
                  <a:srgbClr val="4D6382"/>
                </a:solidFill>
                <a:latin typeface="Cairo" panose="00000500000000000000" pitchFamily="2" charset="-78"/>
                <a:cs typeface="Cairo" panose="00000500000000000000" pitchFamily="2" charset="-78"/>
              </a:rPr>
              <a:t>9. </a:t>
            </a:r>
            <a:r>
              <a:rPr lang="en-GB" sz="1200" dirty="0">
                <a:solidFill>
                  <a:srgbClr val="4D6382"/>
                </a:solidFill>
                <a:latin typeface="Cairo" panose="00000500000000000000" pitchFamily="2" charset="-78"/>
                <a:cs typeface="Cairo" panose="00000500000000000000" pitchFamily="2" charset="-78"/>
              </a:rPr>
              <a:t>What is the reason for the extension of all limbs in </a:t>
            </a:r>
            <a:r>
              <a:rPr lang="en-GB" sz="1200" dirty="0" err="1">
                <a:solidFill>
                  <a:srgbClr val="4D6382"/>
                </a:solidFill>
                <a:latin typeface="Cairo" panose="00000500000000000000" pitchFamily="2" charset="-78"/>
                <a:cs typeface="Cairo" panose="00000500000000000000" pitchFamily="2" charset="-78"/>
              </a:rPr>
              <a:t>decerebrate</a:t>
            </a:r>
            <a:r>
              <a:rPr lang="en-GB" sz="1200" dirty="0">
                <a:solidFill>
                  <a:srgbClr val="4D6382"/>
                </a:solidFill>
                <a:latin typeface="Cairo" panose="00000500000000000000" pitchFamily="2" charset="-78"/>
                <a:cs typeface="Cairo" panose="00000500000000000000" pitchFamily="2" charset="-78"/>
              </a:rPr>
              <a:t> rigidity</a:t>
            </a:r>
            <a:r>
              <a:rPr lang="en-GB" sz="1200" dirty="0" smtClean="0">
                <a:solidFill>
                  <a:srgbClr val="4D6382"/>
                </a:solidFill>
                <a:latin typeface="Cairo" panose="00000500000000000000" pitchFamily="2" charset="-78"/>
                <a:cs typeface="Cairo" panose="00000500000000000000" pitchFamily="2" charset="-78"/>
              </a:rPr>
              <a:t>?</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It is because the inhibitory signals from the brain and red nucleus are blocked, that will result in excitation of</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Medial </a:t>
            </a:r>
            <a:r>
              <a:rPr lang="en-GB" sz="1200" dirty="0" err="1">
                <a:solidFill>
                  <a:srgbClr val="222222"/>
                </a:solidFill>
                <a:latin typeface="Cairo" panose="00000500000000000000" pitchFamily="2" charset="-78"/>
                <a:cs typeface="Cairo" panose="00000500000000000000" pitchFamily="2" charset="-78"/>
              </a:rPr>
              <a:t>Reticulospinal</a:t>
            </a:r>
            <a:r>
              <a:rPr lang="en-GB" sz="1200" dirty="0">
                <a:solidFill>
                  <a:srgbClr val="222222"/>
                </a:solidFill>
                <a:latin typeface="Cairo" panose="00000500000000000000" pitchFamily="2" charset="-78"/>
                <a:cs typeface="Cairo" panose="00000500000000000000" pitchFamily="2" charset="-78"/>
              </a:rPr>
              <a:t> &amp; </a:t>
            </a:r>
            <a:r>
              <a:rPr lang="en-GB" sz="1200" dirty="0" err="1">
                <a:solidFill>
                  <a:srgbClr val="222222"/>
                </a:solidFill>
                <a:latin typeface="Cairo" panose="00000500000000000000" pitchFamily="2" charset="-78"/>
                <a:cs typeface="Cairo" panose="00000500000000000000" pitchFamily="2" charset="-78"/>
              </a:rPr>
              <a:t>Vestibulospinal</a:t>
            </a:r>
            <a:r>
              <a:rPr lang="en-GB" sz="1200" dirty="0">
                <a:solidFill>
                  <a:srgbClr val="222222"/>
                </a:solidFill>
                <a:latin typeface="Cairo" panose="00000500000000000000" pitchFamily="2" charset="-78"/>
                <a:cs typeface="Cairo" panose="00000500000000000000" pitchFamily="2" charset="-78"/>
              </a:rPr>
              <a:t> tracts</a:t>
            </a:r>
            <a:r>
              <a:rPr lang="en-GB" sz="1200" dirty="0" smtClean="0">
                <a:solidFill>
                  <a:srgbClr val="222222"/>
                </a:solidFill>
                <a:latin typeface="Cairo" panose="00000500000000000000" pitchFamily="2" charset="-78"/>
                <a:cs typeface="Cairo" panose="00000500000000000000" pitchFamily="2" charset="-78"/>
              </a:rPr>
              <a:t>.</a:t>
            </a:r>
          </a:p>
          <a:p>
            <a:pPr lvl="0"/>
            <a:endParaRPr sz="1200" dirty="0">
              <a:latin typeface="Cairo" panose="00000500000000000000" pitchFamily="2" charset="-78"/>
              <a:cs typeface="Cairo" panose="00000500000000000000" pitchFamily="2" charset="-78"/>
            </a:endParaRPr>
          </a:p>
          <a:p>
            <a:pPr lvl="0"/>
            <a:r>
              <a:rPr lang="en-GB" sz="1200" dirty="0" smtClean="0">
                <a:solidFill>
                  <a:srgbClr val="4D6382"/>
                </a:solidFill>
                <a:latin typeface="Cairo" panose="00000500000000000000" pitchFamily="2" charset="-78"/>
                <a:cs typeface="Cairo" panose="00000500000000000000" pitchFamily="2" charset="-78"/>
              </a:rPr>
              <a:t>10. Which </a:t>
            </a:r>
            <a:r>
              <a:rPr lang="en-GB" sz="1200" dirty="0">
                <a:solidFill>
                  <a:srgbClr val="4D6382"/>
                </a:solidFill>
                <a:latin typeface="Cairo" panose="00000500000000000000" pitchFamily="2" charset="-78"/>
                <a:cs typeface="Cairo" panose="00000500000000000000" pitchFamily="2" charset="-78"/>
              </a:rPr>
              <a:t>type of </a:t>
            </a:r>
            <a:r>
              <a:rPr lang="en-GB" sz="1200" dirty="0" err="1">
                <a:solidFill>
                  <a:srgbClr val="4D6382"/>
                </a:solidFill>
                <a:latin typeface="Cairo" panose="00000500000000000000" pitchFamily="2" charset="-78"/>
                <a:cs typeface="Cairo" panose="00000500000000000000" pitchFamily="2" charset="-78"/>
              </a:rPr>
              <a:t>ridigity</a:t>
            </a:r>
            <a:r>
              <a:rPr lang="en-GB" sz="1200" dirty="0">
                <a:solidFill>
                  <a:srgbClr val="4D6382"/>
                </a:solidFill>
                <a:latin typeface="Cairo" panose="00000500000000000000" pitchFamily="2" charset="-78"/>
                <a:cs typeface="Cairo" panose="00000500000000000000" pitchFamily="2" charset="-78"/>
              </a:rPr>
              <a:t> is possible to be seen on the hemiplegic side in humans</a:t>
            </a:r>
            <a:br>
              <a:rPr lang="en-GB" sz="1200" dirty="0">
                <a:solidFill>
                  <a:srgbClr val="4D6382"/>
                </a:solidFill>
                <a:latin typeface="Cairo" panose="00000500000000000000" pitchFamily="2" charset="-78"/>
                <a:cs typeface="Cairo" panose="00000500000000000000" pitchFamily="2" charset="-78"/>
              </a:rPr>
            </a:br>
            <a:r>
              <a:rPr lang="en-GB" sz="1200" dirty="0">
                <a:solidFill>
                  <a:srgbClr val="4D6382"/>
                </a:solidFill>
                <a:latin typeface="Cairo" panose="00000500000000000000" pitchFamily="2" charset="-78"/>
                <a:cs typeface="Cairo" panose="00000500000000000000" pitchFamily="2" charset="-78"/>
              </a:rPr>
              <a:t>after </a:t>
            </a:r>
            <a:r>
              <a:rPr lang="en-GB" sz="1200" dirty="0" err="1">
                <a:solidFill>
                  <a:srgbClr val="4D6382"/>
                </a:solidFill>
                <a:latin typeface="Cairo" panose="00000500000000000000" pitchFamily="2" charset="-78"/>
                <a:cs typeface="Cairo" panose="00000500000000000000" pitchFamily="2" charset="-78"/>
              </a:rPr>
              <a:t>hemorrhages</a:t>
            </a:r>
            <a:r>
              <a:rPr lang="en-GB" sz="1200" dirty="0">
                <a:solidFill>
                  <a:srgbClr val="4D6382"/>
                </a:solidFill>
                <a:latin typeface="Cairo" panose="00000500000000000000" pitchFamily="2" charset="-78"/>
                <a:cs typeface="Cairo" panose="00000500000000000000" pitchFamily="2" charset="-78"/>
              </a:rPr>
              <a:t> or thromboses in the internal capsule</a:t>
            </a:r>
            <a:r>
              <a:rPr lang="en-GB" sz="1200" dirty="0" smtClean="0">
                <a:solidFill>
                  <a:srgbClr val="4D6382"/>
                </a:solidFill>
                <a:latin typeface="Cairo" panose="00000500000000000000" pitchFamily="2" charset="-78"/>
                <a:cs typeface="Cairo" panose="00000500000000000000" pitchFamily="2" charset="-78"/>
              </a:rPr>
              <a:t>?</a:t>
            </a:r>
            <a:r>
              <a:rPr lang="en-GB" sz="1200" dirty="0">
                <a:solidFill>
                  <a:srgbClr val="4D6382"/>
                </a:solidFill>
                <a:latin typeface="Cairo" panose="00000500000000000000" pitchFamily="2" charset="-78"/>
                <a:cs typeface="Cairo" panose="00000500000000000000" pitchFamily="2" charset="-78"/>
              </a:rPr>
              <a:t/>
            </a:r>
            <a:br>
              <a:rPr lang="en-GB" sz="1200" dirty="0">
                <a:solidFill>
                  <a:srgbClr val="4D6382"/>
                </a:solidFill>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Decorticate Rigidity</a:t>
            </a:r>
            <a:r>
              <a:rPr lang="en-GB" sz="1200" dirty="0" smtClean="0">
                <a:solidFill>
                  <a:srgbClr val="222222"/>
                </a:solidFill>
                <a:latin typeface="Cairo" panose="00000500000000000000" pitchFamily="2" charset="-78"/>
                <a:cs typeface="Cairo" panose="00000500000000000000" pitchFamily="2" charset="-78"/>
              </a:rPr>
              <a:t>.</a:t>
            </a:r>
          </a:p>
          <a:p>
            <a:pPr lvl="0"/>
            <a:endParaRPr lang="en-GB" sz="1200" dirty="0" smtClean="0">
              <a:solidFill>
                <a:srgbClr val="222222"/>
              </a:solidFill>
              <a:latin typeface="Cairo" panose="00000500000000000000" pitchFamily="2" charset="-78"/>
              <a:cs typeface="Cairo" panose="00000500000000000000" pitchFamily="2" charset="-78"/>
            </a:endParaRPr>
          </a:p>
          <a:p>
            <a:pPr lvl="0"/>
            <a:r>
              <a:rPr lang="en-US" sz="1200" dirty="0" smtClean="0">
                <a:solidFill>
                  <a:srgbClr val="4D6382"/>
                </a:solidFill>
                <a:latin typeface="Cairo" panose="00000500000000000000" pitchFamily="2" charset="-78"/>
                <a:cs typeface="Cairo" panose="00000500000000000000" pitchFamily="2" charset="-78"/>
              </a:rPr>
              <a:t>11. </a:t>
            </a:r>
            <a:r>
              <a:rPr lang="en-GB" sz="1200" dirty="0">
                <a:solidFill>
                  <a:srgbClr val="4D6382"/>
                </a:solidFill>
                <a:latin typeface="Cairo" panose="00000500000000000000" pitchFamily="2" charset="-78"/>
                <a:cs typeface="Cairo" panose="00000500000000000000" pitchFamily="2" charset="-78"/>
              </a:rPr>
              <a:t>What are the clinical features of decorticate posture rigidity?</a:t>
            </a:r>
            <a:br>
              <a:rPr lang="en-GB" sz="1200" dirty="0">
                <a:solidFill>
                  <a:srgbClr val="4D6382"/>
                </a:solidFill>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-the hands are clenched into fists</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-the legs extended</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r>
              <a:rPr lang="en-GB" sz="1200" dirty="0">
                <a:solidFill>
                  <a:srgbClr val="222222"/>
                </a:solidFill>
                <a:latin typeface="Cairo" panose="00000500000000000000" pitchFamily="2" charset="-78"/>
                <a:cs typeface="Cairo" panose="00000500000000000000" pitchFamily="2" charset="-78"/>
              </a:rPr>
              <a:t>-feet turned inward.</a:t>
            </a:r>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endParaRPr lang="en-GB" sz="1200" dirty="0" smtClean="0">
              <a:solidFill>
                <a:srgbClr val="222222"/>
              </a:solidFill>
              <a:latin typeface="Cairo" panose="00000500000000000000" pitchFamily="2" charset="-78"/>
              <a:cs typeface="Cairo" panose="00000500000000000000" pitchFamily="2" charset="-78"/>
            </a:endParaRPr>
          </a:p>
          <a:p>
            <a:pPr lvl="0"/>
            <a:r>
              <a:rPr lang="en-GB" sz="1200" dirty="0">
                <a:latin typeface="Cairo" panose="00000500000000000000" pitchFamily="2" charset="-78"/>
                <a:cs typeface="Cairo" panose="00000500000000000000" pitchFamily="2" charset="-78"/>
              </a:rPr>
              <a:t/>
            </a:r>
            <a:br>
              <a:rPr lang="en-GB" sz="1200" dirty="0">
                <a:latin typeface="Cairo" panose="00000500000000000000" pitchFamily="2" charset="-78"/>
                <a:cs typeface="Cairo" panose="00000500000000000000" pitchFamily="2" charset="-78"/>
              </a:rPr>
            </a:br>
            <a:endParaRPr sz="1300" dirty="0">
              <a:latin typeface="Cairo" panose="00000500000000000000" pitchFamily="2" charset="-78"/>
              <a:cs typeface="Cairo" panose="00000500000000000000" pitchFamily="2" charset="-78"/>
            </a:endParaRPr>
          </a:p>
        </p:txBody>
      </p:sp>
      <p:sp>
        <p:nvSpPr>
          <p:cNvPr id="350" name="Google Shape;350;p59"/>
          <p:cNvSpPr txBox="1"/>
          <p:nvPr/>
        </p:nvSpPr>
        <p:spPr>
          <a:xfrm rot="5400000">
            <a:off x="524200" y="8417901"/>
            <a:ext cx="919800" cy="13995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r>
              <a:rPr lang="en-GB" sz="1300" dirty="0"/>
              <a:t>Answers:</a:t>
            </a:r>
            <a:endParaRPr sz="1300" dirty="0"/>
          </a:p>
          <a:p>
            <a:pPr marL="0" lvl="0" indent="0" algn="l" rtl="0">
              <a:spcBef>
                <a:spcPts val="0"/>
              </a:spcBef>
              <a:spcAft>
                <a:spcPts val="0"/>
              </a:spcAft>
              <a:buNone/>
            </a:pPr>
            <a:r>
              <a:rPr lang="en-GB" sz="1300" dirty="0" smtClean="0"/>
              <a:t>1.C</a:t>
            </a:r>
            <a:endParaRPr sz="1300" dirty="0"/>
          </a:p>
          <a:p>
            <a:pPr marL="0" lvl="0" indent="0" algn="l" rtl="0">
              <a:spcBef>
                <a:spcPts val="0"/>
              </a:spcBef>
              <a:spcAft>
                <a:spcPts val="0"/>
              </a:spcAft>
              <a:buNone/>
            </a:pPr>
            <a:r>
              <a:rPr lang="en-GB" sz="1300" dirty="0" smtClean="0"/>
              <a:t>2.D</a:t>
            </a:r>
            <a:endParaRPr sz="1300" dirty="0"/>
          </a:p>
          <a:p>
            <a:pPr marL="0" lvl="0" indent="0" algn="l" rtl="0">
              <a:spcBef>
                <a:spcPts val="0"/>
              </a:spcBef>
              <a:spcAft>
                <a:spcPts val="0"/>
              </a:spcAft>
              <a:buNone/>
            </a:pPr>
            <a:r>
              <a:rPr lang="en-GB" sz="1300" dirty="0" smtClean="0"/>
              <a:t>3.B</a:t>
            </a:r>
            <a:endParaRPr sz="1300" dirty="0"/>
          </a:p>
          <a:p>
            <a:pPr marL="0" lvl="0" indent="0" algn="l" rtl="0">
              <a:spcBef>
                <a:spcPts val="0"/>
              </a:spcBef>
              <a:spcAft>
                <a:spcPts val="0"/>
              </a:spcAft>
              <a:buNone/>
            </a:pPr>
            <a:r>
              <a:rPr lang="en-GB" sz="1300" dirty="0" smtClean="0"/>
              <a:t>4.A</a:t>
            </a:r>
            <a:endParaRPr sz="1300" dirty="0"/>
          </a:p>
          <a:p>
            <a:pPr marL="0" lvl="0" indent="0" algn="l" rtl="0">
              <a:spcBef>
                <a:spcPts val="0"/>
              </a:spcBef>
              <a:spcAft>
                <a:spcPts val="0"/>
              </a:spcAft>
              <a:buNone/>
            </a:pPr>
            <a:r>
              <a:rPr lang="en-GB" sz="1300" dirty="0" smtClean="0"/>
              <a:t>5.C</a:t>
            </a:r>
            <a:endParaRPr sz="1300" dirty="0"/>
          </a:p>
        </p:txBody>
      </p:sp>
      <p:sp>
        <p:nvSpPr>
          <p:cNvPr id="351" name="Google Shape;351;p59"/>
          <p:cNvSpPr txBox="1"/>
          <p:nvPr/>
        </p:nvSpPr>
        <p:spPr>
          <a:xfrm>
            <a:off x="3964575" y="868641"/>
            <a:ext cx="1756200" cy="363000"/>
          </a:xfrm>
          <a:prstGeom prst="rect">
            <a:avLst/>
          </a:prstGeom>
          <a:noFill/>
          <a:ln>
            <a:noFill/>
          </a:ln>
        </p:spPr>
        <p:txBody>
          <a:bodyPr spcFirstLastPara="1" wrap="square" lIns="84375" tIns="84375" rIns="84375" bIns="84375" anchor="t" anchorCtr="0">
            <a:noAutofit/>
          </a:bodyPr>
          <a:lstStyle/>
          <a:p>
            <a:pPr marL="0" lvl="0" indent="0" algn="r" rtl="1">
              <a:spcBef>
                <a:spcPts val="0"/>
              </a:spcBef>
              <a:spcAft>
                <a:spcPts val="0"/>
              </a:spcAft>
              <a:buNone/>
            </a:pPr>
            <a:endParaRPr sz="1300"/>
          </a:p>
        </p:txBody>
      </p:sp>
      <p:sp>
        <p:nvSpPr>
          <p:cNvPr id="3" name="Rectangle 2"/>
          <p:cNvSpPr/>
          <p:nvPr/>
        </p:nvSpPr>
        <p:spPr>
          <a:xfrm>
            <a:off x="7467600" y="2901703"/>
            <a:ext cx="3429000" cy="3323987"/>
          </a:xfrm>
          <a:prstGeom prst="rect">
            <a:avLst/>
          </a:prstGeom>
        </p:spPr>
        <p:txBody>
          <a:bodyPr>
            <a:spAutoFit/>
          </a:bodyPr>
          <a:lstStyle/>
          <a:p>
            <a:r>
              <a:rPr lang="en-GB" dirty="0">
                <a:solidFill>
                  <a:srgbClr val="222222"/>
                </a:solidFill>
                <a:latin typeface="Arial" panose="020B0604020202020204" pitchFamily="34" charset="0"/>
              </a:rPr>
              <a:t>Explain the phenomena of  </a:t>
            </a:r>
            <a:r>
              <a:rPr lang="en-GB" dirty="0" err="1">
                <a:solidFill>
                  <a:srgbClr val="222222"/>
                </a:solidFill>
                <a:latin typeface="Arial" panose="020B0604020202020204" pitchFamily="34" charset="0"/>
              </a:rPr>
              <a:t>decerebrate</a:t>
            </a:r>
            <a:r>
              <a:rPr lang="en-GB" dirty="0">
                <a:solidFill>
                  <a:srgbClr val="222222"/>
                </a:solidFill>
                <a:latin typeface="Arial" panose="020B0604020202020204" pitchFamily="34" charset="0"/>
              </a:rPr>
              <a:t> rigidity</a:t>
            </a:r>
            <a:r>
              <a:rPr lang="en-GB" dirty="0"/>
              <a:t/>
            </a:r>
            <a:br>
              <a:rPr lang="en-GB" dirty="0"/>
            </a:br>
            <a:r>
              <a:rPr lang="en-GB" dirty="0"/>
              <a:t/>
            </a:r>
            <a:br>
              <a:rPr lang="en-GB" dirty="0"/>
            </a:br>
            <a:r>
              <a:rPr lang="en-GB" dirty="0">
                <a:solidFill>
                  <a:srgbClr val="222222"/>
                </a:solidFill>
                <a:latin typeface="Arial" panose="020B0604020202020204" pitchFamily="34" charset="0"/>
              </a:rPr>
              <a:t>Unopposed activity of the pontine reticular nucleus which lead to increase activity motor neuron  that facilitate stretch reflex</a:t>
            </a:r>
            <a:r>
              <a:rPr lang="en-GB" dirty="0"/>
              <a:t/>
            </a:r>
            <a:br>
              <a:rPr lang="en-GB" dirty="0"/>
            </a:br>
            <a:r>
              <a:rPr lang="en-GB" dirty="0"/>
              <a:t/>
            </a:r>
            <a:br>
              <a:rPr lang="en-GB" dirty="0"/>
            </a:br>
            <a:r>
              <a:rPr lang="en-GB" dirty="0">
                <a:solidFill>
                  <a:srgbClr val="222222"/>
                </a:solidFill>
                <a:latin typeface="Arial" panose="020B0604020202020204" pitchFamily="34" charset="0"/>
              </a:rPr>
              <a:t>In labyrinthine static reflex there is an elimination of which type of proprioceptor , what it's function?</a:t>
            </a:r>
            <a:r>
              <a:rPr lang="en-GB" dirty="0"/>
              <a:t/>
            </a:r>
            <a:br>
              <a:rPr lang="en-GB" dirty="0"/>
            </a:br>
            <a:r>
              <a:rPr lang="en-GB" dirty="0"/>
              <a:t/>
            </a:r>
            <a:br>
              <a:rPr lang="en-GB" dirty="0"/>
            </a:br>
            <a:r>
              <a:rPr lang="en-GB" dirty="0">
                <a:solidFill>
                  <a:srgbClr val="222222"/>
                </a:solidFill>
                <a:latin typeface="Arial" panose="020B0604020202020204" pitchFamily="34" charset="0"/>
              </a:rPr>
              <a:t>Answer:</a:t>
            </a:r>
            <a:r>
              <a:rPr lang="en-GB" dirty="0"/>
              <a:t/>
            </a:r>
            <a:br>
              <a:rPr lang="en-GB" dirty="0"/>
            </a:br>
            <a:r>
              <a:rPr lang="en-GB" dirty="0">
                <a:solidFill>
                  <a:srgbClr val="222222"/>
                </a:solidFill>
                <a:latin typeface="Arial" panose="020B0604020202020204" pitchFamily="34" charset="0"/>
              </a:rPr>
              <a:t>Neck proprioceptor, it's function to detect head position in relation to the body.</a:t>
            </a:r>
            <a:endParaRPr lang="en-GB" dirty="0"/>
          </a:p>
        </p:txBody>
      </p:sp>
      <p:sp>
        <p:nvSpPr>
          <p:cNvPr id="4" name="Rectangle 3"/>
          <p:cNvSpPr/>
          <p:nvPr/>
        </p:nvSpPr>
        <p:spPr>
          <a:xfrm>
            <a:off x="-5024225" y="1671223"/>
            <a:ext cx="3429000" cy="6986528"/>
          </a:xfrm>
          <a:prstGeom prst="rect">
            <a:avLst/>
          </a:prstGeom>
        </p:spPr>
        <p:txBody>
          <a:bodyPr>
            <a:spAutoFit/>
          </a:bodyPr>
          <a:lstStyle/>
          <a:p>
            <a:r>
              <a:rPr lang="en-GB" dirty="0">
                <a:solidFill>
                  <a:srgbClr val="222222"/>
                </a:solidFill>
                <a:latin typeface="Arial" panose="020B0604020202020204" pitchFamily="34" charset="0"/>
              </a:rPr>
              <a:t>1-Which type of </a:t>
            </a:r>
            <a:r>
              <a:rPr lang="en-GB" dirty="0" err="1">
                <a:solidFill>
                  <a:srgbClr val="222222"/>
                </a:solidFill>
                <a:latin typeface="Arial" panose="020B0604020202020204" pitchFamily="34" charset="0"/>
              </a:rPr>
              <a:t>ridigity</a:t>
            </a:r>
            <a:r>
              <a:rPr lang="en-GB" dirty="0">
                <a:solidFill>
                  <a:srgbClr val="222222"/>
                </a:solidFill>
                <a:latin typeface="Arial" panose="020B0604020202020204" pitchFamily="34" charset="0"/>
              </a:rPr>
              <a:t> is possible to be seen on the hemiplegic side in humans</a:t>
            </a:r>
            <a:r>
              <a:rPr lang="en-GB" dirty="0"/>
              <a:t/>
            </a:r>
            <a:br>
              <a:rPr lang="en-GB" dirty="0"/>
            </a:br>
            <a:r>
              <a:rPr lang="en-GB" dirty="0">
                <a:solidFill>
                  <a:srgbClr val="222222"/>
                </a:solidFill>
                <a:latin typeface="Arial" panose="020B0604020202020204" pitchFamily="34" charset="0"/>
              </a:rPr>
              <a:t>after </a:t>
            </a:r>
            <a:r>
              <a:rPr lang="en-GB" dirty="0" err="1">
                <a:solidFill>
                  <a:srgbClr val="222222"/>
                </a:solidFill>
                <a:latin typeface="Arial" panose="020B0604020202020204" pitchFamily="34" charset="0"/>
              </a:rPr>
              <a:t>hemorrhages</a:t>
            </a:r>
            <a:r>
              <a:rPr lang="en-GB" dirty="0">
                <a:solidFill>
                  <a:srgbClr val="222222"/>
                </a:solidFill>
                <a:latin typeface="Arial" panose="020B0604020202020204" pitchFamily="34" charset="0"/>
              </a:rPr>
              <a:t> or thromboses in the internal capsule?</a:t>
            </a:r>
            <a:r>
              <a:rPr lang="en-GB" dirty="0"/>
              <a:t/>
            </a:r>
            <a:br>
              <a:rPr lang="en-GB" dirty="0"/>
            </a:br>
            <a:r>
              <a:rPr lang="en-GB" dirty="0">
                <a:solidFill>
                  <a:srgbClr val="222222"/>
                </a:solidFill>
                <a:latin typeface="Arial" panose="020B0604020202020204" pitchFamily="34" charset="0"/>
              </a:rPr>
              <a:t>Decorticate Rigidity.</a:t>
            </a:r>
            <a:r>
              <a:rPr lang="en-GB" dirty="0"/>
              <a:t/>
            </a:r>
            <a:br>
              <a:rPr lang="en-GB" dirty="0"/>
            </a:br>
            <a:r>
              <a:rPr lang="en-GB" dirty="0"/>
              <a:t/>
            </a:r>
            <a:br>
              <a:rPr lang="en-GB" dirty="0"/>
            </a:br>
            <a:r>
              <a:rPr lang="en-GB" dirty="0"/>
              <a:t/>
            </a:r>
            <a:br>
              <a:rPr lang="en-GB" dirty="0"/>
            </a:br>
            <a:r>
              <a:rPr lang="en-GB" dirty="0">
                <a:solidFill>
                  <a:srgbClr val="222222"/>
                </a:solidFill>
                <a:latin typeface="Arial" panose="020B0604020202020204" pitchFamily="34" charset="0"/>
              </a:rPr>
              <a:t>2- What is the reason for the extension of all limbs in </a:t>
            </a:r>
            <a:r>
              <a:rPr lang="en-GB" dirty="0" err="1">
                <a:solidFill>
                  <a:srgbClr val="222222"/>
                </a:solidFill>
                <a:latin typeface="Arial" panose="020B0604020202020204" pitchFamily="34" charset="0"/>
              </a:rPr>
              <a:t>decerebrate</a:t>
            </a:r>
            <a:r>
              <a:rPr lang="en-GB" dirty="0">
                <a:solidFill>
                  <a:srgbClr val="222222"/>
                </a:solidFill>
                <a:latin typeface="Arial" panose="020B0604020202020204" pitchFamily="34" charset="0"/>
              </a:rPr>
              <a:t> rigidity?</a:t>
            </a:r>
            <a:r>
              <a:rPr lang="en-GB" dirty="0"/>
              <a:t/>
            </a:r>
            <a:br>
              <a:rPr lang="en-GB" dirty="0"/>
            </a:br>
            <a:r>
              <a:rPr lang="en-GB" dirty="0">
                <a:solidFill>
                  <a:srgbClr val="222222"/>
                </a:solidFill>
                <a:latin typeface="Arial" panose="020B0604020202020204" pitchFamily="34" charset="0"/>
              </a:rPr>
              <a:t>It is because the inhibitory signals from the brain and red nucleus are blocked, that will result in excitation of</a:t>
            </a:r>
            <a:r>
              <a:rPr lang="en-GB" dirty="0"/>
              <a:t/>
            </a:r>
            <a:br>
              <a:rPr lang="en-GB" dirty="0"/>
            </a:br>
            <a:r>
              <a:rPr lang="en-GB" dirty="0">
                <a:solidFill>
                  <a:srgbClr val="222222"/>
                </a:solidFill>
                <a:latin typeface="Arial" panose="020B0604020202020204" pitchFamily="34" charset="0"/>
              </a:rPr>
              <a:t>Medial </a:t>
            </a:r>
            <a:r>
              <a:rPr lang="en-GB" dirty="0" err="1">
                <a:solidFill>
                  <a:srgbClr val="222222"/>
                </a:solidFill>
                <a:latin typeface="Arial" panose="020B0604020202020204" pitchFamily="34" charset="0"/>
              </a:rPr>
              <a:t>Reticulospinal</a:t>
            </a:r>
            <a:r>
              <a:rPr lang="en-GB" dirty="0">
                <a:solidFill>
                  <a:srgbClr val="222222"/>
                </a:solidFill>
                <a:latin typeface="Arial" panose="020B0604020202020204" pitchFamily="34" charset="0"/>
              </a:rPr>
              <a:t> &amp; </a:t>
            </a:r>
            <a:r>
              <a:rPr lang="en-GB" dirty="0" err="1">
                <a:solidFill>
                  <a:srgbClr val="222222"/>
                </a:solidFill>
                <a:latin typeface="Arial" panose="020B0604020202020204" pitchFamily="34" charset="0"/>
              </a:rPr>
              <a:t>Vestibulospinal</a:t>
            </a:r>
            <a:r>
              <a:rPr lang="en-GB" dirty="0">
                <a:solidFill>
                  <a:srgbClr val="222222"/>
                </a:solidFill>
                <a:latin typeface="Arial" panose="020B0604020202020204" pitchFamily="34" charset="0"/>
              </a:rPr>
              <a:t> tracts.</a:t>
            </a:r>
            <a:r>
              <a:rPr lang="en-GB" dirty="0"/>
              <a:t/>
            </a:r>
            <a:br>
              <a:rPr lang="en-GB" dirty="0"/>
            </a:br>
            <a:r>
              <a:rPr lang="en-GB" dirty="0"/>
              <a:t/>
            </a:r>
            <a:br>
              <a:rPr lang="en-GB" dirty="0"/>
            </a:br>
            <a:r>
              <a:rPr lang="en-GB" dirty="0"/>
              <a:t/>
            </a:r>
            <a:br>
              <a:rPr lang="en-GB" dirty="0"/>
            </a:br>
            <a:r>
              <a:rPr lang="en-GB" dirty="0">
                <a:solidFill>
                  <a:srgbClr val="222222"/>
                </a:solidFill>
                <a:latin typeface="Arial" panose="020B0604020202020204" pitchFamily="34" charset="0"/>
              </a:rPr>
              <a:t>3- What are the clinical features of decorticate posture rigidity?</a:t>
            </a:r>
            <a:r>
              <a:rPr lang="en-GB" dirty="0"/>
              <a:t/>
            </a:r>
            <a:br>
              <a:rPr lang="en-GB" dirty="0"/>
            </a:br>
            <a:r>
              <a:rPr lang="en-GB" dirty="0">
                <a:solidFill>
                  <a:srgbClr val="222222"/>
                </a:solidFill>
                <a:latin typeface="Arial" panose="020B0604020202020204" pitchFamily="34" charset="0"/>
              </a:rPr>
              <a:t>-the hands are clenched into fists</a:t>
            </a:r>
            <a:r>
              <a:rPr lang="en-GB" dirty="0"/>
              <a:t/>
            </a:r>
            <a:br>
              <a:rPr lang="en-GB" dirty="0"/>
            </a:br>
            <a:r>
              <a:rPr lang="en-GB" dirty="0">
                <a:solidFill>
                  <a:srgbClr val="222222"/>
                </a:solidFill>
                <a:latin typeface="Arial" panose="020B0604020202020204" pitchFamily="34" charset="0"/>
              </a:rPr>
              <a:t>-the legs extended</a:t>
            </a:r>
            <a:r>
              <a:rPr lang="en-GB" dirty="0"/>
              <a:t/>
            </a:r>
            <a:br>
              <a:rPr lang="en-GB" dirty="0"/>
            </a:br>
            <a:r>
              <a:rPr lang="en-GB" dirty="0">
                <a:solidFill>
                  <a:srgbClr val="222222"/>
                </a:solidFill>
                <a:latin typeface="Arial" panose="020B0604020202020204" pitchFamily="34" charset="0"/>
              </a:rPr>
              <a:t>-feet turned inward.</a:t>
            </a:r>
            <a:r>
              <a:rPr lang="en-GB" dirty="0"/>
              <a:t/>
            </a:r>
            <a:br>
              <a:rPr lang="en-GB" dirty="0"/>
            </a:br>
            <a:r>
              <a:rPr lang="en-GB" dirty="0"/>
              <a:t/>
            </a:r>
            <a:br>
              <a:rPr lang="en-GB" dirty="0"/>
            </a:br>
            <a:r>
              <a:rPr lang="en-GB" dirty="0"/>
              <a:t/>
            </a:r>
            <a:br>
              <a:rPr lang="en-GB" dirty="0"/>
            </a:br>
            <a:r>
              <a:rPr lang="en-GB" dirty="0">
                <a:solidFill>
                  <a:srgbClr val="222222"/>
                </a:solidFill>
                <a:latin typeface="Arial" panose="020B0604020202020204" pitchFamily="34" charset="0"/>
              </a:rPr>
              <a:t>4- What are the structure needed to maintain coordination of Stretch reflexes &amp; postural</a:t>
            </a:r>
            <a:r>
              <a:rPr lang="en-GB" dirty="0"/>
              <a:t/>
            </a:r>
            <a:br>
              <a:rPr lang="en-GB" dirty="0"/>
            </a:br>
            <a:r>
              <a:rPr lang="en-GB" dirty="0">
                <a:solidFill>
                  <a:srgbClr val="222222"/>
                </a:solidFill>
                <a:latin typeface="Arial" panose="020B0604020202020204" pitchFamily="34" charset="0"/>
              </a:rPr>
              <a:t>reflexes?</a:t>
            </a:r>
            <a:r>
              <a:rPr lang="en-GB" dirty="0"/>
              <a:t/>
            </a:r>
            <a:br>
              <a:rPr lang="en-GB" dirty="0"/>
            </a:br>
            <a:r>
              <a:rPr lang="en-GB" dirty="0">
                <a:solidFill>
                  <a:srgbClr val="222222"/>
                </a:solidFill>
                <a:latin typeface="Arial" panose="020B0604020202020204" pitchFamily="34" charset="0"/>
              </a:rPr>
              <a:t>1. Spinal cord</a:t>
            </a:r>
            <a:r>
              <a:rPr lang="en-GB" dirty="0"/>
              <a:t/>
            </a:r>
            <a:br>
              <a:rPr lang="en-GB" dirty="0"/>
            </a:br>
            <a:r>
              <a:rPr lang="en-GB" dirty="0">
                <a:solidFill>
                  <a:srgbClr val="222222"/>
                </a:solidFill>
                <a:latin typeface="Arial" panose="020B0604020202020204" pitchFamily="34" charset="0"/>
              </a:rPr>
              <a:t>2. Medulla</a:t>
            </a:r>
            <a:r>
              <a:rPr lang="en-GB" dirty="0"/>
              <a:t/>
            </a:r>
            <a:br>
              <a:rPr lang="en-GB" dirty="0"/>
            </a:br>
            <a:r>
              <a:rPr lang="en-GB" dirty="0">
                <a:solidFill>
                  <a:srgbClr val="222222"/>
                </a:solidFill>
                <a:latin typeface="Arial" panose="020B0604020202020204" pitchFamily="34" charset="0"/>
              </a:rPr>
              <a:t>3. Midbrain</a:t>
            </a:r>
            <a:r>
              <a:rPr lang="en-GB" dirty="0"/>
              <a:t/>
            </a:r>
            <a:br>
              <a:rPr lang="en-GB" dirty="0"/>
            </a:br>
            <a:r>
              <a:rPr lang="en-GB" dirty="0">
                <a:solidFill>
                  <a:srgbClr val="222222"/>
                </a:solidFill>
                <a:latin typeface="Arial" panose="020B0604020202020204" pitchFamily="34" charset="0"/>
              </a:rPr>
              <a:t>4. Cerebral cortex</a:t>
            </a:r>
            <a:r>
              <a:rPr lang="en-GB" dirty="0"/>
              <a:t/>
            </a:r>
            <a:br>
              <a:rPr lang="en-GB" dirty="0"/>
            </a:br>
            <a:r>
              <a:rPr lang="en-GB" dirty="0">
                <a:solidFill>
                  <a:srgbClr val="222222"/>
                </a:solidFill>
                <a:latin typeface="Arial" panose="020B0604020202020204" pitchFamily="34" charset="0"/>
              </a:rPr>
              <a:t>5. Cerebellum</a:t>
            </a:r>
            <a:endParaRPr lang="en-GB" dirty="0"/>
          </a:p>
        </p:txBody>
      </p:sp>
      <p:sp>
        <p:nvSpPr>
          <p:cNvPr id="5" name="TextBox 4"/>
          <p:cNvSpPr txBox="1"/>
          <p:nvPr/>
        </p:nvSpPr>
        <p:spPr>
          <a:xfrm>
            <a:off x="1424700" y="1048931"/>
            <a:ext cx="749300" cy="461665"/>
          </a:xfrm>
          <a:prstGeom prst="rect">
            <a:avLst/>
          </a:prstGeom>
          <a:noFill/>
        </p:spPr>
        <p:txBody>
          <a:bodyPr wrap="square" rtlCol="0">
            <a:spAutoFit/>
          </a:bodyPr>
          <a:lstStyle/>
          <a:p>
            <a:r>
              <a:rPr lang="en-US" sz="2400" b="1" dirty="0" smtClean="0">
                <a:latin typeface="Economica" panose="02000506040000020004" pitchFamily="2" charset="0"/>
              </a:rPr>
              <a:t>MCQ</a:t>
            </a:r>
            <a:endParaRPr lang="en-GB" sz="2400" b="1" dirty="0">
              <a:latin typeface="Economica" panose="02000506040000020004" pitchFamily="2" charset="0"/>
            </a:endParaRPr>
          </a:p>
        </p:txBody>
      </p:sp>
      <p:sp>
        <p:nvSpPr>
          <p:cNvPr id="11" name="TextBox 10"/>
          <p:cNvSpPr txBox="1"/>
          <p:nvPr/>
        </p:nvSpPr>
        <p:spPr>
          <a:xfrm>
            <a:off x="4611412" y="1050995"/>
            <a:ext cx="756225" cy="461665"/>
          </a:xfrm>
          <a:prstGeom prst="rect">
            <a:avLst/>
          </a:prstGeom>
          <a:noFill/>
        </p:spPr>
        <p:txBody>
          <a:bodyPr wrap="square" rtlCol="0">
            <a:spAutoFit/>
          </a:bodyPr>
          <a:lstStyle/>
          <a:p>
            <a:r>
              <a:rPr lang="en-US" sz="2400" b="1" dirty="0" smtClean="0">
                <a:latin typeface="Economica" panose="02000506040000020004" pitchFamily="2" charset="0"/>
              </a:rPr>
              <a:t>SAQ</a:t>
            </a:r>
            <a:endParaRPr lang="en-GB" sz="2400" b="1" dirty="0">
              <a:latin typeface="Economica" panose="02000506040000020004"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4142" y="700912"/>
            <a:ext cx="3900236" cy="461665"/>
          </a:xfrm>
          <a:prstGeom prst="rect">
            <a:avLst/>
          </a:prstGeom>
          <a:noFill/>
        </p:spPr>
        <p:txBody>
          <a:bodyPr wrap="square" rtlCol="0">
            <a:spAutoFit/>
          </a:bodyPr>
          <a:lstStyle/>
          <a:p>
            <a:r>
              <a:rPr lang="en-GB" sz="2400" b="1" dirty="0" smtClean="0">
                <a:solidFill>
                  <a:schemeClr val="bg2">
                    <a:lumMod val="50000"/>
                  </a:schemeClr>
                </a:solidFill>
                <a:latin typeface="Philosopher" panose="020B0604020202020204" charset="0"/>
              </a:rPr>
              <a:t>For better understanding</a:t>
            </a:r>
            <a:endParaRPr lang="en-GB" sz="2400" b="1" dirty="0">
              <a:solidFill>
                <a:schemeClr val="bg2">
                  <a:lumMod val="50000"/>
                </a:schemeClr>
              </a:solidFill>
              <a:latin typeface="Philosopher" panose="020B0604020202020204" charset="0"/>
            </a:endParaRPr>
          </a:p>
        </p:txBody>
      </p:sp>
      <p:pic>
        <p:nvPicPr>
          <p:cNvPr id="1026" name="Picture 2" descr="Image result for decereb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25" y="7305809"/>
            <a:ext cx="2433515" cy="2593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9816"/>
          <a:stretch/>
        </p:blipFill>
        <p:spPr bwMode="auto">
          <a:xfrm>
            <a:off x="2693095" y="7495751"/>
            <a:ext cx="4164905" cy="2403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365420"/>
            <a:ext cx="6601216" cy="5262979"/>
          </a:xfrm>
          <a:prstGeom prst="rect">
            <a:avLst/>
          </a:prstGeom>
        </p:spPr>
        <p:txBody>
          <a:bodyPr wrap="square">
            <a:spAutoFit/>
          </a:bodyPr>
          <a:lstStyle/>
          <a:p>
            <a:pPr marL="285750" indent="-285750">
              <a:buFont typeface="Arial" panose="020B0604020202020204" pitchFamily="34" charset="0"/>
              <a:buChar char="•"/>
            </a:pPr>
            <a:r>
              <a:rPr lang="en-GB" b="1" dirty="0">
                <a:latin typeface="Josefin Sans" pitchFamily="2" charset="0"/>
              </a:rPr>
              <a:t>Decerebration</a:t>
            </a:r>
            <a:r>
              <a:rPr lang="en-GB" dirty="0">
                <a:latin typeface="Josefin Sans" pitchFamily="2" charset="0"/>
              </a:rPr>
              <a:t> is the elimination of cerebral brain function in an animal by removing the </a:t>
            </a:r>
            <a:r>
              <a:rPr lang="en-GB" dirty="0">
                <a:solidFill>
                  <a:srgbClr val="0070C0"/>
                </a:solidFill>
                <a:latin typeface="Josefin Sans" pitchFamily="2" charset="0"/>
              </a:rPr>
              <a:t>cerebrum</a:t>
            </a:r>
            <a:r>
              <a:rPr lang="en-GB" dirty="0">
                <a:latin typeface="Josefin Sans" pitchFamily="2" charset="0"/>
              </a:rPr>
              <a:t>, cutting across the </a:t>
            </a:r>
            <a:r>
              <a:rPr lang="en-GB" dirty="0">
                <a:solidFill>
                  <a:srgbClr val="0070C0"/>
                </a:solidFill>
                <a:latin typeface="Josefin Sans" pitchFamily="2" charset="0"/>
              </a:rPr>
              <a:t>brain stem</a:t>
            </a:r>
            <a:r>
              <a:rPr lang="en-GB" dirty="0">
                <a:latin typeface="Josefin Sans" pitchFamily="2" charset="0"/>
              </a:rPr>
              <a:t>, or severing certain arteries in the brain stem.</a:t>
            </a:r>
          </a:p>
          <a:p>
            <a:pPr marL="285750" indent="-285750">
              <a:buFont typeface="Arial" panose="020B0604020202020204" pitchFamily="34" charset="0"/>
              <a:buChar char="•"/>
            </a:pPr>
            <a:r>
              <a:rPr lang="en-GB" dirty="0">
                <a:latin typeface="Josefin Sans" pitchFamily="2" charset="0"/>
              </a:rPr>
              <a:t>Generally </a:t>
            </a:r>
            <a:r>
              <a:rPr lang="en-GB" b="1" dirty="0">
                <a:latin typeface="Josefin Sans" pitchFamily="2" charset="0"/>
              </a:rPr>
              <a:t>lower decerebration </a:t>
            </a:r>
            <a:r>
              <a:rPr lang="en-GB" dirty="0">
                <a:latin typeface="Josefin Sans" pitchFamily="2" charset="0"/>
              </a:rPr>
              <a:t>(the cut is made above the upper border of the pons), </a:t>
            </a:r>
            <a:r>
              <a:rPr lang="en-GB" b="1" dirty="0">
                <a:latin typeface="Josefin Sans" pitchFamily="2" charset="0"/>
              </a:rPr>
              <a:t>middle decerebration </a:t>
            </a:r>
            <a:r>
              <a:rPr lang="en-GB" dirty="0">
                <a:latin typeface="Josefin Sans" pitchFamily="2" charset="0"/>
              </a:rPr>
              <a:t>(cut is made through the red nucleus) and </a:t>
            </a:r>
            <a:r>
              <a:rPr lang="en-GB" b="1" dirty="0">
                <a:latin typeface="Josefin Sans" pitchFamily="2" charset="0"/>
              </a:rPr>
              <a:t>upper decerebration </a:t>
            </a:r>
            <a:r>
              <a:rPr lang="en-GB" dirty="0">
                <a:latin typeface="Josefin Sans" pitchFamily="2" charset="0"/>
              </a:rPr>
              <a:t>(cut is made so the cortical area is removed).</a:t>
            </a:r>
          </a:p>
          <a:p>
            <a:pPr marL="285750" indent="-285750">
              <a:buFont typeface="Arial" panose="020B0604020202020204" pitchFamily="34" charset="0"/>
              <a:buChar char="•"/>
            </a:pPr>
            <a:r>
              <a:rPr lang="en-GB" dirty="0">
                <a:latin typeface="Josefin Sans" pitchFamily="2" charset="0"/>
              </a:rPr>
              <a:t> As a result, the animal loses certain reflexes which are integrated in different parts of the brain. </a:t>
            </a:r>
          </a:p>
          <a:p>
            <a:pPr marL="285750" indent="-285750">
              <a:buFont typeface="Arial" panose="020B0604020202020204" pitchFamily="34" charset="0"/>
              <a:buChar char="•"/>
            </a:pPr>
            <a:r>
              <a:rPr lang="en-GB" dirty="0">
                <a:latin typeface="Josefin Sans" pitchFamily="2" charset="0"/>
              </a:rPr>
              <a:t>Furthermore, the reflexes which are functional will be </a:t>
            </a:r>
            <a:r>
              <a:rPr lang="en-GB" u="sng" dirty="0" err="1">
                <a:solidFill>
                  <a:srgbClr val="FF0000"/>
                </a:solidFill>
                <a:latin typeface="Josefin Sans" pitchFamily="2" charset="0"/>
              </a:rPr>
              <a:t>hyperreactive</a:t>
            </a:r>
            <a:r>
              <a:rPr lang="en-GB" dirty="0">
                <a:latin typeface="Josefin Sans" pitchFamily="2" charset="0"/>
              </a:rPr>
              <a:t> (and therefore very accentuated) due to the removal of inhibiting higher brain </a:t>
            </a:r>
            <a:r>
              <a:rPr lang="en-GB" dirty="0" err="1">
                <a:latin typeface="Josefin Sans" pitchFamily="2" charset="0"/>
              </a:rPr>
              <a:t>centers</a:t>
            </a:r>
            <a:r>
              <a:rPr lang="en-GB" dirty="0">
                <a:latin typeface="Josefin Sans" pitchFamily="2" charset="0"/>
              </a:rPr>
              <a:t> (e.g. the </a:t>
            </a:r>
            <a:r>
              <a:rPr lang="en-GB" dirty="0" err="1">
                <a:latin typeface="Josefin Sans" pitchFamily="2" charset="0"/>
              </a:rPr>
              <a:t>facilitatory</a:t>
            </a:r>
            <a:r>
              <a:rPr lang="en-GB" dirty="0">
                <a:latin typeface="Josefin Sans" pitchFamily="2" charset="0"/>
              </a:rPr>
              <a:t> area of the </a:t>
            </a:r>
            <a:r>
              <a:rPr lang="en-GB" dirty="0">
                <a:solidFill>
                  <a:srgbClr val="0070C0"/>
                </a:solidFill>
                <a:latin typeface="Josefin Sans" pitchFamily="2" charset="0"/>
              </a:rPr>
              <a:t>reticular formation</a:t>
            </a:r>
            <a:r>
              <a:rPr lang="en-GB" dirty="0">
                <a:latin typeface="Josefin Sans" pitchFamily="2" charset="0"/>
              </a:rPr>
              <a:t> will not receive regulating input from </a:t>
            </a:r>
            <a:r>
              <a:rPr lang="en-GB" dirty="0">
                <a:solidFill>
                  <a:srgbClr val="0070C0"/>
                </a:solidFill>
                <a:latin typeface="Josefin Sans" pitchFamily="2" charset="0"/>
              </a:rPr>
              <a:t>cerebellum</a:t>
            </a:r>
            <a:r>
              <a:rPr lang="en-GB" dirty="0">
                <a:latin typeface="Josefin Sans" pitchFamily="2" charset="0"/>
              </a:rPr>
              <a:t>, </a:t>
            </a:r>
            <a:r>
              <a:rPr lang="en-GB" dirty="0">
                <a:solidFill>
                  <a:srgbClr val="0070C0"/>
                </a:solidFill>
                <a:latin typeface="Josefin Sans" pitchFamily="2" charset="0"/>
              </a:rPr>
              <a:t>basal ganglia</a:t>
            </a:r>
            <a:r>
              <a:rPr lang="en-GB" dirty="0">
                <a:latin typeface="Josefin Sans" pitchFamily="2" charset="0"/>
              </a:rPr>
              <a:t> and the</a:t>
            </a:r>
            <a:r>
              <a:rPr lang="en-GB" dirty="0">
                <a:solidFill>
                  <a:srgbClr val="0070C0"/>
                </a:solidFill>
                <a:latin typeface="Josefin Sans" pitchFamily="2" charset="0"/>
              </a:rPr>
              <a:t> cortex</a:t>
            </a:r>
            <a:r>
              <a:rPr lang="en-GB" dirty="0">
                <a:latin typeface="Josefin Sans" pitchFamily="2" charset="0"/>
              </a:rPr>
              <a:t>).</a:t>
            </a:r>
          </a:p>
          <a:p>
            <a:pPr marL="285750" indent="-285750">
              <a:buFont typeface="Arial" panose="020B0604020202020204" pitchFamily="34" charset="0"/>
              <a:buChar char="•"/>
            </a:pPr>
            <a:r>
              <a:rPr lang="en-GB" dirty="0">
                <a:latin typeface="Josefin Sans" pitchFamily="2" charset="0"/>
              </a:rPr>
              <a:t>Lower decerebration results in a </a:t>
            </a:r>
            <a:r>
              <a:rPr lang="en-GB" dirty="0">
                <a:solidFill>
                  <a:srgbClr val="00B050"/>
                </a:solidFill>
                <a:latin typeface="Josefin Sans" pitchFamily="2" charset="0"/>
              </a:rPr>
              <a:t>"</a:t>
            </a:r>
            <a:r>
              <a:rPr lang="en-GB" dirty="0" err="1">
                <a:solidFill>
                  <a:srgbClr val="00B050"/>
                </a:solidFill>
                <a:latin typeface="Josefin Sans" pitchFamily="2" charset="0"/>
              </a:rPr>
              <a:t>bulbospinal</a:t>
            </a:r>
            <a:r>
              <a:rPr lang="en-GB" dirty="0">
                <a:solidFill>
                  <a:srgbClr val="00B050"/>
                </a:solidFill>
                <a:latin typeface="Josefin Sans" pitchFamily="2" charset="0"/>
              </a:rPr>
              <a:t>" animal</a:t>
            </a:r>
            <a:r>
              <a:rPr lang="en-GB" dirty="0">
                <a:latin typeface="Josefin Sans" pitchFamily="2" charset="0"/>
              </a:rPr>
              <a:t>: reflexes which are integrated within the spinal cord and medulla oblongata are </a:t>
            </a:r>
            <a:r>
              <a:rPr lang="en-GB" u="sng" dirty="0">
                <a:latin typeface="Josefin Sans" pitchFamily="2" charset="0"/>
              </a:rPr>
              <a:t>functional</a:t>
            </a:r>
            <a:r>
              <a:rPr lang="en-GB" dirty="0">
                <a:latin typeface="Josefin Sans" pitchFamily="2" charset="0"/>
              </a:rPr>
              <a:t>, reflexes integrated in midbrain and cortex are </a:t>
            </a:r>
            <a:r>
              <a:rPr lang="en-GB" u="sng" dirty="0">
                <a:latin typeface="Josefin Sans" pitchFamily="2" charset="0"/>
              </a:rPr>
              <a:t>absent</a:t>
            </a:r>
            <a:r>
              <a:rPr lang="en-GB" dirty="0">
                <a:latin typeface="Josefin Sans" pitchFamily="2" charset="0"/>
              </a:rPr>
              <a:t>.</a:t>
            </a:r>
          </a:p>
          <a:p>
            <a:pPr marL="285750" indent="-285750">
              <a:buFont typeface="Arial" panose="020B0604020202020204" pitchFamily="34" charset="0"/>
              <a:buChar char="•"/>
            </a:pPr>
            <a:r>
              <a:rPr lang="en-GB" dirty="0">
                <a:latin typeface="Josefin Sans" pitchFamily="2" charset="0"/>
              </a:rPr>
              <a:t>The most obvious accentuation is seen in the tonic labyrinthine reflexes, the </a:t>
            </a:r>
            <a:r>
              <a:rPr lang="en-GB" dirty="0" err="1">
                <a:solidFill>
                  <a:srgbClr val="0070C0"/>
                </a:solidFill>
                <a:latin typeface="Josefin Sans" pitchFamily="2" charset="0"/>
              </a:rPr>
              <a:t>otolithic</a:t>
            </a:r>
            <a:r>
              <a:rPr lang="en-GB" dirty="0">
                <a:solidFill>
                  <a:srgbClr val="0070C0"/>
                </a:solidFill>
                <a:latin typeface="Josefin Sans" pitchFamily="2" charset="0"/>
              </a:rPr>
              <a:t> organs</a:t>
            </a:r>
            <a:r>
              <a:rPr lang="en-GB" dirty="0">
                <a:latin typeface="Josefin Sans" pitchFamily="2" charset="0"/>
              </a:rPr>
              <a:t> mediate input about the gravitational force exerted on the body and the labyrinthine reflex acts on the extensor muscles in order to resist this gravitational force. In an animal where the cortical areas or the midbrain have been "cut off" from the neural axis, this reflex is hyperactive and the animal will maximally extend all four limbs. This phenomenon is known as </a:t>
            </a:r>
            <a:r>
              <a:rPr lang="en-GB" b="1" dirty="0" err="1">
                <a:solidFill>
                  <a:srgbClr val="7030A0"/>
                </a:solidFill>
                <a:latin typeface="Josefin Sans" pitchFamily="2" charset="0"/>
              </a:rPr>
              <a:t>decerebrate</a:t>
            </a:r>
            <a:r>
              <a:rPr lang="en-GB" b="1" dirty="0">
                <a:solidFill>
                  <a:srgbClr val="7030A0"/>
                </a:solidFill>
                <a:latin typeface="Josefin Sans" pitchFamily="2" charset="0"/>
              </a:rPr>
              <a:t> rigidity. </a:t>
            </a:r>
            <a:r>
              <a:rPr lang="en-GB" dirty="0">
                <a:latin typeface="Josefin Sans" pitchFamily="2" charset="0"/>
              </a:rPr>
              <a:t>In humans true </a:t>
            </a:r>
            <a:r>
              <a:rPr lang="en-GB" dirty="0" err="1">
                <a:latin typeface="Josefin Sans" pitchFamily="2" charset="0"/>
              </a:rPr>
              <a:t>decerebrate</a:t>
            </a:r>
            <a:r>
              <a:rPr lang="en-GB" dirty="0">
                <a:latin typeface="Josefin Sans" pitchFamily="2" charset="0"/>
              </a:rPr>
              <a:t> </a:t>
            </a:r>
            <a:r>
              <a:rPr lang="en-GB" dirty="0" err="1">
                <a:latin typeface="Josefin Sans" pitchFamily="2" charset="0"/>
              </a:rPr>
              <a:t>rigidty</a:t>
            </a:r>
            <a:r>
              <a:rPr lang="en-GB" dirty="0">
                <a:latin typeface="Josefin Sans" pitchFamily="2" charset="0"/>
              </a:rPr>
              <a:t> is rare since the damage to the brain </a:t>
            </a:r>
            <a:r>
              <a:rPr lang="en-GB" dirty="0" err="1">
                <a:latin typeface="Josefin Sans" pitchFamily="2" charset="0"/>
              </a:rPr>
              <a:t>centers</a:t>
            </a:r>
            <a:r>
              <a:rPr lang="en-GB" dirty="0">
                <a:latin typeface="Josefin Sans" pitchFamily="2" charset="0"/>
              </a:rPr>
              <a:t> it might be caused by usually are lethal. However </a:t>
            </a:r>
            <a:r>
              <a:rPr lang="en-GB" b="1" dirty="0">
                <a:solidFill>
                  <a:srgbClr val="7030A0"/>
                </a:solidFill>
                <a:latin typeface="Josefin Sans" pitchFamily="2" charset="0"/>
              </a:rPr>
              <a:t>decorticate rigidity</a:t>
            </a:r>
            <a:r>
              <a:rPr lang="en-GB" dirty="0">
                <a:latin typeface="Josefin Sans" pitchFamily="2" charset="0"/>
              </a:rPr>
              <a:t> can be caused by </a:t>
            </a:r>
            <a:r>
              <a:rPr lang="en-GB" dirty="0">
                <a:solidFill>
                  <a:srgbClr val="FF0000"/>
                </a:solidFill>
                <a:latin typeface="Josefin Sans" pitchFamily="2" charset="0"/>
              </a:rPr>
              <a:t>bleeding in the internal capsule</a:t>
            </a:r>
            <a:r>
              <a:rPr lang="en-GB" dirty="0">
                <a:latin typeface="Josefin Sans" pitchFamily="2" charset="0"/>
              </a:rPr>
              <a:t> which causes damage to </a:t>
            </a:r>
            <a:r>
              <a:rPr lang="en-GB" dirty="0">
                <a:solidFill>
                  <a:srgbClr val="FF0000"/>
                </a:solidFill>
                <a:latin typeface="Josefin Sans" pitchFamily="2" charset="0"/>
              </a:rPr>
              <a:t>upper motor neurons. </a:t>
            </a:r>
            <a:r>
              <a:rPr lang="en-GB" dirty="0">
                <a:latin typeface="Josefin Sans" pitchFamily="2" charset="0"/>
              </a:rPr>
              <a:t>The symptoms of decorticate rigidity are flexion in the upper limbs and extension in the lower limbs.</a:t>
            </a:r>
          </a:p>
        </p:txBody>
      </p:sp>
    </p:spTree>
    <p:extLst>
      <p:ext uri="{BB962C8B-B14F-4D97-AF65-F5344CB8AC3E}">
        <p14:creationId xmlns:p14="http://schemas.microsoft.com/office/powerpoint/2010/main" val="365727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3"/>
          <p:cNvSpPr txBox="1"/>
          <p:nvPr/>
        </p:nvSpPr>
        <p:spPr>
          <a:xfrm>
            <a:off x="-5299575" y="3917095"/>
            <a:ext cx="3571800" cy="1032900"/>
          </a:xfrm>
          <a:prstGeom prst="rect">
            <a:avLst/>
          </a:prstGeom>
          <a:noFill/>
          <a:ln>
            <a:noFill/>
          </a:ln>
        </p:spPr>
        <p:txBody>
          <a:bodyPr spcFirstLastPara="1" wrap="square" lIns="84375" tIns="84375" rIns="84375" bIns="84375" anchor="t" anchorCtr="0">
            <a:noAutofit/>
          </a:bodyPr>
          <a:lstStyle/>
          <a:p>
            <a:pPr marL="0" lvl="0" indent="0" algn="l" rtl="0">
              <a:spcBef>
                <a:spcPts val="0"/>
              </a:spcBef>
              <a:spcAft>
                <a:spcPts val="0"/>
              </a:spcAft>
              <a:buNone/>
            </a:pPr>
            <a:endParaRPr sz="1300" dirty="0"/>
          </a:p>
          <a:p>
            <a:pPr marL="0" lvl="0" indent="0" algn="l" rtl="0">
              <a:spcBef>
                <a:spcPts val="0"/>
              </a:spcBef>
              <a:spcAft>
                <a:spcPts val="0"/>
              </a:spcAft>
              <a:buNone/>
            </a:pPr>
            <a:r>
              <a:rPr lang="en-GB" sz="1300" dirty="0"/>
              <a:t>Slide 2</a:t>
            </a:r>
            <a:endParaRPr sz="1300" dirty="0"/>
          </a:p>
          <a:p>
            <a:pPr marL="0" lvl="0" indent="0" algn="l" rtl="0">
              <a:spcBef>
                <a:spcPts val="0"/>
              </a:spcBef>
              <a:spcAft>
                <a:spcPts val="0"/>
              </a:spcAft>
              <a:buNone/>
            </a:pPr>
            <a:r>
              <a:rPr lang="en-GB" sz="1300" dirty="0" err="1"/>
              <a:t>خالد</a:t>
            </a:r>
            <a:r>
              <a:rPr lang="en-GB" sz="1300" dirty="0"/>
              <a:t> </a:t>
            </a:r>
            <a:r>
              <a:rPr lang="en-GB" sz="1300" dirty="0" err="1"/>
              <a:t>المطيري</a:t>
            </a:r>
            <a:endParaRPr sz="1300" dirty="0"/>
          </a:p>
        </p:txBody>
      </p:sp>
      <p:sp>
        <p:nvSpPr>
          <p:cNvPr id="291" name="Google Shape;291;p53"/>
          <p:cNvSpPr txBox="1"/>
          <p:nvPr/>
        </p:nvSpPr>
        <p:spPr>
          <a:xfrm rot="353">
            <a:off x="9048284" y="431837"/>
            <a:ext cx="5844300" cy="528300"/>
          </a:xfrm>
          <a:prstGeom prst="rect">
            <a:avLst/>
          </a:prstGeom>
          <a:noFill/>
          <a:ln>
            <a:noFill/>
          </a:ln>
        </p:spPr>
        <p:txBody>
          <a:bodyPr spcFirstLastPara="1" wrap="square" lIns="91425" tIns="91425" rIns="91425" bIns="91425" anchor="t" anchorCtr="0">
            <a:noAutofit/>
          </a:bodyPr>
          <a:lstStyle/>
          <a:p>
            <a:pPr lvl="0"/>
            <a:r>
              <a:rPr lang="en-GB" sz="1800" b="1" dirty="0" smtClean="0">
                <a:solidFill>
                  <a:srgbClr val="55B787"/>
                </a:solidFill>
                <a:latin typeface="Josefin Sans"/>
                <a:ea typeface="Josefin Sans"/>
                <a:cs typeface="Josefin Sans"/>
                <a:sym typeface="Josefin Sans"/>
              </a:rPr>
              <a:t>What is posture?</a:t>
            </a:r>
            <a:endParaRPr sz="1800" b="1" dirty="0">
              <a:solidFill>
                <a:srgbClr val="55B787"/>
              </a:solidFill>
              <a:latin typeface="Josefin Sans"/>
              <a:ea typeface="Josefin Sans"/>
              <a:cs typeface="Josefin Sans"/>
              <a:sym typeface="Josefin Sans"/>
            </a:endParaRPr>
          </a:p>
        </p:txBody>
      </p:sp>
      <p:sp>
        <p:nvSpPr>
          <p:cNvPr id="292" name="Google Shape;292;p53"/>
          <p:cNvSpPr txBox="1"/>
          <p:nvPr/>
        </p:nvSpPr>
        <p:spPr>
          <a:xfrm rot="-232">
            <a:off x="9048290" y="696339"/>
            <a:ext cx="4454100" cy="10329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Josefin Sans"/>
              <a:buChar char="-"/>
            </a:pPr>
            <a:r>
              <a:rPr lang="en-GB" sz="1500" dirty="0">
                <a:latin typeface="Josefin Sans"/>
                <a:ea typeface="Josefin Sans"/>
                <a:cs typeface="Josefin Sans"/>
                <a:sym typeface="Josefin Sans"/>
              </a:rPr>
              <a:t>It is maintenance of upright position against gravity (</a:t>
            </a:r>
            <a:r>
              <a:rPr lang="en-GB" sz="1500" dirty="0" err="1">
                <a:latin typeface="Josefin Sans"/>
                <a:ea typeface="Josefin Sans"/>
                <a:cs typeface="Josefin Sans"/>
                <a:sym typeface="Josefin Sans"/>
              </a:rPr>
              <a:t>center</a:t>
            </a:r>
            <a:r>
              <a:rPr lang="en-GB" sz="1500" dirty="0">
                <a:latin typeface="Josefin Sans"/>
                <a:ea typeface="Josefin Sans"/>
                <a:cs typeface="Josefin Sans"/>
                <a:sym typeface="Josefin Sans"/>
              </a:rPr>
              <a:t> of body is needed to be between the legs) </a:t>
            </a:r>
            <a:endParaRPr sz="1500" dirty="0">
              <a:latin typeface="Josefin Sans"/>
              <a:ea typeface="Josefin Sans"/>
              <a:cs typeface="Josefin Sans"/>
              <a:sym typeface="Josefin Sans"/>
            </a:endParaRPr>
          </a:p>
          <a:p>
            <a:pPr marL="457200" lvl="0" indent="0" algn="l" rtl="0">
              <a:spcBef>
                <a:spcPts val="0"/>
              </a:spcBef>
              <a:spcAft>
                <a:spcPts val="0"/>
              </a:spcAft>
              <a:buNone/>
            </a:pPr>
            <a:r>
              <a:rPr lang="en-GB" sz="1500" dirty="0">
                <a:latin typeface="Josefin Sans"/>
                <a:ea typeface="Josefin Sans"/>
                <a:cs typeface="Josefin Sans"/>
                <a:sym typeface="Josefin Sans"/>
              </a:rPr>
              <a:t>it needs anti-gravity muscles.</a:t>
            </a:r>
            <a:endParaRPr sz="1500" dirty="0">
              <a:latin typeface="Josefin Sans"/>
              <a:ea typeface="Josefin Sans"/>
              <a:cs typeface="Josefin Sans"/>
              <a:sym typeface="Josefin Sans"/>
            </a:endParaRPr>
          </a:p>
        </p:txBody>
      </p:sp>
      <p:sp>
        <p:nvSpPr>
          <p:cNvPr id="294" name="Google Shape;294;p53"/>
          <p:cNvSpPr txBox="1"/>
          <p:nvPr/>
        </p:nvSpPr>
        <p:spPr>
          <a:xfrm rot="174">
            <a:off x="9004329" y="1598482"/>
            <a:ext cx="5932200" cy="272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Josefin Sans"/>
              <a:buChar char="●"/>
            </a:pPr>
            <a:r>
              <a:rPr lang="en-GB" sz="1500" dirty="0">
                <a:latin typeface="Josefin Sans"/>
                <a:ea typeface="Josefin Sans"/>
                <a:cs typeface="Josefin Sans"/>
                <a:sym typeface="Josefin Sans"/>
              </a:rPr>
              <a:t>Upright posture need postural reflexes</a:t>
            </a:r>
            <a:endParaRPr sz="1500" dirty="0">
              <a:latin typeface="Josefin Sans"/>
              <a:ea typeface="Josefin Sans"/>
              <a:cs typeface="Josefin Sans"/>
              <a:sym typeface="Josefin Sans"/>
            </a:endParaRPr>
          </a:p>
          <a:p>
            <a:pPr marL="457200" lvl="0" indent="-323850" algn="l" rtl="0">
              <a:spcBef>
                <a:spcPts val="0"/>
              </a:spcBef>
              <a:spcAft>
                <a:spcPts val="0"/>
              </a:spcAft>
              <a:buSzPts val="1500"/>
              <a:buFont typeface="Josefin Sans"/>
              <a:buChar char="●"/>
            </a:pPr>
            <a:r>
              <a:rPr lang="en-GB" sz="1500" dirty="0">
                <a:latin typeface="Josefin Sans"/>
                <a:ea typeface="Josefin Sans"/>
                <a:cs typeface="Josefin Sans"/>
                <a:sym typeface="Josefin Sans"/>
              </a:rPr>
              <a:t>Posture depends on muscle tone (static stretch reflex)</a:t>
            </a:r>
            <a:endParaRPr sz="1500" dirty="0">
              <a:latin typeface="Josefin Sans"/>
              <a:ea typeface="Josefin Sans"/>
              <a:cs typeface="Josefin Sans"/>
              <a:sym typeface="Josefin Sans"/>
            </a:endParaRPr>
          </a:p>
          <a:p>
            <a:pPr marL="457200" lvl="0" indent="-323850" algn="l" rtl="0">
              <a:spcBef>
                <a:spcPts val="0"/>
              </a:spcBef>
              <a:spcAft>
                <a:spcPts val="0"/>
              </a:spcAft>
              <a:buSzPts val="1500"/>
              <a:buFont typeface="Josefin Sans"/>
              <a:buChar char="●"/>
            </a:pPr>
            <a:r>
              <a:rPr lang="en-GB" sz="1500" dirty="0">
                <a:latin typeface="Josefin Sans"/>
                <a:ea typeface="Josefin Sans"/>
                <a:cs typeface="Josefin Sans"/>
                <a:sym typeface="Josefin Sans"/>
              </a:rPr>
              <a:t>The main pathways concerned with posture are :</a:t>
            </a:r>
            <a:endParaRPr sz="1500" dirty="0">
              <a:latin typeface="Josefin Sans"/>
              <a:ea typeface="Josefin Sans"/>
              <a:cs typeface="Josefin Sans"/>
              <a:sym typeface="Josefin Sans"/>
            </a:endParaRPr>
          </a:p>
          <a:p>
            <a:pPr marL="914400" lvl="1" indent="-311150" algn="l" rtl="0">
              <a:spcBef>
                <a:spcPts val="0"/>
              </a:spcBef>
              <a:spcAft>
                <a:spcPts val="0"/>
              </a:spcAft>
              <a:buSzPts val="1300"/>
              <a:buFont typeface="Josefin Sans"/>
              <a:buChar char="○"/>
            </a:pPr>
            <a:r>
              <a:rPr lang="en-GB" sz="1300" dirty="0">
                <a:latin typeface="Josefin Sans"/>
                <a:ea typeface="Josefin Sans"/>
                <a:cs typeface="Josefin Sans"/>
                <a:sym typeface="Josefin Sans"/>
              </a:rPr>
              <a:t>A- Medial (Anterior) tracts as </a:t>
            </a:r>
            <a:r>
              <a:rPr lang="en-GB" sz="1300" dirty="0" err="1">
                <a:latin typeface="Josefin Sans"/>
                <a:ea typeface="Josefin Sans"/>
                <a:cs typeface="Josefin Sans"/>
                <a:sym typeface="Josefin Sans"/>
              </a:rPr>
              <a:t>vestibulospinal</a:t>
            </a:r>
            <a:r>
              <a:rPr lang="en-GB" sz="1300" dirty="0">
                <a:latin typeface="Josefin Sans"/>
                <a:ea typeface="Josefin Sans"/>
                <a:cs typeface="Josefin Sans"/>
                <a:sym typeface="Josefin Sans"/>
              </a:rPr>
              <a:t> tract and medial (Anterior) corticospinal tract</a:t>
            </a:r>
            <a:endParaRPr sz="1300" dirty="0">
              <a:latin typeface="Josefin Sans"/>
              <a:ea typeface="Josefin Sans"/>
              <a:cs typeface="Josefin Sans"/>
              <a:sym typeface="Josefin Sans"/>
            </a:endParaRPr>
          </a:p>
          <a:p>
            <a:pPr marL="914400" lvl="1" indent="-311150" algn="l" rtl="0">
              <a:spcBef>
                <a:spcPts val="0"/>
              </a:spcBef>
              <a:spcAft>
                <a:spcPts val="0"/>
              </a:spcAft>
              <a:buSzPts val="1300"/>
              <a:buFont typeface="Josefin Sans"/>
              <a:buChar char="○"/>
            </a:pPr>
            <a:r>
              <a:rPr lang="en-GB" sz="1300" dirty="0">
                <a:latin typeface="Josefin Sans"/>
                <a:ea typeface="Josefin Sans"/>
                <a:cs typeface="Josefin Sans"/>
                <a:sym typeface="Josefin Sans"/>
              </a:rPr>
              <a:t>“Control proximal limbs and axial muscles for posture and gross movements”</a:t>
            </a:r>
            <a:endParaRPr sz="1300" dirty="0">
              <a:latin typeface="Josefin Sans"/>
              <a:ea typeface="Josefin Sans"/>
              <a:cs typeface="Josefin Sans"/>
              <a:sym typeface="Josefin Sans"/>
            </a:endParaRPr>
          </a:p>
          <a:p>
            <a:pPr marL="914400" lvl="1" indent="-311150" algn="l" rtl="0">
              <a:spcBef>
                <a:spcPts val="0"/>
              </a:spcBef>
              <a:spcAft>
                <a:spcPts val="0"/>
              </a:spcAft>
              <a:buSzPts val="1300"/>
              <a:buFont typeface="Josefin Sans"/>
              <a:buChar char="○"/>
            </a:pPr>
            <a:r>
              <a:rPr lang="en-GB" sz="1300" dirty="0">
                <a:latin typeface="Josefin Sans"/>
                <a:ea typeface="Josefin Sans"/>
                <a:cs typeface="Josefin Sans"/>
                <a:sym typeface="Josefin Sans"/>
              </a:rPr>
              <a:t>B- Lateral tracts as lateral corticospinal tract and </a:t>
            </a:r>
            <a:r>
              <a:rPr lang="en-GB" sz="1300" dirty="0" err="1">
                <a:latin typeface="Josefin Sans"/>
                <a:ea typeface="Josefin Sans"/>
                <a:cs typeface="Josefin Sans"/>
                <a:sym typeface="Josefin Sans"/>
              </a:rPr>
              <a:t>rubrospinal</a:t>
            </a:r>
            <a:r>
              <a:rPr lang="en-GB" sz="1300" dirty="0">
                <a:latin typeface="Josefin Sans"/>
                <a:ea typeface="Josefin Sans"/>
                <a:cs typeface="Josefin Sans"/>
                <a:sym typeface="Josefin Sans"/>
              </a:rPr>
              <a:t> tract</a:t>
            </a:r>
            <a:endParaRPr sz="1300" dirty="0">
              <a:latin typeface="Josefin Sans"/>
              <a:ea typeface="Josefin Sans"/>
              <a:cs typeface="Josefin Sans"/>
              <a:sym typeface="Josefin Sans"/>
            </a:endParaRPr>
          </a:p>
          <a:p>
            <a:pPr marL="914400" lvl="1" indent="-311150" algn="l" rtl="0">
              <a:spcBef>
                <a:spcPts val="0"/>
              </a:spcBef>
              <a:spcAft>
                <a:spcPts val="0"/>
              </a:spcAft>
              <a:buSzPts val="1300"/>
              <a:buFont typeface="Josefin Sans"/>
              <a:buChar char="○"/>
            </a:pPr>
            <a:r>
              <a:rPr lang="en-GB" sz="1300" dirty="0">
                <a:latin typeface="Josefin Sans"/>
                <a:ea typeface="Josefin Sans"/>
                <a:cs typeface="Josefin Sans"/>
                <a:sym typeface="Josefin Sans"/>
              </a:rPr>
              <a:t>“Control distal limbs ex. fingers and toes”</a:t>
            </a:r>
            <a:endParaRPr sz="1300" dirty="0">
              <a:latin typeface="Josefin Sans"/>
              <a:ea typeface="Josefin Sans"/>
              <a:cs typeface="Josefin Sans"/>
              <a:sym typeface="Josefin Sans"/>
            </a:endParaRPr>
          </a:p>
        </p:txBody>
      </p:sp>
      <p:sp>
        <p:nvSpPr>
          <p:cNvPr id="296" name="Google Shape;296;p53"/>
          <p:cNvSpPr txBox="1"/>
          <p:nvPr/>
        </p:nvSpPr>
        <p:spPr>
          <a:xfrm>
            <a:off x="7148552" y="3790713"/>
            <a:ext cx="5844300" cy="5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4A86E8"/>
                </a:solidFill>
                <a:latin typeface="Josefin Sans"/>
                <a:ea typeface="Josefin Sans"/>
                <a:cs typeface="Josefin Sans"/>
                <a:sym typeface="Josefin Sans"/>
              </a:rPr>
              <a:t>❖ Receptors of postural reflexes:</a:t>
            </a:r>
            <a:endParaRPr sz="1800" b="1">
              <a:solidFill>
                <a:srgbClr val="4A86E8"/>
              </a:solidFill>
              <a:latin typeface="Josefin Sans"/>
              <a:ea typeface="Josefin Sans"/>
              <a:cs typeface="Josefin Sans"/>
              <a:sym typeface="Josefin Sans"/>
            </a:endParaRPr>
          </a:p>
        </p:txBody>
      </p:sp>
      <p:pic>
        <p:nvPicPr>
          <p:cNvPr id="297" name="Google Shape;297;p53"/>
          <p:cNvPicPr preferRelativeResize="0"/>
          <p:nvPr/>
        </p:nvPicPr>
        <p:blipFill>
          <a:blip r:embed="rId3">
            <a:alphaModFix/>
          </a:blip>
          <a:stretch>
            <a:fillRect/>
          </a:stretch>
        </p:blipFill>
        <p:spPr>
          <a:xfrm>
            <a:off x="8668550" y="902713"/>
            <a:ext cx="6858002" cy="2888012"/>
          </a:xfrm>
          <a:prstGeom prst="rect">
            <a:avLst/>
          </a:prstGeom>
          <a:noFill/>
          <a:ln>
            <a:noFill/>
          </a:ln>
        </p:spPr>
      </p:pic>
      <p:sp>
        <p:nvSpPr>
          <p:cNvPr id="298" name="Google Shape;298;p53"/>
          <p:cNvSpPr txBox="1"/>
          <p:nvPr/>
        </p:nvSpPr>
        <p:spPr>
          <a:xfrm>
            <a:off x="34560" y="8942549"/>
            <a:ext cx="6775132" cy="993074"/>
          </a:xfrm>
          <a:prstGeom prst="rect">
            <a:avLst/>
          </a:prstGeom>
          <a:noFill/>
          <a:ln>
            <a:noFill/>
          </a:ln>
        </p:spPr>
        <p:txBody>
          <a:bodyPr spcFirstLastPara="1" wrap="square" lIns="91425" tIns="91425" rIns="91425" bIns="91425" anchor="t" anchorCtr="0">
            <a:noAutofit/>
          </a:bodyPr>
          <a:lstStyle/>
          <a:p>
            <a:pPr marL="133350" lvl="0" algn="l" rtl="0">
              <a:lnSpc>
                <a:spcPct val="150000"/>
              </a:lnSpc>
              <a:spcBef>
                <a:spcPts val="0"/>
              </a:spcBef>
              <a:spcAft>
                <a:spcPts val="0"/>
              </a:spcAft>
              <a:buClr>
                <a:srgbClr val="4A86E8"/>
              </a:buClr>
              <a:buSzPts val="1500"/>
            </a:pPr>
            <a:r>
              <a:rPr lang="en-GB" sz="1500" b="1" dirty="0">
                <a:solidFill>
                  <a:srgbClr val="4A86E8"/>
                </a:solidFill>
                <a:latin typeface="Josefin Sans"/>
                <a:ea typeface="Josefin Sans"/>
                <a:cs typeface="Josefin Sans"/>
                <a:sym typeface="Josefin Sans"/>
              </a:rPr>
              <a:t>Stretch reflexes and postural reflexes can be modified by coordinated activity </a:t>
            </a:r>
            <a:r>
              <a:rPr lang="en-GB" sz="1500" b="1" dirty="0" smtClean="0">
                <a:solidFill>
                  <a:srgbClr val="4A86E8"/>
                </a:solidFill>
                <a:latin typeface="Josefin Sans"/>
                <a:ea typeface="Josefin Sans"/>
                <a:cs typeface="Josefin Sans"/>
                <a:sym typeface="Josefin Sans"/>
              </a:rPr>
              <a:t>of:</a:t>
            </a:r>
            <a:endParaRPr lang="en-GB" sz="1500" b="1" dirty="0">
              <a:solidFill>
                <a:srgbClr val="4A86E8"/>
              </a:solidFill>
              <a:latin typeface="Josefin Sans"/>
              <a:ea typeface="Josefin Sans"/>
              <a:cs typeface="Josefin Sans"/>
              <a:sym typeface="Josefin Sans"/>
            </a:endParaRPr>
          </a:p>
          <a:p>
            <a:pPr marL="133350" lvl="0" algn="l" rtl="0">
              <a:lnSpc>
                <a:spcPct val="150000"/>
              </a:lnSpc>
              <a:spcBef>
                <a:spcPts val="0"/>
              </a:spcBef>
              <a:spcAft>
                <a:spcPts val="0"/>
              </a:spcAft>
              <a:buClr>
                <a:srgbClr val="4A86E8"/>
              </a:buClr>
              <a:buSzPts val="1500"/>
            </a:pPr>
            <a:r>
              <a:rPr lang="en-GB" sz="1300" b="1" dirty="0" smtClean="0">
                <a:latin typeface="Josefin Sans"/>
                <a:ea typeface="Josefin Sans"/>
                <a:cs typeface="Josefin Sans"/>
                <a:sym typeface="Josefin Sans"/>
              </a:rPr>
              <a:t>Spinal </a:t>
            </a:r>
            <a:r>
              <a:rPr lang="en-GB" sz="1300" b="1" dirty="0">
                <a:latin typeface="Josefin Sans"/>
                <a:ea typeface="Josefin Sans"/>
                <a:cs typeface="Josefin Sans"/>
                <a:sym typeface="Josefin Sans"/>
              </a:rPr>
              <a:t>cord         </a:t>
            </a:r>
            <a:r>
              <a:rPr lang="en-GB" sz="1300" b="1" dirty="0" smtClean="0">
                <a:latin typeface="Josefin Sans"/>
                <a:ea typeface="Josefin Sans"/>
                <a:cs typeface="Josefin Sans"/>
                <a:sym typeface="Josefin Sans"/>
              </a:rPr>
              <a:t>          Medulla                    Midbrain            Cerebral cortex                  </a:t>
            </a:r>
            <a:r>
              <a:rPr lang="en-GB" sz="1300" b="1" dirty="0">
                <a:latin typeface="Josefin Sans"/>
                <a:ea typeface="Josefin Sans"/>
                <a:cs typeface="Josefin Sans"/>
                <a:sym typeface="Josefin Sans"/>
              </a:rPr>
              <a:t>Cerebellum</a:t>
            </a:r>
          </a:p>
          <a:p>
            <a:pPr marL="914400" lvl="1" indent="-311150">
              <a:buSzPts val="1300"/>
              <a:buFont typeface="Josefin Sans"/>
              <a:buChar char="−"/>
            </a:pPr>
            <a:endParaRPr lang="en-GB" sz="1300" dirty="0">
              <a:latin typeface="Josefin Sans"/>
              <a:ea typeface="Josefin Sans"/>
              <a:cs typeface="Josefin Sans"/>
              <a:sym typeface="Josefin Sans"/>
            </a:endParaRPr>
          </a:p>
          <a:p>
            <a:pPr marL="914400" lvl="1" indent="-311150" algn="l" rtl="0">
              <a:spcBef>
                <a:spcPts val="0"/>
              </a:spcBef>
              <a:spcAft>
                <a:spcPts val="0"/>
              </a:spcAft>
              <a:buSzPts val="1300"/>
              <a:buFont typeface="Josefin Sans"/>
              <a:buChar char="−"/>
            </a:pPr>
            <a:endParaRPr sz="1300" dirty="0" smtClean="0">
              <a:latin typeface="Josefin Sans"/>
              <a:ea typeface="Josefin Sans"/>
              <a:cs typeface="Josefin Sans"/>
              <a:sym typeface="Josefin Sans"/>
            </a:endParaRPr>
          </a:p>
          <a:p>
            <a:pPr marL="914400" lvl="1" indent="-311150" algn="l" rtl="0">
              <a:spcBef>
                <a:spcPts val="0"/>
              </a:spcBef>
              <a:spcAft>
                <a:spcPts val="0"/>
              </a:spcAft>
              <a:buSzPts val="1300"/>
              <a:buFont typeface="Josefin Sans"/>
              <a:buChar char="−"/>
            </a:pPr>
            <a:endParaRPr sz="1300" b="1" dirty="0">
              <a:latin typeface="Josefin Sans"/>
              <a:ea typeface="Josefin Sans"/>
              <a:cs typeface="Josefin Sans"/>
              <a:sym typeface="Josefin Sans"/>
            </a:endParaRPr>
          </a:p>
          <a:p>
            <a:pPr marL="457200" lvl="0" indent="0" algn="l" rtl="0">
              <a:spcBef>
                <a:spcPts val="0"/>
              </a:spcBef>
              <a:spcAft>
                <a:spcPts val="0"/>
              </a:spcAft>
              <a:buClr>
                <a:schemeClr val="dk1"/>
              </a:buClr>
              <a:buSzPts val="1100"/>
              <a:buFont typeface="Arial"/>
              <a:buNone/>
            </a:pPr>
            <a:endParaRPr sz="1600" dirty="0">
              <a:latin typeface="Josefin Sans"/>
              <a:ea typeface="Josefin Sans"/>
              <a:cs typeface="Josefin Sans"/>
              <a:sym typeface="Josefin Sans"/>
            </a:endParaRPr>
          </a:p>
          <a:p>
            <a:pPr marL="0" lvl="0" indent="0" algn="l" rtl="0">
              <a:spcBef>
                <a:spcPts val="0"/>
              </a:spcBef>
              <a:spcAft>
                <a:spcPts val="0"/>
              </a:spcAft>
              <a:buNone/>
            </a:pPr>
            <a:endParaRPr dirty="0"/>
          </a:p>
        </p:txBody>
      </p:sp>
      <p:sp>
        <p:nvSpPr>
          <p:cNvPr id="299" name="Google Shape;299;p53"/>
          <p:cNvSpPr txBox="1"/>
          <p:nvPr/>
        </p:nvSpPr>
        <p:spPr>
          <a:xfrm>
            <a:off x="-5393625" y="4805324"/>
            <a:ext cx="4454100" cy="30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Questions from 434:</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Q/ Posture depends on?</a:t>
            </a:r>
            <a:endParaRPr dirty="0"/>
          </a:p>
          <a:p>
            <a:pPr marL="0" lvl="0" indent="0" algn="l" rtl="0">
              <a:spcBef>
                <a:spcPts val="0"/>
              </a:spcBef>
              <a:spcAft>
                <a:spcPts val="0"/>
              </a:spcAft>
              <a:buNone/>
            </a:pPr>
            <a:r>
              <a:rPr lang="en-GB" dirty="0"/>
              <a:t>   A. Gravity</a:t>
            </a:r>
            <a:endParaRPr dirty="0"/>
          </a:p>
          <a:p>
            <a:pPr marL="0" lvl="0" indent="0" algn="l" rtl="0">
              <a:spcBef>
                <a:spcPts val="0"/>
              </a:spcBef>
              <a:spcAft>
                <a:spcPts val="0"/>
              </a:spcAft>
              <a:buNone/>
            </a:pPr>
            <a:r>
              <a:rPr lang="en-GB" dirty="0"/>
              <a:t>   B. Vision</a:t>
            </a:r>
            <a:endParaRPr dirty="0"/>
          </a:p>
          <a:p>
            <a:pPr marL="0" lvl="0" indent="0" algn="l" rtl="0">
              <a:spcBef>
                <a:spcPts val="0"/>
              </a:spcBef>
              <a:spcAft>
                <a:spcPts val="0"/>
              </a:spcAft>
              <a:buNone/>
            </a:pPr>
            <a:r>
              <a:rPr lang="en-GB" dirty="0"/>
              <a:t>   </a:t>
            </a:r>
            <a:r>
              <a:rPr lang="en-GB" b="1" dirty="0"/>
              <a:t>C. Muscle tone </a:t>
            </a: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Q/  What are the structure needed to maintain coordination of Stretch reflexes &amp; postural reflexes?</a:t>
            </a:r>
            <a:endParaRPr dirty="0"/>
          </a:p>
          <a:p>
            <a:pPr marL="0" lvl="0" indent="457200" algn="l" rtl="0">
              <a:spcBef>
                <a:spcPts val="0"/>
              </a:spcBef>
              <a:spcAft>
                <a:spcPts val="0"/>
              </a:spcAft>
              <a:buNone/>
            </a:pPr>
            <a:r>
              <a:rPr lang="en-GB" dirty="0"/>
              <a:t> 1. Spinal cord</a:t>
            </a:r>
            <a:endParaRPr dirty="0"/>
          </a:p>
          <a:p>
            <a:pPr marL="0" lvl="0" indent="457200" algn="l" rtl="0">
              <a:spcBef>
                <a:spcPts val="0"/>
              </a:spcBef>
              <a:spcAft>
                <a:spcPts val="0"/>
              </a:spcAft>
              <a:buNone/>
            </a:pPr>
            <a:r>
              <a:rPr lang="en-GB" dirty="0"/>
              <a:t> 2. Medulla</a:t>
            </a:r>
            <a:endParaRPr dirty="0"/>
          </a:p>
          <a:p>
            <a:pPr marL="0" lvl="0" indent="457200" algn="l" rtl="0">
              <a:spcBef>
                <a:spcPts val="0"/>
              </a:spcBef>
              <a:spcAft>
                <a:spcPts val="0"/>
              </a:spcAft>
              <a:buNone/>
            </a:pPr>
            <a:r>
              <a:rPr lang="en-GB" dirty="0"/>
              <a:t> 3. Midbrain </a:t>
            </a:r>
            <a:endParaRPr dirty="0"/>
          </a:p>
          <a:p>
            <a:pPr marL="0" lvl="0" indent="457200" algn="l" rtl="0">
              <a:spcBef>
                <a:spcPts val="0"/>
              </a:spcBef>
              <a:spcAft>
                <a:spcPts val="0"/>
              </a:spcAft>
              <a:buNone/>
            </a:pPr>
            <a:r>
              <a:rPr lang="en-GB" dirty="0"/>
              <a:t> 4. Cerebral cortex </a:t>
            </a:r>
            <a:endParaRPr dirty="0"/>
          </a:p>
          <a:p>
            <a:pPr marL="0" lvl="0" indent="457200" algn="l" rtl="0">
              <a:spcBef>
                <a:spcPts val="0"/>
              </a:spcBef>
              <a:spcAft>
                <a:spcPts val="0"/>
              </a:spcAft>
              <a:buNone/>
            </a:pPr>
            <a:r>
              <a:rPr lang="en-GB" dirty="0"/>
              <a:t> 5. Cerebellum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Q/ For efficient well-coordinated posture we need: </a:t>
            </a:r>
            <a:endParaRPr dirty="0"/>
          </a:p>
          <a:p>
            <a:pPr marL="0" lvl="0" indent="0" algn="l" rtl="0">
              <a:spcBef>
                <a:spcPts val="0"/>
              </a:spcBef>
              <a:spcAft>
                <a:spcPts val="0"/>
              </a:spcAft>
              <a:buNone/>
            </a:pPr>
            <a:r>
              <a:rPr lang="en-GB" dirty="0"/>
              <a:t>   A. Vestibular apparatus. </a:t>
            </a:r>
            <a:endParaRPr dirty="0"/>
          </a:p>
          <a:p>
            <a:pPr marL="0" lvl="0" indent="0" algn="l" rtl="0">
              <a:spcBef>
                <a:spcPts val="0"/>
              </a:spcBef>
              <a:spcAft>
                <a:spcPts val="0"/>
              </a:spcAft>
              <a:buNone/>
            </a:pPr>
            <a:r>
              <a:rPr lang="en-GB" dirty="0"/>
              <a:t>   B. Basal ganglia. </a:t>
            </a:r>
            <a:endParaRPr dirty="0"/>
          </a:p>
          <a:p>
            <a:pPr marL="0" lvl="0" indent="0" algn="l" rtl="0">
              <a:spcBef>
                <a:spcPts val="0"/>
              </a:spcBef>
              <a:spcAft>
                <a:spcPts val="0"/>
              </a:spcAft>
              <a:buNone/>
            </a:pPr>
            <a:r>
              <a:rPr lang="en-GB" dirty="0"/>
              <a:t>   C. Cerebellum.</a:t>
            </a:r>
            <a:endParaRPr dirty="0"/>
          </a:p>
          <a:p>
            <a:pPr marL="0" lvl="0" indent="0" algn="l" rtl="0">
              <a:spcBef>
                <a:spcPts val="0"/>
              </a:spcBef>
              <a:spcAft>
                <a:spcPts val="0"/>
              </a:spcAft>
              <a:buNone/>
            </a:pPr>
            <a:r>
              <a:rPr lang="en-GB" dirty="0"/>
              <a:t>  </a:t>
            </a:r>
            <a:r>
              <a:rPr lang="en-GB" b="1" dirty="0"/>
              <a:t> D. All of above. </a:t>
            </a: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graphicFrame>
        <p:nvGraphicFramePr>
          <p:cNvPr id="300" name="Google Shape;300;p53"/>
          <p:cNvGraphicFramePr/>
          <p:nvPr>
            <p:extLst>
              <p:ext uri="{D42A27DB-BD31-4B8C-83A1-F6EECF244321}">
                <p14:modId xmlns:p14="http://schemas.microsoft.com/office/powerpoint/2010/main" val="2914460776"/>
              </p:ext>
            </p:extLst>
          </p:nvPr>
        </p:nvGraphicFramePr>
        <p:xfrm>
          <a:off x="6875414" y="4229285"/>
          <a:ext cx="6390600" cy="3819024"/>
        </p:xfrm>
        <a:graphic>
          <a:graphicData uri="http://schemas.openxmlformats.org/drawingml/2006/table">
            <a:tbl>
              <a:tblPr>
                <a:noFill/>
                <a:tableStyleId>{4CC55B8E-B9F8-42F4-AE94-7D6A2DBEBC89}</a:tableStyleId>
              </a:tblPr>
              <a:tblGrid>
                <a:gridCol w="2130200">
                  <a:extLst>
                    <a:ext uri="{9D8B030D-6E8A-4147-A177-3AD203B41FA5}">
                      <a16:colId xmlns:a16="http://schemas.microsoft.com/office/drawing/2014/main" val="20000"/>
                    </a:ext>
                  </a:extLst>
                </a:gridCol>
                <a:gridCol w="2130200">
                  <a:extLst>
                    <a:ext uri="{9D8B030D-6E8A-4147-A177-3AD203B41FA5}">
                      <a16:colId xmlns:a16="http://schemas.microsoft.com/office/drawing/2014/main" val="20001"/>
                    </a:ext>
                  </a:extLst>
                </a:gridCol>
                <a:gridCol w="2130200">
                  <a:extLst>
                    <a:ext uri="{9D8B030D-6E8A-4147-A177-3AD203B41FA5}">
                      <a16:colId xmlns:a16="http://schemas.microsoft.com/office/drawing/2014/main" val="20002"/>
                    </a:ext>
                  </a:extLst>
                </a:gridCol>
              </a:tblGrid>
              <a:tr h="540025">
                <a:tc gridSpan="3">
                  <a:txBody>
                    <a:bodyPr/>
                    <a:lstStyle/>
                    <a:p>
                      <a:pPr marL="0" lvl="0" indent="0" algn="ctr" rtl="0">
                        <a:spcBef>
                          <a:spcPts val="0"/>
                        </a:spcBef>
                        <a:spcAft>
                          <a:spcPts val="0"/>
                        </a:spcAft>
                        <a:buNone/>
                      </a:pPr>
                      <a:r>
                        <a:rPr lang="en-GB" b="1" dirty="0">
                          <a:solidFill>
                            <a:srgbClr val="073763"/>
                          </a:solidFill>
                          <a:latin typeface="Josefin Sans"/>
                          <a:ea typeface="Josefin Sans"/>
                          <a:cs typeface="Josefin Sans"/>
                          <a:sym typeface="Josefin Sans"/>
                        </a:rPr>
                        <a:t>Postural Reflexes </a:t>
                      </a:r>
                      <a:endParaRPr b="1" dirty="0">
                        <a:solidFill>
                          <a:srgbClr val="073763"/>
                        </a:solidFill>
                        <a:latin typeface="Josefin Sans"/>
                        <a:ea typeface="Josefin Sans"/>
                        <a:cs typeface="Josefin Sans"/>
                        <a:sym typeface="Josefin Sans"/>
                      </a:endParaRPr>
                    </a:p>
                    <a:p>
                      <a:pPr marL="0" lvl="0" indent="0" algn="ctr" rtl="0">
                        <a:spcBef>
                          <a:spcPts val="0"/>
                        </a:spcBef>
                        <a:spcAft>
                          <a:spcPts val="0"/>
                        </a:spcAft>
                        <a:buNone/>
                      </a:pPr>
                      <a:r>
                        <a:rPr lang="en-GB" dirty="0">
                          <a:solidFill>
                            <a:srgbClr val="073763"/>
                          </a:solidFill>
                          <a:latin typeface="Josefin Sans"/>
                          <a:ea typeface="Josefin Sans"/>
                          <a:cs typeface="Josefin Sans"/>
                          <a:sym typeface="Josefin Sans"/>
                        </a:rPr>
                        <a:t>Depends upon the following receptors:</a:t>
                      </a:r>
                      <a:endParaRPr dirty="0"/>
                    </a:p>
                  </a:txBody>
                  <a:tcPr marL="91425" marR="91425" marT="91425" marB="91425">
                    <a:solidFill>
                      <a:srgbClr val="F4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3650">
                <a:tc>
                  <a:txBody>
                    <a:bodyPr/>
                    <a:lstStyle/>
                    <a:p>
                      <a:pPr marL="0" lvl="0" indent="0" algn="l" rtl="0">
                        <a:lnSpc>
                          <a:spcPct val="115000"/>
                        </a:lnSpc>
                        <a:spcBef>
                          <a:spcPts val="0"/>
                        </a:spcBef>
                        <a:spcAft>
                          <a:spcPts val="0"/>
                        </a:spcAft>
                        <a:buNone/>
                      </a:pPr>
                      <a:r>
                        <a:rPr lang="en-GB" b="1">
                          <a:solidFill>
                            <a:srgbClr val="10253F"/>
                          </a:solidFill>
                          <a:latin typeface="Economica"/>
                          <a:ea typeface="Economica"/>
                          <a:cs typeface="Economica"/>
                          <a:sym typeface="Economica"/>
                        </a:rPr>
                        <a:t>A-Vestibular apparatus receptors as:</a:t>
                      </a:r>
                      <a:endParaRPr b="1">
                        <a:solidFill>
                          <a:srgbClr val="10253F"/>
                        </a:solidFill>
                        <a:latin typeface="Economica"/>
                        <a:ea typeface="Economica"/>
                        <a:cs typeface="Economica"/>
                        <a:sym typeface="Economica"/>
                      </a:endParaRPr>
                    </a:p>
                  </a:txBody>
                  <a:tcPr marL="91425" marR="91425" marT="91425" marB="91425">
                    <a:solidFill>
                      <a:srgbClr val="FFFFFF"/>
                    </a:solidFill>
                  </a:tcPr>
                </a:tc>
                <a:tc gridSpan="2">
                  <a:txBody>
                    <a:bodyPr/>
                    <a:lstStyle/>
                    <a:p>
                      <a:pPr marL="0" marR="88900" lvl="0" indent="0" algn="l" rtl="0">
                        <a:lnSpc>
                          <a:spcPct val="115000"/>
                        </a:lnSpc>
                        <a:spcBef>
                          <a:spcPts val="0"/>
                        </a:spcBef>
                        <a:spcAft>
                          <a:spcPts val="0"/>
                        </a:spcAft>
                        <a:buNone/>
                      </a:pPr>
                      <a:r>
                        <a:rPr lang="en-GB" sz="1300" dirty="0">
                          <a:solidFill>
                            <a:srgbClr val="632523"/>
                          </a:solidFill>
                          <a:latin typeface="Cairo"/>
                          <a:ea typeface="Cairo"/>
                          <a:cs typeface="Cairo"/>
                          <a:sym typeface="Cairo"/>
                        </a:rPr>
                        <a:t>-Maculae for linear acceleration and orientation of head in space.</a:t>
                      </a:r>
                      <a:endParaRPr dirty="0"/>
                    </a:p>
                    <a:p>
                      <a:pPr marL="0" lvl="0" indent="0" algn="l" rtl="0">
                        <a:spcBef>
                          <a:spcPts val="0"/>
                        </a:spcBef>
                        <a:spcAft>
                          <a:spcPts val="0"/>
                        </a:spcAft>
                        <a:buNone/>
                      </a:pPr>
                      <a:r>
                        <a:rPr lang="en-GB" sz="1300" dirty="0">
                          <a:solidFill>
                            <a:srgbClr val="632523"/>
                          </a:solidFill>
                          <a:latin typeface="Cairo"/>
                          <a:ea typeface="Cairo"/>
                          <a:cs typeface="Cairo"/>
                          <a:sym typeface="Cairo"/>
                        </a:rPr>
                        <a:t>-</a:t>
                      </a:r>
                      <a:r>
                        <a:rPr lang="en-GB" sz="1300" dirty="0" err="1">
                          <a:solidFill>
                            <a:srgbClr val="632523"/>
                          </a:solidFill>
                          <a:latin typeface="Cairo"/>
                          <a:ea typeface="Cairo"/>
                          <a:cs typeface="Cairo"/>
                          <a:sym typeface="Cairo"/>
                        </a:rPr>
                        <a:t>Semicircular</a:t>
                      </a:r>
                      <a:r>
                        <a:rPr lang="en-GB" sz="1300" dirty="0">
                          <a:solidFill>
                            <a:srgbClr val="632523"/>
                          </a:solidFill>
                          <a:latin typeface="Cairo"/>
                          <a:ea typeface="Cairo"/>
                          <a:cs typeface="Cairo"/>
                          <a:sym typeface="Cairo"/>
                        </a:rPr>
                        <a:t> canal’s cristae for angular acceleration.</a:t>
                      </a:r>
                      <a:endParaRPr dirty="0"/>
                    </a:p>
                  </a:txBody>
                  <a:tcPr marL="91425" marR="91425" marT="91425" marB="91425">
                    <a:solidFill>
                      <a:srgbClr val="FFFFFF"/>
                    </a:solidFill>
                  </a:tcPr>
                </a:tc>
                <a:tc hMerge="1">
                  <a:txBody>
                    <a:bodyPr/>
                    <a:lstStyle/>
                    <a:p>
                      <a:endParaRPr lang="en-US"/>
                    </a:p>
                  </a:txBody>
                  <a:tcPr/>
                </a:tc>
                <a:extLst>
                  <a:ext uri="{0D108BD9-81ED-4DB2-BD59-A6C34878D82A}">
                    <a16:rowId xmlns:a16="http://schemas.microsoft.com/office/drawing/2014/main" val="10001"/>
                  </a:ext>
                </a:extLst>
              </a:tr>
              <a:tr h="1061250">
                <a:tc>
                  <a:txBody>
                    <a:bodyPr/>
                    <a:lstStyle/>
                    <a:p>
                      <a:pPr marL="0" lvl="0" indent="0" algn="l" rtl="0">
                        <a:lnSpc>
                          <a:spcPct val="115000"/>
                        </a:lnSpc>
                        <a:spcBef>
                          <a:spcPts val="0"/>
                        </a:spcBef>
                        <a:spcAft>
                          <a:spcPts val="0"/>
                        </a:spcAft>
                        <a:buClr>
                          <a:schemeClr val="dk1"/>
                        </a:buClr>
                        <a:buSzPts val="1100"/>
                        <a:buFont typeface="Arial"/>
                        <a:buNone/>
                      </a:pPr>
                      <a:r>
                        <a:rPr lang="en-GB" b="1">
                          <a:solidFill>
                            <a:srgbClr val="10253F"/>
                          </a:solidFill>
                          <a:latin typeface="Economica"/>
                          <a:ea typeface="Economica"/>
                          <a:cs typeface="Economica"/>
                          <a:sym typeface="Economica"/>
                        </a:rPr>
                        <a:t>B-Visual and auditory receptors:</a:t>
                      </a:r>
                      <a:endParaRPr/>
                    </a:p>
                  </a:txBody>
                  <a:tcPr marL="91425" marR="91425" marT="91425" marB="91425">
                    <a:solidFill>
                      <a:srgbClr val="FFFFFF"/>
                    </a:solidFill>
                  </a:tcPr>
                </a:tc>
                <a:tc gridSpan="2">
                  <a:txBody>
                    <a:bodyPr/>
                    <a:lstStyle/>
                    <a:p>
                      <a:pPr marL="0" lvl="0" indent="0" algn="l" rtl="0">
                        <a:spcBef>
                          <a:spcPts val="0"/>
                        </a:spcBef>
                        <a:spcAft>
                          <a:spcPts val="0"/>
                        </a:spcAft>
                        <a:buNone/>
                      </a:pPr>
                      <a:r>
                        <a:rPr lang="en-GB" sz="1300" dirty="0">
                          <a:solidFill>
                            <a:srgbClr val="632523"/>
                          </a:solidFill>
                          <a:latin typeface="Cairo"/>
                          <a:ea typeface="Cairo"/>
                          <a:cs typeface="Cairo"/>
                          <a:sym typeface="Cairo"/>
                        </a:rPr>
                        <a:t>Vision can compensate for loss of Auditory, Vestibular and Proprioception</a:t>
                      </a:r>
                      <a:r>
                        <a:rPr lang="en-GB" sz="1300" dirty="0">
                          <a:solidFill>
                            <a:schemeClr val="dk1"/>
                          </a:solidFill>
                          <a:latin typeface="Cairo"/>
                          <a:ea typeface="Cairo"/>
                          <a:cs typeface="Cairo"/>
                          <a:sym typeface="Cairo"/>
                        </a:rPr>
                        <a:t>  [Tabes Dorsalis syphilitic myelopathy Positive </a:t>
                      </a:r>
                      <a:r>
                        <a:rPr lang="en-GB" sz="1300" dirty="0" err="1">
                          <a:solidFill>
                            <a:schemeClr val="dk1"/>
                          </a:solidFill>
                          <a:latin typeface="Cairo"/>
                          <a:ea typeface="Cairo"/>
                          <a:cs typeface="Cairo"/>
                          <a:sym typeface="Cairo"/>
                        </a:rPr>
                        <a:t>Rombergism</a:t>
                      </a:r>
                      <a:r>
                        <a:rPr lang="en-GB" sz="1300" dirty="0">
                          <a:solidFill>
                            <a:schemeClr val="dk1"/>
                          </a:solidFill>
                          <a:latin typeface="Cairo"/>
                          <a:ea typeface="Cairo"/>
                          <a:cs typeface="Cairo"/>
                          <a:sym typeface="Cairo"/>
                        </a:rPr>
                        <a:t>]</a:t>
                      </a:r>
                      <a:endParaRPr dirty="0"/>
                    </a:p>
                    <a:p>
                      <a:pPr marL="0" lvl="0" indent="0" algn="l" rtl="0">
                        <a:spcBef>
                          <a:spcPts val="0"/>
                        </a:spcBef>
                        <a:spcAft>
                          <a:spcPts val="0"/>
                        </a:spcAft>
                        <a:buNone/>
                      </a:pPr>
                      <a:r>
                        <a:rPr lang="en-GB" sz="1300" dirty="0">
                          <a:solidFill>
                            <a:srgbClr val="632523"/>
                          </a:solidFill>
                          <a:latin typeface="Cairo"/>
                          <a:ea typeface="Cairo"/>
                          <a:cs typeface="Cairo"/>
                          <a:sym typeface="Cairo"/>
                        </a:rPr>
                        <a:t>If Patient stands with sensory ataxia stands with eyes closed, he will fall down.</a:t>
                      </a:r>
                      <a:endParaRPr dirty="0"/>
                    </a:p>
                  </a:txBody>
                  <a:tcPr marL="91425" marR="91425" marT="91425" marB="91425">
                    <a:solidFill>
                      <a:srgbClr val="FFFFFF"/>
                    </a:solidFill>
                  </a:tcPr>
                </a:tc>
                <a:tc hMerge="1">
                  <a:txBody>
                    <a:bodyPr/>
                    <a:lstStyle/>
                    <a:p>
                      <a:endParaRPr lang="en-US"/>
                    </a:p>
                  </a:txBody>
                  <a:tcPr/>
                </a:tc>
                <a:extLst>
                  <a:ext uri="{0D108BD9-81ED-4DB2-BD59-A6C34878D82A}">
                    <a16:rowId xmlns:a16="http://schemas.microsoft.com/office/drawing/2014/main" val="10002"/>
                  </a:ext>
                </a:extLst>
              </a:tr>
              <a:tr h="1069800">
                <a:tc>
                  <a:txBody>
                    <a:bodyPr/>
                    <a:lstStyle/>
                    <a:p>
                      <a:pPr marL="0" lvl="0" indent="0" algn="l" rtl="0">
                        <a:lnSpc>
                          <a:spcPct val="115000"/>
                        </a:lnSpc>
                        <a:spcBef>
                          <a:spcPts val="0"/>
                        </a:spcBef>
                        <a:spcAft>
                          <a:spcPts val="0"/>
                        </a:spcAft>
                        <a:buClr>
                          <a:schemeClr val="dk1"/>
                        </a:buClr>
                        <a:buSzPts val="1100"/>
                        <a:buFont typeface="Arial"/>
                        <a:buNone/>
                      </a:pPr>
                      <a:r>
                        <a:rPr lang="en-GB" b="1" dirty="0">
                          <a:solidFill>
                            <a:srgbClr val="10253F"/>
                          </a:solidFill>
                          <a:latin typeface="Economica"/>
                          <a:ea typeface="Economica"/>
                          <a:cs typeface="Economica"/>
                          <a:sym typeface="Economica"/>
                        </a:rPr>
                        <a:t>C-Proprioceptors of muscles, tendons, ligaments and joints:</a:t>
                      </a:r>
                      <a:endParaRPr dirty="0"/>
                    </a:p>
                  </a:txBody>
                  <a:tcPr marL="91425" marR="91425" marT="91425" marB="91425">
                    <a:solidFill>
                      <a:srgbClr val="FFFFFF"/>
                    </a:solidFill>
                  </a:tcPr>
                </a:tc>
                <a:tc gridSpan="2">
                  <a:txBody>
                    <a:bodyPr/>
                    <a:lstStyle/>
                    <a:p>
                      <a:pPr marL="88900" marR="88900" lvl="0" indent="0" algn="l" rtl="0">
                        <a:lnSpc>
                          <a:spcPct val="115000"/>
                        </a:lnSpc>
                        <a:spcBef>
                          <a:spcPts val="0"/>
                        </a:spcBef>
                        <a:spcAft>
                          <a:spcPts val="0"/>
                        </a:spcAft>
                        <a:buNone/>
                      </a:pPr>
                      <a:r>
                        <a:rPr lang="en-GB" sz="1200" b="1" dirty="0">
                          <a:solidFill>
                            <a:srgbClr val="632523"/>
                          </a:solidFill>
                          <a:latin typeface="Cairo"/>
                          <a:ea typeface="Cairo"/>
                          <a:cs typeface="Cairo"/>
                          <a:sym typeface="Cairo"/>
                        </a:rPr>
                        <a:t>1-Neck Proprioceptors: </a:t>
                      </a:r>
                      <a:r>
                        <a:rPr lang="en-GB" sz="1200" dirty="0">
                          <a:solidFill>
                            <a:srgbClr val="632523"/>
                          </a:solidFill>
                          <a:latin typeface="Cairo"/>
                          <a:ea typeface="Cairo"/>
                          <a:cs typeface="Cairo"/>
                          <a:sym typeface="Cairo"/>
                        </a:rPr>
                        <a:t>Detect head position in relation to trunk.</a:t>
                      </a:r>
                      <a:endParaRPr sz="1200" dirty="0">
                        <a:solidFill>
                          <a:srgbClr val="632523"/>
                        </a:solidFill>
                        <a:latin typeface="Cairo"/>
                        <a:ea typeface="Cairo"/>
                        <a:cs typeface="Cairo"/>
                        <a:sym typeface="Cairo"/>
                      </a:endParaRPr>
                    </a:p>
                    <a:p>
                      <a:pPr marL="88900" marR="88900" lvl="0" indent="0" algn="l" rtl="0">
                        <a:lnSpc>
                          <a:spcPct val="115000"/>
                        </a:lnSpc>
                        <a:spcBef>
                          <a:spcPts val="0"/>
                        </a:spcBef>
                        <a:spcAft>
                          <a:spcPts val="0"/>
                        </a:spcAft>
                        <a:buNone/>
                      </a:pPr>
                      <a:r>
                        <a:rPr lang="en-GB" sz="1200" b="1" dirty="0">
                          <a:solidFill>
                            <a:srgbClr val="632523"/>
                          </a:solidFill>
                          <a:latin typeface="Cairo"/>
                          <a:ea typeface="Cairo"/>
                          <a:cs typeface="Cairo"/>
                          <a:sym typeface="Cairo"/>
                        </a:rPr>
                        <a:t>2-Body Proprioceptors: </a:t>
                      </a:r>
                      <a:r>
                        <a:rPr lang="en-GB" sz="1200" dirty="0">
                          <a:solidFill>
                            <a:srgbClr val="632523"/>
                          </a:solidFill>
                          <a:latin typeface="Cairo"/>
                          <a:ea typeface="Cairo"/>
                          <a:cs typeface="Cairo"/>
                          <a:sym typeface="Cairo"/>
                        </a:rPr>
                        <a:t>Proprioceptors of antigravity</a:t>
                      </a:r>
                      <a:r>
                        <a:rPr lang="en-GB" sz="1200" dirty="0">
                          <a:solidFill>
                            <a:srgbClr val="632523"/>
                          </a:solidFill>
                          <a:latin typeface="Times New Roman"/>
                          <a:ea typeface="Times New Roman"/>
                          <a:cs typeface="Times New Roman"/>
                          <a:sym typeface="Times New Roman"/>
                        </a:rPr>
                        <a:t>.</a:t>
                      </a:r>
                      <a:endParaRPr sz="1200" dirty="0">
                        <a:solidFill>
                          <a:srgbClr val="632523"/>
                        </a:solidFill>
                        <a:latin typeface="Times New Roman"/>
                        <a:ea typeface="Times New Roman"/>
                        <a:cs typeface="Times New Roman"/>
                        <a:sym typeface="Times New Roman"/>
                      </a:endParaRPr>
                    </a:p>
                    <a:p>
                      <a:pPr marL="88900" marR="88900" lvl="0" indent="0" algn="l" rtl="0">
                        <a:lnSpc>
                          <a:spcPct val="115000"/>
                        </a:lnSpc>
                        <a:spcBef>
                          <a:spcPts val="0"/>
                        </a:spcBef>
                        <a:spcAft>
                          <a:spcPts val="0"/>
                        </a:spcAft>
                        <a:buClr>
                          <a:schemeClr val="dk1"/>
                        </a:buClr>
                        <a:buSzPts val="1100"/>
                        <a:buFont typeface="Arial"/>
                        <a:buNone/>
                      </a:pPr>
                      <a:r>
                        <a:rPr lang="en-GB" sz="1100" b="1" dirty="0">
                          <a:solidFill>
                            <a:srgbClr val="632523"/>
                          </a:solidFill>
                          <a:latin typeface="Cairo"/>
                          <a:ea typeface="Cairo"/>
                          <a:cs typeface="Cairo"/>
                          <a:sym typeface="Cairo"/>
                        </a:rPr>
                        <a:t>3-Pressure</a:t>
                      </a:r>
                      <a:r>
                        <a:rPr lang="en-GB" sz="1100" dirty="0">
                          <a:solidFill>
                            <a:srgbClr val="632523"/>
                          </a:solidFill>
                          <a:latin typeface="Cairo"/>
                          <a:ea typeface="Cairo"/>
                          <a:cs typeface="Cairo"/>
                          <a:sym typeface="Cairo"/>
                        </a:rPr>
                        <a:t> </a:t>
                      </a:r>
                      <a:r>
                        <a:rPr lang="en-GB" sz="1100" b="1" dirty="0">
                          <a:solidFill>
                            <a:srgbClr val="632523"/>
                          </a:solidFill>
                          <a:latin typeface="Cairo"/>
                          <a:ea typeface="Cairo"/>
                          <a:cs typeface="Cairo"/>
                          <a:sym typeface="Cairo"/>
                        </a:rPr>
                        <a:t>Proprioceptors: </a:t>
                      </a:r>
                      <a:r>
                        <a:rPr lang="en-GB" sz="1100" dirty="0">
                          <a:solidFill>
                            <a:srgbClr val="632523"/>
                          </a:solidFill>
                          <a:latin typeface="Cairo"/>
                          <a:ea typeface="Cairo"/>
                          <a:cs typeface="Cairo"/>
                          <a:sym typeface="Cairo"/>
                        </a:rPr>
                        <a:t>As in sole of feet initiate positive supporting reaction. (magnet reflex)</a:t>
                      </a:r>
                      <a:endParaRPr sz="1200" dirty="0">
                        <a:solidFill>
                          <a:srgbClr val="632523"/>
                        </a:solidFill>
                        <a:latin typeface="Times New Roman"/>
                        <a:ea typeface="Times New Roman"/>
                        <a:cs typeface="Times New Roman"/>
                        <a:sym typeface="Times New Roman"/>
                      </a:endParaRPr>
                    </a:p>
                  </a:txBody>
                  <a:tcPr marL="91425" marR="91425" marT="91425" marB="91425">
                    <a:solidFill>
                      <a:srgbClr val="FFFFFF"/>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TextBox 1"/>
          <p:cNvSpPr txBox="1"/>
          <p:nvPr/>
        </p:nvSpPr>
        <p:spPr>
          <a:xfrm>
            <a:off x="34560" y="493772"/>
            <a:ext cx="6524038" cy="2800767"/>
          </a:xfrm>
          <a:prstGeom prst="rect">
            <a:avLst/>
          </a:prstGeom>
          <a:noFill/>
        </p:spPr>
        <p:txBody>
          <a:bodyPr wrap="square" rtlCol="0">
            <a:spAutoFit/>
          </a:bodyPr>
          <a:lstStyle/>
          <a:p>
            <a:r>
              <a:rPr lang="en-GB" sz="1800" b="1" dirty="0">
                <a:solidFill>
                  <a:srgbClr val="4D6382"/>
                </a:solidFill>
                <a:latin typeface="Josefin Sans"/>
                <a:ea typeface="Josefin Sans"/>
                <a:cs typeface="Josefin Sans"/>
                <a:sym typeface="Josefin Sans"/>
              </a:rPr>
              <a:t>What is posture?</a:t>
            </a:r>
          </a:p>
          <a:p>
            <a:pPr marL="285750" indent="-285750">
              <a:buFont typeface="Arial" panose="020B0604020202020204" pitchFamily="34" charset="0"/>
              <a:buChar char="•"/>
            </a:pPr>
            <a:r>
              <a:rPr lang="en-GB" dirty="0">
                <a:latin typeface="Cairo" panose="00000500000000000000" pitchFamily="2" charset="-78"/>
                <a:cs typeface="Cairo" panose="00000500000000000000" pitchFamily="2" charset="-78"/>
              </a:rPr>
              <a:t>Posture is the attitude taken by the body in any particular situation like standing posture, sitting posture, etc.. e</a:t>
            </a:r>
            <a:r>
              <a:rPr lang="en-GB" dirty="0" smtClean="0">
                <a:latin typeface="Cairo" panose="00000500000000000000" pitchFamily="2" charset="-78"/>
                <a:cs typeface="Cairo" panose="00000500000000000000" pitchFamily="2" charset="-78"/>
              </a:rPr>
              <a:t>ven </a:t>
            </a:r>
            <a:r>
              <a:rPr lang="en-GB" dirty="0">
                <a:latin typeface="Cairo" panose="00000500000000000000" pitchFamily="2" charset="-78"/>
                <a:cs typeface="Cairo" panose="00000500000000000000" pitchFamily="2" charset="-78"/>
              </a:rPr>
              <a:t>during movement, there is </a:t>
            </a:r>
            <a:r>
              <a:rPr lang="en-GB" dirty="0" smtClean="0">
                <a:latin typeface="Cairo" panose="00000500000000000000" pitchFamily="2" charset="-78"/>
                <a:cs typeface="Cairo" panose="00000500000000000000" pitchFamily="2" charset="-78"/>
              </a:rPr>
              <a:t>continuously </a:t>
            </a:r>
            <a:r>
              <a:rPr lang="en-GB" dirty="0">
                <a:latin typeface="Cairo" panose="00000500000000000000" pitchFamily="2" charset="-78"/>
                <a:cs typeface="Cairo" panose="00000500000000000000" pitchFamily="2" charset="-78"/>
              </a:rPr>
              <a:t>changing  posture</a:t>
            </a:r>
            <a:r>
              <a:rPr lang="en-GB" dirty="0" smtClean="0">
                <a:latin typeface="Cairo" panose="00000500000000000000" pitchFamily="2" charset="-78"/>
                <a:cs typeface="Cairo" panose="00000500000000000000" pitchFamily="2" charset="-78"/>
              </a:rPr>
              <a:t>.</a:t>
            </a:r>
            <a:endParaRPr lang="en-GB" dirty="0">
              <a:latin typeface="Cairo" panose="00000500000000000000" pitchFamily="2" charset="-78"/>
              <a:cs typeface="Cairo" panose="00000500000000000000" pitchFamily="2" charset="-78"/>
            </a:endParaRPr>
          </a:p>
          <a:p>
            <a:pPr marL="285750" indent="-285750">
              <a:buFont typeface="Arial" panose="020B0604020202020204" pitchFamily="34" charset="0"/>
              <a:buChar char="•"/>
            </a:pPr>
            <a:r>
              <a:rPr lang="en-GB" dirty="0">
                <a:latin typeface="Cairo" panose="00000500000000000000" pitchFamily="2" charset="-78"/>
                <a:cs typeface="Cairo" panose="00000500000000000000" pitchFamily="2" charset="-78"/>
              </a:rPr>
              <a:t>The basis of posture is the ability to keep certain </a:t>
            </a:r>
            <a:r>
              <a:rPr lang="en-GB" dirty="0" smtClean="0">
                <a:latin typeface="Cairo" panose="00000500000000000000" pitchFamily="2" charset="-78"/>
                <a:cs typeface="Cairo" panose="00000500000000000000" pitchFamily="2" charset="-78"/>
              </a:rPr>
              <a:t>groups </a:t>
            </a:r>
            <a:r>
              <a:rPr lang="en-GB" dirty="0">
                <a:latin typeface="Cairo" panose="00000500000000000000" pitchFamily="2" charset="-78"/>
                <a:cs typeface="Cairo" panose="00000500000000000000" pitchFamily="2" charset="-78"/>
              </a:rPr>
              <a:t>of muscles in sustained contraction for long periods.  Variation in the degree of contraction and tone in different groups of muscle decides the posture of the individual</a:t>
            </a:r>
            <a:r>
              <a:rPr lang="en-GB" dirty="0" smtClean="0">
                <a:latin typeface="Cairo" panose="00000500000000000000" pitchFamily="2" charset="-78"/>
                <a:cs typeface="Cairo" panose="00000500000000000000" pitchFamily="2" charset="-78"/>
              </a:rPr>
              <a:t>.</a:t>
            </a:r>
          </a:p>
          <a:p>
            <a:r>
              <a:rPr lang="en-US" sz="1600" b="1" dirty="0">
                <a:solidFill>
                  <a:srgbClr val="4D6382"/>
                </a:solidFill>
                <a:latin typeface="Josefin Sans" pitchFamily="2" charset="0"/>
              </a:rPr>
              <a:t>Postural </a:t>
            </a:r>
            <a:r>
              <a:rPr lang="en-US" sz="1600" b="1" dirty="0" smtClean="0">
                <a:solidFill>
                  <a:srgbClr val="4D6382"/>
                </a:solidFill>
                <a:latin typeface="Josefin Sans" pitchFamily="2" charset="0"/>
              </a:rPr>
              <a:t>reflex</a:t>
            </a:r>
          </a:p>
          <a:p>
            <a:pPr marL="285750" indent="-285750">
              <a:buFont typeface="Arial" panose="020B0604020202020204" pitchFamily="34" charset="0"/>
              <a:buChar char="•"/>
            </a:pPr>
            <a:r>
              <a:rPr lang="en-GB" dirty="0">
                <a:latin typeface="Cairo" panose="00000500000000000000" pitchFamily="2" charset="-78"/>
                <a:cs typeface="Cairo" panose="00000500000000000000" pitchFamily="2" charset="-78"/>
              </a:rPr>
              <a:t>These reflexes resist displacement of the body caused by gravity or acceleratory forces, and  they have the following functions:</a:t>
            </a:r>
          </a:p>
          <a:p>
            <a:endParaRPr lang="en-GB" sz="1600" b="1" dirty="0">
              <a:latin typeface="Josefin Sans" pitchFamily="2" charset="0"/>
              <a:cs typeface="Cairo" panose="00000500000000000000" pitchFamily="2" charset="-78"/>
            </a:endParaRPr>
          </a:p>
          <a:p>
            <a:endParaRPr lang="en-GB" dirty="0"/>
          </a:p>
        </p:txBody>
      </p:sp>
      <p:grpSp>
        <p:nvGrpSpPr>
          <p:cNvPr id="151" name="Group 150"/>
          <p:cNvGrpSpPr/>
          <p:nvPr/>
        </p:nvGrpSpPr>
        <p:grpSpPr>
          <a:xfrm>
            <a:off x="122774" y="2884882"/>
            <a:ext cx="6686918" cy="867286"/>
            <a:chOff x="122774" y="3223985"/>
            <a:chExt cx="6686918" cy="867286"/>
          </a:xfrm>
        </p:grpSpPr>
        <p:grpSp>
          <p:nvGrpSpPr>
            <p:cNvPr id="14" name="Group 13"/>
            <p:cNvGrpSpPr/>
            <p:nvPr/>
          </p:nvGrpSpPr>
          <p:grpSpPr>
            <a:xfrm>
              <a:off x="122774" y="3223985"/>
              <a:ext cx="6686918" cy="867286"/>
              <a:chOff x="688596" y="3263463"/>
              <a:chExt cx="6686918" cy="867286"/>
            </a:xfrm>
          </p:grpSpPr>
          <p:sp>
            <p:nvSpPr>
              <p:cNvPr id="15" name="Freeform 14"/>
              <p:cNvSpPr/>
              <p:nvPr/>
            </p:nvSpPr>
            <p:spPr>
              <a:xfrm>
                <a:off x="4044672" y="3776244"/>
                <a:ext cx="489897" cy="91440"/>
              </a:xfrm>
              <a:custGeom>
                <a:avLst/>
                <a:gdLst>
                  <a:gd name="connsiteX0" fmla="*/ 0 w 489897"/>
                  <a:gd name="connsiteY0" fmla="*/ 45720 h 91440"/>
                  <a:gd name="connsiteX1" fmla="*/ 489897 w 489897"/>
                  <a:gd name="connsiteY1" fmla="*/ 45720 h 91440"/>
                </a:gdLst>
                <a:ahLst/>
                <a:cxnLst>
                  <a:cxn ang="0">
                    <a:pos x="connsiteX0" y="connsiteY0"/>
                  </a:cxn>
                  <a:cxn ang="0">
                    <a:pos x="connsiteX1" y="connsiteY1"/>
                  </a:cxn>
                </a:cxnLst>
                <a:rect l="l" t="t" r="r" b="b"/>
                <a:pathLst>
                  <a:path w="489897" h="91440">
                    <a:moveTo>
                      <a:pt x="0" y="45720"/>
                    </a:moveTo>
                    <a:lnTo>
                      <a:pt x="489897"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44637" tIns="43118" rIns="244636" bIns="43118" numCol="1" spcCol="1270" anchor="ctr" anchorCtr="0">
                <a:noAutofit/>
              </a:bodyPr>
              <a:lstStyle/>
              <a:p>
                <a:pPr lvl="0" algn="ctr" defTabSz="711200">
                  <a:lnSpc>
                    <a:spcPct val="90000"/>
                  </a:lnSpc>
                  <a:spcBef>
                    <a:spcPct val="0"/>
                  </a:spcBef>
                  <a:spcAft>
                    <a:spcPct val="35000"/>
                  </a:spcAft>
                </a:pPr>
                <a:endParaRPr lang="en-US" sz="1200" kern="1200"/>
              </a:p>
            </p:txBody>
          </p:sp>
          <p:sp>
            <p:nvSpPr>
              <p:cNvPr id="16" name="Freeform 15"/>
              <p:cNvSpPr/>
              <p:nvPr/>
            </p:nvSpPr>
            <p:spPr>
              <a:xfrm>
                <a:off x="688596" y="3263463"/>
                <a:ext cx="1879165" cy="867286"/>
              </a:xfrm>
              <a:custGeom>
                <a:avLst/>
                <a:gdLst>
                  <a:gd name="connsiteX0" fmla="*/ 0 w 2263031"/>
                  <a:gd name="connsiteY0" fmla="*/ 0 h 1357819"/>
                  <a:gd name="connsiteX1" fmla="*/ 2263031 w 2263031"/>
                  <a:gd name="connsiteY1" fmla="*/ 0 h 1357819"/>
                  <a:gd name="connsiteX2" fmla="*/ 2263031 w 2263031"/>
                  <a:gd name="connsiteY2" fmla="*/ 1357819 h 1357819"/>
                  <a:gd name="connsiteX3" fmla="*/ 0 w 2263031"/>
                  <a:gd name="connsiteY3" fmla="*/ 1357819 h 1357819"/>
                  <a:gd name="connsiteX4" fmla="*/ 0 w 2263031"/>
                  <a:gd name="connsiteY4" fmla="*/ 0 h 13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31" h="1357819">
                    <a:moveTo>
                      <a:pt x="0" y="0"/>
                    </a:moveTo>
                    <a:lnTo>
                      <a:pt x="2263031" y="0"/>
                    </a:lnTo>
                    <a:lnTo>
                      <a:pt x="2263031" y="1357819"/>
                    </a:lnTo>
                    <a:lnTo>
                      <a:pt x="0" y="1357819"/>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200" kern="1200" dirty="0" smtClean="0">
                    <a:latin typeface="Cairo" panose="00000500000000000000" pitchFamily="2" charset="-78"/>
                    <a:cs typeface="Cairo" panose="00000500000000000000" pitchFamily="2" charset="-78"/>
                  </a:rPr>
                  <a:t>1. Maintenance </a:t>
                </a:r>
                <a:r>
                  <a:rPr lang="en-US" sz="1200" kern="1200" spc="-5" dirty="0" smtClean="0">
                    <a:latin typeface="Cairo" panose="00000500000000000000" pitchFamily="2" charset="-78"/>
                    <a:cs typeface="Cairo" panose="00000500000000000000" pitchFamily="2" charset="-78"/>
                  </a:rPr>
                  <a:t>of the </a:t>
                </a:r>
                <a:r>
                  <a:rPr lang="en-US" sz="1200" kern="1200" dirty="0" smtClean="0">
                    <a:latin typeface="Cairo" panose="00000500000000000000" pitchFamily="2" charset="-78"/>
                    <a:cs typeface="Cairo" panose="00000500000000000000" pitchFamily="2" charset="-78"/>
                  </a:rPr>
                  <a:t>upright posture of the</a:t>
                </a:r>
                <a:r>
                  <a:rPr lang="en-US" sz="1200" kern="1200" spc="-40" dirty="0" smtClean="0">
                    <a:latin typeface="Cairo" panose="00000500000000000000" pitchFamily="2" charset="-78"/>
                    <a:cs typeface="Cairo" panose="00000500000000000000" pitchFamily="2" charset="-78"/>
                  </a:rPr>
                  <a:t> </a:t>
                </a:r>
                <a:r>
                  <a:rPr lang="en-US" sz="1200" kern="1200" spc="-5" dirty="0" smtClean="0">
                    <a:latin typeface="Cairo" panose="00000500000000000000" pitchFamily="2" charset="-78"/>
                    <a:cs typeface="Cairo" panose="00000500000000000000" pitchFamily="2" charset="-78"/>
                  </a:rPr>
                  <a:t>body.</a:t>
                </a:r>
                <a:endParaRPr lang="en-US" sz="1200" kern="1200" dirty="0">
                  <a:latin typeface="Cairo" panose="00000500000000000000" pitchFamily="2" charset="-78"/>
                  <a:cs typeface="Cairo" panose="00000500000000000000" pitchFamily="2" charset="-78"/>
                </a:endParaRPr>
              </a:p>
            </p:txBody>
          </p:sp>
          <p:sp>
            <p:nvSpPr>
              <p:cNvPr id="18" name="Freeform 17"/>
              <p:cNvSpPr/>
              <p:nvPr/>
            </p:nvSpPr>
            <p:spPr>
              <a:xfrm>
                <a:off x="2968951" y="3263463"/>
                <a:ext cx="2001939" cy="867286"/>
              </a:xfrm>
              <a:custGeom>
                <a:avLst/>
                <a:gdLst>
                  <a:gd name="connsiteX0" fmla="*/ 0 w 2263031"/>
                  <a:gd name="connsiteY0" fmla="*/ 0 h 1357819"/>
                  <a:gd name="connsiteX1" fmla="*/ 2263031 w 2263031"/>
                  <a:gd name="connsiteY1" fmla="*/ 0 h 1357819"/>
                  <a:gd name="connsiteX2" fmla="*/ 2263031 w 2263031"/>
                  <a:gd name="connsiteY2" fmla="*/ 1357819 h 1357819"/>
                  <a:gd name="connsiteX3" fmla="*/ 0 w 2263031"/>
                  <a:gd name="connsiteY3" fmla="*/ 1357819 h 1357819"/>
                  <a:gd name="connsiteX4" fmla="*/ 0 w 2263031"/>
                  <a:gd name="connsiteY4" fmla="*/ 0 h 13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31" h="1357819">
                    <a:moveTo>
                      <a:pt x="0" y="0"/>
                    </a:moveTo>
                    <a:lnTo>
                      <a:pt x="2263031" y="0"/>
                    </a:lnTo>
                    <a:lnTo>
                      <a:pt x="2263031" y="1357819"/>
                    </a:lnTo>
                    <a:lnTo>
                      <a:pt x="0" y="1357819"/>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200" kern="1200" spc="-5" dirty="0" smtClean="0">
                    <a:latin typeface="Cairo" panose="00000500000000000000" pitchFamily="2" charset="-78"/>
                    <a:cs typeface="Cairo" panose="00000500000000000000" pitchFamily="2" charset="-78"/>
                  </a:rPr>
                  <a:t>2. Restoration of the body </a:t>
                </a:r>
                <a:r>
                  <a:rPr lang="en-US" sz="1200" kern="1200" dirty="0" smtClean="0">
                    <a:latin typeface="Cairo" panose="00000500000000000000" pitchFamily="2" charset="-78"/>
                    <a:cs typeface="Cairo" panose="00000500000000000000" pitchFamily="2" charset="-78"/>
                  </a:rPr>
                  <a:t>posture if</a:t>
                </a:r>
                <a:r>
                  <a:rPr lang="en-US" sz="1200" kern="1200" spc="50" dirty="0" smtClean="0">
                    <a:latin typeface="Cairo" panose="00000500000000000000" pitchFamily="2" charset="-78"/>
                    <a:cs typeface="Cairo" panose="00000500000000000000" pitchFamily="2" charset="-78"/>
                  </a:rPr>
                  <a:t> </a:t>
                </a:r>
                <a:r>
                  <a:rPr lang="en-US" sz="1200" kern="1200" spc="-5" dirty="0" smtClean="0">
                    <a:latin typeface="Cairo" panose="00000500000000000000" pitchFamily="2" charset="-78"/>
                    <a:cs typeface="Cairo" panose="00000500000000000000" pitchFamily="2" charset="-78"/>
                  </a:rPr>
                  <a:t>disturbed.</a:t>
                </a:r>
                <a:endParaRPr lang="en-US" sz="1200" kern="1200" dirty="0">
                  <a:latin typeface="Cairo" panose="00000500000000000000" pitchFamily="2" charset="-78"/>
                  <a:cs typeface="Cairo" panose="00000500000000000000" pitchFamily="2" charset="-78"/>
                </a:endParaRPr>
              </a:p>
            </p:txBody>
          </p:sp>
          <p:sp>
            <p:nvSpPr>
              <p:cNvPr id="19" name="Freeform 18"/>
              <p:cNvSpPr/>
              <p:nvPr/>
            </p:nvSpPr>
            <p:spPr>
              <a:xfrm>
                <a:off x="5373575" y="3263463"/>
                <a:ext cx="2001939" cy="867286"/>
              </a:xfrm>
              <a:custGeom>
                <a:avLst/>
                <a:gdLst>
                  <a:gd name="connsiteX0" fmla="*/ 0 w 2263031"/>
                  <a:gd name="connsiteY0" fmla="*/ 0 h 1357819"/>
                  <a:gd name="connsiteX1" fmla="*/ 2263031 w 2263031"/>
                  <a:gd name="connsiteY1" fmla="*/ 0 h 1357819"/>
                  <a:gd name="connsiteX2" fmla="*/ 2263031 w 2263031"/>
                  <a:gd name="connsiteY2" fmla="*/ 1357819 h 1357819"/>
                  <a:gd name="connsiteX3" fmla="*/ 0 w 2263031"/>
                  <a:gd name="connsiteY3" fmla="*/ 1357819 h 1357819"/>
                  <a:gd name="connsiteX4" fmla="*/ 0 w 2263031"/>
                  <a:gd name="connsiteY4" fmla="*/ 0 h 13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31" h="1357819">
                    <a:moveTo>
                      <a:pt x="0" y="0"/>
                    </a:moveTo>
                    <a:lnTo>
                      <a:pt x="2263031" y="0"/>
                    </a:lnTo>
                    <a:lnTo>
                      <a:pt x="2263031" y="1357819"/>
                    </a:lnTo>
                    <a:lnTo>
                      <a:pt x="0" y="1357819"/>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200" kern="1200" spc="-5" dirty="0" smtClean="0">
                    <a:latin typeface="Cairo" panose="00000500000000000000" pitchFamily="2" charset="-78"/>
                    <a:cs typeface="Cairo" panose="00000500000000000000" pitchFamily="2" charset="-78"/>
                  </a:rPr>
                  <a:t>3. Providing a suitable </a:t>
                </a:r>
                <a:r>
                  <a:rPr lang="en-US" sz="1200" kern="1200" dirty="0" smtClean="0">
                    <a:latin typeface="Cairo" panose="00000500000000000000" pitchFamily="2" charset="-78"/>
                    <a:cs typeface="Cairo" panose="00000500000000000000" pitchFamily="2" charset="-78"/>
                  </a:rPr>
                  <a:t>postural background </a:t>
                </a:r>
                <a:r>
                  <a:rPr lang="en-US" sz="1200" kern="1200" spc="-5" dirty="0" smtClean="0">
                    <a:latin typeface="Cairo" panose="00000500000000000000" pitchFamily="2" charset="-78"/>
                    <a:cs typeface="Cairo" panose="00000500000000000000" pitchFamily="2" charset="-78"/>
                  </a:rPr>
                  <a:t>for  </a:t>
                </a:r>
                <a:r>
                  <a:rPr lang="en-US" sz="1200" kern="1200" dirty="0" smtClean="0">
                    <a:latin typeface="Cairo" panose="00000500000000000000" pitchFamily="2" charset="-78"/>
                    <a:cs typeface="Cairo" panose="00000500000000000000" pitchFamily="2" charset="-78"/>
                  </a:rPr>
                  <a:t>performance </a:t>
                </a:r>
                <a:r>
                  <a:rPr lang="en-US" sz="1200" kern="1200" spc="-5" dirty="0" smtClean="0">
                    <a:latin typeface="Cairo" panose="00000500000000000000" pitchFamily="2" charset="-78"/>
                    <a:cs typeface="Cairo" panose="00000500000000000000" pitchFamily="2" charset="-78"/>
                  </a:rPr>
                  <a:t>of </a:t>
                </a:r>
                <a:r>
                  <a:rPr lang="en-US" sz="1200" kern="1200" dirty="0" smtClean="0">
                    <a:latin typeface="Cairo" panose="00000500000000000000" pitchFamily="2" charset="-78"/>
                    <a:cs typeface="Cairo" panose="00000500000000000000" pitchFamily="2" charset="-78"/>
                  </a:rPr>
                  <a:t>voluntary</a:t>
                </a:r>
                <a:r>
                  <a:rPr lang="en-US" sz="1200" kern="1200" spc="-40" dirty="0" smtClean="0">
                    <a:latin typeface="Cairo" panose="00000500000000000000" pitchFamily="2" charset="-78"/>
                    <a:cs typeface="Cairo" panose="00000500000000000000" pitchFamily="2" charset="-78"/>
                  </a:rPr>
                  <a:t> </a:t>
                </a:r>
                <a:r>
                  <a:rPr lang="en-US" sz="1200" kern="1200" spc="-5" dirty="0" smtClean="0">
                    <a:latin typeface="Cairo" panose="00000500000000000000" pitchFamily="2" charset="-78"/>
                    <a:cs typeface="Cairo" panose="00000500000000000000" pitchFamily="2" charset="-78"/>
                  </a:rPr>
                  <a:t>movements.</a:t>
                </a:r>
                <a:endParaRPr lang="en-US" sz="1200" kern="1200" dirty="0">
                  <a:latin typeface="Cairo" panose="00000500000000000000" pitchFamily="2" charset="-78"/>
                  <a:cs typeface="Cairo" panose="00000500000000000000" pitchFamily="2" charset="-78"/>
                </a:endParaRPr>
              </a:p>
            </p:txBody>
          </p:sp>
        </p:grpSp>
        <p:sp>
          <p:nvSpPr>
            <p:cNvPr id="3" name="Right Arrow 2"/>
            <p:cNvSpPr/>
            <p:nvPr/>
          </p:nvSpPr>
          <p:spPr>
            <a:xfrm>
              <a:off x="2066520" y="3592275"/>
              <a:ext cx="291765" cy="144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ight Arrow 77"/>
            <p:cNvSpPr/>
            <p:nvPr/>
          </p:nvSpPr>
          <p:spPr>
            <a:xfrm>
              <a:off x="4460528" y="3592247"/>
              <a:ext cx="291765" cy="144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3" name="Straight Connector 92"/>
          <p:cNvCxnSpPr/>
          <p:nvPr/>
        </p:nvCxnSpPr>
        <p:spPr>
          <a:xfrm flipH="1">
            <a:off x="6857999" y="6148383"/>
            <a:ext cx="1" cy="1838555"/>
          </a:xfrm>
          <a:prstGeom prst="line">
            <a:avLst/>
          </a:prstGeom>
          <a:noFill/>
          <a:ln w="9525" cap="flat" cmpd="sng" algn="ctr">
            <a:solidFill>
              <a:srgbClr val="9FB8CD"/>
            </a:solidFill>
            <a:prstDash val="solid"/>
          </a:ln>
          <a:effectLst/>
        </p:spPr>
      </p:cxnSp>
      <p:grpSp>
        <p:nvGrpSpPr>
          <p:cNvPr id="152" name="Group 151"/>
          <p:cNvGrpSpPr/>
          <p:nvPr/>
        </p:nvGrpSpPr>
        <p:grpSpPr>
          <a:xfrm>
            <a:off x="230913" y="3917095"/>
            <a:ext cx="6501731" cy="4989311"/>
            <a:chOff x="230913" y="4396374"/>
            <a:chExt cx="6501731" cy="4989311"/>
          </a:xfrm>
        </p:grpSpPr>
        <p:sp>
          <p:nvSpPr>
            <p:cNvPr id="80" name="Rectangle 79"/>
            <p:cNvSpPr/>
            <p:nvPr/>
          </p:nvSpPr>
          <p:spPr>
            <a:xfrm>
              <a:off x="1194542" y="4396374"/>
              <a:ext cx="4468916" cy="553621"/>
            </a:xfrm>
            <a:prstGeom prst="rect">
              <a:avLst/>
            </a:prstGeom>
            <a:solidFill>
              <a:srgbClr val="F4CCCC"/>
            </a:solidFill>
            <a:ln w="19050" cap="flat" cmpd="sng" algn="ctr">
              <a:solidFill>
                <a:srgbClr val="F4CCCC"/>
              </a:solidFill>
              <a:prstDash val="solid"/>
            </a:ln>
            <a:effectLst/>
          </p:spPr>
          <p:txBody>
            <a:bodyPr rtlCol="0" anchor="ctr"/>
            <a:lstStyle/>
            <a:p>
              <a:pPr marL="0" marR="0" lvl="0" indent="0" algn="ctr" defTabSz="1015898" eaLnBrk="1" fontAlgn="auto" latinLnBrk="0" hangingPunct="1">
                <a:lnSpc>
                  <a:spcPct val="100000"/>
                </a:lnSpc>
                <a:spcBef>
                  <a:spcPts val="0"/>
                </a:spcBef>
                <a:spcAft>
                  <a:spcPts val="0"/>
                </a:spcAft>
                <a:buClrTx/>
                <a:buSzTx/>
                <a:buFontTx/>
                <a:buNone/>
                <a:tabLst/>
                <a:defRPr/>
              </a:pPr>
              <a:r>
                <a:rPr kumimoji="0" lang="en-US" sz="1800" b="1" i="0" u="none" strike="noStrike" kern="1200" cap="none" spc="-5" normalizeH="0" baseline="0" noProof="0" dirty="0" smtClean="0">
                  <a:ln>
                    <a:noFill/>
                  </a:ln>
                  <a:solidFill>
                    <a:srgbClr val="073763"/>
                  </a:solidFill>
                  <a:effectLst/>
                  <a:uLnTx/>
                  <a:uFillTx/>
                  <a:latin typeface="Josefin Sans" pitchFamily="2" charset="0"/>
                  <a:ea typeface="+mn-ea"/>
                  <a:cs typeface="+mn-cs"/>
                </a:rPr>
                <a:t>Postural </a:t>
              </a:r>
              <a:r>
                <a:rPr kumimoji="0" lang="en-US" sz="1800" b="1" i="0" u="none" strike="noStrike" kern="1200" cap="none" spc="0" normalizeH="0" baseline="0" noProof="0" dirty="0" smtClean="0">
                  <a:ln>
                    <a:noFill/>
                  </a:ln>
                  <a:solidFill>
                    <a:srgbClr val="073763"/>
                  </a:solidFill>
                  <a:effectLst/>
                  <a:uLnTx/>
                  <a:uFillTx/>
                  <a:latin typeface="Josefin Sans" pitchFamily="2" charset="0"/>
                  <a:ea typeface="+mn-ea"/>
                  <a:cs typeface="+mn-cs"/>
                </a:rPr>
                <a:t>reflexes</a:t>
              </a:r>
            </a:p>
            <a:p>
              <a:pPr marL="0" marR="0" lvl="0" indent="0" algn="ctr" defTabSz="1015898"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Josefin Sans" pitchFamily="2" charset="0"/>
                  <a:ea typeface="+mn-ea"/>
                  <a:cs typeface="+mn-cs"/>
                </a:rPr>
                <a:t> </a:t>
              </a:r>
              <a:r>
                <a:rPr kumimoji="0" lang="en-US" sz="1600" b="0" i="0" u="none" strike="noStrike" kern="1200" cap="none" spc="-5" normalizeH="0" baseline="0" noProof="0" dirty="0" smtClean="0">
                  <a:ln>
                    <a:noFill/>
                  </a:ln>
                  <a:solidFill>
                    <a:srgbClr val="4D6382"/>
                  </a:solidFill>
                  <a:effectLst/>
                  <a:uLnTx/>
                  <a:uFillTx/>
                  <a:latin typeface="Josefin Sans" pitchFamily="2" charset="0"/>
                  <a:ea typeface="+mn-ea"/>
                  <a:cs typeface="+mn-cs"/>
                </a:rPr>
                <a:t>depends on the</a:t>
              </a:r>
              <a:r>
                <a:rPr kumimoji="0" lang="en-US" sz="1600" b="0" i="0" u="none" strike="noStrike" kern="1200" cap="none" spc="80" normalizeH="0" baseline="0" noProof="0" dirty="0" smtClean="0">
                  <a:ln>
                    <a:noFill/>
                  </a:ln>
                  <a:solidFill>
                    <a:srgbClr val="4D6382"/>
                  </a:solidFill>
                  <a:effectLst/>
                  <a:uLnTx/>
                  <a:uFillTx/>
                  <a:latin typeface="Josefin Sans" pitchFamily="2" charset="0"/>
                  <a:ea typeface="+mn-ea"/>
                  <a:cs typeface="+mn-cs"/>
                </a:rPr>
                <a:t> </a:t>
              </a:r>
              <a:r>
                <a:rPr kumimoji="0" lang="en-US" sz="1600" b="0" i="0" u="none" strike="noStrike" kern="1200" cap="none" spc="-5" normalizeH="0" baseline="0" noProof="0" dirty="0" smtClean="0">
                  <a:ln>
                    <a:noFill/>
                  </a:ln>
                  <a:solidFill>
                    <a:srgbClr val="4D6382"/>
                  </a:solidFill>
                  <a:effectLst/>
                  <a:uLnTx/>
                  <a:uFillTx/>
                  <a:latin typeface="Josefin Sans" pitchFamily="2" charset="0"/>
                  <a:ea typeface="+mn-ea"/>
                  <a:cs typeface="+mn-cs"/>
                </a:rPr>
                <a:t>following </a:t>
              </a:r>
              <a:r>
                <a:rPr kumimoji="0" lang="en-US" sz="1600" b="0" i="0" u="none" strike="noStrike" kern="1200" cap="none" spc="0" normalizeH="0" baseline="0" noProof="0" dirty="0" smtClean="0">
                  <a:ln>
                    <a:noFill/>
                  </a:ln>
                  <a:solidFill>
                    <a:srgbClr val="4D6382"/>
                  </a:solidFill>
                  <a:effectLst/>
                  <a:uLnTx/>
                  <a:uFillTx/>
                  <a:latin typeface="Josefin Sans" pitchFamily="2" charset="0"/>
                  <a:ea typeface="+mn-ea"/>
                  <a:cs typeface="+mn-cs"/>
                </a:rPr>
                <a:t>receptors</a:t>
              </a:r>
            </a:p>
          </p:txBody>
        </p:sp>
        <p:cxnSp>
          <p:nvCxnSpPr>
            <p:cNvPr id="82" name="Straight Connector 81"/>
            <p:cNvCxnSpPr/>
            <p:nvPr/>
          </p:nvCxnSpPr>
          <p:spPr>
            <a:xfrm>
              <a:off x="2940001" y="5106313"/>
              <a:ext cx="2906082" cy="0"/>
            </a:xfrm>
            <a:prstGeom prst="line">
              <a:avLst/>
            </a:prstGeom>
            <a:noFill/>
            <a:ln w="9525" cap="flat" cmpd="sng" algn="ctr">
              <a:solidFill>
                <a:srgbClr val="F4CCCC"/>
              </a:solidFill>
              <a:prstDash val="solid"/>
            </a:ln>
            <a:effectLst/>
          </p:spPr>
        </p:cxnSp>
        <p:cxnSp>
          <p:nvCxnSpPr>
            <p:cNvPr id="83" name="Straight Connector 82"/>
            <p:cNvCxnSpPr/>
            <p:nvPr/>
          </p:nvCxnSpPr>
          <p:spPr>
            <a:xfrm>
              <a:off x="1061298" y="5106313"/>
              <a:ext cx="1878703" cy="0"/>
            </a:xfrm>
            <a:prstGeom prst="line">
              <a:avLst/>
            </a:prstGeom>
            <a:noFill/>
            <a:ln w="9525" cap="flat" cmpd="sng" algn="ctr">
              <a:solidFill>
                <a:srgbClr val="F4CCCC"/>
              </a:solidFill>
              <a:prstDash val="solid"/>
            </a:ln>
            <a:effectLst/>
          </p:spPr>
        </p:cxnSp>
        <p:sp>
          <p:nvSpPr>
            <p:cNvPr id="84" name="Rectangle 83"/>
            <p:cNvSpPr/>
            <p:nvPr/>
          </p:nvSpPr>
          <p:spPr>
            <a:xfrm>
              <a:off x="230913" y="5290706"/>
              <a:ext cx="1660769" cy="774602"/>
            </a:xfrm>
            <a:prstGeom prst="rect">
              <a:avLst/>
            </a:prstGeom>
            <a:solidFill>
              <a:srgbClr val="F9E3E3"/>
            </a:solidFill>
            <a:ln w="19050" cap="flat" cmpd="sng" algn="ctr">
              <a:solidFill>
                <a:srgbClr val="F4CCCC"/>
              </a:solidFill>
              <a:prstDash val="solid"/>
            </a:ln>
            <a:effectLst/>
          </p:spPr>
          <p:txBody>
            <a:bodyPr rtlCol="0" anchor="ctr"/>
            <a:lstStyle/>
            <a:p>
              <a:pPr marL="0" marR="0" lvl="0" indent="0" algn="ctr" defTabSz="1015898" eaLnBrk="1" fontAlgn="auto" latinLnBrk="0" hangingPunct="1">
                <a:lnSpc>
                  <a:spcPct val="100000"/>
                </a:lnSpc>
                <a:spcBef>
                  <a:spcPts val="0"/>
                </a:spcBef>
                <a:spcAft>
                  <a:spcPts val="0"/>
                </a:spcAft>
                <a:buClrTx/>
                <a:buSzTx/>
                <a:buFontTx/>
                <a:buNone/>
                <a:tabLst/>
                <a:defRPr/>
              </a:pPr>
              <a:r>
                <a:rPr kumimoji="0" lang="en-US" b="0" i="0" u="none" strike="noStrike" kern="1200" cap="none" spc="-5" normalizeH="0" baseline="0" noProof="0" dirty="0" smtClean="0">
                  <a:ln>
                    <a:noFill/>
                  </a:ln>
                  <a:solidFill>
                    <a:srgbClr val="073763"/>
                  </a:solidFill>
                  <a:effectLst/>
                  <a:uLnTx/>
                  <a:uFillTx/>
                  <a:latin typeface="Gill Sans MT"/>
                  <a:ea typeface="+mn-ea"/>
                </a:rPr>
                <a:t>vestibular apparatus receptors</a:t>
              </a:r>
              <a:endParaRPr kumimoji="0" lang="en-US" b="0" i="0" u="none" strike="noStrike" kern="1200" cap="none" spc="0" normalizeH="0" baseline="0" noProof="0" dirty="0" smtClean="0">
                <a:ln>
                  <a:noFill/>
                </a:ln>
                <a:solidFill>
                  <a:srgbClr val="073763"/>
                </a:solidFill>
                <a:effectLst/>
                <a:uLnTx/>
                <a:uFillTx/>
                <a:latin typeface="Gill Sans MT"/>
                <a:ea typeface="+mn-ea"/>
                <a:cs typeface="+mn-cs"/>
              </a:endParaRPr>
            </a:p>
          </p:txBody>
        </p:sp>
        <p:sp>
          <p:nvSpPr>
            <p:cNvPr id="85" name="Rectangle 84"/>
            <p:cNvSpPr/>
            <p:nvPr/>
          </p:nvSpPr>
          <p:spPr>
            <a:xfrm>
              <a:off x="2521598" y="5290706"/>
              <a:ext cx="1772852" cy="774602"/>
            </a:xfrm>
            <a:prstGeom prst="rect">
              <a:avLst/>
            </a:prstGeom>
            <a:solidFill>
              <a:srgbClr val="F9E3E3"/>
            </a:solidFill>
            <a:ln w="19050" cap="flat" cmpd="sng" algn="ctr">
              <a:solidFill>
                <a:srgbClr val="F4CCCC"/>
              </a:solidFill>
              <a:prstDash val="solid"/>
            </a:ln>
            <a:effectLst/>
          </p:spPr>
          <p:txBody>
            <a:bodyPr rtlCol="0" anchor="ctr"/>
            <a:lstStyle/>
            <a:p>
              <a:pPr marL="0" marR="0" lvl="0" indent="0" algn="ctr" defTabSz="1015898" eaLnBrk="1" fontAlgn="auto" latinLnBrk="0" hangingPunct="1">
                <a:lnSpc>
                  <a:spcPct val="100000"/>
                </a:lnSpc>
                <a:spcBef>
                  <a:spcPts val="0"/>
                </a:spcBef>
                <a:spcAft>
                  <a:spcPts val="0"/>
                </a:spcAft>
                <a:buClrTx/>
                <a:buSzTx/>
                <a:buFontTx/>
                <a:buNone/>
                <a:tabLst/>
                <a:defRPr/>
              </a:pPr>
              <a:r>
                <a:rPr kumimoji="0" lang="en-US" b="0" i="0" u="none" strike="noStrike" kern="1200" cap="none" spc="-5" normalizeH="0" baseline="0" noProof="0" dirty="0" smtClean="0">
                  <a:ln>
                    <a:noFill/>
                  </a:ln>
                  <a:solidFill>
                    <a:srgbClr val="073763"/>
                  </a:solidFill>
                  <a:effectLst/>
                  <a:uLnTx/>
                  <a:uFillTx/>
                  <a:latin typeface="Gill Sans MT"/>
                  <a:ea typeface="+mn-ea"/>
                  <a:cs typeface="Arial"/>
                </a:rPr>
                <a:t>visual (vision) &amp; auditory (hearing) receptors</a:t>
              </a:r>
            </a:p>
          </p:txBody>
        </p:sp>
        <p:sp>
          <p:nvSpPr>
            <p:cNvPr id="86" name="Rectangle 85"/>
            <p:cNvSpPr/>
            <p:nvPr/>
          </p:nvSpPr>
          <p:spPr>
            <a:xfrm>
              <a:off x="4959641" y="5292269"/>
              <a:ext cx="1773003" cy="773039"/>
            </a:xfrm>
            <a:prstGeom prst="rect">
              <a:avLst/>
            </a:prstGeom>
            <a:solidFill>
              <a:srgbClr val="F9E3E3"/>
            </a:solidFill>
            <a:ln w="19050" cap="flat" cmpd="sng" algn="ctr">
              <a:solidFill>
                <a:srgbClr val="F4CCCC"/>
              </a:solidFill>
              <a:prstDash val="solid"/>
            </a:ln>
            <a:effectLst/>
          </p:spPr>
          <p:txBody>
            <a:bodyPr rtlCol="0" anchor="ctr"/>
            <a:lstStyle/>
            <a:p>
              <a:pPr marL="0" marR="0" lvl="0" indent="0" algn="ctr" defTabSz="1015898" eaLnBrk="1" fontAlgn="auto" latinLnBrk="0" hangingPunct="1">
                <a:lnSpc>
                  <a:spcPct val="100000"/>
                </a:lnSpc>
                <a:spcBef>
                  <a:spcPts val="0"/>
                </a:spcBef>
                <a:spcAft>
                  <a:spcPts val="0"/>
                </a:spcAft>
                <a:buClrTx/>
                <a:buSzTx/>
                <a:buFontTx/>
                <a:buNone/>
                <a:tabLst/>
                <a:defRPr/>
              </a:pPr>
              <a:r>
                <a:rPr kumimoji="0" lang="en-US" b="0" i="0" u="none" strike="noStrike" kern="1200" cap="none" spc="-5" normalizeH="0" baseline="0" noProof="0" dirty="0" smtClean="0">
                  <a:ln>
                    <a:noFill/>
                  </a:ln>
                  <a:solidFill>
                    <a:srgbClr val="073763"/>
                  </a:solidFill>
                  <a:effectLst/>
                  <a:uLnTx/>
                  <a:uFillTx/>
                  <a:latin typeface="Gill Sans MT"/>
                  <a:ea typeface="+mn-ea"/>
                  <a:cs typeface="Arial"/>
                </a:rPr>
                <a:t>Proprioceptors of muscles, tendons, ligaments &amp;  joints</a:t>
              </a:r>
            </a:p>
          </p:txBody>
        </p:sp>
        <p:cxnSp>
          <p:nvCxnSpPr>
            <p:cNvPr id="87" name="Straight Arrow Connector 86"/>
            <p:cNvCxnSpPr>
              <a:endCxn id="84" idx="0"/>
            </p:cNvCxnSpPr>
            <p:nvPr/>
          </p:nvCxnSpPr>
          <p:spPr>
            <a:xfrm>
              <a:off x="1061298" y="5106313"/>
              <a:ext cx="0" cy="184393"/>
            </a:xfrm>
            <a:prstGeom prst="straightConnector1">
              <a:avLst/>
            </a:prstGeom>
            <a:noFill/>
            <a:ln w="9525" cap="flat" cmpd="sng" algn="ctr">
              <a:solidFill>
                <a:srgbClr val="F4CCCC"/>
              </a:solidFill>
              <a:prstDash val="solid"/>
              <a:tailEnd type="triangle"/>
            </a:ln>
            <a:effectLst/>
          </p:spPr>
        </p:cxnSp>
        <p:cxnSp>
          <p:nvCxnSpPr>
            <p:cNvPr id="88" name="Straight Arrow Connector 87"/>
            <p:cNvCxnSpPr/>
            <p:nvPr/>
          </p:nvCxnSpPr>
          <p:spPr>
            <a:xfrm>
              <a:off x="5839123" y="5106313"/>
              <a:ext cx="0" cy="156319"/>
            </a:xfrm>
            <a:prstGeom prst="straightConnector1">
              <a:avLst/>
            </a:prstGeom>
            <a:noFill/>
            <a:ln w="9525" cap="flat" cmpd="sng" algn="ctr">
              <a:solidFill>
                <a:srgbClr val="F4CCCC"/>
              </a:solidFill>
              <a:prstDash val="solid"/>
              <a:tailEnd type="triangle"/>
            </a:ln>
            <a:effectLst/>
          </p:spPr>
        </p:cxnSp>
        <p:cxnSp>
          <p:nvCxnSpPr>
            <p:cNvPr id="89" name="Straight Arrow Connector 88"/>
            <p:cNvCxnSpPr>
              <a:endCxn id="85" idx="0"/>
            </p:cNvCxnSpPr>
            <p:nvPr/>
          </p:nvCxnSpPr>
          <p:spPr>
            <a:xfrm>
              <a:off x="3408024" y="5106313"/>
              <a:ext cx="0" cy="184393"/>
            </a:xfrm>
            <a:prstGeom prst="straightConnector1">
              <a:avLst/>
            </a:prstGeom>
            <a:noFill/>
            <a:ln w="9525" cap="flat" cmpd="sng" algn="ctr">
              <a:solidFill>
                <a:srgbClr val="F4CCCC"/>
              </a:solidFill>
              <a:prstDash val="solid"/>
              <a:tailEnd type="triangle"/>
            </a:ln>
            <a:effectLst/>
          </p:spPr>
        </p:cxnSp>
        <p:cxnSp>
          <p:nvCxnSpPr>
            <p:cNvPr id="90" name="Straight Connector 89"/>
            <p:cNvCxnSpPr>
              <a:stCxn id="91" idx="0"/>
              <a:endCxn id="84" idx="2"/>
            </p:cNvCxnSpPr>
            <p:nvPr/>
          </p:nvCxnSpPr>
          <p:spPr>
            <a:xfrm flipV="1">
              <a:off x="1061298" y="6065308"/>
              <a:ext cx="0" cy="248839"/>
            </a:xfrm>
            <a:prstGeom prst="line">
              <a:avLst/>
            </a:prstGeom>
            <a:noFill/>
            <a:ln w="9525" cap="flat" cmpd="sng" algn="ctr">
              <a:solidFill>
                <a:srgbClr val="F4CCCC"/>
              </a:solidFill>
              <a:prstDash val="solid"/>
            </a:ln>
            <a:effectLst/>
          </p:spPr>
        </p:cxnSp>
        <p:sp>
          <p:nvSpPr>
            <p:cNvPr id="91" name="Rectangle 90"/>
            <p:cNvSpPr/>
            <p:nvPr/>
          </p:nvSpPr>
          <p:spPr>
            <a:xfrm>
              <a:off x="230913" y="6314147"/>
              <a:ext cx="1660769" cy="3071537"/>
            </a:xfrm>
            <a:prstGeom prst="rect">
              <a:avLst/>
            </a:prstGeom>
            <a:solidFill>
              <a:sysClr val="window" lastClr="FFFFFF"/>
            </a:solidFill>
            <a:ln w="19050" cap="flat" cmpd="sng" algn="ctr">
              <a:solidFill>
                <a:srgbClr val="F4CCCC"/>
              </a:solidFill>
              <a:prstDash val="solid"/>
            </a:ln>
            <a:effectLst/>
          </p:spPr>
          <p:txBody>
            <a:bodyPr rtlCol="0" anchor="ctr"/>
            <a:lstStyle/>
            <a:p>
              <a:pPr marL="285750" marR="0" lvl="0" indent="-285750" defTabSz="1015898"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5" normalizeH="0" baseline="0" noProof="0" dirty="0" smtClean="0">
                  <a:ln>
                    <a:noFill/>
                  </a:ln>
                  <a:solidFill>
                    <a:prstClr val="black"/>
                  </a:solidFill>
                  <a:effectLst/>
                  <a:uLnTx/>
                  <a:uFillTx/>
                  <a:latin typeface="Gill Sans MT"/>
                  <a:ea typeface="+mn-ea"/>
                  <a:cs typeface="+mn-cs"/>
                </a:rPr>
                <a:t>Maculae </a:t>
              </a:r>
              <a:r>
                <a:rPr kumimoji="0" lang="en-US" sz="1200" b="0" i="0" u="none" strike="noStrike" kern="1200" cap="none" spc="0" normalizeH="0" baseline="0" noProof="0" dirty="0" smtClean="0">
                  <a:ln>
                    <a:noFill/>
                  </a:ln>
                  <a:solidFill>
                    <a:prstClr val="black"/>
                  </a:solidFill>
                  <a:effectLst/>
                  <a:uLnTx/>
                  <a:uFillTx/>
                  <a:latin typeface="Gill Sans MT"/>
                  <a:ea typeface="+mn-ea"/>
                  <a:cs typeface="+mn-cs"/>
                </a:rPr>
                <a:t>(utricle</a:t>
              </a:r>
              <a:r>
                <a:rPr kumimoji="0" lang="en-US" sz="1200" b="0" i="0" u="none" strike="noStrike" kern="1200" cap="none" spc="5" normalizeH="0" baseline="0" noProof="0" dirty="0" smtClean="0">
                  <a:ln>
                    <a:noFill/>
                  </a:ln>
                  <a:solidFill>
                    <a:prstClr val="black"/>
                  </a:solidFill>
                  <a:effectLst/>
                  <a:uLnTx/>
                  <a:uFillTx/>
                  <a:latin typeface="Gill Sans MT"/>
                  <a:ea typeface="+mn-ea"/>
                  <a:cs typeface="+mn-cs"/>
                </a:rPr>
                <a:t> </a:t>
              </a:r>
              <a:r>
                <a:rPr kumimoji="0" lang="en-US" sz="1200" b="0" i="0" u="none" strike="noStrike" kern="1200" cap="none" spc="-5" normalizeH="0" baseline="0" noProof="0" dirty="0" smtClean="0">
                  <a:ln>
                    <a:noFill/>
                  </a:ln>
                  <a:solidFill>
                    <a:prstClr val="black"/>
                  </a:solidFill>
                  <a:effectLst/>
                  <a:uLnTx/>
                  <a:uFillTx/>
                  <a:latin typeface="Gill Sans MT"/>
                  <a:ea typeface="+mn-ea"/>
                  <a:cs typeface="+mn-cs"/>
                </a:rPr>
                <a:t>&amp;</a:t>
              </a:r>
              <a:r>
                <a:rPr kumimoji="0" lang="en-US" sz="1200" b="0" i="0" u="none" strike="noStrike" kern="1200" cap="none" spc="15" normalizeH="0" baseline="0" noProof="0" dirty="0" smtClean="0">
                  <a:ln>
                    <a:noFill/>
                  </a:ln>
                  <a:solidFill>
                    <a:prstClr val="black"/>
                  </a:solidFill>
                  <a:effectLst/>
                  <a:uLnTx/>
                  <a:uFillTx/>
                  <a:latin typeface="Gill Sans MT"/>
                  <a:ea typeface="+mn-ea"/>
                  <a:cs typeface="+mn-cs"/>
                </a:rPr>
                <a:t> </a:t>
              </a:r>
              <a:r>
                <a:rPr kumimoji="0" lang="en-US" sz="1200" b="0" i="0" u="none" strike="noStrike" kern="1200" cap="none" spc="-5" normalizeH="0" baseline="0" noProof="0" dirty="0" smtClean="0">
                  <a:ln>
                    <a:noFill/>
                  </a:ln>
                  <a:solidFill>
                    <a:prstClr val="black"/>
                  </a:solidFill>
                  <a:effectLst/>
                  <a:uLnTx/>
                  <a:uFillTx/>
                  <a:latin typeface="Gill Sans MT"/>
                  <a:ea typeface="+mn-ea"/>
                  <a:cs typeface="+mn-cs"/>
                </a:rPr>
                <a:t>saccule) &amp; SCC </a:t>
              </a:r>
              <a:r>
                <a:rPr kumimoji="0" lang="en-US" sz="1200" b="0" i="0" u="none" strike="noStrike" kern="1200" cap="none" spc="-5" normalizeH="0" baseline="0" noProof="0" dirty="0" smtClean="0">
                  <a:ln>
                    <a:noFill/>
                  </a:ln>
                  <a:solidFill>
                    <a:schemeClr val="bg2">
                      <a:lumMod val="75000"/>
                    </a:schemeClr>
                  </a:solidFill>
                  <a:effectLst/>
                  <a:uLnTx/>
                  <a:uFillTx/>
                  <a:latin typeface="Gill Sans MT"/>
                  <a:ea typeface="+mn-ea"/>
                  <a:cs typeface="+mn-cs"/>
                </a:rPr>
                <a:t>”Semicircular</a:t>
              </a:r>
              <a:r>
                <a:rPr kumimoji="0" lang="en-US" sz="1200" b="0" i="0" u="none" strike="noStrike" kern="1200" cap="none" spc="-5" normalizeH="0" noProof="0" dirty="0" smtClean="0">
                  <a:ln>
                    <a:noFill/>
                  </a:ln>
                  <a:solidFill>
                    <a:schemeClr val="bg2">
                      <a:lumMod val="75000"/>
                    </a:schemeClr>
                  </a:solidFill>
                  <a:effectLst/>
                  <a:uLnTx/>
                  <a:uFillTx/>
                  <a:latin typeface="Gill Sans MT"/>
                  <a:ea typeface="+mn-ea"/>
                  <a:cs typeface="+mn-cs"/>
                </a:rPr>
                <a:t> canals”</a:t>
              </a:r>
              <a:r>
                <a:rPr kumimoji="0" lang="en-US" sz="1200" b="0" i="0" u="none" strike="noStrike" kern="1200" cap="none" spc="-85" normalizeH="0" baseline="0" noProof="0" dirty="0" smtClean="0">
                  <a:ln>
                    <a:noFill/>
                  </a:ln>
                  <a:solidFill>
                    <a:schemeClr val="bg2">
                      <a:lumMod val="75000"/>
                    </a:schemeClr>
                  </a:solidFill>
                  <a:effectLst/>
                  <a:uLnTx/>
                  <a:uFillTx/>
                  <a:latin typeface="Gill Sans MT"/>
                  <a:ea typeface="+mn-ea"/>
                  <a:cs typeface="+mn-cs"/>
                </a:rPr>
                <a:t> </a:t>
              </a:r>
              <a:r>
                <a:rPr kumimoji="0" lang="en-US" sz="1200" b="0" i="0" u="none" strike="noStrike" kern="1200" cap="none" spc="0" normalizeH="0" baseline="0" noProof="0" dirty="0" smtClean="0">
                  <a:ln>
                    <a:noFill/>
                  </a:ln>
                  <a:solidFill>
                    <a:prstClr val="black"/>
                  </a:solidFill>
                  <a:effectLst/>
                  <a:uLnTx/>
                  <a:uFillTx/>
                  <a:latin typeface="Gill Sans MT"/>
                  <a:ea typeface="+mn-ea"/>
                  <a:cs typeface="+mn-cs"/>
                </a:rPr>
                <a:t>cristae.</a:t>
              </a:r>
            </a:p>
            <a:p>
              <a:pPr marL="285750" marR="0" lvl="0" indent="-285750" defTabSz="1015898"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Gill Sans MT"/>
                <a:ea typeface="+mn-ea"/>
                <a:cs typeface="+mn-cs"/>
              </a:endParaRPr>
            </a:p>
            <a:p>
              <a:pPr marL="285750" marR="0" lvl="0" indent="-285750" defTabSz="1015898"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Gill Sans MT"/>
                  <a:ea typeface="+mn-ea"/>
                  <a:cs typeface="+mn-cs"/>
                </a:rPr>
                <a:t>Macula</a:t>
              </a:r>
              <a:r>
                <a:rPr kumimoji="0" lang="en-US" sz="1200" b="0" i="0" u="none" strike="noStrike" kern="1200" cap="none" spc="0" normalizeH="0" baseline="0" noProof="0" dirty="0" smtClean="0">
                  <a:ln>
                    <a:noFill/>
                  </a:ln>
                  <a:solidFill>
                    <a:prstClr val="black"/>
                  </a:solidFill>
                  <a:effectLst/>
                  <a:uLnTx/>
                  <a:uFillTx/>
                  <a:latin typeface="Gill Sans MT"/>
                  <a:ea typeface="+mn-ea"/>
                  <a:cs typeface="+mn-cs"/>
                </a:rPr>
                <a:t> for linear acceleration and orientation of head in space.</a:t>
              </a:r>
            </a:p>
            <a:p>
              <a:pPr marL="285750" marR="0" lvl="0" indent="-285750" defTabSz="1015898"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Gill Sans MT"/>
                  <a:ea typeface="+mn-ea"/>
                  <a:cs typeface="+mn-cs"/>
                </a:rPr>
                <a:t>SCC Cristae </a:t>
              </a:r>
              <a:r>
                <a:rPr kumimoji="0" lang="en-US" sz="1200" b="0" i="0" u="none" strike="noStrike" kern="1200" cap="none" spc="0" normalizeH="0" baseline="0" noProof="0" dirty="0" smtClean="0">
                  <a:ln>
                    <a:noFill/>
                  </a:ln>
                  <a:solidFill>
                    <a:prstClr val="black"/>
                  </a:solidFill>
                  <a:effectLst/>
                  <a:uLnTx/>
                  <a:uFillTx/>
                  <a:latin typeface="Gill Sans MT"/>
                  <a:ea typeface="+mn-ea"/>
                  <a:cs typeface="+mn-cs"/>
                </a:rPr>
                <a:t>for angular acceleration</a:t>
              </a:r>
              <a:r>
                <a:rPr kumimoji="0" lang="en-US" sz="1200" b="0" i="0" u="none" strike="noStrike" kern="1200" cap="none" spc="0" normalizeH="0" baseline="0" noProof="0" dirty="0" smtClean="0">
                  <a:ln>
                    <a:noFill/>
                  </a:ln>
                  <a:solidFill>
                    <a:srgbClr val="727CA3"/>
                  </a:solidFill>
                  <a:effectLst/>
                  <a:uLnTx/>
                  <a:uFillTx/>
                  <a:latin typeface="Gill Sans MT"/>
                  <a:ea typeface="+mn-ea"/>
                  <a:cs typeface="+mn-cs"/>
                </a:rPr>
                <a:t>.</a:t>
              </a:r>
            </a:p>
          </p:txBody>
        </p:sp>
        <p:sp>
          <p:nvSpPr>
            <p:cNvPr id="92" name="Rectangle 91"/>
            <p:cNvSpPr/>
            <p:nvPr/>
          </p:nvSpPr>
          <p:spPr>
            <a:xfrm>
              <a:off x="2521598" y="6314148"/>
              <a:ext cx="1772852" cy="3071537"/>
            </a:xfrm>
            <a:prstGeom prst="rect">
              <a:avLst/>
            </a:prstGeom>
            <a:solidFill>
              <a:sysClr val="window" lastClr="FFFFFF"/>
            </a:solidFill>
            <a:ln w="19050" cap="flat" cmpd="sng" algn="ctr">
              <a:solidFill>
                <a:srgbClr val="F4CCCC"/>
              </a:solidFill>
              <a:prstDash val="solid"/>
            </a:ln>
            <a:effectLst/>
          </p:spPr>
          <p:txBody>
            <a:bodyPr rtlCol="0" anchor="ctr"/>
            <a:lstStyle/>
            <a:p>
              <a:pPr marL="285750" marR="0" lvl="0" indent="-285750" defTabSz="1015898"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5" normalizeH="0" baseline="0" noProof="0" dirty="0" smtClean="0">
                  <a:ln>
                    <a:noFill/>
                  </a:ln>
                  <a:solidFill>
                    <a:prstClr val="black"/>
                  </a:solidFill>
                  <a:effectLst/>
                  <a:uLnTx/>
                  <a:uFillTx/>
                  <a:latin typeface="Gill Sans MT"/>
                  <a:ea typeface="+mn-ea"/>
                  <a:cs typeface="+mn-cs"/>
                </a:rPr>
                <a:t>Vision can compensate for loss of auditory, vestibular &amp; proprioception (tabes dorsalis </a:t>
              </a:r>
              <a:r>
                <a:rPr kumimoji="0" lang="en-US" sz="1200" b="0" i="0" u="none" strike="noStrike" kern="1200" cap="none" spc="-5" normalizeH="0" baseline="0" noProof="0" dirty="0" smtClean="0">
                  <a:ln>
                    <a:noFill/>
                  </a:ln>
                  <a:solidFill>
                    <a:srgbClr val="FF0000"/>
                  </a:solidFill>
                  <a:effectLst/>
                  <a:uLnTx/>
                  <a:uFillTx/>
                  <a:latin typeface="Gill Sans MT"/>
                  <a:ea typeface="+mn-ea"/>
                  <a:cs typeface="+mn-cs"/>
                </a:rPr>
                <a:t>+</a:t>
              </a:r>
              <a:r>
                <a:rPr kumimoji="0" lang="en-US" sz="1200" b="0" i="0" u="none" strike="noStrike" kern="1200" cap="none" spc="-5" normalizeH="0" baseline="0" noProof="0" dirty="0" err="1" smtClean="0">
                  <a:ln>
                    <a:noFill/>
                  </a:ln>
                  <a:solidFill>
                    <a:srgbClr val="FF0000"/>
                  </a:solidFill>
                  <a:effectLst/>
                  <a:uLnTx/>
                  <a:uFillTx/>
                  <a:latin typeface="Gill Sans MT"/>
                  <a:ea typeface="+mn-ea"/>
                  <a:cs typeface="+mn-cs"/>
                </a:rPr>
                <a:t>ve</a:t>
              </a:r>
              <a:r>
                <a:rPr kumimoji="0" lang="en-US" sz="1200" b="0" i="0" u="none" strike="noStrike" kern="1200" cap="none" spc="-5" normalizeH="0" baseline="0" noProof="0" dirty="0" smtClean="0">
                  <a:ln>
                    <a:noFill/>
                  </a:ln>
                  <a:solidFill>
                    <a:srgbClr val="FF0000"/>
                  </a:solidFill>
                  <a:effectLst/>
                  <a:uLnTx/>
                  <a:uFillTx/>
                  <a:latin typeface="Gill Sans MT"/>
                  <a:ea typeface="+mn-ea"/>
                  <a:cs typeface="+mn-cs"/>
                </a:rPr>
                <a:t> </a:t>
              </a:r>
              <a:r>
                <a:rPr kumimoji="0" lang="en-US" sz="1200" b="0" i="0" u="none" strike="noStrike" kern="1200" cap="none" spc="-5" normalizeH="0" baseline="0" noProof="0" dirty="0" err="1" smtClean="0">
                  <a:ln>
                    <a:noFill/>
                  </a:ln>
                  <a:solidFill>
                    <a:srgbClr val="FF0000"/>
                  </a:solidFill>
                  <a:effectLst/>
                  <a:uLnTx/>
                  <a:uFillTx/>
                  <a:latin typeface="Gill Sans MT"/>
                  <a:ea typeface="+mn-ea"/>
                  <a:cs typeface="+mn-cs"/>
                </a:rPr>
                <a:t>rombergism</a:t>
              </a:r>
              <a:r>
                <a:rPr kumimoji="0" lang="en-US" sz="1200" b="0" i="0" u="none" strike="noStrike" kern="1200" cap="none" spc="-5" normalizeH="0" baseline="0" noProof="0" dirty="0" smtClean="0">
                  <a:ln>
                    <a:noFill/>
                  </a:ln>
                  <a:solidFill>
                    <a:srgbClr val="FF0000"/>
                  </a:solidFill>
                  <a:effectLst/>
                  <a:uLnTx/>
                  <a:uFillTx/>
                  <a:latin typeface="Gill Sans MT"/>
                  <a:ea typeface="+mn-ea"/>
                  <a:cs typeface="+mn-cs"/>
                </a:rPr>
                <a:t>).</a:t>
              </a:r>
            </a:p>
            <a:p>
              <a:pPr marL="285750" marR="0" lvl="0" indent="-285750" defTabSz="1015898"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5" normalizeH="0" baseline="0" noProof="0" dirty="0" smtClean="0">
                  <a:ln>
                    <a:noFill/>
                  </a:ln>
                  <a:solidFill>
                    <a:schemeClr val="bg2">
                      <a:lumMod val="75000"/>
                    </a:schemeClr>
                  </a:solidFill>
                  <a:effectLst/>
                  <a:uLnTx/>
                  <a:uFillTx/>
                  <a:latin typeface="Gill Sans MT"/>
                  <a:ea typeface="+mn-ea"/>
                  <a:cs typeface="+mn-cs"/>
                </a:rPr>
                <a:t>If a patient with sensory ataxia stands with eyes closed, he/she falls down.</a:t>
              </a:r>
            </a:p>
            <a:p>
              <a:pPr marL="285750" marR="0" lvl="0" indent="-285750" defTabSz="1015898"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chemeClr val="bg2">
                      <a:lumMod val="75000"/>
                    </a:schemeClr>
                  </a:solidFill>
                  <a:effectLst/>
                  <a:uLnTx/>
                  <a:uFillTx/>
                  <a:latin typeface="Gill Sans MT"/>
                  <a:ea typeface="+mn-ea"/>
                  <a:cs typeface="+mn-cs"/>
                </a:rPr>
                <a:t>+</a:t>
              </a:r>
              <a:r>
                <a:rPr kumimoji="0" lang="en-US" sz="1200" b="1" i="0" u="none" strike="noStrike" kern="1200" cap="none" spc="0" normalizeH="0" baseline="0" noProof="0" dirty="0" err="1" smtClean="0">
                  <a:ln>
                    <a:noFill/>
                  </a:ln>
                  <a:solidFill>
                    <a:schemeClr val="bg2">
                      <a:lumMod val="75000"/>
                    </a:schemeClr>
                  </a:solidFill>
                  <a:effectLst/>
                  <a:uLnTx/>
                  <a:uFillTx/>
                  <a:latin typeface="Gill Sans MT"/>
                  <a:ea typeface="+mn-ea"/>
                  <a:cs typeface="+mn-cs"/>
                </a:rPr>
                <a:t>ve</a:t>
              </a:r>
              <a:r>
                <a:rPr kumimoji="0" lang="en-US" sz="1200" b="1" i="0" u="none" strike="noStrike" kern="1200" cap="none" spc="0" normalizeH="0" baseline="0" noProof="0" dirty="0" smtClean="0">
                  <a:ln>
                    <a:noFill/>
                  </a:ln>
                  <a:solidFill>
                    <a:schemeClr val="bg2">
                      <a:lumMod val="75000"/>
                    </a:schemeClr>
                  </a:solidFill>
                  <a:effectLst/>
                  <a:uLnTx/>
                  <a:uFillTx/>
                  <a:latin typeface="Gill Sans MT"/>
                  <a:ea typeface="+mn-ea"/>
                  <a:cs typeface="+mn-cs"/>
                </a:rPr>
                <a:t> </a:t>
              </a:r>
              <a:r>
                <a:rPr kumimoji="0" lang="en-US" sz="1200" b="1" i="0" u="none" strike="noStrike" kern="1200" cap="none" spc="0" normalizeH="0" baseline="0" noProof="0" dirty="0" err="1" smtClean="0">
                  <a:ln>
                    <a:noFill/>
                  </a:ln>
                  <a:solidFill>
                    <a:schemeClr val="bg2">
                      <a:lumMod val="75000"/>
                    </a:schemeClr>
                  </a:solidFill>
                  <a:effectLst/>
                  <a:uLnTx/>
                  <a:uFillTx/>
                  <a:latin typeface="Gill Sans MT"/>
                  <a:ea typeface="+mn-ea"/>
                  <a:cs typeface="+mn-cs"/>
                </a:rPr>
                <a:t>Rombergs</a:t>
              </a:r>
              <a:r>
                <a:rPr kumimoji="0" lang="en-US" sz="1200" b="1" i="0" u="none" strike="noStrike" kern="1200" cap="none" spc="0" normalizeH="0" baseline="0" noProof="0" dirty="0" smtClean="0">
                  <a:ln>
                    <a:noFill/>
                  </a:ln>
                  <a:solidFill>
                    <a:schemeClr val="bg2">
                      <a:lumMod val="75000"/>
                    </a:schemeClr>
                  </a:solidFill>
                  <a:effectLst/>
                  <a:uLnTx/>
                  <a:uFillTx/>
                  <a:latin typeface="Gill Sans MT"/>
                  <a:ea typeface="+mn-ea"/>
                  <a:cs typeface="+mn-cs"/>
                </a:rPr>
                <a:t> sign </a:t>
              </a:r>
              <a:r>
                <a:rPr kumimoji="0" lang="en-US" sz="1200" b="0" i="0" u="none" strike="noStrike" kern="1200" cap="none" spc="0" normalizeH="0" baseline="0" noProof="0" dirty="0" smtClean="0">
                  <a:ln>
                    <a:noFill/>
                  </a:ln>
                  <a:solidFill>
                    <a:schemeClr val="bg2">
                      <a:lumMod val="75000"/>
                    </a:schemeClr>
                  </a:solidFill>
                  <a:effectLst/>
                  <a:uLnTx/>
                  <a:uFillTx/>
                  <a:latin typeface="Gill Sans MT"/>
                  <a:ea typeface="+mn-ea"/>
                  <a:cs typeface="+mn-cs"/>
                </a:rPr>
                <a:t>when the posture maintenance is fully </a:t>
              </a:r>
              <a:r>
                <a:rPr kumimoji="0" lang="en-US" sz="1200" b="0" i="0" u="sng" strike="noStrike" kern="1200" cap="none" spc="0" normalizeH="0" baseline="0" noProof="0" dirty="0" smtClean="0">
                  <a:ln>
                    <a:noFill/>
                  </a:ln>
                  <a:solidFill>
                    <a:schemeClr val="bg2">
                      <a:lumMod val="75000"/>
                    </a:schemeClr>
                  </a:solidFill>
                  <a:effectLst/>
                  <a:uLnTx/>
                  <a:uFillTx/>
                  <a:latin typeface="Gill Sans MT"/>
                  <a:ea typeface="+mn-ea"/>
                  <a:cs typeface="+mn-cs"/>
                </a:rPr>
                <a:t>vision dependent</a:t>
              </a:r>
            </a:p>
          </p:txBody>
        </p:sp>
        <p:sp>
          <p:nvSpPr>
            <p:cNvPr id="94" name="Rectangle 93"/>
            <p:cNvSpPr/>
            <p:nvPr/>
          </p:nvSpPr>
          <p:spPr>
            <a:xfrm>
              <a:off x="4959643" y="6314147"/>
              <a:ext cx="1773001" cy="197016"/>
            </a:xfrm>
            <a:prstGeom prst="rect">
              <a:avLst/>
            </a:prstGeom>
            <a:solidFill>
              <a:sysClr val="window" lastClr="FFFFFF"/>
            </a:solidFill>
            <a:ln w="19050" cap="flat" cmpd="sng" algn="ctr">
              <a:solidFill>
                <a:srgbClr val="F4CCCC"/>
              </a:solidFill>
              <a:prstDash val="solid"/>
            </a:ln>
            <a:effectLst/>
          </p:spPr>
          <p:txBody>
            <a:bodyPr rtlCol="0" anchor="ctr"/>
            <a:lstStyle/>
            <a:p>
              <a:pPr marL="0" marR="0" lvl="0" indent="0" algn="ctr" defTabSz="1015898" eaLnBrk="1" fontAlgn="auto" latinLnBrk="0" hangingPunct="1">
                <a:lnSpc>
                  <a:spcPct val="100000"/>
                </a:lnSpc>
                <a:spcBef>
                  <a:spcPts val="0"/>
                </a:spcBef>
                <a:spcAft>
                  <a:spcPts val="0"/>
                </a:spcAft>
                <a:buClrTx/>
                <a:buSzTx/>
                <a:buFontTx/>
                <a:buNone/>
                <a:tabLst/>
                <a:defRPr/>
              </a:pPr>
              <a:r>
                <a:rPr kumimoji="0" lang="en-US" b="0" i="0" u="none" strike="noStrike" kern="1200" cap="none" spc="-5" normalizeH="0" baseline="0" noProof="0" dirty="0" smtClean="0">
                  <a:ln>
                    <a:noFill/>
                  </a:ln>
                  <a:solidFill>
                    <a:srgbClr val="4D6382"/>
                  </a:solidFill>
                  <a:effectLst/>
                  <a:uLnTx/>
                  <a:uFillTx/>
                  <a:latin typeface="Gill Sans MT"/>
                  <a:ea typeface="+mn-ea"/>
                </a:rPr>
                <a:t>Neck Proprioceptors</a:t>
              </a:r>
              <a:endParaRPr kumimoji="0" lang="en-US" b="0" i="0" u="none" strike="noStrike" kern="1200" cap="none" spc="0" normalizeH="0" baseline="0" noProof="0" dirty="0" smtClean="0">
                <a:ln>
                  <a:noFill/>
                </a:ln>
                <a:solidFill>
                  <a:srgbClr val="4D6382"/>
                </a:solidFill>
                <a:effectLst/>
                <a:uLnTx/>
                <a:uFillTx/>
                <a:latin typeface="Gill Sans MT"/>
                <a:ea typeface="+mn-ea"/>
                <a:cs typeface="+mn-cs"/>
              </a:endParaRPr>
            </a:p>
          </p:txBody>
        </p:sp>
        <p:sp>
          <p:nvSpPr>
            <p:cNvPr id="95" name="Rectangle 94"/>
            <p:cNvSpPr/>
            <p:nvPr/>
          </p:nvSpPr>
          <p:spPr>
            <a:xfrm>
              <a:off x="4959640" y="7349530"/>
              <a:ext cx="1758965" cy="213779"/>
            </a:xfrm>
            <a:prstGeom prst="rect">
              <a:avLst/>
            </a:prstGeom>
            <a:solidFill>
              <a:sysClr val="window" lastClr="FFFFFF"/>
            </a:solidFill>
            <a:ln w="19050" cap="flat" cmpd="sng" algn="ctr">
              <a:solidFill>
                <a:srgbClr val="F4CCCC"/>
              </a:solidFill>
              <a:prstDash val="solid"/>
            </a:ln>
            <a:effectLst/>
          </p:spPr>
          <p:txBody>
            <a:bodyPr rtlCol="0" anchor="ctr"/>
            <a:lstStyle/>
            <a:p>
              <a:pPr marL="0" marR="0" lvl="0" indent="0" algn="ctr" defTabSz="1015898" eaLnBrk="1" fontAlgn="auto" latinLnBrk="0" hangingPunct="1">
                <a:lnSpc>
                  <a:spcPct val="100000"/>
                </a:lnSpc>
                <a:spcBef>
                  <a:spcPts val="0"/>
                </a:spcBef>
                <a:spcAft>
                  <a:spcPts val="0"/>
                </a:spcAft>
                <a:buClrTx/>
                <a:buSzTx/>
                <a:buFontTx/>
                <a:buNone/>
                <a:tabLst/>
                <a:defRPr/>
              </a:pPr>
              <a:r>
                <a:rPr kumimoji="0" lang="en-US" b="0" i="0" u="none" strike="noStrike" kern="1200" cap="none" spc="-5" normalizeH="0" baseline="0" noProof="0" dirty="0" smtClean="0">
                  <a:ln>
                    <a:noFill/>
                  </a:ln>
                  <a:solidFill>
                    <a:srgbClr val="4D6382"/>
                  </a:solidFill>
                  <a:effectLst/>
                  <a:uLnTx/>
                  <a:uFillTx/>
                  <a:latin typeface="Gill Sans MT"/>
                  <a:ea typeface="+mn-ea"/>
                  <a:cs typeface="Arial"/>
                </a:rPr>
                <a:t>Body Proprioceptors</a:t>
              </a:r>
            </a:p>
          </p:txBody>
        </p:sp>
        <p:sp>
          <p:nvSpPr>
            <p:cNvPr id="96" name="Rectangle 95"/>
            <p:cNvSpPr/>
            <p:nvPr/>
          </p:nvSpPr>
          <p:spPr>
            <a:xfrm>
              <a:off x="4959640" y="8375308"/>
              <a:ext cx="1772885" cy="234521"/>
            </a:xfrm>
            <a:prstGeom prst="rect">
              <a:avLst/>
            </a:prstGeom>
            <a:solidFill>
              <a:sysClr val="window" lastClr="FFFFFF"/>
            </a:solidFill>
            <a:ln w="19050" cap="flat" cmpd="sng" algn="ctr">
              <a:solidFill>
                <a:srgbClr val="F4CCCC"/>
              </a:solidFill>
              <a:prstDash val="solid"/>
            </a:ln>
            <a:effectLst/>
          </p:spPr>
          <p:txBody>
            <a:bodyPr rtlCol="0" anchor="ctr"/>
            <a:lstStyle/>
            <a:p>
              <a:pPr marL="0" marR="0" lvl="0" indent="0" algn="ctr" defTabSz="1015898" eaLnBrk="1" fontAlgn="auto" latinLnBrk="0" hangingPunct="1">
                <a:lnSpc>
                  <a:spcPct val="100000"/>
                </a:lnSpc>
                <a:spcBef>
                  <a:spcPts val="0"/>
                </a:spcBef>
                <a:spcAft>
                  <a:spcPts val="0"/>
                </a:spcAft>
                <a:buClrTx/>
                <a:buSzTx/>
                <a:buFontTx/>
                <a:buNone/>
                <a:tabLst/>
                <a:defRPr/>
              </a:pPr>
              <a:r>
                <a:rPr kumimoji="0" lang="en-US" b="0" i="0" u="none" strike="noStrike" kern="1200" cap="none" spc="-5" normalizeH="0" baseline="0" noProof="0" dirty="0" smtClean="0">
                  <a:ln>
                    <a:noFill/>
                  </a:ln>
                  <a:solidFill>
                    <a:srgbClr val="4D6382"/>
                  </a:solidFill>
                  <a:effectLst/>
                  <a:uLnTx/>
                  <a:uFillTx/>
                  <a:latin typeface="Gill Sans MT"/>
                  <a:ea typeface="+mn-ea"/>
                  <a:cs typeface="Arial"/>
                </a:rPr>
                <a:t>Pressure receptors</a:t>
              </a:r>
            </a:p>
          </p:txBody>
        </p:sp>
        <p:sp>
          <p:nvSpPr>
            <p:cNvPr id="97" name="Rectangle 96"/>
            <p:cNvSpPr/>
            <p:nvPr/>
          </p:nvSpPr>
          <p:spPr>
            <a:xfrm>
              <a:off x="4959640" y="6680798"/>
              <a:ext cx="1772885" cy="410288"/>
            </a:xfrm>
            <a:prstGeom prst="rect">
              <a:avLst/>
            </a:prstGeom>
            <a:solidFill>
              <a:sysClr val="window" lastClr="FFFFFF"/>
            </a:solidFill>
            <a:ln w="19050" cap="flat" cmpd="sng" algn="ctr">
              <a:solidFill>
                <a:srgbClr val="F4CCCC"/>
              </a:solidFill>
              <a:prstDash val="solid"/>
            </a:ln>
            <a:effectLst/>
          </p:spPr>
          <p:txBody>
            <a:bodyPr rtlCol="0" anchor="ctr"/>
            <a:lstStyle/>
            <a:p>
              <a:pPr marL="0" marR="0" lvl="0" indent="0" algn="ctr" defTabSz="1015898"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smtClean="0">
                  <a:ln>
                    <a:noFill/>
                  </a:ln>
                  <a:solidFill>
                    <a:prstClr val="black"/>
                  </a:solidFill>
                  <a:effectLst/>
                  <a:uLnTx/>
                  <a:uFillTx/>
                  <a:latin typeface="Gill Sans MT"/>
                  <a:ea typeface="+mn-ea"/>
                  <a:cs typeface="Arial"/>
                </a:rPr>
                <a:t>Detect head position in relation to trunk</a:t>
              </a:r>
            </a:p>
          </p:txBody>
        </p:sp>
        <p:sp>
          <p:nvSpPr>
            <p:cNvPr id="98" name="Rectangle 97"/>
            <p:cNvSpPr/>
            <p:nvPr/>
          </p:nvSpPr>
          <p:spPr>
            <a:xfrm>
              <a:off x="4959641" y="7738484"/>
              <a:ext cx="1758964" cy="438568"/>
            </a:xfrm>
            <a:prstGeom prst="rect">
              <a:avLst/>
            </a:prstGeom>
            <a:solidFill>
              <a:sysClr val="window" lastClr="FFFFFF"/>
            </a:solidFill>
            <a:ln w="19050" cap="flat" cmpd="sng" algn="ctr">
              <a:solidFill>
                <a:srgbClr val="F4CCCC"/>
              </a:solidFill>
              <a:prstDash val="solid"/>
            </a:ln>
            <a:effectLst/>
          </p:spPr>
          <p:txBody>
            <a:bodyPr rtlCol="0" anchor="ctr"/>
            <a:lstStyle/>
            <a:p>
              <a:pPr marL="0" marR="0" lvl="0" indent="0" algn="ctr" defTabSz="1015898"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smtClean="0">
                  <a:ln>
                    <a:noFill/>
                  </a:ln>
                  <a:solidFill>
                    <a:prstClr val="black"/>
                  </a:solidFill>
                  <a:effectLst/>
                  <a:uLnTx/>
                  <a:uFillTx/>
                  <a:latin typeface="Gill Sans MT"/>
                  <a:ea typeface="+mn-ea"/>
                  <a:cs typeface="Arial"/>
                </a:rPr>
                <a:t>Proprioceptors of anti-gravity muscles</a:t>
              </a:r>
            </a:p>
          </p:txBody>
        </p:sp>
        <p:sp>
          <p:nvSpPr>
            <p:cNvPr id="99" name="Rectangle 98"/>
            <p:cNvSpPr/>
            <p:nvPr/>
          </p:nvSpPr>
          <p:spPr>
            <a:xfrm>
              <a:off x="4959641" y="8765021"/>
              <a:ext cx="1772884" cy="600877"/>
            </a:xfrm>
            <a:prstGeom prst="rect">
              <a:avLst/>
            </a:prstGeom>
            <a:solidFill>
              <a:sysClr val="window" lastClr="FFFFFF"/>
            </a:solidFill>
            <a:ln w="19050" cap="flat" cmpd="sng" algn="ctr">
              <a:solidFill>
                <a:srgbClr val="F4CCCC"/>
              </a:solidFill>
              <a:prstDash val="solid"/>
            </a:ln>
            <a:effectLst/>
          </p:spPr>
          <p:txBody>
            <a:bodyPr rtlCol="0" anchor="ctr"/>
            <a:lstStyle/>
            <a:p>
              <a:pPr marL="0" marR="0" lvl="0" indent="0" algn="ctr" defTabSz="1015898"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smtClean="0">
                  <a:ln>
                    <a:noFill/>
                  </a:ln>
                  <a:solidFill>
                    <a:prstClr val="black"/>
                  </a:solidFill>
                  <a:effectLst/>
                  <a:uLnTx/>
                  <a:uFillTx/>
                  <a:latin typeface="Gill Sans MT"/>
                  <a:ea typeface="+mn-ea"/>
                  <a:cs typeface="Arial"/>
                </a:rPr>
                <a:t>As in sole of  feet initiate positive supporting reaction (magnet reflex)</a:t>
              </a:r>
            </a:p>
          </p:txBody>
        </p:sp>
        <p:cxnSp>
          <p:nvCxnSpPr>
            <p:cNvPr id="103" name="Straight Connector 102"/>
            <p:cNvCxnSpPr>
              <a:stCxn id="94" idx="2"/>
              <a:endCxn id="97" idx="0"/>
            </p:cNvCxnSpPr>
            <p:nvPr/>
          </p:nvCxnSpPr>
          <p:spPr>
            <a:xfrm flipH="1">
              <a:off x="5846083" y="6511163"/>
              <a:ext cx="61" cy="169635"/>
            </a:xfrm>
            <a:prstGeom prst="line">
              <a:avLst/>
            </a:prstGeom>
            <a:noFill/>
            <a:ln w="9525" cap="flat" cmpd="sng" algn="ctr">
              <a:solidFill>
                <a:srgbClr val="F4CCCC"/>
              </a:solidFill>
              <a:prstDash val="solid"/>
            </a:ln>
            <a:effectLst/>
          </p:spPr>
        </p:cxnSp>
        <p:cxnSp>
          <p:nvCxnSpPr>
            <p:cNvPr id="104" name="Straight Connector 103"/>
            <p:cNvCxnSpPr>
              <a:stCxn id="95" idx="2"/>
              <a:endCxn id="98" idx="0"/>
            </p:cNvCxnSpPr>
            <p:nvPr/>
          </p:nvCxnSpPr>
          <p:spPr>
            <a:xfrm>
              <a:off x="5839123" y="7563309"/>
              <a:ext cx="0" cy="175175"/>
            </a:xfrm>
            <a:prstGeom prst="line">
              <a:avLst/>
            </a:prstGeom>
            <a:noFill/>
            <a:ln w="9525" cap="flat" cmpd="sng" algn="ctr">
              <a:solidFill>
                <a:srgbClr val="F4CCCC"/>
              </a:solidFill>
              <a:prstDash val="solid"/>
            </a:ln>
            <a:effectLst/>
          </p:spPr>
        </p:cxnSp>
        <p:cxnSp>
          <p:nvCxnSpPr>
            <p:cNvPr id="105" name="Straight Connector 104"/>
            <p:cNvCxnSpPr>
              <a:stCxn id="96" idx="2"/>
              <a:endCxn id="99" idx="0"/>
            </p:cNvCxnSpPr>
            <p:nvPr/>
          </p:nvCxnSpPr>
          <p:spPr>
            <a:xfrm>
              <a:off x="5846083" y="8609829"/>
              <a:ext cx="0" cy="155192"/>
            </a:xfrm>
            <a:prstGeom prst="line">
              <a:avLst/>
            </a:prstGeom>
            <a:noFill/>
            <a:ln w="9525" cap="flat" cmpd="sng" algn="ctr">
              <a:solidFill>
                <a:srgbClr val="F4CCCC"/>
              </a:solidFill>
              <a:prstDash val="solid"/>
            </a:ln>
            <a:effectLst/>
          </p:spPr>
        </p:cxnSp>
        <p:cxnSp>
          <p:nvCxnSpPr>
            <p:cNvPr id="136" name="Straight Connector 135"/>
            <p:cNvCxnSpPr>
              <a:stCxn id="92" idx="0"/>
              <a:endCxn id="85" idx="2"/>
            </p:cNvCxnSpPr>
            <p:nvPr/>
          </p:nvCxnSpPr>
          <p:spPr>
            <a:xfrm flipV="1">
              <a:off x="3408024" y="6065308"/>
              <a:ext cx="0" cy="248840"/>
            </a:xfrm>
            <a:prstGeom prst="line">
              <a:avLst/>
            </a:prstGeom>
            <a:noFill/>
            <a:ln w="9525" cap="flat" cmpd="sng" algn="ctr">
              <a:solidFill>
                <a:srgbClr val="F4CCCC"/>
              </a:solidFill>
              <a:prstDash val="solid"/>
            </a:ln>
            <a:effectLst/>
          </p:spPr>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95822405"/>
              </p:ext>
            </p:extLst>
          </p:nvPr>
        </p:nvGraphicFramePr>
        <p:xfrm>
          <a:off x="237996" y="796297"/>
          <a:ext cx="6200382" cy="6656689"/>
        </p:xfrm>
        <a:graphic>
          <a:graphicData uri="http://schemas.openxmlformats.org/drawingml/2006/table">
            <a:tbl>
              <a:tblPr firstRow="1" bandRow="1"/>
              <a:tblGrid>
                <a:gridCol w="1033397">
                  <a:extLst>
                    <a:ext uri="{9D8B030D-6E8A-4147-A177-3AD203B41FA5}">
                      <a16:colId xmlns:a16="http://schemas.microsoft.com/office/drawing/2014/main" val="20000"/>
                    </a:ext>
                  </a:extLst>
                </a:gridCol>
                <a:gridCol w="1033395">
                  <a:extLst>
                    <a:ext uri="{9D8B030D-6E8A-4147-A177-3AD203B41FA5}">
                      <a16:colId xmlns:a16="http://schemas.microsoft.com/office/drawing/2014/main" val="20001"/>
                    </a:ext>
                  </a:extLst>
                </a:gridCol>
                <a:gridCol w="1033397">
                  <a:extLst>
                    <a:ext uri="{9D8B030D-6E8A-4147-A177-3AD203B41FA5}">
                      <a16:colId xmlns:a16="http://schemas.microsoft.com/office/drawing/2014/main" val="20002"/>
                    </a:ext>
                  </a:extLst>
                </a:gridCol>
                <a:gridCol w="3100193">
                  <a:extLst>
                    <a:ext uri="{9D8B030D-6E8A-4147-A177-3AD203B41FA5}">
                      <a16:colId xmlns:a16="http://schemas.microsoft.com/office/drawing/2014/main" val="20003"/>
                    </a:ext>
                  </a:extLst>
                </a:gridCol>
              </a:tblGrid>
              <a:tr h="481861">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9pPr>
                    </a:lstStyle>
                    <a:p>
                      <a:pPr algn="ctr"/>
                      <a:r>
                        <a:rPr lang="en-US" sz="1800" b="1" dirty="0" smtClean="0">
                          <a:solidFill>
                            <a:schemeClr val="accent2">
                              <a:lumMod val="75000"/>
                            </a:schemeClr>
                          </a:solidFill>
                          <a:latin typeface="Josefin Sans" pitchFamily="2" charset="0"/>
                        </a:rPr>
                        <a:t>Postural</a:t>
                      </a:r>
                      <a:r>
                        <a:rPr lang="en-US" sz="1800" b="1" baseline="0" dirty="0" smtClean="0">
                          <a:solidFill>
                            <a:schemeClr val="accent2">
                              <a:lumMod val="75000"/>
                            </a:schemeClr>
                          </a:solidFill>
                          <a:latin typeface="Josefin Sans" pitchFamily="2" charset="0"/>
                        </a:rPr>
                        <a:t> reflexes</a:t>
                      </a:r>
                      <a:endParaRPr lang="en-US" sz="1800" b="1" dirty="0">
                        <a:solidFill>
                          <a:schemeClr val="accent2">
                            <a:lumMod val="75000"/>
                          </a:schemeClr>
                        </a:solidFill>
                        <a:latin typeface="Josefin Sans" pitchFamily="2" charset="0"/>
                      </a:endParaRPr>
                    </a:p>
                  </a:txBody>
                  <a:tcPr anchor="ctr">
                    <a:lnL w="9525" cap="flat" cmpd="sng" algn="ctr">
                      <a:noFill/>
                      <a:prstDash val="dashDot"/>
                      <a:round/>
                      <a:headEnd type="none" w="med" len="med"/>
                      <a:tailEnd type="none" w="med" len="med"/>
                    </a:lnL>
                    <a:lnR w="9525" cap="flat" cmpd="sng" algn="ctr">
                      <a:noFill/>
                      <a:prstDash val="dashDot"/>
                      <a:round/>
                      <a:headEnd type="none" w="med" len="med"/>
                      <a:tailEnd type="none" w="med" len="med"/>
                    </a:lnR>
                    <a:lnT w="9525" cap="flat" cmpd="sng" algn="ctr">
                      <a:noFill/>
                      <a:prstDash val="dashDot"/>
                      <a:round/>
                      <a:headEnd type="none" w="med" len="med"/>
                      <a:tailEnd type="none" w="med" len="med"/>
                    </a:lnT>
                    <a:lnB w="9525" cap="flat" cmpd="sng" algn="ctr">
                      <a:noFill/>
                      <a:prstDash val="dash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0"/>
                  </a:ext>
                </a:extLst>
              </a:tr>
              <a:tr h="1325117">
                <a:tc gridSpan="3">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algn="ctr"/>
                      <a:endParaRPr lang="en-US" sz="1600" b="1" dirty="0" smtClean="0">
                        <a:solidFill>
                          <a:schemeClr val="accent2"/>
                        </a:solidFill>
                        <a:latin typeface="Josefin Sans" pitchFamily="2" charset="0"/>
                      </a:endParaRPr>
                    </a:p>
                    <a:p>
                      <a:pPr algn="ctr"/>
                      <a:r>
                        <a:rPr lang="en-US" sz="1600" b="1" dirty="0" smtClean="0">
                          <a:solidFill>
                            <a:schemeClr val="accent2"/>
                          </a:solidFill>
                          <a:latin typeface="Josefin Sans" pitchFamily="2" charset="0"/>
                        </a:rPr>
                        <a:t>Static reflexes </a:t>
                      </a:r>
                    </a:p>
                    <a:p>
                      <a:pPr algn="ctr"/>
                      <a:r>
                        <a:rPr lang="en-US" sz="1400" b="0" u="none" dirty="0" smtClean="0">
                          <a:solidFill>
                            <a:schemeClr val="bg2">
                              <a:lumMod val="75000"/>
                            </a:schemeClr>
                          </a:solidFill>
                          <a:latin typeface="Josefin Sans" pitchFamily="2" charset="0"/>
                        </a:rPr>
                        <a:t>(at rest) </a:t>
                      </a:r>
                      <a:r>
                        <a:rPr lang="en-US" sz="1400" b="0" u="none" spc="-5" dirty="0" smtClean="0">
                          <a:solidFill>
                            <a:schemeClr val="bg2">
                              <a:lumMod val="75000"/>
                            </a:schemeClr>
                          </a:solidFill>
                          <a:latin typeface="Josefin Sans" pitchFamily="2" charset="0"/>
                        </a:rPr>
                        <a:t>(</a:t>
                      </a:r>
                      <a:r>
                        <a:rPr lang="en-US" sz="1400" b="0" u="none" spc="-5" dirty="0" err="1" smtClean="0">
                          <a:solidFill>
                            <a:schemeClr val="bg2">
                              <a:lumMod val="75000"/>
                            </a:schemeClr>
                          </a:solidFill>
                          <a:latin typeface="Josefin Sans" pitchFamily="2" charset="0"/>
                        </a:rPr>
                        <a:t>statotonic</a:t>
                      </a:r>
                      <a:r>
                        <a:rPr lang="en-US" sz="1400" b="0" u="none" spc="-5" dirty="0" smtClean="0">
                          <a:solidFill>
                            <a:schemeClr val="bg2">
                              <a:lumMod val="75000"/>
                            </a:schemeClr>
                          </a:solidFill>
                          <a:latin typeface="Josefin Sans" pitchFamily="2"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u="none" spc="-5" dirty="0" smtClean="0">
                          <a:solidFill>
                            <a:schemeClr val="tx1"/>
                          </a:solidFill>
                          <a:latin typeface="Josefin Sans" pitchFamily="2" charset="0"/>
                          <a:cs typeface="Arial"/>
                        </a:rPr>
                        <a:t>Maintain posture </a:t>
                      </a:r>
                      <a:r>
                        <a:rPr lang="en-US" sz="1400" b="0" u="none" dirty="0" smtClean="0">
                          <a:solidFill>
                            <a:schemeClr val="tx1"/>
                          </a:solidFill>
                          <a:latin typeface="Josefin Sans" pitchFamily="2" charset="0"/>
                          <a:cs typeface="Arial"/>
                        </a:rPr>
                        <a:t>at</a:t>
                      </a:r>
                      <a:r>
                        <a:rPr lang="en-US" sz="1400" b="0" u="none" spc="-20" dirty="0" smtClean="0">
                          <a:solidFill>
                            <a:schemeClr val="tx1"/>
                          </a:solidFill>
                          <a:latin typeface="Josefin Sans" pitchFamily="2" charset="0"/>
                          <a:cs typeface="Arial"/>
                        </a:rPr>
                        <a:t> </a:t>
                      </a:r>
                      <a:r>
                        <a:rPr lang="en-US" sz="1400" b="0" u="none" spc="-10" dirty="0" smtClean="0">
                          <a:solidFill>
                            <a:schemeClr val="tx1"/>
                          </a:solidFill>
                          <a:latin typeface="Josefin Sans" pitchFamily="2" charset="0"/>
                          <a:cs typeface="Arial"/>
                        </a:rPr>
                        <a:t>rest</a:t>
                      </a:r>
                      <a:endParaRPr lang="en-US" sz="1400" b="0" u="none" dirty="0" smtClean="0">
                        <a:solidFill>
                          <a:schemeClr val="tx1"/>
                        </a:solidFill>
                        <a:latin typeface="Josefin Sans" pitchFamily="2" charset="0"/>
                        <a:cs typeface="Arial"/>
                      </a:endParaRPr>
                    </a:p>
                  </a:txBody>
                  <a:tcPr>
                    <a:lnL w="9525" cap="flat" cmpd="sng" algn="ctr">
                      <a:noFill/>
                      <a:prstDash val="dashDot"/>
                      <a:round/>
                      <a:headEnd type="none" w="med" len="med"/>
                      <a:tailEnd type="none" w="med" len="med"/>
                    </a:lnL>
                    <a:lnR w="12700" cap="flat" cmpd="sng" algn="ctr">
                      <a:solidFill>
                        <a:schemeClr val="accent3">
                          <a:lumMod val="60000"/>
                          <a:lumOff val="40000"/>
                        </a:schemeClr>
                      </a:solidFill>
                      <a:prstDash val="lgDashDot"/>
                      <a:round/>
                      <a:headEnd type="none" w="med" len="med"/>
                      <a:tailEnd type="none" w="med" len="med"/>
                    </a:lnR>
                    <a:lnT w="9525" cap="flat" cmpd="sng" algn="ctr">
                      <a:noFill/>
                      <a:prstDash val="dashDot"/>
                      <a:round/>
                      <a:headEnd type="none" w="med" len="med"/>
                      <a:tailEnd type="none" w="med" len="med"/>
                    </a:lnT>
                    <a:lnB w="9525" cap="flat" cmpd="sng" algn="ctr">
                      <a:noFill/>
                      <a:prstDash val="dashDot"/>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en-US"/>
                    </a:p>
                  </a:txBody>
                  <a:tcPr/>
                </a:tc>
                <a:tc hMerge="1">
                  <a:txBody>
                    <a:bodyPr/>
                    <a:lstStyle/>
                    <a:p>
                      <a:endParaRPr lang="en-US"/>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algn="ctr"/>
                      <a:endParaRPr lang="en-US" sz="1600" b="1" dirty="0" smtClean="0">
                        <a:solidFill>
                          <a:schemeClr val="accent2"/>
                        </a:solidFill>
                        <a:latin typeface="Josefin Sans" pitchFamily="2" charset="0"/>
                      </a:endParaRPr>
                    </a:p>
                    <a:p>
                      <a:pPr algn="ctr"/>
                      <a:r>
                        <a:rPr lang="en-US" sz="1600" b="1" dirty="0" smtClean="0">
                          <a:solidFill>
                            <a:schemeClr val="accent2"/>
                          </a:solidFill>
                          <a:latin typeface="Josefin Sans" pitchFamily="2" charset="0"/>
                        </a:rPr>
                        <a:t>Phasic</a:t>
                      </a:r>
                      <a:r>
                        <a:rPr lang="en-US" sz="1600" b="1" baseline="0" dirty="0" smtClean="0">
                          <a:solidFill>
                            <a:schemeClr val="accent2"/>
                          </a:solidFill>
                          <a:latin typeface="Josefin Sans" pitchFamily="2" charset="0"/>
                        </a:rPr>
                        <a:t> reflexes</a:t>
                      </a:r>
                      <a:r>
                        <a:rPr lang="en-US" sz="1600" b="1" baseline="0" dirty="0" smtClean="0">
                          <a:solidFill>
                            <a:schemeClr val="tx1"/>
                          </a:solidFill>
                          <a:latin typeface="Josefin Sans" pitchFamily="2" charset="0"/>
                        </a:rPr>
                        <a:t> </a:t>
                      </a:r>
                    </a:p>
                    <a:p>
                      <a:pPr algn="ctr"/>
                      <a:r>
                        <a:rPr lang="en-US" sz="1600" b="0" baseline="0" dirty="0" smtClean="0">
                          <a:solidFill>
                            <a:schemeClr val="tx1"/>
                          </a:solidFill>
                          <a:latin typeface="Josefin Sans" pitchFamily="2" charset="0"/>
                        </a:rPr>
                        <a:t>“center in Cerebral Cortex”</a:t>
                      </a:r>
                    </a:p>
                    <a:p>
                      <a:pPr algn="ctr"/>
                      <a:r>
                        <a:rPr lang="en-US" sz="1400" dirty="0" smtClean="0">
                          <a:solidFill>
                            <a:schemeClr val="bg2">
                              <a:lumMod val="75000"/>
                            </a:schemeClr>
                          </a:solidFill>
                          <a:latin typeface="Josefin Sans" pitchFamily="2" charset="0"/>
                          <a:cs typeface="Arial"/>
                        </a:rPr>
                        <a:t>(with</a:t>
                      </a:r>
                      <a:r>
                        <a:rPr lang="en-US" sz="1400" baseline="0" dirty="0" smtClean="0">
                          <a:solidFill>
                            <a:schemeClr val="bg2">
                              <a:lumMod val="75000"/>
                            </a:schemeClr>
                          </a:solidFill>
                          <a:latin typeface="Josefin Sans" pitchFamily="2" charset="0"/>
                          <a:cs typeface="Arial"/>
                        </a:rPr>
                        <a:t> </a:t>
                      </a:r>
                      <a:r>
                        <a:rPr lang="en-US" sz="1400" dirty="0" smtClean="0">
                          <a:solidFill>
                            <a:schemeClr val="bg2">
                              <a:lumMod val="75000"/>
                            </a:schemeClr>
                          </a:solidFill>
                          <a:latin typeface="Josefin Sans" pitchFamily="2" charset="0"/>
                          <a:cs typeface="Arial"/>
                        </a:rPr>
                        <a:t>motion) (</a:t>
                      </a:r>
                      <a:r>
                        <a:rPr lang="en-US" sz="1400" dirty="0" err="1" smtClean="0">
                          <a:solidFill>
                            <a:schemeClr val="bg2">
                              <a:lumMod val="75000"/>
                            </a:schemeClr>
                          </a:solidFill>
                          <a:latin typeface="Josefin Sans" pitchFamily="2" charset="0"/>
                          <a:cs typeface="Times New Roman"/>
                        </a:rPr>
                        <a:t>statokinetic</a:t>
                      </a:r>
                      <a:r>
                        <a:rPr lang="en-US" sz="1400" dirty="0" smtClean="0">
                          <a:solidFill>
                            <a:schemeClr val="bg2">
                              <a:lumMod val="75000"/>
                            </a:schemeClr>
                          </a:solidFill>
                          <a:latin typeface="Josefin Sans" pitchFamily="2" charset="0"/>
                          <a:cs typeface="Times New Roman"/>
                        </a:rPr>
                        <a:t> reflex)</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Josefin Sans" pitchFamily="2" charset="0"/>
                          <a:cs typeface="Times New Roman"/>
                        </a:rPr>
                        <a:t>Maintain posture </a:t>
                      </a:r>
                      <a:r>
                        <a:rPr lang="en-US" sz="1400" b="0" spc="-5" dirty="0" smtClean="0">
                          <a:latin typeface="Josefin Sans" pitchFamily="2" charset="0"/>
                          <a:cs typeface="Times New Roman"/>
                        </a:rPr>
                        <a:t>during</a:t>
                      </a:r>
                      <a:r>
                        <a:rPr lang="en-US" sz="1400" b="0" spc="-75" dirty="0" smtClean="0">
                          <a:latin typeface="Josefin Sans" pitchFamily="2" charset="0"/>
                          <a:cs typeface="Times New Roman"/>
                        </a:rPr>
                        <a:t> </a:t>
                      </a:r>
                      <a:r>
                        <a:rPr lang="en-US" sz="1400" b="0" dirty="0" smtClean="0">
                          <a:latin typeface="Josefin Sans" pitchFamily="2" charset="0"/>
                          <a:cs typeface="Times New Roman"/>
                        </a:rPr>
                        <a:t>motion</a:t>
                      </a:r>
                    </a:p>
                  </a:txBody>
                  <a:tcPr>
                    <a:lnL w="12700" cap="flat" cmpd="sng" algn="ctr">
                      <a:solidFill>
                        <a:schemeClr val="accent3">
                          <a:lumMod val="60000"/>
                          <a:lumOff val="40000"/>
                        </a:schemeClr>
                      </a:solidFill>
                      <a:prstDash val="lgDashDot"/>
                      <a:round/>
                      <a:headEnd type="none" w="med" len="med"/>
                      <a:tailEnd type="none" w="med" len="med"/>
                    </a:lnL>
                    <a:lnR w="9525" cap="flat" cmpd="sng" algn="ctr">
                      <a:noFill/>
                      <a:prstDash val="dashDot"/>
                      <a:round/>
                      <a:headEnd type="none" w="med" len="med"/>
                      <a:tailEnd type="none" w="med" len="med"/>
                    </a:lnR>
                    <a:lnT w="9525" cap="flat" cmpd="sng" algn="ctr">
                      <a:noFill/>
                      <a:prstDash val="dashDot"/>
                      <a:round/>
                      <a:headEnd type="none" w="med" len="med"/>
                      <a:tailEnd type="none" w="med" len="med"/>
                    </a:lnT>
                    <a:lnB w="9525" cap="flat" cmpd="sng" algn="ctr">
                      <a:noFill/>
                      <a:prstDash val="dashDot"/>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480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algn="ctr"/>
                      <a:r>
                        <a:rPr lang="en-US" sz="1400" b="1" dirty="0" smtClean="0">
                          <a:solidFill>
                            <a:srgbClr val="FF9900"/>
                          </a:solidFill>
                          <a:latin typeface="Josefin Sans" pitchFamily="2" charset="0"/>
                        </a:rPr>
                        <a:t>Spinal Reflexes</a:t>
                      </a:r>
                    </a:p>
                  </a:txBody>
                  <a:tcPr anchor="ctr">
                    <a:lnL w="9525" cap="flat" cmpd="sng" algn="ctr">
                      <a:noFill/>
                      <a:prstDash val="dashDot"/>
                      <a:round/>
                      <a:headEnd type="none" w="med" len="med"/>
                      <a:tailEnd type="none" w="med" len="med"/>
                    </a:lnL>
                    <a:lnR w="9525" cap="flat" cmpd="sng" algn="ctr">
                      <a:noFill/>
                      <a:prstDash val="dashDot"/>
                      <a:round/>
                      <a:headEnd type="none" w="med" len="med"/>
                      <a:tailEnd type="none" w="med" len="med"/>
                    </a:lnR>
                    <a:lnT w="9525" cap="flat" cmpd="sng" algn="ctr">
                      <a:noFill/>
                      <a:prstDash val="dashDot"/>
                      <a:round/>
                      <a:headEnd type="none" w="med" len="med"/>
                      <a:tailEnd type="none" w="med" len="med"/>
                    </a:lnT>
                    <a:lnB w="9525" cap="flat" cmpd="sng" algn="ctr">
                      <a:noFill/>
                      <a:prstDash val="dashDot"/>
                      <a:round/>
                      <a:headEnd type="none" w="med" len="med"/>
                      <a:tailEnd type="none" w="med" len="med"/>
                    </a:lnB>
                    <a:lnTlToBr w="12700" cmpd="sng">
                      <a:noFill/>
                      <a:prstDash val="solid"/>
                    </a:lnTlToBr>
                    <a:lnBlToTr w="12700" cmpd="sng">
                      <a:noFill/>
                      <a:prstDash val="solid"/>
                    </a:lnBlToTr>
                    <a:solidFill>
                      <a:srgbClr val="FFF7EB"/>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algn="ctr"/>
                      <a:r>
                        <a:rPr lang="en-US" sz="1400" b="1" dirty="0" smtClean="0">
                          <a:solidFill>
                            <a:schemeClr val="accent5"/>
                          </a:solidFill>
                          <a:latin typeface="Josefin Sans" pitchFamily="2" charset="0"/>
                        </a:rPr>
                        <a:t>Medullary Reflexes</a:t>
                      </a:r>
                    </a:p>
                  </a:txBody>
                  <a:tcPr anchor="ctr">
                    <a:lnL w="9525" cap="flat" cmpd="sng" algn="ctr">
                      <a:noFill/>
                      <a:prstDash val="dashDot"/>
                      <a:round/>
                      <a:headEnd type="none" w="med" len="med"/>
                      <a:tailEnd type="none" w="med" len="med"/>
                    </a:lnL>
                    <a:lnR w="9525" cap="flat" cmpd="sng" algn="ctr">
                      <a:noFill/>
                      <a:prstDash val="dashDot"/>
                      <a:round/>
                      <a:headEnd type="none" w="med" len="med"/>
                      <a:tailEnd type="none" w="med" len="med"/>
                    </a:lnR>
                    <a:lnT w="9525" cap="flat" cmpd="sng" algn="ctr">
                      <a:noFill/>
                      <a:prstDash val="dashDot"/>
                      <a:round/>
                      <a:headEnd type="none" w="med" len="med"/>
                      <a:tailEnd type="none" w="med" len="med"/>
                    </a:lnT>
                    <a:lnB w="9525" cap="flat" cmpd="sng" algn="ctr">
                      <a:noFill/>
                      <a:prstDash val="dash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algn="ctr"/>
                      <a:endParaRPr lang="en-US" sz="1400" b="0" dirty="0" smtClean="0">
                        <a:latin typeface="Josefin Sans" pitchFamily="2" charset="0"/>
                      </a:endParaRPr>
                    </a:p>
                    <a:p>
                      <a:pPr algn="ctr"/>
                      <a:endParaRPr lang="en-US" sz="1400" b="0" dirty="0" smtClean="0">
                        <a:latin typeface="Josefin Sans" pitchFamily="2" charset="0"/>
                      </a:endParaRPr>
                    </a:p>
                    <a:p>
                      <a:pPr algn="ctr"/>
                      <a:endParaRPr lang="en-US" sz="1400" b="0" dirty="0" smtClean="0">
                        <a:latin typeface="Josefin Sans" pitchFamily="2" charset="0"/>
                      </a:endParaRPr>
                    </a:p>
                    <a:p>
                      <a:pPr algn="ctr"/>
                      <a:r>
                        <a:rPr lang="en-US" sz="1400" b="1" dirty="0" smtClean="0">
                          <a:solidFill>
                            <a:srgbClr val="7030A0"/>
                          </a:solidFill>
                          <a:latin typeface="Josefin Sans" pitchFamily="2" charset="0"/>
                        </a:rPr>
                        <a:t>Righting Reflexes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2">
                              <a:lumMod val="75000"/>
                            </a:schemeClr>
                          </a:solidFill>
                          <a:latin typeface="Josefin Sans" pitchFamily="2" charset="0"/>
                        </a:rPr>
                        <a:t>Center: In the midbrain</a:t>
                      </a:r>
                      <a:endParaRPr lang="en-US" sz="1400" b="0" dirty="0" smtClean="0">
                        <a:solidFill>
                          <a:schemeClr val="bg2">
                            <a:lumMod val="75000"/>
                          </a:schemeClr>
                        </a:solidFill>
                        <a:latin typeface="Josefin Sans" pitchFamily="2" charset="0"/>
                      </a:endParaRPr>
                    </a:p>
                  </a:txBody>
                  <a:tcPr anchor="ctr">
                    <a:lnL w="9525" cap="flat" cmpd="sng" algn="ctr">
                      <a:noFill/>
                      <a:prstDash val="dashDot"/>
                      <a:round/>
                      <a:headEnd type="none" w="med" len="med"/>
                      <a:tailEnd type="none" w="med" len="med"/>
                    </a:lnL>
                    <a:lnR w="12700" cap="flat" cmpd="sng" algn="ctr">
                      <a:solidFill>
                        <a:schemeClr val="accent3">
                          <a:lumMod val="60000"/>
                          <a:lumOff val="40000"/>
                        </a:schemeClr>
                      </a:solidFill>
                      <a:prstDash val="lgDashDot"/>
                      <a:round/>
                      <a:headEnd type="none" w="med" len="med"/>
                      <a:tailEnd type="none" w="med" len="med"/>
                    </a:lnR>
                    <a:lnT w="9525" cap="flat" cmpd="sng" algn="ctr">
                      <a:noFill/>
                      <a:prstDash val="dashDot"/>
                      <a:round/>
                      <a:headEnd type="none" w="med" len="med"/>
                      <a:tailEnd type="none" w="med" len="med"/>
                    </a:lnT>
                    <a:lnB w="9525" cap="flat" cmpd="sng" algn="ctr">
                      <a:noFill/>
                      <a:prstDash val="dashDot"/>
                      <a:round/>
                      <a:headEnd type="none" w="med" len="med"/>
                      <a:tailEnd type="none" w="med" len="med"/>
                    </a:lnB>
                    <a:lnTlToBr w="12700" cmpd="sng">
                      <a:noFill/>
                      <a:prstDash val="solid"/>
                    </a:lnTlToBr>
                    <a:lnBlToTr w="12700" cmpd="sng">
                      <a:noFill/>
                      <a:prstDash val="solid"/>
                    </a:lnBlToTr>
                    <a:solidFill>
                      <a:srgbClr val="E4D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12700" marR="252095" indent="0" algn="ctr">
                        <a:lnSpc>
                          <a:spcPts val="2590"/>
                        </a:lnSpc>
                        <a:spcBef>
                          <a:spcPts val="615"/>
                        </a:spcBef>
                        <a:buFont typeface="Times New Roman"/>
                        <a:buNone/>
                        <a:tabLst>
                          <a:tab pos="431800" algn="l"/>
                          <a:tab pos="432434" algn="l"/>
                          <a:tab pos="4878070" algn="l"/>
                        </a:tabLst>
                      </a:pPr>
                      <a:r>
                        <a:rPr lang="en-US" sz="1400" b="1" dirty="0" smtClean="0">
                          <a:solidFill>
                            <a:srgbClr val="C00000"/>
                          </a:solidFill>
                          <a:latin typeface="Josefin Sans" pitchFamily="2" charset="0"/>
                        </a:rPr>
                        <a:t>A</a:t>
                      </a:r>
                      <a:r>
                        <a:rPr lang="en-US" sz="1400" b="1" dirty="0" smtClean="0">
                          <a:solidFill>
                            <a:srgbClr val="C00000"/>
                          </a:solidFill>
                          <a:latin typeface="Josefin Sans" pitchFamily="2" charset="0"/>
                          <a:cs typeface="Times New Roman"/>
                        </a:rPr>
                        <a:t>- Hopping Reaction </a:t>
                      </a:r>
                    </a:p>
                    <a:p>
                      <a:pPr marL="298450" marR="252095" indent="-285750">
                        <a:lnSpc>
                          <a:spcPts val="2590"/>
                        </a:lnSpc>
                        <a:spcBef>
                          <a:spcPts val="615"/>
                        </a:spcBef>
                        <a:buFont typeface="Arial" charset="0"/>
                        <a:buChar char="•"/>
                        <a:tabLst>
                          <a:tab pos="431800" algn="l"/>
                          <a:tab pos="432434" algn="l"/>
                          <a:tab pos="4878070" algn="l"/>
                        </a:tabLst>
                      </a:pPr>
                      <a:r>
                        <a:rPr lang="en-US" sz="1400" b="0" spc="-10" dirty="0" smtClean="0">
                          <a:latin typeface="Josefin Sans" pitchFamily="2" charset="0"/>
                          <a:cs typeface="Times New Roman"/>
                        </a:rPr>
                        <a:t>when </a:t>
                      </a:r>
                      <a:r>
                        <a:rPr lang="en-US" sz="1400" b="0" dirty="0" smtClean="0">
                          <a:latin typeface="Josefin Sans" pitchFamily="2" charset="0"/>
                          <a:cs typeface="Times New Roman"/>
                        </a:rPr>
                        <a:t>animal </a:t>
                      </a:r>
                      <a:r>
                        <a:rPr lang="en-US" sz="1400" b="0" spc="-5" dirty="0" smtClean="0">
                          <a:latin typeface="Josefin Sans" pitchFamily="2" charset="0"/>
                          <a:cs typeface="Times New Roman"/>
                        </a:rPr>
                        <a:t>is</a:t>
                      </a:r>
                      <a:r>
                        <a:rPr lang="en-US" sz="1400" b="0" spc="55" dirty="0" smtClean="0">
                          <a:latin typeface="Josefin Sans" pitchFamily="2" charset="0"/>
                          <a:cs typeface="Times New Roman"/>
                        </a:rPr>
                        <a:t> </a:t>
                      </a:r>
                      <a:r>
                        <a:rPr lang="en-US" sz="1400" b="0" spc="-5" dirty="0" smtClean="0">
                          <a:latin typeface="Josefin Sans" pitchFamily="2" charset="0"/>
                          <a:cs typeface="Times New Roman"/>
                        </a:rPr>
                        <a:t>pushed</a:t>
                      </a:r>
                      <a:r>
                        <a:rPr lang="en-US" sz="1400" b="0" spc="20" dirty="0" smtClean="0">
                          <a:latin typeface="Josefin Sans" pitchFamily="2" charset="0"/>
                          <a:cs typeface="Times New Roman"/>
                        </a:rPr>
                        <a:t> </a:t>
                      </a:r>
                      <a:r>
                        <a:rPr lang="en-US" sz="1400" b="0" dirty="0" smtClean="0">
                          <a:latin typeface="Josefin Sans" pitchFamily="2" charset="0"/>
                          <a:cs typeface="Times New Roman"/>
                        </a:rPr>
                        <a:t>laterally</a:t>
                      </a:r>
                      <a:r>
                        <a:rPr lang="en-US" sz="1100" b="0" dirty="0" smtClean="0">
                          <a:latin typeface="Josefin Sans" pitchFamily="2" charset="0"/>
                          <a:cs typeface="Times New Roman"/>
                        </a:rPr>
                        <a:t> </a:t>
                      </a:r>
                      <a:r>
                        <a:rPr lang="en-US" sz="1400" b="0" spc="-5" dirty="0" smtClean="0">
                          <a:latin typeface="Josefin Sans" pitchFamily="2" charset="0"/>
                          <a:cs typeface="Times New Roman"/>
                        </a:rPr>
                        <a:t>hopping reflex occurs</a:t>
                      </a:r>
                      <a:r>
                        <a:rPr lang="en-US" sz="1400" b="0" spc="-10" dirty="0" smtClean="0">
                          <a:latin typeface="Josefin Sans" pitchFamily="2" charset="0"/>
                          <a:cs typeface="Times New Roman"/>
                        </a:rPr>
                        <a:t> </a:t>
                      </a:r>
                      <a:r>
                        <a:rPr lang="en-US" sz="1400" b="0" dirty="0" smtClean="0">
                          <a:latin typeface="Josefin Sans" pitchFamily="2" charset="0"/>
                          <a:cs typeface="Times New Roman"/>
                        </a:rPr>
                        <a:t>to keep limbs </a:t>
                      </a:r>
                      <a:r>
                        <a:rPr lang="en-US" sz="1400" b="0" spc="-5" dirty="0" smtClean="0">
                          <a:latin typeface="Josefin Sans" pitchFamily="2" charset="0"/>
                          <a:cs typeface="Times New Roman"/>
                        </a:rPr>
                        <a:t>in </a:t>
                      </a:r>
                      <a:r>
                        <a:rPr lang="en-US" sz="1400" b="0" dirty="0" smtClean="0">
                          <a:latin typeface="Josefin Sans" pitchFamily="2" charset="0"/>
                          <a:cs typeface="Times New Roman"/>
                        </a:rPr>
                        <a:t>position to </a:t>
                      </a:r>
                      <a:r>
                        <a:rPr lang="en-US" sz="1400" b="0" spc="-5" dirty="0" smtClean="0">
                          <a:latin typeface="Josefin Sans" pitchFamily="2" charset="0"/>
                          <a:cs typeface="Times New Roman"/>
                        </a:rPr>
                        <a:t>support</a:t>
                      </a:r>
                      <a:r>
                        <a:rPr lang="en-US" sz="1400" b="0" spc="-60" dirty="0" smtClean="0">
                          <a:latin typeface="Josefin Sans" pitchFamily="2" charset="0"/>
                          <a:cs typeface="Times New Roman"/>
                        </a:rPr>
                        <a:t> </a:t>
                      </a:r>
                      <a:r>
                        <a:rPr lang="en-US" sz="1400" b="0" spc="-5" dirty="0" smtClean="0">
                          <a:latin typeface="Josefin Sans" pitchFamily="2" charset="0"/>
                          <a:cs typeface="Times New Roman"/>
                        </a:rPr>
                        <a:t>body.</a:t>
                      </a:r>
                      <a:endParaRPr lang="en-US" sz="1400" b="0" spc="0" dirty="0" smtClean="0">
                        <a:latin typeface="Josefin Sans" pitchFamily="2" charset="0"/>
                        <a:cs typeface="Times New Roman"/>
                      </a:endParaRPr>
                    </a:p>
                    <a:p>
                      <a:pPr marL="298450" marR="252095" indent="-285750">
                        <a:lnSpc>
                          <a:spcPts val="2590"/>
                        </a:lnSpc>
                        <a:spcBef>
                          <a:spcPts val="615"/>
                        </a:spcBef>
                        <a:buFont typeface="Arial" charset="0"/>
                        <a:buChar char="•"/>
                        <a:tabLst>
                          <a:tab pos="431800" algn="l"/>
                          <a:tab pos="432434" algn="l"/>
                          <a:tab pos="4878070" algn="l"/>
                        </a:tabLst>
                      </a:pPr>
                      <a:r>
                        <a:rPr lang="en-US" sz="1400" b="0" spc="-5" dirty="0" smtClean="0">
                          <a:latin typeface="Josefin Sans" pitchFamily="2" charset="0"/>
                          <a:cs typeface="Times New Roman"/>
                        </a:rPr>
                        <a:t>The </a:t>
                      </a:r>
                      <a:r>
                        <a:rPr lang="en-US" sz="1400" b="0" dirty="0" smtClean="0">
                          <a:solidFill>
                            <a:schemeClr val="tx1"/>
                          </a:solidFill>
                          <a:latin typeface="Josefin Sans" pitchFamily="2" charset="0"/>
                          <a:cs typeface="Times New Roman"/>
                        </a:rPr>
                        <a:t>receptors are in </a:t>
                      </a:r>
                      <a:r>
                        <a:rPr lang="en-US" sz="1400" b="0" dirty="0" smtClean="0">
                          <a:solidFill>
                            <a:srgbClr val="FF5050"/>
                          </a:solidFill>
                          <a:latin typeface="Josefin Sans" pitchFamily="2" charset="0"/>
                          <a:cs typeface="Times New Roman"/>
                        </a:rPr>
                        <a:t>muscle</a:t>
                      </a:r>
                      <a:r>
                        <a:rPr lang="en-US" sz="1400" b="0" spc="-60" dirty="0" smtClean="0">
                          <a:solidFill>
                            <a:srgbClr val="FF5050"/>
                          </a:solidFill>
                          <a:latin typeface="Josefin Sans" pitchFamily="2" charset="0"/>
                          <a:cs typeface="Times New Roman"/>
                        </a:rPr>
                        <a:t> </a:t>
                      </a:r>
                      <a:r>
                        <a:rPr lang="en-US" sz="1400" b="0" spc="-5" dirty="0" smtClean="0">
                          <a:solidFill>
                            <a:srgbClr val="FF5050"/>
                          </a:solidFill>
                          <a:latin typeface="Josefin Sans" pitchFamily="2" charset="0"/>
                          <a:cs typeface="Times New Roman"/>
                        </a:rPr>
                        <a:t>spindles.</a:t>
                      </a:r>
                      <a:endParaRPr lang="en-US" sz="1400" b="0" dirty="0" smtClean="0">
                        <a:latin typeface="Josefin Sans" pitchFamily="2" charset="0"/>
                        <a:cs typeface="Times New Roman"/>
                      </a:endParaRPr>
                    </a:p>
                    <a:p>
                      <a:pPr algn="ctr"/>
                      <a:endParaRPr lang="en-US" sz="1400" b="0" dirty="0">
                        <a:latin typeface="Josefin Sans" pitchFamily="2" charset="0"/>
                      </a:endParaRPr>
                    </a:p>
                  </a:txBody>
                  <a:tcPr>
                    <a:lnL w="12700" cap="flat" cmpd="sng" algn="ctr">
                      <a:solidFill>
                        <a:schemeClr val="accent3">
                          <a:lumMod val="60000"/>
                          <a:lumOff val="40000"/>
                        </a:schemeClr>
                      </a:solidFill>
                      <a:prstDash val="lgDashDot"/>
                      <a:round/>
                      <a:headEnd type="none" w="med" len="med"/>
                      <a:tailEnd type="none" w="med" len="med"/>
                    </a:lnL>
                    <a:lnR w="9525" cap="flat" cmpd="sng" algn="ctr">
                      <a:noFill/>
                      <a:prstDash val="dashDot"/>
                      <a:round/>
                      <a:headEnd type="none" w="med" len="med"/>
                      <a:tailEnd type="none" w="med" len="med"/>
                    </a:lnR>
                    <a:lnT w="9525" cap="flat" cmpd="sng" algn="ctr">
                      <a:noFill/>
                      <a:prstDash val="dashDot"/>
                      <a:round/>
                      <a:headEnd type="none" w="med" len="med"/>
                      <a:tailEnd type="none" w="med" len="med"/>
                    </a:lnT>
                    <a:lnB w="9525" cap="flat" cmpd="sng" algn="ctr">
                      <a:noFill/>
                      <a:prstDash val="dashDot"/>
                      <a:round/>
                      <a:headEnd type="none" w="med" len="med"/>
                      <a:tailEnd type="none" w="med" len="med"/>
                    </a:lnB>
                    <a:lnTlToBr w="12700" cmpd="sng">
                      <a:noFill/>
                      <a:prstDash val="solid"/>
                    </a:lnTlToBr>
                    <a:lnBlToTr w="12700" cmpd="sng">
                      <a:noFill/>
                      <a:prstDash val="solid"/>
                    </a:lnBlToTr>
                    <a:solidFill>
                      <a:srgbClr val="FFD9D9"/>
                    </a:solidFill>
                  </a:tcPr>
                </a:tc>
                <a:extLst>
                  <a:ext uri="{0D108BD9-81ED-4DB2-BD59-A6C34878D82A}">
                    <a16:rowId xmlns:a16="http://schemas.microsoft.com/office/drawing/2014/main" val="10002"/>
                  </a:ext>
                </a:extLst>
              </a:tr>
              <a:tr h="2369149">
                <a:tc gridSpan="3">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12700" algn="ctr">
                        <a:lnSpc>
                          <a:spcPct val="100000"/>
                        </a:lnSpc>
                      </a:pPr>
                      <a:r>
                        <a:rPr lang="en-US" sz="1400" b="0" dirty="0" smtClean="0">
                          <a:solidFill>
                            <a:srgbClr val="FF0000"/>
                          </a:solidFill>
                          <a:latin typeface="Josefin Sans" pitchFamily="2" charset="0"/>
                          <a:cs typeface="Arial"/>
                        </a:rPr>
                        <a:t>N.B: spinal receptors </a:t>
                      </a:r>
                      <a:r>
                        <a:rPr lang="en-US" sz="1400" b="0" spc="-5" dirty="0" smtClean="0">
                          <a:solidFill>
                            <a:srgbClr val="FF0000"/>
                          </a:solidFill>
                          <a:latin typeface="Josefin Sans" pitchFamily="2" charset="0"/>
                          <a:cs typeface="Arial"/>
                        </a:rPr>
                        <a:t>can </a:t>
                      </a:r>
                      <a:r>
                        <a:rPr lang="en-US" sz="1400" b="0" dirty="0" smtClean="0">
                          <a:solidFill>
                            <a:srgbClr val="FF0000"/>
                          </a:solidFill>
                          <a:latin typeface="Josefin Sans" pitchFamily="2" charset="0"/>
                          <a:cs typeface="Arial"/>
                        </a:rPr>
                        <a:t>be studied in </a:t>
                      </a:r>
                      <a:r>
                        <a:rPr lang="en-US" sz="1400" b="0" spc="-5" dirty="0" smtClean="0">
                          <a:solidFill>
                            <a:srgbClr val="FF0000"/>
                          </a:solidFill>
                          <a:latin typeface="Josefin Sans" pitchFamily="2" charset="0"/>
                          <a:cs typeface="Arial"/>
                        </a:rPr>
                        <a:t>spinal animal </a:t>
                      </a:r>
                      <a:r>
                        <a:rPr lang="en-US" sz="1400" b="0" dirty="0" smtClean="0">
                          <a:solidFill>
                            <a:srgbClr val="FF0000"/>
                          </a:solidFill>
                          <a:latin typeface="Josefin Sans" pitchFamily="2" charset="0"/>
                          <a:cs typeface="Arial"/>
                        </a:rPr>
                        <a:t>with</a:t>
                      </a:r>
                      <a:r>
                        <a:rPr lang="en-US" sz="1400" b="0" spc="-125" dirty="0" smtClean="0">
                          <a:solidFill>
                            <a:srgbClr val="FF0000"/>
                          </a:solidFill>
                          <a:latin typeface="Josefin Sans" pitchFamily="2" charset="0"/>
                          <a:cs typeface="Arial"/>
                        </a:rPr>
                        <a:t> </a:t>
                      </a:r>
                      <a:r>
                        <a:rPr lang="en-US" sz="1400" b="0" spc="-5" dirty="0" smtClean="0">
                          <a:solidFill>
                            <a:srgbClr val="FF0000"/>
                          </a:solidFill>
                          <a:latin typeface="Josefin Sans" pitchFamily="2" charset="0"/>
                          <a:cs typeface="Arial"/>
                        </a:rPr>
                        <a:t>cut</a:t>
                      </a:r>
                      <a:endParaRPr lang="en-US" sz="1400" b="0" dirty="0" smtClean="0">
                        <a:solidFill>
                          <a:srgbClr val="FF0000"/>
                        </a:solidFill>
                        <a:latin typeface="Josefin Sans" pitchFamily="2" charset="0"/>
                        <a:cs typeface="Arial"/>
                      </a:endParaRPr>
                    </a:p>
                    <a:p>
                      <a:pPr marL="12700" algn="ctr">
                        <a:lnSpc>
                          <a:spcPct val="100000"/>
                        </a:lnSpc>
                      </a:pPr>
                      <a:r>
                        <a:rPr lang="en-US" sz="1400" b="0" spc="-5" dirty="0" smtClean="0">
                          <a:solidFill>
                            <a:srgbClr val="FF0000"/>
                          </a:solidFill>
                          <a:latin typeface="Josefin Sans" pitchFamily="2" charset="0"/>
                          <a:cs typeface="Arial"/>
                        </a:rPr>
                        <a:t>at neck </a:t>
                      </a:r>
                      <a:r>
                        <a:rPr lang="en-US" sz="1400" b="0" dirty="0" smtClean="0">
                          <a:solidFill>
                            <a:srgbClr val="FF0000"/>
                          </a:solidFill>
                          <a:latin typeface="Josefin Sans" pitchFamily="2" charset="0"/>
                          <a:cs typeface="Arial"/>
                        </a:rPr>
                        <a:t>between </a:t>
                      </a:r>
                      <a:r>
                        <a:rPr lang="en-US" sz="1400" b="0" spc="-5" dirty="0" smtClean="0">
                          <a:solidFill>
                            <a:srgbClr val="FF0000"/>
                          </a:solidFill>
                          <a:latin typeface="Josefin Sans" pitchFamily="2" charset="0"/>
                          <a:cs typeface="Arial"/>
                        </a:rPr>
                        <a:t>the S.C &amp; brain stem so all S.C is</a:t>
                      </a:r>
                      <a:r>
                        <a:rPr lang="en-US" sz="1400" b="0" spc="60" dirty="0" smtClean="0">
                          <a:solidFill>
                            <a:srgbClr val="FF0000"/>
                          </a:solidFill>
                          <a:latin typeface="Josefin Sans" pitchFamily="2" charset="0"/>
                          <a:cs typeface="Arial"/>
                        </a:rPr>
                        <a:t> </a:t>
                      </a:r>
                      <a:r>
                        <a:rPr lang="en-US" sz="1400" b="0" spc="-5" dirty="0" smtClean="0">
                          <a:solidFill>
                            <a:srgbClr val="FF0000"/>
                          </a:solidFill>
                          <a:latin typeface="Josefin Sans" pitchFamily="2" charset="0"/>
                          <a:cs typeface="Arial"/>
                        </a:rPr>
                        <a:t>intact.</a:t>
                      </a:r>
                      <a:endParaRPr lang="en-US" sz="1400" b="0" dirty="0" smtClean="0">
                        <a:solidFill>
                          <a:srgbClr val="FF0000"/>
                        </a:solidFill>
                        <a:latin typeface="Josefin Sans" pitchFamily="2" charset="0"/>
                      </a:endParaRPr>
                    </a:p>
                    <a:p>
                      <a:pPr algn="ctr"/>
                      <a:endParaRPr lang="en-US" sz="1400" b="0" dirty="0">
                        <a:latin typeface="Josefin Sans" pitchFamily="2" charset="0"/>
                      </a:endParaRPr>
                    </a:p>
                  </a:txBody>
                  <a:tcPr anchor="ctr">
                    <a:lnL w="9525" cap="flat" cmpd="sng" algn="ctr">
                      <a:noFill/>
                      <a:prstDash val="dashDot"/>
                      <a:round/>
                      <a:headEnd type="none" w="med" len="med"/>
                      <a:tailEnd type="none" w="med" len="med"/>
                    </a:lnL>
                    <a:lnR w="12700" cap="flat" cmpd="sng" algn="ctr">
                      <a:solidFill>
                        <a:schemeClr val="accent3">
                          <a:lumMod val="60000"/>
                          <a:lumOff val="40000"/>
                        </a:schemeClr>
                      </a:solidFill>
                      <a:prstDash val="lgDashDot"/>
                      <a:round/>
                      <a:headEnd type="none" w="med" len="med"/>
                      <a:tailEnd type="none" w="med" len="med"/>
                    </a:lnR>
                    <a:lnT w="9525" cap="flat" cmpd="sng" algn="ctr">
                      <a:noFill/>
                      <a:prstDash val="dashDot"/>
                      <a:round/>
                      <a:headEnd type="none" w="med" len="med"/>
                      <a:tailEnd type="none" w="med" len="med"/>
                    </a:lnT>
                    <a:lnB w="9525" cap="flat" cmpd="sng" algn="ctr">
                      <a:noFill/>
                      <a:prstDash val="dash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2">
                              <a:lumMod val="50000"/>
                            </a:schemeClr>
                          </a:solidFill>
                          <a:latin typeface="Josefin Sans" pitchFamily="2" charset="0"/>
                        </a:rPr>
                        <a:t>B-</a:t>
                      </a:r>
                      <a:r>
                        <a:rPr lang="en-US" sz="1400" b="1" u="none" dirty="0" smtClean="0">
                          <a:solidFill>
                            <a:schemeClr val="tx2">
                              <a:lumMod val="50000"/>
                            </a:schemeClr>
                          </a:solidFill>
                          <a:latin typeface="Josefin Sans" pitchFamily="2" charset="0"/>
                          <a:cs typeface="Times New Roman"/>
                        </a:rPr>
                        <a:t> Placing</a:t>
                      </a:r>
                      <a:r>
                        <a:rPr lang="en-US" sz="1400" b="1" u="none" baseline="0" dirty="0" smtClean="0">
                          <a:solidFill>
                            <a:schemeClr val="tx2">
                              <a:lumMod val="50000"/>
                            </a:schemeClr>
                          </a:solidFill>
                          <a:latin typeface="Josefin Sans" pitchFamily="2" charset="0"/>
                          <a:cs typeface="Times New Roman"/>
                        </a:rPr>
                        <a:t> Reaction</a:t>
                      </a:r>
                      <a:endParaRPr lang="en-US" sz="1400" b="1" u="none" dirty="0" smtClean="0">
                        <a:solidFill>
                          <a:schemeClr val="tx2">
                            <a:lumMod val="50000"/>
                          </a:schemeClr>
                        </a:solidFill>
                        <a:latin typeface="Josefin Sans" pitchFamily="2" charset="0"/>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Josefin Sans" pitchFamily="2" charset="0"/>
                          <a:cs typeface="Times New Roman"/>
                        </a:rPr>
                        <a:t>When a blind folded animal </a:t>
                      </a:r>
                      <a:r>
                        <a:rPr lang="en-US" sz="1400" b="0" spc="-5" dirty="0" smtClean="0">
                          <a:latin typeface="Josefin Sans" pitchFamily="2" charset="0"/>
                          <a:cs typeface="Times New Roman"/>
                        </a:rPr>
                        <a:t>suspended in </a:t>
                      </a:r>
                      <a:r>
                        <a:rPr lang="en-US" sz="1400" b="0" dirty="0" smtClean="0">
                          <a:latin typeface="Josefin Sans" pitchFamily="2" charset="0"/>
                          <a:cs typeface="Times New Roman"/>
                        </a:rPr>
                        <a:t>air &amp; moved </a:t>
                      </a:r>
                      <a:r>
                        <a:rPr lang="en-US" sz="1400" b="0" spc="-5" dirty="0" smtClean="0">
                          <a:latin typeface="Josefin Sans" pitchFamily="2" charset="0"/>
                          <a:cs typeface="Times New Roman"/>
                        </a:rPr>
                        <a:t>towards</a:t>
                      </a:r>
                      <a:r>
                        <a:rPr lang="en-US" sz="1400" b="0" spc="-40" dirty="0" smtClean="0">
                          <a:latin typeface="Josefin Sans" pitchFamily="2" charset="0"/>
                          <a:cs typeface="Times New Roman"/>
                        </a:rPr>
                        <a:t> </a:t>
                      </a:r>
                      <a:r>
                        <a:rPr lang="en-US" sz="1400" b="0" dirty="0" smtClean="0">
                          <a:latin typeface="Josefin Sans" pitchFamily="2" charset="0"/>
                          <a:cs typeface="Times New Roman"/>
                        </a:rPr>
                        <a:t>a  supporting surface, </a:t>
                      </a:r>
                      <a:r>
                        <a:rPr lang="en-US" sz="1400" b="0" spc="-5" dirty="0" smtClean="0">
                          <a:latin typeface="Josefin Sans" pitchFamily="2" charset="0"/>
                          <a:cs typeface="Times New Roman"/>
                        </a:rPr>
                        <a:t>the </a:t>
                      </a:r>
                      <a:r>
                        <a:rPr lang="en-US" sz="1400" b="0" dirty="0" smtClean="0">
                          <a:latin typeface="Josefin Sans" pitchFamily="2" charset="0"/>
                          <a:cs typeface="Times New Roman"/>
                        </a:rPr>
                        <a:t>feet </a:t>
                      </a:r>
                      <a:r>
                        <a:rPr lang="en-US" sz="1400" b="0" spc="-5" dirty="0" smtClean="0">
                          <a:latin typeface="Josefin Sans" pitchFamily="2" charset="0"/>
                          <a:cs typeface="Times New Roman"/>
                        </a:rPr>
                        <a:t>will be </a:t>
                      </a:r>
                      <a:r>
                        <a:rPr lang="en-US" sz="1400" b="0" dirty="0" smtClean="0">
                          <a:latin typeface="Josefin Sans" pitchFamily="2" charset="0"/>
                          <a:cs typeface="Times New Roman"/>
                        </a:rPr>
                        <a:t>placed firmly </a:t>
                      </a:r>
                      <a:r>
                        <a:rPr lang="en-US" sz="1400" b="0" spc="-5" dirty="0" smtClean="0">
                          <a:latin typeface="Josefin Sans" pitchFamily="2" charset="0"/>
                          <a:cs typeface="Times New Roman"/>
                        </a:rPr>
                        <a:t>on </a:t>
                      </a:r>
                      <a:r>
                        <a:rPr lang="en-US" sz="1400" b="0" dirty="0" smtClean="0">
                          <a:latin typeface="Josefin Sans" pitchFamily="2" charset="0"/>
                          <a:cs typeface="Times New Roman"/>
                        </a:rPr>
                        <a:t>the  supporting surface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u="none" dirty="0" smtClean="0">
                          <a:solidFill>
                            <a:srgbClr val="FF5050"/>
                          </a:solidFill>
                          <a:latin typeface="Josefin Sans" pitchFamily="2" charset="0"/>
                          <a:cs typeface="Times New Roman"/>
                        </a:rPr>
                        <a:t>(receptors are touch receptors &amp; proprioceptors</a:t>
                      </a:r>
                      <a:r>
                        <a:rPr lang="en-US" sz="1400" b="0" u="none" baseline="0" dirty="0" smtClean="0">
                          <a:solidFill>
                            <a:srgbClr val="FF5050"/>
                          </a:solidFill>
                          <a:latin typeface="Josefin Sans" pitchFamily="2" charset="0"/>
                          <a:cs typeface="Times New Roman"/>
                        </a:rPr>
                        <a:t> </a:t>
                      </a:r>
                      <a:r>
                        <a:rPr lang="en-US" sz="1400" b="0" u="none" spc="-5" dirty="0" smtClean="0">
                          <a:solidFill>
                            <a:srgbClr val="FF5050"/>
                          </a:solidFill>
                          <a:latin typeface="Josefin Sans" pitchFamily="2" charset="0"/>
                          <a:cs typeface="Times New Roman"/>
                        </a:rPr>
                        <a:t>in </a:t>
                      </a:r>
                      <a:r>
                        <a:rPr lang="en-US" sz="1400" b="0" u="none" dirty="0" smtClean="0">
                          <a:solidFill>
                            <a:srgbClr val="FF5050"/>
                          </a:solidFill>
                          <a:latin typeface="Josefin Sans" pitchFamily="2" charset="0"/>
                          <a:cs typeface="Times New Roman"/>
                        </a:rPr>
                        <a:t>soles of</a:t>
                      </a:r>
                      <a:r>
                        <a:rPr lang="en-US" sz="1400" b="0" u="none" spc="-90" dirty="0" smtClean="0">
                          <a:solidFill>
                            <a:srgbClr val="FF5050"/>
                          </a:solidFill>
                          <a:latin typeface="Josefin Sans" pitchFamily="2" charset="0"/>
                          <a:cs typeface="Times New Roman"/>
                        </a:rPr>
                        <a:t> </a:t>
                      </a:r>
                      <a:r>
                        <a:rPr lang="en-US" sz="1400" b="0" u="none" dirty="0" smtClean="0">
                          <a:solidFill>
                            <a:srgbClr val="FF5050"/>
                          </a:solidFill>
                          <a:latin typeface="Josefin Sans" pitchFamily="2" charset="0"/>
                          <a:cs typeface="Times New Roman"/>
                        </a:rPr>
                        <a:t>feet)</a:t>
                      </a:r>
                      <a:endParaRPr lang="en-US" sz="1400" b="0" u="none" dirty="0" smtClean="0">
                        <a:latin typeface="Josefin Sans" pitchFamily="2" charset="0"/>
                        <a:cs typeface="Times New Roman"/>
                      </a:endParaRPr>
                    </a:p>
                    <a:p>
                      <a:pPr algn="ctr"/>
                      <a:endParaRPr lang="en-US" sz="1400" b="0" dirty="0">
                        <a:latin typeface="Josefin Sans" pitchFamily="2" charset="0"/>
                      </a:endParaRPr>
                    </a:p>
                  </a:txBody>
                  <a:tcPr>
                    <a:lnL w="12700" cap="flat" cmpd="sng" algn="ctr">
                      <a:solidFill>
                        <a:schemeClr val="accent3">
                          <a:lumMod val="60000"/>
                          <a:lumOff val="40000"/>
                        </a:schemeClr>
                      </a:solidFill>
                      <a:prstDash val="lgDashDot"/>
                      <a:round/>
                      <a:headEnd type="none" w="med" len="med"/>
                      <a:tailEnd type="none" w="med" len="med"/>
                    </a:lnL>
                    <a:lnR w="9525" cap="flat" cmpd="sng" algn="ctr">
                      <a:noFill/>
                      <a:prstDash val="dashDot"/>
                      <a:round/>
                      <a:headEnd type="none" w="med" len="med"/>
                      <a:tailEnd type="none" w="med" len="med"/>
                    </a:lnR>
                    <a:lnT w="9525" cap="flat" cmpd="sng" algn="ctr">
                      <a:noFill/>
                      <a:prstDash val="dashDot"/>
                      <a:round/>
                      <a:headEnd type="none" w="med" len="med"/>
                      <a:tailEnd type="none" w="med" len="med"/>
                    </a:lnT>
                    <a:lnB w="9525" cap="flat" cmpd="sng" algn="ctr">
                      <a:noFill/>
                      <a:prstDash val="dash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bl>
          </a:graphicData>
        </a:graphic>
      </p:graphicFrame>
      <p:pic>
        <p:nvPicPr>
          <p:cNvPr id="3" name="Picture 2">
            <a:hlinkClick r:id="rId2"/>
          </p:cNvPr>
          <p:cNvPicPr>
            <a:picLocks noChangeAspect="1"/>
          </p:cNvPicPr>
          <p:nvPr/>
        </p:nvPicPr>
        <p:blipFill rotWithShape="1">
          <a:blip r:embed="rId3" cstate="print">
            <a:duotone>
              <a:srgbClr val="9FB8CD">
                <a:shade val="45000"/>
                <a:satMod val="135000"/>
              </a:srgbClr>
              <a:prstClr val="white"/>
            </a:duotone>
            <a:extLst>
              <a:ext uri="{28A0092B-C50C-407E-A947-70E740481C1C}">
                <a14:useLocalDpi xmlns:a14="http://schemas.microsoft.com/office/drawing/2010/main" val="0"/>
              </a:ext>
            </a:extLst>
          </a:blip>
          <a:srcRect l="28770" t="29435" r="26776" b="28227"/>
          <a:stretch/>
        </p:blipFill>
        <p:spPr>
          <a:xfrm>
            <a:off x="5457120" y="8211445"/>
            <a:ext cx="806697" cy="576212"/>
          </a:xfrm>
          <a:prstGeom prst="rect">
            <a:avLst/>
          </a:prstGeom>
        </p:spPr>
      </p:pic>
      <p:sp>
        <p:nvSpPr>
          <p:cNvPr id="4" name="TextBox 3"/>
          <p:cNvSpPr txBox="1"/>
          <p:nvPr/>
        </p:nvSpPr>
        <p:spPr>
          <a:xfrm>
            <a:off x="3382757" y="8216433"/>
            <a:ext cx="2129409" cy="646331"/>
          </a:xfrm>
          <a:prstGeom prst="rect">
            <a:avLst/>
          </a:prstGeom>
          <a:noFill/>
        </p:spPr>
        <p:txBody>
          <a:bodyPr wrap="square" rtlCol="0">
            <a:spAutoFit/>
          </a:bodyPr>
          <a:lstStyle/>
          <a:p>
            <a:pPr algn="ctr" defTabSz="1015898">
              <a:buClrTx/>
              <a:buFontTx/>
              <a:buNone/>
            </a:pPr>
            <a:r>
              <a:rPr lang="en-GB" sz="1800" kern="1200" dirty="0">
                <a:solidFill>
                  <a:srgbClr val="464653"/>
                </a:solidFill>
                <a:latin typeface="Economica" panose="02000506040000020004" pitchFamily="2" charset="0"/>
                <a:ea typeface="+mn-ea"/>
                <a:cs typeface="+mn-cs"/>
              </a:rPr>
              <a:t>Supporting, Placing and Hopping Postural Reflexes</a:t>
            </a:r>
            <a:endParaRPr lang="en-US" sz="1800" kern="1200" dirty="0" smtClean="0">
              <a:solidFill>
                <a:srgbClr val="464653"/>
              </a:solidFill>
              <a:latin typeface="Economica" panose="02000506040000020004" pitchFamily="2" charset="0"/>
              <a:ea typeface="+mn-ea"/>
              <a:cs typeface="+mn-cs"/>
            </a:endParaRPr>
          </a:p>
        </p:txBody>
      </p:sp>
    </p:spTree>
    <p:extLst>
      <p:ext uri="{BB962C8B-B14F-4D97-AF65-F5344CB8AC3E}">
        <p14:creationId xmlns:p14="http://schemas.microsoft.com/office/powerpoint/2010/main" val="183025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70711688"/>
              </p:ext>
            </p:extLst>
          </p:nvPr>
        </p:nvGraphicFramePr>
        <p:xfrm>
          <a:off x="212941" y="904280"/>
          <a:ext cx="6312940" cy="6148748"/>
        </p:xfrm>
        <a:graphic>
          <a:graphicData uri="http://schemas.openxmlformats.org/drawingml/2006/table">
            <a:tbl>
              <a:tblPr firstRow="1" bandRow="1"/>
              <a:tblGrid>
                <a:gridCol w="3156470">
                  <a:extLst>
                    <a:ext uri="{9D8B030D-6E8A-4147-A177-3AD203B41FA5}">
                      <a16:colId xmlns:a16="http://schemas.microsoft.com/office/drawing/2014/main" val="20000"/>
                    </a:ext>
                  </a:extLst>
                </a:gridCol>
                <a:gridCol w="3156470">
                  <a:extLst>
                    <a:ext uri="{9D8B030D-6E8A-4147-A177-3AD203B41FA5}">
                      <a16:colId xmlns:a16="http://schemas.microsoft.com/office/drawing/2014/main" val="20001"/>
                    </a:ext>
                  </a:extLst>
                </a:gridCol>
              </a:tblGrid>
              <a:tr h="471748">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latin typeface="Josefin Sans" pitchFamily="2" charset="0"/>
                        </a:rPr>
                        <a:t>Spinal Reflexes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latin typeface="Josefin Sans" pitchFamily="2" charset="0"/>
                        </a:rPr>
                        <a:t> </a:t>
                      </a:r>
                      <a:r>
                        <a:rPr lang="en-US" sz="1600" b="0" u="none" dirty="0" smtClean="0">
                          <a:solidFill>
                            <a:schemeClr val="tx1"/>
                          </a:solidFill>
                          <a:latin typeface="Josefin Sans" pitchFamily="2" charset="0"/>
                          <a:cs typeface="Arial"/>
                        </a:rPr>
                        <a:t>“Center in</a:t>
                      </a:r>
                      <a:r>
                        <a:rPr lang="en-US" sz="1600" b="0" u="none" spc="-110" dirty="0" smtClean="0">
                          <a:solidFill>
                            <a:schemeClr val="tx1"/>
                          </a:solidFill>
                          <a:latin typeface="Josefin Sans" pitchFamily="2" charset="0"/>
                          <a:cs typeface="Arial"/>
                        </a:rPr>
                        <a:t> </a:t>
                      </a:r>
                      <a:r>
                        <a:rPr lang="en-US" sz="1600" b="0" u="none" dirty="0" smtClean="0">
                          <a:solidFill>
                            <a:schemeClr val="tx1"/>
                          </a:solidFill>
                          <a:latin typeface="Josefin Sans" pitchFamily="2" charset="0"/>
                          <a:cs typeface="Arial"/>
                        </a:rPr>
                        <a:t>Spinal</a:t>
                      </a:r>
                      <a:r>
                        <a:rPr lang="en-US" sz="1600" b="0" u="none" baseline="0" dirty="0" smtClean="0">
                          <a:solidFill>
                            <a:schemeClr val="tx1"/>
                          </a:solidFill>
                          <a:latin typeface="Josefin Sans" pitchFamily="2" charset="0"/>
                          <a:cs typeface="Arial"/>
                        </a:rPr>
                        <a:t> Cord</a:t>
                      </a:r>
                      <a:r>
                        <a:rPr lang="en-US" sz="1600" b="0" u="none" dirty="0" smtClean="0">
                          <a:solidFill>
                            <a:schemeClr val="tx1"/>
                          </a:solidFill>
                          <a:latin typeface="Josefin Sans" pitchFamily="2" charset="0"/>
                          <a:cs typeface="Arial"/>
                        </a:rPr>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ADA7A">
                        <a:lumMod val="60000"/>
                        <a:lumOff val="40000"/>
                      </a:srgbClr>
                    </a:solidFill>
                  </a:tcPr>
                </a:tc>
                <a:tc hMerge="1">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0"/>
                  </a:ext>
                </a:extLst>
              </a:tr>
              <a:tr h="491461">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dirty="0" smtClean="0">
                          <a:solidFill>
                            <a:schemeClr val="bg1">
                              <a:lumMod val="65000"/>
                            </a:schemeClr>
                          </a:solidFill>
                          <a:latin typeface="Josefin Sans" pitchFamily="2" charset="0"/>
                          <a:cs typeface="Arial"/>
                        </a:rPr>
                        <a:t>Studied in spinal animals;</a:t>
                      </a:r>
                      <a:r>
                        <a:rPr lang="en-US" sz="1600" b="0" u="none" baseline="0" dirty="0" smtClean="0">
                          <a:solidFill>
                            <a:schemeClr val="bg1">
                              <a:lumMod val="65000"/>
                            </a:schemeClr>
                          </a:solidFill>
                          <a:latin typeface="Josefin Sans" pitchFamily="2" charset="0"/>
                          <a:cs typeface="Arial"/>
                        </a:rPr>
                        <a:t> </a:t>
                      </a:r>
                      <a:r>
                        <a:rPr lang="en-US" sz="1600" b="0" u="none" dirty="0" smtClean="0">
                          <a:solidFill>
                            <a:schemeClr val="bg1">
                              <a:lumMod val="65000"/>
                            </a:schemeClr>
                          </a:solidFill>
                          <a:latin typeface="Josefin Sans" pitchFamily="2" charset="0"/>
                          <a:cs typeface="Arial"/>
                        </a:rPr>
                        <a:t>with cut between spinal cord and brain stem</a:t>
                      </a:r>
                      <a:endParaRPr lang="en-US" sz="1600" b="0" u="none" baseline="30000" dirty="0" smtClean="0">
                        <a:solidFill>
                          <a:schemeClr val="bg1">
                            <a:lumMod val="65000"/>
                          </a:schemeClr>
                        </a:solidFill>
                        <a:latin typeface="Josefin Sans" pitchFamily="2" charset="0"/>
                        <a:cs typeface="Aria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hMerge="1">
                  <a:txBody>
                    <a:bodyPr/>
                    <a:lstStyle/>
                    <a:p>
                      <a:endParaRPr lang="en-US"/>
                    </a:p>
                  </a:txBody>
                  <a:tcPr/>
                </a:tc>
                <a:extLst>
                  <a:ext uri="{0D108BD9-81ED-4DB2-BD59-A6C34878D82A}">
                    <a16:rowId xmlns:a16="http://schemas.microsoft.com/office/drawing/2014/main" val="10001"/>
                  </a:ext>
                </a:extLst>
              </a:tr>
              <a:tr h="44520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algn="ctr"/>
                      <a:r>
                        <a:rPr lang="en-US" sz="1600" b="1" u="none" spc="-5" dirty="0" smtClean="0">
                          <a:solidFill>
                            <a:schemeClr val="tx1"/>
                          </a:solidFill>
                          <a:latin typeface="Josefin Sans" pitchFamily="2" charset="0"/>
                          <a:cs typeface="Arial"/>
                        </a:rPr>
                        <a:t>Local Static Reflexes </a:t>
                      </a:r>
                      <a:r>
                        <a:rPr lang="en-US" sz="1200" b="1" u="none" spc="-5" dirty="0" smtClean="0">
                          <a:solidFill>
                            <a:schemeClr val="bg1">
                              <a:lumMod val="65000"/>
                            </a:schemeClr>
                          </a:solidFill>
                          <a:latin typeface="Josefin Sans" pitchFamily="2" charset="0"/>
                          <a:cs typeface="Arial"/>
                        </a:rPr>
                        <a:t>(in 1 limb)</a:t>
                      </a:r>
                      <a:endParaRPr lang="en-US" sz="1600" b="1" u="none" dirty="0">
                        <a:solidFill>
                          <a:schemeClr val="bg1">
                            <a:lumMod val="65000"/>
                          </a:schemeClr>
                        </a:solidFill>
                        <a:latin typeface="Josefin Sans" pitchFamily="2"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DA7A">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pc="-5" dirty="0" smtClean="0">
                          <a:solidFill>
                            <a:schemeClr val="tx1"/>
                          </a:solidFill>
                          <a:latin typeface="Josefin Sans" pitchFamily="2" charset="0"/>
                          <a:cs typeface="Arial"/>
                        </a:rPr>
                        <a:t>Segmental</a:t>
                      </a:r>
                      <a:r>
                        <a:rPr lang="en-US" sz="1600" b="1" u="none" spc="10" dirty="0" smtClean="0">
                          <a:solidFill>
                            <a:schemeClr val="tx1"/>
                          </a:solidFill>
                          <a:latin typeface="Josefin Sans" pitchFamily="2" charset="0"/>
                          <a:cs typeface="Arial"/>
                        </a:rPr>
                        <a:t> </a:t>
                      </a:r>
                      <a:r>
                        <a:rPr lang="en-US" sz="1600" b="1" u="none" spc="0" dirty="0" smtClean="0">
                          <a:solidFill>
                            <a:schemeClr val="tx1"/>
                          </a:solidFill>
                          <a:latin typeface="Josefin Sans" pitchFamily="2" charset="0"/>
                          <a:cs typeface="Arial"/>
                        </a:rPr>
                        <a:t>S</a:t>
                      </a:r>
                      <a:r>
                        <a:rPr lang="en-US" sz="1600" b="1" u="none" dirty="0" smtClean="0">
                          <a:solidFill>
                            <a:schemeClr val="tx1"/>
                          </a:solidFill>
                          <a:latin typeface="Josefin Sans" pitchFamily="2" charset="0"/>
                          <a:cs typeface="Arial"/>
                        </a:rPr>
                        <a:t>tatic</a:t>
                      </a:r>
                      <a:r>
                        <a:rPr lang="en-US" sz="1600" b="1" u="none" baseline="0" dirty="0" smtClean="0">
                          <a:solidFill>
                            <a:schemeClr val="tx1"/>
                          </a:solidFill>
                          <a:latin typeface="Josefin Sans" pitchFamily="2" charset="0"/>
                          <a:cs typeface="Arial"/>
                        </a:rPr>
                        <a:t> R</a:t>
                      </a:r>
                      <a:r>
                        <a:rPr lang="en-US" sz="1600" b="1" u="none" dirty="0" smtClean="0">
                          <a:solidFill>
                            <a:schemeClr val="tx1"/>
                          </a:solidFill>
                          <a:latin typeface="Josefin Sans" pitchFamily="2" charset="0"/>
                          <a:cs typeface="Arial"/>
                        </a:rPr>
                        <a:t>eflexes</a:t>
                      </a:r>
                      <a:r>
                        <a:rPr lang="en-US" sz="1600" b="1" u="none" baseline="0" dirty="0" smtClean="0">
                          <a:solidFill>
                            <a:schemeClr val="tx1"/>
                          </a:solidFill>
                          <a:latin typeface="Josefin Sans" pitchFamily="2" charset="0"/>
                          <a:cs typeface="Arial"/>
                        </a:rPr>
                        <a:t> </a:t>
                      </a:r>
                      <a:r>
                        <a:rPr lang="en-US" sz="1200" b="1" u="none" spc="-5" dirty="0" smtClean="0">
                          <a:solidFill>
                            <a:schemeClr val="bg1">
                              <a:lumMod val="65000"/>
                            </a:schemeClr>
                          </a:solidFill>
                          <a:latin typeface="Josefin Sans" pitchFamily="2" charset="0"/>
                          <a:cs typeface="Arial"/>
                        </a:rPr>
                        <a:t>(in 2 limbs)</a:t>
                      </a:r>
                      <a:endParaRPr lang="en-US" sz="1600" b="1" u="none" dirty="0" smtClean="0">
                        <a:solidFill>
                          <a:schemeClr val="tx1"/>
                        </a:solidFill>
                        <a:latin typeface="Josefin Sans" pitchFamily="2" charset="0"/>
                        <a:cs typeface="Aria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DA7A">
                        <a:tint val="20000"/>
                      </a:srgbClr>
                    </a:solidFill>
                  </a:tcPr>
                </a:tc>
                <a:extLst>
                  <a:ext uri="{0D108BD9-81ED-4DB2-BD59-A6C34878D82A}">
                    <a16:rowId xmlns:a16="http://schemas.microsoft.com/office/drawing/2014/main" val="10002"/>
                  </a:ext>
                </a:extLst>
              </a:tr>
              <a:tr h="436367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400" b="1" u="none" spc="-5" dirty="0" smtClean="0">
                        <a:solidFill>
                          <a:schemeClr val="tx1"/>
                        </a:solidFill>
                        <a:latin typeface="Josefin Sans" pitchFamily="2" charset="0"/>
                        <a:cs typeface="Aria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u="none" spc="-5" dirty="0" err="1" smtClean="0">
                          <a:solidFill>
                            <a:schemeClr val="tx1"/>
                          </a:solidFill>
                          <a:latin typeface="Josefin Sans" pitchFamily="2" charset="0"/>
                          <a:cs typeface="Arial"/>
                        </a:rPr>
                        <a:t>i</a:t>
                      </a:r>
                      <a:r>
                        <a:rPr lang="en-US" sz="1400" b="1" u="none" spc="-5" dirty="0" smtClean="0">
                          <a:solidFill>
                            <a:schemeClr val="tx1"/>
                          </a:solidFill>
                          <a:latin typeface="Josefin Sans" pitchFamily="2" charset="0"/>
                          <a:cs typeface="Arial"/>
                        </a:rPr>
                        <a:t>.</a:t>
                      </a:r>
                      <a:r>
                        <a:rPr lang="en-US" sz="1400" b="1" u="none" spc="-5" baseline="0" dirty="0" smtClean="0">
                          <a:solidFill>
                            <a:schemeClr val="tx1"/>
                          </a:solidFill>
                          <a:latin typeface="Josefin Sans" pitchFamily="2" charset="0"/>
                          <a:cs typeface="Arial"/>
                        </a:rPr>
                        <a:t> </a:t>
                      </a:r>
                      <a:r>
                        <a:rPr lang="en-US" sz="1400" b="1" u="none" spc="-5" dirty="0" smtClean="0">
                          <a:solidFill>
                            <a:schemeClr val="tx1"/>
                          </a:solidFill>
                          <a:latin typeface="Josefin Sans" pitchFamily="2" charset="0"/>
                          <a:cs typeface="Arial"/>
                        </a:rPr>
                        <a:t>Stretch</a:t>
                      </a:r>
                      <a:r>
                        <a:rPr lang="en-US" sz="1400" b="1" u="none" spc="-5" baseline="0" dirty="0" smtClean="0">
                          <a:solidFill>
                            <a:schemeClr val="tx1"/>
                          </a:solidFill>
                          <a:latin typeface="Josefin Sans" pitchFamily="2" charset="0"/>
                          <a:cs typeface="Arial"/>
                        </a:rPr>
                        <a:t> </a:t>
                      </a:r>
                      <a:r>
                        <a:rPr lang="en-US" sz="1400" b="1" u="none" spc="0" baseline="0" dirty="0" smtClean="0">
                          <a:solidFill>
                            <a:schemeClr val="tx1"/>
                          </a:solidFill>
                          <a:latin typeface="Josefin Sans" pitchFamily="2" charset="0"/>
                          <a:cs typeface="Arial"/>
                        </a:rPr>
                        <a:t>R</a:t>
                      </a:r>
                      <a:r>
                        <a:rPr lang="en-US" sz="1400" b="1" u="none" dirty="0" smtClean="0">
                          <a:solidFill>
                            <a:schemeClr val="tx1"/>
                          </a:solidFill>
                          <a:latin typeface="Josefin Sans" pitchFamily="2" charset="0"/>
                          <a:cs typeface="Arial"/>
                        </a:rPr>
                        <a:t>eflexes</a:t>
                      </a:r>
                      <a:r>
                        <a:rPr lang="en-US" sz="1400" b="1" u="none" baseline="0" dirty="0" smtClean="0">
                          <a:solidFill>
                            <a:schemeClr val="tx1"/>
                          </a:solidFill>
                          <a:latin typeface="Josefin Sans" pitchFamily="2" charset="0"/>
                          <a:cs typeface="Arial"/>
                        </a:rPr>
                        <a:t> </a:t>
                      </a:r>
                      <a:r>
                        <a:rPr lang="en-US" sz="1400" b="1" u="none" baseline="0" dirty="0" smtClean="0">
                          <a:solidFill>
                            <a:srgbClr val="00B050"/>
                          </a:solidFill>
                          <a:latin typeface="Josefin Sans" pitchFamily="2" charset="0"/>
                          <a:cs typeface="Arial"/>
                        </a:rPr>
                        <a:t>(</a:t>
                      </a:r>
                      <a:r>
                        <a:rPr lang="en-US" sz="1400" dirty="0" smtClean="0">
                          <a:solidFill>
                            <a:srgbClr val="00B050"/>
                          </a:solidFill>
                          <a:latin typeface="Josefin Sans" pitchFamily="2" charset="0"/>
                        </a:rPr>
                        <a:t>static):</a:t>
                      </a:r>
                      <a:endParaRPr lang="en-US" sz="1400" b="1" u="none" dirty="0" smtClean="0">
                        <a:solidFill>
                          <a:srgbClr val="00B050"/>
                        </a:solidFill>
                        <a:latin typeface="Josefin Sans" pitchFamily="2" charset="0"/>
                        <a:cs typeface="Aria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0" u="none" spc="-5" dirty="0" smtClean="0">
                          <a:solidFill>
                            <a:schemeClr val="tx1"/>
                          </a:solidFill>
                          <a:latin typeface="Josefin Sans" pitchFamily="2" charset="0"/>
                          <a:cs typeface="Arial"/>
                        </a:rPr>
                        <a:t>This is </a:t>
                      </a:r>
                      <a:r>
                        <a:rPr lang="en-US" sz="1400" b="0" u="none" dirty="0" smtClean="0">
                          <a:solidFill>
                            <a:schemeClr val="tx1"/>
                          </a:solidFill>
                          <a:latin typeface="Josefin Sans" pitchFamily="2" charset="0"/>
                          <a:cs typeface="Arial"/>
                        </a:rPr>
                        <a:t>the most </a:t>
                      </a:r>
                      <a:r>
                        <a:rPr lang="en-US" sz="1400" b="0" u="none" spc="-5" dirty="0" smtClean="0">
                          <a:solidFill>
                            <a:schemeClr val="tx1"/>
                          </a:solidFill>
                          <a:latin typeface="Josefin Sans" pitchFamily="2" charset="0"/>
                          <a:cs typeface="Arial"/>
                        </a:rPr>
                        <a:t>important local </a:t>
                      </a:r>
                      <a:r>
                        <a:rPr lang="en-US" sz="1400" b="0" u="none" dirty="0" smtClean="0">
                          <a:solidFill>
                            <a:schemeClr val="tx1"/>
                          </a:solidFill>
                          <a:latin typeface="Josefin Sans" pitchFamily="2" charset="0"/>
                          <a:cs typeface="Arial"/>
                        </a:rPr>
                        <a:t>static </a:t>
                      </a:r>
                      <a:r>
                        <a:rPr lang="en-US" sz="1400" b="0" u="none" spc="-5" dirty="0" smtClean="0">
                          <a:solidFill>
                            <a:schemeClr val="tx1"/>
                          </a:solidFill>
                          <a:latin typeface="Josefin Sans" pitchFamily="2" charset="0"/>
                          <a:cs typeface="Arial"/>
                        </a:rPr>
                        <a:t>reflex which controls the tone in those extensor muscles which keep </a:t>
                      </a:r>
                      <a:r>
                        <a:rPr lang="en-US" sz="1400" b="0" u="none" dirty="0" smtClean="0">
                          <a:solidFill>
                            <a:schemeClr val="tx1"/>
                          </a:solidFill>
                          <a:latin typeface="Josefin Sans" pitchFamily="2" charset="0"/>
                          <a:cs typeface="Arial"/>
                        </a:rPr>
                        <a:t>the </a:t>
                      </a:r>
                      <a:r>
                        <a:rPr lang="en-US" sz="1400" b="0" u="none" spc="-5" dirty="0" smtClean="0">
                          <a:solidFill>
                            <a:schemeClr val="tx1"/>
                          </a:solidFill>
                          <a:latin typeface="Josefin Sans" pitchFamily="2" charset="0"/>
                          <a:cs typeface="Arial"/>
                        </a:rPr>
                        <a:t>body  upright (antigravity</a:t>
                      </a:r>
                      <a:r>
                        <a:rPr lang="en-US" sz="1400" b="0" u="none" spc="35" dirty="0" smtClean="0">
                          <a:solidFill>
                            <a:schemeClr val="tx1"/>
                          </a:solidFill>
                          <a:latin typeface="Josefin Sans" pitchFamily="2" charset="0"/>
                          <a:cs typeface="Arial"/>
                        </a:rPr>
                        <a:t> </a:t>
                      </a:r>
                      <a:r>
                        <a:rPr lang="en-US" sz="1400" b="0" u="none" spc="-5" dirty="0" smtClean="0">
                          <a:solidFill>
                            <a:schemeClr val="tx1"/>
                          </a:solidFill>
                          <a:latin typeface="Josefin Sans" pitchFamily="2" charset="0"/>
                          <a:cs typeface="Arial"/>
                        </a:rPr>
                        <a:t>muscles).</a:t>
                      </a:r>
                      <a:endParaRPr lang="en-US" sz="1400" b="1" u="none" dirty="0" smtClean="0">
                        <a:solidFill>
                          <a:schemeClr val="tx1"/>
                        </a:solidFill>
                        <a:latin typeface="Josefin Sans" pitchFamily="2" charset="0"/>
                        <a:cs typeface="Arial"/>
                      </a:endParaRPr>
                    </a:p>
                    <a:p>
                      <a:pPr marL="0" indent="0">
                        <a:buFont typeface="+mj-lt"/>
                        <a:buNone/>
                      </a:pPr>
                      <a:endParaRPr lang="en-US" sz="1400" b="1" u="none" spc="-5" dirty="0" smtClean="0">
                        <a:solidFill>
                          <a:schemeClr val="tx1"/>
                        </a:solidFill>
                        <a:latin typeface="Josefin Sans" pitchFamily="2" charset="0"/>
                        <a:cs typeface="Arial"/>
                      </a:endParaRPr>
                    </a:p>
                    <a:p>
                      <a:pPr marL="0" indent="0">
                        <a:buFont typeface="+mj-lt"/>
                        <a:buNone/>
                      </a:pPr>
                      <a:endParaRPr lang="en-US" sz="1400" b="1" u="none" spc="-5" dirty="0" smtClean="0">
                        <a:solidFill>
                          <a:schemeClr val="tx1"/>
                        </a:solidFill>
                        <a:latin typeface="Josefin Sans" pitchFamily="2" charset="0"/>
                        <a:cs typeface="Arial"/>
                      </a:endParaRPr>
                    </a:p>
                    <a:p>
                      <a:pPr marL="0" indent="0">
                        <a:buFont typeface="Arial" panose="020B0604020202020204" pitchFamily="34" charset="0"/>
                        <a:buNone/>
                      </a:pPr>
                      <a:r>
                        <a:rPr lang="en-US" sz="1400" b="1" u="none" spc="-5" dirty="0" smtClean="0">
                          <a:solidFill>
                            <a:schemeClr val="tx1"/>
                          </a:solidFill>
                          <a:latin typeface="Josefin Sans" pitchFamily="2" charset="0"/>
                          <a:cs typeface="Arial"/>
                        </a:rPr>
                        <a:t>ii.</a:t>
                      </a:r>
                      <a:r>
                        <a:rPr lang="en-US" sz="1400" b="1" u="none" spc="-5" baseline="0" dirty="0" smtClean="0">
                          <a:solidFill>
                            <a:schemeClr val="tx1"/>
                          </a:solidFill>
                          <a:latin typeface="Josefin Sans" pitchFamily="2" charset="0"/>
                          <a:cs typeface="Arial"/>
                        </a:rPr>
                        <a:t> </a:t>
                      </a:r>
                      <a:r>
                        <a:rPr lang="en-US" sz="1400" b="1" u="none" spc="-5" dirty="0" smtClean="0">
                          <a:solidFill>
                            <a:schemeClr val="tx1"/>
                          </a:solidFill>
                          <a:latin typeface="Josefin Sans" pitchFamily="2" charset="0"/>
                          <a:cs typeface="Arial"/>
                        </a:rPr>
                        <a:t>Positive supporting reaction </a:t>
                      </a:r>
                      <a:r>
                        <a:rPr lang="en-US" sz="1400" b="0" u="none" dirty="0" smtClean="0">
                          <a:solidFill>
                            <a:schemeClr val="tx1"/>
                          </a:solidFill>
                          <a:latin typeface="Josefin Sans" pitchFamily="2" charset="0"/>
                          <a:cs typeface="Arial"/>
                        </a:rPr>
                        <a:t>(</a:t>
                      </a:r>
                      <a:r>
                        <a:rPr lang="en-US" sz="1400" b="0" u="none" spc="-5" dirty="0" smtClean="0">
                          <a:solidFill>
                            <a:schemeClr val="tx1"/>
                          </a:solidFill>
                          <a:latin typeface="Josefin Sans" pitchFamily="2" charset="0"/>
                          <a:cs typeface="Arial"/>
                        </a:rPr>
                        <a:t>magnet </a:t>
                      </a:r>
                      <a:r>
                        <a:rPr lang="en-US" sz="1400" b="0" u="none" dirty="0" smtClean="0">
                          <a:solidFill>
                            <a:schemeClr val="tx1"/>
                          </a:solidFill>
                          <a:latin typeface="Josefin Sans" pitchFamily="2" charset="0"/>
                          <a:cs typeface="Arial"/>
                        </a:rPr>
                        <a:t>reflex): </a:t>
                      </a:r>
                    </a:p>
                    <a:p>
                      <a:pPr marL="285750" indent="-285750">
                        <a:buFont typeface="Arial" panose="020B0604020202020204" pitchFamily="34" charset="0"/>
                        <a:buChar char="•"/>
                      </a:pPr>
                      <a:r>
                        <a:rPr lang="en-US" sz="1400" b="0" u="none" spc="-5" dirty="0" smtClean="0">
                          <a:solidFill>
                            <a:schemeClr val="tx1"/>
                          </a:solidFill>
                          <a:latin typeface="Josefin Sans" pitchFamily="2" charset="0"/>
                          <a:cs typeface="Arial"/>
                        </a:rPr>
                        <a:t>Receptors are proprioceptors </a:t>
                      </a:r>
                      <a:r>
                        <a:rPr lang="en-US" sz="1400" b="0" u="none" dirty="0" smtClean="0">
                          <a:solidFill>
                            <a:schemeClr val="tx1"/>
                          </a:solidFill>
                          <a:latin typeface="Josefin Sans" pitchFamily="2" charset="0"/>
                          <a:cs typeface="Arial"/>
                        </a:rPr>
                        <a:t>of </a:t>
                      </a:r>
                      <a:r>
                        <a:rPr lang="en-US" sz="1400" b="0" u="none" spc="-5" dirty="0" smtClean="0">
                          <a:solidFill>
                            <a:schemeClr val="tx1"/>
                          </a:solidFill>
                          <a:latin typeface="Josefin Sans" pitchFamily="2" charset="0"/>
                          <a:cs typeface="Arial"/>
                        </a:rPr>
                        <a:t>flexors (contraction </a:t>
                      </a:r>
                      <a:r>
                        <a:rPr lang="en-US" sz="1400" b="0" u="none" dirty="0" smtClean="0">
                          <a:solidFill>
                            <a:schemeClr val="tx1"/>
                          </a:solidFill>
                          <a:latin typeface="Josefin Sans" pitchFamily="2" charset="0"/>
                          <a:cs typeface="Arial"/>
                        </a:rPr>
                        <a:t>of </a:t>
                      </a:r>
                      <a:r>
                        <a:rPr lang="en-US" sz="1400" b="0" u="none" spc="-5" dirty="0" smtClean="0">
                          <a:solidFill>
                            <a:schemeClr val="tx1"/>
                          </a:solidFill>
                          <a:latin typeface="Josefin Sans" pitchFamily="2" charset="0"/>
                          <a:cs typeface="Arial"/>
                        </a:rPr>
                        <a:t>both flexors &amp; extensors) (protective reflex).</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kern="1200" dirty="0" smtClean="0">
                          <a:solidFill>
                            <a:srgbClr val="00B050"/>
                          </a:solidFill>
                          <a:latin typeface="Josefin Sans" pitchFamily="2" charset="0"/>
                          <a:ea typeface="+mn-ea"/>
                          <a:cs typeface="+mn-cs"/>
                        </a:rPr>
                        <a:t>When you stand on one foot (contraction of both flexors &amp; extensors AT THE SAME TIME,</a:t>
                      </a:r>
                      <a:r>
                        <a:rPr kumimoji="0" lang="en-US" sz="1400" kern="1200" baseline="0" dirty="0" smtClean="0">
                          <a:solidFill>
                            <a:srgbClr val="00B050"/>
                          </a:solidFill>
                          <a:latin typeface="Josefin Sans" pitchFamily="2" charset="0"/>
                          <a:ea typeface="+mn-ea"/>
                          <a:cs typeface="+mn-cs"/>
                        </a:rPr>
                        <a:t> this is a</a:t>
                      </a:r>
                      <a:r>
                        <a:rPr kumimoji="0" lang="en-US" sz="1400" kern="1200" dirty="0" smtClean="0">
                          <a:solidFill>
                            <a:srgbClr val="00B050"/>
                          </a:solidFill>
                          <a:latin typeface="Josefin Sans" pitchFamily="2" charset="0"/>
                          <a:ea typeface="+mn-ea"/>
                          <a:cs typeface="+mn-cs"/>
                        </a:rPr>
                        <a:t> against reciprocal innervation).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kern="1200" dirty="0" smtClean="0">
                          <a:solidFill>
                            <a:srgbClr val="FF0000"/>
                          </a:solidFill>
                          <a:latin typeface="Josefin Sans" pitchFamily="2" charset="0"/>
                          <a:ea typeface="+mn-ea"/>
                          <a:cs typeface="+mn-cs"/>
                        </a:rPr>
                        <a:t>It </a:t>
                      </a:r>
                      <a:r>
                        <a:rPr kumimoji="0" lang="en-US" sz="1400" b="1" kern="1200" dirty="0" smtClean="0">
                          <a:solidFill>
                            <a:srgbClr val="FF0000"/>
                          </a:solidFill>
                          <a:latin typeface="Josefin Sans" pitchFamily="2" charset="0"/>
                          <a:ea typeface="+mn-ea"/>
                          <a:cs typeface="+mn-cs"/>
                        </a:rPr>
                        <a:t>is the only reflex </a:t>
                      </a:r>
                      <a:r>
                        <a:rPr kumimoji="0" lang="en-US" sz="1400" kern="1200" dirty="0" smtClean="0">
                          <a:solidFill>
                            <a:srgbClr val="FF0000"/>
                          </a:solidFill>
                          <a:latin typeface="Josefin Sans" pitchFamily="2" charset="0"/>
                          <a:ea typeface="+mn-ea"/>
                          <a:cs typeface="+mn-cs"/>
                        </a:rPr>
                        <a:t>where there is contraction of both Agonist and Antagonist at the same time</a:t>
                      </a:r>
                    </a:p>
                    <a:p>
                      <a:pPr marL="400050" indent="-400050">
                        <a:buFont typeface="+mj-lt"/>
                        <a:buAutoNum type="romanLcPeriod"/>
                      </a:pPr>
                      <a:endParaRPr lang="en-US" sz="1400" b="0" u="none" dirty="0">
                        <a:solidFill>
                          <a:schemeClr val="tx1"/>
                        </a:solidFill>
                        <a:latin typeface="Josefin Sans"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DA7A">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12700">
                        <a:lnSpc>
                          <a:spcPct val="100000"/>
                        </a:lnSpc>
                      </a:pPr>
                      <a:r>
                        <a:rPr lang="en-US" sz="1400" b="0" u="none" spc="-5" dirty="0" smtClean="0">
                          <a:solidFill>
                            <a:schemeClr val="accent2">
                              <a:lumMod val="75000"/>
                            </a:schemeClr>
                          </a:solidFill>
                          <a:latin typeface="Josefin Sans" pitchFamily="2" charset="0"/>
                          <a:cs typeface="Arial"/>
                        </a:rPr>
                        <a:t>Mediated </a:t>
                      </a:r>
                      <a:r>
                        <a:rPr lang="en-US" sz="1400" b="0" u="none" spc="-10" dirty="0" smtClean="0">
                          <a:solidFill>
                            <a:schemeClr val="accent2">
                              <a:lumMod val="75000"/>
                            </a:schemeClr>
                          </a:solidFill>
                          <a:latin typeface="Josefin Sans" pitchFamily="2" charset="0"/>
                          <a:cs typeface="Arial"/>
                        </a:rPr>
                        <a:t>by </a:t>
                      </a:r>
                      <a:r>
                        <a:rPr lang="en-US" sz="1400" b="0" u="none" dirty="0" smtClean="0">
                          <a:solidFill>
                            <a:schemeClr val="accent2">
                              <a:lumMod val="75000"/>
                            </a:schemeClr>
                          </a:solidFill>
                          <a:latin typeface="Josefin Sans" pitchFamily="2" charset="0"/>
                          <a:cs typeface="Arial"/>
                        </a:rPr>
                        <a:t>one </a:t>
                      </a:r>
                      <a:r>
                        <a:rPr lang="en-US" sz="1400" b="0" u="none" spc="-5" dirty="0" smtClean="0">
                          <a:solidFill>
                            <a:schemeClr val="accent2">
                              <a:lumMod val="75000"/>
                            </a:schemeClr>
                          </a:solidFill>
                          <a:latin typeface="Josefin Sans" pitchFamily="2" charset="0"/>
                          <a:cs typeface="Arial"/>
                        </a:rPr>
                        <a:t>segment </a:t>
                      </a:r>
                      <a:r>
                        <a:rPr lang="en-US" sz="1400" b="0" u="none" dirty="0" smtClean="0">
                          <a:solidFill>
                            <a:schemeClr val="accent2">
                              <a:lumMod val="75000"/>
                            </a:schemeClr>
                          </a:solidFill>
                          <a:latin typeface="Josefin Sans" pitchFamily="2" charset="0"/>
                          <a:cs typeface="Arial"/>
                        </a:rPr>
                        <a:t>of </a:t>
                      </a:r>
                      <a:r>
                        <a:rPr lang="en-US" sz="1400" b="0" u="none" spc="-5" dirty="0" smtClean="0">
                          <a:solidFill>
                            <a:schemeClr val="accent2">
                              <a:lumMod val="75000"/>
                            </a:schemeClr>
                          </a:solidFill>
                          <a:latin typeface="Josefin Sans" pitchFamily="2" charset="0"/>
                          <a:cs typeface="Arial"/>
                        </a:rPr>
                        <a:t>the spinal cord as</a:t>
                      </a:r>
                      <a:r>
                        <a:rPr lang="en-US" sz="1400" b="0" u="none" spc="5" dirty="0" smtClean="0">
                          <a:solidFill>
                            <a:schemeClr val="accent2">
                              <a:lumMod val="75000"/>
                            </a:schemeClr>
                          </a:solidFill>
                          <a:latin typeface="Josefin Sans" pitchFamily="2" charset="0"/>
                          <a:cs typeface="Arial"/>
                        </a:rPr>
                        <a:t>:</a:t>
                      </a:r>
                      <a:endParaRPr lang="en-US" sz="1400" b="0" u="none" dirty="0" smtClean="0">
                        <a:solidFill>
                          <a:schemeClr val="accent2">
                            <a:lumMod val="75000"/>
                          </a:schemeClr>
                        </a:solidFill>
                        <a:latin typeface="Josefin Sans" pitchFamily="2" charset="0"/>
                        <a:cs typeface="Arial"/>
                      </a:endParaRPr>
                    </a:p>
                    <a:p>
                      <a:pPr marL="412750" indent="-400050">
                        <a:lnSpc>
                          <a:spcPct val="100000"/>
                        </a:lnSpc>
                        <a:buFont typeface="+mj-lt"/>
                        <a:buAutoNum type="romanLcPeriod"/>
                      </a:pPr>
                      <a:r>
                        <a:rPr lang="en-US" sz="1400" b="1" u="none" spc="-5" dirty="0" smtClean="0">
                          <a:solidFill>
                            <a:schemeClr val="tx1"/>
                          </a:solidFill>
                          <a:latin typeface="Josefin Sans" pitchFamily="2" charset="0"/>
                          <a:cs typeface="Arial"/>
                        </a:rPr>
                        <a:t>Crossed extensor</a:t>
                      </a:r>
                      <a:r>
                        <a:rPr lang="en-US" sz="1400" b="1" u="none" spc="-30" dirty="0" smtClean="0">
                          <a:solidFill>
                            <a:schemeClr val="tx1"/>
                          </a:solidFill>
                          <a:latin typeface="Josefin Sans" pitchFamily="2" charset="0"/>
                          <a:cs typeface="Arial"/>
                        </a:rPr>
                        <a:t> </a:t>
                      </a:r>
                      <a:r>
                        <a:rPr lang="en-US" sz="1400" b="1" u="none" dirty="0" smtClean="0">
                          <a:solidFill>
                            <a:schemeClr val="tx1"/>
                          </a:solidFill>
                          <a:latin typeface="Josefin Sans" pitchFamily="2" charset="0"/>
                          <a:cs typeface="Arial"/>
                        </a:rPr>
                        <a:t>reflex.</a:t>
                      </a:r>
                    </a:p>
                    <a:p>
                      <a:pPr marL="12700" marR="5080">
                        <a:lnSpc>
                          <a:spcPct val="100000"/>
                        </a:lnSpc>
                        <a:spcBef>
                          <a:spcPts val="30"/>
                        </a:spcBef>
                      </a:pPr>
                      <a:endParaRPr lang="en-US" sz="1400" b="0" u="none" dirty="0" smtClean="0">
                        <a:solidFill>
                          <a:schemeClr val="tx1"/>
                        </a:solidFill>
                        <a:latin typeface="Josefin Sans" pitchFamily="2" charset="0"/>
                        <a:cs typeface="Arial"/>
                      </a:endParaRPr>
                    </a:p>
                    <a:p>
                      <a:pPr marL="12700" marR="5080">
                        <a:lnSpc>
                          <a:spcPct val="100000"/>
                        </a:lnSpc>
                        <a:spcBef>
                          <a:spcPts val="30"/>
                        </a:spcBef>
                      </a:pPr>
                      <a:endParaRPr lang="en-US" sz="1400" b="0" u="none" dirty="0" smtClean="0">
                        <a:solidFill>
                          <a:schemeClr val="tx1"/>
                        </a:solidFill>
                        <a:latin typeface="Josefin Sans" pitchFamily="2" charset="0"/>
                        <a:cs typeface="Arial"/>
                      </a:endParaRPr>
                    </a:p>
                    <a:p>
                      <a:pPr marL="12700" marR="5080">
                        <a:lnSpc>
                          <a:spcPct val="100000"/>
                        </a:lnSpc>
                        <a:spcBef>
                          <a:spcPts val="30"/>
                        </a:spcBef>
                      </a:pPr>
                      <a:endParaRPr lang="en-US" sz="1400" b="0" u="none" dirty="0" smtClean="0">
                        <a:solidFill>
                          <a:schemeClr val="tx1"/>
                        </a:solidFill>
                        <a:latin typeface="Josefin Sans" pitchFamily="2" charset="0"/>
                        <a:cs typeface="Arial"/>
                      </a:endParaRPr>
                    </a:p>
                    <a:p>
                      <a:pPr marL="12700" marR="5080">
                        <a:lnSpc>
                          <a:spcPct val="100000"/>
                        </a:lnSpc>
                        <a:spcBef>
                          <a:spcPts val="30"/>
                        </a:spcBef>
                      </a:pPr>
                      <a:endParaRPr lang="en-US" sz="1400" b="0" u="none" dirty="0" smtClean="0">
                        <a:solidFill>
                          <a:schemeClr val="tx1"/>
                        </a:solidFill>
                        <a:latin typeface="Josefin Sans" pitchFamily="2" charset="0"/>
                        <a:cs typeface="Arial"/>
                      </a:endParaRPr>
                    </a:p>
                    <a:p>
                      <a:pPr marL="12700" marR="5080">
                        <a:lnSpc>
                          <a:spcPct val="100000"/>
                        </a:lnSpc>
                        <a:spcBef>
                          <a:spcPts val="30"/>
                        </a:spcBef>
                      </a:pPr>
                      <a:endParaRPr lang="en-US" sz="1400" b="0" u="none" dirty="0" smtClean="0">
                        <a:solidFill>
                          <a:schemeClr val="tx1"/>
                        </a:solidFill>
                        <a:latin typeface="Josefin Sans" pitchFamily="2" charset="0"/>
                        <a:cs typeface="Arial"/>
                      </a:endParaRPr>
                    </a:p>
                    <a:p>
                      <a:pPr marL="412750" marR="5080" indent="-400050">
                        <a:lnSpc>
                          <a:spcPct val="100000"/>
                        </a:lnSpc>
                        <a:spcBef>
                          <a:spcPts val="30"/>
                        </a:spcBef>
                        <a:buFont typeface="+mj-lt"/>
                        <a:buAutoNum type="romanLcPeriod" startAt="2"/>
                      </a:pPr>
                      <a:r>
                        <a:rPr lang="en-US" sz="1400" b="1" u="none" spc="-5" dirty="0" smtClean="0">
                          <a:solidFill>
                            <a:schemeClr val="tx1"/>
                          </a:solidFill>
                          <a:latin typeface="Josefin Sans" pitchFamily="2" charset="0"/>
                          <a:cs typeface="Arial"/>
                        </a:rPr>
                        <a:t>Negative </a:t>
                      </a:r>
                      <a:r>
                        <a:rPr lang="en-US" sz="1400" b="1" u="none" dirty="0" smtClean="0">
                          <a:solidFill>
                            <a:schemeClr val="tx1"/>
                          </a:solidFill>
                          <a:latin typeface="Josefin Sans" pitchFamily="2" charset="0"/>
                          <a:cs typeface="Arial"/>
                        </a:rPr>
                        <a:t>supporting</a:t>
                      </a:r>
                      <a:r>
                        <a:rPr lang="en-US" sz="1400" b="1" u="none" spc="-114" dirty="0" smtClean="0">
                          <a:solidFill>
                            <a:schemeClr val="tx1"/>
                          </a:solidFill>
                          <a:latin typeface="Josefin Sans" pitchFamily="2" charset="0"/>
                          <a:cs typeface="Arial"/>
                        </a:rPr>
                        <a:t> </a:t>
                      </a:r>
                      <a:r>
                        <a:rPr lang="en-US" sz="1400" b="1" u="none" spc="-5" dirty="0" smtClean="0">
                          <a:solidFill>
                            <a:schemeClr val="tx1"/>
                          </a:solidFill>
                          <a:latin typeface="Josefin Sans" pitchFamily="2" charset="0"/>
                          <a:cs typeface="Arial"/>
                        </a:rPr>
                        <a:t>receptor:</a:t>
                      </a:r>
                      <a:endParaRPr lang="en-US" sz="1400" b="1" u="none" dirty="0" smtClean="0">
                        <a:solidFill>
                          <a:schemeClr val="tx1"/>
                        </a:solidFill>
                        <a:latin typeface="Josefin Sans" pitchFamily="2" charset="0"/>
                        <a:cs typeface="Arial"/>
                      </a:endParaRPr>
                    </a:p>
                    <a:p>
                      <a:pPr marL="298450" marR="415290" lvl="1" indent="-285750" algn="just">
                        <a:lnSpc>
                          <a:spcPct val="100000"/>
                        </a:lnSpc>
                        <a:buFont typeface="Arial" panose="020B0604020202020204" pitchFamily="34" charset="0"/>
                        <a:buChar char="•"/>
                      </a:pPr>
                      <a:r>
                        <a:rPr lang="en-US" sz="1400" b="0" u="none" dirty="0" smtClean="0">
                          <a:solidFill>
                            <a:schemeClr val="tx1"/>
                          </a:solidFill>
                          <a:latin typeface="Josefin Sans" pitchFamily="2" charset="0"/>
                          <a:cs typeface="Arial"/>
                        </a:rPr>
                        <a:t>It </a:t>
                      </a:r>
                      <a:r>
                        <a:rPr lang="en-US" sz="1400" b="0" u="none" spc="-5" dirty="0" smtClean="0">
                          <a:solidFill>
                            <a:schemeClr val="tx1"/>
                          </a:solidFill>
                          <a:latin typeface="Josefin Sans" pitchFamily="2" charset="0"/>
                          <a:cs typeface="Arial"/>
                        </a:rPr>
                        <a:t>refers </a:t>
                      </a:r>
                      <a:r>
                        <a:rPr lang="en-US" sz="1400" b="0" u="none" dirty="0" smtClean="0">
                          <a:solidFill>
                            <a:schemeClr val="tx1"/>
                          </a:solidFill>
                          <a:latin typeface="Josefin Sans" pitchFamily="2" charset="0"/>
                          <a:cs typeface="Arial"/>
                        </a:rPr>
                        <a:t>to </a:t>
                      </a:r>
                      <a:r>
                        <a:rPr lang="en-US" sz="1400" b="0" u="none" spc="-5" dirty="0" smtClean="0">
                          <a:solidFill>
                            <a:schemeClr val="tx1"/>
                          </a:solidFill>
                          <a:latin typeface="Josefin Sans" pitchFamily="2" charset="0"/>
                          <a:cs typeface="Arial"/>
                        </a:rPr>
                        <a:t>disappearance </a:t>
                      </a:r>
                      <a:r>
                        <a:rPr lang="en-US" sz="1400" b="0" u="none" dirty="0" smtClean="0">
                          <a:solidFill>
                            <a:schemeClr val="tx1"/>
                          </a:solidFill>
                          <a:latin typeface="Josefin Sans" pitchFamily="2" charset="0"/>
                          <a:cs typeface="Arial"/>
                        </a:rPr>
                        <a:t>of </a:t>
                      </a:r>
                      <a:r>
                        <a:rPr lang="en-US" sz="1400" b="0" u="none" spc="-5" dirty="0" smtClean="0">
                          <a:solidFill>
                            <a:schemeClr val="tx1"/>
                          </a:solidFill>
                          <a:latin typeface="Josefin Sans" pitchFamily="2" charset="0"/>
                          <a:cs typeface="Arial"/>
                        </a:rPr>
                        <a:t>positive supporting  reaction.</a:t>
                      </a:r>
                      <a:endParaRPr lang="en-US" sz="1400" b="0" u="none" dirty="0" smtClean="0">
                        <a:solidFill>
                          <a:schemeClr val="tx1"/>
                        </a:solidFill>
                        <a:latin typeface="Josefin Sans" pitchFamily="2" charset="0"/>
                        <a:cs typeface="Arial"/>
                      </a:endParaRPr>
                    </a:p>
                    <a:p>
                      <a:pPr marL="298450" lvl="1" indent="-285750" algn="just">
                        <a:lnSpc>
                          <a:spcPct val="100000"/>
                        </a:lnSpc>
                        <a:buFont typeface="Arial" charset="0"/>
                        <a:buChar char="•"/>
                      </a:pPr>
                      <a:r>
                        <a:rPr lang="en-US" sz="1400" b="0" u="none" dirty="0" smtClean="0">
                          <a:solidFill>
                            <a:schemeClr val="tx1"/>
                          </a:solidFill>
                          <a:latin typeface="Josefin Sans" pitchFamily="2" charset="0"/>
                          <a:cs typeface="Arial"/>
                        </a:rPr>
                        <a:t>It is initiated by </a:t>
                      </a:r>
                      <a:r>
                        <a:rPr lang="en-US" sz="1400" b="0" u="none" spc="-5" dirty="0" smtClean="0">
                          <a:solidFill>
                            <a:schemeClr val="tx1"/>
                          </a:solidFill>
                          <a:latin typeface="Josefin Sans" pitchFamily="2" charset="0"/>
                          <a:cs typeface="Arial"/>
                        </a:rPr>
                        <a:t>stretch </a:t>
                      </a:r>
                      <a:r>
                        <a:rPr lang="en-US" sz="1400" b="0" u="none" dirty="0" smtClean="0">
                          <a:solidFill>
                            <a:schemeClr val="tx1"/>
                          </a:solidFill>
                          <a:latin typeface="Josefin Sans" pitchFamily="2" charset="0"/>
                          <a:cs typeface="Arial"/>
                        </a:rPr>
                        <a:t>of the </a:t>
                      </a:r>
                      <a:r>
                        <a:rPr lang="en-US" sz="1400" b="0" u="none" spc="-5" dirty="0" smtClean="0">
                          <a:solidFill>
                            <a:schemeClr val="tx1"/>
                          </a:solidFill>
                          <a:latin typeface="Josefin Sans" pitchFamily="2" charset="0"/>
                          <a:cs typeface="Arial"/>
                        </a:rPr>
                        <a:t>extensor</a:t>
                      </a:r>
                      <a:r>
                        <a:rPr lang="en-US" sz="1400" b="0" u="none" spc="-55" dirty="0" smtClean="0">
                          <a:solidFill>
                            <a:schemeClr val="tx1"/>
                          </a:solidFill>
                          <a:latin typeface="Josefin Sans" pitchFamily="2" charset="0"/>
                          <a:cs typeface="Arial"/>
                        </a:rPr>
                        <a:t> </a:t>
                      </a:r>
                      <a:r>
                        <a:rPr lang="en-US" sz="1400" b="0" u="none" spc="-5" dirty="0" smtClean="0">
                          <a:solidFill>
                            <a:schemeClr val="tx1"/>
                          </a:solidFill>
                          <a:latin typeface="Josefin Sans" pitchFamily="2" charset="0"/>
                          <a:cs typeface="Arial"/>
                        </a:rPr>
                        <a:t>muscles.</a:t>
                      </a:r>
                      <a:endParaRPr lang="en-US" sz="1400" b="0" u="none" dirty="0" smtClean="0">
                        <a:solidFill>
                          <a:schemeClr val="tx1"/>
                        </a:solidFill>
                        <a:latin typeface="Josefin Sans" pitchFamily="2" charset="0"/>
                        <a:cs typeface="Arial"/>
                      </a:endParaRPr>
                    </a:p>
                    <a:p>
                      <a:pPr marL="2857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0" u="none" dirty="0" smtClean="0">
                          <a:latin typeface="Josefin Sans" pitchFamily="2" charset="0"/>
                          <a:cs typeface="Arial"/>
                        </a:rPr>
                        <a:t>Which </a:t>
                      </a:r>
                      <a:r>
                        <a:rPr lang="en-US" sz="1400" b="0" u="none" spc="-5" dirty="0" smtClean="0">
                          <a:latin typeface="Josefin Sans" pitchFamily="2" charset="0"/>
                          <a:cs typeface="Arial"/>
                        </a:rPr>
                        <a:t>release </a:t>
                      </a:r>
                      <a:r>
                        <a:rPr lang="en-US" sz="1400" b="0" u="none" dirty="0" smtClean="0">
                          <a:latin typeface="Josefin Sans" pitchFamily="2" charset="0"/>
                          <a:cs typeface="Arial"/>
                        </a:rPr>
                        <a:t>+</a:t>
                      </a:r>
                      <a:r>
                        <a:rPr lang="en-US" sz="1400" b="0" u="none" dirty="0" err="1" smtClean="0">
                          <a:latin typeface="Josefin Sans" pitchFamily="2" charset="0"/>
                          <a:cs typeface="Arial"/>
                        </a:rPr>
                        <a:t>ve</a:t>
                      </a:r>
                      <a:r>
                        <a:rPr lang="en-US" sz="1400" b="0" u="none" dirty="0" smtClean="0">
                          <a:latin typeface="Josefin Sans" pitchFamily="2" charset="0"/>
                          <a:cs typeface="Arial"/>
                        </a:rPr>
                        <a:t>  </a:t>
                      </a:r>
                      <a:r>
                        <a:rPr lang="en-US" sz="1400" b="0" u="none" spc="-5" dirty="0" smtClean="0">
                          <a:latin typeface="Josefin Sans" pitchFamily="2" charset="0"/>
                          <a:cs typeface="Arial"/>
                        </a:rPr>
                        <a:t>supporting reaction </a:t>
                      </a:r>
                      <a:r>
                        <a:rPr lang="en-US" sz="1400" b="0" u="none" dirty="0" smtClean="0">
                          <a:latin typeface="Josefin Sans" pitchFamily="2" charset="0"/>
                          <a:cs typeface="Arial"/>
                        </a:rPr>
                        <a:t>( </a:t>
                      </a:r>
                      <a:r>
                        <a:rPr lang="en-US" sz="1400" b="0" u="none" spc="-5" dirty="0" smtClean="0">
                          <a:latin typeface="Josefin Sans" pitchFamily="2" charset="0"/>
                          <a:cs typeface="Arial"/>
                        </a:rPr>
                        <a:t>receptors are proprioceptors </a:t>
                      </a:r>
                      <a:r>
                        <a:rPr lang="en-US" sz="1400" b="0" u="none" dirty="0" smtClean="0">
                          <a:latin typeface="Josefin Sans" pitchFamily="2" charset="0"/>
                          <a:cs typeface="Arial"/>
                        </a:rPr>
                        <a:t>of  </a:t>
                      </a:r>
                      <a:r>
                        <a:rPr lang="en-US" sz="1400" b="0" u="none" spc="-5" dirty="0" smtClean="0">
                          <a:latin typeface="Josefin Sans" pitchFamily="2" charset="0"/>
                          <a:cs typeface="Arial"/>
                        </a:rPr>
                        <a:t>extensors </a:t>
                      </a:r>
                      <a:r>
                        <a:rPr lang="en-US" sz="1400" b="0" u="none" dirty="0" smtClean="0">
                          <a:latin typeface="Josefin Sans" pitchFamily="2" charset="0"/>
                          <a:cs typeface="Arial"/>
                        </a:rPr>
                        <a:t>of </a:t>
                      </a:r>
                      <a:r>
                        <a:rPr lang="en-US" sz="1400" b="0" u="none" spc="-5" dirty="0" smtClean="0">
                          <a:latin typeface="Josefin Sans" pitchFamily="2" charset="0"/>
                          <a:cs typeface="Arial"/>
                        </a:rPr>
                        <a:t>the released</a:t>
                      </a:r>
                      <a:r>
                        <a:rPr lang="en-US" sz="1400" b="0" u="none" dirty="0" smtClean="0">
                          <a:latin typeface="Josefin Sans" pitchFamily="2" charset="0"/>
                          <a:cs typeface="Arial"/>
                        </a:rPr>
                        <a:t> limb).</a:t>
                      </a:r>
                    </a:p>
                    <a:p>
                      <a:pPr marL="412750" indent="-400050">
                        <a:lnSpc>
                          <a:spcPct val="100000"/>
                        </a:lnSpc>
                        <a:buFont typeface="+mj-lt"/>
                        <a:buAutoNum type="romanLcPeriod"/>
                      </a:pPr>
                      <a:endParaRPr lang="en-US" sz="1400" b="0" u="none" dirty="0" smtClean="0">
                        <a:solidFill>
                          <a:srgbClr val="FF0000"/>
                        </a:solidFill>
                        <a:latin typeface="Josefin Sans" pitchFamily="2" charset="0"/>
                        <a:cs typeface="Arial"/>
                      </a:endParaRPr>
                    </a:p>
                    <a:p>
                      <a:endParaRPr lang="en-US" sz="1400" b="0" u="none" dirty="0">
                        <a:solidFill>
                          <a:schemeClr val="tx1"/>
                        </a:solidFill>
                        <a:latin typeface="Josefin Sans" pitchFamily="2"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ADA7A">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1087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90864330"/>
              </p:ext>
            </p:extLst>
          </p:nvPr>
        </p:nvGraphicFramePr>
        <p:xfrm>
          <a:off x="87682" y="936470"/>
          <a:ext cx="6478777" cy="6729041"/>
        </p:xfrm>
        <a:graphic>
          <a:graphicData uri="http://schemas.openxmlformats.org/drawingml/2006/table">
            <a:tbl>
              <a:tblPr firstRow="1" bandRow="1"/>
              <a:tblGrid>
                <a:gridCol w="1349020">
                  <a:extLst>
                    <a:ext uri="{9D8B030D-6E8A-4147-A177-3AD203B41FA5}">
                      <a16:colId xmlns:a16="http://schemas.microsoft.com/office/drawing/2014/main" val="3662122797"/>
                    </a:ext>
                  </a:extLst>
                </a:gridCol>
                <a:gridCol w="2847199">
                  <a:extLst>
                    <a:ext uri="{9D8B030D-6E8A-4147-A177-3AD203B41FA5}">
                      <a16:colId xmlns:a16="http://schemas.microsoft.com/office/drawing/2014/main" val="20000"/>
                    </a:ext>
                  </a:extLst>
                </a:gridCol>
                <a:gridCol w="2282558">
                  <a:extLst>
                    <a:ext uri="{9D8B030D-6E8A-4147-A177-3AD203B41FA5}">
                      <a16:colId xmlns:a16="http://schemas.microsoft.com/office/drawing/2014/main" val="20001"/>
                    </a:ext>
                  </a:extLst>
                </a:gridCol>
              </a:tblGrid>
              <a:tr h="57895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latin typeface="Josefin Sans" pitchFamily="2" charset="0"/>
                        </a:rPr>
                        <a:t>Medullary Reflexes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latin typeface="Josefin Sans" pitchFamily="2" charset="0"/>
                        </a:rPr>
                        <a:t> </a:t>
                      </a:r>
                      <a:r>
                        <a:rPr lang="en-US" sz="1600" b="0" u="none" dirty="0" smtClean="0">
                          <a:solidFill>
                            <a:schemeClr val="tx1"/>
                          </a:solidFill>
                          <a:latin typeface="Josefin Sans" pitchFamily="2" charset="0"/>
                        </a:rPr>
                        <a:t>“</a:t>
                      </a:r>
                      <a:r>
                        <a:rPr lang="en-US" sz="1600" b="0" u="none" baseline="0" dirty="0" smtClean="0">
                          <a:solidFill>
                            <a:schemeClr val="tx1"/>
                          </a:solidFill>
                          <a:latin typeface="Josefin Sans" pitchFamily="2" charset="0"/>
                        </a:rPr>
                        <a:t>center in Medulla oblongata”</a:t>
                      </a:r>
                      <a:endParaRPr lang="en-US" sz="1600" b="0" u="none" dirty="0" smtClean="0">
                        <a:solidFill>
                          <a:schemeClr val="tx1"/>
                        </a:solidFill>
                        <a:latin typeface="Josefin Sans" pitchFamily="2"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A7A"/>
                    </a:solidFill>
                  </a:tcPr>
                </a:tc>
                <a:tc hMerge="1">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u="none" dirty="0" smtClean="0">
                        <a:solidFill>
                          <a:schemeClr val="tx1"/>
                        </a:solidFill>
                        <a:latin typeface="+mn-lt"/>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2DA7A"/>
                    </a:solidFill>
                  </a:tcPr>
                </a:tc>
                <a:tc hMerge="1">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0"/>
                  </a:ext>
                </a:extLst>
              </a:tr>
              <a:tr h="1042300">
                <a:tc>
                  <a:txBody>
                    <a:bodyPr/>
                    <a:lstStyle/>
                    <a:p>
                      <a:pPr algn="ctr"/>
                      <a:endParaRPr lang="en-US" sz="1400" b="1" u="none" dirty="0">
                        <a:solidFill>
                          <a:schemeClr val="tx1"/>
                        </a:solidFill>
                        <a:latin typeface="Josefin Sans" pitchFamily="2" charset="0"/>
                      </a:endParaRP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algn="ctr"/>
                      <a:r>
                        <a:rPr lang="en-US" sz="1600" b="1" u="none" dirty="0" smtClean="0">
                          <a:solidFill>
                            <a:schemeClr val="tx1"/>
                          </a:solidFill>
                          <a:latin typeface="Josefin Sans" pitchFamily="2" charset="0"/>
                        </a:rPr>
                        <a:t>Neck</a:t>
                      </a:r>
                      <a:r>
                        <a:rPr lang="en-US" sz="1600" b="1" u="none" baseline="0" dirty="0" smtClean="0">
                          <a:solidFill>
                            <a:schemeClr val="tx1"/>
                          </a:solidFill>
                          <a:latin typeface="Josefin Sans" pitchFamily="2" charset="0"/>
                        </a:rPr>
                        <a:t> Static Reflexes</a:t>
                      </a:r>
                      <a:endParaRPr lang="en-US" sz="1600" b="1" u="none" dirty="0">
                        <a:solidFill>
                          <a:schemeClr val="tx1"/>
                        </a:solidFill>
                        <a:latin typeface="Josefin Sans" pitchFamily="2"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pc="-5" baseline="0" dirty="0" smtClean="0">
                          <a:solidFill>
                            <a:schemeClr val="tx1"/>
                          </a:solidFill>
                          <a:latin typeface="Josefin Sans" pitchFamily="2" charset="0"/>
                          <a:cs typeface="Arial"/>
                        </a:rPr>
                        <a:t>L</a:t>
                      </a:r>
                      <a:r>
                        <a:rPr lang="en-US" sz="1600" b="1" u="none" spc="-5" dirty="0" smtClean="0">
                          <a:solidFill>
                            <a:schemeClr val="tx1"/>
                          </a:solidFill>
                          <a:latin typeface="Josefin Sans" pitchFamily="2" charset="0"/>
                          <a:cs typeface="Arial"/>
                        </a:rPr>
                        <a:t>ab</a:t>
                      </a:r>
                      <a:r>
                        <a:rPr lang="en-US" sz="1600" b="1" u="none" spc="-35" dirty="0" smtClean="0">
                          <a:solidFill>
                            <a:schemeClr val="tx1"/>
                          </a:solidFill>
                          <a:latin typeface="Josefin Sans" pitchFamily="2" charset="0"/>
                          <a:cs typeface="Arial"/>
                        </a:rPr>
                        <a:t>y</a:t>
                      </a:r>
                      <a:r>
                        <a:rPr lang="en-US" sz="1600" b="1" u="none" spc="-5" dirty="0" smtClean="0">
                          <a:solidFill>
                            <a:schemeClr val="tx1"/>
                          </a:solidFill>
                          <a:latin typeface="Josefin Sans" pitchFamily="2" charset="0"/>
                          <a:cs typeface="Arial"/>
                        </a:rPr>
                        <a:t>rin</a:t>
                      </a:r>
                      <a:r>
                        <a:rPr lang="en-US" sz="1600" b="1" u="none" dirty="0" smtClean="0">
                          <a:solidFill>
                            <a:schemeClr val="tx1"/>
                          </a:solidFill>
                          <a:latin typeface="Josefin Sans" pitchFamily="2" charset="0"/>
                          <a:cs typeface="Arial"/>
                        </a:rPr>
                        <a:t>thin</a:t>
                      </a:r>
                      <a:r>
                        <a:rPr lang="en-US" sz="1600" b="1" u="none" spc="-5" dirty="0" smtClean="0">
                          <a:solidFill>
                            <a:schemeClr val="tx1"/>
                          </a:solidFill>
                          <a:latin typeface="Josefin Sans" pitchFamily="2" charset="0"/>
                          <a:cs typeface="Arial"/>
                        </a:rPr>
                        <a:t>e</a:t>
                      </a:r>
                      <a:r>
                        <a:rPr lang="en-US" sz="1600" b="1" u="none" dirty="0" smtClean="0">
                          <a:solidFill>
                            <a:schemeClr val="tx1"/>
                          </a:solidFill>
                          <a:latin typeface="Josefin Sans" pitchFamily="2" charset="0"/>
                          <a:cs typeface="Arial"/>
                        </a:rPr>
                        <a:t> </a:t>
                      </a:r>
                      <a:r>
                        <a:rPr lang="en-US" sz="1600" b="1" u="none" spc="-5" dirty="0" smtClean="0">
                          <a:solidFill>
                            <a:schemeClr val="tx1"/>
                          </a:solidFill>
                          <a:latin typeface="Josefin Sans" pitchFamily="2" charset="0"/>
                          <a:cs typeface="Arial"/>
                        </a:rPr>
                        <a:t>stat</a:t>
                      </a:r>
                      <a:r>
                        <a:rPr lang="en-US" sz="1600" b="1" u="none" dirty="0" smtClean="0">
                          <a:solidFill>
                            <a:schemeClr val="tx1"/>
                          </a:solidFill>
                          <a:latin typeface="Josefin Sans" pitchFamily="2" charset="0"/>
                          <a:cs typeface="Arial"/>
                        </a:rPr>
                        <a:t>i</a:t>
                      </a:r>
                      <a:r>
                        <a:rPr lang="en-US" sz="1600" b="1" u="none" spc="-5" dirty="0" smtClean="0">
                          <a:solidFill>
                            <a:schemeClr val="tx1"/>
                          </a:solidFill>
                          <a:latin typeface="Josefin Sans" pitchFamily="2" charset="0"/>
                          <a:cs typeface="Arial"/>
                        </a:rPr>
                        <a:t>c</a:t>
                      </a:r>
                      <a:r>
                        <a:rPr lang="en-US" sz="1600" b="1" u="none" spc="0" baseline="0" dirty="0" smtClean="0">
                          <a:solidFill>
                            <a:schemeClr val="tx1"/>
                          </a:solidFill>
                          <a:latin typeface="Josefin Sans" pitchFamily="2" charset="0"/>
                          <a:cs typeface="Arial"/>
                        </a:rPr>
                        <a:t> </a:t>
                      </a:r>
                      <a:r>
                        <a:rPr lang="en-US" sz="1600" b="1" u="none" spc="-5" dirty="0" smtClean="0">
                          <a:solidFill>
                            <a:schemeClr val="tx1"/>
                          </a:solidFill>
                          <a:latin typeface="Josefin Sans" pitchFamily="2" charset="0"/>
                          <a:cs typeface="Arial"/>
                        </a:rPr>
                        <a:t>ref</a:t>
                      </a:r>
                      <a:r>
                        <a:rPr lang="en-US" sz="1600" b="1" u="none" dirty="0" smtClean="0">
                          <a:solidFill>
                            <a:schemeClr val="tx1"/>
                          </a:solidFill>
                          <a:latin typeface="Josefin Sans" pitchFamily="2" charset="0"/>
                          <a:cs typeface="Arial"/>
                        </a:rPr>
                        <a:t>l</a:t>
                      </a:r>
                      <a:r>
                        <a:rPr lang="en-US" sz="1600" b="1" u="none" spc="-5" dirty="0" smtClean="0">
                          <a:solidFill>
                            <a:schemeClr val="tx1"/>
                          </a:solidFill>
                          <a:latin typeface="Josefin Sans" pitchFamily="2" charset="0"/>
                          <a:cs typeface="Arial"/>
                        </a:rPr>
                        <a:t>ex</a:t>
                      </a:r>
                      <a:endParaRPr lang="en-US" sz="1600" b="1" u="none" dirty="0" smtClean="0">
                        <a:solidFill>
                          <a:schemeClr val="tx1"/>
                        </a:solidFill>
                        <a:latin typeface="Josefin Sans" pitchFamily="2" charset="0"/>
                        <a:cs typeface="Aria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894753">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400" b="1" u="none" dirty="0" smtClean="0">
                          <a:solidFill>
                            <a:schemeClr val="tx1"/>
                          </a:solidFill>
                          <a:latin typeface="Josefin Sans" pitchFamily="2" charset="0"/>
                          <a:cs typeface="Times New Roman"/>
                        </a:rPr>
                        <a:t>Studied</a:t>
                      </a:r>
                      <a:r>
                        <a:rPr lang="en-US" sz="1400" b="1" u="none" spc="-45" dirty="0" smtClean="0">
                          <a:solidFill>
                            <a:schemeClr val="tx1"/>
                          </a:solidFill>
                          <a:latin typeface="Josefin Sans" pitchFamily="2" charset="0"/>
                          <a:cs typeface="Times New Roman"/>
                        </a:rPr>
                        <a:t> </a:t>
                      </a:r>
                      <a:r>
                        <a:rPr lang="en-US" sz="1400" b="1" u="none" spc="-5" dirty="0" smtClean="0">
                          <a:solidFill>
                            <a:schemeClr val="tx1"/>
                          </a:solidFill>
                          <a:latin typeface="Josefin Sans" pitchFamily="2" charset="0"/>
                          <a:cs typeface="Times New Roman"/>
                        </a:rPr>
                        <a:t>in</a:t>
                      </a:r>
                      <a:endParaRPr lang="en-US" sz="1400" b="0" u="none" dirty="0">
                        <a:solidFill>
                          <a:schemeClr val="tx1"/>
                        </a:solidFill>
                        <a:latin typeface="Josefin Sans" pitchFamily="2"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A7A">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400" b="0" u="none" dirty="0" smtClean="0">
                          <a:solidFill>
                            <a:schemeClr val="tx1"/>
                          </a:solidFill>
                          <a:latin typeface="Josefin Sans" pitchFamily="2" charset="0"/>
                          <a:cs typeface="Times New Roman"/>
                        </a:rPr>
                        <a:t>a </a:t>
                      </a:r>
                      <a:r>
                        <a:rPr lang="en-US" sz="1400" b="0" u="none" dirty="0" err="1" smtClean="0">
                          <a:solidFill>
                            <a:srgbClr val="FF0000"/>
                          </a:solidFill>
                          <a:latin typeface="Josefin Sans" pitchFamily="2" charset="0"/>
                          <a:cs typeface="Times New Roman"/>
                        </a:rPr>
                        <a:t>decerebrated</a:t>
                      </a:r>
                      <a:r>
                        <a:rPr lang="en-US" sz="1400" b="0" u="none" spc="-5" dirty="0" smtClean="0">
                          <a:solidFill>
                            <a:srgbClr val="FF0000"/>
                          </a:solidFill>
                          <a:latin typeface="Josefin Sans" pitchFamily="2" charset="0"/>
                          <a:cs typeface="Times New Roman"/>
                        </a:rPr>
                        <a:t> </a:t>
                      </a:r>
                      <a:r>
                        <a:rPr lang="en-US" sz="1400" b="0" u="none" dirty="0" smtClean="0">
                          <a:solidFill>
                            <a:schemeClr val="tx1"/>
                          </a:solidFill>
                          <a:latin typeface="Josefin Sans" pitchFamily="2" charset="0"/>
                          <a:cs typeface="Times New Roman"/>
                        </a:rPr>
                        <a:t>animal</a:t>
                      </a:r>
                      <a:r>
                        <a:rPr lang="en-US" sz="1400" b="0" u="none" baseline="0"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cut above</a:t>
                      </a:r>
                      <a:r>
                        <a:rPr lang="en-US" sz="1400" b="0" u="none" spc="-60"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medulla</a:t>
                      </a:r>
                      <a:r>
                        <a:rPr lang="en-US" sz="1400" b="0" u="none" spc="-45"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  labyrinth</a:t>
                      </a:r>
                      <a:r>
                        <a:rPr lang="en-US" sz="1400" b="0" u="none" spc="-110"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destroyed.</a:t>
                      </a:r>
                      <a:endParaRPr lang="en-US" sz="1400" b="0" u="none" dirty="0">
                        <a:solidFill>
                          <a:schemeClr val="tx1"/>
                        </a:solidFill>
                        <a:latin typeface="Josefin Sans" pitchFamily="2"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A7A">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12700" indent="0" algn="l">
                        <a:lnSpc>
                          <a:spcPct val="100000"/>
                        </a:lnSpc>
                        <a:buFont typeface="Times New Roman"/>
                        <a:buNone/>
                        <a:tabLst>
                          <a:tab pos="355600" algn="l"/>
                          <a:tab pos="356235" algn="l"/>
                          <a:tab pos="3697604" algn="l"/>
                        </a:tabLst>
                      </a:pPr>
                      <a:r>
                        <a:rPr lang="en-US" sz="1400" b="0" u="none" dirty="0" err="1" smtClean="0">
                          <a:solidFill>
                            <a:schemeClr val="tx1"/>
                          </a:solidFill>
                          <a:latin typeface="Josefin Sans" pitchFamily="2" charset="0"/>
                          <a:cs typeface="Times New Roman"/>
                        </a:rPr>
                        <a:t>decerebrated</a:t>
                      </a:r>
                      <a:r>
                        <a:rPr lang="en-US" sz="1400" b="0" u="none" spc="-20"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animal</a:t>
                      </a:r>
                      <a:r>
                        <a:rPr lang="en-US" sz="1400" b="0" u="none" baseline="0"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a:t>
                      </a:r>
                      <a:r>
                        <a:rPr lang="en-US" sz="1400" b="0" u="none" spc="-95"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elimination</a:t>
                      </a:r>
                      <a:r>
                        <a:rPr lang="en-US" sz="1400" b="0" u="none" baseline="0"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of neck proprioceptors</a:t>
                      </a:r>
                      <a:r>
                        <a:rPr lang="en-US" sz="1400" b="0" u="none" baseline="0" dirty="0" smtClean="0">
                          <a:solidFill>
                            <a:schemeClr val="tx1"/>
                          </a:solidFill>
                          <a:latin typeface="Josefin Sans" pitchFamily="2" charset="0"/>
                          <a:cs typeface="Times New Roman"/>
                        </a:rPr>
                        <a:t> </a:t>
                      </a:r>
                      <a:r>
                        <a:rPr lang="en-US" sz="1400" b="0" u="none" dirty="0" smtClean="0">
                          <a:solidFill>
                            <a:schemeClr val="bg2"/>
                          </a:solidFill>
                          <a:latin typeface="Josefin Sans" pitchFamily="2" charset="0"/>
                          <a:cs typeface="Times New Roman"/>
                        </a:rPr>
                        <a:t>(labyrinth</a:t>
                      </a:r>
                      <a:r>
                        <a:rPr lang="en-US" sz="1400" b="0" u="none" spc="-135" dirty="0" smtClean="0">
                          <a:solidFill>
                            <a:schemeClr val="bg2"/>
                          </a:solidFill>
                          <a:latin typeface="Josefin Sans" pitchFamily="2" charset="0"/>
                          <a:cs typeface="Times New Roman"/>
                        </a:rPr>
                        <a:t> </a:t>
                      </a:r>
                      <a:r>
                        <a:rPr lang="en-US" sz="1400" b="0" u="none" dirty="0" smtClean="0">
                          <a:solidFill>
                            <a:schemeClr val="bg2"/>
                          </a:solidFill>
                          <a:latin typeface="Josefin Sans" pitchFamily="2" charset="0"/>
                          <a:cs typeface="Times New Roman"/>
                        </a:rPr>
                        <a:t>intact).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A7A">
                        <a:tint val="20000"/>
                      </a:srgbClr>
                    </a:solidFill>
                  </a:tcPr>
                </a:tc>
                <a:extLst>
                  <a:ext uri="{0D108BD9-81ED-4DB2-BD59-A6C34878D82A}">
                    <a16:rowId xmlns:a16="http://schemas.microsoft.com/office/drawing/2014/main" val="10002"/>
                  </a:ext>
                </a:extLst>
              </a:tr>
              <a:tr h="982800">
                <a:tc>
                  <a:txBody>
                    <a:bodyPr/>
                    <a:lstStyle/>
                    <a:p>
                      <a:pPr marL="355600" algn="l" rtl="1">
                        <a:lnSpc>
                          <a:spcPts val="2740"/>
                        </a:lnSpc>
                        <a:tabLst>
                          <a:tab pos="1570990" algn="l"/>
                        </a:tabLst>
                      </a:pPr>
                      <a:r>
                        <a:rPr lang="en-US" sz="1400" b="1" u="none" dirty="0" smtClean="0">
                          <a:solidFill>
                            <a:schemeClr val="tx1"/>
                          </a:solidFill>
                          <a:latin typeface="Josefin Sans" pitchFamily="2" charset="0"/>
                          <a:cs typeface="Times New Roman"/>
                        </a:rPr>
                        <a:t>Stimulus</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A7A">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12700" indent="0" algn="l">
                        <a:lnSpc>
                          <a:spcPts val="2740"/>
                        </a:lnSpc>
                        <a:buFont typeface="Times New Roman"/>
                        <a:buNone/>
                        <a:tabLst>
                          <a:tab pos="355600" algn="l"/>
                          <a:tab pos="356235" algn="l"/>
                        </a:tabLst>
                      </a:pPr>
                      <a:r>
                        <a:rPr lang="en-US" sz="1400" b="0" u="none" dirty="0" smtClean="0">
                          <a:solidFill>
                            <a:schemeClr val="tx1"/>
                          </a:solidFill>
                          <a:latin typeface="Josefin Sans" pitchFamily="2" charset="0"/>
                          <a:cs typeface="Times New Roman"/>
                        </a:rPr>
                        <a:t>changing </a:t>
                      </a:r>
                      <a:r>
                        <a:rPr lang="en-US" sz="1400" b="0" u="none" spc="-5" dirty="0" smtClean="0">
                          <a:solidFill>
                            <a:schemeClr val="tx1"/>
                          </a:solidFill>
                          <a:latin typeface="Josefin Sans" pitchFamily="2" charset="0"/>
                          <a:cs typeface="Times New Roman"/>
                        </a:rPr>
                        <a:t>head </a:t>
                      </a:r>
                      <a:r>
                        <a:rPr lang="en-US" sz="1400" b="0" u="none" dirty="0" smtClean="0">
                          <a:solidFill>
                            <a:schemeClr val="tx1"/>
                          </a:solidFill>
                          <a:latin typeface="Josefin Sans" pitchFamily="2" charset="0"/>
                          <a:cs typeface="Times New Roman"/>
                        </a:rPr>
                        <a:t>position</a:t>
                      </a:r>
                      <a:r>
                        <a:rPr lang="en-US" sz="1400" b="0" u="none" spc="-75"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that</a:t>
                      </a:r>
                      <a:r>
                        <a:rPr lang="en-US" sz="1400" b="0" u="none" baseline="0" dirty="0" smtClean="0">
                          <a:solidFill>
                            <a:schemeClr val="tx1"/>
                          </a:solidFill>
                          <a:latin typeface="Josefin Sans" pitchFamily="2" charset="0"/>
                          <a:cs typeface="Times New Roman"/>
                        </a:rPr>
                        <a:t> </a:t>
                      </a:r>
                      <a:r>
                        <a:rPr lang="en-US" sz="1400" b="0" u="none" dirty="0" smtClean="0">
                          <a:solidFill>
                            <a:schemeClr val="accent4">
                              <a:lumMod val="75000"/>
                            </a:schemeClr>
                          </a:solidFill>
                          <a:latin typeface="Josefin Sans" pitchFamily="2" charset="0"/>
                          <a:cs typeface="Times New Roman"/>
                        </a:rPr>
                        <a:t>(+)</a:t>
                      </a:r>
                      <a:r>
                        <a:rPr lang="en-US" sz="1400" b="0" u="none" spc="-10"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neck</a:t>
                      </a:r>
                      <a:r>
                        <a:rPr lang="en-US" sz="1400" b="0" u="none" baseline="0"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proprioceptors.</a:t>
                      </a:r>
                    </a:p>
                    <a:p>
                      <a:pPr marL="355600" algn="l">
                        <a:lnSpc>
                          <a:spcPts val="2740"/>
                        </a:lnSpc>
                        <a:tabLst>
                          <a:tab pos="1570990" algn="l"/>
                        </a:tabLst>
                      </a:pPr>
                      <a:endParaRPr lang="en-US" sz="1400" b="0" u="none" dirty="0" smtClean="0">
                        <a:solidFill>
                          <a:schemeClr val="tx1"/>
                        </a:solidFill>
                        <a:latin typeface="Josefin Sans" pitchFamily="2" charset="0"/>
                        <a:cs typeface="Times New Roman"/>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A7A">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12700" indent="0" algn="l">
                        <a:lnSpc>
                          <a:spcPct val="100000"/>
                        </a:lnSpc>
                        <a:buFont typeface="Times New Roman"/>
                        <a:buNone/>
                        <a:tabLst>
                          <a:tab pos="355600" algn="l"/>
                          <a:tab pos="356235" algn="l"/>
                        </a:tabLst>
                      </a:pPr>
                      <a:r>
                        <a:rPr lang="en-US" sz="1400" b="0" u="none" dirty="0" smtClean="0">
                          <a:solidFill>
                            <a:schemeClr val="tx1"/>
                          </a:solidFill>
                          <a:latin typeface="Josefin Sans" pitchFamily="2" charset="0"/>
                          <a:cs typeface="Times New Roman"/>
                        </a:rPr>
                        <a:t>gravity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A7A">
                        <a:tint val="40000"/>
                      </a:srgbClr>
                    </a:solidFill>
                  </a:tcPr>
                </a:tc>
                <a:extLst>
                  <a:ext uri="{0D108BD9-81ED-4DB2-BD59-A6C34878D82A}">
                    <a16:rowId xmlns:a16="http://schemas.microsoft.com/office/drawing/2014/main" val="10003"/>
                  </a:ext>
                </a:extLst>
              </a:tr>
              <a:tr h="606662">
                <a:tc>
                  <a:txBody>
                    <a:bodyPr/>
                    <a:lstStyle/>
                    <a:p>
                      <a:pPr marL="0" marR="0" indent="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None/>
                        <a:tabLst/>
                        <a:defRPr/>
                      </a:pPr>
                      <a:r>
                        <a:rPr lang="en-US" sz="1400" b="1" u="none" dirty="0" smtClean="0">
                          <a:solidFill>
                            <a:schemeClr val="tx1"/>
                          </a:solidFill>
                          <a:latin typeface="Josefin Sans" pitchFamily="2" charset="0"/>
                          <a:cs typeface="Times New Roman"/>
                        </a:rPr>
                        <a:t>Receptors</a:t>
                      </a:r>
                      <a:endParaRPr lang="en-US" sz="1400" b="0" dirty="0" smtClean="0">
                        <a:solidFill>
                          <a:schemeClr val="tx1"/>
                        </a:solidFill>
                        <a:latin typeface="Josefin Sans" pitchFamily="2" charset="0"/>
                        <a:cs typeface="Times New Roman"/>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A7A">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0" marR="0" lvl="0" indent="0" algn="l" defTabSz="914400" rtl="0" eaLnBrk="1" fontAlgn="auto" latinLnBrk="0" hangingPunct="1">
                        <a:lnSpc>
                          <a:spcPct val="100000"/>
                        </a:lnSpc>
                        <a:spcBef>
                          <a:spcPts val="0"/>
                        </a:spcBef>
                        <a:spcAft>
                          <a:spcPts val="0"/>
                        </a:spcAft>
                        <a:buClr>
                          <a:schemeClr val="accent2">
                            <a:lumMod val="50000"/>
                          </a:schemeClr>
                        </a:buClr>
                        <a:buSzTx/>
                        <a:buFont typeface="Arial" charset="0"/>
                        <a:buNone/>
                        <a:tabLst/>
                        <a:defRPr/>
                      </a:pPr>
                      <a:r>
                        <a:rPr lang="en-US" sz="1400" b="0" u="none" dirty="0" smtClean="0">
                          <a:solidFill>
                            <a:schemeClr val="tx1"/>
                          </a:solidFill>
                          <a:latin typeface="Josefin Sans" pitchFamily="2" charset="0"/>
                          <a:cs typeface="Times New Roman"/>
                        </a:rPr>
                        <a:t>neck</a:t>
                      </a:r>
                      <a:r>
                        <a:rPr lang="en-US" sz="1400" b="0" u="none" baseline="0"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proprioceptors.</a:t>
                      </a:r>
                    </a:p>
                    <a:p>
                      <a:pPr marL="0" indent="0" algn="l">
                        <a:buClr>
                          <a:schemeClr val="accent2">
                            <a:lumMod val="50000"/>
                          </a:schemeClr>
                        </a:buClr>
                        <a:buFont typeface="Arial" charset="0"/>
                        <a:buNone/>
                      </a:pPr>
                      <a:endParaRPr lang="en-US" sz="1400" b="0" u="none" dirty="0" smtClean="0">
                        <a:solidFill>
                          <a:schemeClr val="bg1">
                            <a:lumMod val="65000"/>
                          </a:schemeClr>
                        </a:solidFill>
                        <a:latin typeface="Josefin Sans" pitchFamily="2"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A7A">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400" b="0" u="none" dirty="0" smtClean="0">
                          <a:solidFill>
                            <a:schemeClr val="tx1"/>
                          </a:solidFill>
                          <a:latin typeface="Josefin Sans" pitchFamily="2" charset="0"/>
                          <a:cs typeface="Times New Roman"/>
                        </a:rPr>
                        <a:t>otolith </a:t>
                      </a:r>
                      <a:r>
                        <a:rPr lang="en-US" sz="1400" b="0" u="none" spc="-5" dirty="0" smtClean="0">
                          <a:solidFill>
                            <a:schemeClr val="tx1"/>
                          </a:solidFill>
                          <a:latin typeface="Josefin Sans" pitchFamily="2" charset="0"/>
                          <a:cs typeface="Times New Roman"/>
                        </a:rPr>
                        <a:t>organs</a:t>
                      </a:r>
                      <a:r>
                        <a:rPr lang="en-US" sz="1400" b="0" u="none" spc="-85" dirty="0" smtClean="0">
                          <a:solidFill>
                            <a:schemeClr val="tx1"/>
                          </a:solidFill>
                          <a:latin typeface="Josefin Sans" pitchFamily="2" charset="0"/>
                          <a:cs typeface="Times New Roman"/>
                        </a:rPr>
                        <a:t> </a:t>
                      </a:r>
                      <a:r>
                        <a:rPr lang="en-US" sz="1400" b="0" u="none" dirty="0" smtClean="0">
                          <a:solidFill>
                            <a:schemeClr val="tx1"/>
                          </a:solidFill>
                          <a:latin typeface="Josefin Sans" pitchFamily="2" charset="0"/>
                          <a:cs typeface="Times New Roman"/>
                        </a:rPr>
                        <a:t>(maculae).</a:t>
                      </a:r>
                    </a:p>
                    <a:p>
                      <a:pPr algn="l"/>
                      <a:endParaRPr lang="en-US" sz="1400" b="0" u="none" dirty="0">
                        <a:solidFill>
                          <a:schemeClr val="tx1"/>
                        </a:solidFill>
                        <a:latin typeface="Josefin Sans"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A7A">
                        <a:tint val="20000"/>
                      </a:srgbClr>
                    </a:solidFill>
                  </a:tcPr>
                </a:tc>
                <a:extLst>
                  <a:ext uri="{0D108BD9-81ED-4DB2-BD59-A6C34878D82A}">
                    <a16:rowId xmlns:a16="http://schemas.microsoft.com/office/drawing/2014/main" val="10004"/>
                  </a:ext>
                </a:extLst>
              </a:tr>
              <a:tr h="2374979">
                <a:tc>
                  <a:txBody>
                    <a:bodyPr/>
                    <a:lstStyle/>
                    <a:p>
                      <a:pPr marL="0" marR="0" indent="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None/>
                        <a:tabLst/>
                        <a:defRPr/>
                      </a:pPr>
                      <a:r>
                        <a:rPr lang="en-US" sz="1400" b="1" dirty="0" smtClean="0">
                          <a:solidFill>
                            <a:schemeClr val="tx1"/>
                          </a:solidFill>
                          <a:latin typeface="Josefin Sans" pitchFamily="2" charset="0"/>
                          <a:cs typeface="Times New Roman"/>
                        </a:rPr>
                        <a:t>Responses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EF1D7"/>
                    </a:solidFill>
                  </a:tcPr>
                </a:tc>
                <a:tc>
                  <a:txBody>
                    <a:bodyPr/>
                    <a:lstStyle/>
                    <a:p>
                      <a:pPr marL="285750" marR="0" indent="-28575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Char char="▸"/>
                        <a:tabLst/>
                        <a:defRPr/>
                      </a:pPr>
                      <a:r>
                        <a:rPr lang="en-US" sz="1400" b="1" u="none" spc="-5" dirty="0" err="1" smtClean="0">
                          <a:solidFill>
                            <a:schemeClr val="accent2">
                              <a:lumMod val="75000"/>
                            </a:schemeClr>
                          </a:solidFill>
                          <a:latin typeface="Josefin Sans" pitchFamily="2" charset="0"/>
                          <a:cs typeface="Times New Roman"/>
                        </a:rPr>
                        <a:t>Ventroflexion</a:t>
                      </a:r>
                      <a:r>
                        <a:rPr lang="en-US" sz="1400" b="1" u="none" spc="-5" dirty="0" smtClean="0">
                          <a:solidFill>
                            <a:schemeClr val="accent2">
                              <a:lumMod val="75000"/>
                            </a:schemeClr>
                          </a:solidFill>
                          <a:latin typeface="Josefin Sans" pitchFamily="2" charset="0"/>
                          <a:cs typeface="Times New Roman"/>
                        </a:rPr>
                        <a:t> </a:t>
                      </a:r>
                      <a:r>
                        <a:rPr lang="en-US" sz="1400" b="1" u="none" dirty="0" smtClean="0">
                          <a:solidFill>
                            <a:schemeClr val="accent2">
                              <a:lumMod val="75000"/>
                            </a:schemeClr>
                          </a:solidFill>
                          <a:latin typeface="Josefin Sans" pitchFamily="2" charset="0"/>
                          <a:cs typeface="Times New Roman"/>
                        </a:rPr>
                        <a:t>of</a:t>
                      </a:r>
                      <a:r>
                        <a:rPr lang="en-US" sz="1400" b="1" u="none" spc="-75" baseline="0" dirty="0" smtClean="0">
                          <a:solidFill>
                            <a:schemeClr val="accent2">
                              <a:lumMod val="75000"/>
                            </a:schemeClr>
                          </a:solidFill>
                          <a:latin typeface="Josefin Sans" pitchFamily="2" charset="0"/>
                          <a:cs typeface="Times New Roman"/>
                        </a:rPr>
                        <a:t> </a:t>
                      </a:r>
                      <a:r>
                        <a:rPr lang="en-US" sz="1400" b="1" u="none" dirty="0" smtClean="0">
                          <a:solidFill>
                            <a:schemeClr val="accent2">
                              <a:lumMod val="75000"/>
                            </a:schemeClr>
                          </a:solidFill>
                          <a:latin typeface="Josefin Sans" pitchFamily="2" charset="0"/>
                          <a:cs typeface="Times New Roman"/>
                        </a:rPr>
                        <a:t>head</a:t>
                      </a:r>
                      <a:r>
                        <a:rPr lang="en-US" sz="1400" b="0" u="none" dirty="0" smtClean="0">
                          <a:solidFill>
                            <a:schemeClr val="accent2">
                              <a:lumMod val="75000"/>
                            </a:schemeClr>
                          </a:solidFill>
                          <a:latin typeface="Josefin Sans" pitchFamily="2" charset="0"/>
                          <a:cs typeface="Times New Roman"/>
                        </a:rPr>
                        <a:t>:</a:t>
                      </a:r>
                    </a:p>
                    <a:p>
                      <a:pPr marL="0" marR="0" indent="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None/>
                        <a:tabLst/>
                        <a:defRPr/>
                      </a:pPr>
                      <a:r>
                        <a:rPr lang="en-US" sz="1400" b="0" u="none" dirty="0" smtClean="0">
                          <a:solidFill>
                            <a:schemeClr val="accent2">
                              <a:lumMod val="75000"/>
                            </a:schemeClr>
                          </a:solidFill>
                          <a:latin typeface="Josefin Sans" pitchFamily="2" charset="0"/>
                          <a:cs typeface="Times New Roman"/>
                        </a:rPr>
                        <a:t> </a:t>
                      </a:r>
                      <a:r>
                        <a:rPr lang="en-US" sz="1400" b="0" dirty="0" smtClean="0">
                          <a:solidFill>
                            <a:schemeClr val="tx1"/>
                          </a:solidFill>
                          <a:latin typeface="Josefin Sans" pitchFamily="2" charset="0"/>
                          <a:cs typeface="Times New Roman"/>
                        </a:rPr>
                        <a:t>Flexion of </a:t>
                      </a:r>
                      <a:r>
                        <a:rPr lang="en-US" sz="1400" b="0" spc="-5" dirty="0" smtClean="0">
                          <a:solidFill>
                            <a:schemeClr val="tx1"/>
                          </a:solidFill>
                          <a:latin typeface="Josefin Sans" pitchFamily="2" charset="0"/>
                          <a:cs typeface="Times New Roman"/>
                        </a:rPr>
                        <a:t>forelimb (arms) </a:t>
                      </a:r>
                      <a:r>
                        <a:rPr lang="en-US" sz="1400" b="0" dirty="0" smtClean="0">
                          <a:solidFill>
                            <a:schemeClr val="tx1"/>
                          </a:solidFill>
                          <a:latin typeface="Josefin Sans" pitchFamily="2" charset="0"/>
                          <a:cs typeface="Times New Roman"/>
                        </a:rPr>
                        <a:t>+</a:t>
                      </a:r>
                      <a:r>
                        <a:rPr lang="en-US" sz="1400" b="0" spc="-160" dirty="0" smtClean="0">
                          <a:solidFill>
                            <a:schemeClr val="tx1"/>
                          </a:solidFill>
                          <a:latin typeface="Josefin Sans" pitchFamily="2" charset="0"/>
                          <a:cs typeface="Times New Roman"/>
                        </a:rPr>
                        <a:t> </a:t>
                      </a:r>
                      <a:r>
                        <a:rPr lang="en-US" sz="1400" b="0" dirty="0" smtClean="0">
                          <a:solidFill>
                            <a:schemeClr val="tx1"/>
                          </a:solidFill>
                          <a:latin typeface="Josefin Sans" pitchFamily="2" charset="0"/>
                          <a:cs typeface="Times New Roman"/>
                        </a:rPr>
                        <a:t>extension  of</a:t>
                      </a:r>
                      <a:r>
                        <a:rPr lang="en-US" sz="1400" b="0" baseline="0" dirty="0" smtClean="0">
                          <a:solidFill>
                            <a:schemeClr val="tx1"/>
                          </a:solidFill>
                          <a:latin typeface="Josefin Sans" pitchFamily="2" charset="0"/>
                          <a:cs typeface="Times New Roman"/>
                        </a:rPr>
                        <a:t> </a:t>
                      </a:r>
                      <a:r>
                        <a:rPr lang="en-US" sz="1400" b="0" dirty="0" smtClean="0">
                          <a:solidFill>
                            <a:schemeClr val="tx1"/>
                          </a:solidFill>
                          <a:latin typeface="Josefin Sans" pitchFamily="2" charset="0"/>
                          <a:cs typeface="Times New Roman"/>
                        </a:rPr>
                        <a:t>hind limb (</a:t>
                      </a:r>
                      <a:r>
                        <a:rPr lang="en-US" sz="1400" b="0" spc="-5" dirty="0" smtClean="0">
                          <a:solidFill>
                            <a:schemeClr val="tx1"/>
                          </a:solidFill>
                          <a:latin typeface="Josefin Sans" pitchFamily="2" charset="0"/>
                          <a:cs typeface="Times New Roman"/>
                        </a:rPr>
                        <a:t>as</a:t>
                      </a:r>
                      <a:r>
                        <a:rPr lang="en-US" sz="1400" b="0" spc="-35" dirty="0" smtClean="0">
                          <a:solidFill>
                            <a:schemeClr val="tx1"/>
                          </a:solidFill>
                          <a:latin typeface="Josefin Sans" pitchFamily="2" charset="0"/>
                          <a:cs typeface="Times New Roman"/>
                        </a:rPr>
                        <a:t> </a:t>
                      </a:r>
                      <a:r>
                        <a:rPr lang="en-US" sz="1400" b="0" spc="-5" dirty="0" smtClean="0">
                          <a:solidFill>
                            <a:schemeClr val="tx1"/>
                          </a:solidFill>
                          <a:latin typeface="Josefin Sans" pitchFamily="2" charset="0"/>
                          <a:cs typeface="Times New Roman"/>
                        </a:rPr>
                        <a:t>in</a:t>
                      </a:r>
                      <a:r>
                        <a:rPr lang="en-US" sz="1400" b="0" spc="-5" baseline="0" dirty="0" smtClean="0">
                          <a:solidFill>
                            <a:schemeClr val="tx1"/>
                          </a:solidFill>
                          <a:latin typeface="Josefin Sans" pitchFamily="2" charset="0"/>
                          <a:cs typeface="Times New Roman"/>
                        </a:rPr>
                        <a:t> </a:t>
                      </a:r>
                      <a:r>
                        <a:rPr lang="en-US" sz="1400" b="0" spc="-5" dirty="0" smtClean="0">
                          <a:solidFill>
                            <a:schemeClr val="tx1"/>
                          </a:solidFill>
                          <a:latin typeface="Josefin Sans" pitchFamily="2" charset="0"/>
                          <a:cs typeface="Times New Roman"/>
                        </a:rPr>
                        <a:t>decortication).</a:t>
                      </a:r>
                      <a:endParaRPr lang="en-US" sz="1400" b="0" u="none" spc="0" dirty="0" smtClean="0">
                        <a:solidFill>
                          <a:schemeClr val="tx1"/>
                        </a:solidFill>
                        <a:latin typeface="Josefin Sans" pitchFamily="2" charset="0"/>
                        <a:cs typeface="Times New Roman"/>
                      </a:endParaRPr>
                    </a:p>
                    <a:p>
                      <a:pPr marL="285750" marR="0" indent="-28575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Char char="▸"/>
                        <a:tabLst/>
                        <a:defRPr/>
                      </a:pPr>
                      <a:r>
                        <a:rPr lang="en-US" sz="1400" b="1" u="none" dirty="0" smtClean="0">
                          <a:solidFill>
                            <a:schemeClr val="accent2">
                              <a:lumMod val="75000"/>
                            </a:schemeClr>
                          </a:solidFill>
                          <a:latin typeface="Josefin Sans" pitchFamily="2" charset="0"/>
                          <a:cs typeface="Times New Roman"/>
                        </a:rPr>
                        <a:t>Dorsiflexion of </a:t>
                      </a:r>
                      <a:r>
                        <a:rPr lang="en-US" sz="1400" b="1" u="none" spc="-5" dirty="0" smtClean="0">
                          <a:solidFill>
                            <a:schemeClr val="accent2">
                              <a:lumMod val="75000"/>
                            </a:schemeClr>
                          </a:solidFill>
                          <a:latin typeface="Josefin Sans" pitchFamily="2" charset="0"/>
                          <a:cs typeface="Times New Roman"/>
                        </a:rPr>
                        <a:t>head</a:t>
                      </a:r>
                      <a:r>
                        <a:rPr lang="en-US" sz="1400" b="0" u="none" spc="-5" dirty="0" smtClean="0">
                          <a:solidFill>
                            <a:schemeClr val="accent2">
                              <a:lumMod val="75000"/>
                            </a:schemeClr>
                          </a:solidFill>
                          <a:latin typeface="Josefin Sans" pitchFamily="2" charset="0"/>
                          <a:cs typeface="Times New Roman"/>
                        </a:rPr>
                        <a:t>:</a:t>
                      </a:r>
                      <a:r>
                        <a:rPr lang="en-US" sz="1400" b="0" u="none" spc="-95" dirty="0" smtClean="0">
                          <a:solidFill>
                            <a:schemeClr val="accent2">
                              <a:lumMod val="75000"/>
                            </a:schemeClr>
                          </a:solidFill>
                          <a:latin typeface="Josefin Sans" pitchFamily="2" charset="0"/>
                          <a:cs typeface="Times New Roman"/>
                        </a:rPr>
                        <a:t> </a:t>
                      </a:r>
                    </a:p>
                    <a:p>
                      <a:pPr marL="0" marR="0" indent="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None/>
                        <a:tabLst/>
                        <a:defRPr/>
                      </a:pPr>
                      <a:r>
                        <a:rPr lang="en-US" sz="1400" b="0" spc="-5" dirty="0" smtClean="0">
                          <a:solidFill>
                            <a:schemeClr val="tx1"/>
                          </a:solidFill>
                          <a:latin typeface="Josefin Sans" pitchFamily="2" charset="0"/>
                          <a:cs typeface="Times New Roman"/>
                        </a:rPr>
                        <a:t>Extension </a:t>
                      </a:r>
                      <a:r>
                        <a:rPr lang="en-US" sz="1400" b="0" dirty="0" smtClean="0">
                          <a:solidFill>
                            <a:schemeClr val="tx1"/>
                          </a:solidFill>
                          <a:latin typeface="Josefin Sans" pitchFamily="2" charset="0"/>
                          <a:cs typeface="Times New Roman"/>
                        </a:rPr>
                        <a:t>of</a:t>
                      </a:r>
                      <a:r>
                        <a:rPr lang="en-US" sz="1400" b="0" spc="-55" dirty="0" smtClean="0">
                          <a:solidFill>
                            <a:schemeClr val="tx1"/>
                          </a:solidFill>
                          <a:latin typeface="Josefin Sans" pitchFamily="2" charset="0"/>
                          <a:cs typeface="Times New Roman"/>
                        </a:rPr>
                        <a:t> </a:t>
                      </a:r>
                      <a:r>
                        <a:rPr lang="en-US" sz="1400" b="0" spc="-5" dirty="0" smtClean="0">
                          <a:solidFill>
                            <a:schemeClr val="tx1"/>
                          </a:solidFill>
                          <a:latin typeface="Josefin Sans" pitchFamily="2" charset="0"/>
                          <a:cs typeface="Times New Roman"/>
                        </a:rPr>
                        <a:t>forelimb (arms)</a:t>
                      </a:r>
                      <a:r>
                        <a:rPr lang="en-US" sz="1400" b="0" spc="0" baseline="0" dirty="0" smtClean="0">
                          <a:solidFill>
                            <a:schemeClr val="tx1"/>
                          </a:solidFill>
                          <a:latin typeface="Josefin Sans" pitchFamily="2" charset="0"/>
                          <a:cs typeface="Times New Roman"/>
                        </a:rPr>
                        <a:t> </a:t>
                      </a:r>
                      <a:r>
                        <a:rPr lang="en-US" sz="1400" b="0" dirty="0" smtClean="0">
                          <a:solidFill>
                            <a:schemeClr val="tx1"/>
                          </a:solidFill>
                          <a:latin typeface="Josefin Sans" pitchFamily="2" charset="0"/>
                          <a:cs typeface="Times New Roman"/>
                        </a:rPr>
                        <a:t>+ flexion of</a:t>
                      </a:r>
                      <a:r>
                        <a:rPr lang="en-US" sz="1400" b="0" baseline="0" dirty="0" smtClean="0">
                          <a:solidFill>
                            <a:schemeClr val="tx1"/>
                          </a:solidFill>
                          <a:latin typeface="Josefin Sans" pitchFamily="2" charset="0"/>
                          <a:cs typeface="Times New Roman"/>
                        </a:rPr>
                        <a:t> </a:t>
                      </a:r>
                      <a:r>
                        <a:rPr lang="en-US" sz="1400" b="0" dirty="0" smtClean="0">
                          <a:solidFill>
                            <a:schemeClr val="tx1"/>
                          </a:solidFill>
                          <a:latin typeface="Josefin Sans" pitchFamily="2" charset="0"/>
                          <a:cs typeface="Times New Roman"/>
                        </a:rPr>
                        <a:t>hind limb.</a:t>
                      </a:r>
                      <a:endParaRPr lang="en-US" sz="1400" b="0" u="none" spc="-95" dirty="0" smtClean="0">
                        <a:solidFill>
                          <a:schemeClr val="tx1"/>
                        </a:solidFill>
                        <a:latin typeface="Josefin Sans" pitchFamily="2" charset="0"/>
                        <a:cs typeface="Times New Roman"/>
                      </a:endParaRPr>
                    </a:p>
                    <a:p>
                      <a:pPr marL="285750" marR="0" indent="-28575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Char char="▸"/>
                        <a:tabLst/>
                        <a:defRPr/>
                      </a:pPr>
                      <a:r>
                        <a:rPr lang="en-US" sz="1400" b="1" u="none" dirty="0" smtClean="0">
                          <a:solidFill>
                            <a:schemeClr val="accent2">
                              <a:lumMod val="75000"/>
                            </a:schemeClr>
                          </a:solidFill>
                          <a:latin typeface="Josefin Sans" pitchFamily="2" charset="0"/>
                          <a:cs typeface="Times New Roman"/>
                        </a:rPr>
                        <a:t>Turning </a:t>
                      </a:r>
                      <a:r>
                        <a:rPr lang="en-US" sz="1400" b="1" u="none" spc="-5" dirty="0" smtClean="0">
                          <a:solidFill>
                            <a:schemeClr val="accent2">
                              <a:lumMod val="75000"/>
                            </a:schemeClr>
                          </a:solidFill>
                          <a:latin typeface="Josefin Sans" pitchFamily="2" charset="0"/>
                          <a:cs typeface="Times New Roman"/>
                        </a:rPr>
                        <a:t>head </a:t>
                      </a:r>
                      <a:r>
                        <a:rPr lang="en-US" sz="1400" b="1" u="none" dirty="0" smtClean="0">
                          <a:solidFill>
                            <a:schemeClr val="accent2">
                              <a:lumMod val="75000"/>
                            </a:schemeClr>
                          </a:solidFill>
                          <a:latin typeface="Josefin Sans" pitchFamily="2" charset="0"/>
                          <a:cs typeface="Times New Roman"/>
                        </a:rPr>
                        <a:t>to </a:t>
                      </a:r>
                      <a:r>
                        <a:rPr lang="en-US" sz="1400" b="1" u="none" spc="-5" dirty="0" smtClean="0">
                          <a:solidFill>
                            <a:schemeClr val="accent2">
                              <a:lumMod val="75000"/>
                            </a:schemeClr>
                          </a:solidFill>
                          <a:latin typeface="Josefin Sans" pitchFamily="2" charset="0"/>
                          <a:cs typeface="Times New Roman"/>
                        </a:rPr>
                        <a:t>one</a:t>
                      </a:r>
                      <a:r>
                        <a:rPr lang="en-US" sz="1400" b="1" u="none" spc="-60" dirty="0" smtClean="0">
                          <a:solidFill>
                            <a:schemeClr val="accent2">
                              <a:lumMod val="75000"/>
                            </a:schemeClr>
                          </a:solidFill>
                          <a:latin typeface="Josefin Sans" pitchFamily="2" charset="0"/>
                          <a:cs typeface="Times New Roman"/>
                        </a:rPr>
                        <a:t> </a:t>
                      </a:r>
                      <a:r>
                        <a:rPr lang="en-US" sz="1400" b="1" u="none" dirty="0" smtClean="0">
                          <a:solidFill>
                            <a:schemeClr val="accent2">
                              <a:lumMod val="75000"/>
                            </a:schemeClr>
                          </a:solidFill>
                          <a:latin typeface="Josefin Sans" pitchFamily="2" charset="0"/>
                          <a:cs typeface="Times New Roman"/>
                        </a:rPr>
                        <a:t>side</a:t>
                      </a:r>
                      <a:r>
                        <a:rPr lang="en-US" sz="1400" b="0" u="none" dirty="0" smtClean="0">
                          <a:solidFill>
                            <a:schemeClr val="accent2">
                              <a:lumMod val="50000"/>
                            </a:schemeClr>
                          </a:solidFill>
                          <a:latin typeface="Josefin Sans" pitchFamily="2" charset="0"/>
                          <a:cs typeface="Times New Roman"/>
                        </a:rPr>
                        <a:t>:</a:t>
                      </a:r>
                    </a:p>
                    <a:p>
                      <a:pPr marL="0" marR="0" indent="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None/>
                        <a:tabLst/>
                        <a:defRPr/>
                      </a:pPr>
                      <a:r>
                        <a:rPr lang="en-US" sz="1400" b="0" dirty="0" smtClean="0">
                          <a:solidFill>
                            <a:schemeClr val="tx1"/>
                          </a:solidFill>
                          <a:latin typeface="Josefin Sans" pitchFamily="2" charset="0"/>
                          <a:cs typeface="Times New Roman"/>
                        </a:rPr>
                        <a:t>Extension of limbs </a:t>
                      </a:r>
                      <a:r>
                        <a:rPr lang="en-US" sz="1400" b="0" spc="-5" dirty="0" smtClean="0">
                          <a:solidFill>
                            <a:schemeClr val="tx1"/>
                          </a:solidFill>
                          <a:latin typeface="Josefin Sans" pitchFamily="2" charset="0"/>
                          <a:cs typeface="Times New Roman"/>
                        </a:rPr>
                        <a:t>on </a:t>
                      </a:r>
                      <a:r>
                        <a:rPr lang="en-US" sz="1400" b="0" dirty="0" smtClean="0">
                          <a:solidFill>
                            <a:schemeClr val="tx1"/>
                          </a:solidFill>
                          <a:latin typeface="Josefin Sans" pitchFamily="2" charset="0"/>
                          <a:cs typeface="Times New Roman"/>
                        </a:rPr>
                        <a:t>that </a:t>
                      </a:r>
                      <a:r>
                        <a:rPr lang="en-US" sz="1400" b="0" spc="-5" dirty="0" smtClean="0">
                          <a:solidFill>
                            <a:schemeClr val="tx1"/>
                          </a:solidFill>
                          <a:latin typeface="Josefin Sans" pitchFamily="2" charset="0"/>
                          <a:cs typeface="Times New Roman"/>
                        </a:rPr>
                        <a:t>side</a:t>
                      </a:r>
                      <a:r>
                        <a:rPr lang="en-US" sz="1400" b="0" spc="-95" dirty="0" smtClean="0">
                          <a:solidFill>
                            <a:schemeClr val="tx1"/>
                          </a:solidFill>
                          <a:latin typeface="Josefin Sans" pitchFamily="2" charset="0"/>
                          <a:cs typeface="Times New Roman"/>
                        </a:rPr>
                        <a:t> </a:t>
                      </a:r>
                      <a:r>
                        <a:rPr lang="en-US" sz="1400" b="0" dirty="0" smtClean="0">
                          <a:solidFill>
                            <a:schemeClr val="tx1"/>
                          </a:solidFill>
                          <a:latin typeface="Josefin Sans" pitchFamily="2" charset="0"/>
                          <a:cs typeface="Times New Roman"/>
                        </a:rPr>
                        <a:t>+  flexion of other</a:t>
                      </a:r>
                      <a:r>
                        <a:rPr lang="en-US" sz="1400" b="0" spc="-155" dirty="0" smtClean="0">
                          <a:solidFill>
                            <a:schemeClr val="tx1"/>
                          </a:solidFill>
                          <a:latin typeface="Josefin Sans" pitchFamily="2" charset="0"/>
                          <a:cs typeface="Times New Roman"/>
                        </a:rPr>
                        <a:t> </a:t>
                      </a:r>
                      <a:r>
                        <a:rPr lang="en-US" sz="1400" b="0" spc="-5" dirty="0" smtClean="0">
                          <a:solidFill>
                            <a:schemeClr val="tx1"/>
                          </a:solidFill>
                          <a:latin typeface="Josefin Sans" pitchFamily="2" charset="0"/>
                          <a:cs typeface="Times New Roman"/>
                        </a:rPr>
                        <a:t>side.</a:t>
                      </a:r>
                      <a:endParaRPr lang="en-US" sz="1400" b="0" dirty="0" smtClean="0">
                        <a:solidFill>
                          <a:schemeClr val="tx1"/>
                        </a:solidFill>
                        <a:latin typeface="Josefin Sans" pitchFamily="2" charset="0"/>
                        <a:cs typeface="Times New Roman"/>
                      </a:endParaRPr>
                    </a:p>
                    <a:p>
                      <a:pPr marL="285750" marR="0" indent="-28575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Char char="▸"/>
                        <a:tabLst/>
                        <a:defRPr/>
                      </a:pPr>
                      <a:endParaRPr lang="en-US" sz="1400" b="0" dirty="0" smtClean="0">
                        <a:solidFill>
                          <a:schemeClr val="tx1"/>
                        </a:solidFill>
                        <a:latin typeface="Josefin Sans" pitchFamily="2" charset="0"/>
                        <a:cs typeface="Times New Roman"/>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F1D7"/>
                    </a:solidFill>
                  </a:tcPr>
                </a:tc>
                <a:tc>
                  <a:txBody>
                    <a:bodyPr/>
                    <a:lstStyle/>
                    <a:p>
                      <a:pPr marL="285750" marR="0" indent="-28575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Char char="▸"/>
                        <a:tabLst/>
                        <a:defRPr/>
                      </a:pPr>
                      <a:r>
                        <a:rPr lang="en-US" sz="1400" b="1" i="0" u="none" strike="noStrike" cap="none" spc="-5" dirty="0" err="1" smtClean="0">
                          <a:solidFill>
                            <a:schemeClr val="accent2">
                              <a:lumMod val="75000"/>
                            </a:schemeClr>
                          </a:solidFill>
                          <a:latin typeface="Josefin Sans" pitchFamily="2" charset="0"/>
                          <a:ea typeface="+mn-ea"/>
                          <a:cs typeface="Times New Roman"/>
                          <a:sym typeface="Arial"/>
                        </a:rPr>
                        <a:t>ventroflexion</a:t>
                      </a:r>
                      <a:r>
                        <a:rPr lang="en-US" sz="1400" b="1" i="0" u="none" strike="noStrike" cap="none" spc="-5" dirty="0" smtClean="0">
                          <a:solidFill>
                            <a:schemeClr val="accent2">
                              <a:lumMod val="75000"/>
                            </a:schemeClr>
                          </a:solidFill>
                          <a:latin typeface="Josefin Sans" pitchFamily="2" charset="0"/>
                          <a:ea typeface="+mn-ea"/>
                          <a:cs typeface="Times New Roman"/>
                          <a:sym typeface="Arial"/>
                        </a:rPr>
                        <a:t> of head</a:t>
                      </a:r>
                      <a:r>
                        <a:rPr lang="en-US" sz="1400" b="1" i="0" u="none" strike="noStrike" cap="none" spc="-5" baseline="0" dirty="0" smtClean="0">
                          <a:solidFill>
                            <a:schemeClr val="accent2">
                              <a:lumMod val="75000"/>
                            </a:schemeClr>
                          </a:solidFill>
                          <a:latin typeface="Josefin Sans" pitchFamily="2" charset="0"/>
                          <a:ea typeface="+mn-ea"/>
                          <a:cs typeface="Times New Roman"/>
                          <a:sym typeface="Arial"/>
                        </a:rPr>
                        <a:t> </a:t>
                      </a:r>
                      <a:r>
                        <a:rPr lang="en-US" sz="1400" b="0" i="0" u="none" strike="noStrike" cap="none" spc="-5" dirty="0" smtClean="0">
                          <a:solidFill>
                            <a:schemeClr val="bg2">
                              <a:lumMod val="75000"/>
                            </a:schemeClr>
                          </a:solidFill>
                          <a:latin typeface="Josefin Sans" pitchFamily="2" charset="0"/>
                          <a:ea typeface="+mn-ea"/>
                          <a:cs typeface="Times New Roman"/>
                          <a:sym typeface="Arial"/>
                        </a:rPr>
                        <a:t>(or prone position)</a:t>
                      </a:r>
                    </a:p>
                    <a:p>
                      <a:pPr marL="0" marR="0" indent="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None/>
                        <a:tabLst/>
                        <a:defRPr/>
                      </a:pPr>
                      <a:r>
                        <a:rPr lang="en-US" sz="1400" b="0" i="0" u="none" strike="noStrike" cap="none" spc="-5" dirty="0" smtClean="0">
                          <a:solidFill>
                            <a:schemeClr val="accent2">
                              <a:lumMod val="75000"/>
                            </a:schemeClr>
                          </a:solidFill>
                          <a:latin typeface="Josefin Sans" pitchFamily="2" charset="0"/>
                          <a:ea typeface="+mn-ea"/>
                          <a:cs typeface="Times New Roman"/>
                          <a:sym typeface="Arial"/>
                        </a:rPr>
                        <a:t> 4 limbs flexion</a:t>
                      </a:r>
                    </a:p>
                    <a:p>
                      <a:pPr marL="285750" marR="0" indent="-28575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Char char="▸"/>
                        <a:tabLst/>
                        <a:defRPr/>
                      </a:pPr>
                      <a:r>
                        <a:rPr lang="en-US" sz="1400" b="1" i="0" u="none" strike="noStrike" cap="none" spc="-5" dirty="0" smtClean="0">
                          <a:solidFill>
                            <a:schemeClr val="accent2">
                              <a:lumMod val="75000"/>
                            </a:schemeClr>
                          </a:solidFill>
                          <a:latin typeface="Josefin Sans" pitchFamily="2" charset="0"/>
                          <a:ea typeface="+mn-ea"/>
                          <a:cs typeface="Times New Roman"/>
                          <a:sym typeface="Arial"/>
                        </a:rPr>
                        <a:t>dorsiflexion of head </a:t>
                      </a:r>
                      <a:r>
                        <a:rPr lang="en-US" sz="1400" b="0" i="0" u="none" strike="noStrike" cap="none" spc="-5" dirty="0" smtClean="0">
                          <a:solidFill>
                            <a:schemeClr val="accent2">
                              <a:lumMod val="75000"/>
                            </a:schemeClr>
                          </a:solidFill>
                          <a:latin typeface="Josefin Sans" pitchFamily="2" charset="0"/>
                          <a:ea typeface="+mn-ea"/>
                          <a:cs typeface="Times New Roman"/>
                          <a:sym typeface="Arial"/>
                        </a:rPr>
                        <a:t>(</a:t>
                      </a:r>
                      <a:r>
                        <a:rPr lang="en-US" sz="1400" b="0" i="0" u="none" strike="noStrike" cap="none" spc="-5" dirty="0" smtClean="0">
                          <a:solidFill>
                            <a:schemeClr val="bg2">
                              <a:lumMod val="75000"/>
                            </a:schemeClr>
                          </a:solidFill>
                          <a:latin typeface="Josefin Sans" pitchFamily="2" charset="0"/>
                          <a:ea typeface="+mn-ea"/>
                          <a:cs typeface="Times New Roman"/>
                          <a:sym typeface="Arial"/>
                        </a:rPr>
                        <a:t>or supine  position)</a:t>
                      </a:r>
                      <a:r>
                        <a:rPr lang="en-US" sz="1400" b="0" i="0" u="none" strike="noStrike" cap="none" spc="-5" dirty="0" smtClean="0">
                          <a:solidFill>
                            <a:schemeClr val="accent2">
                              <a:lumMod val="75000"/>
                            </a:schemeClr>
                          </a:solidFill>
                          <a:latin typeface="Josefin Sans" pitchFamily="2" charset="0"/>
                          <a:ea typeface="+mn-ea"/>
                          <a:cs typeface="Times New Roman"/>
                          <a:sym typeface="Arial"/>
                        </a:rPr>
                        <a:t> </a:t>
                      </a:r>
                    </a:p>
                    <a:p>
                      <a:pPr marL="0" marR="0" indent="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None/>
                        <a:tabLst/>
                        <a:defRPr/>
                      </a:pPr>
                      <a:r>
                        <a:rPr lang="en-US" sz="1400" b="0" i="0" u="none" strike="noStrike" cap="none" spc="-5" dirty="0" smtClean="0">
                          <a:solidFill>
                            <a:schemeClr val="accent2">
                              <a:lumMod val="75000"/>
                            </a:schemeClr>
                          </a:solidFill>
                          <a:latin typeface="Josefin Sans" pitchFamily="2" charset="0"/>
                          <a:ea typeface="+mn-ea"/>
                          <a:cs typeface="Times New Roman"/>
                          <a:sym typeface="Arial"/>
                        </a:rPr>
                        <a:t>4 limbs extended( as in decerebration)</a:t>
                      </a:r>
                    </a:p>
                    <a:p>
                      <a:pPr algn="l"/>
                      <a:endParaRPr lang="en-US" sz="1400" b="0" u="none" dirty="0">
                        <a:solidFill>
                          <a:schemeClr val="tx1"/>
                        </a:solidFill>
                        <a:latin typeface="Josefin Sans" pitchFamily="2"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EF1D7"/>
                    </a:solidFill>
                  </a:tcPr>
                </a:tc>
                <a:extLst>
                  <a:ext uri="{0D108BD9-81ED-4DB2-BD59-A6C34878D82A}">
                    <a16:rowId xmlns:a16="http://schemas.microsoft.com/office/drawing/2014/main" val="1613250428"/>
                  </a:ext>
                </a:extLst>
              </a:tr>
            </a:tbl>
          </a:graphicData>
        </a:graphic>
      </p:graphicFrame>
      <p:pic>
        <p:nvPicPr>
          <p:cNvPr id="8" name="Picture 7">
            <a:hlinkClick r:id="rId2"/>
          </p:cNvPr>
          <p:cNvPicPr>
            <a:picLocks noChangeAspect="1"/>
          </p:cNvPicPr>
          <p:nvPr/>
        </p:nvPicPr>
        <p:blipFill rotWithShape="1">
          <a:blip r:embed="rId3" cstate="print">
            <a:duotone>
              <a:srgbClr val="9FB8CD">
                <a:shade val="45000"/>
                <a:satMod val="135000"/>
              </a:srgbClr>
              <a:prstClr val="white"/>
            </a:duotone>
            <a:extLst>
              <a:ext uri="{28A0092B-C50C-407E-A947-70E740481C1C}">
                <a14:useLocalDpi xmlns:a14="http://schemas.microsoft.com/office/drawing/2010/main" val="0"/>
              </a:ext>
            </a:extLst>
          </a:blip>
          <a:srcRect l="28770" t="29435" r="26776" b="28227"/>
          <a:stretch/>
        </p:blipFill>
        <p:spPr>
          <a:xfrm>
            <a:off x="4320573" y="7735455"/>
            <a:ext cx="806697" cy="576212"/>
          </a:xfrm>
          <a:prstGeom prst="rect">
            <a:avLst/>
          </a:prstGeom>
        </p:spPr>
      </p:pic>
      <p:sp>
        <p:nvSpPr>
          <p:cNvPr id="9" name="TextBox 8"/>
          <p:cNvSpPr txBox="1"/>
          <p:nvPr/>
        </p:nvSpPr>
        <p:spPr>
          <a:xfrm>
            <a:off x="2246210" y="7740443"/>
            <a:ext cx="2129409" cy="646330"/>
          </a:xfrm>
          <a:prstGeom prst="rect">
            <a:avLst/>
          </a:prstGeom>
          <a:noFill/>
        </p:spPr>
        <p:txBody>
          <a:bodyPr wrap="square" rtlCol="0">
            <a:spAutoFit/>
          </a:bodyPr>
          <a:lstStyle/>
          <a:p>
            <a:pPr algn="ctr" defTabSz="1015898">
              <a:buClrTx/>
              <a:buFontTx/>
              <a:buNone/>
            </a:pPr>
            <a:r>
              <a:rPr lang="en-US" sz="1800" kern="1200" dirty="0">
                <a:solidFill>
                  <a:srgbClr val="464653"/>
                </a:solidFill>
                <a:latin typeface="Economica" panose="02000506040000020004" pitchFamily="2" charset="0"/>
                <a:ea typeface="+mn-ea"/>
                <a:cs typeface="+mn-cs"/>
              </a:rPr>
              <a:t>Labyrinthine Static </a:t>
            </a:r>
            <a:r>
              <a:rPr lang="en-US" sz="1800" kern="1200" dirty="0" smtClean="0">
                <a:solidFill>
                  <a:srgbClr val="464653"/>
                </a:solidFill>
                <a:latin typeface="Economica" panose="02000506040000020004" pitchFamily="2" charset="0"/>
                <a:ea typeface="+mn-ea"/>
                <a:cs typeface="+mn-cs"/>
              </a:rPr>
              <a:t>Reflex</a:t>
            </a:r>
          </a:p>
          <a:p>
            <a:pPr algn="ctr" defTabSz="1015898">
              <a:buClrTx/>
              <a:buFontTx/>
              <a:buNone/>
            </a:pPr>
            <a:r>
              <a:rPr lang="en-US" sz="1800" kern="1200" dirty="0" smtClean="0">
                <a:solidFill>
                  <a:srgbClr val="464653"/>
                </a:solidFill>
                <a:latin typeface="Economica" panose="02000506040000020004" pitchFamily="2" charset="0"/>
                <a:ea typeface="+mn-ea"/>
                <a:cs typeface="+mn-cs"/>
              </a:rPr>
              <a:t>00:17</a:t>
            </a:r>
            <a:endParaRPr lang="en-US" sz="2000" kern="1200" dirty="0">
              <a:solidFill>
                <a:prstClr val="black"/>
              </a:solidFill>
              <a:latin typeface="Economica" panose="02000506040000020004" pitchFamily="2" charset="0"/>
              <a:ea typeface="+mn-ea"/>
              <a:cs typeface="+mn-c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781" y="8311672"/>
            <a:ext cx="3492388" cy="1420693"/>
          </a:xfrm>
          <a:prstGeom prst="rect">
            <a:avLst/>
          </a:prstGeom>
        </p:spPr>
      </p:pic>
    </p:spTree>
    <p:extLst>
      <p:ext uri="{BB962C8B-B14F-4D97-AF65-F5344CB8AC3E}">
        <p14:creationId xmlns:p14="http://schemas.microsoft.com/office/powerpoint/2010/main" val="2594265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17;p55"/>
          <p:cNvPicPr preferRelativeResize="0"/>
          <p:nvPr/>
        </p:nvPicPr>
        <p:blipFill>
          <a:blip r:embed="rId2">
            <a:alphaModFix/>
          </a:blip>
          <a:stretch>
            <a:fillRect/>
          </a:stretch>
        </p:blipFill>
        <p:spPr>
          <a:xfrm>
            <a:off x="8699326" y="1641536"/>
            <a:ext cx="4046460" cy="4263389"/>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1984824871"/>
              </p:ext>
            </p:extLst>
          </p:nvPr>
        </p:nvGraphicFramePr>
        <p:xfrm>
          <a:off x="1" y="512406"/>
          <a:ext cx="6601217" cy="8967304"/>
        </p:xfrm>
        <a:graphic>
          <a:graphicData uri="http://schemas.openxmlformats.org/drawingml/2006/table">
            <a:tbl>
              <a:tblPr firstRow="1" bandRow="1">
                <a:tableStyleId>{4CC55B8E-B9F8-42F4-AE94-7D6A2DBEBC89}</a:tableStyleId>
              </a:tblPr>
              <a:tblGrid>
                <a:gridCol w="1320243">
                  <a:extLst>
                    <a:ext uri="{9D8B030D-6E8A-4147-A177-3AD203B41FA5}">
                      <a16:colId xmlns:a16="http://schemas.microsoft.com/office/drawing/2014/main" val="3896598108"/>
                    </a:ext>
                  </a:extLst>
                </a:gridCol>
                <a:gridCol w="1097268">
                  <a:extLst>
                    <a:ext uri="{9D8B030D-6E8A-4147-A177-3AD203B41FA5}">
                      <a16:colId xmlns:a16="http://schemas.microsoft.com/office/drawing/2014/main" val="2705178472"/>
                    </a:ext>
                  </a:extLst>
                </a:gridCol>
                <a:gridCol w="1543220">
                  <a:extLst>
                    <a:ext uri="{9D8B030D-6E8A-4147-A177-3AD203B41FA5}">
                      <a16:colId xmlns:a16="http://schemas.microsoft.com/office/drawing/2014/main" val="602708841"/>
                    </a:ext>
                  </a:extLst>
                </a:gridCol>
                <a:gridCol w="1320243">
                  <a:extLst>
                    <a:ext uri="{9D8B030D-6E8A-4147-A177-3AD203B41FA5}">
                      <a16:colId xmlns:a16="http://schemas.microsoft.com/office/drawing/2014/main" val="3737664567"/>
                    </a:ext>
                  </a:extLst>
                </a:gridCol>
                <a:gridCol w="1320243">
                  <a:extLst>
                    <a:ext uri="{9D8B030D-6E8A-4147-A177-3AD203B41FA5}">
                      <a16:colId xmlns:a16="http://schemas.microsoft.com/office/drawing/2014/main" val="1866012621"/>
                    </a:ext>
                  </a:extLst>
                </a:gridCol>
              </a:tblGrid>
              <a:tr h="481087">
                <a:tc gridSpan="5">
                  <a:txBody>
                    <a:bodyPr/>
                    <a:lstStyle/>
                    <a:p>
                      <a:pPr algn="ctr"/>
                      <a:r>
                        <a:rPr lang="en-US" sz="1800" b="1" dirty="0" smtClean="0">
                          <a:solidFill>
                            <a:schemeClr val="tx1"/>
                          </a:solidFill>
                          <a:latin typeface="Josefin Sans" pitchFamily="2" charset="0"/>
                        </a:rPr>
                        <a:t>Righting reflexes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D3B5E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652771146"/>
                  </a:ext>
                </a:extLst>
              </a:tr>
              <a:tr h="576198">
                <a:tc gridSpan="5">
                  <a:txBody>
                    <a:bodyPr/>
                    <a:lstStyle/>
                    <a:p>
                      <a:pPr marL="285750" indent="-285750" algn="ctr">
                        <a:buFont typeface="Arial" panose="020B0604020202020204" pitchFamily="34" charset="0"/>
                        <a:buChar char="•"/>
                      </a:pPr>
                      <a:r>
                        <a:rPr lang="en-US" dirty="0" smtClean="0">
                          <a:latin typeface="Josefin Sans" pitchFamily="2" charset="0"/>
                        </a:rPr>
                        <a:t>When upright posture is disturbed as is falling down</a:t>
                      </a:r>
                    </a:p>
                    <a:p>
                      <a:pPr marL="285750" indent="-285750" algn="ctr">
                        <a:buFont typeface="Arial" panose="020B0604020202020204" pitchFamily="34" charset="0"/>
                        <a:buChar char="•"/>
                      </a:pPr>
                      <a:r>
                        <a:rPr lang="en-US" dirty="0" smtClean="0">
                          <a:latin typeface="Josefin Sans" pitchFamily="2" charset="0"/>
                        </a:rPr>
                        <a:t>Studied in a </a:t>
                      </a:r>
                      <a:r>
                        <a:rPr lang="en-US" dirty="0" err="1" smtClean="0">
                          <a:latin typeface="Josefin Sans" pitchFamily="2" charset="0"/>
                        </a:rPr>
                        <a:t>decerebrated</a:t>
                      </a:r>
                      <a:r>
                        <a:rPr lang="en-US" dirty="0" smtClean="0">
                          <a:latin typeface="Josefin Sans" pitchFamily="2" charset="0"/>
                        </a:rPr>
                        <a:t> animal </a:t>
                      </a:r>
                      <a:r>
                        <a:rPr lang="en-US" dirty="0" smtClean="0">
                          <a:latin typeface="Josefin Sans" pitchFamily="2" charset="0"/>
                          <a:sym typeface="Wingdings" panose="05000000000000000000" pitchFamily="2" charset="2"/>
                        </a:rPr>
                        <a:t> cut above midbrain </a:t>
                      </a:r>
                      <a:r>
                        <a:rPr lang="en-US" dirty="0" smtClean="0">
                          <a:solidFill>
                            <a:schemeClr val="bg2">
                              <a:lumMod val="50000"/>
                            </a:schemeClr>
                          </a:solidFill>
                          <a:latin typeface="Josefin Sans" pitchFamily="2" charset="0"/>
                          <a:sym typeface="Wingdings" panose="05000000000000000000" pitchFamily="2" charset="2"/>
                        </a:rPr>
                        <a:t>“Upper decerebration”</a:t>
                      </a:r>
                      <a:endParaRPr lang="en-GB" dirty="0" smtClean="0">
                        <a:solidFill>
                          <a:schemeClr val="bg2">
                            <a:lumMod val="50000"/>
                          </a:schemeClr>
                        </a:solidFill>
                        <a:latin typeface="Josefin Sans" pitchFamily="2"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50580570"/>
                  </a:ext>
                </a:extLst>
              </a:tr>
              <a:tr h="482509">
                <a:tc>
                  <a:txBody>
                    <a:bodyPr/>
                    <a:lstStyle/>
                    <a:p>
                      <a:pPr algn="ctr"/>
                      <a:r>
                        <a:rPr lang="en-US" b="1" dirty="0" smtClean="0">
                          <a:latin typeface="Josefin Sans" pitchFamily="2" charset="0"/>
                        </a:rPr>
                        <a:t>Reflex</a:t>
                      </a:r>
                      <a:endParaRPr lang="en-GB" b="1"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b="1" dirty="0" smtClean="0">
                          <a:latin typeface="Josefin Sans" pitchFamily="2" charset="0"/>
                        </a:rPr>
                        <a:t>Center</a:t>
                      </a:r>
                      <a:endParaRPr lang="en-GB" b="1"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accent3">
                          <a:lumMod val="60000"/>
                          <a:lumOff val="40000"/>
                        </a:schemeClr>
                      </a:solidFill>
                      <a:prstDash val="lgDash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b="1" dirty="0" smtClean="0">
                          <a:latin typeface="Josefin Sans" pitchFamily="2" charset="0"/>
                        </a:rPr>
                        <a:t>Stimulus</a:t>
                      </a:r>
                      <a:endParaRPr lang="en-GB" b="1"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b="1" dirty="0" smtClean="0">
                          <a:latin typeface="Josefin Sans" pitchFamily="2" charset="0"/>
                        </a:rPr>
                        <a:t>Receptors</a:t>
                      </a:r>
                      <a:endParaRPr lang="en-GB" b="1"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b="1" dirty="0" smtClean="0">
                          <a:latin typeface="Josefin Sans" pitchFamily="2" charset="0"/>
                        </a:rPr>
                        <a:t>Response</a:t>
                      </a:r>
                      <a:endParaRPr lang="en-GB" b="1"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597242103"/>
                  </a:ext>
                </a:extLst>
              </a:tr>
              <a:tr h="830109">
                <a:tc>
                  <a:txBody>
                    <a:bodyPr/>
                    <a:lstStyle/>
                    <a:p>
                      <a:pPr algn="ctr"/>
                      <a:r>
                        <a:rPr lang="en-US" sz="1600" b="1" dirty="0" smtClean="0">
                          <a:latin typeface="Josefin Sans" pitchFamily="2" charset="0"/>
                        </a:rPr>
                        <a:t>A.</a:t>
                      </a:r>
                    </a:p>
                    <a:p>
                      <a:pPr algn="ctr"/>
                      <a:r>
                        <a:rPr lang="en-US" sz="1600" b="1" dirty="0" smtClean="0">
                          <a:latin typeface="Josefin Sans" pitchFamily="2" charset="0"/>
                        </a:rPr>
                        <a:t> Visual Righting reflex</a:t>
                      </a:r>
                      <a:endParaRPr lang="en-GB" sz="1600" b="1" dirty="0">
                        <a:latin typeface="Josefin Sans" pitchFamily="2" charset="0"/>
                      </a:endParaRPr>
                    </a:p>
                  </a:txBody>
                  <a:tcPr anchor="ctr">
                    <a:lnL w="9525" cap="flat" cmpd="sng">
                      <a:noFill/>
                      <a:prstDash val="solid"/>
                      <a:round/>
                      <a:headEnd type="none" w="sm" len="sm"/>
                      <a:tailEnd type="none" w="sm" len="sm"/>
                    </a:lnL>
                    <a:lnR w="12700" cap="flat" cmpd="sng" algn="ctr">
                      <a:solidFill>
                        <a:schemeClr val="accent3">
                          <a:lumMod val="60000"/>
                          <a:lumOff val="40000"/>
                        </a:schemeClr>
                      </a:solidFill>
                      <a:prstDash val="lgDashDot"/>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ADAD"/>
                    </a:solidFill>
                  </a:tcPr>
                </a:tc>
                <a:tc>
                  <a:txBody>
                    <a:bodyPr/>
                    <a:lstStyle/>
                    <a:p>
                      <a:pPr algn="ctr"/>
                      <a:r>
                        <a:rPr lang="en-US" dirty="0" smtClean="0">
                          <a:latin typeface="Josefin Sans" pitchFamily="2" charset="0"/>
                        </a:rPr>
                        <a:t>Cerebral</a:t>
                      </a:r>
                      <a:r>
                        <a:rPr lang="en-US" baseline="0" dirty="0" smtClean="0">
                          <a:latin typeface="Josefin Sans" pitchFamily="2" charset="0"/>
                        </a:rPr>
                        <a:t> cortex</a:t>
                      </a:r>
                      <a:endParaRPr lang="en-GB" dirty="0">
                        <a:latin typeface="Josefin Sans" pitchFamily="2" charset="0"/>
                      </a:endParaRPr>
                    </a:p>
                  </a:txBody>
                  <a:tcPr anchor="ctr">
                    <a:lnL w="12700" cap="flat" cmpd="sng" algn="ctr">
                      <a:solidFill>
                        <a:schemeClr val="accent3">
                          <a:lumMod val="60000"/>
                          <a:lumOff val="40000"/>
                        </a:schemeClr>
                      </a:solidFill>
                      <a:prstDash val="lgDashDot"/>
                      <a:round/>
                      <a:headEnd type="none" w="med" len="med"/>
                      <a:tailEnd type="none" w="med" len="med"/>
                    </a:lnL>
                    <a:lnR w="12700" cap="flat" cmpd="sng" algn="ctr">
                      <a:solidFill>
                        <a:schemeClr val="accent3">
                          <a:lumMod val="60000"/>
                          <a:lumOff val="40000"/>
                        </a:schemeClr>
                      </a:solidFill>
                      <a:prstDash val="lgDashDot"/>
                      <a:round/>
                      <a:headEnd type="none" w="med" len="med"/>
                      <a:tailEnd type="none" w="med" len="med"/>
                    </a:lnR>
                    <a:lnT w="12700" cap="flat" cmpd="sng" algn="ctr">
                      <a:solidFill>
                        <a:schemeClr val="accent3">
                          <a:lumMod val="60000"/>
                          <a:lumOff val="40000"/>
                        </a:schemeClr>
                      </a:solidFill>
                      <a:prstDash val="lgDashDot"/>
                      <a:round/>
                      <a:headEnd type="none" w="med" len="med"/>
                      <a:tailEnd type="none" w="med" len="med"/>
                    </a:lnT>
                    <a:lnB w="12700" cap="flat" cmpd="sng" algn="ctr">
                      <a:solidFill>
                        <a:schemeClr val="accent3">
                          <a:lumMod val="60000"/>
                          <a:lumOff val="40000"/>
                        </a:schemeClr>
                      </a:solidFill>
                      <a:prstDash val="lgDashDot"/>
                      <a:round/>
                      <a:headEnd type="none" w="med" len="med"/>
                      <a:tailEnd type="none" w="med" len="med"/>
                    </a:lnB>
                    <a:lnTlToBr w="12700" cmpd="sng">
                      <a:noFill/>
                      <a:prstDash val="solid"/>
                    </a:lnTlToBr>
                    <a:lnBlToTr w="12700" cmpd="sng">
                      <a:noFill/>
                      <a:prstDash val="solid"/>
                    </a:lnBlToTr>
                    <a:solidFill>
                      <a:srgbClr val="EDADAD"/>
                    </a:solidFill>
                  </a:tcPr>
                </a:tc>
                <a:tc>
                  <a:txBody>
                    <a:bodyPr/>
                    <a:lstStyle/>
                    <a:p>
                      <a:pPr algn="ctr"/>
                      <a:r>
                        <a:rPr lang="en-US" dirty="0" smtClean="0">
                          <a:latin typeface="Josefin Sans" pitchFamily="2" charset="0"/>
                        </a:rPr>
                        <a:t>Visual stimulus</a:t>
                      </a:r>
                      <a:endParaRPr lang="en-GB" dirty="0">
                        <a:latin typeface="Josefin Sans" pitchFamily="2" charset="0"/>
                      </a:endParaRPr>
                    </a:p>
                  </a:txBody>
                  <a:tcPr anchor="ctr">
                    <a:lnL w="12700" cap="flat" cmpd="sng" algn="ctr">
                      <a:solidFill>
                        <a:schemeClr val="accent3">
                          <a:lumMod val="60000"/>
                          <a:lumOff val="40000"/>
                        </a:schemeClr>
                      </a:solidFill>
                      <a:prstDash val="lgDashDot"/>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ADAD"/>
                    </a:solidFill>
                  </a:tcPr>
                </a:tc>
                <a:tc>
                  <a:txBody>
                    <a:bodyPr/>
                    <a:lstStyle/>
                    <a:p>
                      <a:pPr algn="ctr"/>
                      <a:r>
                        <a:rPr lang="en-US" dirty="0" smtClean="0">
                          <a:latin typeface="Josefin Sans" pitchFamily="2" charset="0"/>
                        </a:rPr>
                        <a:t>Eye receptors</a:t>
                      </a:r>
                      <a:endParaRPr lang="en-GB"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ADAD"/>
                    </a:solidFill>
                  </a:tcPr>
                </a:tc>
                <a:tc>
                  <a:txBody>
                    <a:bodyPr/>
                    <a:lstStyle/>
                    <a:p>
                      <a:pPr algn="ctr"/>
                      <a:r>
                        <a:rPr lang="en-US" dirty="0" smtClean="0">
                          <a:latin typeface="Josefin Sans" pitchFamily="2" charset="0"/>
                        </a:rPr>
                        <a:t>Correct position of head &amp; body </a:t>
                      </a:r>
                      <a:endParaRPr lang="en-GB"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ADAD"/>
                    </a:solidFill>
                  </a:tcPr>
                </a:tc>
                <a:extLst>
                  <a:ext uri="{0D108BD9-81ED-4DB2-BD59-A6C34878D82A}">
                    <a16:rowId xmlns:a16="http://schemas.microsoft.com/office/drawing/2014/main" val="3130626301"/>
                  </a:ext>
                </a:extLst>
              </a:tr>
              <a:tr h="2029155">
                <a:tc>
                  <a:txBody>
                    <a:bodyPr/>
                    <a:lstStyle/>
                    <a:p>
                      <a:pPr algn="ctr"/>
                      <a:r>
                        <a:rPr lang="en-US" sz="1600" b="1" dirty="0" smtClean="0">
                          <a:latin typeface="Josefin Sans" pitchFamily="2" charset="0"/>
                        </a:rPr>
                        <a:t>B1. Labyrinthine righting reflex</a:t>
                      </a:r>
                      <a:endParaRPr lang="en-GB" sz="1600" b="1" dirty="0">
                        <a:latin typeface="Josefin Sans" pitchFamily="2" charset="0"/>
                      </a:endParaRPr>
                    </a:p>
                  </a:txBody>
                  <a:tcPr anchor="ctr">
                    <a:lnL w="9525" cap="flat" cmpd="sng">
                      <a:noFill/>
                      <a:prstDash val="solid"/>
                      <a:round/>
                      <a:headEnd type="none" w="sm" len="sm"/>
                      <a:tailEnd type="none" w="sm" len="sm"/>
                    </a:lnL>
                    <a:lnR w="12700" cap="flat" cmpd="sng" algn="ctr">
                      <a:solidFill>
                        <a:schemeClr val="accent3">
                          <a:lumMod val="60000"/>
                          <a:lumOff val="40000"/>
                        </a:schemeClr>
                      </a:solidFill>
                      <a:prstDash val="lgDashDot"/>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rowSpan="4">
                  <a:txBody>
                    <a:bodyPr/>
                    <a:lstStyle/>
                    <a:p>
                      <a:pPr algn="ctr"/>
                      <a:r>
                        <a:rPr lang="en-US" dirty="0" smtClean="0">
                          <a:latin typeface="Josefin Sans" pitchFamily="2" charset="0"/>
                        </a:rPr>
                        <a:t>Midbrain</a:t>
                      </a:r>
                      <a:endParaRPr lang="en-GB" dirty="0">
                        <a:latin typeface="Josefin Sans" pitchFamily="2" charset="0"/>
                      </a:endParaRPr>
                    </a:p>
                  </a:txBody>
                  <a:tcPr anchor="ctr">
                    <a:lnL w="12700" cap="flat" cmpd="sng" algn="ctr">
                      <a:solidFill>
                        <a:schemeClr val="accent3">
                          <a:lumMod val="60000"/>
                          <a:lumOff val="40000"/>
                        </a:schemeClr>
                      </a:solidFill>
                      <a:prstDash val="lgDashDot"/>
                      <a:round/>
                      <a:headEnd type="none" w="med" len="med"/>
                      <a:tailEnd type="none" w="med" len="med"/>
                    </a:lnL>
                    <a:lnR w="12700" cap="flat" cmpd="sng" algn="ctr">
                      <a:solidFill>
                        <a:schemeClr val="accent3">
                          <a:lumMod val="60000"/>
                          <a:lumOff val="40000"/>
                        </a:schemeClr>
                      </a:solidFill>
                      <a:prstDash val="lgDashDot"/>
                      <a:round/>
                      <a:headEnd type="none" w="med" len="med"/>
                      <a:tailEnd type="none" w="med" len="med"/>
                    </a:lnR>
                    <a:lnT w="12700" cap="flat" cmpd="sng" algn="ctr">
                      <a:solidFill>
                        <a:schemeClr val="accent3">
                          <a:lumMod val="60000"/>
                          <a:lumOff val="40000"/>
                        </a:schemeClr>
                      </a:solidFill>
                      <a:prstDash val="lgDashDot"/>
                      <a:round/>
                      <a:headEnd type="none" w="med" len="med"/>
                      <a:tailEnd type="none" w="med" len="med"/>
                    </a:lnT>
                    <a:lnB w="12700" cap="flat" cmpd="sng" algn="ctr">
                      <a:solidFill>
                        <a:schemeClr val="accent3">
                          <a:lumMod val="60000"/>
                          <a:lumOff val="40000"/>
                        </a:schemeClr>
                      </a:solidFill>
                      <a:prstDash val="lgDashDot"/>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Josefin Sans" pitchFamily="2" charset="0"/>
                        </a:rPr>
                        <a:t>When the eyes are covered and the object is held</a:t>
                      </a:r>
                      <a:r>
                        <a:rPr lang="en-US" baseline="0" dirty="0" smtClean="0">
                          <a:latin typeface="Josefin Sans" pitchFamily="2" charset="0"/>
                        </a:rPr>
                        <a:t> in the air from pelvis. </a:t>
                      </a:r>
                      <a:r>
                        <a:rPr lang="en-US" baseline="0" dirty="0" err="1" smtClean="0">
                          <a:latin typeface="Josefin Sans" pitchFamily="2" charset="0"/>
                        </a:rPr>
                        <a:t>E.g</a:t>
                      </a:r>
                      <a:r>
                        <a:rPr lang="en-US" baseline="0" dirty="0" smtClean="0">
                          <a:latin typeface="Josefin Sans" pitchFamily="2" charset="0"/>
                        </a:rPr>
                        <a:t>: Tilting the head with covered eyes</a:t>
                      </a:r>
                      <a:endParaRPr lang="en-GB" dirty="0">
                        <a:latin typeface="Josefin Sans" pitchFamily="2" charset="0"/>
                      </a:endParaRPr>
                    </a:p>
                  </a:txBody>
                  <a:tcPr anchor="ctr">
                    <a:lnL w="12700" cap="flat" cmpd="sng" algn="ctr">
                      <a:solidFill>
                        <a:schemeClr val="accent3">
                          <a:lumMod val="60000"/>
                          <a:lumOff val="40000"/>
                        </a:schemeClr>
                      </a:solidFill>
                      <a:prstDash val="lgDashDot"/>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dirty="0" smtClean="0">
                          <a:latin typeface="Josefin Sans" pitchFamily="2" charset="0"/>
                        </a:rPr>
                        <a:t>Otoliths organs</a:t>
                      </a:r>
                      <a:endParaRPr lang="en-GB"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b="0" dirty="0" smtClean="0">
                          <a:latin typeface="Josefin Sans" pitchFamily="2" charset="0"/>
                        </a:rPr>
                        <a:t>Righting of head by stimulating neck muscles to correct the head level, when the head is not in proper site</a:t>
                      </a:r>
                      <a:endParaRPr lang="en-GB" b="1"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84870089"/>
                  </a:ext>
                </a:extLst>
              </a:tr>
              <a:tr h="1076067">
                <a:tc>
                  <a:txBody>
                    <a:bodyPr/>
                    <a:lstStyle/>
                    <a:p>
                      <a:pPr algn="ctr"/>
                      <a:r>
                        <a:rPr lang="en-US" sz="1600" b="1" dirty="0" smtClean="0">
                          <a:latin typeface="Josefin Sans" pitchFamily="2" charset="0"/>
                        </a:rPr>
                        <a:t>B2. </a:t>
                      </a:r>
                    </a:p>
                    <a:p>
                      <a:pPr algn="ctr"/>
                      <a:r>
                        <a:rPr lang="en-US" sz="1600" b="1" dirty="0" smtClean="0">
                          <a:latin typeface="Josefin Sans" pitchFamily="2" charset="0"/>
                        </a:rPr>
                        <a:t>Body on head righting</a:t>
                      </a:r>
                      <a:r>
                        <a:rPr lang="en-US" sz="1600" b="1" baseline="0" dirty="0" smtClean="0">
                          <a:latin typeface="Josefin Sans" pitchFamily="2" charset="0"/>
                        </a:rPr>
                        <a:t> reflex</a:t>
                      </a:r>
                      <a:endParaRPr lang="en-GB" sz="1600" b="1" dirty="0">
                        <a:latin typeface="Josefin Sans" pitchFamily="2" charset="0"/>
                      </a:endParaRPr>
                    </a:p>
                  </a:txBody>
                  <a:tcPr anchor="ctr">
                    <a:lnL w="9525" cap="flat" cmpd="sng">
                      <a:noFill/>
                      <a:prstDash val="solid"/>
                      <a:round/>
                      <a:headEnd type="none" w="sm" len="sm"/>
                      <a:tailEnd type="none" w="sm" len="sm"/>
                    </a:lnL>
                    <a:lnR w="12700" cap="flat" cmpd="sng" algn="ctr">
                      <a:solidFill>
                        <a:schemeClr val="accent3">
                          <a:lumMod val="60000"/>
                          <a:lumOff val="40000"/>
                        </a:schemeClr>
                      </a:solidFill>
                      <a:prstDash val="lgDashDot"/>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E2F6"/>
                    </a:solidFill>
                  </a:tcPr>
                </a:tc>
                <a:tc vMerge="1">
                  <a:txBody>
                    <a:bodyPr/>
                    <a:lstStyle/>
                    <a:p>
                      <a:endParaRPr lang="en-GB"/>
                    </a:p>
                  </a:txBody>
                  <a:tcPr/>
                </a:tc>
                <a:tc>
                  <a:txBody>
                    <a:bodyPr/>
                    <a:lstStyle/>
                    <a:p>
                      <a:pPr algn="ctr"/>
                      <a:r>
                        <a:rPr lang="en-US" dirty="0" smtClean="0">
                          <a:latin typeface="Josefin Sans" pitchFamily="2" charset="0"/>
                        </a:rPr>
                        <a:t>Pressure on side of body &amp; head is free</a:t>
                      </a:r>
                      <a:endParaRPr lang="en-GB" dirty="0">
                        <a:latin typeface="Josefin Sans" pitchFamily="2" charset="0"/>
                      </a:endParaRPr>
                    </a:p>
                  </a:txBody>
                  <a:tcPr anchor="ctr">
                    <a:lnL w="12700" cap="flat" cmpd="sng" algn="ctr">
                      <a:solidFill>
                        <a:schemeClr val="accent3">
                          <a:lumMod val="60000"/>
                          <a:lumOff val="40000"/>
                        </a:schemeClr>
                      </a:solidFill>
                      <a:prstDash val="lgDashDot"/>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E2F6"/>
                    </a:solidFill>
                  </a:tcPr>
                </a:tc>
                <a:tc>
                  <a:txBody>
                    <a:bodyPr/>
                    <a:lstStyle/>
                    <a:p>
                      <a:pPr algn="ctr"/>
                      <a:r>
                        <a:rPr lang="en-US" dirty="0" smtClean="0">
                          <a:latin typeface="Josefin Sans" pitchFamily="2" charset="0"/>
                        </a:rPr>
                        <a:t>Body pressure receptors</a:t>
                      </a:r>
                      <a:endParaRPr lang="en-GB"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E2F6"/>
                    </a:solidFill>
                  </a:tcPr>
                </a:tc>
                <a:tc>
                  <a:txBody>
                    <a:bodyPr/>
                    <a:lstStyle/>
                    <a:p>
                      <a:pPr algn="ctr"/>
                      <a:r>
                        <a:rPr lang="en-US" dirty="0" smtClean="0">
                          <a:latin typeface="Josefin Sans" pitchFamily="2" charset="0"/>
                        </a:rPr>
                        <a:t>Reflex</a:t>
                      </a:r>
                      <a:r>
                        <a:rPr lang="en-US" baseline="0" dirty="0" smtClean="0">
                          <a:latin typeface="Josefin Sans" pitchFamily="2" charset="0"/>
                        </a:rPr>
                        <a:t> contraction of the head</a:t>
                      </a:r>
                      <a:endParaRPr lang="en-GB"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E2F6"/>
                    </a:solidFill>
                  </a:tcPr>
                </a:tc>
                <a:extLst>
                  <a:ext uri="{0D108BD9-81ED-4DB2-BD59-A6C34878D82A}">
                    <a16:rowId xmlns:a16="http://schemas.microsoft.com/office/drawing/2014/main" val="2522925387"/>
                  </a:ext>
                </a:extLst>
              </a:tr>
              <a:tr h="132202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smtClean="0">
                          <a:latin typeface="Josefin Sans" pitchFamily="2" charset="0"/>
                        </a:rPr>
                        <a:t>B3.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smtClean="0">
                          <a:latin typeface="Josefin Sans" pitchFamily="2" charset="0"/>
                        </a:rPr>
                        <a:t>Body on body righting</a:t>
                      </a:r>
                      <a:r>
                        <a:rPr lang="en-US" sz="1600" b="1" baseline="0" dirty="0" smtClean="0">
                          <a:latin typeface="Josefin Sans" pitchFamily="2" charset="0"/>
                        </a:rPr>
                        <a:t> reflex</a:t>
                      </a:r>
                      <a:endParaRPr lang="en-GB" sz="1600" b="1" dirty="0" smtClean="0">
                        <a:latin typeface="Josefin Sans" pitchFamily="2" charset="0"/>
                      </a:endParaRPr>
                    </a:p>
                    <a:p>
                      <a:pPr algn="ctr"/>
                      <a:endParaRPr lang="en-GB" sz="1600" b="1" dirty="0">
                        <a:latin typeface="Josefin Sans" pitchFamily="2" charset="0"/>
                      </a:endParaRPr>
                    </a:p>
                  </a:txBody>
                  <a:tcPr anchor="ctr">
                    <a:lnL w="9525" cap="flat" cmpd="sng">
                      <a:noFill/>
                      <a:prstDash val="solid"/>
                      <a:round/>
                      <a:headEnd type="none" w="sm" len="sm"/>
                      <a:tailEnd type="none" w="sm" len="sm"/>
                    </a:lnL>
                    <a:lnR w="12700" cap="flat" cmpd="sng" algn="ctr">
                      <a:solidFill>
                        <a:schemeClr val="accent3">
                          <a:lumMod val="60000"/>
                          <a:lumOff val="40000"/>
                        </a:schemeClr>
                      </a:solidFill>
                      <a:prstDash val="lgDashDot"/>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pPr algn="ctr"/>
                      <a:r>
                        <a:rPr lang="en-US" dirty="0" smtClean="0">
                          <a:latin typeface="Josefin Sans" pitchFamily="2" charset="0"/>
                        </a:rPr>
                        <a:t>Pressure on side of body,</a:t>
                      </a:r>
                      <a:r>
                        <a:rPr lang="en-US" baseline="0" dirty="0" smtClean="0">
                          <a:latin typeface="Josefin Sans" pitchFamily="2" charset="0"/>
                        </a:rPr>
                        <a:t> while head is FIXED</a:t>
                      </a:r>
                      <a:endParaRPr lang="en-GB" dirty="0">
                        <a:latin typeface="Josefin Sans" pitchFamily="2" charset="0"/>
                      </a:endParaRPr>
                    </a:p>
                  </a:txBody>
                  <a:tcPr anchor="ctr">
                    <a:lnL w="12700" cap="flat" cmpd="sng" algn="ctr">
                      <a:solidFill>
                        <a:schemeClr val="accent3">
                          <a:lumMod val="60000"/>
                          <a:lumOff val="40000"/>
                        </a:schemeClr>
                      </a:solidFill>
                      <a:prstDash val="lgDashDot"/>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dirty="0" smtClean="0">
                          <a:latin typeface="Josefin Sans" pitchFamily="2" charset="0"/>
                        </a:rPr>
                        <a:t>Body pressure receptors</a:t>
                      </a:r>
                      <a:endParaRPr lang="en-GB"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dirty="0" smtClean="0">
                          <a:latin typeface="Josefin Sans" pitchFamily="2" charset="0"/>
                        </a:rPr>
                        <a:t>Reflex contraction of the body</a:t>
                      </a:r>
                      <a:endParaRPr lang="en-GB"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134820339"/>
                  </a:ext>
                </a:extLst>
              </a:tr>
              <a:tr h="1933463">
                <a:tc>
                  <a:txBody>
                    <a:bodyPr/>
                    <a:lstStyle/>
                    <a:p>
                      <a:pPr algn="ctr"/>
                      <a:r>
                        <a:rPr lang="en-US" sz="1600" b="1" dirty="0" smtClean="0">
                          <a:latin typeface="Josefin Sans" pitchFamily="2" charset="0"/>
                        </a:rPr>
                        <a:t>B4.</a:t>
                      </a:r>
                    </a:p>
                    <a:p>
                      <a:pPr algn="ctr"/>
                      <a:r>
                        <a:rPr lang="en-US" sz="1600" b="1" dirty="0" smtClean="0">
                          <a:latin typeface="Josefin Sans" pitchFamily="2" charset="0"/>
                        </a:rPr>
                        <a:t>Neck righting</a:t>
                      </a:r>
                      <a:r>
                        <a:rPr lang="en-US" sz="1600" b="1" baseline="0" dirty="0" smtClean="0">
                          <a:latin typeface="Josefin Sans" pitchFamily="2" charset="0"/>
                        </a:rPr>
                        <a:t> reflex</a:t>
                      </a:r>
                      <a:endParaRPr lang="en-GB" sz="1600" b="1" dirty="0">
                        <a:latin typeface="Josefin Sans" pitchFamily="2" charset="0"/>
                      </a:endParaRPr>
                    </a:p>
                  </a:txBody>
                  <a:tcPr anchor="ctr">
                    <a:lnL w="9525" cap="flat" cmpd="sng">
                      <a:noFill/>
                      <a:prstDash val="solid"/>
                      <a:round/>
                      <a:headEnd type="none" w="sm" len="sm"/>
                      <a:tailEnd type="none" w="sm" len="sm"/>
                    </a:lnL>
                    <a:lnR w="12700" cap="flat" cmpd="sng" algn="ctr">
                      <a:solidFill>
                        <a:schemeClr val="accent3">
                          <a:lumMod val="60000"/>
                          <a:lumOff val="40000"/>
                        </a:schemeClr>
                      </a:solidFill>
                      <a:prstDash val="lgDashDot"/>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E2F6"/>
                    </a:solidFill>
                  </a:tcPr>
                </a:tc>
                <a:tc vMerge="1">
                  <a:txBody>
                    <a:bodyPr/>
                    <a:lstStyle/>
                    <a:p>
                      <a:endParaRPr lang="en-GB"/>
                    </a:p>
                  </a:txBody>
                  <a:tcPr/>
                </a:tc>
                <a:tc>
                  <a:txBody>
                    <a:bodyPr/>
                    <a:lstStyle/>
                    <a:p>
                      <a:pPr algn="ctr"/>
                      <a:r>
                        <a:rPr lang="en-US" sz="1200" dirty="0" smtClean="0">
                          <a:solidFill>
                            <a:srgbClr val="7030A0"/>
                          </a:solidFill>
                          <a:latin typeface="Josefin Sans" pitchFamily="2" charset="0"/>
                        </a:rPr>
                        <a:t>“Correction of the head by B1 &amp; B2  reflexes lead to twisting of the nick, this initiate reflex righting of the body”.</a:t>
                      </a:r>
                    </a:p>
                    <a:p>
                      <a:pPr algn="ctr"/>
                      <a:r>
                        <a:rPr lang="en-US" sz="1200" b="1" dirty="0" smtClean="0">
                          <a:latin typeface="Josefin Sans" pitchFamily="2" charset="0"/>
                        </a:rPr>
                        <a:t>Stretch of neck muscles, </a:t>
                      </a:r>
                      <a:r>
                        <a:rPr lang="en-US" sz="1200" dirty="0" smtClean="0">
                          <a:latin typeface="Josefin Sans" pitchFamily="2" charset="0"/>
                        </a:rPr>
                        <a:t>if head is corrected and body is tilted</a:t>
                      </a:r>
                      <a:endParaRPr lang="en-GB" sz="1200" dirty="0">
                        <a:latin typeface="Josefin Sans" pitchFamily="2" charset="0"/>
                      </a:endParaRPr>
                    </a:p>
                  </a:txBody>
                  <a:tcPr anchor="ctr">
                    <a:lnL w="12700" cap="flat" cmpd="sng" algn="ctr">
                      <a:solidFill>
                        <a:schemeClr val="accent3">
                          <a:lumMod val="60000"/>
                          <a:lumOff val="40000"/>
                        </a:schemeClr>
                      </a:solidFill>
                      <a:prstDash val="lgDashDot"/>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E2F6"/>
                    </a:solidFill>
                  </a:tcPr>
                </a:tc>
                <a:tc>
                  <a:txBody>
                    <a:bodyPr/>
                    <a:lstStyle/>
                    <a:p>
                      <a:pPr algn="ctr"/>
                      <a:r>
                        <a:rPr lang="en-US" dirty="0" smtClean="0">
                          <a:latin typeface="Josefin Sans" pitchFamily="2" charset="0"/>
                        </a:rPr>
                        <a:t>Proprioceptors</a:t>
                      </a:r>
                      <a:r>
                        <a:rPr lang="en-US" baseline="0" dirty="0" smtClean="0">
                          <a:latin typeface="Josefin Sans" pitchFamily="2" charset="0"/>
                        </a:rPr>
                        <a:t> of neck muscles</a:t>
                      </a:r>
                      <a:endParaRPr lang="en-GB"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E2F6"/>
                    </a:solidFill>
                  </a:tcPr>
                </a:tc>
                <a:tc>
                  <a:txBody>
                    <a:bodyPr/>
                    <a:lstStyle/>
                    <a:p>
                      <a:pPr algn="ctr"/>
                      <a:r>
                        <a:rPr lang="en-US" dirty="0" smtClean="0">
                          <a:latin typeface="Josefin Sans" pitchFamily="2" charset="0"/>
                        </a:rPr>
                        <a:t>Righting of body and shoulders</a:t>
                      </a:r>
                      <a:endParaRPr lang="en-GB" dirty="0">
                        <a:latin typeface="Josefin Sans" pitchFamily="2"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DE2F6"/>
                    </a:solidFill>
                  </a:tcPr>
                </a:tc>
                <a:extLst>
                  <a:ext uri="{0D108BD9-81ED-4DB2-BD59-A6C34878D82A}">
                    <a16:rowId xmlns:a16="http://schemas.microsoft.com/office/drawing/2014/main" val="673611434"/>
                  </a:ext>
                </a:extLst>
              </a:tr>
            </a:tbl>
          </a:graphicData>
        </a:graphic>
      </p:graphicFrame>
      <p:sp>
        <p:nvSpPr>
          <p:cNvPr id="2" name="TextBox 1"/>
          <p:cNvSpPr txBox="1"/>
          <p:nvPr/>
        </p:nvSpPr>
        <p:spPr>
          <a:xfrm>
            <a:off x="1287139" y="9479710"/>
            <a:ext cx="4283723" cy="338554"/>
          </a:xfrm>
          <a:prstGeom prst="rect">
            <a:avLst/>
          </a:prstGeom>
          <a:noFill/>
        </p:spPr>
        <p:txBody>
          <a:bodyPr wrap="square" rtlCol="0">
            <a:spAutoFit/>
          </a:bodyPr>
          <a:lstStyle/>
          <a:p>
            <a:r>
              <a:rPr lang="en-GB" sz="1600" b="1" dirty="0" smtClean="0">
                <a:latin typeface="Josefin Sans" pitchFamily="2" charset="0"/>
              </a:rPr>
              <a:t>See the next slide for illustrative pictures &amp; Video</a:t>
            </a:r>
            <a:endParaRPr lang="en-GB" sz="1600" b="1" dirty="0">
              <a:latin typeface="Josefin Sans" pitchFamily="2" charset="0"/>
            </a:endParaRPr>
          </a:p>
        </p:txBody>
      </p:sp>
    </p:spTree>
    <p:extLst>
      <p:ext uri="{BB962C8B-B14F-4D97-AF65-F5344CB8AC3E}">
        <p14:creationId xmlns:p14="http://schemas.microsoft.com/office/powerpoint/2010/main" val="1322515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263" y="3020367"/>
            <a:ext cx="4241935" cy="23343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527" y="5933531"/>
            <a:ext cx="5027406" cy="12939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769" y="7956619"/>
            <a:ext cx="3456922" cy="1174855"/>
          </a:xfrm>
          <a:prstGeom prst="rect">
            <a:avLst/>
          </a:prstGeom>
        </p:spPr>
      </p:pic>
      <p:sp>
        <p:nvSpPr>
          <p:cNvPr id="6" name="TextBox 5"/>
          <p:cNvSpPr txBox="1"/>
          <p:nvPr/>
        </p:nvSpPr>
        <p:spPr>
          <a:xfrm>
            <a:off x="2034275" y="2612382"/>
            <a:ext cx="3099911" cy="369332"/>
          </a:xfrm>
          <a:prstGeom prst="rect">
            <a:avLst/>
          </a:prstGeom>
          <a:noFill/>
        </p:spPr>
        <p:txBody>
          <a:bodyPr wrap="square" rtlCol="0">
            <a:spAutoFit/>
          </a:bodyPr>
          <a:lstStyle/>
          <a:p>
            <a:r>
              <a:rPr lang="en-US" sz="1800" b="1" dirty="0">
                <a:solidFill>
                  <a:schemeClr val="accent2">
                    <a:lumMod val="75000"/>
                  </a:schemeClr>
                </a:solidFill>
                <a:latin typeface="Josefin Sans" pitchFamily="2" charset="0"/>
                <a:cs typeface="Times New Roman"/>
              </a:rPr>
              <a:t>labyrinthine righting </a:t>
            </a:r>
            <a:r>
              <a:rPr lang="en-US" sz="1800" b="1" spc="-5" dirty="0">
                <a:solidFill>
                  <a:schemeClr val="accent2">
                    <a:lumMod val="75000"/>
                  </a:schemeClr>
                </a:solidFill>
                <a:latin typeface="Josefin Sans" pitchFamily="2" charset="0"/>
                <a:cs typeface="Times New Roman"/>
              </a:rPr>
              <a:t>reflexes</a:t>
            </a:r>
            <a:r>
              <a:rPr lang="en-US" sz="1800" b="1" spc="-110" dirty="0">
                <a:solidFill>
                  <a:schemeClr val="accent2">
                    <a:lumMod val="75000"/>
                  </a:schemeClr>
                </a:solidFill>
                <a:latin typeface="Josefin Sans" pitchFamily="2" charset="0"/>
                <a:cs typeface="Times New Roman"/>
              </a:rPr>
              <a:t> </a:t>
            </a:r>
            <a:endParaRPr lang="en-GB" sz="1800" b="1" dirty="0">
              <a:latin typeface="Josefin Sans" pitchFamily="2" charset="0"/>
            </a:endParaRPr>
          </a:p>
        </p:txBody>
      </p:sp>
      <p:sp>
        <p:nvSpPr>
          <p:cNvPr id="7" name="TextBox 6"/>
          <p:cNvSpPr txBox="1"/>
          <p:nvPr/>
        </p:nvSpPr>
        <p:spPr>
          <a:xfrm>
            <a:off x="1075056" y="5625754"/>
            <a:ext cx="5018349" cy="369332"/>
          </a:xfrm>
          <a:prstGeom prst="rect">
            <a:avLst/>
          </a:prstGeom>
          <a:noFill/>
        </p:spPr>
        <p:txBody>
          <a:bodyPr wrap="square" rtlCol="0">
            <a:spAutoFit/>
          </a:bodyPr>
          <a:lstStyle/>
          <a:p>
            <a:r>
              <a:rPr lang="en-US" sz="1800" b="1" dirty="0">
                <a:solidFill>
                  <a:schemeClr val="accent2">
                    <a:lumMod val="75000"/>
                  </a:schemeClr>
                </a:solidFill>
                <a:latin typeface="Josefin Sans" pitchFamily="2" charset="0"/>
              </a:rPr>
              <a:t>Body on </a:t>
            </a:r>
            <a:r>
              <a:rPr lang="en-US" sz="1800" b="1" spc="-5" dirty="0">
                <a:solidFill>
                  <a:schemeClr val="accent2">
                    <a:lumMod val="75000"/>
                  </a:schemeClr>
                </a:solidFill>
                <a:latin typeface="Josefin Sans" pitchFamily="2" charset="0"/>
              </a:rPr>
              <a:t>head </a:t>
            </a:r>
            <a:r>
              <a:rPr lang="en-US" sz="1800" b="1" dirty="0" smtClean="0">
                <a:solidFill>
                  <a:schemeClr val="accent2">
                    <a:lumMod val="75000"/>
                  </a:schemeClr>
                </a:solidFill>
                <a:latin typeface="Josefin Sans" pitchFamily="2" charset="0"/>
              </a:rPr>
              <a:t>+ </a:t>
            </a:r>
            <a:r>
              <a:rPr lang="en-US" sz="1800" b="1" dirty="0">
                <a:solidFill>
                  <a:schemeClr val="accent2">
                    <a:lumMod val="75000"/>
                  </a:schemeClr>
                </a:solidFill>
                <a:latin typeface="Josefin Sans" pitchFamily="2" charset="0"/>
              </a:rPr>
              <a:t>Body on </a:t>
            </a:r>
            <a:r>
              <a:rPr lang="en-US" sz="1800" b="1" spc="-5" dirty="0" smtClean="0">
                <a:solidFill>
                  <a:schemeClr val="accent2">
                    <a:lumMod val="75000"/>
                  </a:schemeClr>
                </a:solidFill>
                <a:latin typeface="Josefin Sans" pitchFamily="2" charset="0"/>
              </a:rPr>
              <a:t>body </a:t>
            </a:r>
            <a:r>
              <a:rPr lang="en-US" sz="1800" b="1" dirty="0">
                <a:solidFill>
                  <a:schemeClr val="accent2">
                    <a:lumMod val="75000"/>
                  </a:schemeClr>
                </a:solidFill>
                <a:latin typeface="Josefin Sans" pitchFamily="2" charset="0"/>
              </a:rPr>
              <a:t>righting reflexes </a:t>
            </a:r>
            <a:endParaRPr lang="en-GB" sz="1800" b="1" dirty="0">
              <a:latin typeface="Josefin Sans" pitchFamily="2" charset="0"/>
            </a:endParaRPr>
          </a:p>
        </p:txBody>
      </p:sp>
      <p:sp>
        <p:nvSpPr>
          <p:cNvPr id="8" name="TextBox 7"/>
          <p:cNvSpPr txBox="1"/>
          <p:nvPr/>
        </p:nvSpPr>
        <p:spPr>
          <a:xfrm>
            <a:off x="2388850" y="7316768"/>
            <a:ext cx="2390760" cy="369332"/>
          </a:xfrm>
          <a:prstGeom prst="rect">
            <a:avLst/>
          </a:prstGeom>
          <a:noFill/>
        </p:spPr>
        <p:txBody>
          <a:bodyPr wrap="square" rtlCol="0">
            <a:spAutoFit/>
          </a:bodyPr>
          <a:lstStyle/>
          <a:p>
            <a:r>
              <a:rPr lang="en-US" sz="1800" b="1" dirty="0">
                <a:solidFill>
                  <a:schemeClr val="accent2">
                    <a:lumMod val="75000"/>
                  </a:schemeClr>
                </a:solidFill>
                <a:latin typeface="Josefin Sans" pitchFamily="2" charset="0"/>
              </a:rPr>
              <a:t>Neck righting reflexes </a:t>
            </a:r>
            <a:endParaRPr lang="en-GB" sz="1800" b="1" dirty="0">
              <a:latin typeface="Josefin Sans" pitchFamily="2" charset="0"/>
            </a:endParaRPr>
          </a:p>
        </p:txBody>
      </p:sp>
      <p:pic>
        <p:nvPicPr>
          <p:cNvPr id="12" name="Picture 11">
            <a:hlinkClick r:id="rId5"/>
          </p:cNvPr>
          <p:cNvPicPr>
            <a:picLocks noChangeAspect="1"/>
          </p:cNvPicPr>
          <p:nvPr/>
        </p:nvPicPr>
        <p:blipFill rotWithShape="1">
          <a:blip r:embed="rId6" cstate="print">
            <a:duotone>
              <a:srgbClr val="9FB8CD">
                <a:shade val="45000"/>
                <a:satMod val="135000"/>
              </a:srgbClr>
              <a:prstClr val="white"/>
            </a:duotone>
            <a:extLst>
              <a:ext uri="{28A0092B-C50C-407E-A947-70E740481C1C}">
                <a14:useLocalDpi xmlns:a14="http://schemas.microsoft.com/office/drawing/2010/main" val="0"/>
              </a:ext>
            </a:extLst>
          </a:blip>
          <a:srcRect l="28770" t="29435" r="26776" b="28227"/>
          <a:stretch/>
        </p:blipFill>
        <p:spPr>
          <a:xfrm>
            <a:off x="2313087" y="1096661"/>
            <a:ext cx="806697" cy="576212"/>
          </a:xfrm>
          <a:prstGeom prst="rect">
            <a:avLst/>
          </a:prstGeom>
        </p:spPr>
      </p:pic>
      <p:sp>
        <p:nvSpPr>
          <p:cNvPr id="13" name="TextBox 12"/>
          <p:cNvSpPr txBox="1"/>
          <p:nvPr/>
        </p:nvSpPr>
        <p:spPr>
          <a:xfrm>
            <a:off x="238724" y="1101649"/>
            <a:ext cx="2129409" cy="646331"/>
          </a:xfrm>
          <a:prstGeom prst="rect">
            <a:avLst/>
          </a:prstGeom>
          <a:noFill/>
        </p:spPr>
        <p:txBody>
          <a:bodyPr wrap="square" rtlCol="0">
            <a:spAutoFit/>
          </a:bodyPr>
          <a:lstStyle/>
          <a:p>
            <a:pPr algn="ctr" defTabSz="1015898">
              <a:buClrTx/>
              <a:buFontTx/>
              <a:buNone/>
            </a:pPr>
            <a:r>
              <a:rPr lang="en-US" sz="1800" kern="1200" dirty="0">
                <a:solidFill>
                  <a:srgbClr val="464653"/>
                </a:solidFill>
                <a:latin typeface="Economica" panose="02000506040000020004" pitchFamily="2" charset="0"/>
                <a:ea typeface="+mn-ea"/>
                <a:cs typeface="+mn-cs"/>
              </a:rPr>
              <a:t>Righting/Equilibrium </a:t>
            </a:r>
            <a:r>
              <a:rPr lang="en-US" sz="1800" kern="1200" dirty="0" smtClean="0">
                <a:solidFill>
                  <a:srgbClr val="464653"/>
                </a:solidFill>
                <a:latin typeface="Economica" panose="02000506040000020004" pitchFamily="2" charset="0"/>
                <a:ea typeface="+mn-ea"/>
                <a:cs typeface="+mn-cs"/>
              </a:rPr>
              <a:t>Reflexes</a:t>
            </a:r>
          </a:p>
        </p:txBody>
      </p:sp>
      <p:pic>
        <p:nvPicPr>
          <p:cNvPr id="16" name="Picture 15">
            <a:hlinkClick r:id="rId7"/>
          </p:cNvPr>
          <p:cNvPicPr>
            <a:picLocks noChangeAspect="1"/>
          </p:cNvPicPr>
          <p:nvPr/>
        </p:nvPicPr>
        <p:blipFill rotWithShape="1">
          <a:blip r:embed="rId6" cstate="print">
            <a:duotone>
              <a:srgbClr val="9FB8CD">
                <a:shade val="45000"/>
                <a:satMod val="135000"/>
              </a:srgbClr>
              <a:prstClr val="white"/>
            </a:duotone>
            <a:extLst>
              <a:ext uri="{28A0092B-C50C-407E-A947-70E740481C1C}">
                <a14:useLocalDpi xmlns:a14="http://schemas.microsoft.com/office/drawing/2010/main" val="0"/>
              </a:ext>
            </a:extLst>
          </a:blip>
          <a:srcRect l="28770" t="29435" r="26776" b="28227"/>
          <a:stretch/>
        </p:blipFill>
        <p:spPr>
          <a:xfrm>
            <a:off x="5705198" y="1096661"/>
            <a:ext cx="806697" cy="576212"/>
          </a:xfrm>
          <a:prstGeom prst="rect">
            <a:avLst/>
          </a:prstGeom>
        </p:spPr>
      </p:pic>
      <p:sp>
        <p:nvSpPr>
          <p:cNvPr id="17" name="TextBox 16"/>
          <p:cNvSpPr txBox="1"/>
          <p:nvPr/>
        </p:nvSpPr>
        <p:spPr>
          <a:xfrm>
            <a:off x="3502906" y="1088098"/>
            <a:ext cx="2129409" cy="584775"/>
          </a:xfrm>
          <a:prstGeom prst="rect">
            <a:avLst/>
          </a:prstGeom>
          <a:noFill/>
        </p:spPr>
        <p:txBody>
          <a:bodyPr wrap="square" rtlCol="0">
            <a:spAutoFit/>
          </a:bodyPr>
          <a:lstStyle/>
          <a:p>
            <a:pPr algn="ctr" defTabSz="1015898">
              <a:buClrTx/>
              <a:buFontTx/>
              <a:buNone/>
            </a:pPr>
            <a:r>
              <a:rPr lang="en-US" sz="1800" kern="1200" dirty="0" smtClean="0">
                <a:solidFill>
                  <a:srgbClr val="464653"/>
                </a:solidFill>
                <a:latin typeface="Economica" panose="02000506040000020004" pitchFamily="2" charset="0"/>
                <a:ea typeface="+mn-ea"/>
                <a:cs typeface="+mn-cs"/>
              </a:rPr>
              <a:t>Righting Reflexes</a:t>
            </a:r>
          </a:p>
          <a:p>
            <a:pPr algn="ctr" defTabSz="1015898">
              <a:buClrTx/>
              <a:buFontTx/>
              <a:buNone/>
            </a:pPr>
            <a:r>
              <a:rPr lang="en-US" kern="1200" dirty="0" smtClean="0">
                <a:solidFill>
                  <a:srgbClr val="464653"/>
                </a:solidFill>
                <a:latin typeface="Economica" panose="02000506040000020004" pitchFamily="2" charset="0"/>
                <a:ea typeface="+mn-ea"/>
                <a:cs typeface="+mn-cs"/>
              </a:rPr>
              <a:t>“jump to the second half of video”</a:t>
            </a:r>
            <a:endParaRPr lang="en-US" sz="1600" kern="1200" dirty="0">
              <a:solidFill>
                <a:prstClr val="black"/>
              </a:solidFill>
              <a:latin typeface="Economica" panose="02000506040000020004" pitchFamily="2" charset="0"/>
              <a:ea typeface="+mn-ea"/>
              <a:cs typeface="+mn-cs"/>
            </a:endParaRPr>
          </a:p>
        </p:txBody>
      </p:sp>
    </p:spTree>
    <p:extLst>
      <p:ext uri="{BB962C8B-B14F-4D97-AF65-F5344CB8AC3E}">
        <p14:creationId xmlns:p14="http://schemas.microsoft.com/office/powerpoint/2010/main" val="388849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455004"/>
            <a:ext cx="2492679" cy="448214"/>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err="1" smtClean="0">
                <a:ln>
                  <a:noFill/>
                </a:ln>
                <a:solidFill>
                  <a:srgbClr val="464653"/>
                </a:solidFill>
                <a:effectLst/>
                <a:uLnTx/>
                <a:uFillTx/>
                <a:latin typeface="Josefin Sans" pitchFamily="2" charset="0"/>
              </a:rPr>
              <a:t>Decerebrate</a:t>
            </a:r>
            <a:r>
              <a:rPr kumimoji="0" lang="en-US" sz="1800" b="1" i="0" u="none" strike="noStrike" kern="1200" cap="none" spc="0" normalizeH="0" baseline="0" noProof="0" dirty="0" smtClean="0">
                <a:ln>
                  <a:noFill/>
                </a:ln>
                <a:solidFill>
                  <a:srgbClr val="464653"/>
                </a:solidFill>
                <a:effectLst/>
                <a:uLnTx/>
                <a:uFillTx/>
                <a:latin typeface="Josefin Sans" pitchFamily="2" charset="0"/>
              </a:rPr>
              <a:t> Rigidity</a:t>
            </a:r>
            <a:endParaRPr kumimoji="0" lang="en-US" sz="1800" b="1" i="0" u="none" strike="noStrike" kern="1200" cap="none" spc="0" normalizeH="0" baseline="0" noProof="0" dirty="0">
              <a:ln>
                <a:noFill/>
              </a:ln>
              <a:solidFill>
                <a:srgbClr val="464653"/>
              </a:solidFill>
              <a:effectLst/>
              <a:uLnTx/>
              <a:uFillTx/>
              <a:latin typeface="Josefin Sans" pitchFamily="2" charset="0"/>
            </a:endParaRPr>
          </a:p>
        </p:txBody>
      </p:sp>
      <p:sp>
        <p:nvSpPr>
          <p:cNvPr id="15" name="Content Placeholder 3"/>
          <p:cNvSpPr txBox="1">
            <a:spLocks/>
          </p:cNvSpPr>
          <p:nvPr/>
        </p:nvSpPr>
        <p:spPr>
          <a:xfrm>
            <a:off x="0" y="1002912"/>
            <a:ext cx="6858000" cy="131064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04770" marR="0" lvl="0" indent="-304770" algn="l" defTabSz="914400" rtl="0" eaLnBrk="1" fontAlgn="auto" latinLnBrk="0" hangingPunct="1">
              <a:lnSpc>
                <a:spcPct val="100000"/>
              </a:lnSpc>
              <a:spcBef>
                <a:spcPts val="667"/>
              </a:spcBef>
              <a:spcAft>
                <a:spcPts val="0"/>
              </a:spcAft>
              <a:buClr>
                <a:srgbClr val="727CA3"/>
              </a:buClr>
              <a:buSzPct val="76000"/>
              <a:buFont typeface="Wingdings 3"/>
              <a:buChar char=""/>
              <a:tabLst/>
              <a:defRPr/>
            </a:pPr>
            <a:r>
              <a:rPr kumimoji="0" lang="en-US" sz="1400" b="1" i="0" u="none" strike="noStrike" kern="1200" cap="none" spc="-5" normalizeH="0" baseline="0" noProof="0" dirty="0" smtClean="0">
                <a:ln>
                  <a:noFill/>
                </a:ln>
                <a:solidFill>
                  <a:srgbClr val="9FB8CD">
                    <a:lumMod val="75000"/>
                  </a:srgbClr>
                </a:solidFill>
                <a:effectLst/>
                <a:uLnTx/>
                <a:uFillTx/>
                <a:latin typeface="Josefin Sans" pitchFamily="2" charset="0"/>
                <a:cs typeface="Arial"/>
              </a:rPr>
              <a:t>Site </a:t>
            </a:r>
            <a:r>
              <a:rPr kumimoji="0" lang="en-US" sz="1400" b="1" i="0" u="none" strike="noStrike" kern="1200" cap="none" spc="0" normalizeH="0" baseline="0" noProof="0" dirty="0" smtClean="0">
                <a:ln>
                  <a:noFill/>
                </a:ln>
                <a:solidFill>
                  <a:srgbClr val="9FB8CD">
                    <a:lumMod val="75000"/>
                  </a:srgbClr>
                </a:solidFill>
                <a:effectLst/>
                <a:uLnTx/>
                <a:uFillTx/>
                <a:latin typeface="Josefin Sans" pitchFamily="2" charset="0"/>
                <a:cs typeface="Arial"/>
              </a:rPr>
              <a:t>of lesion:</a:t>
            </a:r>
            <a:r>
              <a:rPr kumimoji="0" lang="en-US" sz="1400" b="1" i="0" u="none" strike="noStrike" kern="1200" cap="none" spc="0" normalizeH="0" baseline="0" noProof="0" dirty="0" smtClean="0">
                <a:ln>
                  <a:noFill/>
                </a:ln>
                <a:solidFill>
                  <a:srgbClr val="9FB8CD">
                    <a:lumMod val="75000"/>
                  </a:srgbClr>
                </a:solidFill>
                <a:effectLst/>
                <a:uLnTx/>
                <a:uFillTx/>
                <a:latin typeface="Josefin Sans" pitchFamily="2" charset="0"/>
                <a:cs typeface="Times New Roman"/>
              </a:rPr>
              <a:t> </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Arial"/>
              </a:rPr>
              <a:t>between the superior and inferior colliculi of the midbrain, lesion below Red Nucleus </a:t>
            </a:r>
            <a:r>
              <a:rPr kumimoji="0" lang="en-US" sz="1400" b="0" i="0" u="none" strike="noStrike" kern="1200" cap="none" spc="0" normalizeH="0" baseline="0" noProof="0" dirty="0" smtClean="0">
                <a:ln>
                  <a:noFill/>
                </a:ln>
                <a:solidFill>
                  <a:srgbClr val="DDE9EC">
                    <a:lumMod val="75000"/>
                  </a:srgbClr>
                </a:solidFill>
                <a:effectLst/>
                <a:uLnTx/>
                <a:uFillTx/>
                <a:latin typeface="Josefin Sans" pitchFamily="2" charset="0"/>
                <a:cs typeface="Times New Roman"/>
              </a:rPr>
              <a:t>(e.g. mid-</a:t>
            </a:r>
            <a:r>
              <a:rPr kumimoji="0" lang="en-US" sz="1400" b="0" i="0" u="none" strike="noStrike" kern="1200" cap="none" spc="0" normalizeH="0" baseline="0" noProof="0" dirty="0" err="1" smtClean="0">
                <a:ln>
                  <a:noFill/>
                </a:ln>
                <a:solidFill>
                  <a:srgbClr val="DDE9EC">
                    <a:lumMod val="75000"/>
                  </a:srgbClr>
                </a:solidFill>
                <a:effectLst/>
                <a:uLnTx/>
                <a:uFillTx/>
                <a:latin typeface="Josefin Sans" pitchFamily="2" charset="0"/>
                <a:cs typeface="Times New Roman"/>
              </a:rPr>
              <a:t>collicular</a:t>
            </a:r>
            <a:r>
              <a:rPr kumimoji="0" lang="en-US" sz="1400" b="0" i="0" u="none" strike="noStrike" kern="1200" cap="none" spc="0" normalizeH="0" baseline="0" noProof="0" dirty="0" smtClean="0">
                <a:ln>
                  <a:noFill/>
                </a:ln>
                <a:solidFill>
                  <a:srgbClr val="DDE9EC">
                    <a:lumMod val="75000"/>
                  </a:srgbClr>
                </a:solidFill>
                <a:effectLst/>
                <a:uLnTx/>
                <a:uFillTx/>
                <a:latin typeface="Josefin Sans" pitchFamily="2" charset="0"/>
                <a:cs typeface="Times New Roman"/>
              </a:rPr>
              <a:t> lesion</a:t>
            </a:r>
            <a:r>
              <a:rPr kumimoji="0" lang="en-US" sz="1400" b="0" i="0" u="none" strike="noStrike" kern="1200" cap="none" spc="-5" normalizeH="0" baseline="0" noProof="0" dirty="0" smtClean="0">
                <a:ln>
                  <a:noFill/>
                </a:ln>
                <a:solidFill>
                  <a:srgbClr val="DDE9EC">
                    <a:lumMod val="75000"/>
                  </a:srgbClr>
                </a:solidFill>
                <a:effectLst/>
                <a:uLnTx/>
                <a:uFillTx/>
                <a:latin typeface="Josefin Sans" pitchFamily="2" charset="0"/>
                <a:cs typeface="Times New Roman"/>
              </a:rPr>
              <a:t>)</a:t>
            </a:r>
            <a:r>
              <a:rPr kumimoji="0" lang="en-US" sz="1400" b="0" i="0" u="none" strike="noStrike" kern="1200" cap="none" spc="0" normalizeH="0" baseline="0" noProof="0" dirty="0" smtClean="0">
                <a:ln>
                  <a:noFill/>
                </a:ln>
                <a:solidFill>
                  <a:srgbClr val="DDE9EC">
                    <a:lumMod val="75000"/>
                  </a:srgbClr>
                </a:solidFill>
                <a:effectLst/>
                <a:uLnTx/>
                <a:uFillTx/>
                <a:latin typeface="Josefin Sans" pitchFamily="2" charset="0"/>
                <a:cs typeface="Arial"/>
              </a:rPr>
              <a:t>.</a:t>
            </a:r>
          </a:p>
          <a:p>
            <a:pPr marL="304770" marR="0" lvl="0" indent="-304770" algn="l" defTabSz="914400" rtl="0" eaLnBrk="1" fontAlgn="auto" latinLnBrk="0" hangingPunct="1">
              <a:lnSpc>
                <a:spcPct val="100000"/>
              </a:lnSpc>
              <a:spcBef>
                <a:spcPts val="667"/>
              </a:spcBef>
              <a:spcAft>
                <a:spcPts val="0"/>
              </a:spcAft>
              <a:buClr>
                <a:srgbClr val="727CA3"/>
              </a:buClr>
              <a:buSzPct val="76000"/>
              <a:buFont typeface="Wingdings 3"/>
              <a:buChar char=""/>
              <a:tabLst/>
              <a:defRPr/>
            </a:pP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block </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normal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inhibitory signals </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from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brain </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&amp; red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nucleus in midbrain </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to </a:t>
            </a:r>
            <a:r>
              <a:rPr kumimoji="0" lang="en-US" sz="1400" b="0" i="0" u="none" strike="noStrike" kern="1200" cap="none" spc="0" normalizeH="0" baseline="0" noProof="0" dirty="0" err="1" smtClean="0">
                <a:ln>
                  <a:noFill/>
                </a:ln>
                <a:solidFill>
                  <a:sysClr val="windowText" lastClr="000000"/>
                </a:solidFill>
                <a:effectLst/>
                <a:uLnTx/>
                <a:uFillTx/>
                <a:latin typeface="Josefin Sans" pitchFamily="2" charset="0"/>
                <a:cs typeface="Times New Roman"/>
              </a:rPr>
              <a:t>tonically</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 active </a:t>
            </a:r>
            <a:r>
              <a:rPr kumimoji="0" lang="en-US" sz="1400" b="0" i="0" u="none" strike="noStrike" kern="1200" cap="none" spc="-5" normalizeH="0" baseline="0" noProof="0" dirty="0" err="1" smtClean="0">
                <a:ln>
                  <a:noFill/>
                </a:ln>
                <a:solidFill>
                  <a:sysClr val="windowText" lastClr="000000"/>
                </a:solidFill>
                <a:effectLst/>
                <a:uLnTx/>
                <a:uFillTx/>
                <a:latin typeface="Josefin Sans" pitchFamily="2" charset="0"/>
                <a:cs typeface="Times New Roman"/>
              </a:rPr>
              <a:t>pontile</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R.F</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 </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&amp;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Vestibular </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nucleus</a:t>
            </a:r>
            <a:r>
              <a:rPr kumimoji="0" lang="en-US" sz="1400" b="0" i="0" u="none" strike="noStrike" kern="1200" cap="none" spc="-20" normalizeH="0" baseline="0" noProof="0" dirty="0" smtClean="0">
                <a:ln>
                  <a:noFill/>
                </a:ln>
                <a:solidFill>
                  <a:sysClr val="windowText" lastClr="000000"/>
                </a:solidFill>
                <a:effectLst/>
                <a:uLnTx/>
                <a:uFillTx/>
                <a:latin typeface="Josefin Sans" pitchFamily="2" charset="0"/>
                <a:cs typeface="Times New Roman"/>
              </a:rPr>
              <a:t>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causing</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Arial"/>
              </a:rPr>
              <a:t>:</a:t>
            </a:r>
          </a:p>
          <a:p>
            <a:pPr marL="304770" marR="0" lvl="0" indent="-304770" algn="l" defTabSz="914400" rtl="0" eaLnBrk="1" fontAlgn="auto" latinLnBrk="0" hangingPunct="1">
              <a:lnSpc>
                <a:spcPct val="100000"/>
              </a:lnSpc>
              <a:spcBef>
                <a:spcPts val="667"/>
              </a:spcBef>
              <a:spcAft>
                <a:spcPts val="0"/>
              </a:spcAft>
              <a:buClr>
                <a:srgbClr val="727CA3"/>
              </a:buClr>
              <a:buSzPct val="76000"/>
              <a:buFont typeface="Wingdings 3"/>
              <a:buChar char=""/>
              <a:tabLst/>
              <a:defRPr/>
            </a:pPr>
            <a:endParaRPr kumimoji="0" lang="en-US" sz="1600" b="0" i="0" u="none" strike="noStrike" kern="1200" cap="none" spc="0" normalizeH="0" baseline="0" noProof="0" dirty="0">
              <a:ln>
                <a:noFill/>
              </a:ln>
              <a:solidFill>
                <a:sysClr val="windowText" lastClr="000000"/>
              </a:solidFill>
              <a:effectLst/>
              <a:uLnTx/>
              <a:uFillTx/>
              <a:latin typeface="Josefin Sans" pitchFamily="2" charset="0"/>
            </a:endParaRPr>
          </a:p>
        </p:txBody>
      </p:sp>
      <p:sp>
        <p:nvSpPr>
          <p:cNvPr id="16" name="Rectangle 15"/>
          <p:cNvSpPr/>
          <p:nvPr/>
        </p:nvSpPr>
        <p:spPr>
          <a:xfrm>
            <a:off x="0" y="2100610"/>
            <a:ext cx="6858000" cy="2946418"/>
          </a:xfrm>
          <a:prstGeom prst="rect">
            <a:avLst/>
          </a:prstGeom>
          <a:noFill/>
          <a:ln w="19050" cap="flat" cmpd="sng" algn="ctr">
            <a:noFill/>
            <a:prstDash val="dash"/>
          </a:ln>
          <a:effectLst/>
        </p:spPr>
        <p:txBody>
          <a:bodyPr rtlCol="0" anchor="t"/>
          <a:lstStyle/>
          <a:p>
            <a:pPr marL="12700" marR="0" lvl="0" indent="0" defTabSz="1015898" eaLnBrk="1" fontAlgn="auto" latinLnBrk="0" hangingPunct="1">
              <a:lnSpc>
                <a:spcPct val="100000"/>
              </a:lnSpc>
              <a:spcBef>
                <a:spcPts val="480"/>
              </a:spcBef>
              <a:spcAft>
                <a:spcPts val="0"/>
              </a:spcAft>
              <a:buClr>
                <a:srgbClr val="9FB8CD">
                  <a:lumMod val="75000"/>
                </a:srgbClr>
              </a:buClr>
              <a:buSzTx/>
              <a:buFontTx/>
              <a:buNone/>
              <a:tabLst>
                <a:tab pos="355600" algn="l"/>
                <a:tab pos="356235" algn="l"/>
              </a:tabLst>
              <a:defRPr/>
            </a:pPr>
            <a:r>
              <a:rPr kumimoji="0" lang="en-US" b="0" i="0" u="none" strike="noStrike" kern="1200" cap="none" spc="0" normalizeH="0" baseline="0" noProof="0" dirty="0" smtClean="0">
                <a:ln>
                  <a:noFill/>
                </a:ln>
                <a:solidFill>
                  <a:srgbClr val="9FB8CD">
                    <a:lumMod val="75000"/>
                  </a:srgbClr>
                </a:solidFill>
                <a:effectLst/>
                <a:uLnTx/>
                <a:uFillTx/>
                <a:latin typeface="Josefin Sans" pitchFamily="2" charset="0"/>
                <a:ea typeface="+mn-ea"/>
              </a:rPr>
              <a:t>Extensive extensor posture of all extremities</a:t>
            </a:r>
            <a:r>
              <a:rPr kumimoji="0" lang="en-US" b="0" i="0" u="none" strike="noStrike" kern="1200" cap="none" spc="-180" normalizeH="0" baseline="0" noProof="0" dirty="0" smtClean="0">
                <a:ln>
                  <a:noFill/>
                </a:ln>
                <a:solidFill>
                  <a:srgbClr val="9FB8CD">
                    <a:lumMod val="75000"/>
                  </a:srgbClr>
                </a:solidFill>
                <a:effectLst/>
                <a:uLnTx/>
                <a:uFillTx/>
                <a:latin typeface="Josefin Sans" pitchFamily="2" charset="0"/>
                <a:ea typeface="+mn-ea"/>
              </a:rPr>
              <a:t> </a:t>
            </a:r>
            <a:r>
              <a:rPr kumimoji="0" lang="en-US" b="0" i="0" u="none" strike="noStrike" kern="1200" cap="none" spc="0" normalizeH="0" baseline="0" noProof="0" dirty="0" smtClean="0">
                <a:ln>
                  <a:noFill/>
                </a:ln>
                <a:solidFill>
                  <a:srgbClr val="9FB8CD">
                    <a:lumMod val="75000"/>
                  </a:srgbClr>
                </a:solidFill>
                <a:effectLst/>
                <a:uLnTx/>
                <a:uFillTx/>
                <a:latin typeface="Josefin Sans" pitchFamily="2" charset="0"/>
                <a:ea typeface="+mn-ea"/>
                <a:cs typeface="Wingdings"/>
              </a:rPr>
              <a:t>→ </a:t>
            </a:r>
            <a:r>
              <a:rPr kumimoji="0" lang="en-US" b="0" i="0" u="none" strike="noStrike" kern="1200" cap="none" spc="0" normalizeH="0" baseline="0" noProof="0" dirty="0" smtClean="0">
                <a:ln>
                  <a:noFill/>
                </a:ln>
                <a:solidFill>
                  <a:srgbClr val="FF0000"/>
                </a:solidFill>
                <a:effectLst/>
                <a:uLnTx/>
                <a:uFillTx/>
                <a:latin typeface="Josefin Sans" pitchFamily="2" charset="0"/>
                <a:ea typeface="+mn-ea"/>
              </a:rPr>
              <a:t>Rigidity of all 4</a:t>
            </a:r>
            <a:r>
              <a:rPr kumimoji="0" lang="en-US" b="0" i="0" u="none" strike="noStrike" kern="1200" cap="none" spc="-110" normalizeH="0" baseline="0" noProof="0" dirty="0" smtClean="0">
                <a:ln>
                  <a:noFill/>
                </a:ln>
                <a:solidFill>
                  <a:srgbClr val="FF0000"/>
                </a:solidFill>
                <a:effectLst/>
                <a:uLnTx/>
                <a:uFillTx/>
                <a:latin typeface="Josefin Sans" pitchFamily="2" charset="0"/>
                <a:ea typeface="+mn-ea"/>
              </a:rPr>
              <a:t> </a:t>
            </a:r>
            <a:r>
              <a:rPr kumimoji="0" lang="en-US" b="0" i="0" u="none" strike="noStrike" kern="1200" cap="none" spc="0" normalizeH="0" baseline="0" noProof="0" dirty="0" smtClean="0">
                <a:ln>
                  <a:noFill/>
                </a:ln>
                <a:solidFill>
                  <a:srgbClr val="FF0000"/>
                </a:solidFill>
                <a:effectLst/>
                <a:uLnTx/>
                <a:uFillTx/>
                <a:latin typeface="Josefin Sans" pitchFamily="2" charset="0"/>
                <a:ea typeface="+mn-ea"/>
              </a:rPr>
              <a:t>limbs.</a:t>
            </a:r>
          </a:p>
          <a:p>
            <a:pPr marL="355600" marR="385445" lvl="0" indent="-342900" defTabSz="1015898" eaLnBrk="1" fontAlgn="auto" latinLnBrk="0" hangingPunct="1">
              <a:lnSpc>
                <a:spcPct val="100000"/>
              </a:lnSpc>
              <a:spcBef>
                <a:spcPts val="480"/>
              </a:spcBef>
              <a:spcAft>
                <a:spcPts val="0"/>
              </a:spcAft>
              <a:buClr>
                <a:srgbClr val="9FB8CD">
                  <a:lumMod val="50000"/>
                </a:srgbClr>
              </a:buClr>
              <a:buSzTx/>
              <a:buFont typeface=".LucidaGrandeUI" charset="0"/>
              <a:buChar char="▸"/>
              <a:tabLst>
                <a:tab pos="355600" algn="l"/>
                <a:tab pos="356235" algn="l"/>
                <a:tab pos="5730240" algn="l"/>
              </a:tabLst>
              <a:defRPr/>
            </a:pP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All</a:t>
            </a:r>
            <a:r>
              <a:rPr kumimoji="0" lang="en-US" b="0" i="0" u="none" strike="noStrike" kern="1200" cap="none" spc="-5" normalizeH="0" baseline="0" noProof="0" dirty="0" smtClean="0">
                <a:ln>
                  <a:noFill/>
                </a:ln>
                <a:solidFill>
                  <a:prstClr val="black"/>
                </a:solidFill>
                <a:effectLst/>
                <a:uLnTx/>
                <a:uFillTx/>
                <a:latin typeface="Josefin Sans" pitchFamily="2" charset="0"/>
                <a:ea typeface="+mn-ea"/>
              </a:rPr>
              <a:t> </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limbs ex</a:t>
            </a:r>
            <a:r>
              <a:rPr kumimoji="0" lang="en-US" b="0" i="0" u="none" strike="noStrike" kern="1200" cap="none" spc="-10" normalizeH="0" baseline="0" noProof="0" dirty="0" smtClean="0">
                <a:ln>
                  <a:noFill/>
                </a:ln>
                <a:solidFill>
                  <a:prstClr val="black"/>
                </a:solidFill>
                <a:effectLst/>
                <a:uLnTx/>
                <a:uFillTx/>
                <a:latin typeface="Josefin Sans" pitchFamily="2" charset="0"/>
                <a:ea typeface="+mn-ea"/>
              </a:rPr>
              <a:t>t</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end</a:t>
            </a:r>
            <a:r>
              <a:rPr kumimoji="0" lang="en-US" b="0" i="0" u="none" strike="noStrike" kern="1200" cap="none" spc="5" normalizeH="0" baseline="0" noProof="0" dirty="0" smtClean="0">
                <a:ln>
                  <a:noFill/>
                </a:ln>
                <a:solidFill>
                  <a:prstClr val="black"/>
                </a:solidFill>
                <a:effectLst/>
                <a:uLnTx/>
                <a:uFillTx/>
                <a:latin typeface="Josefin Sans" pitchFamily="2" charset="0"/>
                <a:ea typeface="+mn-ea"/>
              </a:rPr>
              <a:t>e</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d, arms</a:t>
            </a:r>
            <a:r>
              <a:rPr kumimoji="0" lang="en-US" b="0" i="0" u="none" strike="noStrike" kern="1200" cap="none" spc="-25" normalizeH="0" baseline="0" noProof="0" dirty="0" smtClean="0">
                <a:ln>
                  <a:noFill/>
                </a:ln>
                <a:solidFill>
                  <a:prstClr val="black"/>
                </a:solidFill>
                <a:effectLst/>
                <a:uLnTx/>
                <a:uFillTx/>
                <a:latin typeface="Josefin Sans" pitchFamily="2" charset="0"/>
                <a:ea typeface="+mn-ea"/>
              </a:rPr>
              <a:t> </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ex</a:t>
            </a:r>
            <a:r>
              <a:rPr kumimoji="0" lang="en-US" b="0" i="0" u="none" strike="noStrike" kern="1200" cap="none" spc="-10" normalizeH="0" baseline="0" noProof="0" dirty="0" smtClean="0">
                <a:ln>
                  <a:noFill/>
                </a:ln>
                <a:solidFill>
                  <a:prstClr val="black"/>
                </a:solidFill>
                <a:effectLst/>
                <a:uLnTx/>
                <a:uFillTx/>
                <a:latin typeface="Josefin Sans" pitchFamily="2" charset="0"/>
                <a:ea typeface="+mn-ea"/>
              </a:rPr>
              <a:t>t</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end</a:t>
            </a:r>
            <a:r>
              <a:rPr kumimoji="0" lang="en-US" b="0" i="0" u="none" strike="noStrike" kern="1200" cap="none" spc="5" normalizeH="0" baseline="0" noProof="0" dirty="0" smtClean="0">
                <a:ln>
                  <a:noFill/>
                </a:ln>
                <a:solidFill>
                  <a:prstClr val="black"/>
                </a:solidFill>
                <a:effectLst/>
                <a:uLnTx/>
                <a:uFillTx/>
                <a:latin typeface="Josefin Sans" pitchFamily="2" charset="0"/>
                <a:ea typeface="+mn-ea"/>
              </a:rPr>
              <a:t>e</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d</a:t>
            </a:r>
            <a:r>
              <a:rPr kumimoji="0" lang="en-US" b="0" i="0" u="none" strike="noStrike" kern="1200" cap="none" spc="-30" normalizeH="0" baseline="0" noProof="0" dirty="0" smtClean="0">
                <a:ln>
                  <a:noFill/>
                </a:ln>
                <a:solidFill>
                  <a:prstClr val="black"/>
                </a:solidFill>
                <a:effectLst/>
                <a:uLnTx/>
                <a:uFillTx/>
                <a:latin typeface="Josefin Sans" pitchFamily="2" charset="0"/>
                <a:ea typeface="+mn-ea"/>
              </a:rPr>
              <a:t> </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by</a:t>
            </a:r>
            <a:r>
              <a:rPr kumimoji="0" lang="en-US" b="0" i="0" u="none" strike="noStrike" kern="1200" cap="none" spc="-10" normalizeH="0" baseline="0" noProof="0" dirty="0" smtClean="0">
                <a:ln>
                  <a:noFill/>
                </a:ln>
                <a:solidFill>
                  <a:prstClr val="black"/>
                </a:solidFill>
                <a:effectLst/>
                <a:uLnTx/>
                <a:uFillTx/>
                <a:latin typeface="Josefin Sans" pitchFamily="2" charset="0"/>
                <a:ea typeface="+mn-ea"/>
              </a:rPr>
              <a:t> </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the</a:t>
            </a:r>
            <a:r>
              <a:rPr kumimoji="0" lang="en-US" b="0" i="0" u="none" strike="noStrike" kern="1200" cap="none" spc="-20" normalizeH="0" baseline="0" noProof="0" dirty="0" smtClean="0">
                <a:ln>
                  <a:noFill/>
                </a:ln>
                <a:solidFill>
                  <a:prstClr val="black"/>
                </a:solidFill>
                <a:effectLst/>
                <a:uLnTx/>
                <a:uFillTx/>
                <a:latin typeface="Josefin Sans" pitchFamily="2" charset="0"/>
                <a:ea typeface="+mn-ea"/>
              </a:rPr>
              <a:t> </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sides &amp; rotated internally</a:t>
            </a:r>
            <a:r>
              <a:rPr kumimoji="0" lang="en-US" b="0" i="0" u="none" strike="noStrike" kern="1200" cap="none" spc="-110" normalizeH="0" baseline="0" noProof="0" dirty="0" smtClean="0">
                <a:ln>
                  <a:noFill/>
                </a:ln>
                <a:solidFill>
                  <a:prstClr val="black"/>
                </a:solidFill>
                <a:effectLst/>
                <a:uLnTx/>
                <a:uFillTx/>
                <a:latin typeface="Josefin Sans" pitchFamily="2" charset="0"/>
                <a:ea typeface="+mn-ea"/>
              </a:rPr>
              <a:t> </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(outward).</a:t>
            </a:r>
          </a:p>
          <a:p>
            <a:pPr marL="355600" marR="0" lvl="0" indent="-342900" defTabSz="1015898" eaLnBrk="1" fontAlgn="auto" latinLnBrk="0" hangingPunct="1">
              <a:lnSpc>
                <a:spcPct val="100000"/>
              </a:lnSpc>
              <a:spcBef>
                <a:spcPts val="480"/>
              </a:spcBef>
              <a:spcAft>
                <a:spcPts val="0"/>
              </a:spcAft>
              <a:buClr>
                <a:srgbClr val="9FB8CD">
                  <a:lumMod val="50000"/>
                </a:srgbClr>
              </a:buClr>
              <a:buSzTx/>
              <a:buFont typeface=".LucidaGrandeUI" charset="0"/>
              <a:buChar char="▸"/>
              <a:tabLst>
                <a:tab pos="355600" algn="l"/>
                <a:tab pos="356235" algn="l"/>
              </a:tabLst>
              <a:defRPr/>
            </a:pP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Hallmark </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cs typeface="Wingdings"/>
              </a:rPr>
              <a:t>→ </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elbows</a:t>
            </a:r>
            <a:r>
              <a:rPr kumimoji="0" lang="en-US" b="0" i="0" u="none" strike="noStrike" kern="1200" cap="none" spc="-65" normalizeH="0" baseline="0" noProof="0" dirty="0" smtClean="0">
                <a:ln>
                  <a:noFill/>
                </a:ln>
                <a:solidFill>
                  <a:prstClr val="black"/>
                </a:solidFill>
                <a:effectLst/>
                <a:uLnTx/>
                <a:uFillTx/>
                <a:latin typeface="Josefin Sans" pitchFamily="2" charset="0"/>
                <a:ea typeface="+mn-ea"/>
              </a:rPr>
              <a:t> </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extended.</a:t>
            </a:r>
          </a:p>
          <a:p>
            <a:pPr marL="355600" marR="0" lvl="0" indent="-342900" defTabSz="1015898" eaLnBrk="1" fontAlgn="auto" latinLnBrk="0" hangingPunct="1">
              <a:lnSpc>
                <a:spcPct val="100000"/>
              </a:lnSpc>
              <a:spcBef>
                <a:spcPts val="480"/>
              </a:spcBef>
              <a:spcAft>
                <a:spcPts val="0"/>
              </a:spcAft>
              <a:buClr>
                <a:srgbClr val="9FB8CD">
                  <a:lumMod val="50000"/>
                </a:srgbClr>
              </a:buClr>
              <a:buSzTx/>
              <a:buFont typeface=".LucidaGrandeUI" charset="0"/>
              <a:buChar char="▸"/>
              <a:tabLst>
                <a:tab pos="355600" algn="l"/>
                <a:tab pos="356235" algn="l"/>
              </a:tabLst>
              <a:defRPr/>
            </a:pP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Head may be arched to the</a:t>
            </a:r>
            <a:r>
              <a:rPr kumimoji="0" lang="en-US" b="0" i="0" u="none" strike="noStrike" kern="1200" cap="none" spc="-165" normalizeH="0" baseline="0" noProof="0" dirty="0" smtClean="0">
                <a:ln>
                  <a:noFill/>
                </a:ln>
                <a:solidFill>
                  <a:prstClr val="black"/>
                </a:solidFill>
                <a:effectLst/>
                <a:uLnTx/>
                <a:uFillTx/>
                <a:latin typeface="Josefin Sans" pitchFamily="2" charset="0"/>
                <a:ea typeface="+mn-ea"/>
              </a:rPr>
              <a:t> </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rPr>
              <a:t>back, it is due to</a:t>
            </a:r>
            <a:r>
              <a:rPr kumimoji="0" lang="en-US" b="0" i="0" u="none" strike="noStrike" kern="1200" cap="none" spc="-150" normalizeH="0" baseline="0" noProof="0" dirty="0" smtClean="0">
                <a:ln>
                  <a:noFill/>
                </a:ln>
                <a:solidFill>
                  <a:prstClr val="black"/>
                </a:solidFill>
                <a:effectLst/>
                <a:uLnTx/>
                <a:uFillTx/>
                <a:latin typeface="Josefin Sans" pitchFamily="2" charset="0"/>
                <a:ea typeface="+mn-ea"/>
              </a:rPr>
              <a:t>:</a:t>
            </a:r>
            <a:r>
              <a:rPr kumimoji="0" lang="en-US" b="0" i="0" u="none" strike="noStrike" kern="1200" cap="none" spc="0" normalizeH="0" baseline="0" noProof="0" dirty="0" smtClean="0">
                <a:ln>
                  <a:noFill/>
                </a:ln>
                <a:solidFill>
                  <a:prstClr val="black"/>
                </a:solidFill>
                <a:effectLst/>
                <a:uLnTx/>
                <a:uFillTx/>
                <a:latin typeface="Josefin Sans" pitchFamily="2" charset="0"/>
                <a:ea typeface="+mn-ea"/>
                <a:cs typeface="Wingdings"/>
              </a:rPr>
              <a:t> </a:t>
            </a:r>
          </a:p>
          <a:p>
            <a:pPr marL="12700" marR="0" lvl="0" indent="0" defTabSz="1015898" eaLnBrk="1" fontAlgn="auto" latinLnBrk="0" hangingPunct="1">
              <a:lnSpc>
                <a:spcPct val="100000"/>
              </a:lnSpc>
              <a:spcBef>
                <a:spcPts val="480"/>
              </a:spcBef>
              <a:spcAft>
                <a:spcPts val="0"/>
              </a:spcAft>
              <a:buClr>
                <a:srgbClr val="9FB8CD">
                  <a:lumMod val="75000"/>
                </a:srgbClr>
              </a:buClr>
              <a:buSzTx/>
              <a:buFontTx/>
              <a:buNone/>
              <a:tabLst>
                <a:tab pos="355600" algn="l"/>
                <a:tab pos="356235" algn="l"/>
              </a:tabLst>
              <a:defRPr/>
            </a:pPr>
            <a:r>
              <a:rPr kumimoji="0" lang="en-US" sz="1350" b="0" i="0" u="none" strike="noStrike" kern="1200" cap="none" spc="0" normalizeH="0" baseline="0" noProof="0" dirty="0" smtClean="0">
                <a:ln>
                  <a:noFill/>
                </a:ln>
                <a:solidFill>
                  <a:prstClr val="black"/>
                </a:solidFill>
                <a:effectLst/>
                <a:uLnTx/>
                <a:uFillTx/>
                <a:latin typeface="Josefin Sans" pitchFamily="2" charset="0"/>
                <a:ea typeface="+mn-ea"/>
              </a:rPr>
              <a:t>Increased general excitability of </a:t>
            </a:r>
            <a:r>
              <a:rPr kumimoji="0" lang="en-US" sz="1350" b="0" i="0" u="none" strike="noStrike" kern="1200" cap="none" spc="-5" normalizeH="0" baseline="0" noProof="0" dirty="0" smtClean="0">
                <a:ln>
                  <a:noFill/>
                </a:ln>
                <a:solidFill>
                  <a:prstClr val="black"/>
                </a:solidFill>
                <a:effectLst/>
                <a:uLnTx/>
                <a:uFillTx/>
                <a:latin typeface="Josefin Sans" pitchFamily="2" charset="0"/>
                <a:ea typeface="+mn-ea"/>
              </a:rPr>
              <a:t>the </a:t>
            </a:r>
            <a:r>
              <a:rPr kumimoji="0" lang="en-US" sz="1350" b="0" i="0" u="none" strike="noStrike" kern="1200" cap="none" spc="0" normalizeH="0" baseline="0" noProof="0" dirty="0" smtClean="0">
                <a:ln>
                  <a:noFill/>
                </a:ln>
                <a:solidFill>
                  <a:prstClr val="black"/>
                </a:solidFill>
                <a:effectLst/>
                <a:uLnTx/>
                <a:uFillTx/>
                <a:latin typeface="Josefin Sans" pitchFamily="2" charset="0"/>
                <a:ea typeface="+mn-ea"/>
              </a:rPr>
              <a:t>motor</a:t>
            </a:r>
            <a:r>
              <a:rPr kumimoji="0" lang="en-US" sz="1350" b="0" i="0" u="none" strike="noStrike" kern="1200" cap="none" spc="-155" normalizeH="0" baseline="0" noProof="0" dirty="0" smtClean="0">
                <a:ln>
                  <a:noFill/>
                </a:ln>
                <a:solidFill>
                  <a:prstClr val="black"/>
                </a:solidFill>
                <a:effectLst/>
                <a:uLnTx/>
                <a:uFillTx/>
                <a:latin typeface="Josefin Sans" pitchFamily="2" charset="0"/>
                <a:ea typeface="+mn-ea"/>
              </a:rPr>
              <a:t> </a:t>
            </a:r>
            <a:r>
              <a:rPr kumimoji="0" lang="en-US" sz="1350" b="0" i="0" u="none" strike="noStrike" kern="1200" cap="none" spc="0" normalizeH="0" baseline="0" noProof="0" dirty="0" smtClean="0">
                <a:ln>
                  <a:noFill/>
                </a:ln>
                <a:solidFill>
                  <a:prstClr val="black"/>
                </a:solidFill>
                <a:effectLst/>
                <a:uLnTx/>
                <a:uFillTx/>
                <a:latin typeface="Josefin Sans" pitchFamily="2" charset="0"/>
                <a:ea typeface="+mn-ea"/>
              </a:rPr>
              <a:t>neuron pool;  especially Gamma efferent discharge (due to </a:t>
            </a:r>
            <a:r>
              <a:rPr kumimoji="0" lang="en-US" sz="1350" b="0" i="0" u="none" strike="noStrike" kern="1200" cap="none" spc="0" normalizeH="0" baseline="0" noProof="0" dirty="0" err="1" smtClean="0">
                <a:ln>
                  <a:noFill/>
                </a:ln>
                <a:solidFill>
                  <a:prstClr val="black"/>
                </a:solidFill>
                <a:effectLst/>
                <a:uLnTx/>
                <a:uFillTx/>
                <a:latin typeface="Josefin Sans" pitchFamily="2" charset="0"/>
                <a:ea typeface="+mn-ea"/>
              </a:rPr>
              <a:t>facilitatory</a:t>
            </a:r>
            <a:r>
              <a:rPr kumimoji="0" lang="en-US" sz="1350" b="0" i="0" u="none" strike="noStrike" kern="1200" cap="none" spc="0" normalizeH="0" baseline="0" noProof="0" dirty="0" smtClean="0">
                <a:ln>
                  <a:noFill/>
                </a:ln>
                <a:solidFill>
                  <a:prstClr val="black"/>
                </a:solidFill>
                <a:effectLst/>
                <a:uLnTx/>
                <a:uFillTx/>
                <a:latin typeface="Josefin Sans" pitchFamily="2" charset="0"/>
                <a:ea typeface="+mn-ea"/>
              </a:rPr>
              <a:t> effects of the un inhibited  </a:t>
            </a:r>
            <a:r>
              <a:rPr kumimoji="0" lang="en-US" sz="1350" b="0" i="0" u="none" strike="noStrike" kern="1200" cap="none" spc="0" normalizeH="0" baseline="0" noProof="0" dirty="0" err="1" smtClean="0">
                <a:ln>
                  <a:noFill/>
                </a:ln>
                <a:solidFill>
                  <a:prstClr val="black"/>
                </a:solidFill>
                <a:effectLst/>
                <a:uLnTx/>
                <a:uFillTx/>
                <a:latin typeface="Josefin Sans" pitchFamily="2" charset="0"/>
                <a:ea typeface="+mn-ea"/>
              </a:rPr>
              <a:t>Vestibulospinal</a:t>
            </a:r>
            <a:r>
              <a:rPr kumimoji="0" lang="en-US" sz="1350" b="0" i="0" u="none" strike="noStrike" kern="1200" cap="none" spc="0" normalizeH="0" baseline="0" noProof="0" dirty="0" smtClean="0">
                <a:ln>
                  <a:noFill/>
                </a:ln>
                <a:solidFill>
                  <a:prstClr val="black"/>
                </a:solidFill>
                <a:effectLst/>
                <a:uLnTx/>
                <a:uFillTx/>
                <a:latin typeface="Josefin Sans" pitchFamily="2" charset="0"/>
                <a:ea typeface="+mn-ea"/>
              </a:rPr>
              <a:t> Tract)</a:t>
            </a:r>
            <a:r>
              <a:rPr kumimoji="0" lang="en-US" sz="1350" b="0" i="0" u="none" strike="noStrike" kern="1200" cap="none" spc="0" normalizeH="0" noProof="0" dirty="0" smtClean="0">
                <a:ln>
                  <a:noFill/>
                </a:ln>
                <a:solidFill>
                  <a:prstClr val="black"/>
                </a:solidFill>
                <a:effectLst/>
                <a:uLnTx/>
                <a:uFillTx/>
                <a:latin typeface="Josefin Sans" pitchFamily="2" charset="0"/>
                <a:ea typeface="+mn-ea"/>
              </a:rPr>
              <a:t> </a:t>
            </a:r>
            <a:r>
              <a:rPr kumimoji="0" lang="en-US" sz="1200" b="0" i="0" u="none" strike="noStrike" kern="1200" cap="none" spc="0" normalizeH="0" noProof="0" dirty="0" smtClean="0">
                <a:ln>
                  <a:noFill/>
                </a:ln>
                <a:solidFill>
                  <a:srgbClr val="FF0000"/>
                </a:solidFill>
                <a:effectLst/>
                <a:uLnTx/>
                <a:uFillTx/>
                <a:latin typeface="Josefin Sans" pitchFamily="2" charset="0"/>
                <a:ea typeface="+mn-ea"/>
              </a:rPr>
              <a:t>“Hyperactivity of gamma discharges”</a:t>
            </a:r>
            <a:endParaRPr kumimoji="0" lang="en-US" sz="1200" b="0" i="0" u="none" strike="noStrike" kern="1200" cap="none" spc="0" normalizeH="0" baseline="0" noProof="0" dirty="0" smtClean="0">
              <a:ln>
                <a:noFill/>
              </a:ln>
              <a:solidFill>
                <a:srgbClr val="FF0000"/>
              </a:solidFill>
              <a:effectLst/>
              <a:uLnTx/>
              <a:uFillTx/>
              <a:latin typeface="Josefin Sans" pitchFamily="2" charset="0"/>
              <a:ea typeface="+mn-ea"/>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071" y="3761847"/>
            <a:ext cx="5737858" cy="1498123"/>
          </a:xfrm>
          <a:prstGeom prst="rect">
            <a:avLst/>
          </a:prstGeom>
        </p:spPr>
      </p:pic>
      <p:sp>
        <p:nvSpPr>
          <p:cNvPr id="24" name="Content Placeholder 3"/>
          <p:cNvSpPr txBox="1">
            <a:spLocks/>
          </p:cNvSpPr>
          <p:nvPr/>
        </p:nvSpPr>
        <p:spPr>
          <a:xfrm>
            <a:off x="1" y="5506737"/>
            <a:ext cx="3532339" cy="4125778"/>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04770" marR="0" lvl="0" indent="-304770" algn="l" defTabSz="914400" rtl="0" eaLnBrk="1" fontAlgn="auto" latinLnBrk="0" hangingPunct="1">
              <a:lnSpc>
                <a:spcPct val="150000"/>
              </a:lnSpc>
              <a:spcBef>
                <a:spcPts val="667"/>
              </a:spcBef>
              <a:spcAft>
                <a:spcPts val="0"/>
              </a:spcAft>
              <a:buClr>
                <a:srgbClr val="727CA3"/>
              </a:buClr>
              <a:buSzPct val="76000"/>
              <a:buFont typeface="Wingdings 3"/>
              <a:buChar char=""/>
              <a:tabLst/>
              <a:defRPr/>
            </a:pPr>
            <a:r>
              <a:rPr kumimoji="0" lang="en-US" sz="1400" b="1" i="0" u="none" strike="noStrike" kern="1200" cap="none" spc="0" normalizeH="0" baseline="0" noProof="0" dirty="0" smtClean="0">
                <a:ln>
                  <a:noFill/>
                </a:ln>
                <a:solidFill>
                  <a:srgbClr val="9FB8CD">
                    <a:lumMod val="75000"/>
                  </a:srgbClr>
                </a:solidFill>
                <a:effectLst/>
                <a:uLnTx/>
                <a:uFillTx/>
                <a:latin typeface="Josefin Sans" pitchFamily="2" charset="0"/>
                <a:cs typeface="Arial"/>
              </a:rPr>
              <a:t>In a </a:t>
            </a:r>
            <a:r>
              <a:rPr kumimoji="0" lang="en-US" sz="1400" b="1" i="0" u="none" strike="noStrike" kern="1200" cap="none" spc="-5" normalizeH="0" baseline="0" noProof="0" dirty="0" err="1" smtClean="0">
                <a:ln>
                  <a:noFill/>
                </a:ln>
                <a:solidFill>
                  <a:srgbClr val="9FB8CD">
                    <a:lumMod val="75000"/>
                  </a:srgbClr>
                </a:solidFill>
                <a:effectLst/>
                <a:uLnTx/>
                <a:uFillTx/>
                <a:latin typeface="Josefin Sans" pitchFamily="2" charset="0"/>
                <a:cs typeface="Arial"/>
              </a:rPr>
              <a:t>decerebrated</a:t>
            </a:r>
            <a:r>
              <a:rPr kumimoji="0" lang="en-US" sz="1400" b="1" i="0" u="none" strike="noStrike" kern="1200" cap="none" spc="-5" normalizeH="0" baseline="0" noProof="0" dirty="0" smtClean="0">
                <a:ln>
                  <a:noFill/>
                </a:ln>
                <a:solidFill>
                  <a:srgbClr val="9FB8CD">
                    <a:lumMod val="75000"/>
                  </a:srgbClr>
                </a:solidFill>
                <a:effectLst/>
                <a:uLnTx/>
                <a:uFillTx/>
                <a:latin typeface="Josefin Sans" pitchFamily="2" charset="0"/>
                <a:cs typeface="Arial"/>
              </a:rPr>
              <a:t> animal</a:t>
            </a:r>
            <a:r>
              <a:rPr kumimoji="0" lang="en-US" sz="1400" b="1" i="0" u="none" strike="noStrike" kern="1200" cap="none" spc="0" normalizeH="0" baseline="0" noProof="0" dirty="0" smtClean="0">
                <a:ln>
                  <a:noFill/>
                </a:ln>
                <a:solidFill>
                  <a:srgbClr val="9FB8CD">
                    <a:lumMod val="75000"/>
                  </a:srgbClr>
                </a:solidFill>
                <a:effectLst/>
                <a:uLnTx/>
                <a:uFillTx/>
                <a:latin typeface="Josefin Sans" pitchFamily="2" charset="0"/>
                <a:cs typeface="Arial"/>
              </a:rPr>
              <a:t>:</a:t>
            </a:r>
          </a:p>
          <a:p>
            <a:pPr marL="603219" marR="0" lvl="1" indent="-285750" algn="l" defTabSz="914400" rtl="0" eaLnBrk="1" fontAlgn="auto" latinLnBrk="0" hangingPunct="1">
              <a:lnSpc>
                <a:spcPct val="150000"/>
              </a:lnSpc>
              <a:spcBef>
                <a:spcPts val="430"/>
              </a:spcBef>
              <a:spcAft>
                <a:spcPts val="0"/>
              </a:spcAft>
              <a:buClr>
                <a:srgbClr val="9FB8CD">
                  <a:lumMod val="50000"/>
                </a:srgbClr>
              </a:buClr>
              <a:buSzPct val="76000"/>
              <a:buFont typeface="Wingdings" panose="05000000000000000000" pitchFamily="2" charset="2"/>
              <a:buChar char="q"/>
              <a:tabLst>
                <a:tab pos="355600" algn="l"/>
                <a:tab pos="356235" algn="l"/>
              </a:tabLst>
              <a:defRPr/>
            </a:pP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Arial"/>
              </a:rPr>
              <a:t>damage </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Arial"/>
              </a:rPr>
              <a:t>to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Arial"/>
              </a:rPr>
              <a:t>level below red</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Arial"/>
              </a:rPr>
              <a:t>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Arial"/>
              </a:rPr>
              <a:t>nucleus.</a:t>
            </a:r>
            <a:endPar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Arial"/>
            </a:endParaRPr>
          </a:p>
          <a:p>
            <a:pPr marL="298450" marR="0" lvl="0" indent="-285750" algn="l" defTabSz="914400" rtl="0" eaLnBrk="1" fontAlgn="auto" latinLnBrk="0" hangingPunct="1">
              <a:lnSpc>
                <a:spcPct val="150000"/>
              </a:lnSpc>
              <a:spcBef>
                <a:spcPts val="430"/>
              </a:spcBef>
              <a:spcAft>
                <a:spcPts val="0"/>
              </a:spcAft>
              <a:buClr>
                <a:srgbClr val="9FB8CD">
                  <a:lumMod val="50000"/>
                </a:srgbClr>
              </a:buClr>
              <a:buSzPct val="76000"/>
              <a:buFont typeface="Wingdings 3"/>
              <a:buChar char=""/>
              <a:tabLst>
                <a:tab pos="355600" algn="l"/>
                <a:tab pos="356235" algn="l"/>
              </a:tabLst>
              <a:defRPr/>
            </a:pPr>
            <a:r>
              <a:rPr kumimoji="0" lang="en-US" sz="1400" b="1" i="0" u="none" strike="noStrike" kern="1200" cap="none" spc="-5" normalizeH="0" baseline="0" noProof="0" dirty="0" smtClean="0">
                <a:ln>
                  <a:noFill/>
                </a:ln>
                <a:solidFill>
                  <a:srgbClr val="9FB8CD">
                    <a:lumMod val="75000"/>
                  </a:srgbClr>
                </a:solidFill>
                <a:effectLst/>
                <a:uLnTx/>
                <a:uFillTx/>
                <a:latin typeface="Josefin Sans" pitchFamily="2" charset="0"/>
                <a:cs typeface="Arial"/>
              </a:rPr>
              <a:t>Features </a:t>
            </a:r>
            <a:r>
              <a:rPr kumimoji="0" lang="en-US" sz="1400" b="1" i="0" u="none" strike="noStrike" kern="1200" cap="none" spc="0" normalizeH="0" baseline="0" noProof="0" dirty="0" smtClean="0">
                <a:ln>
                  <a:noFill/>
                </a:ln>
                <a:solidFill>
                  <a:srgbClr val="9FB8CD">
                    <a:lumMod val="75000"/>
                  </a:srgbClr>
                </a:solidFill>
                <a:effectLst/>
                <a:uLnTx/>
                <a:uFillTx/>
                <a:latin typeface="Josefin Sans" pitchFamily="2" charset="0"/>
                <a:cs typeface="Arial"/>
              </a:rPr>
              <a:t>of </a:t>
            </a:r>
            <a:r>
              <a:rPr kumimoji="0" lang="en-US" sz="1400" b="1" i="0" u="none" strike="noStrike" kern="1200" cap="none" spc="-5" normalizeH="0" baseline="0" noProof="0" dirty="0" err="1" smtClean="0">
                <a:ln>
                  <a:noFill/>
                </a:ln>
                <a:solidFill>
                  <a:srgbClr val="9FB8CD">
                    <a:lumMod val="75000"/>
                  </a:srgbClr>
                </a:solidFill>
                <a:effectLst/>
                <a:uLnTx/>
                <a:uFillTx/>
                <a:latin typeface="Josefin Sans" pitchFamily="2" charset="0"/>
                <a:cs typeface="Arial"/>
              </a:rPr>
              <a:t>decerebrate</a:t>
            </a:r>
            <a:r>
              <a:rPr kumimoji="0" lang="en-US" sz="1400" b="1" i="0" u="none" strike="noStrike" kern="1200" cap="none" spc="-10" normalizeH="0" baseline="0" noProof="0" dirty="0" smtClean="0">
                <a:ln>
                  <a:noFill/>
                </a:ln>
                <a:solidFill>
                  <a:srgbClr val="9FB8CD">
                    <a:lumMod val="75000"/>
                  </a:srgbClr>
                </a:solidFill>
                <a:effectLst/>
                <a:uLnTx/>
                <a:uFillTx/>
                <a:latin typeface="Josefin Sans" pitchFamily="2" charset="0"/>
                <a:cs typeface="Arial"/>
              </a:rPr>
              <a:t> </a:t>
            </a:r>
            <a:r>
              <a:rPr kumimoji="0" lang="en-US" sz="1400" b="1" i="0" u="none" strike="noStrike" kern="1200" cap="none" spc="0" normalizeH="0" baseline="0" noProof="0" dirty="0" smtClean="0">
                <a:ln>
                  <a:noFill/>
                </a:ln>
                <a:solidFill>
                  <a:srgbClr val="9FB8CD">
                    <a:lumMod val="75000"/>
                  </a:srgbClr>
                </a:solidFill>
                <a:effectLst/>
                <a:uLnTx/>
                <a:uFillTx/>
                <a:latin typeface="Josefin Sans" pitchFamily="2" charset="0"/>
                <a:cs typeface="Arial"/>
              </a:rPr>
              <a:t>rigidity:</a:t>
            </a:r>
          </a:p>
          <a:p>
            <a:pPr marL="355600" marR="0" lvl="0" indent="-342900" algn="l" defTabSz="914400" rtl="0" eaLnBrk="1" fontAlgn="auto" latinLnBrk="0" hangingPunct="1">
              <a:lnSpc>
                <a:spcPct val="150000"/>
              </a:lnSpc>
              <a:spcBef>
                <a:spcPts val="430"/>
              </a:spcBef>
              <a:spcAft>
                <a:spcPts val="0"/>
              </a:spcAft>
              <a:buClr>
                <a:srgbClr val="9FB8CD">
                  <a:lumMod val="75000"/>
                </a:srgbClr>
              </a:buClr>
              <a:buSzPct val="76000"/>
              <a:buFont typeface="+mj-lt"/>
              <a:buAutoNum type="arabicPeriod"/>
              <a:tabLst>
                <a:tab pos="355600" algn="l"/>
                <a:tab pos="356235" algn="l"/>
              </a:tabLst>
              <a:defRPr/>
            </a:pPr>
            <a:r>
              <a:rPr kumimoji="0" lang="en-US" sz="1400" b="0" i="0" u="none" strike="noStrike" kern="1200" cap="none" spc="-10" normalizeH="0" baseline="0" noProof="0" dirty="0" smtClean="0">
                <a:ln>
                  <a:noFill/>
                </a:ln>
                <a:solidFill>
                  <a:srgbClr val="FF0000"/>
                </a:solidFill>
                <a:effectLst/>
                <a:uLnTx/>
                <a:uFillTx/>
                <a:latin typeface="Josefin Sans" pitchFamily="2" charset="0"/>
                <a:cs typeface="Arial"/>
              </a:rPr>
              <a:t>Hyperextension </a:t>
            </a:r>
            <a:r>
              <a:rPr kumimoji="0" lang="en-US" sz="1400" b="0" i="0" u="none" strike="noStrike" kern="1200" cap="none" spc="0" normalizeH="0" baseline="0" noProof="0" dirty="0" smtClean="0">
                <a:ln>
                  <a:noFill/>
                </a:ln>
                <a:solidFill>
                  <a:srgbClr val="FF0000"/>
                </a:solidFill>
                <a:effectLst/>
                <a:uLnTx/>
                <a:uFillTx/>
                <a:latin typeface="Josefin Sans" pitchFamily="2" charset="0"/>
                <a:cs typeface="Arial"/>
              </a:rPr>
              <a:t>of </a:t>
            </a:r>
            <a:r>
              <a:rPr kumimoji="0" lang="en-US" sz="1400" b="0" i="0" u="none" strike="noStrike" kern="1200" cap="none" spc="-5" normalizeH="0" baseline="0" noProof="0" dirty="0" smtClean="0">
                <a:ln>
                  <a:noFill/>
                </a:ln>
                <a:solidFill>
                  <a:srgbClr val="FF0000"/>
                </a:solidFill>
                <a:effectLst/>
                <a:uLnTx/>
                <a:uFillTx/>
                <a:latin typeface="Josefin Sans" pitchFamily="2" charset="0"/>
                <a:cs typeface="Arial"/>
              </a:rPr>
              <a:t>all four</a:t>
            </a:r>
            <a:r>
              <a:rPr kumimoji="0" lang="en-US" sz="1400" b="0" i="0" u="none" strike="noStrike" kern="1200" cap="none" spc="55" normalizeH="0" baseline="0" noProof="0" dirty="0" smtClean="0">
                <a:ln>
                  <a:noFill/>
                </a:ln>
                <a:solidFill>
                  <a:srgbClr val="FF0000"/>
                </a:solidFill>
                <a:effectLst/>
                <a:uLnTx/>
                <a:uFillTx/>
                <a:latin typeface="Josefin Sans" pitchFamily="2" charset="0"/>
                <a:cs typeface="Arial"/>
              </a:rPr>
              <a:t> </a:t>
            </a:r>
            <a:r>
              <a:rPr kumimoji="0" lang="en-US" sz="1400" b="0" i="0" u="none" strike="noStrike" kern="1200" cap="none" spc="-5" normalizeH="0" baseline="0" noProof="0" dirty="0" smtClean="0">
                <a:ln>
                  <a:noFill/>
                </a:ln>
                <a:solidFill>
                  <a:srgbClr val="FF0000"/>
                </a:solidFill>
                <a:effectLst/>
                <a:uLnTx/>
                <a:uFillTx/>
                <a:latin typeface="Josefin Sans" pitchFamily="2" charset="0"/>
                <a:cs typeface="Arial"/>
              </a:rPr>
              <a:t>limbs.</a:t>
            </a:r>
            <a:endParaRPr kumimoji="0" lang="en-US" sz="1400" b="0" i="0" u="none" strike="noStrike" kern="1200" cap="none" spc="0" normalizeH="0" baseline="0" noProof="0" dirty="0" smtClean="0">
              <a:ln>
                <a:noFill/>
              </a:ln>
              <a:solidFill>
                <a:srgbClr val="FF0000"/>
              </a:solidFill>
              <a:effectLst/>
              <a:uLnTx/>
              <a:uFillTx/>
              <a:latin typeface="Josefin Sans" pitchFamily="2" charset="0"/>
              <a:cs typeface="Arial"/>
            </a:endParaRPr>
          </a:p>
          <a:p>
            <a:pPr marL="355600" marR="0" lvl="0" indent="-342900" algn="l" defTabSz="914400" rtl="0" eaLnBrk="1" fontAlgn="auto" latinLnBrk="0" hangingPunct="1">
              <a:lnSpc>
                <a:spcPct val="150000"/>
              </a:lnSpc>
              <a:spcBef>
                <a:spcPts val="430"/>
              </a:spcBef>
              <a:spcAft>
                <a:spcPts val="0"/>
              </a:spcAft>
              <a:buClr>
                <a:srgbClr val="9FB8CD">
                  <a:lumMod val="75000"/>
                </a:srgbClr>
              </a:buClr>
              <a:buSzPct val="76000"/>
              <a:buFont typeface="+mj-lt"/>
              <a:buAutoNum type="arabicPeriod"/>
              <a:tabLst>
                <a:tab pos="355600" algn="l"/>
                <a:tab pos="356235" algn="l"/>
              </a:tabLst>
              <a:defRPr/>
            </a:pPr>
            <a:r>
              <a:rPr kumimoji="0" lang="en-US" sz="1400" b="0" i="0" u="none" strike="noStrike" kern="1200" cap="none" spc="-5" normalizeH="0" baseline="0" noProof="0" dirty="0" smtClean="0">
                <a:ln>
                  <a:noFill/>
                </a:ln>
                <a:solidFill>
                  <a:srgbClr val="FF0000"/>
                </a:solidFill>
                <a:effectLst/>
                <a:uLnTx/>
                <a:uFillTx/>
                <a:latin typeface="Josefin Sans" pitchFamily="2" charset="0"/>
                <a:cs typeface="Arial"/>
              </a:rPr>
              <a:t>Dorsiflexion </a:t>
            </a:r>
            <a:r>
              <a:rPr kumimoji="0" lang="en-US" sz="1400" b="0" i="0" u="none" strike="noStrike" kern="1200" cap="none" spc="-10" normalizeH="0" baseline="0" noProof="0" dirty="0" smtClean="0">
                <a:ln>
                  <a:noFill/>
                </a:ln>
                <a:solidFill>
                  <a:srgbClr val="FF0000"/>
                </a:solidFill>
                <a:effectLst/>
                <a:uLnTx/>
                <a:uFillTx/>
                <a:latin typeface="Josefin Sans" pitchFamily="2" charset="0"/>
                <a:cs typeface="Arial"/>
              </a:rPr>
              <a:t>(hyperextension) </a:t>
            </a:r>
            <a:r>
              <a:rPr kumimoji="0" lang="en-US" sz="1400" b="0" i="0" u="none" strike="noStrike" kern="1200" cap="none" spc="0" normalizeH="0" baseline="0" noProof="0" dirty="0" smtClean="0">
                <a:ln>
                  <a:noFill/>
                </a:ln>
                <a:solidFill>
                  <a:srgbClr val="FF0000"/>
                </a:solidFill>
                <a:effectLst/>
                <a:uLnTx/>
                <a:uFillTx/>
                <a:latin typeface="Josefin Sans" pitchFamily="2" charset="0"/>
                <a:cs typeface="Arial"/>
              </a:rPr>
              <a:t>of </a:t>
            </a:r>
            <a:r>
              <a:rPr kumimoji="0" lang="en-US" sz="1400" b="0" i="0" u="none" strike="noStrike" kern="1200" cap="none" spc="-5" normalizeH="0" baseline="0" noProof="0" dirty="0" smtClean="0">
                <a:ln>
                  <a:noFill/>
                </a:ln>
                <a:solidFill>
                  <a:srgbClr val="FF0000"/>
                </a:solidFill>
                <a:effectLst/>
                <a:uLnTx/>
                <a:uFillTx/>
                <a:latin typeface="Josefin Sans" pitchFamily="2" charset="0"/>
                <a:cs typeface="Arial"/>
              </a:rPr>
              <a:t>tail and</a:t>
            </a:r>
            <a:r>
              <a:rPr kumimoji="0" lang="en-US" sz="1400" b="0" i="0" u="none" strike="noStrike" kern="1200" cap="none" spc="120" normalizeH="0" baseline="0" noProof="0" dirty="0" smtClean="0">
                <a:ln>
                  <a:noFill/>
                </a:ln>
                <a:solidFill>
                  <a:srgbClr val="FF0000"/>
                </a:solidFill>
                <a:effectLst/>
                <a:uLnTx/>
                <a:uFillTx/>
                <a:latin typeface="Josefin Sans" pitchFamily="2" charset="0"/>
                <a:cs typeface="Arial"/>
              </a:rPr>
              <a:t> </a:t>
            </a:r>
            <a:r>
              <a:rPr kumimoji="0" lang="en-US" sz="1400" b="0" i="0" u="none" strike="noStrike" kern="1200" cap="none" spc="-5" normalizeH="0" baseline="0" noProof="0" dirty="0" smtClean="0">
                <a:ln>
                  <a:noFill/>
                </a:ln>
                <a:solidFill>
                  <a:srgbClr val="FF0000"/>
                </a:solidFill>
                <a:effectLst/>
                <a:uLnTx/>
                <a:uFillTx/>
                <a:latin typeface="Josefin Sans" pitchFamily="2" charset="0"/>
                <a:cs typeface="Arial"/>
              </a:rPr>
              <a:t>head.</a:t>
            </a:r>
            <a:endParaRPr kumimoji="0" lang="en-US" sz="1400" b="0" i="0" u="none" strike="noStrike" kern="1200" cap="none" spc="0" normalizeH="0" baseline="0" noProof="0" dirty="0" smtClean="0">
              <a:ln>
                <a:noFill/>
              </a:ln>
              <a:solidFill>
                <a:srgbClr val="FF0000"/>
              </a:solidFill>
              <a:effectLst/>
              <a:uLnTx/>
              <a:uFillTx/>
              <a:latin typeface="Josefin Sans" pitchFamily="2" charset="0"/>
              <a:cs typeface="Arial"/>
            </a:endParaRPr>
          </a:p>
          <a:p>
            <a:pPr marL="355600" marR="53340" lvl="0" indent="-342900" algn="l" defTabSz="914400" rtl="0" eaLnBrk="1" fontAlgn="auto" latinLnBrk="0" hangingPunct="1">
              <a:lnSpc>
                <a:spcPct val="150000"/>
              </a:lnSpc>
              <a:spcBef>
                <a:spcPts val="434"/>
              </a:spcBef>
              <a:spcAft>
                <a:spcPts val="0"/>
              </a:spcAft>
              <a:buClr>
                <a:srgbClr val="9FB8CD">
                  <a:lumMod val="75000"/>
                </a:srgbClr>
              </a:buClr>
              <a:buSzPct val="76000"/>
              <a:buFont typeface="+mj-lt"/>
              <a:buAutoNum type="arabicPeriod"/>
              <a:tabLst>
                <a:tab pos="355600" algn="l"/>
                <a:tab pos="356235" algn="l"/>
              </a:tabLst>
              <a:defRPr/>
            </a:pPr>
            <a:r>
              <a:rPr kumimoji="0" lang="en-US" sz="1400" b="0" i="0" u="none" strike="noStrike" kern="1200" cap="none" spc="-5" normalizeH="0" baseline="0" noProof="0" dirty="0" smtClean="0">
                <a:ln>
                  <a:noFill/>
                </a:ln>
                <a:solidFill>
                  <a:srgbClr val="FF0000"/>
                </a:solidFill>
                <a:effectLst/>
                <a:uLnTx/>
                <a:uFillTx/>
                <a:latin typeface="Josefin Sans" pitchFamily="2" charset="0"/>
                <a:cs typeface="Arial"/>
              </a:rPr>
              <a:t>Extreme </a:t>
            </a:r>
            <a:r>
              <a:rPr kumimoji="0" lang="en-US" sz="1400" b="0" i="0" u="none" strike="noStrike" kern="1200" cap="none" spc="-10" normalizeH="0" baseline="0" noProof="0" dirty="0" smtClean="0">
                <a:ln>
                  <a:noFill/>
                </a:ln>
                <a:solidFill>
                  <a:srgbClr val="FF0000"/>
                </a:solidFill>
                <a:effectLst/>
                <a:uLnTx/>
                <a:uFillTx/>
                <a:latin typeface="Josefin Sans" pitchFamily="2" charset="0"/>
                <a:cs typeface="Arial"/>
              </a:rPr>
              <a:t>hyperextension </a:t>
            </a:r>
            <a:r>
              <a:rPr kumimoji="0" lang="en-US" sz="1400" b="0" i="0" u="none" strike="noStrike" kern="1200" cap="none" spc="0" normalizeH="0" baseline="0" noProof="0" dirty="0" smtClean="0">
                <a:ln>
                  <a:noFill/>
                </a:ln>
                <a:solidFill>
                  <a:srgbClr val="FF0000"/>
                </a:solidFill>
                <a:effectLst/>
                <a:uLnTx/>
                <a:uFillTx/>
                <a:latin typeface="Josefin Sans" pitchFamily="2" charset="0"/>
                <a:cs typeface="Arial"/>
              </a:rPr>
              <a:t>of the </a:t>
            </a:r>
            <a:r>
              <a:rPr kumimoji="0" lang="en-US" sz="1400" b="0" i="0" u="none" strike="noStrike" kern="1200" cap="none" spc="-5" normalizeH="0" baseline="0" noProof="0" dirty="0" smtClean="0">
                <a:ln>
                  <a:noFill/>
                </a:ln>
                <a:solidFill>
                  <a:srgbClr val="FF0000"/>
                </a:solidFill>
                <a:effectLst/>
                <a:uLnTx/>
                <a:uFillTx/>
                <a:latin typeface="Josefin Sans" pitchFamily="2" charset="0"/>
                <a:cs typeface="Arial"/>
              </a:rPr>
              <a:t>spine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Arial"/>
              </a:rPr>
              <a:t>(</a:t>
            </a:r>
            <a:r>
              <a:rPr kumimoji="0" lang="en-US" sz="1400" b="0" i="0" u="none" strike="noStrike" kern="1200" cap="none" spc="-5" normalizeH="0" baseline="0" noProof="0" dirty="0" err="1" smtClean="0">
                <a:ln>
                  <a:noFill/>
                </a:ln>
                <a:solidFill>
                  <a:sysClr val="windowText" lastClr="000000"/>
                </a:solidFill>
                <a:effectLst/>
                <a:uLnTx/>
                <a:uFillTx/>
                <a:latin typeface="Josefin Sans" pitchFamily="2" charset="0"/>
                <a:cs typeface="Arial"/>
              </a:rPr>
              <a:t>opisthotonus</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Arial"/>
              </a:rPr>
              <a:t>) produces concave configuration </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Arial"/>
              </a:rPr>
              <a:t>of the</a:t>
            </a:r>
            <a:r>
              <a:rPr kumimoji="0" lang="en-US" sz="1400" b="0" i="0" u="none" strike="noStrike" kern="1200" cap="none" spc="-45" normalizeH="0" baseline="0" noProof="0" dirty="0" smtClean="0">
                <a:ln>
                  <a:noFill/>
                </a:ln>
                <a:solidFill>
                  <a:sysClr val="windowText" lastClr="000000"/>
                </a:solidFill>
                <a:effectLst/>
                <a:uLnTx/>
                <a:uFillTx/>
                <a:latin typeface="Josefin Sans" pitchFamily="2" charset="0"/>
                <a:cs typeface="Arial"/>
              </a:rPr>
              <a:t>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Arial"/>
              </a:rPr>
              <a:t>back.</a:t>
            </a:r>
            <a:endPar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Arial"/>
            </a:endParaRPr>
          </a:p>
          <a:p>
            <a:pPr marL="355600" marR="39370" lvl="0" indent="-342900" algn="l" defTabSz="914400" rtl="0" eaLnBrk="1" fontAlgn="auto" latinLnBrk="0" hangingPunct="1">
              <a:lnSpc>
                <a:spcPct val="150000"/>
              </a:lnSpc>
              <a:spcBef>
                <a:spcPts val="430"/>
              </a:spcBef>
              <a:spcAft>
                <a:spcPts val="0"/>
              </a:spcAft>
              <a:buClr>
                <a:srgbClr val="9FB8CD">
                  <a:lumMod val="75000"/>
                </a:srgbClr>
              </a:buClr>
              <a:buSzPct val="76000"/>
              <a:buFont typeface="+mj-lt"/>
              <a:buAutoNum type="arabicPeriod"/>
              <a:tabLst>
                <a:tab pos="355600" algn="l"/>
                <a:tab pos="356235" algn="l"/>
              </a:tabLst>
              <a:defRPr/>
            </a:pP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Arial"/>
              </a:rPr>
              <a:t>The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Arial"/>
              </a:rPr>
              <a:t>animal can be made </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Arial"/>
              </a:rPr>
              <a:t>to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Arial"/>
              </a:rPr>
              <a:t>stand on four limbs but is easily toppled by slight</a:t>
            </a:r>
            <a:r>
              <a:rPr kumimoji="0" lang="en-US" sz="1400" b="0" i="0" u="none" strike="noStrike" kern="1200" cap="none" spc="-70" normalizeH="0" baseline="0" noProof="0" dirty="0" smtClean="0">
                <a:ln>
                  <a:noFill/>
                </a:ln>
                <a:solidFill>
                  <a:sysClr val="windowText" lastClr="000000"/>
                </a:solidFill>
                <a:effectLst/>
                <a:uLnTx/>
                <a:uFillTx/>
                <a:latin typeface="Josefin Sans" pitchFamily="2" charset="0"/>
                <a:cs typeface="Arial"/>
              </a:rPr>
              <a:t> </a:t>
            </a:r>
            <a:r>
              <a:rPr kumimoji="0" lang="en-US" sz="1400" b="0" i="0" u="none" strike="noStrike" kern="1200" cap="none" spc="-5" normalizeH="0" baseline="0" noProof="0" dirty="0" smtClean="0">
                <a:ln>
                  <a:noFill/>
                </a:ln>
                <a:solidFill>
                  <a:sysClr val="windowText" lastClr="000000"/>
                </a:solidFill>
                <a:effectLst/>
                <a:uLnTx/>
                <a:uFillTx/>
                <a:latin typeface="Josefin Sans" pitchFamily="2" charset="0"/>
                <a:cs typeface="Arial"/>
              </a:rPr>
              <a:t>push.</a:t>
            </a:r>
            <a:r>
              <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a:t>
            </a:r>
            <a:endParaRPr kumimoji="0" lang="en-US" sz="1400" b="0" i="0" u="none" strike="noStrike" kern="1200" cap="none" spc="0" normalizeH="0" baseline="0" noProof="0" dirty="0" smtClean="0">
              <a:ln>
                <a:noFill/>
              </a:ln>
              <a:solidFill>
                <a:sysClr val="windowText" lastClr="000000"/>
              </a:solidFill>
              <a:effectLst/>
              <a:uLnTx/>
              <a:uFillTx/>
              <a:latin typeface="Josefin Sans" pitchFamily="2" charset="0"/>
              <a:cs typeface="Arial"/>
            </a:endParaRPr>
          </a:p>
          <a:p>
            <a:pPr marL="355600" marR="39370" lvl="0" indent="-342900" algn="l" defTabSz="914400" rtl="0" eaLnBrk="1" fontAlgn="auto" latinLnBrk="0" hangingPunct="1">
              <a:lnSpc>
                <a:spcPct val="150000"/>
              </a:lnSpc>
              <a:spcBef>
                <a:spcPts val="430"/>
              </a:spcBef>
              <a:spcAft>
                <a:spcPts val="0"/>
              </a:spcAft>
              <a:buClr>
                <a:srgbClr val="9FB8CD">
                  <a:lumMod val="75000"/>
                </a:srgbClr>
              </a:buClr>
              <a:buSzPct val="76000"/>
              <a:buFont typeface="+mj-lt"/>
              <a:buAutoNum type="arabicPeriod"/>
              <a:tabLst>
                <a:tab pos="355600" algn="l"/>
                <a:tab pos="356235" algn="l"/>
              </a:tabLst>
              <a:defRPr/>
            </a:pPr>
            <a:endParaRPr kumimoji="0" lang="en-US" sz="1600" b="0" i="0" u="none" strike="noStrike" kern="1200" cap="none" spc="-5" normalizeH="0" baseline="0" noProof="0" dirty="0" smtClean="0">
              <a:ln>
                <a:noFill/>
              </a:ln>
              <a:solidFill>
                <a:sysClr val="windowText" lastClr="000000"/>
              </a:solidFill>
              <a:effectLst/>
              <a:uLnTx/>
              <a:uFillTx/>
              <a:latin typeface="Josefin Sans" pitchFamily="2" charset="0"/>
              <a:cs typeface="Arial"/>
            </a:endParaRPr>
          </a:p>
          <a:p>
            <a:pPr marL="304770" marR="0" lvl="0" indent="-304770" algn="l" defTabSz="914400" rtl="0" eaLnBrk="1" fontAlgn="auto" latinLnBrk="0" hangingPunct="1">
              <a:lnSpc>
                <a:spcPct val="150000"/>
              </a:lnSpc>
              <a:spcBef>
                <a:spcPts val="667"/>
              </a:spcBef>
              <a:spcAft>
                <a:spcPts val="0"/>
              </a:spcAft>
              <a:buClr>
                <a:srgbClr val="727CA3"/>
              </a:buClr>
              <a:buSzPct val="76000"/>
              <a:buFont typeface="Wingdings 3"/>
              <a:buChar char=""/>
              <a:tabLst/>
              <a:defRPr/>
            </a:pPr>
            <a:endParaRPr kumimoji="0" lang="en-US" sz="1600" b="0" i="0" u="none" strike="noStrike" kern="1200" cap="none" spc="0" normalizeH="0" baseline="0" noProof="0" dirty="0">
              <a:ln>
                <a:noFill/>
              </a:ln>
              <a:solidFill>
                <a:sysClr val="windowText" lastClr="000000"/>
              </a:solidFill>
              <a:effectLst/>
              <a:uLnTx/>
              <a:uFillTx/>
              <a:latin typeface="Josefin Sans" pitchFamily="2" charset="0"/>
            </a:endParaRPr>
          </a:p>
        </p:txBody>
      </p:sp>
      <p:sp>
        <p:nvSpPr>
          <p:cNvPr id="25" name="Content Placeholder 4"/>
          <p:cNvSpPr txBox="1">
            <a:spLocks/>
          </p:cNvSpPr>
          <p:nvPr/>
        </p:nvSpPr>
        <p:spPr>
          <a:xfrm>
            <a:off x="3532340" y="5506737"/>
            <a:ext cx="3325660" cy="4238511"/>
          </a:xfrm>
          <a:prstGeom prst="rect">
            <a:avLst/>
          </a:prstGeom>
        </p:spPr>
        <p:txBody>
          <a:bodyPr vert="horz" lIns="101590" tIns="50795" rIns="101590" bIns="50795">
            <a:normAutofit fontScale="85000" lnSpcReduction="2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04770" marR="0" lvl="0" indent="-304770" algn="l" defTabSz="914400" rtl="0" eaLnBrk="1" fontAlgn="auto" latinLnBrk="0" hangingPunct="1">
              <a:lnSpc>
                <a:spcPct val="160000"/>
              </a:lnSpc>
              <a:spcBef>
                <a:spcPts val="667"/>
              </a:spcBef>
              <a:spcAft>
                <a:spcPts val="0"/>
              </a:spcAft>
              <a:buClr>
                <a:srgbClr val="727CA3"/>
              </a:buClr>
              <a:buSzPct val="76000"/>
              <a:buFont typeface="Wingdings 3"/>
              <a:buChar char=""/>
              <a:tabLst/>
              <a:defRPr/>
            </a:pPr>
            <a:r>
              <a:rPr kumimoji="0" lang="en-US" sz="1600" b="1" i="0" u="none" strike="noStrike" kern="1200" cap="none" spc="-5" normalizeH="0" baseline="0" noProof="0" dirty="0" smtClean="0">
                <a:ln>
                  <a:noFill/>
                </a:ln>
                <a:solidFill>
                  <a:srgbClr val="FF0000"/>
                </a:solidFill>
                <a:effectLst/>
                <a:uLnTx/>
                <a:uFillTx/>
                <a:latin typeface="Josefin Sans" pitchFamily="2" charset="0"/>
                <a:cs typeface="Arial"/>
              </a:rPr>
              <a:t>Reflexes that are lost/absent:</a:t>
            </a:r>
          </a:p>
          <a:p>
            <a:pPr marL="514350" marR="0" lvl="0" indent="-514350" algn="l" defTabSz="914400" rtl="0" eaLnBrk="1" fontAlgn="auto" latinLnBrk="0" hangingPunct="1">
              <a:lnSpc>
                <a:spcPct val="160000"/>
              </a:lnSpc>
              <a:spcBef>
                <a:spcPts val="667"/>
              </a:spcBef>
              <a:spcAft>
                <a:spcPts val="0"/>
              </a:spcAft>
              <a:buClr>
                <a:srgbClr val="727CA3"/>
              </a:buClr>
              <a:buSzPct val="76000"/>
              <a:buFont typeface="+mj-lt"/>
              <a:buAutoNum type="arabicPeriod"/>
              <a:tabLst/>
              <a:defRPr/>
            </a:pPr>
            <a:r>
              <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Arial"/>
              </a:rPr>
              <a:t>Optical (visual) righting Reflexes.</a:t>
            </a:r>
          </a:p>
          <a:p>
            <a:pPr marL="514350" marR="0" lvl="0" indent="-514350" algn="l" defTabSz="914400" rtl="0" eaLnBrk="1" fontAlgn="auto" latinLnBrk="0" hangingPunct="1">
              <a:lnSpc>
                <a:spcPct val="160000"/>
              </a:lnSpc>
              <a:spcBef>
                <a:spcPts val="667"/>
              </a:spcBef>
              <a:spcAft>
                <a:spcPts val="0"/>
              </a:spcAft>
              <a:buClr>
                <a:srgbClr val="727CA3"/>
              </a:buClr>
              <a:buSzPct val="76000"/>
              <a:buFont typeface="+mj-lt"/>
              <a:buAutoNum type="arabicPeriod"/>
              <a:tabLst/>
              <a:defRPr/>
            </a:pPr>
            <a:endPar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Arial"/>
            </a:endParaRPr>
          </a:p>
          <a:p>
            <a:pPr marL="304770" marR="0" lvl="0" indent="-304770" algn="l" defTabSz="914400" rtl="0" eaLnBrk="1" fontAlgn="auto" latinLnBrk="0" hangingPunct="1">
              <a:lnSpc>
                <a:spcPct val="160000"/>
              </a:lnSpc>
              <a:spcBef>
                <a:spcPts val="667"/>
              </a:spcBef>
              <a:spcAft>
                <a:spcPts val="0"/>
              </a:spcAft>
              <a:buClr>
                <a:srgbClr val="727CA3"/>
              </a:buClr>
              <a:buSzPct val="76000"/>
              <a:buFont typeface="Wingdings 3"/>
              <a:buChar char=""/>
              <a:tabLst/>
              <a:defRPr/>
            </a:pPr>
            <a:r>
              <a:rPr kumimoji="0" lang="en-US" sz="1600" b="1" i="0" u="none" strike="noStrike" kern="1200" cap="none" spc="-5" normalizeH="0" baseline="0" noProof="0" dirty="0" smtClean="0">
                <a:ln>
                  <a:noFill/>
                </a:ln>
                <a:solidFill>
                  <a:srgbClr val="FF0000"/>
                </a:solidFill>
                <a:effectLst/>
                <a:uLnTx/>
                <a:uFillTx/>
                <a:latin typeface="Josefin Sans" pitchFamily="2" charset="0"/>
                <a:cs typeface="Arial"/>
              </a:rPr>
              <a:t>Reflexes that are retained / still present </a:t>
            </a:r>
            <a:r>
              <a:rPr kumimoji="0" lang="en-US" sz="1600" b="0" i="0" u="none" strike="noStrike" kern="1200" cap="none" spc="0" normalizeH="0" baseline="0" noProof="0" dirty="0" smtClean="0">
                <a:ln>
                  <a:noFill/>
                </a:ln>
                <a:solidFill>
                  <a:srgbClr val="9FB8CD">
                    <a:lumMod val="75000"/>
                  </a:srgbClr>
                </a:solidFill>
                <a:effectLst/>
                <a:uLnTx/>
                <a:uFillTx/>
                <a:latin typeface="Josefin Sans" pitchFamily="2" charset="0"/>
                <a:cs typeface="Arial"/>
              </a:rPr>
              <a:t>i.e. </a:t>
            </a:r>
            <a:r>
              <a:rPr kumimoji="0" lang="en-US" sz="1600" b="0" i="0" u="none" strike="noStrike" kern="1200" cap="none" spc="-5" normalizeH="0" baseline="0" noProof="0" dirty="0" smtClean="0">
                <a:ln>
                  <a:noFill/>
                </a:ln>
                <a:solidFill>
                  <a:srgbClr val="9FB8CD">
                    <a:lumMod val="75000"/>
                  </a:srgbClr>
                </a:solidFill>
                <a:effectLst/>
                <a:uLnTx/>
                <a:uFillTx/>
                <a:latin typeface="Josefin Sans" pitchFamily="2" charset="0"/>
                <a:cs typeface="Arial"/>
              </a:rPr>
              <a:t>reflexes </a:t>
            </a:r>
            <a:r>
              <a:rPr kumimoji="0" lang="en-US" sz="1600" b="0" i="0" u="none" strike="noStrike" kern="1200" cap="none" spc="0" normalizeH="0" baseline="0" noProof="0" dirty="0" smtClean="0">
                <a:ln>
                  <a:noFill/>
                </a:ln>
                <a:solidFill>
                  <a:srgbClr val="9FB8CD">
                    <a:lumMod val="75000"/>
                  </a:srgbClr>
                </a:solidFill>
                <a:effectLst/>
                <a:uLnTx/>
                <a:uFillTx/>
                <a:latin typeface="Josefin Sans" pitchFamily="2" charset="0"/>
                <a:cs typeface="Arial"/>
              </a:rPr>
              <a:t>the </a:t>
            </a:r>
            <a:r>
              <a:rPr kumimoji="0" lang="en-US" sz="1600" b="0" i="0" u="none" strike="noStrike" kern="1200" cap="none" spc="-5" normalizeH="0" baseline="0" noProof="0" dirty="0" smtClean="0">
                <a:ln>
                  <a:noFill/>
                </a:ln>
                <a:solidFill>
                  <a:srgbClr val="9FB8CD">
                    <a:lumMod val="75000"/>
                  </a:srgbClr>
                </a:solidFill>
                <a:effectLst/>
                <a:uLnTx/>
                <a:uFillTx/>
                <a:latin typeface="Josefin Sans" pitchFamily="2" charset="0"/>
                <a:cs typeface="Arial"/>
              </a:rPr>
              <a:t>do not depend primarily on cerebrum</a:t>
            </a:r>
            <a:r>
              <a:rPr kumimoji="0" lang="en-US" sz="1600" b="0" i="0" u="none" strike="noStrike" kern="1200" cap="none" spc="0" normalizeH="0" baseline="0" noProof="0" dirty="0" smtClean="0">
                <a:ln>
                  <a:noFill/>
                </a:ln>
                <a:solidFill>
                  <a:srgbClr val="9FB8CD"/>
                </a:solidFill>
                <a:effectLst/>
                <a:uLnTx/>
                <a:uFillTx/>
                <a:latin typeface="Josefin Sans" pitchFamily="2" charset="0"/>
                <a:cs typeface="Arial"/>
              </a:rPr>
              <a:t>:</a:t>
            </a:r>
          </a:p>
          <a:p>
            <a:pPr marL="0" marR="5080" lvl="0" indent="0" algn="l" defTabSz="914400" rtl="0" eaLnBrk="1" fontAlgn="auto" latinLnBrk="0" hangingPunct="1">
              <a:lnSpc>
                <a:spcPct val="160000"/>
              </a:lnSpc>
              <a:spcBef>
                <a:spcPts val="430"/>
              </a:spcBef>
              <a:spcAft>
                <a:spcPts val="0"/>
              </a:spcAft>
              <a:buClr>
                <a:srgbClr val="9FB8CD">
                  <a:lumMod val="75000"/>
                </a:srgbClr>
              </a:buClr>
              <a:buSzPct val="76000"/>
              <a:buFont typeface="Wingdings 3"/>
              <a:buNone/>
              <a:tabLst>
                <a:tab pos="355600" algn="l"/>
                <a:tab pos="356235" algn="l"/>
              </a:tabLst>
              <a:defRPr/>
            </a:pPr>
            <a:r>
              <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Maintained tonic static </a:t>
            </a:r>
            <a:r>
              <a:rPr kumimoji="0" lang="en-US" sz="16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postural </a:t>
            </a:r>
            <a:r>
              <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reflexes that</a:t>
            </a:r>
            <a:r>
              <a:rPr kumimoji="0" lang="en-US" sz="1600" b="0" i="0" u="none" strike="noStrike" kern="1200" cap="none" spc="-75" normalizeH="0" baseline="0" noProof="0" dirty="0" smtClean="0">
                <a:ln>
                  <a:noFill/>
                </a:ln>
                <a:solidFill>
                  <a:sysClr val="windowText" lastClr="000000"/>
                </a:solidFill>
                <a:effectLst/>
                <a:uLnTx/>
                <a:uFillTx/>
                <a:latin typeface="Josefin Sans" pitchFamily="2" charset="0"/>
                <a:cs typeface="Times New Roman"/>
              </a:rPr>
              <a:t> </a:t>
            </a:r>
            <a:r>
              <a:rPr kumimoji="0" lang="en-US" sz="16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support</a:t>
            </a:r>
            <a:r>
              <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 animal against gravity (medullary tonic neck</a:t>
            </a:r>
            <a:r>
              <a:rPr kumimoji="0" lang="en-US" sz="1600" b="0" i="0" u="none" strike="noStrike" kern="1200" cap="none" spc="-130" normalizeH="0" baseline="0" noProof="0" dirty="0" smtClean="0">
                <a:ln>
                  <a:noFill/>
                </a:ln>
                <a:solidFill>
                  <a:sysClr val="windowText" lastClr="000000"/>
                </a:solidFill>
                <a:effectLst/>
                <a:uLnTx/>
                <a:uFillTx/>
                <a:latin typeface="Josefin Sans" pitchFamily="2" charset="0"/>
                <a:cs typeface="Times New Roman"/>
              </a:rPr>
              <a:t> </a:t>
            </a:r>
            <a:r>
              <a:rPr kumimoji="0" lang="en-US" sz="1600" b="0" i="0" u="none" strike="noStrike" kern="1200" cap="none" spc="-5" normalizeH="0" baseline="0" noProof="0" dirty="0" smtClean="0">
                <a:ln>
                  <a:noFill/>
                </a:ln>
                <a:solidFill>
                  <a:sysClr val="windowText" lastClr="000000"/>
                </a:solidFill>
                <a:effectLst/>
                <a:uLnTx/>
                <a:uFillTx/>
                <a:latin typeface="Josefin Sans" pitchFamily="2" charset="0"/>
                <a:cs typeface="Times New Roman"/>
              </a:rPr>
              <a:t>&amp;  </a:t>
            </a:r>
            <a:r>
              <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labyrinthine</a:t>
            </a:r>
            <a:r>
              <a:rPr kumimoji="0" lang="en-US" sz="1600" b="0" i="0" u="none" strike="noStrike" kern="1200" cap="none" spc="-120" normalizeH="0" baseline="0" noProof="0" dirty="0" smtClean="0">
                <a:ln>
                  <a:noFill/>
                </a:ln>
                <a:solidFill>
                  <a:sysClr val="windowText" lastClr="000000"/>
                </a:solidFill>
                <a:effectLst/>
                <a:uLnTx/>
                <a:uFillTx/>
                <a:latin typeface="Josefin Sans" pitchFamily="2" charset="0"/>
                <a:cs typeface="Times New Roman"/>
              </a:rPr>
              <a:t> </a:t>
            </a:r>
            <a:r>
              <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Times New Roman"/>
              </a:rPr>
              <a:t>R).</a:t>
            </a:r>
            <a:endPar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Arial"/>
            </a:endParaRPr>
          </a:p>
          <a:p>
            <a:pPr marL="355600" marR="5080" lvl="0" indent="-342900" algn="l" defTabSz="914400" rtl="0" eaLnBrk="1" fontAlgn="auto" latinLnBrk="0" hangingPunct="1">
              <a:lnSpc>
                <a:spcPct val="160000"/>
              </a:lnSpc>
              <a:spcBef>
                <a:spcPts val="430"/>
              </a:spcBef>
              <a:spcAft>
                <a:spcPts val="0"/>
              </a:spcAft>
              <a:buClr>
                <a:srgbClr val="9FB8CD">
                  <a:lumMod val="75000"/>
                </a:srgbClr>
              </a:buClr>
              <a:buSzPct val="76000"/>
              <a:buFont typeface="+mj-lt"/>
              <a:buAutoNum type="arabicPeriod"/>
              <a:tabLst>
                <a:tab pos="355600" algn="l"/>
                <a:tab pos="356235" algn="l"/>
              </a:tabLst>
              <a:defRPr/>
            </a:pPr>
            <a:r>
              <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Arial"/>
              </a:rPr>
              <a:t>Tonic </a:t>
            </a:r>
            <a:r>
              <a:rPr kumimoji="0" lang="en-US" sz="1600" b="0" i="0" u="none" strike="noStrike" kern="1200" cap="none" spc="-10" normalizeH="0" baseline="0" noProof="0" dirty="0" smtClean="0">
                <a:ln>
                  <a:noFill/>
                </a:ln>
                <a:solidFill>
                  <a:sysClr val="windowText" lastClr="000000"/>
                </a:solidFill>
                <a:effectLst/>
                <a:uLnTx/>
                <a:uFillTx/>
                <a:latin typeface="Josefin Sans" pitchFamily="2" charset="0"/>
                <a:cs typeface="Arial"/>
              </a:rPr>
              <a:t>Labyrinthine</a:t>
            </a:r>
            <a:r>
              <a:rPr kumimoji="0" lang="en-US" sz="1600" b="0" i="0" u="none" strike="noStrike" kern="1200" cap="none" spc="30" normalizeH="0" baseline="0" noProof="0" dirty="0" smtClean="0">
                <a:ln>
                  <a:noFill/>
                </a:ln>
                <a:solidFill>
                  <a:sysClr val="windowText" lastClr="000000"/>
                </a:solidFill>
                <a:effectLst/>
                <a:uLnTx/>
                <a:uFillTx/>
                <a:latin typeface="Josefin Sans" pitchFamily="2" charset="0"/>
                <a:cs typeface="Arial"/>
              </a:rPr>
              <a:t> </a:t>
            </a:r>
            <a:r>
              <a:rPr kumimoji="0" lang="en-US" sz="1600" b="0" i="0" u="none" strike="noStrike" kern="1200" cap="none" spc="-5" normalizeH="0" baseline="0" noProof="0" dirty="0" smtClean="0">
                <a:ln>
                  <a:noFill/>
                </a:ln>
                <a:solidFill>
                  <a:sysClr val="windowText" lastClr="000000"/>
                </a:solidFill>
                <a:effectLst/>
                <a:uLnTx/>
                <a:uFillTx/>
                <a:latin typeface="Josefin Sans" pitchFamily="2" charset="0"/>
                <a:cs typeface="Arial"/>
              </a:rPr>
              <a:t>reflexes.</a:t>
            </a:r>
            <a:endPar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Arial"/>
            </a:endParaRPr>
          </a:p>
          <a:p>
            <a:pPr marL="355600" marR="0" lvl="0" indent="-342900" algn="l" defTabSz="914400" rtl="0" eaLnBrk="1" fontAlgn="auto" latinLnBrk="0" hangingPunct="1">
              <a:lnSpc>
                <a:spcPct val="160000"/>
              </a:lnSpc>
              <a:spcBef>
                <a:spcPts val="430"/>
              </a:spcBef>
              <a:spcAft>
                <a:spcPts val="0"/>
              </a:spcAft>
              <a:buClr>
                <a:srgbClr val="9FB8CD">
                  <a:lumMod val="75000"/>
                </a:srgbClr>
              </a:buClr>
              <a:buSzPct val="76000"/>
              <a:buFont typeface="+mj-lt"/>
              <a:buAutoNum type="arabicPeriod"/>
              <a:tabLst>
                <a:tab pos="355600" algn="l"/>
                <a:tab pos="356235" algn="l"/>
              </a:tabLst>
              <a:defRPr/>
            </a:pPr>
            <a:r>
              <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Arial"/>
              </a:rPr>
              <a:t>Tonic </a:t>
            </a:r>
            <a:r>
              <a:rPr kumimoji="0" lang="en-US" sz="1600" b="0" i="0" u="none" strike="noStrike" kern="1200" cap="none" spc="-5" normalizeH="0" baseline="0" noProof="0" dirty="0" smtClean="0">
                <a:ln>
                  <a:noFill/>
                </a:ln>
                <a:solidFill>
                  <a:sysClr val="windowText" lastClr="000000"/>
                </a:solidFill>
                <a:effectLst/>
                <a:uLnTx/>
                <a:uFillTx/>
                <a:latin typeface="Josefin Sans" pitchFamily="2" charset="0"/>
                <a:cs typeface="Arial"/>
              </a:rPr>
              <a:t>Neck</a:t>
            </a:r>
            <a:r>
              <a:rPr kumimoji="0" lang="en-US" sz="1600" b="0" i="0" u="none" strike="noStrike" kern="1200" cap="none" spc="-50" normalizeH="0" baseline="0" noProof="0" dirty="0" smtClean="0">
                <a:ln>
                  <a:noFill/>
                </a:ln>
                <a:solidFill>
                  <a:sysClr val="windowText" lastClr="000000"/>
                </a:solidFill>
                <a:effectLst/>
                <a:uLnTx/>
                <a:uFillTx/>
                <a:latin typeface="Josefin Sans" pitchFamily="2" charset="0"/>
                <a:cs typeface="Arial"/>
              </a:rPr>
              <a:t> </a:t>
            </a:r>
            <a:r>
              <a:rPr kumimoji="0" lang="en-US" sz="1600" b="0" i="0" u="none" strike="noStrike" kern="1200" cap="none" spc="-10" normalizeH="0" baseline="0" noProof="0" dirty="0" smtClean="0">
                <a:ln>
                  <a:noFill/>
                </a:ln>
                <a:solidFill>
                  <a:sysClr val="windowText" lastClr="000000"/>
                </a:solidFill>
                <a:effectLst/>
                <a:uLnTx/>
                <a:uFillTx/>
                <a:latin typeface="Josefin Sans" pitchFamily="2" charset="0"/>
                <a:cs typeface="Arial"/>
              </a:rPr>
              <a:t>Reflexes.</a:t>
            </a:r>
            <a:endPar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Arial"/>
            </a:endParaRPr>
          </a:p>
          <a:p>
            <a:pPr marL="355600" marR="0" lvl="0" indent="-342900" algn="l" defTabSz="914400" rtl="0" eaLnBrk="1" fontAlgn="auto" latinLnBrk="0" hangingPunct="1">
              <a:lnSpc>
                <a:spcPct val="160000"/>
              </a:lnSpc>
              <a:spcBef>
                <a:spcPts val="430"/>
              </a:spcBef>
              <a:spcAft>
                <a:spcPts val="0"/>
              </a:spcAft>
              <a:buClr>
                <a:srgbClr val="9FB8CD">
                  <a:lumMod val="75000"/>
                </a:srgbClr>
              </a:buClr>
              <a:buSzPct val="76000"/>
              <a:buFont typeface="+mj-lt"/>
              <a:buAutoNum type="arabicPeriod"/>
              <a:tabLst>
                <a:tab pos="355600" algn="l"/>
                <a:tab pos="356235" algn="l"/>
              </a:tabLst>
              <a:defRPr/>
            </a:pPr>
            <a:r>
              <a:rPr kumimoji="0" lang="en-US" sz="1600" b="0" i="0" u="none" strike="noStrike" kern="1200" cap="none" spc="-5" normalizeH="0" baseline="0" noProof="0" dirty="0" smtClean="0">
                <a:ln>
                  <a:noFill/>
                </a:ln>
                <a:solidFill>
                  <a:sysClr val="windowText" lastClr="000000"/>
                </a:solidFill>
                <a:effectLst/>
                <a:uLnTx/>
                <a:uFillTx/>
                <a:latin typeface="Josefin Sans" pitchFamily="2" charset="0"/>
                <a:cs typeface="Arial"/>
              </a:rPr>
              <a:t>Other Righting</a:t>
            </a:r>
            <a:r>
              <a:rPr kumimoji="0" lang="en-US" sz="1600" b="0" i="0" u="none" strike="noStrike" kern="1200" cap="none" spc="-25" normalizeH="0" baseline="0" noProof="0" dirty="0" smtClean="0">
                <a:ln>
                  <a:noFill/>
                </a:ln>
                <a:solidFill>
                  <a:sysClr val="windowText" lastClr="000000"/>
                </a:solidFill>
                <a:effectLst/>
                <a:uLnTx/>
                <a:uFillTx/>
                <a:latin typeface="Josefin Sans" pitchFamily="2" charset="0"/>
                <a:cs typeface="Arial"/>
              </a:rPr>
              <a:t> </a:t>
            </a:r>
            <a:r>
              <a:rPr kumimoji="0" lang="en-US" sz="1600" b="0" i="0" u="none" strike="noStrike" kern="1200" cap="none" spc="-5" normalizeH="0" baseline="0" noProof="0" dirty="0" smtClean="0">
                <a:ln>
                  <a:noFill/>
                </a:ln>
                <a:solidFill>
                  <a:sysClr val="windowText" lastClr="000000"/>
                </a:solidFill>
                <a:effectLst/>
                <a:uLnTx/>
                <a:uFillTx/>
                <a:latin typeface="Josefin Sans" pitchFamily="2" charset="0"/>
                <a:cs typeface="Arial"/>
              </a:rPr>
              <a:t>Reflexes.</a:t>
            </a:r>
            <a:endParaRPr kumimoji="0" lang="en-US" sz="1600" b="0" i="0" u="none" strike="noStrike" kern="1200" cap="none" spc="0" normalizeH="0" baseline="0" noProof="0" dirty="0" smtClean="0">
              <a:ln>
                <a:noFill/>
              </a:ln>
              <a:solidFill>
                <a:sysClr val="windowText" lastClr="000000"/>
              </a:solidFill>
              <a:effectLst/>
              <a:uLnTx/>
              <a:uFillTx/>
              <a:latin typeface="Josefin Sans" pitchFamily="2" charset="0"/>
              <a:cs typeface="Arial"/>
            </a:endParaRPr>
          </a:p>
          <a:p>
            <a:pPr marL="304770" marR="0" lvl="0" indent="-304770" algn="l" defTabSz="914400" rtl="0" eaLnBrk="1" fontAlgn="auto" latinLnBrk="0" hangingPunct="1">
              <a:lnSpc>
                <a:spcPct val="160000"/>
              </a:lnSpc>
              <a:spcBef>
                <a:spcPts val="667"/>
              </a:spcBef>
              <a:spcAft>
                <a:spcPts val="0"/>
              </a:spcAft>
              <a:buClr>
                <a:srgbClr val="727CA3"/>
              </a:buClr>
              <a:buSzPct val="76000"/>
              <a:buFont typeface="Wingdings 3"/>
              <a:buChar char=""/>
              <a:tabLst/>
              <a:defRPr/>
            </a:pPr>
            <a:endParaRPr kumimoji="0" lang="en-US" sz="2900" b="0" i="0" u="none" strike="noStrike" kern="1200" cap="none" spc="0" normalizeH="0" baseline="0" noProof="0" dirty="0">
              <a:ln>
                <a:noFill/>
              </a:ln>
              <a:solidFill>
                <a:sysClr val="windowText" lastClr="000000"/>
              </a:solidFill>
              <a:effectLst/>
              <a:uLnTx/>
              <a:uFillTx/>
              <a:latin typeface="Josefin Sans" pitchFamily="2" charset="0"/>
            </a:endParaRPr>
          </a:p>
        </p:txBody>
      </p:sp>
      <p:cxnSp>
        <p:nvCxnSpPr>
          <p:cNvPr id="26" name="Straight Connector 25"/>
          <p:cNvCxnSpPr/>
          <p:nvPr/>
        </p:nvCxnSpPr>
        <p:spPr>
          <a:xfrm flipH="1">
            <a:off x="-1807006" y="5096518"/>
            <a:ext cx="20" cy="5213350"/>
          </a:xfrm>
          <a:prstGeom prst="line">
            <a:avLst/>
          </a:prstGeom>
          <a:noFill/>
          <a:ln w="9525" cap="flat" cmpd="sng" algn="ctr">
            <a:solidFill>
              <a:srgbClr val="9FB8CD"/>
            </a:solidFill>
            <a:prstDash val="dash"/>
          </a:ln>
          <a:effectLst/>
        </p:spPr>
      </p:cxnSp>
      <p:cxnSp>
        <p:nvCxnSpPr>
          <p:cNvPr id="28" name="Straight Connector 27"/>
          <p:cNvCxnSpPr/>
          <p:nvPr/>
        </p:nvCxnSpPr>
        <p:spPr>
          <a:xfrm>
            <a:off x="3429000" y="5506737"/>
            <a:ext cx="0" cy="4238511"/>
          </a:xfrm>
          <a:prstGeom prst="line">
            <a:avLst/>
          </a:prstGeom>
          <a:ln w="28575">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2" name="5-Point Star 1"/>
          <p:cNvSpPr/>
          <p:nvPr/>
        </p:nvSpPr>
        <p:spPr>
          <a:xfrm>
            <a:off x="3635679" y="5437275"/>
            <a:ext cx="138923" cy="1389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5-Point Star 10"/>
          <p:cNvSpPr/>
          <p:nvPr/>
        </p:nvSpPr>
        <p:spPr>
          <a:xfrm>
            <a:off x="3635679" y="6605549"/>
            <a:ext cx="138923" cy="13892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5024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7948</TotalTime>
  <Words>2151</Words>
  <Application>Microsoft Office PowerPoint</Application>
  <PresentationFormat>Custom</PresentationFormat>
  <Paragraphs>316</Paragraphs>
  <Slides>13</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13</vt:i4>
      </vt:variant>
    </vt:vector>
  </HeadingPairs>
  <TitlesOfParts>
    <vt:vector size="29" baseType="lpstr">
      <vt:lpstr>Times New Roman</vt:lpstr>
      <vt:lpstr>Comfortaa</vt:lpstr>
      <vt:lpstr>Courier New</vt:lpstr>
      <vt:lpstr>Economica</vt:lpstr>
      <vt:lpstr>Josefin Sans</vt:lpstr>
      <vt:lpstr>.LucidaGrandeUI</vt:lpstr>
      <vt:lpstr>Wingdings 3</vt:lpstr>
      <vt:lpstr>Cairo</vt:lpstr>
      <vt:lpstr>Open Sans</vt:lpstr>
      <vt:lpstr>Gill Sans MT</vt:lpstr>
      <vt:lpstr>Dosis</vt:lpstr>
      <vt:lpstr>Wingdings</vt:lpstr>
      <vt:lpstr>Arial</vt:lpstr>
      <vt:lpstr>Philosopher</vt:lpstr>
      <vt:lpstr>Luxe</vt:lpstr>
      <vt:lpstr>Luxe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Decerebrate rigidity &amp; decorticate rigidity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عبدالاله</cp:lastModifiedBy>
  <cp:revision>46</cp:revision>
  <dcterms:modified xsi:type="dcterms:W3CDTF">2018-10-19T18:25:49Z</dcterms:modified>
</cp:coreProperties>
</file>