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2" r:id="rId5"/>
    <p:sldMasterId id="2147483693" r:id="rId6"/>
    <p:sldMasterId id="214748369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9902950" cx="6858000"/>
  <p:notesSz cx="6858000" cy="9144000"/>
  <p:embeddedFontLst>
    <p:embeddedFont>
      <p:font typeface="Dosis"/>
      <p:regular r:id="rId21"/>
      <p:bold r:id="rId22"/>
    </p:embeddedFont>
    <p:embeddedFont>
      <p:font typeface="Cairo SemiBold"/>
      <p:regular r:id="rId23"/>
      <p:bold r:id="rId24"/>
    </p:embeddedFont>
    <p:embeddedFont>
      <p:font typeface="Economica"/>
      <p:regular r:id="rId25"/>
      <p:bold r:id="rId26"/>
      <p:italic r:id="rId27"/>
      <p:boldItalic r:id="rId28"/>
    </p:embeddedFont>
    <p:embeddedFont>
      <p:font typeface="Cairo"/>
      <p:regular r:id="rId29"/>
      <p:bold r:id="rId30"/>
    </p:embeddedFont>
    <p:embeddedFont>
      <p:font typeface="Josefin Sans"/>
      <p:regular r:id="rId31"/>
      <p:bold r:id="rId32"/>
      <p:italic r:id="rId33"/>
      <p:boldItalic r:id="rId34"/>
    </p:embeddedFont>
    <p:embeddedFont>
      <p:font typeface="Philosopher"/>
      <p:regular r:id="rId35"/>
      <p:bold r:id="rId36"/>
      <p:italic r:id="rId37"/>
      <p:boldItalic r:id="rId38"/>
    </p:embeddedFont>
    <p:embeddedFont>
      <p:font typeface="Comfortaa"/>
      <p:regular r:id="rId39"/>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230C5BF-7EA8-44C8-BE06-B2E98C3940FA}">
  <a:tblStyle styleId="{B230C5BF-7EA8-44C8-BE06-B2E98C3940F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slide" Target="slides/slide12.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font" Target="fonts/Dosis-bold.fntdata"/><Relationship Id="rId44" Type="http://schemas.openxmlformats.org/officeDocument/2006/relationships/font" Target="fonts/OpenSans-boldItalic.fntdata"/><Relationship Id="rId21" Type="http://schemas.openxmlformats.org/officeDocument/2006/relationships/font" Target="fonts/Dosis-regular.fntdata"/><Relationship Id="rId43" Type="http://schemas.openxmlformats.org/officeDocument/2006/relationships/font" Target="fonts/OpenSans-italic.fntdata"/><Relationship Id="rId24" Type="http://schemas.openxmlformats.org/officeDocument/2006/relationships/font" Target="fonts/CairoSemiBold-bold.fntdata"/><Relationship Id="rId23" Type="http://schemas.openxmlformats.org/officeDocument/2006/relationships/font" Target="fonts/CairoSemiBold-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Economica-bold.fntdata"/><Relationship Id="rId25" Type="http://schemas.openxmlformats.org/officeDocument/2006/relationships/font" Target="fonts/Economica-regular.fntdata"/><Relationship Id="rId28" Type="http://schemas.openxmlformats.org/officeDocument/2006/relationships/font" Target="fonts/Economica-boldItalic.fntdata"/><Relationship Id="rId27" Type="http://schemas.openxmlformats.org/officeDocument/2006/relationships/font" Target="fonts/Economica-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airo-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JosefinSans-regular.fntdata"/><Relationship Id="rId30" Type="http://schemas.openxmlformats.org/officeDocument/2006/relationships/font" Target="fonts/Cairo-bold.fntdata"/><Relationship Id="rId11" Type="http://schemas.openxmlformats.org/officeDocument/2006/relationships/slide" Target="slides/slide3.xml"/><Relationship Id="rId33" Type="http://schemas.openxmlformats.org/officeDocument/2006/relationships/font" Target="fonts/JosefinSans-italic.fntdata"/><Relationship Id="rId10" Type="http://schemas.openxmlformats.org/officeDocument/2006/relationships/slide" Target="slides/slide2.xml"/><Relationship Id="rId32" Type="http://schemas.openxmlformats.org/officeDocument/2006/relationships/font" Target="fonts/JosefinSans-bold.fntdata"/><Relationship Id="rId13" Type="http://schemas.openxmlformats.org/officeDocument/2006/relationships/slide" Target="slides/slide5.xml"/><Relationship Id="rId35" Type="http://schemas.openxmlformats.org/officeDocument/2006/relationships/font" Target="fonts/Philosopher-regular.fntdata"/><Relationship Id="rId12" Type="http://schemas.openxmlformats.org/officeDocument/2006/relationships/slide" Target="slides/slide4.xml"/><Relationship Id="rId34" Type="http://schemas.openxmlformats.org/officeDocument/2006/relationships/font" Target="fonts/JosefinSans-boldItalic.fntdata"/><Relationship Id="rId15" Type="http://schemas.openxmlformats.org/officeDocument/2006/relationships/slide" Target="slides/slide7.xml"/><Relationship Id="rId37" Type="http://schemas.openxmlformats.org/officeDocument/2006/relationships/font" Target="fonts/Philosopher-italic.fntdata"/><Relationship Id="rId14" Type="http://schemas.openxmlformats.org/officeDocument/2006/relationships/slide" Target="slides/slide6.xml"/><Relationship Id="rId36" Type="http://schemas.openxmlformats.org/officeDocument/2006/relationships/font" Target="fonts/Philosopher-bold.fntdata"/><Relationship Id="rId17" Type="http://schemas.openxmlformats.org/officeDocument/2006/relationships/slide" Target="slides/slide9.xml"/><Relationship Id="rId39" Type="http://schemas.openxmlformats.org/officeDocument/2006/relationships/font" Target="fonts/Comfortaa-regular.fntdata"/><Relationship Id="rId16" Type="http://schemas.openxmlformats.org/officeDocument/2006/relationships/slide" Target="slides/slide8.xml"/><Relationship Id="rId38" Type="http://schemas.openxmlformats.org/officeDocument/2006/relationships/font" Target="fonts/Philosopher-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2e26e5c12bd7055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e26e5c12bd70556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77d35a8410f8f288_63: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77d35a8410f8f288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215e0281662e9c0b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15e0281662e9c0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8515af8f38faff_2: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8515af8f38faff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0b57471c3_2_0:notes"/>
          <p:cNvSpPr/>
          <p:nvPr>
            <p:ph idx="2" type="sldImg"/>
          </p:nvPr>
        </p:nvSpPr>
        <p:spPr>
          <a:xfrm>
            <a:off x="2241991"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0b57471c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5fa9855a347950bf_5: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5fa9855a347950bf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5fa9855a347950bf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5fa9855a347950b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4cab9c557895b3ac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4cab9c557895b3a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fa9855a347950bf_1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fa9855a347950bf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5fa9855a347950bf_37: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5fa9855a347950bf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77d35a8410f8f288_47: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77d35a8410f8f288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77d35a8410f8f288_31: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77d35a8410f8f288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11"/>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11"/>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60" name="Google Shape;60;p11"/>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61" name="Google Shape;61;p11"/>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62" name="Google Shape;62;p11"/>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63" name="Google Shape;63;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4" name="Shape 64"/>
        <p:cNvGrpSpPr/>
        <p:nvPr/>
      </p:nvGrpSpPr>
      <p:grpSpPr>
        <a:xfrm>
          <a:off x="0" y="0"/>
          <a:ext cx="0" cy="0"/>
          <a:chOff x="0" y="0"/>
          <a:chExt cx="0" cy="0"/>
        </a:xfrm>
      </p:grpSpPr>
      <p:sp>
        <p:nvSpPr>
          <p:cNvPr id="65" name="Google Shape;65;p12"/>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66" name="Google Shape;66;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7" name="Shape 67"/>
        <p:cNvGrpSpPr/>
        <p:nvPr/>
      </p:nvGrpSpPr>
      <p:grpSpPr>
        <a:xfrm>
          <a:off x="0" y="0"/>
          <a:ext cx="0" cy="0"/>
          <a:chOff x="0" y="0"/>
          <a:chExt cx="0" cy="0"/>
        </a:xfrm>
      </p:grpSpPr>
      <p:sp>
        <p:nvSpPr>
          <p:cNvPr id="68" name="Google Shape;68;p13"/>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70" name="Google Shape;70;p13"/>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1" name="Google Shape;71;p1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2" name="Shape 72"/>
        <p:cNvGrpSpPr/>
        <p:nvPr/>
      </p:nvGrpSpPr>
      <p:grpSpPr>
        <a:xfrm>
          <a:off x="0" y="0"/>
          <a:ext cx="0" cy="0"/>
          <a:chOff x="0" y="0"/>
          <a:chExt cx="0" cy="0"/>
        </a:xfrm>
      </p:grpSpPr>
      <p:sp>
        <p:nvSpPr>
          <p:cNvPr id="73" name="Google Shape;73;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8" name="Shape 78"/>
        <p:cNvGrpSpPr/>
        <p:nvPr/>
      </p:nvGrpSpPr>
      <p:grpSpPr>
        <a:xfrm>
          <a:off x="0" y="0"/>
          <a:ext cx="0" cy="0"/>
          <a:chOff x="0" y="0"/>
          <a:chExt cx="0" cy="0"/>
        </a:xfrm>
      </p:grpSpPr>
      <p:sp>
        <p:nvSpPr>
          <p:cNvPr id="79" name="Google Shape;79;p16"/>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80" name="Google Shape;80;p16"/>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81" name="Google Shape;81;p16"/>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2" name="Google Shape;82;p16"/>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83" name="Google Shape;83;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4" name="Shape 84"/>
        <p:cNvGrpSpPr/>
        <p:nvPr/>
      </p:nvGrpSpPr>
      <p:grpSpPr>
        <a:xfrm>
          <a:off x="0" y="0"/>
          <a:ext cx="0" cy="0"/>
          <a:chOff x="0" y="0"/>
          <a:chExt cx="0" cy="0"/>
        </a:xfrm>
      </p:grpSpPr>
      <p:sp>
        <p:nvSpPr>
          <p:cNvPr id="85" name="Google Shape;85;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6" name="Google Shape;86;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7" name="Google Shape;87;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8" name="Google Shape;88;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The anatomy of somatic and autonomic nervous system.</a:t>
            </a:r>
            <a:br>
              <a:rPr lang="en">
                <a:solidFill>
                  <a:srgbClr val="55B787"/>
                </a:solidFill>
                <a:latin typeface="Dosis"/>
                <a:ea typeface="Dosis"/>
                <a:cs typeface="Dosis"/>
                <a:sym typeface="Dosis"/>
              </a:rPr>
            </a:br>
            <a:endParaRPr>
              <a:solidFill>
                <a:srgbClr val="55B787"/>
              </a:solidFill>
              <a:latin typeface="Dosis"/>
              <a:ea typeface="Dosis"/>
              <a:cs typeface="Dosis"/>
              <a:sym typeface="Dosis"/>
            </a:endParaRPr>
          </a:p>
        </p:txBody>
      </p:sp>
      <p:cxnSp>
        <p:nvCxnSpPr>
          <p:cNvPr id="90" name="Google Shape;90;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3">
    <p:spTree>
      <p:nvGrpSpPr>
        <p:cNvPr id="91" name="Shape 91"/>
        <p:cNvGrpSpPr/>
        <p:nvPr/>
      </p:nvGrpSpPr>
      <p:grpSpPr>
        <a:xfrm>
          <a:off x="0" y="0"/>
          <a:ext cx="0" cy="0"/>
          <a:chOff x="0" y="0"/>
          <a:chExt cx="0" cy="0"/>
        </a:xfrm>
      </p:grpSpPr>
      <p:sp>
        <p:nvSpPr>
          <p:cNvPr id="92" name="Google Shape;92;p18"/>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93" name="Google Shape;93;p18"/>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94" name="Google Shape;94;p18"/>
          <p:cNvSpPr txBox="1"/>
          <p:nvPr>
            <p:ph type="title"/>
          </p:nvPr>
        </p:nvSpPr>
        <p:spPr>
          <a:xfrm>
            <a:off x="274050" y="515300"/>
            <a:ext cx="6147300" cy="9025500"/>
          </a:xfrm>
          <a:prstGeom prst="rect">
            <a:avLst/>
          </a:prstGeom>
          <a:ln>
            <a:noFill/>
          </a:ln>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95" name="Google Shape;95;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18"/>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Dosis"/>
                <a:ea typeface="Dosis"/>
                <a:cs typeface="Dosis"/>
                <a:sym typeface="Dosis"/>
              </a:rPr>
              <a:t>Introduction</a:t>
            </a:r>
            <a:endParaRPr>
              <a:solidFill>
                <a:srgbClr val="B7B7B7"/>
              </a:solidFill>
              <a:latin typeface="Dosis"/>
              <a:ea typeface="Dosis"/>
              <a:cs typeface="Dosis"/>
              <a:sym typeface="Dosis"/>
            </a:endParaRPr>
          </a:p>
        </p:txBody>
      </p:sp>
      <p:cxnSp>
        <p:nvCxnSpPr>
          <p:cNvPr id="97" name="Google Shape;97;p18"/>
          <p:cNvCxnSpPr/>
          <p:nvPr/>
        </p:nvCxnSpPr>
        <p:spPr>
          <a:xfrm>
            <a:off x="164550" y="367150"/>
            <a:ext cx="6282000" cy="0"/>
          </a:xfrm>
          <a:prstGeom prst="straightConnector1">
            <a:avLst/>
          </a:prstGeom>
          <a:noFill/>
          <a:ln cap="flat" cmpd="sng" w="19050">
            <a:solidFill>
              <a:srgbClr val="B7B7B7"/>
            </a:solidFill>
            <a:prstDash val="dashDot"/>
            <a:round/>
            <a:headEnd len="med" w="med" type="diamond"/>
            <a:tailEnd len="med" w="med" type="diamon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98" name="Shape 98"/>
        <p:cNvGrpSpPr/>
        <p:nvPr/>
      </p:nvGrpSpPr>
      <p:grpSpPr>
        <a:xfrm>
          <a:off x="0" y="0"/>
          <a:ext cx="0" cy="0"/>
          <a:chOff x="0" y="0"/>
          <a:chExt cx="0" cy="0"/>
        </a:xfrm>
      </p:grpSpPr>
      <p:sp>
        <p:nvSpPr>
          <p:cNvPr id="99" name="Google Shape;99;p19"/>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00" name="Google Shape;100;p19"/>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01" name="Google Shape;101;p19"/>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02" name="Google Shape;102;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19"/>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Sympathetic and parasympathetic nerves </a:t>
            </a:r>
            <a:br>
              <a:rPr lang="en">
                <a:solidFill>
                  <a:srgbClr val="55B787"/>
                </a:solidFill>
                <a:latin typeface="Dosis"/>
                <a:ea typeface="Dosis"/>
                <a:cs typeface="Dosis"/>
                <a:sym typeface="Dosis"/>
              </a:rPr>
            </a:br>
            <a:endParaRPr>
              <a:solidFill>
                <a:srgbClr val="55B787"/>
              </a:solidFill>
              <a:latin typeface="Dosis"/>
              <a:ea typeface="Dosis"/>
              <a:cs typeface="Dosis"/>
              <a:sym typeface="Dosis"/>
            </a:endParaRPr>
          </a:p>
        </p:txBody>
      </p:sp>
      <p:cxnSp>
        <p:nvCxnSpPr>
          <p:cNvPr id="104" name="Google Shape;104;p19"/>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105" name="Shape 105"/>
        <p:cNvGrpSpPr/>
        <p:nvPr/>
      </p:nvGrpSpPr>
      <p:grpSpPr>
        <a:xfrm>
          <a:off x="0" y="0"/>
          <a:ext cx="0" cy="0"/>
          <a:chOff x="0" y="0"/>
          <a:chExt cx="0" cy="0"/>
        </a:xfrm>
      </p:grpSpPr>
      <p:sp>
        <p:nvSpPr>
          <p:cNvPr id="106" name="Google Shape;106;p20"/>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07" name="Google Shape;107;p20"/>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08" name="Google Shape;108;p20"/>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09" name="Google Shape;109;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0"/>
          <p:cNvSpPr txBox="1"/>
          <p:nvPr/>
        </p:nvSpPr>
        <p:spPr>
          <a:xfrm>
            <a:off x="164550" y="76200"/>
            <a:ext cx="66015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functions of Sympathetic &amp; parasympathetic nerves in head &amp; neck,chest,abdomen and pelvis</a:t>
            </a:r>
            <a:endParaRPr>
              <a:solidFill>
                <a:srgbClr val="55B787"/>
              </a:solidFill>
              <a:latin typeface="Dosis"/>
              <a:ea typeface="Dosis"/>
              <a:cs typeface="Dosis"/>
              <a:sym typeface="Dosis"/>
            </a:endParaRPr>
          </a:p>
        </p:txBody>
      </p:sp>
      <p:cxnSp>
        <p:nvCxnSpPr>
          <p:cNvPr id="111" name="Google Shape;111;p20"/>
          <p:cNvCxnSpPr/>
          <p:nvPr/>
        </p:nvCxnSpPr>
        <p:spPr>
          <a:xfrm>
            <a:off x="164550" y="4433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1">
  <p:cSld name="SECTION_HEADER_2_1">
    <p:spTree>
      <p:nvGrpSpPr>
        <p:cNvPr id="112" name="Shape 112"/>
        <p:cNvGrpSpPr/>
        <p:nvPr/>
      </p:nvGrpSpPr>
      <p:grpSpPr>
        <a:xfrm>
          <a:off x="0" y="0"/>
          <a:ext cx="0" cy="0"/>
          <a:chOff x="0" y="0"/>
          <a:chExt cx="0" cy="0"/>
        </a:xfrm>
      </p:grpSpPr>
      <p:sp>
        <p:nvSpPr>
          <p:cNvPr id="113" name="Google Shape;113;p21"/>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14" name="Google Shape;114;p21"/>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15" name="Google Shape;115;p21"/>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16" name="Google Shape;11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Pre and post ganglionic neurons</a:t>
            </a:r>
            <a:endParaRPr>
              <a:solidFill>
                <a:srgbClr val="55B787"/>
              </a:solidFill>
              <a:latin typeface="Dosis"/>
              <a:ea typeface="Dosis"/>
              <a:cs typeface="Dosis"/>
              <a:sym typeface="Dosis"/>
            </a:endParaRPr>
          </a:p>
        </p:txBody>
      </p:sp>
      <p:cxnSp>
        <p:nvCxnSpPr>
          <p:cNvPr id="118" name="Google Shape;118;p21"/>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rgbClr val="134F5C"/>
                </a:solidFill>
              </a:defRPr>
            </a:lvl1pPr>
            <a:lvl2pPr lvl="1" rtl="0">
              <a:buNone/>
              <a:defRPr>
                <a:solidFill>
                  <a:srgbClr val="134F5C"/>
                </a:solidFill>
              </a:defRPr>
            </a:lvl2pPr>
            <a:lvl3pPr lvl="2" rtl="0">
              <a:buNone/>
              <a:defRPr>
                <a:solidFill>
                  <a:srgbClr val="134F5C"/>
                </a:solidFill>
              </a:defRPr>
            </a:lvl3pPr>
            <a:lvl4pPr lvl="3" rtl="0">
              <a:buNone/>
              <a:defRPr>
                <a:solidFill>
                  <a:srgbClr val="134F5C"/>
                </a:solidFill>
              </a:defRPr>
            </a:lvl4pPr>
            <a:lvl5pPr lvl="4" rtl="0">
              <a:buNone/>
              <a:defRPr>
                <a:solidFill>
                  <a:srgbClr val="134F5C"/>
                </a:solidFill>
              </a:defRPr>
            </a:lvl5pPr>
            <a:lvl6pPr lvl="5" rtl="0">
              <a:buNone/>
              <a:defRPr>
                <a:solidFill>
                  <a:srgbClr val="134F5C"/>
                </a:solidFill>
              </a:defRPr>
            </a:lvl6pPr>
            <a:lvl7pPr lvl="6" rtl="0">
              <a:buNone/>
              <a:defRPr>
                <a:solidFill>
                  <a:srgbClr val="134F5C"/>
                </a:solidFill>
              </a:defRPr>
            </a:lvl7pPr>
            <a:lvl8pPr lvl="7" rtl="0">
              <a:buNone/>
              <a:defRPr>
                <a:solidFill>
                  <a:srgbClr val="134F5C"/>
                </a:solidFill>
              </a:defRPr>
            </a:lvl8pPr>
            <a:lvl9pPr lvl="8" rtl="0">
              <a:buNone/>
              <a:defRPr>
                <a:solidFill>
                  <a:srgbClr val="134F5C"/>
                </a:solidFill>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2">
  <p:cSld name="SECTION_HEADER_2_2">
    <p:spTree>
      <p:nvGrpSpPr>
        <p:cNvPr id="119" name="Shape 119"/>
        <p:cNvGrpSpPr/>
        <p:nvPr/>
      </p:nvGrpSpPr>
      <p:grpSpPr>
        <a:xfrm>
          <a:off x="0" y="0"/>
          <a:ext cx="0" cy="0"/>
          <a:chOff x="0" y="0"/>
          <a:chExt cx="0" cy="0"/>
        </a:xfrm>
      </p:grpSpPr>
      <p:sp>
        <p:nvSpPr>
          <p:cNvPr id="120" name="Google Shape;120;p22"/>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21" name="Google Shape;121;p22"/>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22" name="Google Shape;122;p22"/>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23" name="Google Shape;123;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4" name="Google Shape;124;p22"/>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25" name="Google Shape;125;p22"/>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3">
  <p:cSld name="SECTION_HEADER_2_3">
    <p:spTree>
      <p:nvGrpSpPr>
        <p:cNvPr id="126" name="Shape 126"/>
        <p:cNvGrpSpPr/>
        <p:nvPr/>
      </p:nvGrpSpPr>
      <p:grpSpPr>
        <a:xfrm>
          <a:off x="0" y="0"/>
          <a:ext cx="0" cy="0"/>
          <a:chOff x="0" y="0"/>
          <a:chExt cx="0" cy="0"/>
        </a:xfrm>
      </p:grpSpPr>
      <p:sp>
        <p:nvSpPr>
          <p:cNvPr id="127" name="Google Shape;127;p2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28" name="Google Shape;128;p2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29" name="Google Shape;129;p2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0" name="Google Shape;130;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3"/>
          <p:cNvSpPr txBox="1"/>
          <p:nvPr/>
        </p:nvSpPr>
        <p:spPr>
          <a:xfrm>
            <a:off x="164550" y="7620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55B787"/>
                </a:solidFill>
                <a:latin typeface="Dosis"/>
                <a:ea typeface="Dosis"/>
                <a:cs typeface="Dosis"/>
                <a:sym typeface="Dosis"/>
              </a:rPr>
              <a:t>Various responses due to stimulation of the sympathetic / parasympathetic nervous system</a:t>
            </a:r>
            <a:endParaRPr>
              <a:solidFill>
                <a:srgbClr val="55B787"/>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a:solidFill>
                <a:srgbClr val="55B787"/>
              </a:solidFill>
              <a:latin typeface="Dosis"/>
              <a:ea typeface="Dosis"/>
              <a:cs typeface="Dosis"/>
              <a:sym typeface="Dosis"/>
            </a:endParaRPr>
          </a:p>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32" name="Google Shape;132;p23"/>
          <p:cNvCxnSpPr/>
          <p:nvPr/>
        </p:nvCxnSpPr>
        <p:spPr>
          <a:xfrm>
            <a:off x="164550" y="4433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133" name="Shape 133"/>
        <p:cNvGrpSpPr/>
        <p:nvPr/>
      </p:nvGrpSpPr>
      <p:grpSpPr>
        <a:xfrm>
          <a:off x="0" y="0"/>
          <a:ext cx="0" cy="0"/>
          <a:chOff x="0" y="0"/>
          <a:chExt cx="0" cy="0"/>
        </a:xfrm>
      </p:grpSpPr>
      <p:sp>
        <p:nvSpPr>
          <p:cNvPr id="134" name="Google Shape;134;p2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35" name="Google Shape;135;p2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36" name="Google Shape;136;p2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7" name="Google Shape;137;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Questions</a:t>
            </a:r>
            <a:endParaRPr>
              <a:solidFill>
                <a:srgbClr val="55B787"/>
              </a:solidFill>
              <a:latin typeface="Dosis"/>
              <a:ea typeface="Dosis"/>
              <a:cs typeface="Dosis"/>
              <a:sym typeface="Dosis"/>
            </a:endParaRPr>
          </a:p>
        </p:txBody>
      </p:sp>
      <p:cxnSp>
        <p:nvCxnSpPr>
          <p:cNvPr id="139" name="Google Shape;139;p24"/>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0" name="Shape 140"/>
        <p:cNvGrpSpPr/>
        <p:nvPr/>
      </p:nvGrpSpPr>
      <p:grpSpPr>
        <a:xfrm>
          <a:off x="0" y="0"/>
          <a:ext cx="0" cy="0"/>
          <a:chOff x="0" y="0"/>
          <a:chExt cx="0" cy="0"/>
        </a:xfrm>
      </p:grpSpPr>
      <p:sp>
        <p:nvSpPr>
          <p:cNvPr id="141" name="Google Shape;141;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43" name="Google Shape;143;p25"/>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4" name="Google Shape;144;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5" name="Shape 145"/>
        <p:cNvGrpSpPr/>
        <p:nvPr/>
      </p:nvGrpSpPr>
      <p:grpSpPr>
        <a:xfrm>
          <a:off x="0" y="0"/>
          <a:ext cx="0" cy="0"/>
          <a:chOff x="0" y="0"/>
          <a:chExt cx="0" cy="0"/>
        </a:xfrm>
      </p:grpSpPr>
      <p:sp>
        <p:nvSpPr>
          <p:cNvPr id="146" name="Google Shape;146;p2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47" name="Google Shape;147;p26"/>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8" name="Google Shape;148;p26"/>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9" name="Google Shape;149;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0" name="Shape 150"/>
        <p:cNvGrpSpPr/>
        <p:nvPr/>
      </p:nvGrpSpPr>
      <p:grpSpPr>
        <a:xfrm>
          <a:off x="0" y="0"/>
          <a:ext cx="0" cy="0"/>
          <a:chOff x="0" y="0"/>
          <a:chExt cx="0" cy="0"/>
        </a:xfrm>
      </p:grpSpPr>
      <p:sp>
        <p:nvSpPr>
          <p:cNvPr id="151" name="Google Shape;151;p27"/>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52" name="Google Shape;152;p2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53" name="Shape 153"/>
        <p:cNvGrpSpPr/>
        <p:nvPr/>
      </p:nvGrpSpPr>
      <p:grpSpPr>
        <a:xfrm>
          <a:off x="0" y="0"/>
          <a:ext cx="0" cy="0"/>
          <a:chOff x="0" y="0"/>
          <a:chExt cx="0" cy="0"/>
        </a:xfrm>
      </p:grpSpPr>
      <p:sp>
        <p:nvSpPr>
          <p:cNvPr id="154" name="Google Shape;154;p28"/>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55" name="Google Shape;155;p28"/>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6" name="Google Shape;156;p2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57" name="Shape 157"/>
        <p:cNvGrpSpPr/>
        <p:nvPr/>
      </p:nvGrpSpPr>
      <p:grpSpPr>
        <a:xfrm>
          <a:off x="0" y="0"/>
          <a:ext cx="0" cy="0"/>
          <a:chOff x="0" y="0"/>
          <a:chExt cx="0" cy="0"/>
        </a:xfrm>
      </p:grpSpPr>
      <p:sp>
        <p:nvSpPr>
          <p:cNvPr id="158" name="Google Shape;158;p29"/>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9"/>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0" name="Google Shape;160;p2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61" name="Shape 161"/>
        <p:cNvGrpSpPr/>
        <p:nvPr/>
      </p:nvGrpSpPr>
      <p:grpSpPr>
        <a:xfrm>
          <a:off x="0" y="0"/>
          <a:ext cx="0" cy="0"/>
          <a:chOff x="0" y="0"/>
          <a:chExt cx="0" cy="0"/>
        </a:xfrm>
      </p:grpSpPr>
      <p:sp>
        <p:nvSpPr>
          <p:cNvPr id="162" name="Google Shape;162;p30"/>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 name="Google Shape;163;p30"/>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64" name="Google Shape;164;p30"/>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65" name="Google Shape;165;p30"/>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66" name="Google Shape;166;p30"/>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67" name="Google Shape;167;p3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8" name="Shape 168"/>
        <p:cNvGrpSpPr/>
        <p:nvPr/>
      </p:nvGrpSpPr>
      <p:grpSpPr>
        <a:xfrm>
          <a:off x="0" y="0"/>
          <a:ext cx="0" cy="0"/>
          <a:chOff x="0" y="0"/>
          <a:chExt cx="0" cy="0"/>
        </a:xfrm>
      </p:grpSpPr>
      <p:sp>
        <p:nvSpPr>
          <p:cNvPr id="169" name="Google Shape;169;p31"/>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70" name="Google Shape;170;p3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22" name="Shape 22"/>
        <p:cNvGrpSpPr/>
        <p:nvPr/>
      </p:nvGrpSpPr>
      <p:grpSpPr>
        <a:xfrm>
          <a:off x="0" y="0"/>
          <a:ext cx="0" cy="0"/>
          <a:chOff x="0" y="0"/>
          <a:chExt cx="0" cy="0"/>
        </a:xfrm>
      </p:grpSpPr>
      <p:sp>
        <p:nvSpPr>
          <p:cNvPr id="23" name="Google Shape;23;p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4" name="Google Shape;24;p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5" name="Google Shape;25;p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28" name="Google Shape;28;p4"/>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71" name="Shape 171"/>
        <p:cNvGrpSpPr/>
        <p:nvPr/>
      </p:nvGrpSpPr>
      <p:grpSpPr>
        <a:xfrm>
          <a:off x="0" y="0"/>
          <a:ext cx="0" cy="0"/>
          <a:chOff x="0" y="0"/>
          <a:chExt cx="0" cy="0"/>
        </a:xfrm>
      </p:grpSpPr>
      <p:sp>
        <p:nvSpPr>
          <p:cNvPr id="172" name="Google Shape;172;p3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2"/>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74" name="Google Shape;174;p32"/>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5" name="Google Shape;175;p3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6" name="Shape 176"/>
        <p:cNvGrpSpPr/>
        <p:nvPr/>
      </p:nvGrpSpPr>
      <p:grpSpPr>
        <a:xfrm>
          <a:off x="0" y="0"/>
          <a:ext cx="0" cy="0"/>
          <a:chOff x="0" y="0"/>
          <a:chExt cx="0" cy="0"/>
        </a:xfrm>
      </p:grpSpPr>
      <p:sp>
        <p:nvSpPr>
          <p:cNvPr id="177" name="Google Shape;177;p3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2" name="Shape 182"/>
        <p:cNvGrpSpPr/>
        <p:nvPr/>
      </p:nvGrpSpPr>
      <p:grpSpPr>
        <a:xfrm>
          <a:off x="0" y="0"/>
          <a:ext cx="0" cy="0"/>
          <a:chOff x="0" y="0"/>
          <a:chExt cx="0" cy="0"/>
        </a:xfrm>
      </p:grpSpPr>
      <p:sp>
        <p:nvSpPr>
          <p:cNvPr id="183" name="Google Shape;183;p35"/>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184" name="Google Shape;184;p35"/>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5" name="Google Shape;185;p35"/>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86" name="Google Shape;186;p3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7" name="Shape 187"/>
        <p:cNvGrpSpPr/>
        <p:nvPr/>
      </p:nvGrpSpPr>
      <p:grpSpPr>
        <a:xfrm>
          <a:off x="0" y="0"/>
          <a:ext cx="0" cy="0"/>
          <a:chOff x="0" y="0"/>
          <a:chExt cx="0" cy="0"/>
        </a:xfrm>
      </p:grpSpPr>
      <p:sp>
        <p:nvSpPr>
          <p:cNvPr id="188" name="Google Shape;188;p3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89" name="Google Shape;189;p3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90" name="Google Shape;190;p3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1" name="Google Shape;191;p3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2" name="Google Shape;192;p3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34F5C"/>
                </a:solidFill>
                <a:latin typeface="Dosis"/>
                <a:ea typeface="Dosis"/>
                <a:cs typeface="Dosis"/>
                <a:sym typeface="Dosis"/>
              </a:rPr>
              <a:t>Objective number or name…...</a:t>
            </a:r>
            <a:endParaRPr>
              <a:solidFill>
                <a:srgbClr val="134F5C"/>
              </a:solidFill>
              <a:latin typeface="Dosis"/>
              <a:ea typeface="Dosis"/>
              <a:cs typeface="Dosis"/>
              <a:sym typeface="Dosis"/>
            </a:endParaRPr>
          </a:p>
        </p:txBody>
      </p:sp>
      <p:cxnSp>
        <p:nvCxnSpPr>
          <p:cNvPr id="193" name="Google Shape;193;p36"/>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194" name="Shape 194"/>
        <p:cNvGrpSpPr/>
        <p:nvPr/>
      </p:nvGrpSpPr>
      <p:grpSpPr>
        <a:xfrm>
          <a:off x="0" y="0"/>
          <a:ext cx="0" cy="0"/>
          <a:chOff x="0" y="0"/>
          <a:chExt cx="0" cy="0"/>
        </a:xfrm>
      </p:grpSpPr>
      <p:sp>
        <p:nvSpPr>
          <p:cNvPr id="195" name="Google Shape;195;p3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96" name="Google Shape;196;p3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97" name="Google Shape;197;p3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8" name="Google Shape;198;p3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9" name="Google Shape;199;p3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200" name="Google Shape;200;p3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201" name="Shape 201"/>
        <p:cNvGrpSpPr/>
        <p:nvPr/>
      </p:nvGrpSpPr>
      <p:grpSpPr>
        <a:xfrm>
          <a:off x="0" y="0"/>
          <a:ext cx="0" cy="0"/>
          <a:chOff x="0" y="0"/>
          <a:chExt cx="0" cy="0"/>
        </a:xfrm>
      </p:grpSpPr>
      <p:sp>
        <p:nvSpPr>
          <p:cNvPr id="202" name="Google Shape;202;p38"/>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03" name="Google Shape;203;p38"/>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04" name="Google Shape;204;p38"/>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05" name="Google Shape;205;p3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6" name="Google Shape;206;p38"/>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207" name="Google Shape;207;p38"/>
          <p:cNvCxnSpPr/>
          <p:nvPr/>
        </p:nvCxnSpPr>
        <p:spPr>
          <a:xfrm>
            <a:off x="164550" y="367150"/>
            <a:ext cx="6282000" cy="0"/>
          </a:xfrm>
          <a:prstGeom prst="straightConnector1">
            <a:avLst/>
          </a:prstGeom>
          <a:noFill/>
          <a:ln cap="flat" cmpd="sng" w="19050">
            <a:solidFill>
              <a:srgbClr val="2C5072"/>
            </a:solidFill>
            <a:prstDash val="dashDot"/>
            <a:round/>
            <a:headEnd len="med" w="med" type="diamond"/>
            <a:tailEnd len="med" w="med" type="diamon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8" name="Shape 208"/>
        <p:cNvGrpSpPr/>
        <p:nvPr/>
      </p:nvGrpSpPr>
      <p:grpSpPr>
        <a:xfrm>
          <a:off x="0" y="0"/>
          <a:ext cx="0" cy="0"/>
          <a:chOff x="0" y="0"/>
          <a:chExt cx="0" cy="0"/>
        </a:xfrm>
      </p:grpSpPr>
      <p:sp>
        <p:nvSpPr>
          <p:cNvPr id="209" name="Google Shape;209;p39"/>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11" name="Google Shape;211;p39"/>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2" name="Google Shape;212;p3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3" name="Shape 213"/>
        <p:cNvGrpSpPr/>
        <p:nvPr/>
      </p:nvGrpSpPr>
      <p:grpSpPr>
        <a:xfrm>
          <a:off x="0" y="0"/>
          <a:ext cx="0" cy="0"/>
          <a:chOff x="0" y="0"/>
          <a:chExt cx="0" cy="0"/>
        </a:xfrm>
      </p:grpSpPr>
      <p:sp>
        <p:nvSpPr>
          <p:cNvPr id="214" name="Google Shape;214;p4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15" name="Google Shape;215;p40"/>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6" name="Google Shape;216;p40"/>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7" name="Google Shape;217;p4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8" name="Shape 218"/>
        <p:cNvGrpSpPr/>
        <p:nvPr/>
      </p:nvGrpSpPr>
      <p:grpSpPr>
        <a:xfrm>
          <a:off x="0" y="0"/>
          <a:ext cx="0" cy="0"/>
          <a:chOff x="0" y="0"/>
          <a:chExt cx="0" cy="0"/>
        </a:xfrm>
      </p:grpSpPr>
      <p:sp>
        <p:nvSpPr>
          <p:cNvPr id="219" name="Google Shape;219;p41"/>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20" name="Google Shape;220;p4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21" name="Shape 221"/>
        <p:cNvGrpSpPr/>
        <p:nvPr/>
      </p:nvGrpSpPr>
      <p:grpSpPr>
        <a:xfrm>
          <a:off x="0" y="0"/>
          <a:ext cx="0" cy="0"/>
          <a:chOff x="0" y="0"/>
          <a:chExt cx="0" cy="0"/>
        </a:xfrm>
      </p:grpSpPr>
      <p:sp>
        <p:nvSpPr>
          <p:cNvPr id="222" name="Google Shape;222;p42"/>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3" name="Google Shape;223;p42"/>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4" name="Google Shape;224;p4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29" name="Shape 29"/>
        <p:cNvGrpSpPr/>
        <p:nvPr/>
      </p:nvGrpSpPr>
      <p:grpSpPr>
        <a:xfrm>
          <a:off x="0" y="0"/>
          <a:ext cx="0" cy="0"/>
          <a:chOff x="0" y="0"/>
          <a:chExt cx="0" cy="0"/>
        </a:xfrm>
      </p:grpSpPr>
      <p:sp>
        <p:nvSpPr>
          <p:cNvPr id="30" name="Google Shape;30;p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1" name="Google Shape;31;p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2" name="Google Shape;32;p5"/>
          <p:cNvSpPr txBox="1"/>
          <p:nvPr>
            <p:ph type="title"/>
          </p:nvPr>
        </p:nvSpPr>
        <p:spPr>
          <a:xfrm>
            <a:off x="274050" y="515300"/>
            <a:ext cx="6147300" cy="9025500"/>
          </a:xfrm>
          <a:prstGeom prst="rect">
            <a:avLst/>
          </a:prstGeom>
          <a:ln cap="flat" cmpd="sng" w="9525">
            <a:solidFill>
              <a:srgbClr val="082472"/>
            </a:solidFill>
            <a:prstDash val="solid"/>
            <a:round/>
            <a:headEnd len="sm" w="sm" type="none"/>
            <a:tailEnd len="sm" w="sm" type="none"/>
          </a:ln>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3" name="Google Shape;33;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35" name="Google Shape;35;p5"/>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25" name="Shape 225"/>
        <p:cNvGrpSpPr/>
        <p:nvPr/>
      </p:nvGrpSpPr>
      <p:grpSpPr>
        <a:xfrm>
          <a:off x="0" y="0"/>
          <a:ext cx="0" cy="0"/>
          <a:chOff x="0" y="0"/>
          <a:chExt cx="0" cy="0"/>
        </a:xfrm>
      </p:grpSpPr>
      <p:sp>
        <p:nvSpPr>
          <p:cNvPr id="226" name="Google Shape;226;p43"/>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3"/>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8" name="Google Shape;228;p4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29" name="Shape 229"/>
        <p:cNvGrpSpPr/>
        <p:nvPr/>
      </p:nvGrpSpPr>
      <p:grpSpPr>
        <a:xfrm>
          <a:off x="0" y="0"/>
          <a:ext cx="0" cy="0"/>
          <a:chOff x="0" y="0"/>
          <a:chExt cx="0" cy="0"/>
        </a:xfrm>
      </p:grpSpPr>
      <p:sp>
        <p:nvSpPr>
          <p:cNvPr id="230" name="Google Shape;230;p44"/>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1" name="Google Shape;231;p44"/>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232" name="Google Shape;232;p44"/>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233" name="Google Shape;233;p44"/>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234" name="Google Shape;234;p44"/>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35" name="Google Shape;235;p4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36" name="Shape 236"/>
        <p:cNvGrpSpPr/>
        <p:nvPr/>
      </p:nvGrpSpPr>
      <p:grpSpPr>
        <a:xfrm>
          <a:off x="0" y="0"/>
          <a:ext cx="0" cy="0"/>
          <a:chOff x="0" y="0"/>
          <a:chExt cx="0" cy="0"/>
        </a:xfrm>
      </p:grpSpPr>
      <p:sp>
        <p:nvSpPr>
          <p:cNvPr id="237" name="Google Shape;237;p45"/>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238" name="Google Shape;238;p4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39" name="Shape 239"/>
        <p:cNvGrpSpPr/>
        <p:nvPr/>
      </p:nvGrpSpPr>
      <p:grpSpPr>
        <a:xfrm>
          <a:off x="0" y="0"/>
          <a:ext cx="0" cy="0"/>
          <a:chOff x="0" y="0"/>
          <a:chExt cx="0" cy="0"/>
        </a:xfrm>
      </p:grpSpPr>
      <p:sp>
        <p:nvSpPr>
          <p:cNvPr id="240" name="Google Shape;240;p46"/>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6"/>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242" name="Google Shape;242;p46"/>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43" name="Google Shape;243;p4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4" name="Shape 244"/>
        <p:cNvGrpSpPr/>
        <p:nvPr/>
      </p:nvGrpSpPr>
      <p:grpSpPr>
        <a:xfrm>
          <a:off x="0" y="0"/>
          <a:ext cx="0" cy="0"/>
          <a:chOff x="0" y="0"/>
          <a:chExt cx="0" cy="0"/>
        </a:xfrm>
      </p:grpSpPr>
      <p:sp>
        <p:nvSpPr>
          <p:cNvPr id="245" name="Google Shape;245;p4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6" name="Shape 36"/>
        <p:cNvGrpSpPr/>
        <p:nvPr/>
      </p:nvGrpSpPr>
      <p:grpSpPr>
        <a:xfrm>
          <a:off x="0" y="0"/>
          <a:ext cx="0" cy="0"/>
          <a:chOff x="0" y="0"/>
          <a:chExt cx="0" cy="0"/>
        </a:xfrm>
      </p:grpSpPr>
      <p:sp>
        <p:nvSpPr>
          <p:cNvPr id="37" name="Google Shape;37;p6"/>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9" name="Google Shape;39;p6"/>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1" name="Shape 41"/>
        <p:cNvGrpSpPr/>
        <p:nvPr/>
      </p:nvGrpSpPr>
      <p:grpSpPr>
        <a:xfrm>
          <a:off x="0" y="0"/>
          <a:ext cx="0" cy="0"/>
          <a:chOff x="0" y="0"/>
          <a:chExt cx="0" cy="0"/>
        </a:xfrm>
      </p:grpSpPr>
      <p:sp>
        <p:nvSpPr>
          <p:cNvPr id="42" name="Google Shape;42;p7"/>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3" name="Google Shape;43;p7"/>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7"/>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8" name="Google Shape;48;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9" name="Shape 49"/>
        <p:cNvGrpSpPr/>
        <p:nvPr/>
      </p:nvGrpSpPr>
      <p:grpSpPr>
        <a:xfrm>
          <a:off x="0" y="0"/>
          <a:ext cx="0" cy="0"/>
          <a:chOff x="0" y="0"/>
          <a:chExt cx="0" cy="0"/>
        </a:xfrm>
      </p:grpSpPr>
      <p:sp>
        <p:nvSpPr>
          <p:cNvPr id="50" name="Google Shape;50;p9"/>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1" name="Google Shape;51;p9"/>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2" name="Google Shape;52;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53" name="Shape 53"/>
        <p:cNvGrpSpPr/>
        <p:nvPr/>
      </p:nvGrpSpPr>
      <p:grpSpPr>
        <a:xfrm>
          <a:off x="0" y="0"/>
          <a:ext cx="0" cy="0"/>
          <a:chOff x="0" y="0"/>
          <a:chExt cx="0" cy="0"/>
        </a:xfrm>
      </p:grpSpPr>
      <p:sp>
        <p:nvSpPr>
          <p:cNvPr id="54" name="Google Shape;54;p10"/>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6" name="Google Shape;56;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theme" Target="../theme/theme1.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74" name="Shape 74"/>
        <p:cNvGrpSpPr/>
        <p:nvPr/>
      </p:nvGrpSpPr>
      <p:grpSpPr>
        <a:xfrm>
          <a:off x="0" y="0"/>
          <a:ext cx="0" cy="0"/>
          <a:chOff x="0" y="0"/>
          <a:chExt cx="0" cy="0"/>
        </a:xfrm>
      </p:grpSpPr>
      <p:sp>
        <p:nvSpPr>
          <p:cNvPr id="75" name="Google Shape;75;p15"/>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6" name="Google Shape;76;p15"/>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77" name="Google Shape;77;p15"/>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178" name="Shape 178"/>
        <p:cNvGrpSpPr/>
        <p:nvPr/>
      </p:nvGrpSpPr>
      <p:grpSpPr>
        <a:xfrm>
          <a:off x="0" y="0"/>
          <a:ext cx="0" cy="0"/>
          <a:chOff x="0" y="0"/>
          <a:chExt cx="0" cy="0"/>
        </a:xfrm>
      </p:grpSpPr>
      <p:sp>
        <p:nvSpPr>
          <p:cNvPr id="179" name="Google Shape;179;p34"/>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80" name="Google Shape;180;p34"/>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81" name="Google Shape;181;p34"/>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F3F3F3"/>
            </a:gs>
          </a:gsLst>
          <a:lin ang="5400012" scaled="0"/>
        </a:gradFill>
      </p:bgPr>
    </p:bg>
    <p:spTree>
      <p:nvGrpSpPr>
        <p:cNvPr id="249" name="Shape 249"/>
        <p:cNvGrpSpPr/>
        <p:nvPr/>
      </p:nvGrpSpPr>
      <p:grpSpPr>
        <a:xfrm>
          <a:off x="0" y="0"/>
          <a:ext cx="0" cy="0"/>
          <a:chOff x="0" y="0"/>
          <a:chExt cx="0" cy="0"/>
        </a:xfrm>
      </p:grpSpPr>
      <p:pic>
        <p:nvPicPr>
          <p:cNvPr id="250" name="Google Shape;250;p48"/>
          <p:cNvPicPr preferRelativeResize="0"/>
          <p:nvPr/>
        </p:nvPicPr>
        <p:blipFill rotWithShape="1">
          <a:blip r:embed="rId3">
            <a:alphaModFix/>
          </a:blip>
          <a:srcRect b="0" l="0" r="0" t="0"/>
          <a:stretch/>
        </p:blipFill>
        <p:spPr>
          <a:xfrm>
            <a:off x="2" y="311848"/>
            <a:ext cx="1569150" cy="602825"/>
          </a:xfrm>
          <a:prstGeom prst="rect">
            <a:avLst/>
          </a:prstGeom>
          <a:noFill/>
          <a:ln>
            <a:noFill/>
          </a:ln>
        </p:spPr>
      </p:pic>
      <p:sp>
        <p:nvSpPr>
          <p:cNvPr id="251" name="Google Shape;251;p48"/>
          <p:cNvSpPr txBox="1"/>
          <p:nvPr/>
        </p:nvSpPr>
        <p:spPr>
          <a:xfrm>
            <a:off x="-462750" y="5363925"/>
            <a:ext cx="7273800" cy="2696400"/>
          </a:xfrm>
          <a:prstGeom prst="rect">
            <a:avLst/>
          </a:prstGeom>
          <a:noFill/>
          <a:ln>
            <a:noFill/>
          </a:ln>
        </p:spPr>
        <p:txBody>
          <a:bodyPr anchorCtr="0" anchor="t" bIns="91425" lIns="91425" spcFirstLastPara="1" rIns="91425" wrap="square" tIns="91425">
            <a:noAutofit/>
          </a:bodyPr>
          <a:lstStyle/>
          <a:p>
            <a:pPr indent="-311150" lvl="0" marL="9144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Appreciate that spasticity  is  an important conditions that is encountered in a broad spectrum of  medical  specialties  such  as  neuropediatrics,  adult  neurology,  orthopedics,  rehabilitation medicine and others.</a:t>
            </a:r>
            <a:endParaRPr sz="1300">
              <a:solidFill>
                <a:srgbClr val="45818E"/>
              </a:solidFill>
              <a:latin typeface="Cairo"/>
              <a:ea typeface="Cairo"/>
              <a:cs typeface="Cairo"/>
              <a:sym typeface="Cairo"/>
            </a:endParaRPr>
          </a:p>
          <a:p>
            <a:pPr indent="0" lvl="0" marL="0" rtl="0" algn="l">
              <a:spcBef>
                <a:spcPts val="0"/>
              </a:spcBef>
              <a:spcAft>
                <a:spcPts val="0"/>
              </a:spcAft>
              <a:buNone/>
            </a:pPr>
            <a:r>
              <a:t/>
            </a:r>
            <a:endParaRPr sz="1300">
              <a:solidFill>
                <a:srgbClr val="45818E"/>
              </a:solidFill>
              <a:latin typeface="Cairo"/>
              <a:ea typeface="Cairo"/>
              <a:cs typeface="Cairo"/>
              <a:sym typeface="Cairo"/>
            </a:endParaRPr>
          </a:p>
          <a:p>
            <a:pPr indent="-311150" lvl="0" marL="9144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Be able to define the term spasticity and understand that it occurs in medical conditions frequently  encountered  in  the  Kingdom  such  as  stroke,  multiple  sclerosis,  cerebral  palsy, traumatic  spinal  cord  and  brain  injury,  cerebral  and  spinal  tumors,  spinal  cord  disc  lesions; and  in  less  common  but  important  &amp;  preventable  conditions  such  as  tetanus  and  spinal  cord infections such as tuberculosis of the spine.</a:t>
            </a:r>
            <a:endParaRPr sz="1300">
              <a:solidFill>
                <a:srgbClr val="45818E"/>
              </a:solidFill>
              <a:latin typeface="Cairo"/>
              <a:ea typeface="Cairo"/>
              <a:cs typeface="Cairo"/>
              <a:sym typeface="Cairo"/>
            </a:endParaRPr>
          </a:p>
          <a:p>
            <a:pPr indent="0" lvl="0" marL="0" rtl="0" algn="l">
              <a:spcBef>
                <a:spcPts val="0"/>
              </a:spcBef>
              <a:spcAft>
                <a:spcPts val="0"/>
              </a:spcAft>
              <a:buNone/>
            </a:pPr>
            <a:r>
              <a:t/>
            </a:r>
            <a:endParaRPr sz="1300">
              <a:solidFill>
                <a:srgbClr val="45818E"/>
              </a:solidFill>
              <a:latin typeface="Cairo"/>
              <a:ea typeface="Cairo"/>
              <a:cs typeface="Cairo"/>
              <a:sym typeface="Cairo"/>
            </a:endParaRPr>
          </a:p>
          <a:p>
            <a:pPr indent="-311150" lvl="0" marL="9144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Explain  the  neurophysiological  basis  of  clinical  features  associated  with  multiple  sclerosis, cerebral palsy, traumatic spinal cord injury tuberculosis of the spine and tetanus.</a:t>
            </a:r>
            <a:br>
              <a:rPr lang="en" sz="1300">
                <a:solidFill>
                  <a:srgbClr val="45818E"/>
                </a:solidFill>
                <a:latin typeface="Cairo"/>
                <a:ea typeface="Cairo"/>
                <a:cs typeface="Cairo"/>
                <a:sym typeface="Cairo"/>
              </a:rPr>
            </a:br>
            <a:endParaRPr sz="1300">
              <a:solidFill>
                <a:srgbClr val="45818E"/>
              </a:solidFill>
              <a:latin typeface="Cairo"/>
              <a:ea typeface="Cairo"/>
              <a:cs typeface="Cairo"/>
              <a:sym typeface="Cairo"/>
            </a:endParaRPr>
          </a:p>
        </p:txBody>
      </p:sp>
      <p:sp>
        <p:nvSpPr>
          <p:cNvPr id="252" name="Google Shape;252;p48"/>
          <p:cNvSpPr txBox="1"/>
          <p:nvPr/>
        </p:nvSpPr>
        <p:spPr>
          <a:xfrm flipH="1" rot="5400000">
            <a:off x="5235000" y="3689025"/>
            <a:ext cx="3048600"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34F5C"/>
                </a:solidFill>
                <a:latin typeface="Cairo"/>
                <a:ea typeface="Cairo"/>
                <a:cs typeface="Cairo"/>
                <a:sym typeface="Cairo"/>
              </a:rPr>
              <a:t>22nd</a:t>
            </a:r>
            <a:r>
              <a:rPr b="1" lang="en">
                <a:solidFill>
                  <a:srgbClr val="134F5C"/>
                </a:solidFill>
                <a:latin typeface="Cairo"/>
                <a:ea typeface="Cairo"/>
                <a:cs typeface="Cairo"/>
                <a:sym typeface="Cairo"/>
              </a:rPr>
              <a:t>  Lecture  ∣ The Physiology Team</a:t>
            </a:r>
            <a:endParaRPr b="1">
              <a:solidFill>
                <a:srgbClr val="134F5C"/>
              </a:solidFill>
              <a:latin typeface="Cairo"/>
              <a:ea typeface="Cairo"/>
              <a:cs typeface="Cairo"/>
              <a:sym typeface="Cairo"/>
            </a:endParaRPr>
          </a:p>
        </p:txBody>
      </p:sp>
      <p:sp>
        <p:nvSpPr>
          <p:cNvPr id="253" name="Google Shape;253;p48"/>
          <p:cNvSpPr/>
          <p:nvPr/>
        </p:nvSpPr>
        <p:spPr>
          <a:xfrm>
            <a:off x="-576750" y="4875863"/>
            <a:ext cx="2175900" cy="3495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cxnSp>
        <p:nvCxnSpPr>
          <p:cNvPr id="254" name="Google Shape;254;p48"/>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255" name="Google Shape;255;p48"/>
          <p:cNvSpPr txBox="1"/>
          <p:nvPr/>
        </p:nvSpPr>
        <p:spPr>
          <a:xfrm>
            <a:off x="1466932" y="396598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8"/>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257" name="Google Shape;257;p48"/>
          <p:cNvSpPr/>
          <p:nvPr/>
        </p:nvSpPr>
        <p:spPr>
          <a:xfrm>
            <a:off x="4772400" y="8498650"/>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 sz="1300">
                <a:solidFill>
                  <a:schemeClr val="accent3"/>
                </a:solidFill>
                <a:latin typeface="Cairo"/>
                <a:ea typeface="Cairo"/>
                <a:cs typeface="Cairo"/>
                <a:sym typeface="Cairo"/>
              </a:rPr>
              <a:t>I</a:t>
            </a:r>
            <a:r>
              <a:rPr lang="en" sz="1300">
                <a:solidFill>
                  <a:schemeClr val="accent3"/>
                </a:solidFill>
                <a:latin typeface="Cairo"/>
                <a:ea typeface="Cairo"/>
                <a:cs typeface="Cairo"/>
                <a:sym typeface="Cairo"/>
              </a:rPr>
              <a:t>mportant</a:t>
            </a:r>
            <a:r>
              <a:rPr lang="en"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Extra</a:t>
            </a:r>
            <a:endParaRPr>
              <a:solidFill>
                <a:schemeClr val="accent3"/>
              </a:solidFill>
            </a:endParaRPr>
          </a:p>
        </p:txBody>
      </p:sp>
      <p:sp>
        <p:nvSpPr>
          <p:cNvPr id="258" name="Google Shape;258;p48"/>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8"/>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8"/>
          <p:cNvSpPr/>
          <p:nvPr/>
        </p:nvSpPr>
        <p:spPr>
          <a:xfrm>
            <a:off x="5086628" y="9206595"/>
            <a:ext cx="174000" cy="1575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8"/>
          <p:cNvSpPr txBox="1"/>
          <p:nvPr/>
        </p:nvSpPr>
        <p:spPr>
          <a:xfrm>
            <a:off x="365225" y="3696273"/>
            <a:ext cx="3768000" cy="117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134F5C"/>
                </a:solidFill>
                <a:latin typeface="Philosopher"/>
                <a:ea typeface="Philosopher"/>
                <a:cs typeface="Philosopher"/>
                <a:sym typeface="Philosopher"/>
              </a:rPr>
              <a:t>Spasticity and Increased Muscle Tone</a:t>
            </a:r>
            <a:endParaRPr b="1" sz="2500">
              <a:solidFill>
                <a:srgbClr val="134F5C"/>
              </a:solidFill>
              <a:latin typeface="Philosopher"/>
              <a:ea typeface="Philosopher"/>
              <a:cs typeface="Philosopher"/>
              <a:sym typeface="Philosopher"/>
            </a:endParaRPr>
          </a:p>
          <a:p>
            <a:pPr indent="0" lvl="0" marL="0" rtl="0" algn="ctr">
              <a:spcBef>
                <a:spcPts val="0"/>
              </a:spcBef>
              <a:spcAft>
                <a:spcPts val="0"/>
              </a:spcAft>
              <a:buNone/>
            </a:pPr>
            <a:r>
              <a:t/>
            </a:r>
            <a:endParaRPr b="1" sz="2500">
              <a:solidFill>
                <a:srgbClr val="134F5C"/>
              </a:solidFill>
            </a:endParaRPr>
          </a:p>
        </p:txBody>
      </p:sp>
      <p:sp>
        <p:nvSpPr>
          <p:cNvPr id="262" name="Google Shape;262;p48"/>
          <p:cNvSpPr/>
          <p:nvPr/>
        </p:nvSpPr>
        <p:spPr>
          <a:xfrm>
            <a:off x="-462750" y="8198863"/>
            <a:ext cx="2013300" cy="3495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Comfortaa"/>
                <a:ea typeface="Comfortaa"/>
                <a:cs typeface="Comfortaa"/>
                <a:sym typeface="Comfortaa"/>
              </a:rPr>
              <a:t>           </a:t>
            </a:r>
            <a:r>
              <a:rPr b="1" lang="en" sz="1600">
                <a:solidFill>
                  <a:srgbClr val="FFFFFF"/>
                </a:solidFill>
                <a:latin typeface="Comfortaa"/>
                <a:ea typeface="Comfortaa"/>
                <a:cs typeface="Comfortaa"/>
                <a:sym typeface="Comfortaa"/>
              </a:rPr>
              <a:t>Done by :</a:t>
            </a:r>
            <a:endParaRPr sz="1600">
              <a:solidFill>
                <a:srgbClr val="FFFFFF"/>
              </a:solidFill>
            </a:endParaRPr>
          </a:p>
        </p:txBody>
      </p:sp>
      <p:pic>
        <p:nvPicPr>
          <p:cNvPr id="263" name="Google Shape;263;p48"/>
          <p:cNvPicPr preferRelativeResize="0"/>
          <p:nvPr/>
        </p:nvPicPr>
        <p:blipFill>
          <a:blip r:embed="rId4">
            <a:alphaModFix/>
          </a:blip>
          <a:stretch>
            <a:fillRect/>
          </a:stretch>
        </p:blipFill>
        <p:spPr>
          <a:xfrm>
            <a:off x="3122675" y="1806200"/>
            <a:ext cx="2959350" cy="2872599"/>
          </a:xfrm>
          <a:prstGeom prst="rect">
            <a:avLst/>
          </a:prstGeom>
          <a:noFill/>
          <a:ln>
            <a:noFill/>
          </a:ln>
        </p:spPr>
      </p:pic>
      <p:sp>
        <p:nvSpPr>
          <p:cNvPr id="264" name="Google Shape;264;p48"/>
          <p:cNvSpPr txBox="1"/>
          <p:nvPr/>
        </p:nvSpPr>
        <p:spPr>
          <a:xfrm>
            <a:off x="-29125" y="8553687"/>
            <a:ext cx="4411800" cy="18573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Team leader: </a:t>
            </a:r>
            <a:r>
              <a:rPr lang="en" sz="1300">
                <a:solidFill>
                  <a:srgbClr val="45818E"/>
                </a:solidFill>
                <a:latin typeface="Cairo"/>
                <a:ea typeface="Cairo"/>
                <a:cs typeface="Cairo"/>
                <a:sym typeface="Cairo"/>
              </a:rPr>
              <a:t>Rahaf AlShammari, Fatima Balsharf, Abdulelah AlDossari, Ali AlAmmari. </a:t>
            </a:r>
            <a:endParaRPr sz="1300">
              <a:solidFill>
                <a:srgbClr val="45818E"/>
              </a:solidFill>
              <a:latin typeface="Cairo"/>
              <a:ea typeface="Cairo"/>
              <a:cs typeface="Cairo"/>
              <a:sym typeface="Cairo"/>
            </a:endParaRPr>
          </a:p>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Team members: Wejdan AlBadrani, Sara AlSultan. </a:t>
            </a:r>
            <a:endParaRPr sz="1300">
              <a:solidFill>
                <a:srgbClr val="45818E"/>
              </a:solidFill>
              <a:latin typeface="Cairo"/>
              <a:ea typeface="Cairo"/>
              <a:cs typeface="Cairo"/>
              <a:sym typeface="Cairo"/>
            </a:endParaRPr>
          </a:p>
        </p:txBody>
      </p:sp>
      <p:pic>
        <p:nvPicPr>
          <p:cNvPr id="265" name="Google Shape;265;p48"/>
          <p:cNvPicPr preferRelativeResize="0"/>
          <p:nvPr/>
        </p:nvPicPr>
        <p:blipFill>
          <a:blip r:embed="rId5">
            <a:alphaModFix/>
          </a:blip>
          <a:stretch>
            <a:fillRect/>
          </a:stretch>
        </p:blipFill>
        <p:spPr>
          <a:xfrm>
            <a:off x="5735148" y="218446"/>
            <a:ext cx="840134" cy="789600"/>
          </a:xfrm>
          <a:prstGeom prst="rect">
            <a:avLst/>
          </a:prstGeom>
          <a:noFill/>
          <a:ln>
            <a:noFill/>
          </a:ln>
        </p:spPr>
      </p:pic>
      <p:pic>
        <p:nvPicPr>
          <p:cNvPr id="266" name="Google Shape;266;p48"/>
          <p:cNvPicPr preferRelativeResize="0"/>
          <p:nvPr/>
        </p:nvPicPr>
        <p:blipFill>
          <a:blip r:embed="rId6">
            <a:alphaModFix/>
          </a:blip>
          <a:stretch>
            <a:fillRect/>
          </a:stretch>
        </p:blipFill>
        <p:spPr>
          <a:xfrm>
            <a:off x="4962575" y="218450"/>
            <a:ext cx="840098" cy="76225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graphicFrame>
        <p:nvGraphicFramePr>
          <p:cNvPr id="408" name="Google Shape;408;p57"/>
          <p:cNvGraphicFramePr/>
          <p:nvPr/>
        </p:nvGraphicFramePr>
        <p:xfrm>
          <a:off x="236400" y="6118434"/>
          <a:ext cx="3000000" cy="3000000"/>
        </p:xfrm>
        <a:graphic>
          <a:graphicData uri="http://schemas.openxmlformats.org/drawingml/2006/table">
            <a:tbl>
              <a:tblPr>
                <a:noFill/>
                <a:tableStyleId>{B230C5BF-7EA8-44C8-BE06-B2E98C3940FA}</a:tableStyleId>
              </a:tblPr>
              <a:tblGrid>
                <a:gridCol w="1824225"/>
                <a:gridCol w="2479475"/>
                <a:gridCol w="2151850"/>
              </a:tblGrid>
              <a:tr h="350100">
                <a:tc gridSpan="3">
                  <a:txBody>
                    <a:bodyPr>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Josefin Sans"/>
                          <a:ea typeface="Josefin Sans"/>
                          <a:cs typeface="Josefin Sans"/>
                          <a:sym typeface="Josefin Sans"/>
                        </a:rPr>
                        <a:t>An example of such injury involving the thoracic spinal cord</a:t>
                      </a:r>
                      <a:endParaRPr sz="1200">
                        <a:latin typeface="Josefin Sans"/>
                        <a:ea typeface="Josefin Sans"/>
                        <a:cs typeface="Josefin Sans"/>
                        <a:sym typeface="Josefin Sans"/>
                      </a:endParaRPr>
                    </a:p>
                  </a:txBody>
                  <a:tcPr marT="91425" marB="91425" marR="91425" marL="91425">
                    <a:solidFill>
                      <a:srgbClr val="EFEFEF"/>
                    </a:solidFill>
                  </a:tcPr>
                </a:tc>
                <a:tc hMerge="1"/>
                <a:tc hMerge="1"/>
              </a:tr>
              <a:tr h="469250">
                <a:tc rowSpan="3">
                  <a:txBody>
                    <a:bodyPr>
                      <a:noAutofit/>
                    </a:bodyPr>
                    <a:lstStyle/>
                    <a:p>
                      <a:pPr indent="0" lvl="0" marL="0" rtl="0" algn="ctr">
                        <a:spcBef>
                          <a:spcPts val="0"/>
                        </a:spcBef>
                        <a:spcAft>
                          <a:spcPts val="0"/>
                        </a:spcAft>
                        <a:buNone/>
                      </a:pPr>
                      <a:r>
                        <a:rPr lang="en" sz="1000">
                          <a:solidFill>
                            <a:schemeClr val="lt1"/>
                          </a:solidFill>
                          <a:latin typeface="Josefin Sans"/>
                          <a:ea typeface="Josefin Sans"/>
                          <a:cs typeface="Josefin Sans"/>
                          <a:sym typeface="Josefin Sans"/>
                        </a:rPr>
                        <a:t>On the same side </a:t>
                      </a:r>
                      <a:endParaRPr sz="1000">
                        <a:solidFill>
                          <a:schemeClr val="lt1"/>
                        </a:solidFill>
                        <a:latin typeface="Josefin Sans"/>
                        <a:ea typeface="Josefin Sans"/>
                        <a:cs typeface="Josefin Sans"/>
                        <a:sym typeface="Josefin Sans"/>
                      </a:endParaRPr>
                    </a:p>
                    <a:p>
                      <a:pPr indent="0" lvl="0" marL="0" rtl="0" algn="ctr">
                        <a:spcBef>
                          <a:spcPts val="0"/>
                        </a:spcBef>
                        <a:spcAft>
                          <a:spcPts val="0"/>
                        </a:spcAft>
                        <a:buNone/>
                      </a:pPr>
                      <a:r>
                        <a:rPr lang="en">
                          <a:solidFill>
                            <a:schemeClr val="lt1"/>
                          </a:solidFill>
                          <a:latin typeface="Josefin Sans"/>
                          <a:ea typeface="Josefin Sans"/>
                          <a:cs typeface="Josefin Sans"/>
                          <a:sym typeface="Josefin Sans"/>
                        </a:rPr>
                        <a:t>at the level of lesion</a:t>
                      </a:r>
                      <a:endParaRPr>
                        <a:solidFill>
                          <a:schemeClr val="lt1"/>
                        </a:solidFill>
                        <a:latin typeface="Josefin Sans"/>
                        <a:ea typeface="Josefin Sans"/>
                        <a:cs typeface="Josefin Sans"/>
                        <a:sym typeface="Josefin Sans"/>
                      </a:endParaRPr>
                    </a:p>
                  </a:txBody>
                  <a:tcPr marT="91425" marB="91425" marR="91425" marL="91425" anchor="ctr">
                    <a:solidFill>
                      <a:srgbClr val="6FA8DC"/>
                    </a:solidFill>
                  </a:tcPr>
                </a:tc>
                <a:tc gridSpan="2">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1. Paralysis of the lower motor neuron type, involving only the muscle supplied by the damaged segments. </a:t>
                      </a:r>
                      <a:endParaRPr sz="1000"/>
                    </a:p>
                  </a:txBody>
                  <a:tcPr marT="91425" marB="91425" marR="91425" marL="91425" anchor="ctr">
                    <a:solidFill>
                      <a:srgbClr val="CFE2F3"/>
                    </a:solidFill>
                  </a:tcPr>
                </a:tc>
                <a:tc hMerge="1"/>
              </a:tr>
              <a:tr h="469250">
                <a:tc vMerge="1"/>
                <a:tc gridSpan="2">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2. </a:t>
                      </a:r>
                      <a:r>
                        <a:rPr lang="en" sz="1000">
                          <a:solidFill>
                            <a:schemeClr val="dk1"/>
                          </a:solidFill>
                          <a:latin typeface="Cairo"/>
                          <a:ea typeface="Cairo"/>
                          <a:cs typeface="Cairo"/>
                          <a:sym typeface="Cairo"/>
                        </a:rPr>
                        <a:t>Loss of all sensations in the areas supplied by the afferent fibres that enter the spinal cord in the damaged segments +/- band of hyperesthesia</a:t>
                      </a:r>
                      <a:endParaRPr sz="1000"/>
                    </a:p>
                  </a:txBody>
                  <a:tcPr marT="91425" marB="91425" marR="91425" marL="91425" anchor="ctr">
                    <a:solidFill>
                      <a:srgbClr val="CFE2F3"/>
                    </a:solidFill>
                  </a:tcPr>
                </a:tc>
                <a:tc hMerge="1"/>
              </a:tr>
              <a:tr h="469250">
                <a:tc vMerge="1"/>
                <a:tc gridSpan="2">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3. Vasodilatation of the blood vessels that receive vasoconstrictor fibers from the damaged segment. </a:t>
                      </a:r>
                      <a:endParaRPr sz="1000">
                        <a:solidFill>
                          <a:schemeClr val="dk1"/>
                        </a:solidFill>
                        <a:latin typeface="Cairo"/>
                        <a:ea typeface="Cairo"/>
                        <a:cs typeface="Cairo"/>
                        <a:sym typeface="Cairo"/>
                      </a:endParaRPr>
                    </a:p>
                  </a:txBody>
                  <a:tcPr marT="91425" marB="91425" marR="91425" marL="91425" anchor="ctr">
                    <a:solidFill>
                      <a:srgbClr val="CFE2F3"/>
                    </a:solidFill>
                  </a:tcPr>
                </a:tc>
                <a:tc hMerge="1"/>
              </a:tr>
              <a:tr h="337250">
                <a:tc rowSpan="3">
                  <a:txBody>
                    <a:bodyPr>
                      <a:noAutofit/>
                    </a:bodyPr>
                    <a:lstStyle/>
                    <a:p>
                      <a:pPr indent="0" lvl="0" marL="0" rtl="0" algn="ctr">
                        <a:spcBef>
                          <a:spcPts val="0"/>
                        </a:spcBef>
                        <a:spcAft>
                          <a:spcPts val="0"/>
                        </a:spcAft>
                        <a:buNone/>
                      </a:pPr>
                      <a:r>
                        <a:rPr lang="en">
                          <a:solidFill>
                            <a:schemeClr val="lt1"/>
                          </a:solidFill>
                          <a:latin typeface="Josefin Sans"/>
                          <a:ea typeface="Josefin Sans"/>
                          <a:cs typeface="Josefin Sans"/>
                          <a:sym typeface="Josefin Sans"/>
                        </a:rPr>
                        <a:t>Ipsilaterally</a:t>
                      </a:r>
                      <a:r>
                        <a:rPr lang="en" sz="1000">
                          <a:solidFill>
                            <a:schemeClr val="lt1"/>
                          </a:solidFill>
                          <a:latin typeface="Josefin Sans"/>
                          <a:ea typeface="Josefin Sans"/>
                          <a:cs typeface="Josefin Sans"/>
                          <a:sym typeface="Josefin Sans"/>
                        </a:rPr>
                        <a:t> </a:t>
                      </a:r>
                      <a:endParaRPr sz="1000">
                        <a:solidFill>
                          <a:schemeClr val="lt1"/>
                        </a:solidFill>
                        <a:latin typeface="Josefin Sans"/>
                        <a:ea typeface="Josefin Sans"/>
                        <a:cs typeface="Josefin Sans"/>
                        <a:sym typeface="Josefin Sans"/>
                      </a:endParaRPr>
                    </a:p>
                    <a:p>
                      <a:pPr indent="0" lvl="0" marL="0" rtl="0" algn="ctr">
                        <a:spcBef>
                          <a:spcPts val="0"/>
                        </a:spcBef>
                        <a:spcAft>
                          <a:spcPts val="0"/>
                        </a:spcAft>
                        <a:buNone/>
                      </a:pPr>
                      <a:r>
                        <a:rPr lang="en" sz="1000">
                          <a:solidFill>
                            <a:schemeClr val="lt1"/>
                          </a:solidFill>
                          <a:latin typeface="Josefin Sans"/>
                          <a:ea typeface="Josefin Sans"/>
                          <a:cs typeface="Josefin Sans"/>
                          <a:sym typeface="Josefin Sans"/>
                        </a:rPr>
                        <a:t>below the level of the lesion</a:t>
                      </a:r>
                      <a:endParaRPr sz="1000">
                        <a:solidFill>
                          <a:schemeClr val="lt1"/>
                        </a:solidFill>
                        <a:latin typeface="Josefin Sans"/>
                        <a:ea typeface="Josefin Sans"/>
                        <a:cs typeface="Josefin Sans"/>
                        <a:sym typeface="Josefin Sans"/>
                      </a:endParaRPr>
                    </a:p>
                  </a:txBody>
                  <a:tcPr marT="91425" marB="91425" marR="91425" marL="91425" anchor="ctr">
                    <a:solidFill>
                      <a:srgbClr val="E06666"/>
                    </a:solidFill>
                  </a:tcPr>
                </a:tc>
                <a:tc gridSpan="2">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1. UMNL/spastic lower limb (spasticity) &amp; CLONUS. </a:t>
                      </a:r>
                      <a:endParaRPr sz="1000"/>
                    </a:p>
                  </a:txBody>
                  <a:tcPr marT="91425" marB="91425" marR="91425" marL="91425" anchor="ctr">
                    <a:solidFill>
                      <a:srgbClr val="F4CCCC"/>
                    </a:solidFill>
                  </a:tcPr>
                </a:tc>
                <a:tc hMerge="1"/>
              </a:tr>
              <a:tr h="469250">
                <a:tc vMerge="1"/>
                <a:tc gridSpan="2">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2. </a:t>
                      </a:r>
                      <a:r>
                        <a:rPr lang="en" sz="1000">
                          <a:solidFill>
                            <a:schemeClr val="dk1"/>
                          </a:solidFill>
                          <a:latin typeface="Cairo"/>
                          <a:ea typeface="Cairo"/>
                          <a:cs typeface="Cairo"/>
                          <a:sym typeface="Cairo"/>
                        </a:rPr>
                        <a:t>Fine touch, two-point discrimination, position and vibration sense are lost. why?</a:t>
                      </a:r>
                      <a:endParaRPr sz="1000"/>
                    </a:p>
                  </a:txBody>
                  <a:tcPr marT="91425" marB="91425" marR="91425" marL="91425" anchor="ctr">
                    <a:solidFill>
                      <a:srgbClr val="F4CCCC"/>
                    </a:solidFill>
                  </a:tcPr>
                </a:tc>
                <a:tc hMerge="1"/>
              </a:tr>
              <a:tr h="384650">
                <a:tc vMerge="1"/>
                <a:tc gridSpan="2">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3. Vasodilation </a:t>
                      </a:r>
                      <a:endParaRPr sz="1000">
                        <a:solidFill>
                          <a:schemeClr val="dk1"/>
                        </a:solidFill>
                        <a:latin typeface="Cairo"/>
                        <a:ea typeface="Cairo"/>
                        <a:cs typeface="Cairo"/>
                        <a:sym typeface="Cairo"/>
                      </a:endParaRPr>
                    </a:p>
                  </a:txBody>
                  <a:tcPr marT="91425" marB="91425" marR="91425" marL="91425" anchor="ctr">
                    <a:solidFill>
                      <a:srgbClr val="F4CCCC"/>
                    </a:solidFill>
                  </a:tcPr>
                </a:tc>
                <a:tc hMerge="1"/>
              </a:tr>
              <a:tr h="524250">
                <a:tc>
                  <a:txBody>
                    <a:bodyPr>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Josefin Sans"/>
                          <a:ea typeface="Josefin Sans"/>
                          <a:cs typeface="Josefin Sans"/>
                          <a:sym typeface="Josefin Sans"/>
                        </a:rPr>
                        <a:t>Contralaterally</a:t>
                      </a:r>
                      <a:r>
                        <a:rPr lang="en" sz="1000">
                          <a:solidFill>
                            <a:schemeClr val="lt1"/>
                          </a:solidFill>
                          <a:latin typeface="Josefin Sans"/>
                          <a:ea typeface="Josefin Sans"/>
                          <a:cs typeface="Josefin Sans"/>
                          <a:sym typeface="Josefin Sans"/>
                        </a:rPr>
                        <a:t> </a:t>
                      </a:r>
                      <a:endParaRPr sz="1000">
                        <a:solidFill>
                          <a:schemeClr val="lt1"/>
                        </a:solidFill>
                        <a:latin typeface="Josefin Sans"/>
                        <a:ea typeface="Josefin Sans"/>
                        <a:cs typeface="Josefin Sans"/>
                        <a:sym typeface="Josefin Sans"/>
                      </a:endParaRPr>
                    </a:p>
                    <a:p>
                      <a:pPr indent="0" lvl="0" marL="0" rtl="0" algn="ctr">
                        <a:spcBef>
                          <a:spcPts val="0"/>
                        </a:spcBef>
                        <a:spcAft>
                          <a:spcPts val="0"/>
                        </a:spcAft>
                        <a:buClr>
                          <a:schemeClr val="dk1"/>
                        </a:buClr>
                        <a:buSzPts val="1100"/>
                        <a:buFont typeface="Arial"/>
                        <a:buNone/>
                      </a:pPr>
                      <a:r>
                        <a:rPr lang="en" sz="1000">
                          <a:solidFill>
                            <a:schemeClr val="lt1"/>
                          </a:solidFill>
                          <a:latin typeface="Josefin Sans"/>
                          <a:ea typeface="Josefin Sans"/>
                          <a:cs typeface="Josefin Sans"/>
                          <a:sym typeface="Josefin Sans"/>
                        </a:rPr>
                        <a:t>below the level of the lesion</a:t>
                      </a:r>
                      <a:endParaRPr sz="1000">
                        <a:solidFill>
                          <a:schemeClr val="lt1"/>
                        </a:solidFill>
                        <a:latin typeface="Josefin Sans"/>
                        <a:ea typeface="Josefin Sans"/>
                        <a:cs typeface="Josefin Sans"/>
                        <a:sym typeface="Josefin Sans"/>
                      </a:endParaRPr>
                    </a:p>
                  </a:txBody>
                  <a:tcPr marT="91425" marB="91425" marR="91425" marL="91425" anchor="ctr">
                    <a:solidFill>
                      <a:srgbClr val="93C47D"/>
                    </a:solidFill>
                  </a:tcPr>
                </a:tc>
                <a:tc gridSpan="2">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Pain and temperature sensations are lost, Why ?</a:t>
                      </a:r>
                      <a:endParaRPr sz="1000"/>
                    </a:p>
                  </a:txBody>
                  <a:tcPr marT="91425" marB="91425" marR="91425" marL="91425" anchor="ctr">
                    <a:solidFill>
                      <a:srgbClr val="D9EAD3"/>
                    </a:solidFill>
                  </a:tcPr>
                </a:tc>
                <a:tc hMerge="1"/>
              </a:tr>
            </a:tbl>
          </a:graphicData>
        </a:graphic>
      </p:graphicFrame>
      <p:pic>
        <p:nvPicPr>
          <p:cNvPr id="409" name="Google Shape;409;p57"/>
          <p:cNvPicPr preferRelativeResize="0"/>
          <p:nvPr/>
        </p:nvPicPr>
        <p:blipFill rotWithShape="1">
          <a:blip r:embed="rId3">
            <a:alphaModFix/>
          </a:blip>
          <a:srcRect b="5624" l="0" r="0" t="0"/>
          <a:stretch/>
        </p:blipFill>
        <p:spPr>
          <a:xfrm>
            <a:off x="5128875" y="3957327"/>
            <a:ext cx="1525575" cy="2047885"/>
          </a:xfrm>
          <a:prstGeom prst="rect">
            <a:avLst/>
          </a:prstGeom>
          <a:noFill/>
          <a:ln>
            <a:noFill/>
          </a:ln>
        </p:spPr>
      </p:pic>
      <p:sp>
        <p:nvSpPr>
          <p:cNvPr id="410" name="Google Shape;410;p5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1" name="Google Shape;411;p57"/>
          <p:cNvSpPr/>
          <p:nvPr/>
        </p:nvSpPr>
        <p:spPr>
          <a:xfrm>
            <a:off x="236400" y="1482950"/>
            <a:ext cx="6310200" cy="1555200"/>
          </a:xfrm>
          <a:prstGeom prst="rect">
            <a:avLst/>
          </a:prstGeom>
          <a:solidFill>
            <a:srgbClr val="F3F3F3"/>
          </a:solidFill>
          <a:ln cap="flat" cmpd="sng" w="9525">
            <a:solidFill>
              <a:srgbClr val="FFD966"/>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(1) During this stage the tone in extensor muscles returns gradually to exceed that in the flexors. </a:t>
            </a:r>
            <a:endParaRPr>
              <a:solidFill>
                <a:schemeClr val="dk1"/>
              </a:solidFill>
              <a:latin typeface="Cairo"/>
              <a:ea typeface="Cairo"/>
              <a:cs typeface="Cairo"/>
              <a:sym typeface="Cairo"/>
            </a:endParaRPr>
          </a:p>
          <a:p>
            <a:pPr indent="-317500" lvl="0" marL="457200" rtl="0" algn="l">
              <a:spcBef>
                <a:spcPts val="0"/>
              </a:spcBef>
              <a:spcAft>
                <a:spcPts val="0"/>
              </a:spcAft>
              <a:buClr>
                <a:srgbClr val="FF0000"/>
              </a:buClr>
              <a:buSzPts val="1400"/>
              <a:buFont typeface="Cairo"/>
              <a:buChar char="●"/>
            </a:pPr>
            <a:r>
              <a:rPr lang="en">
                <a:solidFill>
                  <a:srgbClr val="FF0000"/>
                </a:solidFill>
                <a:latin typeface="Cairo"/>
                <a:ea typeface="Cairo"/>
                <a:cs typeface="Cairo"/>
                <a:sym typeface="Cairo"/>
              </a:rPr>
              <a:t>The lower limbs become spastically extended.</a:t>
            </a:r>
            <a:endParaRPr>
              <a:solidFill>
                <a:srgbClr val="FF0000"/>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Extensor reflexes become exaggerated, as shown by </a:t>
            </a:r>
            <a:r>
              <a:rPr lang="en" u="sng">
                <a:solidFill>
                  <a:schemeClr val="dk1"/>
                </a:solidFill>
                <a:latin typeface="Cairo"/>
                <a:ea typeface="Cairo"/>
                <a:cs typeface="Cairo"/>
                <a:sym typeface="Cairo"/>
              </a:rPr>
              <a:t>tendon jerks</a:t>
            </a:r>
            <a:r>
              <a:rPr lang="en">
                <a:solidFill>
                  <a:schemeClr val="dk1"/>
                </a:solidFill>
                <a:latin typeface="Cairo"/>
                <a:ea typeface="Cairo"/>
                <a:cs typeface="Cairo"/>
                <a:sym typeface="Cairo"/>
              </a:rPr>
              <a:t> and by the appearance of </a:t>
            </a:r>
            <a:r>
              <a:rPr lang="en" u="sng">
                <a:solidFill>
                  <a:schemeClr val="dk1"/>
                </a:solidFill>
                <a:latin typeface="Cairo"/>
                <a:ea typeface="Cairo"/>
                <a:cs typeface="Cairo"/>
                <a:sym typeface="Cairo"/>
              </a:rPr>
              <a:t>clonus</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The </a:t>
            </a:r>
            <a:r>
              <a:rPr lang="en" u="sng">
                <a:solidFill>
                  <a:schemeClr val="dk1"/>
                </a:solidFill>
                <a:latin typeface="Cairo"/>
                <a:ea typeface="Cairo"/>
                <a:cs typeface="Cairo"/>
                <a:sym typeface="Cairo"/>
              </a:rPr>
              <a:t>positive supportive reaction</a:t>
            </a:r>
            <a:r>
              <a:rPr lang="en">
                <a:solidFill>
                  <a:schemeClr val="dk1"/>
                </a:solidFill>
                <a:latin typeface="Cairo"/>
                <a:ea typeface="Cairo"/>
                <a:cs typeface="Cairo"/>
                <a:sym typeface="Cairo"/>
              </a:rPr>
              <a:t> becomes well developed and the patient can stand on his feet with appropriate support.</a:t>
            </a:r>
            <a:endParaRPr>
              <a:solidFill>
                <a:schemeClr val="dk1"/>
              </a:solidFill>
              <a:latin typeface="Cairo"/>
              <a:ea typeface="Cairo"/>
              <a:cs typeface="Cairo"/>
              <a:sym typeface="Cairo"/>
            </a:endParaRPr>
          </a:p>
        </p:txBody>
      </p:sp>
      <p:sp>
        <p:nvSpPr>
          <p:cNvPr id="412" name="Google Shape;412;p57"/>
          <p:cNvSpPr/>
          <p:nvPr/>
        </p:nvSpPr>
        <p:spPr>
          <a:xfrm>
            <a:off x="236400" y="3086288"/>
            <a:ext cx="6310200" cy="757800"/>
          </a:xfrm>
          <a:prstGeom prst="rect">
            <a:avLst/>
          </a:prstGeom>
          <a:solidFill>
            <a:srgbClr val="F3F3F3"/>
          </a:solidFill>
          <a:ln cap="flat" cmpd="sng" w="9525">
            <a:solidFill>
              <a:srgbClr val="FFD966"/>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(2) The flexor withdrawal reflex which appeared in the earlier stage is associated during this stage with the </a:t>
            </a:r>
            <a:r>
              <a:rPr lang="en" u="sng">
                <a:solidFill>
                  <a:schemeClr val="dk1"/>
                </a:solidFill>
                <a:latin typeface="Cairo"/>
                <a:ea typeface="Cairo"/>
                <a:cs typeface="Cairo"/>
                <a:sym typeface="Cairo"/>
              </a:rPr>
              <a:t>crossed extensor reflex.</a:t>
            </a:r>
            <a:endParaRPr>
              <a:solidFill>
                <a:schemeClr val="dk1"/>
              </a:solidFill>
              <a:latin typeface="Cairo"/>
              <a:ea typeface="Cairo"/>
              <a:cs typeface="Cairo"/>
              <a:sym typeface="Cairo"/>
            </a:endParaRPr>
          </a:p>
        </p:txBody>
      </p:sp>
      <p:sp>
        <p:nvSpPr>
          <p:cNvPr id="413" name="Google Shape;413;p57"/>
          <p:cNvSpPr/>
          <p:nvPr/>
        </p:nvSpPr>
        <p:spPr>
          <a:xfrm>
            <a:off x="2226900" y="920937"/>
            <a:ext cx="2404200" cy="4530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Josefin Sans"/>
                <a:ea typeface="Josefin Sans"/>
                <a:cs typeface="Josefin Sans"/>
                <a:sym typeface="Josefin Sans"/>
              </a:rPr>
              <a:t>Paraplegia in extension</a:t>
            </a:r>
            <a:endParaRPr>
              <a:solidFill>
                <a:schemeClr val="lt1"/>
              </a:solidFill>
              <a:latin typeface="Josefin Sans"/>
              <a:ea typeface="Josefin Sans"/>
              <a:cs typeface="Josefin Sans"/>
              <a:sym typeface="Josefin Sans"/>
            </a:endParaRPr>
          </a:p>
        </p:txBody>
      </p:sp>
      <p:sp>
        <p:nvSpPr>
          <p:cNvPr id="414" name="Google Shape;414;p57"/>
          <p:cNvSpPr/>
          <p:nvPr/>
        </p:nvSpPr>
        <p:spPr>
          <a:xfrm>
            <a:off x="145158" y="445925"/>
            <a:ext cx="1972500" cy="861000"/>
          </a:xfrm>
          <a:prstGeom prst="roundRect">
            <a:avLst>
              <a:gd fmla="val 16667" name="adj"/>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45818E"/>
                </a:solidFill>
                <a:latin typeface="Josefin Sans"/>
                <a:ea typeface="Josefin Sans"/>
                <a:cs typeface="Josefin Sans"/>
                <a:sym typeface="Josefin Sans"/>
              </a:rPr>
              <a:t>Complete transaction of spinal cord</a:t>
            </a:r>
            <a:endParaRPr sz="1600">
              <a:solidFill>
                <a:srgbClr val="45818E"/>
              </a:solidFill>
              <a:latin typeface="Josefin Sans"/>
              <a:ea typeface="Josefin Sans"/>
              <a:cs typeface="Josefin Sans"/>
              <a:sym typeface="Josefin Sans"/>
            </a:endParaRPr>
          </a:p>
        </p:txBody>
      </p:sp>
      <p:sp>
        <p:nvSpPr>
          <p:cNvPr id="415" name="Google Shape;415;p57"/>
          <p:cNvSpPr/>
          <p:nvPr/>
        </p:nvSpPr>
        <p:spPr>
          <a:xfrm>
            <a:off x="2805600" y="445929"/>
            <a:ext cx="1246800" cy="366000"/>
          </a:xfrm>
          <a:prstGeom prst="roundRect">
            <a:avLst>
              <a:gd fmla="val 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34F5C"/>
                </a:solidFill>
                <a:latin typeface="Josefin Sans"/>
                <a:ea typeface="Josefin Sans"/>
                <a:cs typeface="Josefin Sans"/>
                <a:sym typeface="Josefin Sans"/>
              </a:rPr>
              <a:t>Stage 3:</a:t>
            </a:r>
            <a:endParaRPr sz="1800">
              <a:solidFill>
                <a:srgbClr val="134F5C"/>
              </a:solidFill>
              <a:latin typeface="Josefin Sans"/>
              <a:ea typeface="Josefin Sans"/>
              <a:cs typeface="Josefin Sans"/>
              <a:sym typeface="Josefin Sans"/>
            </a:endParaRPr>
          </a:p>
        </p:txBody>
      </p:sp>
      <p:sp>
        <p:nvSpPr>
          <p:cNvPr id="416" name="Google Shape;416;p57"/>
          <p:cNvSpPr txBox="1"/>
          <p:nvPr/>
        </p:nvSpPr>
        <p:spPr>
          <a:xfrm>
            <a:off x="128550" y="4049406"/>
            <a:ext cx="6525900" cy="75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Hemisection of the Spinal Cord</a:t>
            </a:r>
            <a:endParaRPr sz="1800">
              <a:solidFill>
                <a:srgbClr val="134F5C"/>
              </a:solidFill>
              <a:highlight>
                <a:srgbClr val="EFEFEF"/>
              </a:highlight>
              <a:latin typeface="Josefin Sans"/>
              <a:ea typeface="Josefin Sans"/>
              <a:cs typeface="Josefin Sans"/>
              <a:sym typeface="Josefin Sans"/>
            </a:endParaRPr>
          </a:p>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(Brown-Sequard syndrome)</a:t>
            </a:r>
            <a:br>
              <a:rPr lang="en" sz="1800">
                <a:solidFill>
                  <a:srgbClr val="134F5C"/>
                </a:solidFill>
                <a:highlight>
                  <a:srgbClr val="EFEFEF"/>
                </a:highlight>
                <a:latin typeface="Josefin Sans"/>
                <a:ea typeface="Josefin Sans"/>
                <a:cs typeface="Josefin Sans"/>
                <a:sym typeface="Josefin Sans"/>
              </a:rPr>
            </a:br>
            <a:endParaRPr sz="1800">
              <a:solidFill>
                <a:srgbClr val="134F5C"/>
              </a:solidFill>
              <a:highlight>
                <a:srgbClr val="EFEFEF"/>
              </a:highlight>
              <a:latin typeface="Josefin Sans"/>
              <a:ea typeface="Josefin Sans"/>
              <a:cs typeface="Josefin Sans"/>
              <a:sym typeface="Josefin Sans"/>
            </a:endParaRPr>
          </a:p>
        </p:txBody>
      </p:sp>
      <p:sp>
        <p:nvSpPr>
          <p:cNvPr id="417" name="Google Shape;417;p57"/>
          <p:cNvSpPr txBox="1"/>
          <p:nvPr/>
        </p:nvSpPr>
        <p:spPr>
          <a:xfrm>
            <a:off x="118200" y="4563250"/>
            <a:ext cx="5010600" cy="155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Occurs as a result of unilateral lesion or hemisection of the spinal cord (e.g. </a:t>
            </a:r>
            <a:r>
              <a:rPr lang="en" u="sng">
                <a:solidFill>
                  <a:schemeClr val="dk1"/>
                </a:solidFill>
                <a:latin typeface="Cairo"/>
                <a:ea typeface="Cairo"/>
                <a:cs typeface="Cairo"/>
                <a:sym typeface="Cairo"/>
              </a:rPr>
              <a:t>due to stab injury, bullet , car accident,or tumor</a:t>
            </a:r>
            <a:r>
              <a:rPr lang="en">
                <a:solidFill>
                  <a:schemeClr val="dk1"/>
                </a:solidFill>
                <a:latin typeface="Cairo"/>
                <a:ea typeface="Cairo"/>
                <a:cs typeface="Cairo"/>
                <a:sym typeface="Cairo"/>
              </a:rPr>
              <a:t>).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The manifestations of the Brown-Sequard syndrome depend on the level of the lesion.</a:t>
            </a:r>
            <a:endParaRPr/>
          </a:p>
        </p:txBody>
      </p:sp>
      <p:sp>
        <p:nvSpPr>
          <p:cNvPr id="418" name="Google Shape;418;p57"/>
          <p:cNvSpPr txBox="1"/>
          <p:nvPr/>
        </p:nvSpPr>
        <p:spPr>
          <a:xfrm>
            <a:off x="4296147" y="2746556"/>
            <a:ext cx="41100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B7B7B7"/>
                </a:solidFill>
                <a:latin typeface="Cairo"/>
                <a:ea typeface="Cairo"/>
                <a:cs typeface="Cairo"/>
                <a:sym typeface="Cairo"/>
              </a:rPr>
              <a:t>(Magnet Reflex)</a:t>
            </a:r>
            <a:endParaRPr sz="900">
              <a:solidFill>
                <a:srgbClr val="B7B7B7"/>
              </a:solidFill>
              <a:latin typeface="Cairo"/>
              <a:ea typeface="Cairo"/>
              <a:cs typeface="Cairo"/>
              <a:sym typeface="Cairo"/>
            </a:endParaRPr>
          </a:p>
        </p:txBody>
      </p:sp>
      <p:sp>
        <p:nvSpPr>
          <p:cNvPr id="419" name="Google Shape;419;p57"/>
          <p:cNvSpPr txBox="1"/>
          <p:nvPr/>
        </p:nvSpPr>
        <p:spPr>
          <a:xfrm>
            <a:off x="5188450" y="8497070"/>
            <a:ext cx="21048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B7B7B7"/>
                </a:solidFill>
                <a:latin typeface="Cairo"/>
                <a:ea typeface="Cairo"/>
                <a:cs typeface="Cairo"/>
                <a:sym typeface="Cairo"/>
              </a:rPr>
              <a:t>Cut of the Dorsal column</a:t>
            </a:r>
            <a:endParaRPr sz="900">
              <a:solidFill>
                <a:srgbClr val="B7B7B7"/>
              </a:solidFill>
              <a:latin typeface="Cairo"/>
              <a:ea typeface="Cairo"/>
              <a:cs typeface="Cairo"/>
              <a:sym typeface="Cairo"/>
            </a:endParaRPr>
          </a:p>
        </p:txBody>
      </p:sp>
      <p:sp>
        <p:nvSpPr>
          <p:cNvPr id="420" name="Google Shape;420;p57"/>
          <p:cNvSpPr txBox="1"/>
          <p:nvPr/>
        </p:nvSpPr>
        <p:spPr>
          <a:xfrm>
            <a:off x="4680825" y="9258075"/>
            <a:ext cx="4110000" cy="2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B7B7B7"/>
                </a:solidFill>
                <a:latin typeface="Cairo"/>
                <a:ea typeface="Cairo"/>
                <a:cs typeface="Cairo"/>
                <a:sym typeface="Cairo"/>
              </a:rPr>
              <a:t>Cut of spinothalamic </a:t>
            </a:r>
            <a:endParaRPr sz="900">
              <a:solidFill>
                <a:srgbClr val="B7B7B7"/>
              </a:solidFill>
              <a:latin typeface="Cairo"/>
              <a:ea typeface="Cairo"/>
              <a:cs typeface="Cairo"/>
              <a:sym typeface="Cairo"/>
            </a:endParaRPr>
          </a:p>
        </p:txBody>
      </p:sp>
      <p:sp>
        <p:nvSpPr>
          <p:cNvPr id="421" name="Google Shape;421;p57"/>
          <p:cNvSpPr txBox="1"/>
          <p:nvPr/>
        </p:nvSpPr>
        <p:spPr>
          <a:xfrm>
            <a:off x="5507250" y="7094825"/>
            <a:ext cx="11847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B7B7B7"/>
                </a:solidFill>
                <a:latin typeface="Cairo"/>
                <a:ea typeface="Cairo"/>
                <a:cs typeface="Cairo"/>
                <a:sym typeface="Cairo"/>
              </a:rPr>
              <a:t>ممكن يزيد الإحساس في منطقة معينة</a:t>
            </a:r>
            <a:endParaRPr sz="900">
              <a:solidFill>
                <a:srgbClr val="B7B7B7"/>
              </a:solidFill>
              <a:latin typeface="Cairo"/>
              <a:ea typeface="Cairo"/>
              <a:cs typeface="Cairo"/>
              <a:sym typeface="Cai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graphicFrame>
        <p:nvGraphicFramePr>
          <p:cNvPr id="426" name="Google Shape;426;p58"/>
          <p:cNvGraphicFramePr/>
          <p:nvPr/>
        </p:nvGraphicFramePr>
        <p:xfrm>
          <a:off x="301050" y="6717859"/>
          <a:ext cx="3000000" cy="3000000"/>
        </p:xfrm>
        <a:graphic>
          <a:graphicData uri="http://schemas.openxmlformats.org/drawingml/2006/table">
            <a:tbl>
              <a:tblPr>
                <a:noFill/>
                <a:tableStyleId>{B230C5BF-7EA8-44C8-BE06-B2E98C3940FA}</a:tableStyleId>
              </a:tblPr>
              <a:tblGrid>
                <a:gridCol w="1195650"/>
                <a:gridCol w="3135250"/>
                <a:gridCol w="2165450"/>
              </a:tblGrid>
              <a:tr h="252525">
                <a:tc gridSpan="3">
                  <a:txBody>
                    <a:bodyPr>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Josefin Sans"/>
                          <a:ea typeface="Josefin Sans"/>
                          <a:cs typeface="Josefin Sans"/>
                          <a:sym typeface="Josefin Sans"/>
                        </a:rPr>
                        <a:t>An example of such injury involving the thoracic spinal cord</a:t>
                      </a:r>
                      <a:endParaRPr sz="900">
                        <a:latin typeface="Josefin Sans"/>
                        <a:ea typeface="Josefin Sans"/>
                        <a:cs typeface="Josefin Sans"/>
                        <a:sym typeface="Josefin Sans"/>
                      </a:endParaRPr>
                    </a:p>
                  </a:txBody>
                  <a:tcPr marT="91425" marB="91425" marR="91425" marL="91425">
                    <a:solidFill>
                      <a:srgbClr val="EFEFEF"/>
                    </a:solidFill>
                  </a:tcPr>
                </a:tc>
                <a:tc hMerge="1"/>
                <a:tc hMerge="1"/>
              </a:tr>
              <a:tr h="252525">
                <a:tc rowSpan="3">
                  <a:txBody>
                    <a:bodyPr>
                      <a:noAutofit/>
                    </a:bodyPr>
                    <a:lstStyle/>
                    <a:p>
                      <a:pPr indent="0" lvl="0" marL="0" rtl="0" algn="ctr">
                        <a:spcBef>
                          <a:spcPts val="0"/>
                        </a:spcBef>
                        <a:spcAft>
                          <a:spcPts val="0"/>
                        </a:spcAft>
                        <a:buNone/>
                      </a:pPr>
                      <a:r>
                        <a:rPr lang="en" sz="900">
                          <a:solidFill>
                            <a:schemeClr val="lt1"/>
                          </a:solidFill>
                          <a:latin typeface="Josefin Sans"/>
                          <a:ea typeface="Josefin Sans"/>
                          <a:cs typeface="Josefin Sans"/>
                          <a:sym typeface="Josefin Sans"/>
                        </a:rPr>
                        <a:t>On the same side </a:t>
                      </a:r>
                      <a:endParaRPr sz="900">
                        <a:solidFill>
                          <a:schemeClr val="lt1"/>
                        </a:solidFill>
                        <a:latin typeface="Josefin Sans"/>
                        <a:ea typeface="Josefin Sans"/>
                        <a:cs typeface="Josefin Sans"/>
                        <a:sym typeface="Josefin Sans"/>
                      </a:endParaRPr>
                    </a:p>
                    <a:p>
                      <a:pPr indent="0" lvl="0" marL="0" rtl="0" algn="ctr">
                        <a:spcBef>
                          <a:spcPts val="0"/>
                        </a:spcBef>
                        <a:spcAft>
                          <a:spcPts val="0"/>
                        </a:spcAft>
                        <a:buNone/>
                      </a:pPr>
                      <a:r>
                        <a:rPr lang="en" sz="900">
                          <a:solidFill>
                            <a:schemeClr val="lt1"/>
                          </a:solidFill>
                          <a:latin typeface="Josefin Sans"/>
                          <a:ea typeface="Josefin Sans"/>
                          <a:cs typeface="Josefin Sans"/>
                          <a:sym typeface="Josefin Sans"/>
                        </a:rPr>
                        <a:t>at the level of lesion</a:t>
                      </a:r>
                      <a:endParaRPr sz="900">
                        <a:solidFill>
                          <a:schemeClr val="lt1"/>
                        </a:solidFill>
                        <a:latin typeface="Josefin Sans"/>
                        <a:ea typeface="Josefin Sans"/>
                        <a:cs typeface="Josefin Sans"/>
                        <a:sym typeface="Josefin Sans"/>
                      </a:endParaRPr>
                    </a:p>
                  </a:txBody>
                  <a:tcPr marT="91425" marB="91425" marR="91425" marL="91425" anchor="ctr">
                    <a:solidFill>
                      <a:srgbClr val="6FA8DC"/>
                    </a:solidFill>
                  </a:tcPr>
                </a:tc>
                <a:tc gridSpan="2">
                  <a:txBody>
                    <a:bodyPr>
                      <a:noAutofit/>
                    </a:bodyPr>
                    <a:lstStyle/>
                    <a:p>
                      <a:pPr indent="0" lvl="0" marL="0" rtl="0" algn="l">
                        <a:spcBef>
                          <a:spcPts val="0"/>
                        </a:spcBef>
                        <a:spcAft>
                          <a:spcPts val="0"/>
                        </a:spcAft>
                        <a:buNone/>
                      </a:pPr>
                      <a:r>
                        <a:rPr lang="en" sz="900">
                          <a:solidFill>
                            <a:schemeClr val="dk1"/>
                          </a:solidFill>
                          <a:latin typeface="Cairo"/>
                          <a:ea typeface="Cairo"/>
                          <a:cs typeface="Cairo"/>
                          <a:sym typeface="Cairo"/>
                        </a:rPr>
                        <a:t>1. Paralysis of the lower motor neuron type, involving only the muscle supplied by the damaged segments. </a:t>
                      </a:r>
                      <a:endParaRPr sz="900"/>
                    </a:p>
                  </a:txBody>
                  <a:tcPr marT="91425" marB="91425" marR="91425" marL="91425" anchor="ctr">
                    <a:solidFill>
                      <a:srgbClr val="CFE2F3"/>
                    </a:solidFill>
                  </a:tcPr>
                </a:tc>
                <a:tc hMerge="1"/>
              </a:tr>
              <a:tr h="359025">
                <a:tc vMerge="1"/>
                <a:tc gridSpan="2">
                  <a:txBody>
                    <a:bodyPr>
                      <a:noAutofit/>
                    </a:bodyPr>
                    <a:lstStyle/>
                    <a:p>
                      <a:pPr indent="0" lvl="0" marL="0" rtl="0" algn="l">
                        <a:spcBef>
                          <a:spcPts val="0"/>
                        </a:spcBef>
                        <a:spcAft>
                          <a:spcPts val="0"/>
                        </a:spcAft>
                        <a:buNone/>
                      </a:pPr>
                      <a:r>
                        <a:rPr lang="en" sz="900">
                          <a:solidFill>
                            <a:schemeClr val="dk1"/>
                          </a:solidFill>
                          <a:latin typeface="Cairo"/>
                          <a:ea typeface="Cairo"/>
                          <a:cs typeface="Cairo"/>
                          <a:sym typeface="Cairo"/>
                        </a:rPr>
                        <a:t>2. Loss of all sensations in the areas supplied by the afferent fibres that enter the spinal cord in the damaged segments +/- band of hyperesthesia</a:t>
                      </a:r>
                      <a:endParaRPr sz="900"/>
                    </a:p>
                  </a:txBody>
                  <a:tcPr marT="91425" marB="91425" marR="91425" marL="91425" anchor="ctr">
                    <a:solidFill>
                      <a:srgbClr val="CFE2F3"/>
                    </a:solidFill>
                  </a:tcPr>
                </a:tc>
                <a:tc hMerge="1"/>
              </a:tr>
              <a:tr h="252525">
                <a:tc vMerge="1"/>
                <a:tc gridSpan="2">
                  <a:txBody>
                    <a:bodyPr>
                      <a:noAutofit/>
                    </a:bodyPr>
                    <a:lstStyle/>
                    <a:p>
                      <a:pPr indent="0" lvl="0" marL="0" rtl="0" algn="l">
                        <a:spcBef>
                          <a:spcPts val="0"/>
                        </a:spcBef>
                        <a:spcAft>
                          <a:spcPts val="0"/>
                        </a:spcAft>
                        <a:buNone/>
                      </a:pPr>
                      <a:r>
                        <a:rPr lang="en" sz="900">
                          <a:solidFill>
                            <a:schemeClr val="dk1"/>
                          </a:solidFill>
                          <a:latin typeface="Cairo"/>
                          <a:ea typeface="Cairo"/>
                          <a:cs typeface="Cairo"/>
                          <a:sym typeface="Cairo"/>
                        </a:rPr>
                        <a:t>3. Vasodilatation of the blood vessels that receive vasoconstrictor fibers from the damaged segment. </a:t>
                      </a:r>
                      <a:endParaRPr sz="900">
                        <a:solidFill>
                          <a:schemeClr val="dk1"/>
                        </a:solidFill>
                        <a:latin typeface="Cairo"/>
                        <a:ea typeface="Cairo"/>
                        <a:cs typeface="Cairo"/>
                        <a:sym typeface="Cairo"/>
                      </a:endParaRPr>
                    </a:p>
                  </a:txBody>
                  <a:tcPr marT="91425" marB="91425" marR="91425" marL="91425" anchor="ctr">
                    <a:solidFill>
                      <a:srgbClr val="CFE2F3"/>
                    </a:solidFill>
                  </a:tcPr>
                </a:tc>
                <a:tc hMerge="1"/>
              </a:tr>
              <a:tr h="252525">
                <a:tc rowSpan="3">
                  <a:txBody>
                    <a:bodyPr>
                      <a:noAutofit/>
                    </a:bodyPr>
                    <a:lstStyle/>
                    <a:p>
                      <a:pPr indent="0" lvl="0" marL="0" rtl="0" algn="ctr">
                        <a:spcBef>
                          <a:spcPts val="0"/>
                        </a:spcBef>
                        <a:spcAft>
                          <a:spcPts val="0"/>
                        </a:spcAft>
                        <a:buNone/>
                      </a:pPr>
                      <a:r>
                        <a:rPr lang="en" sz="900">
                          <a:solidFill>
                            <a:schemeClr val="lt1"/>
                          </a:solidFill>
                          <a:latin typeface="Josefin Sans"/>
                          <a:ea typeface="Josefin Sans"/>
                          <a:cs typeface="Josefin Sans"/>
                          <a:sym typeface="Josefin Sans"/>
                        </a:rPr>
                        <a:t>Ipsilaterally </a:t>
                      </a:r>
                      <a:endParaRPr sz="900">
                        <a:solidFill>
                          <a:schemeClr val="lt1"/>
                        </a:solidFill>
                        <a:latin typeface="Josefin Sans"/>
                        <a:ea typeface="Josefin Sans"/>
                        <a:cs typeface="Josefin Sans"/>
                        <a:sym typeface="Josefin Sans"/>
                      </a:endParaRPr>
                    </a:p>
                    <a:p>
                      <a:pPr indent="0" lvl="0" marL="0" rtl="0" algn="ctr">
                        <a:spcBef>
                          <a:spcPts val="0"/>
                        </a:spcBef>
                        <a:spcAft>
                          <a:spcPts val="0"/>
                        </a:spcAft>
                        <a:buNone/>
                      </a:pPr>
                      <a:r>
                        <a:rPr lang="en" sz="900">
                          <a:solidFill>
                            <a:schemeClr val="lt1"/>
                          </a:solidFill>
                          <a:latin typeface="Josefin Sans"/>
                          <a:ea typeface="Josefin Sans"/>
                          <a:cs typeface="Josefin Sans"/>
                          <a:sym typeface="Josefin Sans"/>
                        </a:rPr>
                        <a:t>below the level of the lesion</a:t>
                      </a:r>
                      <a:endParaRPr sz="900">
                        <a:solidFill>
                          <a:schemeClr val="lt1"/>
                        </a:solidFill>
                        <a:latin typeface="Josefin Sans"/>
                        <a:ea typeface="Josefin Sans"/>
                        <a:cs typeface="Josefin Sans"/>
                        <a:sym typeface="Josefin Sans"/>
                      </a:endParaRPr>
                    </a:p>
                  </a:txBody>
                  <a:tcPr marT="91425" marB="91425" marR="91425" marL="91425" anchor="ctr">
                    <a:solidFill>
                      <a:srgbClr val="E06666"/>
                    </a:solidFill>
                  </a:tcPr>
                </a:tc>
                <a:tc gridSpan="2">
                  <a:txBody>
                    <a:bodyPr>
                      <a:noAutofit/>
                    </a:bodyPr>
                    <a:lstStyle/>
                    <a:p>
                      <a:pPr indent="0" lvl="0" marL="0" rtl="0" algn="l">
                        <a:spcBef>
                          <a:spcPts val="0"/>
                        </a:spcBef>
                        <a:spcAft>
                          <a:spcPts val="0"/>
                        </a:spcAft>
                        <a:buNone/>
                      </a:pPr>
                      <a:r>
                        <a:rPr lang="en" sz="900">
                          <a:solidFill>
                            <a:schemeClr val="dk1"/>
                          </a:solidFill>
                          <a:latin typeface="Cairo"/>
                          <a:ea typeface="Cairo"/>
                          <a:cs typeface="Cairo"/>
                          <a:sym typeface="Cairo"/>
                        </a:rPr>
                        <a:t>1. UMNL/spastic lower limb (spasticity) &amp; CLONUS. </a:t>
                      </a:r>
                      <a:endParaRPr sz="900"/>
                    </a:p>
                  </a:txBody>
                  <a:tcPr marT="91425" marB="91425" marR="91425" marL="91425" anchor="ctr">
                    <a:solidFill>
                      <a:srgbClr val="F4CCCC"/>
                    </a:solidFill>
                  </a:tcPr>
                </a:tc>
                <a:tc hMerge="1"/>
              </a:tr>
              <a:tr h="252525">
                <a:tc vMerge="1"/>
                <a:tc gridSpan="2">
                  <a:txBody>
                    <a:bodyPr>
                      <a:noAutofit/>
                    </a:bodyPr>
                    <a:lstStyle/>
                    <a:p>
                      <a:pPr indent="0" lvl="0" marL="0" rtl="0" algn="l">
                        <a:spcBef>
                          <a:spcPts val="0"/>
                        </a:spcBef>
                        <a:spcAft>
                          <a:spcPts val="0"/>
                        </a:spcAft>
                        <a:buNone/>
                      </a:pPr>
                      <a:r>
                        <a:rPr lang="en" sz="900">
                          <a:solidFill>
                            <a:schemeClr val="dk1"/>
                          </a:solidFill>
                          <a:latin typeface="Cairo"/>
                          <a:ea typeface="Cairo"/>
                          <a:cs typeface="Cairo"/>
                          <a:sym typeface="Cairo"/>
                        </a:rPr>
                        <a:t>2. Fine touch, two-point discrimination, position and vibration sense are lost. why?</a:t>
                      </a:r>
                      <a:endParaRPr sz="900"/>
                    </a:p>
                  </a:txBody>
                  <a:tcPr marT="91425" marB="91425" marR="91425" marL="91425" anchor="ctr">
                    <a:solidFill>
                      <a:srgbClr val="F4CCCC"/>
                    </a:solidFill>
                  </a:tcPr>
                </a:tc>
                <a:tc hMerge="1"/>
              </a:tr>
              <a:tr h="252525">
                <a:tc vMerge="1"/>
                <a:tc gridSpan="2">
                  <a:txBody>
                    <a:bodyPr>
                      <a:noAutofit/>
                    </a:bodyPr>
                    <a:lstStyle/>
                    <a:p>
                      <a:pPr indent="0" lvl="0" marL="0" rtl="0" algn="l">
                        <a:spcBef>
                          <a:spcPts val="0"/>
                        </a:spcBef>
                        <a:spcAft>
                          <a:spcPts val="0"/>
                        </a:spcAft>
                        <a:buNone/>
                      </a:pPr>
                      <a:r>
                        <a:rPr lang="en" sz="900">
                          <a:solidFill>
                            <a:schemeClr val="dk1"/>
                          </a:solidFill>
                          <a:latin typeface="Cairo"/>
                          <a:ea typeface="Cairo"/>
                          <a:cs typeface="Cairo"/>
                          <a:sym typeface="Cairo"/>
                        </a:rPr>
                        <a:t>3. Vasodilation </a:t>
                      </a:r>
                      <a:endParaRPr sz="900">
                        <a:solidFill>
                          <a:schemeClr val="dk1"/>
                        </a:solidFill>
                        <a:latin typeface="Cairo"/>
                        <a:ea typeface="Cairo"/>
                        <a:cs typeface="Cairo"/>
                        <a:sym typeface="Cairo"/>
                      </a:endParaRPr>
                    </a:p>
                  </a:txBody>
                  <a:tcPr marT="91425" marB="91425" marR="91425" marL="91425" anchor="ctr">
                    <a:solidFill>
                      <a:srgbClr val="F4CCCC"/>
                    </a:solidFill>
                  </a:tcPr>
                </a:tc>
                <a:tc hMerge="1"/>
              </a:tr>
              <a:tr h="465525">
                <a:tc>
                  <a:txBody>
                    <a:bodyPr>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Josefin Sans"/>
                          <a:ea typeface="Josefin Sans"/>
                          <a:cs typeface="Josefin Sans"/>
                          <a:sym typeface="Josefin Sans"/>
                        </a:rPr>
                        <a:t>Contralaterally </a:t>
                      </a:r>
                      <a:endParaRPr sz="900">
                        <a:solidFill>
                          <a:schemeClr val="lt1"/>
                        </a:solidFill>
                        <a:latin typeface="Josefin Sans"/>
                        <a:ea typeface="Josefin Sans"/>
                        <a:cs typeface="Josefin Sans"/>
                        <a:sym typeface="Josefin Sans"/>
                      </a:endParaRPr>
                    </a:p>
                    <a:p>
                      <a:pPr indent="0" lvl="0" marL="0" rtl="0" algn="ctr">
                        <a:spcBef>
                          <a:spcPts val="0"/>
                        </a:spcBef>
                        <a:spcAft>
                          <a:spcPts val="0"/>
                        </a:spcAft>
                        <a:buClr>
                          <a:schemeClr val="dk1"/>
                        </a:buClr>
                        <a:buSzPts val="1100"/>
                        <a:buFont typeface="Arial"/>
                        <a:buNone/>
                      </a:pPr>
                      <a:r>
                        <a:rPr lang="en" sz="900">
                          <a:solidFill>
                            <a:schemeClr val="lt1"/>
                          </a:solidFill>
                          <a:latin typeface="Josefin Sans"/>
                          <a:ea typeface="Josefin Sans"/>
                          <a:cs typeface="Josefin Sans"/>
                          <a:sym typeface="Josefin Sans"/>
                        </a:rPr>
                        <a:t>below the level of the lesion</a:t>
                      </a:r>
                      <a:endParaRPr sz="900">
                        <a:solidFill>
                          <a:schemeClr val="lt1"/>
                        </a:solidFill>
                        <a:latin typeface="Josefin Sans"/>
                        <a:ea typeface="Josefin Sans"/>
                        <a:cs typeface="Josefin Sans"/>
                        <a:sym typeface="Josefin Sans"/>
                      </a:endParaRPr>
                    </a:p>
                  </a:txBody>
                  <a:tcPr marT="91425" marB="91425" marR="91425" marL="91425" anchor="ctr">
                    <a:solidFill>
                      <a:srgbClr val="93C47D"/>
                    </a:solidFill>
                  </a:tcPr>
                </a:tc>
                <a:tc gridSpan="2">
                  <a:txBody>
                    <a:bodyPr>
                      <a:noAutofit/>
                    </a:bodyPr>
                    <a:lstStyle/>
                    <a:p>
                      <a:pPr indent="0" lvl="0" marL="0" rtl="0" algn="l">
                        <a:spcBef>
                          <a:spcPts val="0"/>
                        </a:spcBef>
                        <a:spcAft>
                          <a:spcPts val="0"/>
                        </a:spcAft>
                        <a:buNone/>
                      </a:pPr>
                      <a:r>
                        <a:rPr lang="en" sz="900">
                          <a:solidFill>
                            <a:schemeClr val="dk1"/>
                          </a:solidFill>
                          <a:latin typeface="Cairo"/>
                          <a:ea typeface="Cairo"/>
                          <a:cs typeface="Cairo"/>
                          <a:sym typeface="Cairo"/>
                        </a:rPr>
                        <a:t>Pain and temperature sensations are lost, Why ?</a:t>
                      </a:r>
                      <a:endParaRPr sz="900"/>
                    </a:p>
                  </a:txBody>
                  <a:tcPr marT="91425" marB="91425" marR="91425" marL="91425" anchor="ctr">
                    <a:solidFill>
                      <a:srgbClr val="D9EAD3"/>
                    </a:solidFill>
                  </a:tcPr>
                </a:tc>
                <a:tc hMerge="1"/>
              </a:tr>
            </a:tbl>
          </a:graphicData>
        </a:graphic>
      </p:graphicFrame>
      <p:sp>
        <p:nvSpPr>
          <p:cNvPr id="427" name="Google Shape;427;p58"/>
          <p:cNvSpPr txBox="1"/>
          <p:nvPr/>
        </p:nvSpPr>
        <p:spPr>
          <a:xfrm>
            <a:off x="2317338" y="304791"/>
            <a:ext cx="2223900" cy="56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rgbClr val="134F5C"/>
                </a:solidFill>
                <a:highlight>
                  <a:srgbClr val="EFEFEF"/>
                </a:highlight>
                <a:latin typeface="Josefin Sans"/>
                <a:ea typeface="Josefin Sans"/>
                <a:cs typeface="Josefin Sans"/>
                <a:sym typeface="Josefin Sans"/>
              </a:rPr>
              <a:t>Summary </a:t>
            </a:r>
            <a:endParaRPr sz="2400">
              <a:solidFill>
                <a:srgbClr val="134F5C"/>
              </a:solidFill>
              <a:highlight>
                <a:srgbClr val="EFEFEF"/>
              </a:highlight>
              <a:latin typeface="Josefin Sans"/>
              <a:ea typeface="Josefin Sans"/>
              <a:cs typeface="Josefin Sans"/>
              <a:sym typeface="Josefin Sans"/>
            </a:endParaRPr>
          </a:p>
          <a:p>
            <a:pPr indent="0" lvl="0" marL="0" rtl="0" algn="ctr">
              <a:spcBef>
                <a:spcPts val="0"/>
              </a:spcBef>
              <a:spcAft>
                <a:spcPts val="0"/>
              </a:spcAft>
              <a:buNone/>
            </a:pPr>
            <a:r>
              <a:t/>
            </a:r>
            <a:endParaRPr sz="2400">
              <a:solidFill>
                <a:srgbClr val="134F5C"/>
              </a:solidFill>
              <a:highlight>
                <a:srgbClr val="EFEFEF"/>
              </a:highlight>
              <a:latin typeface="Josefin Sans"/>
              <a:ea typeface="Josefin Sans"/>
              <a:cs typeface="Josefin Sans"/>
              <a:sym typeface="Josefin Sans"/>
            </a:endParaRPr>
          </a:p>
          <a:p>
            <a:pPr indent="0" lvl="0" marL="0" rtl="0" algn="ctr">
              <a:spcBef>
                <a:spcPts val="0"/>
              </a:spcBef>
              <a:spcAft>
                <a:spcPts val="0"/>
              </a:spcAft>
              <a:buNone/>
            </a:pPr>
            <a:r>
              <a:t/>
            </a:r>
            <a:endParaRPr sz="2400">
              <a:solidFill>
                <a:srgbClr val="134F5C"/>
              </a:solidFill>
              <a:highlight>
                <a:srgbClr val="EFEFEF"/>
              </a:highlight>
              <a:latin typeface="Josefin Sans"/>
              <a:ea typeface="Josefin Sans"/>
              <a:cs typeface="Josefin Sans"/>
              <a:sym typeface="Josefin Sans"/>
            </a:endParaRPr>
          </a:p>
        </p:txBody>
      </p:sp>
      <p:sp>
        <p:nvSpPr>
          <p:cNvPr id="428" name="Google Shape;428;p5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9" name="Google Shape;429;p58"/>
          <p:cNvSpPr txBox="1"/>
          <p:nvPr/>
        </p:nvSpPr>
        <p:spPr>
          <a:xfrm>
            <a:off x="304350" y="5"/>
            <a:ext cx="54864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34F5C"/>
                </a:solidFill>
                <a:latin typeface="Josefin Sans"/>
                <a:ea typeface="Josefin Sans"/>
                <a:cs typeface="Josefin Sans"/>
                <a:sym typeface="Josefin Sans"/>
              </a:rPr>
              <a:t>Important points you should focus on:</a:t>
            </a:r>
            <a:endParaRPr sz="1200">
              <a:solidFill>
                <a:srgbClr val="134F5C"/>
              </a:solidFill>
              <a:latin typeface="Josefin Sans"/>
              <a:ea typeface="Josefin Sans"/>
              <a:cs typeface="Josefin Sans"/>
              <a:sym typeface="Josefin Sans"/>
            </a:endParaRPr>
          </a:p>
        </p:txBody>
      </p:sp>
      <p:graphicFrame>
        <p:nvGraphicFramePr>
          <p:cNvPr id="430" name="Google Shape;430;p58"/>
          <p:cNvGraphicFramePr/>
          <p:nvPr/>
        </p:nvGraphicFramePr>
        <p:xfrm>
          <a:off x="301057" y="869989"/>
          <a:ext cx="3000000" cy="3000000"/>
        </p:xfrm>
        <a:graphic>
          <a:graphicData uri="http://schemas.openxmlformats.org/drawingml/2006/table">
            <a:tbl>
              <a:tblPr>
                <a:noFill/>
                <a:tableStyleId>{B230C5BF-7EA8-44C8-BE06-B2E98C3940FA}</a:tableStyleId>
              </a:tblPr>
              <a:tblGrid>
                <a:gridCol w="3127950"/>
                <a:gridCol w="3127950"/>
              </a:tblGrid>
              <a:tr h="374475">
                <a:tc>
                  <a:txBody>
                    <a:bodyPr>
                      <a:noAutofit/>
                    </a:bodyPr>
                    <a:lstStyle/>
                    <a:p>
                      <a:pPr indent="0" lvl="0" marL="0" rtl="0" algn="ctr">
                        <a:spcBef>
                          <a:spcPts val="0"/>
                        </a:spcBef>
                        <a:spcAft>
                          <a:spcPts val="0"/>
                        </a:spcAft>
                        <a:buNone/>
                      </a:pPr>
                      <a:r>
                        <a:rPr lang="en" sz="1200">
                          <a:solidFill>
                            <a:srgbClr val="FFFFFF"/>
                          </a:solidFill>
                          <a:latin typeface="Josefin Sans"/>
                          <a:ea typeface="Josefin Sans"/>
                          <a:cs typeface="Josefin Sans"/>
                          <a:sym typeface="Josefin Sans"/>
                        </a:rPr>
                        <a:t>Spasticity </a:t>
                      </a:r>
                      <a:endParaRPr sz="1200">
                        <a:solidFill>
                          <a:srgbClr val="FFFFFF"/>
                        </a:solidFill>
                        <a:latin typeface="Josefin Sans"/>
                        <a:ea typeface="Josefin Sans"/>
                        <a:cs typeface="Josefin Sans"/>
                        <a:sym typeface="Josefin Sans"/>
                      </a:endParaRPr>
                    </a:p>
                  </a:txBody>
                  <a:tcPr marT="91425" marB="91425" marR="91425" marL="91425">
                    <a:solidFill>
                      <a:srgbClr val="134F5C"/>
                    </a:solidFill>
                  </a:tcPr>
                </a:tc>
                <a:tc>
                  <a:txBody>
                    <a:bodyPr>
                      <a:noAutofit/>
                    </a:bodyPr>
                    <a:lstStyle/>
                    <a:p>
                      <a:pPr indent="0" lvl="0" marL="0" rtl="0" algn="ctr">
                        <a:spcBef>
                          <a:spcPts val="0"/>
                        </a:spcBef>
                        <a:spcAft>
                          <a:spcPts val="0"/>
                        </a:spcAft>
                        <a:buNone/>
                      </a:pPr>
                      <a:r>
                        <a:rPr lang="en" sz="1200">
                          <a:solidFill>
                            <a:srgbClr val="FFFFFF"/>
                          </a:solidFill>
                          <a:latin typeface="Josefin Sans"/>
                          <a:ea typeface="Josefin Sans"/>
                          <a:cs typeface="Josefin Sans"/>
                          <a:sym typeface="Josefin Sans"/>
                        </a:rPr>
                        <a:t>Rigidity </a:t>
                      </a:r>
                      <a:endParaRPr sz="1200">
                        <a:solidFill>
                          <a:srgbClr val="FFFFFF"/>
                        </a:solidFill>
                        <a:latin typeface="Josefin Sans"/>
                        <a:ea typeface="Josefin Sans"/>
                        <a:cs typeface="Josefin Sans"/>
                        <a:sym typeface="Josefin Sans"/>
                      </a:endParaRPr>
                    </a:p>
                  </a:txBody>
                  <a:tcPr marT="91425" marB="91425" marR="91425" marL="91425">
                    <a:solidFill>
                      <a:srgbClr val="134F5C"/>
                    </a:solidFill>
                  </a:tcPr>
                </a:tc>
              </a:tr>
              <a:tr h="357150">
                <a:tc>
                  <a:txBody>
                    <a:bodyPr>
                      <a:noAutofit/>
                    </a:bodyPr>
                    <a:lstStyle/>
                    <a:p>
                      <a:pPr indent="0" lvl="0" marL="0" rtl="0" algn="ctr">
                        <a:spcBef>
                          <a:spcPts val="0"/>
                        </a:spcBef>
                        <a:spcAft>
                          <a:spcPts val="0"/>
                        </a:spcAft>
                        <a:buNone/>
                      </a:pPr>
                      <a:r>
                        <a:rPr lang="en" sz="1200">
                          <a:latin typeface="Cairo"/>
                          <a:ea typeface="Cairo"/>
                          <a:cs typeface="Cairo"/>
                          <a:sym typeface="Cairo"/>
                        </a:rPr>
                        <a:t>Resistance to passive stretch </a:t>
                      </a:r>
                      <a:endParaRPr sz="1200">
                        <a:latin typeface="Cairo"/>
                        <a:ea typeface="Cairo"/>
                        <a:cs typeface="Cairo"/>
                        <a:sym typeface="Cairo"/>
                      </a:endParaRPr>
                    </a:p>
                  </a:txBody>
                  <a:tcPr marT="91425" marB="91425" marR="91425" marL="91425">
                    <a:solidFill>
                      <a:srgbClr val="EAD1DC"/>
                    </a:solidFill>
                  </a:tcPr>
                </a:tc>
                <a:tc>
                  <a:txBody>
                    <a:bodyPr>
                      <a:noAutofit/>
                    </a:bodyPr>
                    <a:lstStyle/>
                    <a:p>
                      <a:pPr indent="0" lvl="0" marL="0" rtl="0" algn="ctr">
                        <a:spcBef>
                          <a:spcPts val="0"/>
                        </a:spcBef>
                        <a:spcAft>
                          <a:spcPts val="0"/>
                        </a:spcAft>
                        <a:buNone/>
                      </a:pPr>
                      <a:r>
                        <a:rPr lang="en" sz="1200">
                          <a:latin typeface="Cairo"/>
                          <a:ea typeface="Cairo"/>
                          <a:cs typeface="Cairo"/>
                          <a:sym typeface="Cairo"/>
                        </a:rPr>
                        <a:t>Resistance to passive movement </a:t>
                      </a:r>
                      <a:endParaRPr sz="1200">
                        <a:latin typeface="Cairo"/>
                        <a:ea typeface="Cairo"/>
                        <a:cs typeface="Cairo"/>
                        <a:sym typeface="Cairo"/>
                      </a:endParaRPr>
                    </a:p>
                  </a:txBody>
                  <a:tcPr marT="91425" marB="91425" marR="91425" marL="91425">
                    <a:solidFill>
                      <a:srgbClr val="FFF2CC"/>
                    </a:solidFill>
                  </a:tcPr>
                </a:tc>
              </a:tr>
              <a:tr h="357150">
                <a:tc>
                  <a:txBody>
                    <a:bodyPr>
                      <a:noAutofit/>
                    </a:bodyPr>
                    <a:lstStyle/>
                    <a:p>
                      <a:pPr indent="0" lvl="0" marL="0" rtl="0" algn="ctr">
                        <a:spcBef>
                          <a:spcPts val="0"/>
                        </a:spcBef>
                        <a:spcAft>
                          <a:spcPts val="0"/>
                        </a:spcAft>
                        <a:buNone/>
                      </a:pPr>
                      <a:r>
                        <a:rPr lang="en" sz="1200">
                          <a:latin typeface="Cairo"/>
                          <a:ea typeface="Cairo"/>
                          <a:cs typeface="Cairo"/>
                          <a:sym typeface="Cairo"/>
                        </a:rPr>
                        <a:t>Involuntary, </a:t>
                      </a:r>
                      <a:r>
                        <a:rPr lang="en" sz="1200">
                          <a:solidFill>
                            <a:schemeClr val="dk1"/>
                          </a:solidFill>
                          <a:latin typeface="Cairo"/>
                          <a:ea typeface="Cairo"/>
                          <a:cs typeface="Cairo"/>
                          <a:sym typeface="Cairo"/>
                        </a:rPr>
                        <a:t>Velocity-dependent </a:t>
                      </a:r>
                      <a:endParaRPr sz="1200">
                        <a:latin typeface="Cairo"/>
                        <a:ea typeface="Cairo"/>
                        <a:cs typeface="Cairo"/>
                        <a:sym typeface="Cairo"/>
                      </a:endParaRPr>
                    </a:p>
                  </a:txBody>
                  <a:tcPr marT="91425" marB="91425" marR="91425" marL="91425">
                    <a:solidFill>
                      <a:srgbClr val="EAD1DC"/>
                    </a:solidFill>
                  </a:tcPr>
                </a:tc>
                <a:tc>
                  <a:txBody>
                    <a:bodyPr>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Involuntary, Not velocity-dependent </a:t>
                      </a:r>
                      <a:endParaRPr sz="1200">
                        <a:latin typeface="Cairo"/>
                        <a:ea typeface="Cairo"/>
                        <a:cs typeface="Cairo"/>
                        <a:sym typeface="Cairo"/>
                      </a:endParaRPr>
                    </a:p>
                  </a:txBody>
                  <a:tcPr marT="91425" marB="91425" marR="91425" marL="91425">
                    <a:solidFill>
                      <a:srgbClr val="FFF2CC"/>
                    </a:solidFill>
                  </a:tcPr>
                </a:tc>
              </a:tr>
              <a:tr h="357150">
                <a:tc>
                  <a:txBody>
                    <a:bodyPr>
                      <a:noAutofit/>
                    </a:bodyPr>
                    <a:lstStyle/>
                    <a:p>
                      <a:pPr indent="0" lvl="0" marL="0" rtl="0" algn="ctr">
                        <a:spcBef>
                          <a:spcPts val="0"/>
                        </a:spcBef>
                        <a:spcAft>
                          <a:spcPts val="0"/>
                        </a:spcAft>
                        <a:buNone/>
                      </a:pPr>
                      <a:r>
                        <a:rPr lang="en" sz="1200">
                          <a:latin typeface="Cairo"/>
                          <a:ea typeface="Cairo"/>
                          <a:cs typeface="Cairo"/>
                          <a:sym typeface="Cairo"/>
                        </a:rPr>
                        <a:t>Unidirectional </a:t>
                      </a:r>
                      <a:endParaRPr sz="1200">
                        <a:latin typeface="Cairo"/>
                        <a:ea typeface="Cairo"/>
                        <a:cs typeface="Cairo"/>
                        <a:sym typeface="Cairo"/>
                      </a:endParaRPr>
                    </a:p>
                  </a:txBody>
                  <a:tcPr marT="91425" marB="91425" marR="91425" marL="91425">
                    <a:solidFill>
                      <a:srgbClr val="EAD1DC"/>
                    </a:solidFill>
                  </a:tcPr>
                </a:tc>
                <a:tc>
                  <a:txBody>
                    <a:bodyPr>
                      <a:noAutofit/>
                    </a:bodyPr>
                    <a:lstStyle/>
                    <a:p>
                      <a:pPr indent="0" lvl="0" marL="0" rtl="0" algn="ctr">
                        <a:spcBef>
                          <a:spcPts val="0"/>
                        </a:spcBef>
                        <a:spcAft>
                          <a:spcPts val="0"/>
                        </a:spcAft>
                        <a:buNone/>
                      </a:pPr>
                      <a:r>
                        <a:rPr lang="en" sz="1200">
                          <a:latin typeface="Cairo"/>
                          <a:ea typeface="Cairo"/>
                          <a:cs typeface="Cairo"/>
                          <a:sym typeface="Cairo"/>
                        </a:rPr>
                        <a:t>Bidirectional </a:t>
                      </a:r>
                      <a:endParaRPr sz="1200">
                        <a:latin typeface="Cairo"/>
                        <a:ea typeface="Cairo"/>
                        <a:cs typeface="Cairo"/>
                        <a:sym typeface="Cairo"/>
                      </a:endParaRPr>
                    </a:p>
                  </a:txBody>
                  <a:tcPr marT="91425" marB="91425" marR="91425" marL="91425">
                    <a:solidFill>
                      <a:srgbClr val="FFF2CC"/>
                    </a:solidFill>
                  </a:tcPr>
                </a:tc>
              </a:tr>
              <a:tr h="357150">
                <a:tc gridSpan="2">
                  <a:txBody>
                    <a:bodyPr>
                      <a:noAutofit/>
                    </a:bodyPr>
                    <a:lstStyle/>
                    <a:p>
                      <a:pPr indent="0" lvl="0" marL="0" rtl="0" algn="ctr">
                        <a:spcBef>
                          <a:spcPts val="0"/>
                        </a:spcBef>
                        <a:spcAft>
                          <a:spcPts val="0"/>
                        </a:spcAft>
                        <a:buNone/>
                      </a:pPr>
                      <a:r>
                        <a:rPr lang="en" sz="1200">
                          <a:latin typeface="Cairo"/>
                          <a:ea typeface="Cairo"/>
                          <a:cs typeface="Cairo"/>
                          <a:sym typeface="Cairo"/>
                        </a:rPr>
                        <a:t>Leads to resistance to movement </a:t>
                      </a:r>
                      <a:endParaRPr sz="1200">
                        <a:latin typeface="Cairo"/>
                        <a:ea typeface="Cairo"/>
                        <a:cs typeface="Cairo"/>
                        <a:sym typeface="Cairo"/>
                      </a:endParaRPr>
                    </a:p>
                  </a:txBody>
                  <a:tcPr marT="91425" marB="91425" marR="91425" marL="91425">
                    <a:solidFill>
                      <a:srgbClr val="D0E0E3"/>
                    </a:solidFill>
                  </a:tcPr>
                </a:tc>
                <a:tc hMerge="1"/>
              </a:tr>
            </a:tbl>
          </a:graphicData>
        </a:graphic>
      </p:graphicFrame>
      <p:sp>
        <p:nvSpPr>
          <p:cNvPr id="431" name="Google Shape;431;p58"/>
          <p:cNvSpPr/>
          <p:nvPr/>
        </p:nvSpPr>
        <p:spPr>
          <a:xfrm>
            <a:off x="1002960" y="2939494"/>
            <a:ext cx="1500600" cy="3879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34F5C"/>
                </a:solidFill>
                <a:latin typeface="Josefin Sans"/>
                <a:ea typeface="Josefin Sans"/>
                <a:cs typeface="Josefin Sans"/>
                <a:sym typeface="Josefin Sans"/>
              </a:rPr>
              <a:t>Causes of spasticity </a:t>
            </a:r>
            <a:endParaRPr sz="1200">
              <a:solidFill>
                <a:srgbClr val="134F5C"/>
              </a:solidFill>
              <a:latin typeface="Josefin Sans"/>
              <a:ea typeface="Josefin Sans"/>
              <a:cs typeface="Josefin Sans"/>
              <a:sym typeface="Josefin Sans"/>
            </a:endParaRPr>
          </a:p>
        </p:txBody>
      </p:sp>
      <p:sp>
        <p:nvSpPr>
          <p:cNvPr id="432" name="Google Shape;432;p58"/>
          <p:cNvSpPr/>
          <p:nvPr/>
        </p:nvSpPr>
        <p:spPr>
          <a:xfrm>
            <a:off x="1002953" y="3422627"/>
            <a:ext cx="1500600" cy="387900"/>
          </a:xfrm>
          <a:prstGeom prst="roundRect">
            <a:avLst>
              <a:gd fmla="val 16667" name="adj"/>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Cairo"/>
                <a:ea typeface="Cairo"/>
                <a:cs typeface="Cairo"/>
                <a:sym typeface="Cairo"/>
              </a:rPr>
              <a:t>(UMNS) syndrome</a:t>
            </a:r>
            <a:endParaRPr sz="1200"/>
          </a:p>
        </p:txBody>
      </p:sp>
      <p:sp>
        <p:nvSpPr>
          <p:cNvPr id="433" name="Google Shape;433;p58"/>
          <p:cNvSpPr/>
          <p:nvPr/>
        </p:nvSpPr>
        <p:spPr>
          <a:xfrm>
            <a:off x="1593550" y="4075852"/>
            <a:ext cx="1251300" cy="3879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Cairo"/>
                <a:ea typeface="Cairo"/>
                <a:cs typeface="Cairo"/>
                <a:sym typeface="Cairo"/>
              </a:rPr>
              <a:t>Cerebral palsy </a:t>
            </a:r>
            <a:endParaRPr sz="1000"/>
          </a:p>
        </p:txBody>
      </p:sp>
      <p:sp>
        <p:nvSpPr>
          <p:cNvPr id="434" name="Google Shape;434;p58"/>
          <p:cNvSpPr/>
          <p:nvPr/>
        </p:nvSpPr>
        <p:spPr>
          <a:xfrm>
            <a:off x="2882747" y="4075853"/>
            <a:ext cx="781200" cy="3879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Cairo"/>
                <a:ea typeface="Cairo"/>
                <a:cs typeface="Cairo"/>
                <a:sym typeface="Cairo"/>
              </a:rPr>
              <a:t>Stroke</a:t>
            </a:r>
            <a:endParaRPr sz="1000"/>
          </a:p>
        </p:txBody>
      </p:sp>
      <p:sp>
        <p:nvSpPr>
          <p:cNvPr id="435" name="Google Shape;435;p58"/>
          <p:cNvSpPr/>
          <p:nvPr/>
        </p:nvSpPr>
        <p:spPr>
          <a:xfrm>
            <a:off x="304350" y="4075853"/>
            <a:ext cx="1251300" cy="3879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Cairo"/>
                <a:ea typeface="Cairo"/>
                <a:cs typeface="Cairo"/>
                <a:sym typeface="Cairo"/>
              </a:rPr>
              <a:t>Spinal cord injury </a:t>
            </a:r>
            <a:endParaRPr sz="1000"/>
          </a:p>
        </p:txBody>
      </p:sp>
      <p:sp>
        <p:nvSpPr>
          <p:cNvPr id="436" name="Google Shape;436;p58"/>
          <p:cNvSpPr/>
          <p:nvPr/>
        </p:nvSpPr>
        <p:spPr>
          <a:xfrm>
            <a:off x="4991061" y="4075852"/>
            <a:ext cx="1251300" cy="3879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Cairo"/>
                <a:ea typeface="Cairo"/>
                <a:cs typeface="Cairo"/>
                <a:sym typeface="Cairo"/>
              </a:rPr>
              <a:t>Multiple sclerosis </a:t>
            </a:r>
            <a:endParaRPr sz="1000"/>
          </a:p>
        </p:txBody>
      </p:sp>
      <p:sp>
        <p:nvSpPr>
          <p:cNvPr id="437" name="Google Shape;437;p58"/>
          <p:cNvSpPr/>
          <p:nvPr/>
        </p:nvSpPr>
        <p:spPr>
          <a:xfrm>
            <a:off x="3701838" y="4075852"/>
            <a:ext cx="1251300" cy="3879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Cairo"/>
                <a:ea typeface="Cairo"/>
                <a:cs typeface="Cairo"/>
                <a:sym typeface="Cairo"/>
              </a:rPr>
              <a:t>Acquired brain injury </a:t>
            </a:r>
            <a:endParaRPr sz="1000"/>
          </a:p>
        </p:txBody>
      </p:sp>
      <p:cxnSp>
        <p:nvCxnSpPr>
          <p:cNvPr id="438" name="Google Shape;438;p58"/>
          <p:cNvCxnSpPr>
            <a:stCxn id="432" idx="2"/>
            <a:endCxn id="434" idx="0"/>
          </p:cNvCxnSpPr>
          <p:nvPr/>
        </p:nvCxnSpPr>
        <p:spPr>
          <a:xfrm flipH="1" rot="-5400000">
            <a:off x="2380703" y="3183077"/>
            <a:ext cx="265200" cy="1520100"/>
          </a:xfrm>
          <a:prstGeom prst="bentConnector3">
            <a:avLst>
              <a:gd fmla="val 50024" name="adj1"/>
            </a:avLst>
          </a:prstGeom>
          <a:noFill/>
          <a:ln cap="flat" cmpd="sng" w="9525">
            <a:solidFill>
              <a:schemeClr val="dk2"/>
            </a:solidFill>
            <a:prstDash val="solid"/>
            <a:round/>
            <a:headEnd len="med" w="med" type="none"/>
            <a:tailEnd len="med" w="med" type="oval"/>
          </a:ln>
        </p:spPr>
      </p:cxnSp>
      <p:cxnSp>
        <p:nvCxnSpPr>
          <p:cNvPr id="439" name="Google Shape;439;p58"/>
          <p:cNvCxnSpPr>
            <a:stCxn id="432" idx="2"/>
            <a:endCxn id="435" idx="0"/>
          </p:cNvCxnSpPr>
          <p:nvPr/>
        </p:nvCxnSpPr>
        <p:spPr>
          <a:xfrm rot="5400000">
            <a:off x="1209053" y="3531527"/>
            <a:ext cx="265200" cy="823200"/>
          </a:xfrm>
          <a:prstGeom prst="bentConnector3">
            <a:avLst>
              <a:gd fmla="val 50024" name="adj1"/>
            </a:avLst>
          </a:prstGeom>
          <a:noFill/>
          <a:ln cap="flat" cmpd="sng" w="9525">
            <a:solidFill>
              <a:schemeClr val="dk2"/>
            </a:solidFill>
            <a:prstDash val="solid"/>
            <a:round/>
            <a:headEnd len="med" w="med" type="none"/>
            <a:tailEnd len="med" w="med" type="oval"/>
          </a:ln>
        </p:spPr>
      </p:cxnSp>
      <p:cxnSp>
        <p:nvCxnSpPr>
          <p:cNvPr id="440" name="Google Shape;440;p58"/>
          <p:cNvCxnSpPr>
            <a:stCxn id="432" idx="2"/>
            <a:endCxn id="437" idx="0"/>
          </p:cNvCxnSpPr>
          <p:nvPr/>
        </p:nvCxnSpPr>
        <p:spPr>
          <a:xfrm flipH="1" rot="-5400000">
            <a:off x="2907803" y="2655977"/>
            <a:ext cx="265200" cy="2574300"/>
          </a:xfrm>
          <a:prstGeom prst="bentConnector3">
            <a:avLst>
              <a:gd fmla="val 50024" name="adj1"/>
            </a:avLst>
          </a:prstGeom>
          <a:noFill/>
          <a:ln cap="flat" cmpd="sng" w="9525">
            <a:solidFill>
              <a:schemeClr val="dk2"/>
            </a:solidFill>
            <a:prstDash val="solid"/>
            <a:round/>
            <a:headEnd len="med" w="med" type="none"/>
            <a:tailEnd len="med" w="med" type="oval"/>
          </a:ln>
        </p:spPr>
      </p:cxnSp>
      <p:sp>
        <p:nvSpPr>
          <p:cNvPr id="441" name="Google Shape;441;p58"/>
          <p:cNvSpPr/>
          <p:nvPr/>
        </p:nvSpPr>
        <p:spPr>
          <a:xfrm>
            <a:off x="4259107" y="2939491"/>
            <a:ext cx="1500600" cy="3879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34F5C"/>
                </a:solidFill>
                <a:latin typeface="Josefin Sans"/>
                <a:ea typeface="Josefin Sans"/>
                <a:cs typeface="Josefin Sans"/>
                <a:sym typeface="Josefin Sans"/>
              </a:rPr>
              <a:t>Causes of rigidity </a:t>
            </a:r>
            <a:endParaRPr sz="1200">
              <a:solidFill>
                <a:srgbClr val="134F5C"/>
              </a:solidFill>
              <a:latin typeface="Josefin Sans"/>
              <a:ea typeface="Josefin Sans"/>
              <a:cs typeface="Josefin Sans"/>
              <a:sym typeface="Josefin Sans"/>
            </a:endParaRPr>
          </a:p>
        </p:txBody>
      </p:sp>
      <p:sp>
        <p:nvSpPr>
          <p:cNvPr id="442" name="Google Shape;442;p58"/>
          <p:cNvSpPr/>
          <p:nvPr/>
        </p:nvSpPr>
        <p:spPr>
          <a:xfrm>
            <a:off x="3593733" y="3456873"/>
            <a:ext cx="1251300" cy="3879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Cairo"/>
                <a:ea typeface="Cairo"/>
                <a:cs typeface="Cairo"/>
                <a:sym typeface="Cairo"/>
              </a:rPr>
              <a:t>Parkinsonism </a:t>
            </a:r>
            <a:endParaRPr sz="1000"/>
          </a:p>
        </p:txBody>
      </p:sp>
      <p:sp>
        <p:nvSpPr>
          <p:cNvPr id="443" name="Google Shape;443;p58"/>
          <p:cNvSpPr/>
          <p:nvPr/>
        </p:nvSpPr>
        <p:spPr>
          <a:xfrm>
            <a:off x="4915949" y="3456873"/>
            <a:ext cx="1641000" cy="3879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Cairo"/>
                <a:ea typeface="Cairo"/>
                <a:cs typeface="Cairo"/>
                <a:sym typeface="Cairo"/>
              </a:rPr>
              <a:t>Decerebrate &amp; decorticate rigidity </a:t>
            </a:r>
            <a:endParaRPr sz="1000"/>
          </a:p>
        </p:txBody>
      </p:sp>
      <p:cxnSp>
        <p:nvCxnSpPr>
          <p:cNvPr id="444" name="Google Shape;444;p58"/>
          <p:cNvCxnSpPr>
            <a:stCxn id="441" idx="2"/>
            <a:endCxn id="442" idx="0"/>
          </p:cNvCxnSpPr>
          <p:nvPr/>
        </p:nvCxnSpPr>
        <p:spPr>
          <a:xfrm rot="5400000">
            <a:off x="4549657" y="2997241"/>
            <a:ext cx="129600" cy="789900"/>
          </a:xfrm>
          <a:prstGeom prst="bentConnector3">
            <a:avLst>
              <a:gd fmla="val 49954" name="adj1"/>
            </a:avLst>
          </a:prstGeom>
          <a:noFill/>
          <a:ln cap="flat" cmpd="sng" w="9525">
            <a:solidFill>
              <a:schemeClr val="dk2"/>
            </a:solidFill>
            <a:prstDash val="solid"/>
            <a:round/>
            <a:headEnd len="med" w="med" type="none"/>
            <a:tailEnd len="med" w="med" type="oval"/>
          </a:ln>
        </p:spPr>
      </p:cxnSp>
      <p:cxnSp>
        <p:nvCxnSpPr>
          <p:cNvPr id="445" name="Google Shape;445;p58"/>
          <p:cNvCxnSpPr>
            <a:stCxn id="441" idx="2"/>
            <a:endCxn id="443" idx="0"/>
          </p:cNvCxnSpPr>
          <p:nvPr/>
        </p:nvCxnSpPr>
        <p:spPr>
          <a:xfrm flipH="1" rot="-5400000">
            <a:off x="5308057" y="3028741"/>
            <a:ext cx="129600" cy="726900"/>
          </a:xfrm>
          <a:prstGeom prst="bentConnector3">
            <a:avLst>
              <a:gd fmla="val 49954" name="adj1"/>
            </a:avLst>
          </a:prstGeom>
          <a:noFill/>
          <a:ln cap="flat" cmpd="sng" w="9525">
            <a:solidFill>
              <a:schemeClr val="dk2"/>
            </a:solidFill>
            <a:prstDash val="solid"/>
            <a:round/>
            <a:headEnd len="med" w="med" type="none"/>
            <a:tailEnd len="med" w="med" type="oval"/>
          </a:ln>
        </p:spPr>
      </p:cxnSp>
      <p:cxnSp>
        <p:nvCxnSpPr>
          <p:cNvPr id="446" name="Google Shape;446;p58"/>
          <p:cNvCxnSpPr>
            <a:stCxn id="432" idx="2"/>
            <a:endCxn id="433" idx="0"/>
          </p:cNvCxnSpPr>
          <p:nvPr/>
        </p:nvCxnSpPr>
        <p:spPr>
          <a:xfrm flipH="1" rot="-5400000">
            <a:off x="1853603" y="3710177"/>
            <a:ext cx="265200" cy="465900"/>
          </a:xfrm>
          <a:prstGeom prst="bentConnector3">
            <a:avLst>
              <a:gd fmla="val 50024" name="adj1"/>
            </a:avLst>
          </a:prstGeom>
          <a:noFill/>
          <a:ln cap="flat" cmpd="sng" w="9525">
            <a:solidFill>
              <a:schemeClr val="dk2"/>
            </a:solidFill>
            <a:prstDash val="solid"/>
            <a:round/>
            <a:headEnd len="med" w="med" type="none"/>
            <a:tailEnd len="med" w="med" type="oval"/>
          </a:ln>
        </p:spPr>
      </p:cxnSp>
      <p:cxnSp>
        <p:nvCxnSpPr>
          <p:cNvPr id="447" name="Google Shape;447;p58"/>
          <p:cNvCxnSpPr>
            <a:stCxn id="432" idx="2"/>
            <a:endCxn id="436" idx="0"/>
          </p:cNvCxnSpPr>
          <p:nvPr/>
        </p:nvCxnSpPr>
        <p:spPr>
          <a:xfrm flipH="1" rot="-5400000">
            <a:off x="3552353" y="2011427"/>
            <a:ext cx="265200" cy="3863400"/>
          </a:xfrm>
          <a:prstGeom prst="bentConnector3">
            <a:avLst>
              <a:gd fmla="val 50024" name="adj1"/>
            </a:avLst>
          </a:prstGeom>
          <a:noFill/>
          <a:ln cap="flat" cmpd="sng" w="9525">
            <a:solidFill>
              <a:schemeClr val="dk2"/>
            </a:solidFill>
            <a:prstDash val="solid"/>
            <a:round/>
            <a:headEnd len="med" w="med" type="none"/>
            <a:tailEnd len="med" w="med" type="oval"/>
          </a:ln>
        </p:spPr>
      </p:cxnSp>
      <p:sp>
        <p:nvSpPr>
          <p:cNvPr id="448" name="Google Shape;448;p58"/>
          <p:cNvSpPr/>
          <p:nvPr/>
        </p:nvSpPr>
        <p:spPr>
          <a:xfrm>
            <a:off x="3167082" y="5115725"/>
            <a:ext cx="2186700" cy="462300"/>
          </a:xfrm>
          <a:prstGeom prst="homePlate">
            <a:avLst>
              <a:gd fmla="val 50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000">
                <a:solidFill>
                  <a:schemeClr val="dk1"/>
                </a:solidFill>
                <a:latin typeface="Cairo"/>
                <a:ea typeface="Cairo"/>
                <a:cs typeface="Cairo"/>
                <a:sym typeface="Cairo"/>
              </a:rPr>
              <a:t>Due to paralysis of all respiratory muscles</a:t>
            </a:r>
            <a:endParaRPr sz="1000"/>
          </a:p>
        </p:txBody>
      </p:sp>
      <p:sp>
        <p:nvSpPr>
          <p:cNvPr id="449" name="Google Shape;449;p58"/>
          <p:cNvSpPr/>
          <p:nvPr/>
        </p:nvSpPr>
        <p:spPr>
          <a:xfrm>
            <a:off x="2003845" y="5115725"/>
            <a:ext cx="1535400" cy="462300"/>
          </a:xfrm>
          <a:prstGeom prst="homePlate">
            <a:avLst>
              <a:gd fmla="val 500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000">
                <a:solidFill>
                  <a:schemeClr val="dk1"/>
                </a:solidFill>
                <a:latin typeface="Cairo"/>
                <a:ea typeface="Cairo"/>
                <a:cs typeface="Cairo"/>
                <a:sym typeface="Cairo"/>
              </a:rPr>
              <a:t>Immediate death follows</a:t>
            </a:r>
            <a:endParaRPr sz="1000"/>
          </a:p>
        </p:txBody>
      </p:sp>
      <p:sp>
        <p:nvSpPr>
          <p:cNvPr id="450" name="Google Shape;450;p58"/>
          <p:cNvSpPr/>
          <p:nvPr/>
        </p:nvSpPr>
        <p:spPr>
          <a:xfrm>
            <a:off x="301400" y="4739188"/>
            <a:ext cx="2903700" cy="304800"/>
          </a:xfrm>
          <a:prstGeom prst="roundRect">
            <a:avLst>
              <a:gd fmla="val 16667" name="adj"/>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solidFill>
                  <a:srgbClr val="45818E"/>
                </a:solidFill>
                <a:latin typeface="Josefin Sans"/>
                <a:ea typeface="Josefin Sans"/>
                <a:cs typeface="Josefin Sans"/>
                <a:sym typeface="Josefin Sans"/>
              </a:rPr>
              <a:t>Complete transaction of spinal cord</a:t>
            </a:r>
            <a:endParaRPr sz="1200">
              <a:solidFill>
                <a:srgbClr val="45818E"/>
              </a:solidFill>
              <a:latin typeface="Josefin Sans"/>
              <a:ea typeface="Josefin Sans"/>
              <a:cs typeface="Josefin Sans"/>
              <a:sym typeface="Josefin Sans"/>
            </a:endParaRPr>
          </a:p>
        </p:txBody>
      </p:sp>
      <p:sp>
        <p:nvSpPr>
          <p:cNvPr id="451" name="Google Shape;451;p58"/>
          <p:cNvSpPr/>
          <p:nvPr/>
        </p:nvSpPr>
        <p:spPr>
          <a:xfrm>
            <a:off x="637104" y="5115728"/>
            <a:ext cx="1662600" cy="462300"/>
          </a:xfrm>
          <a:prstGeom prst="homePlate">
            <a:avLst>
              <a:gd fmla="val 50000"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Transection is in the </a:t>
            </a:r>
            <a:r>
              <a:rPr lang="en" sz="1000" u="sng">
                <a:solidFill>
                  <a:schemeClr val="dk1"/>
                </a:solidFill>
                <a:latin typeface="Cairo"/>
                <a:ea typeface="Cairo"/>
                <a:cs typeface="Cairo"/>
                <a:sym typeface="Cairo"/>
              </a:rPr>
              <a:t>upper cervical</a:t>
            </a:r>
            <a:r>
              <a:rPr lang="en" sz="1000">
                <a:solidFill>
                  <a:schemeClr val="dk1"/>
                </a:solidFill>
                <a:latin typeface="Cairo"/>
                <a:ea typeface="Cairo"/>
                <a:cs typeface="Cairo"/>
                <a:sym typeface="Cairo"/>
              </a:rPr>
              <a:t> region</a:t>
            </a:r>
            <a:endParaRPr sz="1000"/>
          </a:p>
        </p:txBody>
      </p:sp>
      <p:sp>
        <p:nvSpPr>
          <p:cNvPr id="452" name="Google Shape;452;p58"/>
          <p:cNvSpPr/>
          <p:nvPr/>
        </p:nvSpPr>
        <p:spPr>
          <a:xfrm>
            <a:off x="309319" y="5115725"/>
            <a:ext cx="327300" cy="4623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Josefin Sans"/>
                <a:ea typeface="Josefin Sans"/>
                <a:cs typeface="Josefin Sans"/>
                <a:sym typeface="Josefin Sans"/>
              </a:rPr>
              <a:t>1</a:t>
            </a:r>
            <a:endParaRPr sz="1000">
              <a:latin typeface="Josefin Sans"/>
              <a:ea typeface="Josefin Sans"/>
              <a:cs typeface="Josefin Sans"/>
              <a:sym typeface="Josefin Sans"/>
            </a:endParaRPr>
          </a:p>
        </p:txBody>
      </p:sp>
      <p:sp>
        <p:nvSpPr>
          <p:cNvPr id="453" name="Google Shape;453;p58"/>
          <p:cNvSpPr/>
          <p:nvPr/>
        </p:nvSpPr>
        <p:spPr>
          <a:xfrm>
            <a:off x="3158823" y="5649757"/>
            <a:ext cx="2186700" cy="462300"/>
          </a:xfrm>
          <a:prstGeom prst="homePlate">
            <a:avLst>
              <a:gd fmla="val 50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000">
                <a:solidFill>
                  <a:schemeClr val="dk1"/>
                </a:solidFill>
                <a:latin typeface="Cairo"/>
                <a:ea typeface="Cairo"/>
                <a:cs typeface="Cairo"/>
                <a:sym typeface="Cairo"/>
              </a:rPr>
              <a:t>The patient suffers complete paralysis of all four limbs (</a:t>
            </a:r>
            <a:r>
              <a:rPr b="1" lang="en" sz="1000">
                <a:solidFill>
                  <a:schemeClr val="dk1"/>
                </a:solidFill>
                <a:latin typeface="Cairo"/>
                <a:ea typeface="Cairo"/>
                <a:cs typeface="Cairo"/>
                <a:sym typeface="Cairo"/>
              </a:rPr>
              <a:t>quadriplegia</a:t>
            </a:r>
            <a:r>
              <a:rPr lang="en" sz="1000">
                <a:solidFill>
                  <a:schemeClr val="dk1"/>
                </a:solidFill>
                <a:latin typeface="Cairo"/>
                <a:ea typeface="Cairo"/>
                <a:cs typeface="Cairo"/>
                <a:sym typeface="Cairo"/>
              </a:rPr>
              <a:t>).</a:t>
            </a:r>
            <a:endParaRPr sz="1000"/>
          </a:p>
        </p:txBody>
      </p:sp>
      <p:sp>
        <p:nvSpPr>
          <p:cNvPr id="454" name="Google Shape;454;p58"/>
          <p:cNvSpPr/>
          <p:nvPr/>
        </p:nvSpPr>
        <p:spPr>
          <a:xfrm>
            <a:off x="1995566" y="5649757"/>
            <a:ext cx="1596000" cy="462300"/>
          </a:xfrm>
          <a:prstGeom prst="homePlate">
            <a:avLst>
              <a:gd fmla="val 500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000">
                <a:solidFill>
                  <a:schemeClr val="dk1"/>
                </a:solidFill>
                <a:latin typeface="Cairo"/>
                <a:ea typeface="Cairo"/>
                <a:cs typeface="Cairo"/>
                <a:sym typeface="Cairo"/>
              </a:rPr>
              <a:t>Diaphragmatic respiration is still possible</a:t>
            </a:r>
            <a:endParaRPr sz="1000"/>
          </a:p>
        </p:txBody>
      </p:sp>
      <p:sp>
        <p:nvSpPr>
          <p:cNvPr id="455" name="Google Shape;455;p58"/>
          <p:cNvSpPr/>
          <p:nvPr/>
        </p:nvSpPr>
        <p:spPr>
          <a:xfrm>
            <a:off x="628835" y="5649758"/>
            <a:ext cx="1662600" cy="462300"/>
          </a:xfrm>
          <a:prstGeom prst="homePlate">
            <a:avLst>
              <a:gd fmla="val 50000"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In the lower cervical region </a:t>
            </a:r>
            <a:r>
              <a:rPr lang="en" sz="1000" u="sng">
                <a:solidFill>
                  <a:schemeClr val="dk1"/>
                </a:solidFill>
                <a:latin typeface="Cairo"/>
                <a:ea typeface="Cairo"/>
                <a:cs typeface="Cairo"/>
                <a:sym typeface="Cairo"/>
              </a:rPr>
              <a:t>below the 5th cervical</a:t>
            </a:r>
            <a:r>
              <a:rPr lang="en" sz="1000">
                <a:solidFill>
                  <a:schemeClr val="dk1"/>
                </a:solidFill>
                <a:latin typeface="Cairo"/>
                <a:ea typeface="Cairo"/>
                <a:cs typeface="Cairo"/>
                <a:sym typeface="Cairo"/>
              </a:rPr>
              <a:t> segment </a:t>
            </a:r>
            <a:endParaRPr sz="1000"/>
          </a:p>
        </p:txBody>
      </p:sp>
      <p:sp>
        <p:nvSpPr>
          <p:cNvPr id="456" name="Google Shape;456;p58"/>
          <p:cNvSpPr/>
          <p:nvPr/>
        </p:nvSpPr>
        <p:spPr>
          <a:xfrm>
            <a:off x="301050" y="5649755"/>
            <a:ext cx="327300" cy="4623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Josefin Sans"/>
                <a:ea typeface="Josefin Sans"/>
                <a:cs typeface="Josefin Sans"/>
                <a:sym typeface="Josefin Sans"/>
              </a:rPr>
              <a:t>2</a:t>
            </a:r>
            <a:endParaRPr sz="1000">
              <a:latin typeface="Josefin Sans"/>
              <a:ea typeface="Josefin Sans"/>
              <a:cs typeface="Josefin Sans"/>
              <a:sym typeface="Josefin Sans"/>
            </a:endParaRPr>
          </a:p>
        </p:txBody>
      </p:sp>
      <p:sp>
        <p:nvSpPr>
          <p:cNvPr id="457" name="Google Shape;457;p58"/>
          <p:cNvSpPr/>
          <p:nvPr/>
        </p:nvSpPr>
        <p:spPr>
          <a:xfrm>
            <a:off x="3167102" y="6183789"/>
            <a:ext cx="2186700" cy="462300"/>
          </a:xfrm>
          <a:prstGeom prst="homePlate">
            <a:avLst>
              <a:gd fmla="val 50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Clr>
                <a:schemeClr val="dk1"/>
              </a:buClr>
              <a:buSzPts val="1000"/>
              <a:buFont typeface="Cairo"/>
              <a:buAutoNum type="arabicPeriod"/>
            </a:pPr>
            <a:r>
              <a:rPr lang="en" sz="1000">
                <a:solidFill>
                  <a:schemeClr val="dk1"/>
                </a:solidFill>
                <a:latin typeface="Cairo"/>
                <a:ea typeface="Cairo"/>
                <a:cs typeface="Cairo"/>
                <a:sym typeface="Cairo"/>
              </a:rPr>
              <a:t>The patient ends up with paralysis of both lower limbs (</a:t>
            </a:r>
            <a:r>
              <a:rPr b="1" lang="en" sz="1000">
                <a:solidFill>
                  <a:schemeClr val="dk1"/>
                </a:solidFill>
                <a:latin typeface="Cairo"/>
                <a:ea typeface="Cairo"/>
                <a:cs typeface="Cairo"/>
                <a:sym typeface="Cairo"/>
              </a:rPr>
              <a:t>paraplegia</a:t>
            </a:r>
            <a:r>
              <a:rPr lang="en" sz="1000">
                <a:solidFill>
                  <a:schemeClr val="dk1"/>
                </a:solidFill>
                <a:latin typeface="Cairo"/>
                <a:ea typeface="Cairo"/>
                <a:cs typeface="Cairo"/>
                <a:sym typeface="Cairo"/>
              </a:rPr>
              <a:t>). </a:t>
            </a:r>
            <a:endParaRPr sz="1000"/>
          </a:p>
        </p:txBody>
      </p:sp>
      <p:sp>
        <p:nvSpPr>
          <p:cNvPr id="458" name="Google Shape;458;p58"/>
          <p:cNvSpPr/>
          <p:nvPr/>
        </p:nvSpPr>
        <p:spPr>
          <a:xfrm>
            <a:off x="2003845" y="6183789"/>
            <a:ext cx="1596000" cy="462300"/>
          </a:xfrm>
          <a:prstGeom prst="homePlate">
            <a:avLst>
              <a:gd fmla="val 500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000">
                <a:solidFill>
                  <a:schemeClr val="dk1"/>
                </a:solidFill>
                <a:latin typeface="Cairo"/>
                <a:ea typeface="Cairo"/>
                <a:cs typeface="Cairo"/>
                <a:sym typeface="Cairo"/>
              </a:rPr>
              <a:t>Allows normal respiration</a:t>
            </a:r>
            <a:endParaRPr sz="1000"/>
          </a:p>
        </p:txBody>
      </p:sp>
      <p:sp>
        <p:nvSpPr>
          <p:cNvPr id="459" name="Google Shape;459;p58"/>
          <p:cNvSpPr/>
          <p:nvPr/>
        </p:nvSpPr>
        <p:spPr>
          <a:xfrm>
            <a:off x="637114" y="6183790"/>
            <a:ext cx="1662600" cy="462300"/>
          </a:xfrm>
          <a:prstGeom prst="homePlate">
            <a:avLst>
              <a:gd fmla="val 50000"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Transection lower down in the thoracic region </a:t>
            </a:r>
            <a:endParaRPr sz="1000"/>
          </a:p>
        </p:txBody>
      </p:sp>
      <p:sp>
        <p:nvSpPr>
          <p:cNvPr id="460" name="Google Shape;460;p58"/>
          <p:cNvSpPr/>
          <p:nvPr/>
        </p:nvSpPr>
        <p:spPr>
          <a:xfrm>
            <a:off x="309329" y="6183787"/>
            <a:ext cx="327300" cy="4623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Josefin Sans"/>
                <a:ea typeface="Josefin Sans"/>
                <a:cs typeface="Josefin Sans"/>
                <a:sym typeface="Josefin Sans"/>
              </a:rPr>
              <a:t>3</a:t>
            </a:r>
            <a:endParaRPr sz="1000">
              <a:latin typeface="Josefin Sans"/>
              <a:ea typeface="Josefin Sans"/>
              <a:cs typeface="Josefin Sans"/>
              <a:sym typeface="Josefin Sans"/>
            </a:endParaRPr>
          </a:p>
        </p:txBody>
      </p:sp>
      <p:sp>
        <p:nvSpPr>
          <p:cNvPr id="461" name="Google Shape;461;p58"/>
          <p:cNvSpPr/>
          <p:nvPr/>
        </p:nvSpPr>
        <p:spPr>
          <a:xfrm>
            <a:off x="5446578" y="4694825"/>
            <a:ext cx="1251300" cy="3459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34F5C"/>
                </a:solidFill>
                <a:latin typeface="Josefin Sans"/>
                <a:ea typeface="Josefin Sans"/>
                <a:cs typeface="Josefin Sans"/>
                <a:sym typeface="Josefin Sans"/>
              </a:rPr>
              <a:t>Stages:</a:t>
            </a:r>
            <a:endParaRPr sz="1000">
              <a:solidFill>
                <a:srgbClr val="134F5C"/>
              </a:solidFill>
              <a:latin typeface="Josefin Sans"/>
              <a:ea typeface="Josefin Sans"/>
              <a:cs typeface="Josefin Sans"/>
              <a:sym typeface="Josefin Sans"/>
            </a:endParaRPr>
          </a:p>
        </p:txBody>
      </p:sp>
      <p:sp>
        <p:nvSpPr>
          <p:cNvPr id="462" name="Google Shape;462;p58"/>
          <p:cNvSpPr/>
          <p:nvPr/>
        </p:nvSpPr>
        <p:spPr>
          <a:xfrm>
            <a:off x="5446584" y="5082606"/>
            <a:ext cx="1251300" cy="585600"/>
          </a:xfrm>
          <a:prstGeom prst="downArrowCallout">
            <a:avLst>
              <a:gd fmla="val 19779" name="adj1"/>
              <a:gd fmla="val 17983" name="adj2"/>
              <a:gd fmla="val 30944" name="adj3"/>
              <a:gd fmla="val 54490" name="adj4"/>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Josefin Sans"/>
                <a:ea typeface="Josefin Sans"/>
                <a:cs typeface="Josefin Sans"/>
                <a:sym typeface="Josefin Sans"/>
              </a:rPr>
              <a:t>Spinal shock ( 2-6 weeks ) </a:t>
            </a:r>
            <a:endParaRPr sz="1000">
              <a:solidFill>
                <a:schemeClr val="lt1"/>
              </a:solidFill>
              <a:latin typeface="Josefin Sans"/>
              <a:ea typeface="Josefin Sans"/>
              <a:cs typeface="Josefin Sans"/>
              <a:sym typeface="Josefin Sans"/>
            </a:endParaRPr>
          </a:p>
        </p:txBody>
      </p:sp>
      <p:sp>
        <p:nvSpPr>
          <p:cNvPr id="463" name="Google Shape;463;p58"/>
          <p:cNvSpPr/>
          <p:nvPr/>
        </p:nvSpPr>
        <p:spPr>
          <a:xfrm>
            <a:off x="5446584" y="5668135"/>
            <a:ext cx="1251300" cy="585600"/>
          </a:xfrm>
          <a:prstGeom prst="downArrowCallout">
            <a:avLst>
              <a:gd fmla="val 19779" name="adj1"/>
              <a:gd fmla="val 17983" name="adj2"/>
              <a:gd fmla="val 30944" name="adj3"/>
              <a:gd fmla="val 54490" name="adj4"/>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Josefin Sans"/>
                <a:ea typeface="Josefin Sans"/>
                <a:cs typeface="Josefin Sans"/>
                <a:sym typeface="Josefin Sans"/>
              </a:rPr>
              <a:t>Recovery of reflex activity </a:t>
            </a:r>
            <a:endParaRPr sz="1000">
              <a:solidFill>
                <a:schemeClr val="lt1"/>
              </a:solidFill>
              <a:latin typeface="Josefin Sans"/>
              <a:ea typeface="Josefin Sans"/>
              <a:cs typeface="Josefin Sans"/>
              <a:sym typeface="Josefin Sans"/>
            </a:endParaRPr>
          </a:p>
        </p:txBody>
      </p:sp>
      <p:sp>
        <p:nvSpPr>
          <p:cNvPr id="464" name="Google Shape;464;p58"/>
          <p:cNvSpPr/>
          <p:nvPr/>
        </p:nvSpPr>
        <p:spPr>
          <a:xfrm>
            <a:off x="5446584" y="6253683"/>
            <a:ext cx="1251300" cy="301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lt1"/>
                </a:solidFill>
                <a:latin typeface="Josefin Sans"/>
                <a:ea typeface="Josefin Sans"/>
                <a:cs typeface="Josefin Sans"/>
                <a:sym typeface="Josefin Sans"/>
              </a:rPr>
              <a:t>Paraplegia in extension</a:t>
            </a:r>
            <a:endParaRPr sz="1000">
              <a:solidFill>
                <a:schemeClr val="lt1"/>
              </a:solidFill>
              <a:latin typeface="Josefin Sans"/>
              <a:ea typeface="Josefin Sans"/>
              <a:cs typeface="Josefin Sans"/>
              <a:sym typeface="Josefi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5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0" name="Google Shape;470;p59"/>
          <p:cNvSpPr txBox="1"/>
          <p:nvPr/>
        </p:nvSpPr>
        <p:spPr>
          <a:xfrm>
            <a:off x="91350" y="83375"/>
            <a:ext cx="66753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34F5C"/>
                </a:solidFill>
                <a:latin typeface="Josefin Sans"/>
                <a:ea typeface="Josefin Sans"/>
                <a:cs typeface="Josefin Sans"/>
                <a:sym typeface="Josefin Sans"/>
              </a:rPr>
              <a:t>Questions </a:t>
            </a:r>
            <a:endParaRPr sz="1200">
              <a:solidFill>
                <a:srgbClr val="134F5C"/>
              </a:solidFill>
              <a:latin typeface="Josefin Sans"/>
              <a:ea typeface="Josefin Sans"/>
              <a:cs typeface="Josefin Sans"/>
              <a:sym typeface="Josefin Sans"/>
            </a:endParaRPr>
          </a:p>
        </p:txBody>
      </p:sp>
      <p:sp>
        <p:nvSpPr>
          <p:cNvPr id="471" name="Google Shape;471;p59"/>
          <p:cNvSpPr txBox="1"/>
          <p:nvPr/>
        </p:nvSpPr>
        <p:spPr>
          <a:xfrm>
            <a:off x="276100" y="543875"/>
            <a:ext cx="3057600" cy="9037500"/>
          </a:xfrm>
          <a:prstGeom prst="rect">
            <a:avLst/>
          </a:prstGeom>
          <a:noFill/>
          <a:ln cap="flat" cmpd="sng" w="9525">
            <a:solidFill>
              <a:schemeClr val="accent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SemiBold"/>
                <a:ea typeface="Cairo SemiBold"/>
                <a:cs typeface="Cairo SemiBold"/>
                <a:sym typeface="Cairo SemiBold"/>
              </a:rPr>
              <a:t>1.which  of the  following causes rigidity? </a:t>
            </a:r>
            <a:endParaRPr>
              <a:latin typeface="Cairo SemiBold"/>
              <a:ea typeface="Cairo SemiBold"/>
              <a:cs typeface="Cairo SemiBold"/>
              <a:sym typeface="Cairo SemiBold"/>
            </a:endParaRPr>
          </a:p>
          <a:p>
            <a:pPr indent="0" lvl="0" marL="0" rtl="0" algn="l">
              <a:spcBef>
                <a:spcPts val="0"/>
              </a:spcBef>
              <a:spcAft>
                <a:spcPts val="0"/>
              </a:spcAft>
              <a:buNone/>
            </a:pPr>
            <a:r>
              <a:rPr lang="en">
                <a:latin typeface="Cairo"/>
                <a:ea typeface="Cairo"/>
                <a:cs typeface="Cairo"/>
                <a:sym typeface="Cairo"/>
              </a:rPr>
              <a:t>A-</a:t>
            </a:r>
            <a:r>
              <a:rPr lang="en">
                <a:solidFill>
                  <a:srgbClr val="292934"/>
                </a:solidFill>
                <a:latin typeface="Cairo"/>
                <a:ea typeface="Cairo"/>
                <a:cs typeface="Cairo"/>
                <a:sym typeface="Cairo"/>
              </a:rPr>
              <a:t>Spinal cord injury</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B-</a:t>
            </a:r>
            <a:r>
              <a:rPr lang="en">
                <a:solidFill>
                  <a:srgbClr val="292934"/>
                </a:solidFill>
                <a:latin typeface="Cairo"/>
                <a:ea typeface="Cairo"/>
                <a:cs typeface="Cairo"/>
                <a:sym typeface="Cairo"/>
              </a:rPr>
              <a:t>Multiple Sclerosis</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C-</a:t>
            </a:r>
            <a:r>
              <a:rPr lang="en">
                <a:solidFill>
                  <a:srgbClr val="292934"/>
                </a:solidFill>
                <a:latin typeface="Cairo"/>
                <a:ea typeface="Cairo"/>
                <a:cs typeface="Cairo"/>
                <a:sym typeface="Cairo"/>
              </a:rPr>
              <a:t>Parkinsonism</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D-</a:t>
            </a:r>
            <a:r>
              <a:rPr lang="en">
                <a:solidFill>
                  <a:srgbClr val="292934"/>
                </a:solidFill>
                <a:latin typeface="Cairo"/>
                <a:ea typeface="Cairo"/>
                <a:cs typeface="Cairo"/>
                <a:sym typeface="Cairo"/>
              </a:rPr>
              <a:t>Stroke</a:t>
            </a:r>
            <a:endParaRPr>
              <a:solidFill>
                <a:srgbClr val="292934"/>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p>
          <a:p>
            <a:pPr indent="0" lvl="0" marL="0" rtl="0" algn="l">
              <a:spcBef>
                <a:spcPts val="0"/>
              </a:spcBef>
              <a:spcAft>
                <a:spcPts val="0"/>
              </a:spcAft>
              <a:buNone/>
            </a:pPr>
            <a:r>
              <a:rPr lang="en">
                <a:latin typeface="Cairo SemiBold"/>
                <a:ea typeface="Cairo SemiBold"/>
                <a:cs typeface="Cairo SemiBold"/>
                <a:sym typeface="Cairo SemiBold"/>
              </a:rPr>
              <a:t>2.</a:t>
            </a:r>
            <a:r>
              <a:rPr lang="en">
                <a:solidFill>
                  <a:srgbClr val="292934"/>
                </a:solidFill>
                <a:latin typeface="Cairo SemiBold"/>
                <a:ea typeface="Cairo SemiBold"/>
                <a:cs typeface="Cairo SemiBold"/>
                <a:sym typeface="Cairo SemiBold"/>
              </a:rPr>
              <a:t>decrease</a:t>
            </a:r>
            <a:r>
              <a:rPr lang="en">
                <a:solidFill>
                  <a:srgbClr val="292934"/>
                </a:solidFill>
                <a:latin typeface="Cairo SemiBold"/>
                <a:ea typeface="Cairo SemiBold"/>
                <a:cs typeface="Cairo SemiBold"/>
                <a:sym typeface="Cairo SemiBold"/>
              </a:rPr>
              <a:t> Gamma efferent discharge is the main cause of increased muscle tone?</a:t>
            </a:r>
            <a:endParaRPr>
              <a:solidFill>
                <a:srgbClr val="292934"/>
              </a:solidFill>
              <a:latin typeface="Cairo SemiBold"/>
              <a:ea typeface="Cairo SemiBold"/>
              <a:cs typeface="Cairo SemiBold"/>
              <a:sym typeface="Cairo SemiBold"/>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A- true</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B-false</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Cairo"/>
                <a:ea typeface="Cairo"/>
                <a:cs typeface="Cairo"/>
                <a:sym typeface="Cairo"/>
              </a:rPr>
              <a:t>3.</a:t>
            </a:r>
            <a:r>
              <a:rPr lang="en">
                <a:solidFill>
                  <a:srgbClr val="292934"/>
                </a:solidFill>
                <a:latin typeface="Cairo SemiBold"/>
                <a:ea typeface="Cairo SemiBold"/>
                <a:cs typeface="Cairo SemiBold"/>
                <a:sym typeface="Cairo SemiBold"/>
              </a:rPr>
              <a:t>Occurs as a result of hemisection of the spinal cord?</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A-</a:t>
            </a:r>
            <a:r>
              <a:rPr lang="en">
                <a:solidFill>
                  <a:srgbClr val="292934"/>
                </a:solidFill>
                <a:latin typeface="Cairo"/>
                <a:ea typeface="Cairo"/>
                <a:cs typeface="Cairo"/>
                <a:sym typeface="Cairo"/>
              </a:rPr>
              <a:t>quadriplegia</a:t>
            </a:r>
            <a:endParaRPr>
              <a:solidFill>
                <a:srgbClr val="292934"/>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B-</a:t>
            </a:r>
            <a:r>
              <a:rPr lang="en">
                <a:solidFill>
                  <a:srgbClr val="292934"/>
                </a:solidFill>
                <a:latin typeface="Cairo"/>
                <a:ea typeface="Cairo"/>
                <a:cs typeface="Cairo"/>
                <a:sym typeface="Cairo"/>
              </a:rPr>
              <a:t>Brown-Sequard syndrome.</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C-</a:t>
            </a:r>
            <a:r>
              <a:rPr lang="en">
                <a:solidFill>
                  <a:srgbClr val="292934"/>
                </a:solidFill>
                <a:latin typeface="Cairo"/>
                <a:ea typeface="Cairo"/>
                <a:cs typeface="Cairo"/>
                <a:sym typeface="Cairo"/>
              </a:rPr>
              <a:t>paraplegia</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SemiBold"/>
                <a:ea typeface="Cairo SemiBold"/>
                <a:cs typeface="Cairo SemiBold"/>
                <a:sym typeface="Cairo SemiBold"/>
              </a:rPr>
              <a:t>4.which of the following statement about spasticity  is correct?</a:t>
            </a:r>
            <a:endParaRPr>
              <a:solidFill>
                <a:schemeClr val="dk1"/>
              </a:solidFill>
              <a:latin typeface="Cairo SemiBold"/>
              <a:ea typeface="Cairo SemiBold"/>
              <a:cs typeface="Cairo SemiBold"/>
              <a:sym typeface="Cairo SemiBold"/>
            </a:endParaRPr>
          </a:p>
          <a:p>
            <a:pPr indent="0" lvl="0" marL="0" rtl="0" algn="l">
              <a:spcBef>
                <a:spcPts val="0"/>
              </a:spcBef>
              <a:spcAft>
                <a:spcPts val="0"/>
              </a:spcAft>
              <a:buNone/>
            </a:pPr>
            <a:r>
              <a:rPr lang="en">
                <a:solidFill>
                  <a:schemeClr val="dk1"/>
                </a:solidFill>
                <a:latin typeface="Cairo"/>
                <a:ea typeface="Cairo"/>
                <a:cs typeface="Cairo"/>
                <a:sym typeface="Cairo"/>
              </a:rPr>
              <a:t>A- </a:t>
            </a:r>
            <a:r>
              <a:rPr lang="en">
                <a:latin typeface="Cairo"/>
                <a:ea typeface="Cairo"/>
                <a:cs typeface="Cairo"/>
                <a:sym typeface="Cairo"/>
              </a:rPr>
              <a:t>due to the  involvement of extra-pyramidal system.</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B</a:t>
            </a:r>
            <a:r>
              <a:rPr lang="en" sz="1200">
                <a:latin typeface="Cairo"/>
                <a:ea typeface="Cairo"/>
                <a:cs typeface="Cairo"/>
                <a:sym typeface="Cairo"/>
              </a:rPr>
              <a:t>-</a:t>
            </a:r>
            <a:r>
              <a:rPr lang="en">
                <a:latin typeface="Cairo"/>
                <a:ea typeface="Cairo"/>
                <a:cs typeface="Cairo"/>
                <a:sym typeface="Cairo"/>
              </a:rPr>
              <a:t>bi-directional.</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C-</a:t>
            </a:r>
            <a:r>
              <a:rPr lang="en">
                <a:latin typeface="Cairo"/>
                <a:ea typeface="Cairo"/>
                <a:cs typeface="Cairo"/>
                <a:sym typeface="Cairo"/>
              </a:rPr>
              <a:t>associated with Parkinson’s disease.</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D-</a:t>
            </a:r>
            <a:r>
              <a:rPr lang="en">
                <a:latin typeface="Cairo"/>
                <a:ea typeface="Cairo"/>
                <a:cs typeface="Cairo"/>
                <a:sym typeface="Cairo"/>
              </a:rPr>
              <a:t>related to the speed of movement.</a:t>
            </a:r>
            <a:endParaRPr>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SemiBold"/>
                <a:ea typeface="Cairo SemiBold"/>
                <a:cs typeface="Cairo SemiBold"/>
                <a:sym typeface="Cairo SemiBold"/>
              </a:rPr>
              <a:t>5.After car accident the patient suffered from complete transaction of the spinal cord. What do we expect to see if the injury is below the 5th cervical segment?</a:t>
            </a:r>
            <a:endParaRPr>
              <a:solidFill>
                <a:schemeClr val="dk1"/>
              </a:solidFill>
              <a:latin typeface="Cairo SemiBold"/>
              <a:ea typeface="Cairo SemiBold"/>
              <a:cs typeface="Cairo SemiBold"/>
              <a:sym typeface="Cairo SemiBold"/>
            </a:endParaRPr>
          </a:p>
          <a:p>
            <a:pPr indent="0" lvl="0" marL="0" rtl="0" algn="l">
              <a:spcBef>
                <a:spcPts val="0"/>
              </a:spcBef>
              <a:spcAft>
                <a:spcPts val="0"/>
              </a:spcAft>
              <a:buNone/>
            </a:pPr>
            <a:r>
              <a:rPr lang="en">
                <a:solidFill>
                  <a:schemeClr val="dk1"/>
                </a:solidFill>
                <a:latin typeface="Cairo"/>
                <a:ea typeface="Cairo"/>
                <a:cs typeface="Cairo"/>
                <a:sym typeface="Cairo"/>
              </a:rPr>
              <a:t>A-</a:t>
            </a:r>
            <a:r>
              <a:rPr lang="en">
                <a:solidFill>
                  <a:srgbClr val="292934"/>
                </a:solidFill>
                <a:latin typeface="Cairo"/>
                <a:ea typeface="Cairo"/>
                <a:cs typeface="Cairo"/>
                <a:sym typeface="Cairo"/>
              </a:rPr>
              <a:t>paralysis of all respiratory muscles.</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B-</a:t>
            </a:r>
            <a:r>
              <a:rPr lang="en">
                <a:solidFill>
                  <a:srgbClr val="292934"/>
                </a:solidFill>
                <a:latin typeface="Cairo"/>
                <a:ea typeface="Cairo"/>
                <a:cs typeface="Cairo"/>
                <a:sym typeface="Cairo"/>
              </a:rPr>
              <a:t>paraplegia</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C-</a:t>
            </a:r>
            <a:r>
              <a:rPr lang="en">
                <a:solidFill>
                  <a:srgbClr val="292934"/>
                </a:solidFill>
                <a:latin typeface="Cairo"/>
                <a:ea typeface="Cairo"/>
                <a:cs typeface="Cairo"/>
                <a:sym typeface="Cairo"/>
              </a:rPr>
              <a:t>quadriplegia</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D-</a:t>
            </a:r>
            <a:r>
              <a:rPr lang="en">
                <a:solidFill>
                  <a:srgbClr val="292934"/>
                </a:solidFill>
                <a:latin typeface="Cairo"/>
                <a:ea typeface="Cairo"/>
                <a:cs typeface="Cairo"/>
                <a:sym typeface="Cairo"/>
              </a:rPr>
              <a:t>Brown-Sequard syndrome.</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sz="1200">
              <a:solidFill>
                <a:srgbClr val="292934"/>
              </a:solidFill>
              <a:latin typeface="Cairo SemiBold"/>
              <a:ea typeface="Cairo SemiBold"/>
              <a:cs typeface="Cairo SemiBold"/>
              <a:sym typeface="Cairo SemiBold"/>
            </a:endParaRPr>
          </a:p>
          <a:p>
            <a:pPr indent="0" lvl="0" marL="0" rtl="0" algn="l">
              <a:spcBef>
                <a:spcPts val="0"/>
              </a:spcBef>
              <a:spcAft>
                <a:spcPts val="0"/>
              </a:spcAft>
              <a:buNone/>
            </a:pPr>
            <a:r>
              <a:t/>
            </a:r>
            <a:endParaRPr/>
          </a:p>
        </p:txBody>
      </p:sp>
      <p:sp>
        <p:nvSpPr>
          <p:cNvPr id="472" name="Google Shape;472;p59"/>
          <p:cNvSpPr txBox="1"/>
          <p:nvPr/>
        </p:nvSpPr>
        <p:spPr>
          <a:xfrm>
            <a:off x="3438400" y="546150"/>
            <a:ext cx="3000600" cy="7969200"/>
          </a:xfrm>
          <a:prstGeom prst="rect">
            <a:avLst/>
          </a:prstGeom>
          <a:noFill/>
          <a:ln cap="flat" cmpd="sng" w="9525">
            <a:solidFill>
              <a:schemeClr val="accent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SemiBold"/>
                <a:ea typeface="Cairo SemiBold"/>
                <a:cs typeface="Cairo SemiBold"/>
                <a:sym typeface="Cairo SemiBold"/>
              </a:rPr>
              <a:t>6</a:t>
            </a:r>
            <a:r>
              <a:rPr lang="en">
                <a:latin typeface="Cairo SemiBold"/>
                <a:ea typeface="Cairo SemiBold"/>
                <a:cs typeface="Cairo SemiBold"/>
                <a:sym typeface="Cairo SemiBold"/>
              </a:rPr>
              <a:t>.</a:t>
            </a:r>
            <a:r>
              <a:rPr lang="en">
                <a:latin typeface="Cairo SemiBold"/>
                <a:ea typeface="Cairo SemiBold"/>
                <a:cs typeface="Cairo SemiBold"/>
                <a:sym typeface="Cairo SemiBold"/>
              </a:rPr>
              <a:t>Clasp-knife spasticity</a:t>
            </a:r>
            <a:endParaRPr>
              <a:latin typeface="Cairo SemiBold"/>
              <a:ea typeface="Cairo SemiBold"/>
              <a:cs typeface="Cairo SemiBold"/>
              <a:sym typeface="Cairo SemiBold"/>
            </a:endParaRPr>
          </a:p>
          <a:p>
            <a:pPr indent="0" lvl="0" marL="0" rtl="0" algn="l">
              <a:spcBef>
                <a:spcPts val="0"/>
              </a:spcBef>
              <a:spcAft>
                <a:spcPts val="0"/>
              </a:spcAft>
              <a:buNone/>
            </a:pPr>
            <a:r>
              <a:rPr lang="en">
                <a:latin typeface="Cairo SemiBold"/>
                <a:ea typeface="Cairo SemiBold"/>
                <a:cs typeface="Cairo SemiBold"/>
                <a:sym typeface="Cairo SemiBold"/>
              </a:rPr>
              <a:t>Is one of the features of </a:t>
            </a:r>
            <a:r>
              <a:rPr lang="en">
                <a:latin typeface="Cairo SemiBold"/>
                <a:ea typeface="Cairo SemiBold"/>
                <a:cs typeface="Cairo SemiBold"/>
                <a:sym typeface="Cairo SemiBold"/>
              </a:rPr>
              <a:t>?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A-</a:t>
            </a:r>
            <a:r>
              <a:rPr lang="en">
                <a:solidFill>
                  <a:srgbClr val="292934"/>
                </a:solidFill>
                <a:latin typeface="Cairo"/>
                <a:ea typeface="Cairo"/>
                <a:cs typeface="Cairo"/>
                <a:sym typeface="Cairo"/>
              </a:rPr>
              <a:t>UMN lesion.</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B-</a:t>
            </a:r>
            <a:r>
              <a:rPr lang="en">
                <a:solidFill>
                  <a:srgbClr val="292934"/>
                </a:solidFill>
                <a:latin typeface="Cairo"/>
                <a:ea typeface="Cairo"/>
                <a:cs typeface="Cairo"/>
                <a:sym typeface="Cairo"/>
              </a:rPr>
              <a:t>Parkinsonism</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C-</a:t>
            </a:r>
            <a:r>
              <a:rPr lang="en">
                <a:solidFill>
                  <a:srgbClr val="292934"/>
                </a:solidFill>
                <a:latin typeface="Cairo"/>
                <a:ea typeface="Cairo"/>
                <a:cs typeface="Cairo"/>
                <a:sym typeface="Cairo"/>
              </a:rPr>
              <a:t>LMN lesion.</a:t>
            </a:r>
            <a:endParaRPr>
              <a:solidFill>
                <a:srgbClr val="292934"/>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D- MS.</a:t>
            </a:r>
            <a:endParaRPr>
              <a:latin typeface="Cairo"/>
              <a:ea typeface="Cairo"/>
              <a:cs typeface="Cairo"/>
              <a:sym typeface="Cairo"/>
            </a:endParaRPr>
          </a:p>
          <a:p>
            <a:pPr indent="0" lvl="0" marL="0" rtl="0" algn="l">
              <a:spcBef>
                <a:spcPts val="0"/>
              </a:spcBef>
              <a:spcAft>
                <a:spcPts val="0"/>
              </a:spcAft>
              <a:buNone/>
            </a:pPr>
            <a:r>
              <a:t/>
            </a:r>
            <a:endParaRPr/>
          </a:p>
          <a:p>
            <a:pPr indent="0" lvl="0" marL="0" rtl="0" algn="l">
              <a:spcBef>
                <a:spcPts val="0"/>
              </a:spcBef>
              <a:spcAft>
                <a:spcPts val="0"/>
              </a:spcAft>
              <a:buNone/>
            </a:pPr>
            <a:r>
              <a:rPr lang="en">
                <a:latin typeface="Cairo SemiBold"/>
                <a:ea typeface="Cairo SemiBold"/>
                <a:cs typeface="Cairo SemiBold"/>
                <a:sym typeface="Cairo SemiBold"/>
              </a:rPr>
              <a:t>7</a:t>
            </a:r>
            <a:r>
              <a:rPr lang="en">
                <a:latin typeface="Cairo SemiBold"/>
                <a:ea typeface="Cairo SemiBold"/>
                <a:cs typeface="Cairo SemiBold"/>
                <a:sym typeface="Cairo SemiBold"/>
              </a:rPr>
              <a:t>.</a:t>
            </a:r>
            <a:r>
              <a:rPr lang="en">
                <a:solidFill>
                  <a:srgbClr val="292934"/>
                </a:solidFill>
                <a:latin typeface="Cairo SemiBold"/>
                <a:ea typeface="Cairo SemiBold"/>
                <a:cs typeface="Cairo SemiBold"/>
                <a:sym typeface="Cairo SemiBold"/>
              </a:rPr>
              <a:t>how does paraplegia happens?</a:t>
            </a:r>
            <a:endParaRPr>
              <a:solidFill>
                <a:srgbClr val="292934"/>
              </a:solidFill>
              <a:latin typeface="Cairo SemiBold"/>
              <a:ea typeface="Cairo SemiBold"/>
              <a:cs typeface="Cairo SemiBold"/>
              <a:sym typeface="Cairo SemiBold"/>
            </a:endParaRPr>
          </a:p>
          <a:p>
            <a:pPr indent="0" lvl="0" marL="0" rtl="0" algn="l">
              <a:spcBef>
                <a:spcPts val="0"/>
              </a:spcBef>
              <a:spcAft>
                <a:spcPts val="0"/>
              </a:spcAft>
              <a:buNone/>
            </a:pPr>
            <a:r>
              <a:rPr lang="en">
                <a:solidFill>
                  <a:schemeClr val="dk1"/>
                </a:solidFill>
                <a:latin typeface="Cairo"/>
                <a:ea typeface="Cairo"/>
                <a:cs typeface="Cairo"/>
                <a:sym typeface="Cairo"/>
              </a:rPr>
              <a:t>A- </a:t>
            </a:r>
            <a:r>
              <a:rPr lang="en">
                <a:solidFill>
                  <a:srgbClr val="292934"/>
                </a:solidFill>
                <a:latin typeface="Cairo"/>
                <a:ea typeface="Cairo"/>
                <a:cs typeface="Cairo"/>
                <a:sym typeface="Cairo"/>
              </a:rPr>
              <a:t>transection is in the upper cervical region.</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B- hemi</a:t>
            </a:r>
            <a:r>
              <a:rPr lang="en">
                <a:solidFill>
                  <a:srgbClr val="292934"/>
                </a:solidFill>
                <a:latin typeface="Cairo"/>
                <a:ea typeface="Cairo"/>
                <a:cs typeface="Cairo"/>
                <a:sym typeface="Cairo"/>
              </a:rPr>
              <a:t>section in the  lower part  of the thoracic region.</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C- </a:t>
            </a:r>
            <a:r>
              <a:rPr lang="en">
                <a:solidFill>
                  <a:srgbClr val="292934"/>
                </a:solidFill>
                <a:latin typeface="Cairo"/>
                <a:ea typeface="Cairo"/>
                <a:cs typeface="Cairo"/>
                <a:sym typeface="Cairo"/>
              </a:rPr>
              <a:t>transection is in the lower cervical region.</a:t>
            </a:r>
            <a:endParaRPr>
              <a:solidFill>
                <a:srgbClr val="292934"/>
              </a:solidFill>
              <a:latin typeface="Cairo"/>
              <a:ea typeface="Cairo"/>
              <a:cs typeface="Cairo"/>
              <a:sym typeface="Cairo"/>
            </a:endParaRPr>
          </a:p>
          <a:p>
            <a:pPr indent="0" lvl="0" marL="0" rtl="0" algn="l">
              <a:spcBef>
                <a:spcPts val="0"/>
              </a:spcBef>
              <a:spcAft>
                <a:spcPts val="0"/>
              </a:spcAft>
              <a:buNone/>
            </a:pPr>
            <a:r>
              <a:rPr lang="en">
                <a:solidFill>
                  <a:srgbClr val="292934"/>
                </a:solidFill>
                <a:latin typeface="Cairo"/>
                <a:ea typeface="Cairo"/>
                <a:cs typeface="Cairo"/>
                <a:sym typeface="Cairo"/>
              </a:rPr>
              <a:t>D- transection in the  lower part  of the thoracic region.</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Cairo"/>
                <a:ea typeface="Cairo"/>
                <a:cs typeface="Cairo"/>
                <a:sym typeface="Cairo"/>
              </a:rPr>
              <a:t>8</a:t>
            </a:r>
            <a:r>
              <a:rPr lang="en">
                <a:solidFill>
                  <a:schemeClr val="dk1"/>
                </a:solidFill>
                <a:latin typeface="Cairo"/>
                <a:ea typeface="Cairo"/>
                <a:cs typeface="Cairo"/>
                <a:sym typeface="Cairo"/>
              </a:rPr>
              <a:t>.</a:t>
            </a:r>
            <a:r>
              <a:rPr lang="en">
                <a:solidFill>
                  <a:srgbClr val="292934"/>
                </a:solidFill>
                <a:latin typeface="Cairo SemiBold"/>
                <a:ea typeface="Cairo SemiBold"/>
                <a:cs typeface="Cairo SemiBold"/>
                <a:sym typeface="Cairo SemiBold"/>
              </a:rPr>
              <a:t>when does the mass reflex appears</a:t>
            </a:r>
            <a:r>
              <a:rPr lang="en">
                <a:solidFill>
                  <a:srgbClr val="292934"/>
                </a:solidFill>
                <a:latin typeface="Cairo SemiBold"/>
                <a:ea typeface="Cairo SemiBold"/>
                <a:cs typeface="Cairo SemiBold"/>
                <a:sym typeface="Cairo SemiBold"/>
              </a:rPr>
              <a:t>?</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A-</a:t>
            </a:r>
            <a:r>
              <a:rPr lang="en">
                <a:solidFill>
                  <a:srgbClr val="292934"/>
                </a:solidFill>
                <a:latin typeface="Cairo"/>
                <a:ea typeface="Cairo"/>
                <a:cs typeface="Cairo"/>
                <a:sym typeface="Cairo"/>
              </a:rPr>
              <a:t>Stage of extensor paraplegia.</a:t>
            </a:r>
            <a:endParaRPr>
              <a:solidFill>
                <a:srgbClr val="292934"/>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B-</a:t>
            </a:r>
            <a:r>
              <a:rPr lang="en">
                <a:solidFill>
                  <a:srgbClr val="292934"/>
                </a:solidFill>
                <a:latin typeface="Cairo"/>
                <a:ea typeface="Cairo"/>
                <a:cs typeface="Cairo"/>
                <a:sym typeface="Cairo"/>
              </a:rPr>
              <a:t>Recovery of reflex (stage 2)</a:t>
            </a:r>
            <a:endParaRPr>
              <a:solidFill>
                <a:srgbClr val="292934"/>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C-</a:t>
            </a:r>
            <a:r>
              <a:rPr lang="en">
                <a:solidFill>
                  <a:srgbClr val="292934"/>
                </a:solidFill>
                <a:latin typeface="Cairo"/>
                <a:ea typeface="Cairo"/>
                <a:cs typeface="Cairo"/>
                <a:sym typeface="Cairo"/>
              </a:rPr>
              <a:t>spinal shock (stage 1)</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SemiBold"/>
                <a:ea typeface="Cairo SemiBold"/>
                <a:cs typeface="Cairo SemiBold"/>
                <a:sym typeface="Cairo SemiBold"/>
              </a:rPr>
              <a:t>9</a:t>
            </a:r>
            <a:r>
              <a:rPr lang="en">
                <a:solidFill>
                  <a:schemeClr val="dk1"/>
                </a:solidFill>
                <a:latin typeface="Cairo SemiBold"/>
                <a:ea typeface="Cairo SemiBold"/>
                <a:cs typeface="Cairo SemiBold"/>
                <a:sym typeface="Cairo SemiBold"/>
              </a:rPr>
              <a:t>.</a:t>
            </a:r>
            <a:r>
              <a:rPr lang="en">
                <a:latin typeface="Cairo SemiBold"/>
                <a:ea typeface="Cairo SemiBold"/>
                <a:cs typeface="Cairo SemiBold"/>
                <a:sym typeface="Cairo SemiBold"/>
              </a:rPr>
              <a:t>Loss of vasomotor tone causes</a:t>
            </a:r>
            <a:r>
              <a:rPr lang="en">
                <a:solidFill>
                  <a:schemeClr val="dk1"/>
                </a:solidFill>
                <a:latin typeface="Cairo SemiBold"/>
                <a:ea typeface="Cairo SemiBold"/>
                <a:cs typeface="Cairo SemiBold"/>
                <a:sym typeface="Cairo SemiBold"/>
              </a:rPr>
              <a:t>?</a:t>
            </a:r>
            <a:endParaRPr>
              <a:solidFill>
                <a:schemeClr val="dk1"/>
              </a:solidFill>
              <a:latin typeface="Cairo SemiBold"/>
              <a:ea typeface="Cairo SemiBold"/>
              <a:cs typeface="Cairo SemiBold"/>
              <a:sym typeface="Cairo SemiBold"/>
            </a:endParaRPr>
          </a:p>
          <a:p>
            <a:pPr indent="0" lvl="0" marL="0" rtl="0" algn="l">
              <a:spcBef>
                <a:spcPts val="0"/>
              </a:spcBef>
              <a:spcAft>
                <a:spcPts val="0"/>
              </a:spcAft>
              <a:buNone/>
            </a:pPr>
            <a:r>
              <a:rPr lang="en">
                <a:solidFill>
                  <a:schemeClr val="dk1"/>
                </a:solidFill>
                <a:latin typeface="Cairo"/>
                <a:ea typeface="Cairo"/>
                <a:cs typeface="Cairo"/>
                <a:sym typeface="Cairo"/>
              </a:rPr>
              <a:t>A- no effect.</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B</a:t>
            </a:r>
            <a:r>
              <a:rPr lang="en" sz="1200">
                <a:latin typeface="Cairo"/>
                <a:ea typeface="Cairo"/>
                <a:cs typeface="Cairo"/>
                <a:sym typeface="Cairo"/>
              </a:rPr>
              <a:t>-</a:t>
            </a:r>
            <a:r>
              <a:rPr lang="en">
                <a:latin typeface="Cairo"/>
                <a:ea typeface="Cairo"/>
                <a:cs typeface="Cairo"/>
                <a:sym typeface="Cairo"/>
              </a:rPr>
              <a:t>vasoconstriction</a:t>
            </a:r>
            <a:r>
              <a:rPr lang="en">
                <a:latin typeface="Cairo"/>
                <a:ea typeface="Cairo"/>
                <a:cs typeface="Cairo"/>
                <a:sym typeface="Cairo"/>
              </a:rPr>
              <a:t>.</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C-</a:t>
            </a:r>
            <a:r>
              <a:rPr lang="en">
                <a:latin typeface="Cairo"/>
                <a:ea typeface="Cairo"/>
                <a:cs typeface="Cairo"/>
                <a:sym typeface="Cairo"/>
              </a:rPr>
              <a:t>increase blood pressure</a:t>
            </a:r>
            <a:r>
              <a:rPr lang="en">
                <a:latin typeface="Cairo"/>
                <a:ea typeface="Cairo"/>
                <a:cs typeface="Cairo"/>
                <a:sym typeface="Cairo"/>
              </a:rPr>
              <a:t>.</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D</a:t>
            </a:r>
            <a:r>
              <a:rPr lang="en">
                <a:latin typeface="Cairo"/>
                <a:ea typeface="Cairo"/>
                <a:cs typeface="Cairo"/>
                <a:sym typeface="Cairo"/>
              </a:rPr>
              <a:t>-</a:t>
            </a:r>
            <a:r>
              <a:rPr lang="en">
                <a:latin typeface="Cairo"/>
                <a:ea typeface="Cairo"/>
                <a:cs typeface="Cairo"/>
                <a:sym typeface="Cairo"/>
              </a:rPr>
              <a:t>decrease blood pressure</a:t>
            </a:r>
            <a:r>
              <a:rPr lang="en">
                <a:latin typeface="Cairo"/>
                <a:ea typeface="Cairo"/>
                <a:cs typeface="Cairo"/>
                <a:sym typeface="Cairo"/>
              </a:rPr>
              <a:t>.</a:t>
            </a:r>
            <a:endParaRPr>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SemiBold"/>
                <a:ea typeface="Cairo SemiBold"/>
                <a:cs typeface="Cairo SemiBold"/>
                <a:sym typeface="Cairo SemiBold"/>
              </a:rPr>
              <a:t>10</a:t>
            </a:r>
            <a:r>
              <a:rPr lang="en">
                <a:solidFill>
                  <a:schemeClr val="dk1"/>
                </a:solidFill>
                <a:latin typeface="Cairo SemiBold"/>
                <a:ea typeface="Cairo SemiBold"/>
                <a:cs typeface="Cairo SemiBold"/>
                <a:sym typeface="Cairo SemiBold"/>
              </a:rPr>
              <a:t>.</a:t>
            </a:r>
            <a:r>
              <a:rPr lang="en">
                <a:solidFill>
                  <a:schemeClr val="dk1"/>
                </a:solidFill>
                <a:latin typeface="Cairo SemiBold"/>
                <a:ea typeface="Cairo SemiBold"/>
                <a:cs typeface="Cairo SemiBold"/>
                <a:sym typeface="Cairo SemiBold"/>
              </a:rPr>
              <a:t>A minor painful stimulus to the skin of the lower limbs in patient with complete transection of spinal cord will result in</a:t>
            </a:r>
            <a:r>
              <a:rPr lang="en">
                <a:solidFill>
                  <a:schemeClr val="dk1"/>
                </a:solidFill>
                <a:latin typeface="Cairo SemiBold"/>
                <a:ea typeface="Cairo SemiBold"/>
                <a:cs typeface="Cairo SemiBold"/>
                <a:sym typeface="Cairo SemiBold"/>
              </a:rPr>
              <a:t>?</a:t>
            </a:r>
            <a:endParaRPr>
              <a:solidFill>
                <a:schemeClr val="dk1"/>
              </a:solidFill>
              <a:latin typeface="Cairo SemiBold"/>
              <a:ea typeface="Cairo SemiBold"/>
              <a:cs typeface="Cairo SemiBold"/>
              <a:sym typeface="Cairo SemiBold"/>
            </a:endParaRPr>
          </a:p>
          <a:p>
            <a:pPr indent="0" lvl="0" marL="0" rtl="0" algn="l">
              <a:spcBef>
                <a:spcPts val="0"/>
              </a:spcBef>
              <a:spcAft>
                <a:spcPts val="0"/>
              </a:spcAft>
              <a:buNone/>
            </a:pPr>
            <a:r>
              <a:rPr lang="en">
                <a:solidFill>
                  <a:schemeClr val="dk1"/>
                </a:solidFill>
                <a:latin typeface="Cairo"/>
                <a:ea typeface="Cairo"/>
                <a:cs typeface="Cairo"/>
                <a:sym typeface="Cairo"/>
              </a:rPr>
              <a:t>A-</a:t>
            </a:r>
            <a:r>
              <a:rPr lang="en">
                <a:solidFill>
                  <a:schemeClr val="dk1"/>
                </a:solidFill>
                <a:latin typeface="Cairo"/>
                <a:ea typeface="Cairo"/>
                <a:cs typeface="Cairo"/>
                <a:sym typeface="Cairo"/>
              </a:rPr>
              <a:t>withdrawal reflex</a:t>
            </a:r>
            <a:r>
              <a:rPr lang="en">
                <a:solidFill>
                  <a:srgbClr val="292934"/>
                </a:solidFill>
                <a:latin typeface="Cairo"/>
                <a:ea typeface="Cairo"/>
                <a:cs typeface="Cairo"/>
                <a:sym typeface="Cairo"/>
              </a:rPr>
              <a:t>.</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B-</a:t>
            </a:r>
            <a:r>
              <a:rPr lang="en">
                <a:solidFill>
                  <a:srgbClr val="292934"/>
                </a:solidFill>
                <a:latin typeface="Cairo"/>
                <a:ea typeface="Cairo"/>
                <a:cs typeface="Cairo"/>
                <a:sym typeface="Cairo"/>
              </a:rPr>
              <a:t>mass reflex.</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C-</a:t>
            </a:r>
            <a:r>
              <a:rPr lang="en">
                <a:solidFill>
                  <a:srgbClr val="292934"/>
                </a:solidFill>
                <a:latin typeface="Cairo"/>
                <a:ea typeface="Cairo"/>
                <a:cs typeface="Cairo"/>
                <a:sym typeface="Cairo"/>
              </a:rPr>
              <a:t>stretch reflex.</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D-</a:t>
            </a:r>
            <a:r>
              <a:rPr lang="en">
                <a:solidFill>
                  <a:srgbClr val="292934"/>
                </a:solidFill>
                <a:latin typeface="Cairo"/>
                <a:ea typeface="Cairo"/>
                <a:cs typeface="Cairo"/>
                <a:sym typeface="Cairo"/>
              </a:rPr>
              <a:t>no response.</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1200">
              <a:solidFill>
                <a:srgbClr val="292934"/>
              </a:solidFill>
              <a:latin typeface="Cairo SemiBold"/>
              <a:ea typeface="Cairo SemiBold"/>
              <a:cs typeface="Cairo SemiBold"/>
              <a:sym typeface="Cairo SemiBold"/>
            </a:endParaRPr>
          </a:p>
          <a:p>
            <a:pPr indent="0" lvl="0" marL="0" rtl="0" algn="l">
              <a:spcBef>
                <a:spcPts val="0"/>
              </a:spcBef>
              <a:spcAft>
                <a:spcPts val="0"/>
              </a:spcAft>
              <a:buNone/>
            </a:pPr>
            <a:r>
              <a:t/>
            </a:r>
            <a:endParaRPr/>
          </a:p>
        </p:txBody>
      </p:sp>
      <p:sp>
        <p:nvSpPr>
          <p:cNvPr id="473" name="Google Shape;473;p59"/>
          <p:cNvSpPr txBox="1"/>
          <p:nvPr/>
        </p:nvSpPr>
        <p:spPr>
          <a:xfrm>
            <a:off x="3429000" y="8629650"/>
            <a:ext cx="3028800" cy="951600"/>
          </a:xfrm>
          <a:prstGeom prst="rect">
            <a:avLst/>
          </a:prstGeom>
          <a:noFill/>
          <a:ln cap="flat" cmpd="sng" w="9525">
            <a:solidFill>
              <a:schemeClr val="accent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Cairo"/>
                <a:ea typeface="Cairo"/>
                <a:cs typeface="Cairo"/>
                <a:sym typeface="Cairo"/>
              </a:rPr>
              <a:t>       1-C         4-D         7- D          10-B</a:t>
            </a:r>
            <a:endParaRPr sz="1200">
              <a:solidFill>
                <a:schemeClr val="dk2"/>
              </a:solidFill>
              <a:latin typeface="Cairo"/>
              <a:ea typeface="Cairo"/>
              <a:cs typeface="Cairo"/>
              <a:sym typeface="Cairo"/>
            </a:endParaRPr>
          </a:p>
          <a:p>
            <a:pPr indent="0" lvl="0" marL="0" rtl="0" algn="l">
              <a:spcBef>
                <a:spcPts val="0"/>
              </a:spcBef>
              <a:spcAft>
                <a:spcPts val="0"/>
              </a:spcAft>
              <a:buNone/>
            </a:pPr>
            <a:r>
              <a:rPr lang="en" sz="1200">
                <a:solidFill>
                  <a:schemeClr val="dk2"/>
                </a:solidFill>
                <a:latin typeface="Cairo"/>
                <a:ea typeface="Cairo"/>
                <a:cs typeface="Cairo"/>
                <a:sym typeface="Cairo"/>
              </a:rPr>
              <a:t>        2-B         5-C         8-B</a:t>
            </a:r>
            <a:endParaRPr sz="1200">
              <a:solidFill>
                <a:schemeClr val="dk2"/>
              </a:solidFill>
              <a:latin typeface="Cairo"/>
              <a:ea typeface="Cairo"/>
              <a:cs typeface="Cairo"/>
              <a:sym typeface="Cairo"/>
            </a:endParaRPr>
          </a:p>
          <a:p>
            <a:pPr indent="0" lvl="0" marL="0" rtl="0" algn="l">
              <a:spcBef>
                <a:spcPts val="0"/>
              </a:spcBef>
              <a:spcAft>
                <a:spcPts val="0"/>
              </a:spcAft>
              <a:buNone/>
            </a:pPr>
            <a:r>
              <a:rPr lang="en" sz="1200">
                <a:solidFill>
                  <a:schemeClr val="dk2"/>
                </a:solidFill>
                <a:latin typeface="Cairo"/>
                <a:ea typeface="Cairo"/>
                <a:cs typeface="Cairo"/>
                <a:sym typeface="Cairo"/>
              </a:rPr>
              <a:t>        3-B         6-A         9-D</a:t>
            </a:r>
            <a:endParaRPr sz="1200">
              <a:solidFill>
                <a:schemeClr val="dk2"/>
              </a:solidFill>
              <a:latin typeface="Cairo"/>
              <a:ea typeface="Cairo"/>
              <a:cs typeface="Cairo"/>
              <a:sym typeface="Cairo"/>
            </a:endParaRPr>
          </a:p>
          <a:p>
            <a:pPr indent="0" lvl="0" marL="0" rtl="0" algn="l">
              <a:spcBef>
                <a:spcPts val="0"/>
              </a:spcBef>
              <a:spcAft>
                <a:spcPts val="0"/>
              </a:spcAft>
              <a:buNone/>
            </a:pPr>
            <a:r>
              <a:t/>
            </a:r>
            <a:endParaRPr>
              <a:solidFill>
                <a:schemeClr val="dk2"/>
              </a:solidFill>
              <a:latin typeface="Cairo"/>
              <a:ea typeface="Cairo"/>
              <a:cs typeface="Cairo"/>
              <a:sym typeface="Cai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9"/>
          <p:cNvSpPr txBox="1"/>
          <p:nvPr/>
        </p:nvSpPr>
        <p:spPr>
          <a:xfrm>
            <a:off x="143400" y="3922323"/>
            <a:ext cx="6571200" cy="237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1) </a:t>
            </a:r>
            <a:r>
              <a:rPr lang="en" sz="1800">
                <a:solidFill>
                  <a:srgbClr val="134F5C"/>
                </a:solidFill>
                <a:highlight>
                  <a:srgbClr val="EFEFEF"/>
                </a:highlight>
                <a:latin typeface="Josefin Sans"/>
                <a:ea typeface="Josefin Sans"/>
                <a:cs typeface="Josefin Sans"/>
                <a:sym typeface="Josefin Sans"/>
              </a:rPr>
              <a:t>Spasticity</a:t>
            </a:r>
            <a:endParaRPr sz="18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134F5C"/>
              </a:solidFill>
              <a:highlight>
                <a:srgbClr val="EFEFEF"/>
              </a:highlight>
              <a:latin typeface="Josefin Sans"/>
              <a:ea typeface="Josefin Sans"/>
              <a:cs typeface="Josefin Sans"/>
              <a:sym typeface="Josefin Sans"/>
            </a:endParaRPr>
          </a:p>
          <a:p>
            <a:pPr indent="-317500" lvl="0" marL="457200" rtl="0" algn="l">
              <a:spcBef>
                <a:spcPts val="0"/>
              </a:spcBef>
              <a:spcAft>
                <a:spcPts val="0"/>
              </a:spcAft>
              <a:buClr>
                <a:srgbClr val="45818E"/>
              </a:buClr>
              <a:buSzPts val="1400"/>
              <a:buFont typeface="Cairo"/>
              <a:buAutoNum type="alphaUcPeriod"/>
            </a:pPr>
            <a:r>
              <a:rPr b="1" lang="en">
                <a:solidFill>
                  <a:srgbClr val="45818E"/>
                </a:solidFill>
                <a:latin typeface="Cairo"/>
                <a:ea typeface="Cairo"/>
                <a:cs typeface="Cairo"/>
                <a:sym typeface="Cairo"/>
              </a:rPr>
              <a:t>velocity dependent :</a:t>
            </a:r>
            <a:endParaRPr b="1">
              <a:solidFill>
                <a:srgbClr val="45818E"/>
              </a:solidFill>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Increased resistance to passive movement of the muscle  due to  (</a:t>
            </a:r>
            <a:r>
              <a:rPr lang="en" u="sng">
                <a:latin typeface="Cairo"/>
                <a:ea typeface="Cairo"/>
                <a:cs typeface="Cairo"/>
                <a:sym typeface="Cairo"/>
              </a:rPr>
              <a:t>hypertonia</a:t>
            </a:r>
            <a:r>
              <a:rPr lang="en">
                <a:latin typeface="Cairo"/>
                <a:ea typeface="Cairo"/>
                <a:cs typeface="Cairo"/>
                <a:sym typeface="Cairo"/>
              </a:rPr>
              <a:t>) which varies with the </a:t>
            </a:r>
            <a:r>
              <a:rPr lang="en" u="sng">
                <a:latin typeface="Cairo"/>
                <a:ea typeface="Cairo"/>
                <a:cs typeface="Cairo"/>
                <a:sym typeface="Cairo"/>
              </a:rPr>
              <a:t>speed of displacement of a joint.</a:t>
            </a:r>
            <a:endParaRPr u="sng">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The faster you stretch the muscle the greater the resistance.</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
                <a:latin typeface="Cairo"/>
                <a:ea typeface="Cairo"/>
                <a:cs typeface="Cairo"/>
                <a:sym typeface="Cairo"/>
              </a:rPr>
              <a:t>Spasticity is clearly </a:t>
            </a:r>
            <a:r>
              <a:rPr lang="en">
                <a:solidFill>
                  <a:srgbClr val="FF0000"/>
                </a:solidFill>
                <a:latin typeface="Cairo"/>
                <a:ea typeface="Cairo"/>
                <a:cs typeface="Cairo"/>
                <a:sym typeface="Cairo"/>
              </a:rPr>
              <a:t>neural in nature</a:t>
            </a:r>
            <a:r>
              <a:rPr lang="en">
                <a:latin typeface="Cairo"/>
                <a:ea typeface="Cairo"/>
                <a:cs typeface="Cairo"/>
                <a:sym typeface="Cairo"/>
              </a:rPr>
              <a:t> and is </a:t>
            </a:r>
            <a:r>
              <a:rPr b="1" lang="en">
                <a:solidFill>
                  <a:srgbClr val="45818E"/>
                </a:solidFill>
                <a:latin typeface="Cairo"/>
                <a:ea typeface="Cairo"/>
                <a:cs typeface="Cairo"/>
                <a:sym typeface="Cairo"/>
              </a:rPr>
              <a:t>associated with the UMNL due to Involvement of the corticospinal tract.</a:t>
            </a:r>
            <a:endParaRPr b="1">
              <a:solidFill>
                <a:srgbClr val="45818E"/>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Clr>
                <a:srgbClr val="45818E"/>
              </a:buClr>
              <a:buSzPts val="1400"/>
              <a:buFont typeface="Cairo"/>
              <a:buAutoNum type="alphaUcPeriod"/>
            </a:pPr>
            <a:r>
              <a:rPr b="1" lang="en">
                <a:solidFill>
                  <a:srgbClr val="45818E"/>
                </a:solidFill>
                <a:latin typeface="Cairo"/>
                <a:ea typeface="Cairo"/>
                <a:cs typeface="Cairo"/>
                <a:sym typeface="Cairo"/>
              </a:rPr>
              <a:t>Spasticity is usually </a:t>
            </a:r>
            <a:r>
              <a:rPr b="1" lang="en">
                <a:solidFill>
                  <a:srgbClr val="45818E"/>
                </a:solidFill>
                <a:latin typeface="Cairo"/>
                <a:ea typeface="Cairo"/>
                <a:cs typeface="Cairo"/>
                <a:sym typeface="Cairo"/>
              </a:rPr>
              <a:t>unidirectional</a:t>
            </a:r>
            <a:r>
              <a:rPr b="1" lang="en">
                <a:solidFill>
                  <a:srgbClr val="45818E"/>
                </a:solidFill>
                <a:latin typeface="Cairo"/>
                <a:ea typeface="Cairo"/>
                <a:cs typeface="Cairo"/>
                <a:sym typeface="Cairo"/>
              </a:rPr>
              <a:t> </a:t>
            </a:r>
            <a:endParaRPr b="1">
              <a:solidFill>
                <a:srgbClr val="45818E"/>
              </a:solidFill>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Flexor spasticity in the upper limb &amp; extensor spasticity in the lower limb.</a:t>
            </a:r>
            <a:br>
              <a:rPr lang="en">
                <a:latin typeface="Cairo"/>
                <a:ea typeface="Cairo"/>
                <a:cs typeface="Cairo"/>
                <a:sym typeface="Cairo"/>
              </a:rPr>
            </a:br>
            <a:endParaRPr>
              <a:latin typeface="Cairo"/>
              <a:ea typeface="Cairo"/>
              <a:cs typeface="Cairo"/>
              <a:sym typeface="Cairo"/>
            </a:endParaRPr>
          </a:p>
        </p:txBody>
      </p:sp>
      <p:sp>
        <p:nvSpPr>
          <p:cNvPr id="272" name="Google Shape;272;p49"/>
          <p:cNvSpPr txBox="1"/>
          <p:nvPr/>
        </p:nvSpPr>
        <p:spPr>
          <a:xfrm>
            <a:off x="255300" y="6893375"/>
            <a:ext cx="6467100" cy="2746200"/>
          </a:xfrm>
          <a:prstGeom prst="rect">
            <a:avLst/>
          </a:prstGeom>
          <a:solidFill>
            <a:srgbClr val="F3F3F3"/>
          </a:solid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A simple way to assess spasticity is by </a:t>
            </a:r>
            <a:r>
              <a:rPr b="1" lang="en" u="sng">
                <a:solidFill>
                  <a:srgbClr val="FF0000"/>
                </a:solidFill>
                <a:latin typeface="Cairo"/>
                <a:ea typeface="Cairo"/>
                <a:cs typeface="Cairo"/>
                <a:sym typeface="Cairo"/>
              </a:rPr>
              <a:t>fast</a:t>
            </a:r>
            <a:r>
              <a:rPr lang="en" u="sng">
                <a:latin typeface="Cairo"/>
                <a:ea typeface="Cairo"/>
                <a:cs typeface="Cairo"/>
                <a:sym typeface="Cairo"/>
              </a:rPr>
              <a:t> flexion or extension of selected joint</a:t>
            </a:r>
            <a:r>
              <a:rPr lang="en">
                <a:latin typeface="Cairo"/>
                <a:ea typeface="Cairo"/>
                <a:cs typeface="Cairo"/>
                <a:sym typeface="Cairo"/>
              </a:rPr>
              <a:t>, typically the elbow or knee, to elicit a sudden increase in tone and demonstrate the velocity dependent nature of spasticity.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Involvement of the corticospinal tract is often associated with UMNL and spasticity.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Clinical features that are associated with spasticity:</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Hyperreflexia</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b="1" lang="en" u="sng">
                <a:solidFill>
                  <a:srgbClr val="45818E"/>
                </a:solidFill>
                <a:latin typeface="Cairo"/>
                <a:ea typeface="Cairo"/>
                <a:cs typeface="Cairo"/>
                <a:sym typeface="Cairo"/>
              </a:rPr>
              <a:t>Clasp-knife spasticity  in UMNL</a:t>
            </a:r>
            <a:r>
              <a:rPr lang="en">
                <a:latin typeface="Cairo"/>
                <a:ea typeface="Cairo"/>
                <a:cs typeface="Cairo"/>
                <a:sym typeface="Cairo"/>
              </a:rPr>
              <a:t>, describe a sudden release of resistance  after an initial hypertonia of selected joint movement.</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Spasticity with the increased muscle tone together cause a contraction and deformity of a limb.</a:t>
            </a:r>
            <a:endParaRPr>
              <a:latin typeface="Cairo"/>
              <a:ea typeface="Cairo"/>
              <a:cs typeface="Cairo"/>
              <a:sym typeface="Cairo"/>
            </a:endParaRPr>
          </a:p>
        </p:txBody>
      </p:sp>
      <p:sp>
        <p:nvSpPr>
          <p:cNvPr id="273" name="Google Shape;273;p49"/>
          <p:cNvSpPr/>
          <p:nvPr/>
        </p:nvSpPr>
        <p:spPr>
          <a:xfrm>
            <a:off x="143375" y="452650"/>
            <a:ext cx="6347400" cy="3047700"/>
          </a:xfrm>
          <a:prstGeom prst="rect">
            <a:avLst/>
          </a:prstGeom>
          <a:noFill/>
          <a:ln cap="flat" cmpd="sng" w="9525">
            <a:solidFill>
              <a:srgbClr val="EAD1DC"/>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4" name="Google Shape;274;p4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5" name="Google Shape;275;p49"/>
          <p:cNvSpPr txBox="1"/>
          <p:nvPr/>
        </p:nvSpPr>
        <p:spPr>
          <a:xfrm>
            <a:off x="143400" y="846075"/>
            <a:ext cx="4993200" cy="6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300">
                <a:latin typeface="Cairo"/>
                <a:ea typeface="Cairo"/>
                <a:cs typeface="Cairo"/>
                <a:sym typeface="Cairo"/>
              </a:rPr>
              <a:t>These facilitatory supraspinal centers to gamma motor neurons</a:t>
            </a:r>
            <a:br>
              <a:rPr lang="en" sz="1300">
                <a:latin typeface="Cairo"/>
                <a:ea typeface="Cairo"/>
                <a:cs typeface="Cairo"/>
                <a:sym typeface="Cairo"/>
              </a:rPr>
            </a:br>
            <a:r>
              <a:rPr lang="en" sz="1300">
                <a:latin typeface="Cairo"/>
                <a:ea typeface="Cairo"/>
                <a:cs typeface="Cairo"/>
                <a:sym typeface="Cairo"/>
              </a:rPr>
              <a:t>Increased Gamma efferent discharge is the main cause of increased muscle tone. how?</a:t>
            </a:r>
            <a:endParaRPr sz="1300">
              <a:latin typeface="Cairo"/>
              <a:ea typeface="Cairo"/>
              <a:cs typeface="Cairo"/>
              <a:sym typeface="Cairo"/>
            </a:endParaRPr>
          </a:p>
        </p:txBody>
      </p:sp>
      <p:pic>
        <p:nvPicPr>
          <p:cNvPr id="276" name="Google Shape;276;p49"/>
          <p:cNvPicPr preferRelativeResize="0"/>
          <p:nvPr/>
        </p:nvPicPr>
        <p:blipFill>
          <a:blip r:embed="rId3">
            <a:alphaModFix/>
          </a:blip>
          <a:stretch>
            <a:fillRect/>
          </a:stretch>
        </p:blipFill>
        <p:spPr>
          <a:xfrm>
            <a:off x="5359647" y="452658"/>
            <a:ext cx="725676" cy="1159950"/>
          </a:xfrm>
          <a:prstGeom prst="rect">
            <a:avLst/>
          </a:prstGeom>
          <a:noFill/>
          <a:ln>
            <a:noFill/>
          </a:ln>
        </p:spPr>
      </p:pic>
      <p:sp>
        <p:nvSpPr>
          <p:cNvPr id="277" name="Google Shape;277;p49"/>
          <p:cNvSpPr txBox="1"/>
          <p:nvPr/>
        </p:nvSpPr>
        <p:spPr>
          <a:xfrm>
            <a:off x="141675" y="452650"/>
            <a:ext cx="54864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Introduction</a:t>
            </a:r>
            <a:endParaRPr sz="1800">
              <a:solidFill>
                <a:srgbClr val="134F5C"/>
              </a:solidFill>
              <a:highlight>
                <a:srgbClr val="EFEFEF"/>
              </a:highlight>
              <a:latin typeface="Josefin Sans"/>
              <a:ea typeface="Josefin Sans"/>
              <a:cs typeface="Josefin Sans"/>
              <a:sym typeface="Josefin Sans"/>
            </a:endParaRPr>
          </a:p>
        </p:txBody>
      </p:sp>
      <p:sp>
        <p:nvSpPr>
          <p:cNvPr id="278" name="Google Shape;278;p49"/>
          <p:cNvSpPr txBox="1"/>
          <p:nvPr/>
        </p:nvSpPr>
        <p:spPr>
          <a:xfrm>
            <a:off x="255300" y="2630350"/>
            <a:ext cx="6347400" cy="8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45818E"/>
                </a:solidFill>
                <a:latin typeface="Cairo"/>
                <a:ea typeface="Cairo"/>
                <a:cs typeface="Cairo"/>
                <a:sym typeface="Cairo"/>
              </a:rPr>
              <a:t>Hypertonia</a:t>
            </a:r>
            <a:r>
              <a:rPr lang="en" sz="1300">
                <a:solidFill>
                  <a:schemeClr val="dk1"/>
                </a:solidFill>
                <a:latin typeface="Cairo"/>
                <a:ea typeface="Cairo"/>
                <a:cs typeface="Cairo"/>
                <a:sym typeface="Cairo"/>
              </a:rPr>
              <a:t> refers to increased resistance to passive stretch (</a:t>
            </a:r>
            <a:r>
              <a:rPr lang="en" sz="1300" u="sng">
                <a:solidFill>
                  <a:schemeClr val="dk1"/>
                </a:solidFill>
                <a:latin typeface="Cairo"/>
                <a:ea typeface="Cairo"/>
                <a:cs typeface="Cairo"/>
                <a:sym typeface="Cairo"/>
              </a:rPr>
              <a:t>passive</a:t>
            </a:r>
            <a:r>
              <a:rPr lang="en" sz="1300">
                <a:solidFill>
                  <a:schemeClr val="dk1"/>
                </a:solidFill>
                <a:latin typeface="Cairo"/>
                <a:ea typeface="Cairo"/>
                <a:cs typeface="Cairo"/>
                <a:sym typeface="Cairo"/>
              </a:rPr>
              <a:t> </a:t>
            </a:r>
            <a:r>
              <a:rPr lang="en" sz="1300" u="sng">
                <a:solidFill>
                  <a:schemeClr val="dk1"/>
                </a:solidFill>
                <a:latin typeface="Cairo"/>
                <a:ea typeface="Cairo"/>
                <a:cs typeface="Cairo"/>
                <a:sym typeface="Cairo"/>
              </a:rPr>
              <a:t>lengthening</a:t>
            </a:r>
            <a:r>
              <a:rPr lang="en" sz="1300">
                <a:solidFill>
                  <a:schemeClr val="dk1"/>
                </a:solidFill>
                <a:latin typeface="Cairo"/>
                <a:ea typeface="Cairo"/>
                <a:cs typeface="Cairo"/>
                <a:sym typeface="Cairo"/>
              </a:rPr>
              <a:t>) of a muscle. This may mean </a:t>
            </a:r>
            <a:r>
              <a:rPr lang="en" sz="1300" u="sng">
                <a:solidFill>
                  <a:schemeClr val="dk1"/>
                </a:solidFill>
                <a:latin typeface="Cairo"/>
                <a:ea typeface="Cairo"/>
                <a:cs typeface="Cairo"/>
                <a:sym typeface="Cairo"/>
              </a:rPr>
              <a:t>increased stiffness</a:t>
            </a:r>
            <a:r>
              <a:rPr lang="en" sz="1300">
                <a:solidFill>
                  <a:schemeClr val="dk1"/>
                </a:solidFill>
                <a:latin typeface="Cairo"/>
                <a:ea typeface="Cairo"/>
                <a:cs typeface="Cairo"/>
                <a:sym typeface="Cairo"/>
              </a:rPr>
              <a:t> of the muscle.</a:t>
            </a:r>
            <a:endParaRPr sz="1300">
              <a:solidFill>
                <a:schemeClr val="dk1"/>
              </a:solidFill>
              <a:latin typeface="Cairo"/>
              <a:ea typeface="Cairo"/>
              <a:cs typeface="Cairo"/>
              <a:sym typeface="Cairo"/>
            </a:endParaRPr>
          </a:p>
          <a:p>
            <a:pPr indent="0" lvl="0" marL="0" rtl="0" algn="l">
              <a:spcBef>
                <a:spcPts val="0"/>
              </a:spcBef>
              <a:spcAft>
                <a:spcPts val="0"/>
              </a:spcAft>
              <a:buNone/>
            </a:pPr>
            <a:r>
              <a:rPr lang="en" sz="1300">
                <a:solidFill>
                  <a:schemeClr val="dk1"/>
                </a:solidFill>
                <a:latin typeface="Cairo"/>
                <a:ea typeface="Cairo"/>
                <a:cs typeface="Cairo"/>
                <a:sym typeface="Cairo"/>
              </a:rPr>
              <a:t>Hypertonicity could be due to a neural drive problem such as :-</a:t>
            </a:r>
            <a:endParaRPr sz="1300">
              <a:solidFill>
                <a:schemeClr val="dk1"/>
              </a:solidFill>
              <a:latin typeface="Cairo"/>
              <a:ea typeface="Cairo"/>
              <a:cs typeface="Cairo"/>
              <a:sym typeface="Cairo"/>
            </a:endParaRPr>
          </a:p>
          <a:p>
            <a:pPr indent="0" lvl="0" marL="0" rtl="0" algn="ctr">
              <a:spcBef>
                <a:spcPts val="0"/>
              </a:spcBef>
              <a:spcAft>
                <a:spcPts val="0"/>
              </a:spcAft>
              <a:buNone/>
            </a:pPr>
            <a:r>
              <a:rPr b="1" lang="en" sz="1300">
                <a:solidFill>
                  <a:srgbClr val="45818E"/>
                </a:solidFill>
                <a:latin typeface="Cairo"/>
                <a:ea typeface="Cairo"/>
                <a:cs typeface="Cairo"/>
                <a:sym typeface="Cairo"/>
              </a:rPr>
              <a:t>Spasticity or Rigidity</a:t>
            </a:r>
            <a:endParaRPr sz="1300"/>
          </a:p>
        </p:txBody>
      </p:sp>
      <p:sp>
        <p:nvSpPr>
          <p:cNvPr id="279" name="Google Shape;279;p49"/>
          <p:cNvSpPr txBox="1"/>
          <p:nvPr/>
        </p:nvSpPr>
        <p:spPr>
          <a:xfrm>
            <a:off x="1368589" y="8908524"/>
            <a:ext cx="4120800" cy="2193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 sz="900">
                <a:solidFill>
                  <a:srgbClr val="B7B7B7"/>
                </a:solidFill>
                <a:latin typeface="Cairo"/>
                <a:ea typeface="Cairo"/>
                <a:cs typeface="Cairo"/>
                <a:sym typeface="Cairo"/>
              </a:rPr>
              <a:t>مثل كسارة البندق ، مقاومة كبيرة في البداية، بعدها تروح المقاومة وتسهل الحركة.</a:t>
            </a:r>
            <a:endParaRPr sz="900">
              <a:solidFill>
                <a:srgbClr val="B7B7B7"/>
              </a:solidFill>
              <a:latin typeface="Cairo"/>
              <a:ea typeface="Cairo"/>
              <a:cs typeface="Cairo"/>
              <a:sym typeface="Cairo"/>
            </a:endParaRPr>
          </a:p>
        </p:txBody>
      </p:sp>
      <p:sp>
        <p:nvSpPr>
          <p:cNvPr id="280" name="Google Shape;280;p49"/>
          <p:cNvSpPr txBox="1"/>
          <p:nvPr/>
        </p:nvSpPr>
        <p:spPr>
          <a:xfrm>
            <a:off x="143400" y="1519575"/>
            <a:ext cx="6347400" cy="1159800"/>
          </a:xfrm>
          <a:prstGeom prst="rect">
            <a:avLst/>
          </a:prstGeom>
          <a:noFill/>
          <a:ln>
            <a:noFill/>
          </a:ln>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Cairo"/>
              <a:buChar char="●"/>
            </a:pPr>
            <a:r>
              <a:rPr lang="en" sz="1300">
                <a:latin typeface="Cairo"/>
                <a:ea typeface="Cairo"/>
                <a:cs typeface="Cairo"/>
                <a:sym typeface="Cairo"/>
              </a:rPr>
              <a:t>Resistance of a muscle to stretch is often referred to as its </a:t>
            </a:r>
            <a:r>
              <a:rPr b="1" lang="en" sz="1300">
                <a:latin typeface="Cairo"/>
                <a:ea typeface="Cairo"/>
                <a:cs typeface="Cairo"/>
                <a:sym typeface="Cairo"/>
              </a:rPr>
              <a:t>tone</a:t>
            </a:r>
            <a:r>
              <a:rPr lang="en" sz="1300">
                <a:latin typeface="Cairo"/>
                <a:ea typeface="Cairo"/>
                <a:cs typeface="Cairo"/>
                <a:sym typeface="Cairo"/>
              </a:rPr>
              <a:t> or tonus.</a:t>
            </a:r>
            <a:endParaRPr sz="1300">
              <a:latin typeface="Cairo"/>
              <a:ea typeface="Cairo"/>
              <a:cs typeface="Cairo"/>
              <a:sym typeface="Cairo"/>
            </a:endParaRPr>
          </a:p>
          <a:p>
            <a:pPr indent="-311150" lvl="0" marL="457200" rtl="0" algn="l">
              <a:spcBef>
                <a:spcPts val="0"/>
              </a:spcBef>
              <a:spcAft>
                <a:spcPts val="0"/>
              </a:spcAft>
              <a:buSzPts val="1300"/>
              <a:buFont typeface="Cairo"/>
              <a:buChar char="●"/>
            </a:pPr>
            <a:r>
              <a:rPr b="1" lang="en" sz="1300">
                <a:latin typeface="Cairo"/>
                <a:ea typeface="Cairo"/>
                <a:cs typeface="Cairo"/>
                <a:sym typeface="Cairo"/>
              </a:rPr>
              <a:t>Muscle</a:t>
            </a:r>
            <a:r>
              <a:rPr lang="en" sz="1300">
                <a:latin typeface="Cairo"/>
                <a:ea typeface="Cairo"/>
                <a:cs typeface="Cairo"/>
                <a:sym typeface="Cairo"/>
              </a:rPr>
              <a:t> </a:t>
            </a:r>
            <a:r>
              <a:rPr b="1" lang="en" sz="1300">
                <a:latin typeface="Cairo"/>
                <a:ea typeface="Cairo"/>
                <a:cs typeface="Cairo"/>
                <a:sym typeface="Cairo"/>
              </a:rPr>
              <a:t>tone</a:t>
            </a:r>
            <a:r>
              <a:rPr lang="en" sz="1300">
                <a:latin typeface="Cairo"/>
                <a:ea typeface="Cairo"/>
                <a:cs typeface="Cairo"/>
                <a:sym typeface="Cairo"/>
              </a:rPr>
              <a:t> is static component of stretch reflex .It is a continuous  mild muscle contraction that acts as background to actual movement.</a:t>
            </a:r>
            <a:endParaRPr sz="1300">
              <a:latin typeface="Cairo"/>
              <a:ea typeface="Cairo"/>
              <a:cs typeface="Cairo"/>
              <a:sym typeface="Cairo"/>
            </a:endParaRPr>
          </a:p>
          <a:p>
            <a:pPr indent="-311150" lvl="0" marL="457200" rtl="0" algn="l">
              <a:spcBef>
                <a:spcPts val="0"/>
              </a:spcBef>
              <a:spcAft>
                <a:spcPts val="0"/>
              </a:spcAft>
              <a:buSzPts val="1300"/>
              <a:buFont typeface="Cairo"/>
              <a:buChar char="●"/>
            </a:pPr>
            <a:r>
              <a:rPr lang="en" sz="1300">
                <a:latin typeface="Cairo"/>
                <a:ea typeface="Cairo"/>
                <a:cs typeface="Cairo"/>
                <a:sym typeface="Cairo"/>
              </a:rPr>
              <a:t>A hypertonic muscle is one in which the resistance to stretch is high  because of hyperactive stretch reflexes. </a:t>
            </a:r>
            <a:endParaRPr sz="1300">
              <a:latin typeface="Cairo"/>
              <a:ea typeface="Cairo"/>
              <a:cs typeface="Cairo"/>
              <a:sym typeface="Cai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50"/>
          <p:cNvSpPr/>
          <p:nvPr/>
        </p:nvSpPr>
        <p:spPr>
          <a:xfrm>
            <a:off x="252900" y="4116100"/>
            <a:ext cx="6175200" cy="2276700"/>
          </a:xfrm>
          <a:prstGeom prst="rect">
            <a:avLst/>
          </a:prstGeom>
          <a:noFill/>
          <a:ln cap="flat" cmpd="sng" w="9525">
            <a:solidFill>
              <a:srgbClr val="D0E0E3"/>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0"/>
          <p:cNvSpPr txBox="1"/>
          <p:nvPr/>
        </p:nvSpPr>
        <p:spPr>
          <a:xfrm>
            <a:off x="229650" y="4128088"/>
            <a:ext cx="6398700" cy="22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 Spasticity  is characterised by hyper</a:t>
            </a:r>
            <a:r>
              <a:rPr lang="en">
                <a:latin typeface="Cairo"/>
                <a:ea typeface="Cairo"/>
                <a:cs typeface="Cairo"/>
                <a:sym typeface="Cairo"/>
              </a:rPr>
              <a:t>-</a:t>
            </a:r>
            <a:r>
              <a:rPr lang="en">
                <a:latin typeface="Cairo"/>
                <a:ea typeface="Cairo"/>
                <a:cs typeface="Cairo"/>
                <a:sym typeface="Cairo"/>
              </a:rPr>
              <a:t>excitability of both types of stretch reflex:</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Increase</a:t>
            </a:r>
            <a:r>
              <a:rPr lang="en">
                <a:latin typeface="Cairo"/>
                <a:ea typeface="Cairo"/>
                <a:cs typeface="Cairo"/>
                <a:sym typeface="Cairo"/>
              </a:rPr>
              <a:t> in </a:t>
            </a:r>
            <a:r>
              <a:rPr lang="en" u="sng">
                <a:latin typeface="Cairo"/>
                <a:ea typeface="Cairo"/>
                <a:cs typeface="Cairo"/>
                <a:sym typeface="Cairo"/>
              </a:rPr>
              <a:t>tonic  static stretch reflexes</a:t>
            </a:r>
            <a:endParaRPr u="sng">
              <a:latin typeface="Cairo"/>
              <a:ea typeface="Cairo"/>
              <a:cs typeface="Cairo"/>
              <a:sym typeface="Cairo"/>
            </a:endParaRPr>
          </a:p>
          <a:p>
            <a:pPr indent="0" lvl="0" marL="457200" rtl="0" algn="l">
              <a:spcBef>
                <a:spcPts val="0"/>
              </a:spcBef>
              <a:spcAft>
                <a:spcPts val="0"/>
              </a:spcAft>
              <a:buNone/>
            </a:pPr>
            <a:r>
              <a:rPr lang="en" u="sng">
                <a:latin typeface="Cairo"/>
                <a:ea typeface="Cairo"/>
                <a:cs typeface="Cairo"/>
                <a:sym typeface="Cairo"/>
              </a:rPr>
              <a:t> (muscle tone)</a:t>
            </a:r>
            <a:r>
              <a:rPr lang="en">
                <a:latin typeface="Cairo"/>
                <a:ea typeface="Cairo"/>
                <a:cs typeface="Cairo"/>
                <a:sym typeface="Cairo"/>
              </a:rPr>
              <a:t> as one component of the </a:t>
            </a:r>
            <a:endParaRPr>
              <a:latin typeface="Cairo"/>
              <a:ea typeface="Cairo"/>
              <a:cs typeface="Cairo"/>
              <a:sym typeface="Cairo"/>
            </a:endParaRPr>
          </a:p>
          <a:p>
            <a:pPr indent="0" lvl="0" marL="457200" rtl="0" algn="l">
              <a:spcBef>
                <a:spcPts val="0"/>
              </a:spcBef>
              <a:spcAft>
                <a:spcPts val="0"/>
              </a:spcAft>
              <a:buNone/>
            </a:pPr>
            <a:r>
              <a:rPr lang="en">
                <a:latin typeface="Cairo"/>
                <a:ea typeface="Cairo"/>
                <a:cs typeface="Cairo"/>
                <a:sym typeface="Cairo"/>
              </a:rPr>
              <a:t>upper motor </a:t>
            </a:r>
            <a:r>
              <a:rPr lang="en">
                <a:latin typeface="Cairo"/>
                <a:ea typeface="Cairo"/>
                <a:cs typeface="Cairo"/>
                <a:sym typeface="Cairo"/>
              </a:rPr>
              <a:t>neuron</a:t>
            </a:r>
            <a:r>
              <a:rPr lang="en">
                <a:latin typeface="Cairo"/>
                <a:ea typeface="Cairo"/>
                <a:cs typeface="Cairo"/>
                <a:sym typeface="Cairo"/>
              </a:rPr>
              <a:t> (UMN) syndrome.</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Exaggerated tendon jerks, resulting </a:t>
            </a:r>
            <a:endParaRPr>
              <a:latin typeface="Cairo"/>
              <a:ea typeface="Cairo"/>
              <a:cs typeface="Cairo"/>
              <a:sym typeface="Cairo"/>
            </a:endParaRPr>
          </a:p>
          <a:p>
            <a:pPr indent="0" lvl="0" marL="457200" rtl="0" algn="l">
              <a:spcBef>
                <a:spcPts val="0"/>
              </a:spcBef>
              <a:spcAft>
                <a:spcPts val="0"/>
              </a:spcAft>
              <a:buNone/>
            </a:pPr>
            <a:r>
              <a:rPr lang="en">
                <a:latin typeface="Cairo"/>
                <a:ea typeface="Cairo"/>
                <a:cs typeface="Cairo"/>
                <a:sym typeface="Cairo"/>
              </a:rPr>
              <a:t>from hyper-excitability of the </a:t>
            </a:r>
            <a:r>
              <a:rPr lang="en" u="sng">
                <a:latin typeface="Cairo"/>
                <a:ea typeface="Cairo"/>
                <a:cs typeface="Cairo"/>
                <a:sym typeface="Cairo"/>
              </a:rPr>
              <a:t>dynamic </a:t>
            </a:r>
            <a:endParaRPr u="sng">
              <a:latin typeface="Cairo"/>
              <a:ea typeface="Cairo"/>
              <a:cs typeface="Cairo"/>
              <a:sym typeface="Cairo"/>
            </a:endParaRPr>
          </a:p>
          <a:p>
            <a:pPr indent="0" lvl="0" marL="457200" rtl="0" algn="l">
              <a:spcBef>
                <a:spcPts val="0"/>
              </a:spcBef>
              <a:spcAft>
                <a:spcPts val="0"/>
              </a:spcAft>
              <a:buNone/>
            </a:pPr>
            <a:r>
              <a:rPr lang="en" u="sng">
                <a:latin typeface="Cairo"/>
                <a:ea typeface="Cairo"/>
                <a:cs typeface="Cairo"/>
                <a:sym typeface="Cairo"/>
              </a:rPr>
              <a:t>stretch reflex</a:t>
            </a:r>
            <a:r>
              <a:rPr lang="en">
                <a:latin typeface="Cairo"/>
                <a:ea typeface="Cairo"/>
                <a:cs typeface="Cairo"/>
                <a:sym typeface="Cairo"/>
              </a:rPr>
              <a:t> as one component of the </a:t>
            </a:r>
            <a:endParaRPr>
              <a:latin typeface="Cairo"/>
              <a:ea typeface="Cairo"/>
              <a:cs typeface="Cairo"/>
              <a:sym typeface="Cairo"/>
            </a:endParaRPr>
          </a:p>
          <a:p>
            <a:pPr indent="0" lvl="0" marL="457200" rtl="0" algn="l">
              <a:spcBef>
                <a:spcPts val="0"/>
              </a:spcBef>
              <a:spcAft>
                <a:spcPts val="0"/>
              </a:spcAft>
              <a:buNone/>
            </a:pPr>
            <a:r>
              <a:rPr lang="en">
                <a:latin typeface="Cairo"/>
                <a:ea typeface="Cairo"/>
                <a:cs typeface="Cairo"/>
                <a:sym typeface="Cairo"/>
              </a:rPr>
              <a:t>upper motor </a:t>
            </a:r>
            <a:r>
              <a:rPr lang="en">
                <a:latin typeface="Cairo"/>
                <a:ea typeface="Cairo"/>
                <a:cs typeface="Cairo"/>
                <a:sym typeface="Cairo"/>
              </a:rPr>
              <a:t>neuron</a:t>
            </a:r>
            <a:r>
              <a:rPr lang="en">
                <a:latin typeface="Cairo"/>
                <a:ea typeface="Cairo"/>
                <a:cs typeface="Cairo"/>
                <a:sym typeface="Cairo"/>
              </a:rPr>
              <a:t> (UMN) syndrome.</a:t>
            </a:r>
            <a:endParaRPr>
              <a:latin typeface="Cairo"/>
              <a:ea typeface="Cairo"/>
              <a:cs typeface="Cairo"/>
              <a:sym typeface="Cairo"/>
            </a:endParaRPr>
          </a:p>
        </p:txBody>
      </p:sp>
      <p:sp>
        <p:nvSpPr>
          <p:cNvPr id="287" name="Google Shape;287;p50"/>
          <p:cNvSpPr/>
          <p:nvPr/>
        </p:nvSpPr>
        <p:spPr>
          <a:xfrm>
            <a:off x="252900" y="6479100"/>
            <a:ext cx="6175200" cy="3050400"/>
          </a:xfrm>
          <a:prstGeom prst="rect">
            <a:avLst/>
          </a:prstGeom>
          <a:noFill/>
          <a:ln cap="flat" cmpd="sng" w="9525">
            <a:solidFill>
              <a:srgbClr val="FFE59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0"/>
          <p:cNvSpPr txBox="1"/>
          <p:nvPr/>
        </p:nvSpPr>
        <p:spPr>
          <a:xfrm>
            <a:off x="252900" y="6884100"/>
            <a:ext cx="6175200" cy="242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Features of UMN Syndrome</a:t>
            </a:r>
            <a:endParaRPr sz="1800">
              <a:solidFill>
                <a:srgbClr val="134F5C"/>
              </a:solidFill>
              <a:highlight>
                <a:srgbClr val="EFEFEF"/>
              </a:highlight>
              <a:latin typeface="Josefin Sans"/>
              <a:ea typeface="Josefin Sans"/>
              <a:cs typeface="Josefin Sans"/>
              <a:sym typeface="Josefin Sans"/>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Weakness and decreased muscle control.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u="sng">
                <a:latin typeface="Cairo"/>
                <a:ea typeface="Cairo"/>
                <a:cs typeface="Cairo"/>
                <a:sym typeface="Cairo"/>
              </a:rPr>
              <a:t>No remarkable muscle wasting</a:t>
            </a:r>
            <a:r>
              <a:rPr lang="en">
                <a:latin typeface="Cairo"/>
                <a:ea typeface="Cairo"/>
                <a:cs typeface="Cairo"/>
                <a:sym typeface="Cairo"/>
              </a:rPr>
              <a:t>, but  </a:t>
            </a:r>
            <a:r>
              <a:rPr lang="en" u="sng">
                <a:latin typeface="Cairo"/>
                <a:ea typeface="Cairo"/>
                <a:cs typeface="Cairo"/>
                <a:sym typeface="Cairo"/>
              </a:rPr>
              <a:t>disuse atrophy. </a:t>
            </a:r>
            <a:endParaRPr u="sng">
              <a:latin typeface="Cairo"/>
              <a:ea typeface="Cairo"/>
              <a:cs typeface="Cairo"/>
              <a:sym typeface="Cairo"/>
            </a:endParaRPr>
          </a:p>
          <a:p>
            <a:pPr indent="-317500" lvl="0" marL="457200" rtl="0" algn="l">
              <a:spcBef>
                <a:spcPts val="0"/>
              </a:spcBef>
              <a:spcAft>
                <a:spcPts val="0"/>
              </a:spcAft>
              <a:buSzPts val="1400"/>
              <a:buFont typeface="Cairo"/>
              <a:buAutoNum type="arabicPeriod"/>
            </a:pPr>
            <a:r>
              <a:rPr b="1" lang="en" u="sng">
                <a:latin typeface="Cairo"/>
                <a:ea typeface="Cairo"/>
                <a:cs typeface="Cairo"/>
                <a:sym typeface="Cairo"/>
              </a:rPr>
              <a:t>Spasticity</a:t>
            </a:r>
            <a:r>
              <a:rPr lang="en">
                <a:latin typeface="Cairo"/>
                <a:ea typeface="Cairo"/>
                <a:cs typeface="Cairo"/>
                <a:sym typeface="Cairo"/>
              </a:rPr>
              <a:t> &amp; </a:t>
            </a:r>
            <a:r>
              <a:rPr b="1" lang="en" u="sng">
                <a:latin typeface="Cairo"/>
                <a:ea typeface="Cairo"/>
                <a:cs typeface="Cairo"/>
                <a:sym typeface="Cairo"/>
              </a:rPr>
              <a:t>hypertonia</a:t>
            </a:r>
            <a:r>
              <a:rPr lang="en">
                <a:latin typeface="Cairo"/>
                <a:ea typeface="Cairo"/>
                <a:cs typeface="Cairo"/>
                <a:sym typeface="Cairo"/>
              </a:rPr>
              <a:t>, frequently called “ </a:t>
            </a:r>
            <a:r>
              <a:rPr b="1" lang="en">
                <a:solidFill>
                  <a:srgbClr val="E06666"/>
                </a:solidFill>
                <a:latin typeface="Cairo"/>
                <a:ea typeface="Cairo"/>
                <a:cs typeface="Cairo"/>
                <a:sym typeface="Cairo"/>
              </a:rPr>
              <a:t>Clasp-knife spasticity</a:t>
            </a:r>
            <a:r>
              <a:rPr lang="en">
                <a:latin typeface="Cairo"/>
                <a:ea typeface="Cairo"/>
                <a:cs typeface="Cairo"/>
                <a:sym typeface="Cairo"/>
              </a:rPr>
              <a:t> ”=  increased resistance at the </a:t>
            </a:r>
            <a:r>
              <a:rPr lang="en" u="sng">
                <a:latin typeface="Cairo"/>
                <a:ea typeface="Cairo"/>
                <a:cs typeface="Cairo"/>
                <a:sym typeface="Cairo"/>
              </a:rPr>
              <a:t>beginning</a:t>
            </a:r>
            <a:r>
              <a:rPr lang="en" u="sng">
                <a:latin typeface="Cairo"/>
                <a:ea typeface="Cairo"/>
                <a:cs typeface="Cairo"/>
                <a:sym typeface="Cairo"/>
              </a:rPr>
              <a:t> of muscle stretch</a:t>
            </a:r>
            <a:r>
              <a:rPr lang="en">
                <a:latin typeface="Cairo"/>
                <a:ea typeface="Cairo"/>
                <a:cs typeface="Cairo"/>
                <a:sym typeface="Cairo"/>
              </a:rPr>
              <a:t> due to increased extensor muscle tone then a sudden collapse in resistance due to inhibition of extensor motor neurons by GTOs (golgi tendon organs).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Clonus Repetitive jerky motions (clonus), especially when limb moved &amp; stretched suddenly.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Exaggerated  tendon jerks.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Extensor plantar reflex = Babinski sign (dorsiflexion of the big toe and fanning out of the other toes).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Absent abdominal reflexes.</a:t>
            </a:r>
            <a:br>
              <a:rPr lang="en">
                <a:latin typeface="Cairo"/>
                <a:ea typeface="Cairo"/>
                <a:cs typeface="Cairo"/>
                <a:sym typeface="Cairo"/>
              </a:rPr>
            </a:br>
            <a:endParaRPr>
              <a:latin typeface="Cairo"/>
              <a:ea typeface="Cairo"/>
              <a:cs typeface="Cairo"/>
              <a:sym typeface="Cairo"/>
            </a:endParaRPr>
          </a:p>
        </p:txBody>
      </p:sp>
      <p:sp>
        <p:nvSpPr>
          <p:cNvPr id="289" name="Google Shape;289;p5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0" name="Google Shape;290;p50"/>
          <p:cNvPicPr preferRelativeResize="0"/>
          <p:nvPr/>
        </p:nvPicPr>
        <p:blipFill>
          <a:blip r:embed="rId3">
            <a:alphaModFix/>
          </a:blip>
          <a:stretch>
            <a:fillRect/>
          </a:stretch>
        </p:blipFill>
        <p:spPr>
          <a:xfrm>
            <a:off x="3841941" y="4561675"/>
            <a:ext cx="2410397" cy="1790550"/>
          </a:xfrm>
          <a:prstGeom prst="rect">
            <a:avLst/>
          </a:prstGeom>
          <a:noFill/>
          <a:ln>
            <a:noFill/>
          </a:ln>
        </p:spPr>
      </p:pic>
      <p:sp>
        <p:nvSpPr>
          <p:cNvPr id="291" name="Google Shape;291;p50"/>
          <p:cNvSpPr txBox="1"/>
          <p:nvPr/>
        </p:nvSpPr>
        <p:spPr>
          <a:xfrm>
            <a:off x="252900" y="445224"/>
            <a:ext cx="6175200" cy="3584700"/>
          </a:xfrm>
          <a:prstGeom prst="rect">
            <a:avLst/>
          </a:prstGeom>
          <a:noFill/>
          <a:ln cap="flat" cmpd="sng" w="9525">
            <a:solidFill>
              <a:srgbClr val="EAD1DC"/>
            </a:solidFill>
            <a:prstDash val="lgDashDot"/>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Spasticity &amp; hypertonia  is a feature of altered muscle performance.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Usually in </a:t>
            </a:r>
            <a:r>
              <a:rPr b="1" lang="en">
                <a:solidFill>
                  <a:srgbClr val="45818E"/>
                </a:solidFill>
                <a:latin typeface="Cairo"/>
                <a:ea typeface="Cairo"/>
                <a:cs typeface="Cairo"/>
                <a:sym typeface="Cairo"/>
              </a:rPr>
              <a:t>Upper Motor Neuron Syndrome (UMNS)</a:t>
            </a:r>
            <a:r>
              <a:rPr lang="en">
                <a:latin typeface="Cairo"/>
                <a:ea typeface="Cairo"/>
                <a:cs typeface="Cairo"/>
                <a:sym typeface="Cairo"/>
              </a:rPr>
              <a:t>.</a:t>
            </a:r>
            <a:endParaRPr>
              <a:latin typeface="Cairo"/>
              <a:ea typeface="Cairo"/>
              <a:cs typeface="Cairo"/>
              <a:sym typeface="Cairo"/>
            </a:endParaRPr>
          </a:p>
          <a:p>
            <a:pPr indent="-317500" lvl="0" marL="914400" rtl="0" algn="l">
              <a:spcBef>
                <a:spcPts val="0"/>
              </a:spcBef>
              <a:spcAft>
                <a:spcPts val="0"/>
              </a:spcAft>
              <a:buSzPts val="1400"/>
              <a:buFont typeface="Cairo"/>
              <a:buChar char="➢"/>
            </a:pPr>
            <a:r>
              <a:rPr lang="en">
                <a:latin typeface="Cairo"/>
                <a:ea typeface="Cairo"/>
                <a:cs typeface="Cairo"/>
                <a:sym typeface="Cairo"/>
              </a:rPr>
              <a:t>Patients complain of stiffness &amp; inability to relax</a:t>
            </a:r>
            <a:endParaRPr>
              <a:latin typeface="Cairo"/>
              <a:ea typeface="Cairo"/>
              <a:cs typeface="Cairo"/>
              <a:sym typeface="Cairo"/>
            </a:endParaRPr>
          </a:p>
          <a:p>
            <a:pPr indent="-317500" lvl="0" marL="914400" rtl="0" algn="l">
              <a:spcBef>
                <a:spcPts val="0"/>
              </a:spcBef>
              <a:spcAft>
                <a:spcPts val="0"/>
              </a:spcAft>
              <a:buSzPts val="1400"/>
              <a:buFont typeface="Cairo"/>
              <a:buChar char="➢"/>
            </a:pPr>
            <a:r>
              <a:rPr lang="en">
                <a:latin typeface="Cairo"/>
                <a:ea typeface="Cairo"/>
                <a:cs typeface="Cairo"/>
                <a:sym typeface="Cairo"/>
              </a:rPr>
              <a:t>Muscles become permanently "tight" or </a:t>
            </a:r>
            <a:r>
              <a:rPr i="1" lang="en">
                <a:latin typeface="Cairo"/>
                <a:ea typeface="Cairo"/>
                <a:cs typeface="Cairo"/>
                <a:sym typeface="Cairo"/>
              </a:rPr>
              <a:t>spastic</a:t>
            </a:r>
            <a:r>
              <a:rPr lang="en">
                <a:latin typeface="Cairo"/>
                <a:ea typeface="Cairo"/>
                <a:cs typeface="Cairo"/>
                <a:sym typeface="Cairo"/>
              </a:rPr>
              <a:t>.</a:t>
            </a:r>
            <a:endParaRPr>
              <a:latin typeface="Cairo"/>
              <a:ea typeface="Cairo"/>
              <a:cs typeface="Cairo"/>
              <a:sym typeface="Cairo"/>
            </a:endParaRPr>
          </a:p>
          <a:p>
            <a:pPr indent="-317500" lvl="0" marL="914400" rtl="0" algn="l">
              <a:spcBef>
                <a:spcPts val="0"/>
              </a:spcBef>
              <a:spcAft>
                <a:spcPts val="0"/>
              </a:spcAft>
              <a:buSzPts val="1400"/>
              <a:buFont typeface="Cairo"/>
              <a:buChar char="➢"/>
            </a:pPr>
            <a:r>
              <a:rPr lang="en">
                <a:latin typeface="Cairo"/>
                <a:ea typeface="Cairo"/>
                <a:cs typeface="Cairo"/>
                <a:sym typeface="Cairo"/>
              </a:rPr>
              <a:t>The condition can interfere with walking, movement, or speech.</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When there is a loss of </a:t>
            </a:r>
            <a:r>
              <a:rPr lang="en" u="sng">
                <a:latin typeface="Cairo"/>
                <a:ea typeface="Cairo"/>
                <a:cs typeface="Cairo"/>
                <a:sym typeface="Cairo"/>
              </a:rPr>
              <a:t>descending inhibition from the brain</a:t>
            </a:r>
            <a:r>
              <a:rPr lang="en">
                <a:latin typeface="Cairo"/>
                <a:ea typeface="Cairo"/>
                <a:cs typeface="Cairo"/>
                <a:sym typeface="Cairo"/>
              </a:rPr>
              <a:t> higher motor-inhibitory centers </a:t>
            </a:r>
            <a:r>
              <a:rPr b="1" lang="en">
                <a:solidFill>
                  <a:srgbClr val="A64D79"/>
                </a:solidFill>
                <a:latin typeface="Cairo"/>
                <a:ea typeface="Cairo"/>
                <a:cs typeface="Cairo"/>
                <a:sym typeface="Cairo"/>
              </a:rPr>
              <a:t>(medullary RF &amp; basal ganglia &amp; suppressor area 4) </a:t>
            </a:r>
            <a:r>
              <a:rPr lang="en">
                <a:latin typeface="Cairo"/>
                <a:ea typeface="Cairo"/>
                <a:cs typeface="Cairo"/>
                <a:sym typeface="Cairo"/>
              </a:rPr>
              <a:t>resulting in un-antagonized excitatory input from  </a:t>
            </a:r>
            <a:r>
              <a:rPr lang="en" u="sng">
                <a:latin typeface="Cairo"/>
                <a:ea typeface="Cairo"/>
                <a:cs typeface="Cairo"/>
                <a:sym typeface="Cairo"/>
              </a:rPr>
              <a:t>brain stem excitatory centers</a:t>
            </a:r>
            <a:r>
              <a:rPr lang="en">
                <a:latin typeface="Cairo"/>
                <a:ea typeface="Cairo"/>
                <a:cs typeface="Cairo"/>
                <a:sym typeface="Cairo"/>
              </a:rPr>
              <a:t>,As </a:t>
            </a:r>
            <a:r>
              <a:rPr b="1" lang="en">
                <a:solidFill>
                  <a:srgbClr val="A64D79"/>
                </a:solidFill>
                <a:latin typeface="Cairo"/>
                <a:ea typeface="Cairo"/>
                <a:cs typeface="Cairo"/>
                <a:sym typeface="Cairo"/>
              </a:rPr>
              <a:t>(pontine RF + vestibular N) </a:t>
            </a:r>
            <a:r>
              <a:rPr lang="en">
                <a:latin typeface="Cairo"/>
                <a:ea typeface="Cairo"/>
                <a:cs typeface="Cairo"/>
                <a:sym typeface="Cairo"/>
              </a:rPr>
              <a:t>through </a:t>
            </a:r>
            <a:r>
              <a:rPr lang="en" u="sng">
                <a:latin typeface="Cairo"/>
                <a:ea typeface="Cairo"/>
                <a:cs typeface="Cairo"/>
                <a:sym typeface="Cairo"/>
              </a:rPr>
              <a:t>Vestibulospinal &amp; reticulospinal excitatory </a:t>
            </a:r>
            <a:r>
              <a:rPr lang="en">
                <a:latin typeface="Cairo"/>
                <a:ea typeface="Cairo"/>
                <a:cs typeface="Cairo"/>
                <a:sym typeface="Cairo"/>
              </a:rPr>
              <a:t>tracts to gamma motor neurons causing </a:t>
            </a:r>
            <a:r>
              <a:rPr lang="en" u="sng">
                <a:latin typeface="Cairo"/>
                <a:ea typeface="Cairo"/>
                <a:cs typeface="Cairo"/>
                <a:sym typeface="Cairo"/>
              </a:rPr>
              <a:t>hypertonia &amp; spasticity</a:t>
            </a:r>
            <a:r>
              <a:rPr lang="en">
                <a:latin typeface="Cairo"/>
                <a:ea typeface="Cairo"/>
                <a:cs typeface="Cairo"/>
                <a:sym typeface="Cairo"/>
              </a:rPr>
              <a:t> of muscles.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This results in </a:t>
            </a:r>
            <a:endParaRPr>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State of ongoing (unremitting) contraction of muscles (due to hyperactive gamma activity). </a:t>
            </a:r>
            <a:endParaRPr>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decreased ability to control movement</a:t>
            </a:r>
            <a:endParaRPr>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increased resistance felt on passive stretch.</a:t>
            </a:r>
            <a:endParaRPr>
              <a:latin typeface="Cairo"/>
              <a:ea typeface="Cairo"/>
              <a:cs typeface="Cairo"/>
              <a:sym typeface="Cairo"/>
            </a:endParaRPr>
          </a:p>
        </p:txBody>
      </p:sp>
      <p:sp>
        <p:nvSpPr>
          <p:cNvPr id="292" name="Google Shape;292;p50"/>
          <p:cNvSpPr txBox="1"/>
          <p:nvPr/>
        </p:nvSpPr>
        <p:spPr>
          <a:xfrm>
            <a:off x="336639" y="8924309"/>
            <a:ext cx="4110000" cy="2916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 sz="900">
                <a:solidFill>
                  <a:srgbClr val="B7B7B7"/>
                </a:solidFill>
                <a:latin typeface="Cairo"/>
                <a:ea typeface="Cairo"/>
                <a:cs typeface="Cairo"/>
                <a:sym typeface="Cairo"/>
              </a:rPr>
              <a:t>Normally &gt; plantar flexion</a:t>
            </a:r>
            <a:endParaRPr sz="900">
              <a:solidFill>
                <a:srgbClr val="B7B7B7"/>
              </a:solidFill>
              <a:latin typeface="Cairo"/>
              <a:ea typeface="Cairo"/>
              <a:cs typeface="Cairo"/>
              <a:sym typeface="Cairo"/>
            </a:endParaRPr>
          </a:p>
        </p:txBody>
      </p:sp>
      <p:sp>
        <p:nvSpPr>
          <p:cNvPr id="293" name="Google Shape;293;p50"/>
          <p:cNvSpPr txBox="1"/>
          <p:nvPr/>
        </p:nvSpPr>
        <p:spPr>
          <a:xfrm>
            <a:off x="598974" y="8285996"/>
            <a:ext cx="4110000" cy="2916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 sz="900">
                <a:solidFill>
                  <a:srgbClr val="B7B7B7"/>
                </a:solidFill>
                <a:latin typeface="Cairo"/>
                <a:ea typeface="Cairo"/>
                <a:cs typeface="Cairo"/>
                <a:sym typeface="Cairo"/>
              </a:rPr>
              <a:t>Sudden dorsiflexion results in jerky movements</a:t>
            </a:r>
            <a:endParaRPr sz="900">
              <a:solidFill>
                <a:srgbClr val="B7B7B7"/>
              </a:solidFill>
              <a:latin typeface="Cairo"/>
              <a:ea typeface="Cairo"/>
              <a:cs typeface="Cairo"/>
              <a:sym typeface="Cai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pic>
        <p:nvPicPr>
          <p:cNvPr id="298" name="Google Shape;298;p51"/>
          <p:cNvPicPr preferRelativeResize="0"/>
          <p:nvPr/>
        </p:nvPicPr>
        <p:blipFill>
          <a:blip r:embed="rId3">
            <a:alphaModFix/>
          </a:blip>
          <a:stretch>
            <a:fillRect/>
          </a:stretch>
        </p:blipFill>
        <p:spPr>
          <a:xfrm>
            <a:off x="5372847" y="5356337"/>
            <a:ext cx="981500" cy="689150"/>
          </a:xfrm>
          <a:prstGeom prst="rect">
            <a:avLst/>
          </a:prstGeom>
          <a:noFill/>
          <a:ln>
            <a:noFill/>
          </a:ln>
        </p:spPr>
      </p:pic>
      <p:sp>
        <p:nvSpPr>
          <p:cNvPr id="299" name="Google Shape;299;p51"/>
          <p:cNvSpPr/>
          <p:nvPr/>
        </p:nvSpPr>
        <p:spPr>
          <a:xfrm>
            <a:off x="301050" y="4013316"/>
            <a:ext cx="6255900" cy="2686500"/>
          </a:xfrm>
          <a:prstGeom prst="rect">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45818E"/>
                </a:solidFill>
                <a:highlight>
                  <a:srgbClr val="EFEFEF"/>
                </a:highlight>
                <a:latin typeface="Josefin Sans"/>
                <a:ea typeface="Josefin Sans"/>
                <a:cs typeface="Josefin Sans"/>
                <a:sym typeface="Josefin Sans"/>
              </a:rPr>
              <a:t>Rigidity</a:t>
            </a:r>
            <a:r>
              <a:rPr lang="en" sz="1600">
                <a:solidFill>
                  <a:srgbClr val="45818E"/>
                </a:solidFill>
                <a:highlight>
                  <a:srgbClr val="EFEFEF"/>
                </a:highlight>
                <a:latin typeface="Josefin Sans"/>
                <a:ea typeface="Josefin Sans"/>
                <a:cs typeface="Josefin Sans"/>
                <a:sym typeface="Josefin Sans"/>
              </a:rPr>
              <a:t> in Parkinsonism</a:t>
            </a:r>
            <a:endParaRPr sz="1600">
              <a:solidFill>
                <a:srgbClr val="45818E"/>
              </a:solidFill>
              <a:highlight>
                <a:srgbClr val="EFEFEF"/>
              </a:highlight>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rPr lang="en">
                <a:solidFill>
                  <a:srgbClr val="45818E"/>
                </a:solidFill>
                <a:latin typeface="Josefin Sans"/>
                <a:ea typeface="Josefin Sans"/>
                <a:cs typeface="Josefin Sans"/>
                <a:sym typeface="Josefin Sans"/>
              </a:rPr>
              <a:t>1. Lead-pipe rigidity</a:t>
            </a:r>
            <a:r>
              <a:rPr lang="en">
                <a:solidFill>
                  <a:schemeClr val="dk1"/>
                </a:solidFill>
                <a:latin typeface="Cairo"/>
                <a:ea typeface="Cairo"/>
                <a:cs typeface="Cairo"/>
                <a:sym typeface="Cairo"/>
              </a:rPr>
              <a:t>: Passive movement of an extremity meets with a constant dead feeling resistance like a lead pipe throughout the range of movement.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rgbClr val="45818E"/>
                </a:solidFill>
                <a:latin typeface="Josefin Sans"/>
                <a:ea typeface="Josefin Sans"/>
                <a:cs typeface="Josefin Sans"/>
                <a:sym typeface="Josefin Sans"/>
              </a:rPr>
              <a:t>2. Cog-wheel rigidity</a:t>
            </a:r>
            <a:r>
              <a:rPr lang="en">
                <a:solidFill>
                  <a:schemeClr val="dk1"/>
                </a:solidFill>
                <a:latin typeface="Cairo"/>
                <a:ea typeface="Cairo"/>
                <a:cs typeface="Cairo"/>
                <a:sym typeface="Cairo"/>
              </a:rPr>
              <a:t>: resistance varies rhythmically when applying a passive movement. It is because of an underlying resting </a:t>
            </a:r>
            <a:r>
              <a:rPr lang="en">
                <a:solidFill>
                  <a:srgbClr val="A64D79"/>
                </a:solidFill>
                <a:latin typeface="Cairo"/>
                <a:ea typeface="Cairo"/>
                <a:cs typeface="Cairo"/>
                <a:sym typeface="Cairo"/>
              </a:rPr>
              <a:t>tremor</a:t>
            </a:r>
            <a:r>
              <a:rPr lang="en">
                <a:solidFill>
                  <a:schemeClr val="dk1"/>
                </a:solidFill>
                <a:latin typeface="Cairo"/>
                <a:ea typeface="Cairo"/>
                <a:cs typeface="Cairo"/>
                <a:sym typeface="Cairo"/>
              </a:rPr>
              <a:t> associated with rigidity.</a:t>
            </a:r>
            <a:br>
              <a:rPr lang="en">
                <a:solidFill>
                  <a:schemeClr val="dk1"/>
                </a:solidFill>
                <a:latin typeface="Cairo"/>
                <a:ea typeface="Cairo"/>
                <a:cs typeface="Cairo"/>
                <a:sym typeface="Cairo"/>
              </a:rPr>
            </a:br>
            <a:endParaRPr>
              <a:solidFill>
                <a:schemeClr val="dk1"/>
              </a:solidFill>
              <a:latin typeface="Cairo"/>
              <a:ea typeface="Cairo"/>
              <a:cs typeface="Cairo"/>
              <a:sym typeface="Cairo"/>
            </a:endParaRPr>
          </a:p>
          <a:p>
            <a:pPr indent="0" lvl="0" marL="0" rtl="0" algn="l">
              <a:spcBef>
                <a:spcPts val="0"/>
              </a:spcBef>
              <a:spcAft>
                <a:spcPts val="0"/>
              </a:spcAft>
              <a:buNone/>
            </a:pPr>
            <a:r>
              <a:rPr lang="en" sz="1600">
                <a:solidFill>
                  <a:srgbClr val="45818E"/>
                </a:solidFill>
                <a:highlight>
                  <a:srgbClr val="EFEFEF"/>
                </a:highlight>
                <a:latin typeface="Josefin Sans"/>
                <a:ea typeface="Josefin Sans"/>
                <a:cs typeface="Josefin Sans"/>
                <a:sym typeface="Josefin Sans"/>
              </a:rPr>
              <a:t>Other types of rigidity </a:t>
            </a:r>
            <a:endParaRPr>
              <a:solidFill>
                <a:srgbClr val="45818E"/>
              </a:solidFill>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rPr lang="en">
                <a:solidFill>
                  <a:srgbClr val="45818E"/>
                </a:solidFill>
                <a:latin typeface="Josefin Sans"/>
                <a:ea typeface="Josefin Sans"/>
                <a:cs typeface="Josefin Sans"/>
                <a:sym typeface="Josefin Sans"/>
              </a:rPr>
              <a:t>3. Decerbrate rigidity</a:t>
            </a:r>
            <a:r>
              <a:rPr lang="en">
                <a:solidFill>
                  <a:schemeClr val="dk1"/>
                </a:solidFill>
                <a:latin typeface="Cairo"/>
                <a:ea typeface="Cairo"/>
                <a:cs typeface="Cairo"/>
                <a:sym typeface="Cairo"/>
              </a:rPr>
              <a:t>: extension of head &amp; 4 limbs extensors.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rgbClr val="45818E"/>
                </a:solidFill>
                <a:latin typeface="Josefin Sans"/>
                <a:ea typeface="Josefin Sans"/>
                <a:cs typeface="Josefin Sans"/>
                <a:sym typeface="Josefin Sans"/>
              </a:rPr>
              <a:t>4. Decorticate rigidity</a:t>
            </a:r>
            <a:r>
              <a:rPr lang="en">
                <a:solidFill>
                  <a:schemeClr val="dk1"/>
                </a:solidFill>
                <a:latin typeface="Cairo"/>
                <a:ea typeface="Cairo"/>
                <a:cs typeface="Cairo"/>
                <a:sym typeface="Cairo"/>
              </a:rPr>
              <a:t>: extensor rigidity in legs &amp; moderate flexion of arms if head unturned</a:t>
            </a:r>
            <a:endParaRPr/>
          </a:p>
        </p:txBody>
      </p:sp>
      <p:sp>
        <p:nvSpPr>
          <p:cNvPr id="300" name="Google Shape;300;p5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1" name="Google Shape;301;p51"/>
          <p:cNvSpPr txBox="1"/>
          <p:nvPr/>
        </p:nvSpPr>
        <p:spPr>
          <a:xfrm>
            <a:off x="370050" y="773635"/>
            <a:ext cx="61179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2) Rigidity</a:t>
            </a:r>
            <a:endParaRPr sz="18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134F5C"/>
              </a:solidFill>
              <a:highlight>
                <a:srgbClr val="EFEFEF"/>
              </a:highlight>
              <a:latin typeface="Josefin Sans"/>
              <a:ea typeface="Josefin Sans"/>
              <a:cs typeface="Josefin Sans"/>
              <a:sym typeface="Josefin Sans"/>
            </a:endParaRPr>
          </a:p>
          <a:p>
            <a:pPr indent="-317500" lvl="0" marL="457200" rtl="0" algn="l">
              <a:spcBef>
                <a:spcPts val="0"/>
              </a:spcBef>
              <a:spcAft>
                <a:spcPts val="0"/>
              </a:spcAft>
              <a:buSzPts val="1400"/>
              <a:buFont typeface="Cairo"/>
              <a:buAutoNum type="alphaUcPeriod"/>
            </a:pPr>
            <a:r>
              <a:rPr lang="en">
                <a:latin typeface="Cairo"/>
                <a:ea typeface="Cairo"/>
                <a:cs typeface="Cairo"/>
                <a:sym typeface="Cairo"/>
              </a:rPr>
              <a:t>Increased resistance to the passive movement of a muscle which is constant throughout the movement and </a:t>
            </a:r>
            <a:r>
              <a:rPr lang="en" u="sng">
                <a:latin typeface="Cairo"/>
                <a:ea typeface="Cairo"/>
                <a:cs typeface="Cairo"/>
                <a:sym typeface="Cairo"/>
              </a:rPr>
              <a:t>not related to the speed of movement</a:t>
            </a:r>
            <a:r>
              <a:rPr lang="en">
                <a:latin typeface="Cairo"/>
                <a:ea typeface="Cairo"/>
                <a:cs typeface="Cairo"/>
                <a:sym typeface="Cairo"/>
              </a:rPr>
              <a:t> (</a:t>
            </a:r>
            <a:r>
              <a:rPr b="1" lang="en">
                <a:solidFill>
                  <a:srgbClr val="45818E"/>
                </a:solidFill>
                <a:latin typeface="Cairo"/>
                <a:ea typeface="Cairo"/>
                <a:cs typeface="Cairo"/>
                <a:sym typeface="Cairo"/>
              </a:rPr>
              <a:t>is not velocity dependent</a:t>
            </a:r>
            <a:r>
              <a:rPr lang="en">
                <a:latin typeface="Cairo"/>
                <a:ea typeface="Cairo"/>
                <a:cs typeface="Cairo"/>
                <a:sym typeface="Cairo"/>
              </a:rPr>
              <a:t>).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
                <a:latin typeface="Cairo"/>
                <a:ea typeface="Cairo"/>
                <a:cs typeface="Cairo"/>
                <a:sym typeface="Cairo"/>
              </a:rPr>
              <a:t>In Rigidity resistance is present in both </a:t>
            </a:r>
            <a:r>
              <a:rPr lang="en" u="sng">
                <a:latin typeface="Cairo"/>
                <a:ea typeface="Cairo"/>
                <a:cs typeface="Cairo"/>
                <a:sym typeface="Cairo"/>
              </a:rPr>
              <a:t>agonist</a:t>
            </a:r>
            <a:r>
              <a:rPr lang="en">
                <a:latin typeface="Cairo"/>
                <a:ea typeface="Cairo"/>
                <a:cs typeface="Cairo"/>
                <a:sym typeface="Cairo"/>
              </a:rPr>
              <a:t> and </a:t>
            </a:r>
            <a:r>
              <a:rPr lang="en" u="sng">
                <a:latin typeface="Cairo"/>
                <a:ea typeface="Cairo"/>
                <a:cs typeface="Cairo"/>
                <a:sym typeface="Cairo"/>
              </a:rPr>
              <a:t>antagonist</a:t>
            </a:r>
            <a:r>
              <a:rPr lang="en">
                <a:latin typeface="Cairo"/>
                <a:ea typeface="Cairo"/>
                <a:cs typeface="Cairo"/>
                <a:sym typeface="Cairo"/>
              </a:rPr>
              <a:t>.                 (</a:t>
            </a:r>
            <a:r>
              <a:rPr b="1" lang="en">
                <a:solidFill>
                  <a:srgbClr val="45818E"/>
                </a:solidFill>
                <a:latin typeface="Cairo"/>
                <a:ea typeface="Cairo"/>
                <a:cs typeface="Cairo"/>
                <a:sym typeface="Cairo"/>
              </a:rPr>
              <a:t>is bidirectional</a:t>
            </a:r>
            <a:r>
              <a:rPr lang="en">
                <a:latin typeface="Cairo"/>
                <a:ea typeface="Cairo"/>
                <a:cs typeface="Cairo"/>
                <a:sym typeface="Cairo"/>
              </a:rPr>
              <a:t>).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
                <a:latin typeface="Cairo"/>
                <a:ea typeface="Cairo"/>
                <a:cs typeface="Cairo"/>
                <a:sym typeface="Cairo"/>
              </a:rPr>
              <a:t>Rigidity is usually </a:t>
            </a:r>
            <a:r>
              <a:rPr b="1" lang="en">
                <a:solidFill>
                  <a:srgbClr val="45818E"/>
                </a:solidFill>
                <a:latin typeface="Cairo"/>
                <a:ea typeface="Cairo"/>
                <a:cs typeface="Cairo"/>
                <a:sym typeface="Cairo"/>
              </a:rPr>
              <a:t>extrapyramidal</a:t>
            </a:r>
            <a:r>
              <a:rPr lang="en">
                <a:latin typeface="Cairo"/>
                <a:ea typeface="Cairo"/>
                <a:cs typeface="Cairo"/>
                <a:sym typeface="Cairo"/>
              </a:rPr>
              <a:t> in origin &amp; Rigidity includes other features of increased muscle tone .</a:t>
            </a:r>
            <a:endParaRPr>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Is often associated with </a:t>
            </a:r>
            <a:r>
              <a:rPr lang="en">
                <a:solidFill>
                  <a:srgbClr val="A64D79"/>
                </a:solidFill>
                <a:latin typeface="Cairo"/>
                <a:ea typeface="Cairo"/>
                <a:cs typeface="Cairo"/>
                <a:sym typeface="Cairo"/>
              </a:rPr>
              <a:t>basal ganglia disease such as Parkinson’s disease. </a:t>
            </a:r>
            <a:endParaRPr>
              <a:solidFill>
                <a:srgbClr val="A64D79"/>
              </a:solidFill>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Stiffness is different from rigidity. </a:t>
            </a:r>
            <a:endParaRPr>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solidFill>
                  <a:srgbClr val="A64D79"/>
                </a:solidFill>
                <a:latin typeface="Cairo"/>
                <a:ea typeface="Cairo"/>
                <a:cs typeface="Cairo"/>
                <a:sym typeface="Cairo"/>
              </a:rPr>
              <a:t>Stiffness</a:t>
            </a:r>
            <a:r>
              <a:rPr lang="en">
                <a:latin typeface="Cairo"/>
                <a:ea typeface="Cairo"/>
                <a:cs typeface="Cairo"/>
                <a:sym typeface="Cairo"/>
              </a:rPr>
              <a:t> is a principal symptom of the patient ( complain)</a:t>
            </a:r>
            <a:br>
              <a:rPr lang="en">
                <a:latin typeface="Cairo"/>
                <a:ea typeface="Cairo"/>
                <a:cs typeface="Cairo"/>
                <a:sym typeface="Cairo"/>
              </a:rPr>
            </a:br>
            <a:endParaRPr>
              <a:latin typeface="Cairo"/>
              <a:ea typeface="Cairo"/>
              <a:cs typeface="Cairo"/>
              <a:sym typeface="Cairo"/>
            </a:endParaRPr>
          </a:p>
        </p:txBody>
      </p:sp>
      <p:pic>
        <p:nvPicPr>
          <p:cNvPr id="302" name="Google Shape;302;p51"/>
          <p:cNvPicPr preferRelativeResize="0"/>
          <p:nvPr/>
        </p:nvPicPr>
        <p:blipFill rotWithShape="1">
          <a:blip r:embed="rId4">
            <a:alphaModFix/>
          </a:blip>
          <a:srcRect b="1899" l="1357" r="1687" t="12527"/>
          <a:stretch/>
        </p:blipFill>
        <p:spPr>
          <a:xfrm>
            <a:off x="2922970" y="6832061"/>
            <a:ext cx="3316307" cy="2686500"/>
          </a:xfrm>
          <a:prstGeom prst="rect">
            <a:avLst/>
          </a:prstGeom>
          <a:noFill/>
          <a:ln cap="flat" cmpd="sng" w="9525">
            <a:solidFill>
              <a:schemeClr val="dk2"/>
            </a:solidFill>
            <a:prstDash val="solid"/>
            <a:round/>
            <a:headEnd len="sm" w="sm" type="none"/>
            <a:tailEnd len="sm" w="sm" type="none"/>
          </a:ln>
        </p:spPr>
      </p:pic>
      <p:pic>
        <p:nvPicPr>
          <p:cNvPr id="303" name="Google Shape;303;p51"/>
          <p:cNvPicPr preferRelativeResize="0"/>
          <p:nvPr/>
        </p:nvPicPr>
        <p:blipFill>
          <a:blip r:embed="rId5">
            <a:alphaModFix/>
          </a:blip>
          <a:stretch>
            <a:fillRect/>
          </a:stretch>
        </p:blipFill>
        <p:spPr>
          <a:xfrm>
            <a:off x="829420" y="6832050"/>
            <a:ext cx="1782330" cy="268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5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9" name="Google Shape;309;p52"/>
          <p:cNvSpPr txBox="1"/>
          <p:nvPr/>
        </p:nvSpPr>
        <p:spPr>
          <a:xfrm>
            <a:off x="301046" y="442673"/>
            <a:ext cx="6255900" cy="2704500"/>
          </a:xfrm>
          <a:prstGeom prst="rect">
            <a:avLst/>
          </a:prstGeom>
          <a:solidFill>
            <a:srgbClr val="F3F3F3"/>
          </a:solid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To test for rigidity, passively move the joint in both direction</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 relatively uniform rigidity in both agonist and antagonist muscle group is known as </a:t>
            </a:r>
            <a:r>
              <a:rPr b="1" lang="en">
                <a:solidFill>
                  <a:srgbClr val="45818E"/>
                </a:solidFill>
                <a:latin typeface="Cairo"/>
                <a:ea typeface="Cairo"/>
                <a:cs typeface="Cairo"/>
                <a:sym typeface="Cairo"/>
              </a:rPr>
              <a:t>lead-pipe rigidity</a:t>
            </a:r>
            <a:r>
              <a:rPr lang="en">
                <a:latin typeface="Cairo"/>
                <a:ea typeface="Cairo"/>
                <a:cs typeface="Cairo"/>
                <a:sym typeface="Cairo"/>
              </a:rPr>
              <a:t>;</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If there is tremor superimposed with background increase of tone is </a:t>
            </a:r>
            <a:r>
              <a:rPr b="1" lang="en">
                <a:solidFill>
                  <a:srgbClr val="45818E"/>
                </a:solidFill>
                <a:latin typeface="Cairo"/>
                <a:ea typeface="Cairo"/>
                <a:cs typeface="Cairo"/>
                <a:sym typeface="Cairo"/>
              </a:rPr>
              <a:t>Cogwheel rigidity</a:t>
            </a:r>
            <a:r>
              <a:rPr lang="en">
                <a:latin typeface="Cairo"/>
                <a:ea typeface="Cairo"/>
                <a:cs typeface="Cairo"/>
                <a:sym typeface="Cairo"/>
              </a:rPr>
              <a:t>. These rigidity is commonly seen in Parkinson’s disease.</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N.B </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Spasticity is resistance to passive stretch + an involuntary + velocity-dependent + unidirectional —leads to resistance to movement</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Rigidity is resistance to passive movement + an involuntary + not velocity-dependent + bidirectional —leads to resistance to movement. </a:t>
            </a:r>
            <a:endParaRPr>
              <a:latin typeface="Cairo"/>
              <a:ea typeface="Cairo"/>
              <a:cs typeface="Cairo"/>
              <a:sym typeface="Cairo"/>
            </a:endParaRPr>
          </a:p>
        </p:txBody>
      </p:sp>
      <p:graphicFrame>
        <p:nvGraphicFramePr>
          <p:cNvPr id="310" name="Google Shape;310;p52"/>
          <p:cNvGraphicFramePr/>
          <p:nvPr/>
        </p:nvGraphicFramePr>
        <p:xfrm>
          <a:off x="301725" y="3336336"/>
          <a:ext cx="3000000" cy="3000000"/>
        </p:xfrm>
        <a:graphic>
          <a:graphicData uri="http://schemas.openxmlformats.org/drawingml/2006/table">
            <a:tbl>
              <a:tblPr>
                <a:noFill/>
                <a:tableStyleId>{B230C5BF-7EA8-44C8-BE06-B2E98C3940FA}</a:tableStyleId>
              </a:tblPr>
              <a:tblGrid>
                <a:gridCol w="3127950"/>
                <a:gridCol w="3127950"/>
              </a:tblGrid>
              <a:tr h="403975">
                <a:tc>
                  <a:txBody>
                    <a:bodyPr>
                      <a:noAutofit/>
                    </a:bodyPr>
                    <a:lstStyle/>
                    <a:p>
                      <a:pPr indent="0" lvl="0" marL="0" rtl="0" algn="ctr">
                        <a:spcBef>
                          <a:spcPts val="0"/>
                        </a:spcBef>
                        <a:spcAft>
                          <a:spcPts val="0"/>
                        </a:spcAft>
                        <a:buNone/>
                      </a:pPr>
                      <a:r>
                        <a:rPr lang="en" sz="1600">
                          <a:solidFill>
                            <a:srgbClr val="FFFFFF"/>
                          </a:solidFill>
                          <a:latin typeface="Josefin Sans"/>
                          <a:ea typeface="Josefin Sans"/>
                          <a:cs typeface="Josefin Sans"/>
                          <a:sym typeface="Josefin Sans"/>
                        </a:rPr>
                        <a:t>Spasticity </a:t>
                      </a:r>
                      <a:endParaRPr sz="1600">
                        <a:solidFill>
                          <a:srgbClr val="FFFFFF"/>
                        </a:solidFill>
                        <a:latin typeface="Josefin Sans"/>
                        <a:ea typeface="Josefin Sans"/>
                        <a:cs typeface="Josefin Sans"/>
                        <a:sym typeface="Josefin Sans"/>
                      </a:endParaRPr>
                    </a:p>
                  </a:txBody>
                  <a:tcPr marT="91425" marB="91425" marR="91425" marL="91425">
                    <a:solidFill>
                      <a:srgbClr val="134F5C"/>
                    </a:solidFill>
                  </a:tcPr>
                </a:tc>
                <a:tc>
                  <a:txBody>
                    <a:bodyPr>
                      <a:noAutofit/>
                    </a:bodyPr>
                    <a:lstStyle/>
                    <a:p>
                      <a:pPr indent="0" lvl="0" marL="0" rtl="0" algn="ctr">
                        <a:spcBef>
                          <a:spcPts val="0"/>
                        </a:spcBef>
                        <a:spcAft>
                          <a:spcPts val="0"/>
                        </a:spcAft>
                        <a:buNone/>
                      </a:pPr>
                      <a:r>
                        <a:rPr lang="en" sz="1600">
                          <a:solidFill>
                            <a:srgbClr val="FFFFFF"/>
                          </a:solidFill>
                          <a:latin typeface="Josefin Sans"/>
                          <a:ea typeface="Josefin Sans"/>
                          <a:cs typeface="Josefin Sans"/>
                          <a:sym typeface="Josefin Sans"/>
                        </a:rPr>
                        <a:t>Rigidity </a:t>
                      </a:r>
                      <a:endParaRPr sz="1600">
                        <a:solidFill>
                          <a:srgbClr val="FFFFFF"/>
                        </a:solidFill>
                        <a:latin typeface="Josefin Sans"/>
                        <a:ea typeface="Josefin Sans"/>
                        <a:cs typeface="Josefin Sans"/>
                        <a:sym typeface="Josefin Sans"/>
                      </a:endParaRPr>
                    </a:p>
                  </a:txBody>
                  <a:tcPr marT="91425" marB="91425" marR="91425" marL="91425">
                    <a:solidFill>
                      <a:srgbClr val="134F5C"/>
                    </a:solidFill>
                  </a:tcPr>
                </a:tc>
              </a:tr>
              <a:tr h="403975">
                <a:tc>
                  <a:txBody>
                    <a:bodyPr>
                      <a:noAutofit/>
                    </a:bodyPr>
                    <a:lstStyle/>
                    <a:p>
                      <a:pPr indent="0" lvl="0" marL="0" rtl="0" algn="ctr">
                        <a:spcBef>
                          <a:spcPts val="0"/>
                        </a:spcBef>
                        <a:spcAft>
                          <a:spcPts val="0"/>
                        </a:spcAft>
                        <a:buNone/>
                      </a:pPr>
                      <a:r>
                        <a:rPr lang="en">
                          <a:latin typeface="Cairo"/>
                          <a:ea typeface="Cairo"/>
                          <a:cs typeface="Cairo"/>
                          <a:sym typeface="Cairo"/>
                        </a:rPr>
                        <a:t>Resistance to passive stretch </a:t>
                      </a:r>
                      <a:endParaRPr>
                        <a:latin typeface="Cairo"/>
                        <a:ea typeface="Cairo"/>
                        <a:cs typeface="Cairo"/>
                        <a:sym typeface="Cairo"/>
                      </a:endParaRPr>
                    </a:p>
                  </a:txBody>
                  <a:tcPr marT="91425" marB="91425" marR="91425" marL="91425">
                    <a:solidFill>
                      <a:srgbClr val="EAD1DC"/>
                    </a:solidFill>
                  </a:tcPr>
                </a:tc>
                <a:tc>
                  <a:txBody>
                    <a:bodyPr>
                      <a:noAutofit/>
                    </a:bodyPr>
                    <a:lstStyle/>
                    <a:p>
                      <a:pPr indent="0" lvl="0" marL="0" rtl="0" algn="ctr">
                        <a:spcBef>
                          <a:spcPts val="0"/>
                        </a:spcBef>
                        <a:spcAft>
                          <a:spcPts val="0"/>
                        </a:spcAft>
                        <a:buNone/>
                      </a:pPr>
                      <a:r>
                        <a:rPr lang="en">
                          <a:latin typeface="Cairo"/>
                          <a:ea typeface="Cairo"/>
                          <a:cs typeface="Cairo"/>
                          <a:sym typeface="Cairo"/>
                        </a:rPr>
                        <a:t>Resistance to passive movement </a:t>
                      </a:r>
                      <a:endParaRPr>
                        <a:latin typeface="Cairo"/>
                        <a:ea typeface="Cairo"/>
                        <a:cs typeface="Cairo"/>
                        <a:sym typeface="Cairo"/>
                      </a:endParaRPr>
                    </a:p>
                  </a:txBody>
                  <a:tcPr marT="91425" marB="91425" marR="91425" marL="91425">
                    <a:solidFill>
                      <a:srgbClr val="FFF2CC"/>
                    </a:solidFill>
                  </a:tcPr>
                </a:tc>
              </a:tr>
              <a:tr h="403975">
                <a:tc>
                  <a:txBody>
                    <a:bodyPr>
                      <a:noAutofit/>
                    </a:bodyPr>
                    <a:lstStyle/>
                    <a:p>
                      <a:pPr indent="0" lvl="0" marL="0" rtl="0" algn="ctr">
                        <a:spcBef>
                          <a:spcPts val="0"/>
                        </a:spcBef>
                        <a:spcAft>
                          <a:spcPts val="0"/>
                        </a:spcAft>
                        <a:buNone/>
                      </a:pPr>
                      <a:r>
                        <a:rPr lang="en">
                          <a:latin typeface="Cairo"/>
                          <a:ea typeface="Cairo"/>
                          <a:cs typeface="Cairo"/>
                          <a:sym typeface="Cairo"/>
                        </a:rPr>
                        <a:t>Involuntary, </a:t>
                      </a:r>
                      <a:r>
                        <a:rPr lang="en">
                          <a:solidFill>
                            <a:schemeClr val="dk1"/>
                          </a:solidFill>
                          <a:latin typeface="Cairo"/>
                          <a:ea typeface="Cairo"/>
                          <a:cs typeface="Cairo"/>
                          <a:sym typeface="Cairo"/>
                        </a:rPr>
                        <a:t>Velocity-dependent </a:t>
                      </a:r>
                      <a:endParaRPr>
                        <a:latin typeface="Cairo"/>
                        <a:ea typeface="Cairo"/>
                        <a:cs typeface="Cairo"/>
                        <a:sym typeface="Cairo"/>
                      </a:endParaRPr>
                    </a:p>
                  </a:txBody>
                  <a:tcPr marT="91425" marB="91425" marR="91425" marL="91425">
                    <a:solidFill>
                      <a:srgbClr val="EAD1DC"/>
                    </a:solidFill>
                  </a:tcPr>
                </a:tc>
                <a:tc>
                  <a:txBody>
                    <a:bodyPr>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Involuntary, Not velocity-dependent </a:t>
                      </a:r>
                      <a:endParaRPr>
                        <a:latin typeface="Cairo"/>
                        <a:ea typeface="Cairo"/>
                        <a:cs typeface="Cairo"/>
                        <a:sym typeface="Cairo"/>
                      </a:endParaRPr>
                    </a:p>
                  </a:txBody>
                  <a:tcPr marT="91425" marB="91425" marR="91425" marL="91425">
                    <a:solidFill>
                      <a:srgbClr val="FFF2CC"/>
                    </a:solidFill>
                  </a:tcPr>
                </a:tc>
              </a:tr>
              <a:tr h="403975">
                <a:tc>
                  <a:txBody>
                    <a:bodyPr>
                      <a:noAutofit/>
                    </a:bodyPr>
                    <a:lstStyle/>
                    <a:p>
                      <a:pPr indent="0" lvl="0" marL="0" rtl="0" algn="ctr">
                        <a:spcBef>
                          <a:spcPts val="0"/>
                        </a:spcBef>
                        <a:spcAft>
                          <a:spcPts val="0"/>
                        </a:spcAft>
                        <a:buNone/>
                      </a:pPr>
                      <a:r>
                        <a:rPr lang="en">
                          <a:latin typeface="Cairo"/>
                          <a:ea typeface="Cairo"/>
                          <a:cs typeface="Cairo"/>
                          <a:sym typeface="Cairo"/>
                        </a:rPr>
                        <a:t>Unidirectional </a:t>
                      </a:r>
                      <a:endParaRPr>
                        <a:latin typeface="Cairo"/>
                        <a:ea typeface="Cairo"/>
                        <a:cs typeface="Cairo"/>
                        <a:sym typeface="Cairo"/>
                      </a:endParaRPr>
                    </a:p>
                  </a:txBody>
                  <a:tcPr marT="91425" marB="91425" marR="91425" marL="91425">
                    <a:solidFill>
                      <a:srgbClr val="EAD1DC"/>
                    </a:solidFill>
                  </a:tcPr>
                </a:tc>
                <a:tc>
                  <a:txBody>
                    <a:bodyPr>
                      <a:noAutofit/>
                    </a:bodyPr>
                    <a:lstStyle/>
                    <a:p>
                      <a:pPr indent="0" lvl="0" marL="0" rtl="0" algn="ctr">
                        <a:spcBef>
                          <a:spcPts val="0"/>
                        </a:spcBef>
                        <a:spcAft>
                          <a:spcPts val="0"/>
                        </a:spcAft>
                        <a:buNone/>
                      </a:pPr>
                      <a:r>
                        <a:rPr lang="en">
                          <a:latin typeface="Cairo"/>
                          <a:ea typeface="Cairo"/>
                          <a:cs typeface="Cairo"/>
                          <a:sym typeface="Cairo"/>
                        </a:rPr>
                        <a:t>Bidirectional </a:t>
                      </a:r>
                      <a:endParaRPr>
                        <a:latin typeface="Cairo"/>
                        <a:ea typeface="Cairo"/>
                        <a:cs typeface="Cairo"/>
                        <a:sym typeface="Cairo"/>
                      </a:endParaRPr>
                    </a:p>
                  </a:txBody>
                  <a:tcPr marT="91425" marB="91425" marR="91425" marL="91425">
                    <a:solidFill>
                      <a:srgbClr val="FFF2CC"/>
                    </a:solidFill>
                  </a:tcPr>
                </a:tc>
              </a:tr>
              <a:tr h="403975">
                <a:tc gridSpan="2">
                  <a:txBody>
                    <a:bodyPr>
                      <a:noAutofit/>
                    </a:bodyPr>
                    <a:lstStyle/>
                    <a:p>
                      <a:pPr indent="0" lvl="0" marL="0" rtl="0" algn="ctr">
                        <a:spcBef>
                          <a:spcPts val="0"/>
                        </a:spcBef>
                        <a:spcAft>
                          <a:spcPts val="0"/>
                        </a:spcAft>
                        <a:buNone/>
                      </a:pPr>
                      <a:r>
                        <a:rPr lang="en">
                          <a:latin typeface="Cairo"/>
                          <a:ea typeface="Cairo"/>
                          <a:cs typeface="Cairo"/>
                          <a:sym typeface="Cairo"/>
                        </a:rPr>
                        <a:t>Leads to resistance to movement </a:t>
                      </a:r>
                      <a:endParaRPr>
                        <a:latin typeface="Cairo"/>
                        <a:ea typeface="Cairo"/>
                        <a:cs typeface="Cairo"/>
                        <a:sym typeface="Cairo"/>
                      </a:endParaRPr>
                    </a:p>
                  </a:txBody>
                  <a:tcPr marT="91425" marB="91425" marR="91425" marL="91425">
                    <a:solidFill>
                      <a:srgbClr val="D0E0E3"/>
                    </a:solidFill>
                  </a:tcPr>
                </a:tc>
                <a:tc hMerge="1"/>
              </a:tr>
            </a:tbl>
          </a:graphicData>
        </a:graphic>
      </p:graphicFrame>
      <p:sp>
        <p:nvSpPr>
          <p:cNvPr id="311" name="Google Shape;311;p52"/>
          <p:cNvSpPr txBox="1"/>
          <p:nvPr/>
        </p:nvSpPr>
        <p:spPr>
          <a:xfrm>
            <a:off x="1932539" y="1016944"/>
            <a:ext cx="4120800" cy="3342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 sz="900">
                <a:solidFill>
                  <a:srgbClr val="B7B7B7"/>
                </a:solidFill>
                <a:latin typeface="Cairo"/>
                <a:ea typeface="Cairo"/>
                <a:cs typeface="Cairo"/>
                <a:sym typeface="Cairo"/>
              </a:rPr>
              <a:t>عمود من الحديد، المقاومة مستمرة طوال فترة الحركة</a:t>
            </a:r>
            <a:endParaRPr sz="900">
              <a:solidFill>
                <a:srgbClr val="B7B7B7"/>
              </a:solidFill>
              <a:latin typeface="Cairo"/>
              <a:ea typeface="Cairo"/>
              <a:cs typeface="Cairo"/>
              <a:sym typeface="Cairo"/>
            </a:endParaRPr>
          </a:p>
        </p:txBody>
      </p:sp>
      <p:sp>
        <p:nvSpPr>
          <p:cNvPr id="312" name="Google Shape;312;p52"/>
          <p:cNvSpPr txBox="1"/>
          <p:nvPr/>
        </p:nvSpPr>
        <p:spPr>
          <a:xfrm>
            <a:off x="2091113" y="1627830"/>
            <a:ext cx="4120800" cy="3342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 sz="900">
                <a:solidFill>
                  <a:srgbClr val="B7B7B7"/>
                </a:solidFill>
                <a:latin typeface="Cairo"/>
                <a:ea typeface="Cairo"/>
                <a:cs typeface="Cairo"/>
                <a:sym typeface="Cairo"/>
              </a:rPr>
              <a:t>مثل حركة عقرب الساعة، مقاومة بعدين تفك </a:t>
            </a:r>
            <a:endParaRPr sz="900">
              <a:solidFill>
                <a:srgbClr val="B7B7B7"/>
              </a:solidFill>
              <a:latin typeface="Cairo"/>
              <a:ea typeface="Cairo"/>
              <a:cs typeface="Cairo"/>
              <a:sym typeface="Cairo"/>
            </a:endParaRPr>
          </a:p>
        </p:txBody>
      </p:sp>
      <p:sp>
        <p:nvSpPr>
          <p:cNvPr id="313" name="Google Shape;313;p52"/>
          <p:cNvSpPr/>
          <p:nvPr/>
        </p:nvSpPr>
        <p:spPr>
          <a:xfrm>
            <a:off x="2262829" y="5851400"/>
            <a:ext cx="2333100" cy="5022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34F5C"/>
                </a:solidFill>
                <a:latin typeface="Josefin Sans"/>
                <a:ea typeface="Josefin Sans"/>
                <a:cs typeface="Josefin Sans"/>
                <a:sym typeface="Josefin Sans"/>
              </a:rPr>
              <a:t>Causes of spasticity </a:t>
            </a:r>
            <a:endParaRPr sz="1800">
              <a:solidFill>
                <a:srgbClr val="134F5C"/>
              </a:solidFill>
              <a:latin typeface="Josefin Sans"/>
              <a:ea typeface="Josefin Sans"/>
              <a:cs typeface="Josefin Sans"/>
              <a:sym typeface="Josefin Sans"/>
            </a:endParaRPr>
          </a:p>
        </p:txBody>
      </p:sp>
      <p:sp>
        <p:nvSpPr>
          <p:cNvPr id="314" name="Google Shape;314;p52"/>
          <p:cNvSpPr/>
          <p:nvPr/>
        </p:nvSpPr>
        <p:spPr>
          <a:xfrm>
            <a:off x="2262819" y="6477283"/>
            <a:ext cx="2333100" cy="502200"/>
          </a:xfrm>
          <a:prstGeom prst="roundRect">
            <a:avLst>
              <a:gd fmla="val 16667" name="adj"/>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Cairo"/>
                <a:ea typeface="Cairo"/>
                <a:cs typeface="Cairo"/>
                <a:sym typeface="Cairo"/>
              </a:rPr>
              <a:t>(UMNS) syndrome</a:t>
            </a:r>
            <a:endParaRPr sz="1600"/>
          </a:p>
        </p:txBody>
      </p:sp>
      <p:sp>
        <p:nvSpPr>
          <p:cNvPr id="315" name="Google Shape;315;p52"/>
          <p:cNvSpPr/>
          <p:nvPr/>
        </p:nvSpPr>
        <p:spPr>
          <a:xfrm>
            <a:off x="1424951" y="7165080"/>
            <a:ext cx="1945500" cy="5022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Cairo"/>
                <a:ea typeface="Cairo"/>
                <a:cs typeface="Cairo"/>
                <a:sym typeface="Cairo"/>
              </a:rPr>
              <a:t>Cerebral palsy </a:t>
            </a:r>
            <a:endParaRPr sz="1600"/>
          </a:p>
        </p:txBody>
      </p:sp>
      <p:sp>
        <p:nvSpPr>
          <p:cNvPr id="316" name="Google Shape;316;p52"/>
          <p:cNvSpPr/>
          <p:nvPr/>
        </p:nvSpPr>
        <p:spPr>
          <a:xfrm>
            <a:off x="2821883" y="7729095"/>
            <a:ext cx="1214700" cy="5022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Cairo"/>
                <a:ea typeface="Cairo"/>
                <a:cs typeface="Cairo"/>
                <a:sym typeface="Cairo"/>
              </a:rPr>
              <a:t>Stroke</a:t>
            </a:r>
            <a:endParaRPr sz="1600"/>
          </a:p>
        </p:txBody>
      </p:sp>
      <p:sp>
        <p:nvSpPr>
          <p:cNvPr id="317" name="Google Shape;317;p52"/>
          <p:cNvSpPr/>
          <p:nvPr/>
        </p:nvSpPr>
        <p:spPr>
          <a:xfrm>
            <a:off x="750719" y="7729095"/>
            <a:ext cx="1945500" cy="5022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Cairo"/>
                <a:ea typeface="Cairo"/>
                <a:cs typeface="Cairo"/>
                <a:sym typeface="Cairo"/>
              </a:rPr>
              <a:t>Spinal cord injury </a:t>
            </a:r>
            <a:endParaRPr sz="1600"/>
          </a:p>
        </p:txBody>
      </p:sp>
      <p:sp>
        <p:nvSpPr>
          <p:cNvPr id="318" name="Google Shape;318;p52"/>
          <p:cNvSpPr/>
          <p:nvPr/>
        </p:nvSpPr>
        <p:spPr>
          <a:xfrm>
            <a:off x="3487857" y="7165080"/>
            <a:ext cx="1945500" cy="5022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Cairo"/>
                <a:ea typeface="Cairo"/>
                <a:cs typeface="Cairo"/>
                <a:sym typeface="Cairo"/>
              </a:rPr>
              <a:t>Multiple sclerosis </a:t>
            </a:r>
            <a:endParaRPr sz="1600"/>
          </a:p>
        </p:txBody>
      </p:sp>
      <p:sp>
        <p:nvSpPr>
          <p:cNvPr id="319" name="Google Shape;319;p52"/>
          <p:cNvSpPr/>
          <p:nvPr/>
        </p:nvSpPr>
        <p:spPr>
          <a:xfrm>
            <a:off x="4162094" y="7729094"/>
            <a:ext cx="1945500" cy="5022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Cairo"/>
                <a:ea typeface="Cairo"/>
                <a:cs typeface="Cairo"/>
                <a:sym typeface="Cairo"/>
              </a:rPr>
              <a:t>Acquired brain injury </a:t>
            </a:r>
            <a:endParaRPr sz="1600"/>
          </a:p>
        </p:txBody>
      </p:sp>
      <p:cxnSp>
        <p:nvCxnSpPr>
          <p:cNvPr id="320" name="Google Shape;320;p52"/>
          <p:cNvCxnSpPr>
            <a:stCxn id="313" idx="2"/>
            <a:endCxn id="314" idx="0"/>
          </p:cNvCxnSpPr>
          <p:nvPr/>
        </p:nvCxnSpPr>
        <p:spPr>
          <a:xfrm>
            <a:off x="3429379" y="6353600"/>
            <a:ext cx="0" cy="123600"/>
          </a:xfrm>
          <a:prstGeom prst="straightConnector1">
            <a:avLst/>
          </a:prstGeom>
          <a:noFill/>
          <a:ln cap="flat" cmpd="sng" w="9525">
            <a:solidFill>
              <a:schemeClr val="dk2"/>
            </a:solidFill>
            <a:prstDash val="solid"/>
            <a:round/>
            <a:headEnd len="med" w="med" type="none"/>
            <a:tailEnd len="med" w="med" type="oval"/>
          </a:ln>
        </p:spPr>
      </p:cxnSp>
      <p:cxnSp>
        <p:nvCxnSpPr>
          <p:cNvPr id="321" name="Google Shape;321;p52"/>
          <p:cNvCxnSpPr>
            <a:stCxn id="314" idx="2"/>
            <a:endCxn id="315" idx="0"/>
          </p:cNvCxnSpPr>
          <p:nvPr/>
        </p:nvCxnSpPr>
        <p:spPr>
          <a:xfrm rot="5400000">
            <a:off x="2820669" y="6556483"/>
            <a:ext cx="185700" cy="1031700"/>
          </a:xfrm>
          <a:prstGeom prst="bentConnector3">
            <a:avLst>
              <a:gd fmla="val 49971" name="adj1"/>
            </a:avLst>
          </a:prstGeom>
          <a:noFill/>
          <a:ln cap="flat" cmpd="sng" w="9525">
            <a:solidFill>
              <a:schemeClr val="dk2"/>
            </a:solidFill>
            <a:prstDash val="solid"/>
            <a:round/>
            <a:headEnd len="med" w="med" type="none"/>
            <a:tailEnd len="med" w="med" type="oval"/>
          </a:ln>
        </p:spPr>
      </p:cxnSp>
      <p:cxnSp>
        <p:nvCxnSpPr>
          <p:cNvPr id="322" name="Google Shape;322;p52"/>
          <p:cNvCxnSpPr>
            <a:stCxn id="314" idx="2"/>
            <a:endCxn id="318" idx="0"/>
          </p:cNvCxnSpPr>
          <p:nvPr/>
        </p:nvCxnSpPr>
        <p:spPr>
          <a:xfrm flipH="1" rot="-5400000">
            <a:off x="3852069" y="6556783"/>
            <a:ext cx="185700" cy="1031100"/>
          </a:xfrm>
          <a:prstGeom prst="bentConnector3">
            <a:avLst>
              <a:gd fmla="val 49971" name="adj1"/>
            </a:avLst>
          </a:prstGeom>
          <a:noFill/>
          <a:ln cap="flat" cmpd="sng" w="9525">
            <a:solidFill>
              <a:schemeClr val="dk2"/>
            </a:solidFill>
            <a:prstDash val="solid"/>
            <a:round/>
            <a:headEnd len="med" w="med" type="none"/>
            <a:tailEnd len="med" w="med" type="oval"/>
          </a:ln>
        </p:spPr>
      </p:cxnSp>
      <p:cxnSp>
        <p:nvCxnSpPr>
          <p:cNvPr id="323" name="Google Shape;323;p52"/>
          <p:cNvCxnSpPr>
            <a:stCxn id="314" idx="2"/>
            <a:endCxn id="316" idx="0"/>
          </p:cNvCxnSpPr>
          <p:nvPr/>
        </p:nvCxnSpPr>
        <p:spPr>
          <a:xfrm flipH="1" rot="-5400000">
            <a:off x="3054819" y="7354033"/>
            <a:ext cx="749700" cy="600"/>
          </a:xfrm>
          <a:prstGeom prst="bentConnector3">
            <a:avLst>
              <a:gd fmla="val 50001" name="adj1"/>
            </a:avLst>
          </a:prstGeom>
          <a:noFill/>
          <a:ln cap="flat" cmpd="sng" w="9525">
            <a:solidFill>
              <a:schemeClr val="dk2"/>
            </a:solidFill>
            <a:prstDash val="solid"/>
            <a:round/>
            <a:headEnd len="med" w="med" type="none"/>
            <a:tailEnd len="med" w="med" type="oval"/>
          </a:ln>
        </p:spPr>
      </p:cxnSp>
      <p:cxnSp>
        <p:nvCxnSpPr>
          <p:cNvPr id="324" name="Google Shape;324;p52"/>
          <p:cNvCxnSpPr>
            <a:stCxn id="314" idx="2"/>
            <a:endCxn id="317" idx="1"/>
          </p:cNvCxnSpPr>
          <p:nvPr/>
        </p:nvCxnSpPr>
        <p:spPr>
          <a:xfrm rot="5400000">
            <a:off x="1589619" y="6140533"/>
            <a:ext cx="1000800" cy="2678700"/>
          </a:xfrm>
          <a:prstGeom prst="bentConnector4">
            <a:avLst>
              <a:gd fmla="val 9147" name="adj1"/>
              <a:gd fmla="val 107784" name="adj2"/>
            </a:avLst>
          </a:prstGeom>
          <a:noFill/>
          <a:ln cap="flat" cmpd="sng" w="9525">
            <a:solidFill>
              <a:schemeClr val="dk2"/>
            </a:solidFill>
            <a:prstDash val="solid"/>
            <a:round/>
            <a:headEnd len="med" w="med" type="none"/>
            <a:tailEnd len="med" w="med" type="oval"/>
          </a:ln>
        </p:spPr>
      </p:cxnSp>
      <p:cxnSp>
        <p:nvCxnSpPr>
          <p:cNvPr id="325" name="Google Shape;325;p52"/>
          <p:cNvCxnSpPr>
            <a:stCxn id="314" idx="2"/>
            <a:endCxn id="319" idx="3"/>
          </p:cNvCxnSpPr>
          <p:nvPr/>
        </p:nvCxnSpPr>
        <p:spPr>
          <a:xfrm flipH="1" rot="-5400000">
            <a:off x="4268019" y="6140833"/>
            <a:ext cx="1000800" cy="2678100"/>
          </a:xfrm>
          <a:prstGeom prst="bentConnector4">
            <a:avLst>
              <a:gd fmla="val 9147" name="adj1"/>
              <a:gd fmla="val 107781" name="adj2"/>
            </a:avLst>
          </a:prstGeom>
          <a:noFill/>
          <a:ln cap="flat" cmpd="sng" w="9525">
            <a:solidFill>
              <a:schemeClr val="dk2"/>
            </a:solidFill>
            <a:prstDash val="solid"/>
            <a:round/>
            <a:headEnd len="med" w="med" type="none"/>
            <a:tailEnd len="med" w="med" type="oval"/>
          </a:ln>
        </p:spPr>
      </p:cxnSp>
      <p:sp>
        <p:nvSpPr>
          <p:cNvPr id="326" name="Google Shape;326;p52"/>
          <p:cNvSpPr/>
          <p:nvPr/>
        </p:nvSpPr>
        <p:spPr>
          <a:xfrm>
            <a:off x="2262817" y="8355156"/>
            <a:ext cx="2333100" cy="5022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34F5C"/>
                </a:solidFill>
                <a:latin typeface="Josefin Sans"/>
                <a:ea typeface="Josefin Sans"/>
                <a:cs typeface="Josefin Sans"/>
                <a:sym typeface="Josefin Sans"/>
              </a:rPr>
              <a:t>Causes of rigidity </a:t>
            </a:r>
            <a:endParaRPr sz="1800">
              <a:solidFill>
                <a:srgbClr val="134F5C"/>
              </a:solidFill>
              <a:latin typeface="Josefin Sans"/>
              <a:ea typeface="Josefin Sans"/>
              <a:cs typeface="Josefin Sans"/>
              <a:sym typeface="Josefin Sans"/>
            </a:endParaRPr>
          </a:p>
        </p:txBody>
      </p:sp>
      <p:sp>
        <p:nvSpPr>
          <p:cNvPr id="327" name="Google Shape;327;p52"/>
          <p:cNvSpPr/>
          <p:nvPr/>
        </p:nvSpPr>
        <p:spPr>
          <a:xfrm>
            <a:off x="1428540" y="9057813"/>
            <a:ext cx="1945500" cy="5022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iro"/>
                <a:ea typeface="Cairo"/>
                <a:cs typeface="Cairo"/>
                <a:sym typeface="Cairo"/>
              </a:rPr>
              <a:t>Parkinsonism</a:t>
            </a:r>
            <a:r>
              <a:rPr lang="en" sz="1600">
                <a:solidFill>
                  <a:schemeClr val="dk1"/>
                </a:solidFill>
                <a:latin typeface="Cairo"/>
                <a:ea typeface="Cairo"/>
                <a:cs typeface="Cairo"/>
                <a:sym typeface="Cairo"/>
              </a:rPr>
              <a:t> </a:t>
            </a:r>
            <a:endParaRPr sz="1600"/>
          </a:p>
        </p:txBody>
      </p:sp>
      <p:sp>
        <p:nvSpPr>
          <p:cNvPr id="328" name="Google Shape;328;p52"/>
          <p:cNvSpPr/>
          <p:nvPr/>
        </p:nvSpPr>
        <p:spPr>
          <a:xfrm>
            <a:off x="3484284" y="9057813"/>
            <a:ext cx="1945500" cy="5022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iro"/>
                <a:ea typeface="Cairo"/>
                <a:cs typeface="Cairo"/>
                <a:sym typeface="Cairo"/>
              </a:rPr>
              <a:t>Decerebrate &amp; decorticate rigidity</a:t>
            </a:r>
            <a:r>
              <a:rPr lang="en" sz="1600">
                <a:solidFill>
                  <a:schemeClr val="dk1"/>
                </a:solidFill>
                <a:latin typeface="Cairo"/>
                <a:ea typeface="Cairo"/>
                <a:cs typeface="Cairo"/>
                <a:sym typeface="Cairo"/>
              </a:rPr>
              <a:t> </a:t>
            </a:r>
            <a:endParaRPr sz="1600"/>
          </a:p>
        </p:txBody>
      </p:sp>
      <p:cxnSp>
        <p:nvCxnSpPr>
          <p:cNvPr id="329" name="Google Shape;329;p52"/>
          <p:cNvCxnSpPr>
            <a:stCxn id="326" idx="2"/>
            <a:endCxn id="327" idx="0"/>
          </p:cNvCxnSpPr>
          <p:nvPr/>
        </p:nvCxnSpPr>
        <p:spPr>
          <a:xfrm rot="5400000">
            <a:off x="2815117" y="8443506"/>
            <a:ext cx="200400" cy="1028100"/>
          </a:xfrm>
          <a:prstGeom prst="bentConnector3">
            <a:avLst>
              <a:gd fmla="val 49980" name="adj1"/>
            </a:avLst>
          </a:prstGeom>
          <a:noFill/>
          <a:ln cap="flat" cmpd="sng" w="9525">
            <a:solidFill>
              <a:schemeClr val="dk2"/>
            </a:solidFill>
            <a:prstDash val="solid"/>
            <a:round/>
            <a:headEnd len="med" w="med" type="none"/>
            <a:tailEnd len="med" w="med" type="oval"/>
          </a:ln>
        </p:spPr>
      </p:cxnSp>
      <p:cxnSp>
        <p:nvCxnSpPr>
          <p:cNvPr id="330" name="Google Shape;330;p52"/>
          <p:cNvCxnSpPr>
            <a:stCxn id="326" idx="2"/>
            <a:endCxn id="328" idx="0"/>
          </p:cNvCxnSpPr>
          <p:nvPr/>
        </p:nvCxnSpPr>
        <p:spPr>
          <a:xfrm flipH="1" rot="-5400000">
            <a:off x="3843067" y="8443656"/>
            <a:ext cx="200400" cy="1027800"/>
          </a:xfrm>
          <a:prstGeom prst="bentConnector3">
            <a:avLst>
              <a:gd fmla="val 49980" name="adj1"/>
            </a:avLst>
          </a:prstGeom>
          <a:noFill/>
          <a:ln cap="flat" cmpd="sng" w="9525">
            <a:solidFill>
              <a:schemeClr val="dk2"/>
            </a:solidFill>
            <a:prstDash val="solid"/>
            <a:round/>
            <a:headEnd len="med" w="med" type="none"/>
            <a:tailEnd len="med" w="med" type="oval"/>
          </a:ln>
        </p:spPr>
      </p:cxnSp>
      <p:cxnSp>
        <p:nvCxnSpPr>
          <p:cNvPr id="331" name="Google Shape;331;p52"/>
          <p:cNvCxnSpPr/>
          <p:nvPr/>
        </p:nvCxnSpPr>
        <p:spPr>
          <a:xfrm flipH="1" rot="10800000">
            <a:off x="199199" y="5616761"/>
            <a:ext cx="6459600" cy="600"/>
          </a:xfrm>
          <a:prstGeom prst="straightConnector1">
            <a:avLst/>
          </a:prstGeom>
          <a:noFill/>
          <a:ln cap="flat" cmpd="sng" w="9525">
            <a:solidFill>
              <a:schemeClr val="dk2"/>
            </a:solidFill>
            <a:prstDash val="lgDashDot"/>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53"/>
          <p:cNvSpPr txBox="1"/>
          <p:nvPr>
            <p:ph type="title"/>
          </p:nvPr>
        </p:nvSpPr>
        <p:spPr>
          <a:xfrm>
            <a:off x="136950" y="3436434"/>
            <a:ext cx="6584100" cy="2567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sz="1400">
                <a:latin typeface="Cairo"/>
                <a:ea typeface="Cairo"/>
                <a:cs typeface="Cairo"/>
                <a:sym typeface="Cairo"/>
              </a:rPr>
              <a:t>An </a:t>
            </a:r>
            <a:r>
              <a:rPr lang="en" sz="1400">
                <a:latin typeface="Cairo"/>
                <a:ea typeface="Cairo"/>
                <a:cs typeface="Cairo"/>
                <a:sym typeface="Cairo"/>
              </a:rPr>
              <a:t>autoimmune</a:t>
            </a:r>
            <a:r>
              <a:rPr lang="en" sz="1400">
                <a:latin typeface="Cairo"/>
                <a:ea typeface="Cairo"/>
                <a:cs typeface="Cairo"/>
                <a:sym typeface="Cairo"/>
              </a:rPr>
              <a:t> demyelinating disease, in which the body's own immune system attacks and damages the myelin sheath of myelinated nerves mainly of brain, SC, and optic nerve. </a:t>
            </a:r>
            <a:endParaRPr sz="1400">
              <a:latin typeface="Cairo"/>
              <a:ea typeface="Cairo"/>
              <a:cs typeface="Cairo"/>
              <a:sym typeface="Cairo"/>
            </a:endParaRPr>
          </a:p>
          <a:p>
            <a:pPr indent="-317500" lvl="0" marL="457200" rtl="0" algn="l">
              <a:spcBef>
                <a:spcPts val="0"/>
              </a:spcBef>
              <a:spcAft>
                <a:spcPts val="0"/>
              </a:spcAft>
              <a:buSzPts val="1400"/>
              <a:buFont typeface="Cairo"/>
              <a:buChar char="➢"/>
            </a:pPr>
            <a:r>
              <a:rPr lang="en" sz="1400">
                <a:latin typeface="Cairo"/>
                <a:ea typeface="Cairo"/>
                <a:cs typeface="Cairo"/>
                <a:sym typeface="Cairo"/>
              </a:rPr>
              <a:t>Loss of myelin sheath (demyelination) prevents axons from saltatory conduction of action potentials causing </a:t>
            </a:r>
            <a:r>
              <a:rPr lang="en" sz="1400" u="sng">
                <a:latin typeface="Cairo"/>
                <a:ea typeface="Cairo"/>
                <a:cs typeface="Cairo"/>
                <a:sym typeface="Cairo"/>
              </a:rPr>
              <a:t>muscle weakness &amp; wasting.</a:t>
            </a:r>
            <a:endParaRPr sz="1400" u="sng">
              <a:latin typeface="Cairo"/>
              <a:ea typeface="Cairo"/>
              <a:cs typeface="Cairo"/>
              <a:sym typeface="Cairo"/>
            </a:endParaRPr>
          </a:p>
          <a:p>
            <a:pPr indent="-317500" lvl="0" marL="457200" rtl="0" algn="l">
              <a:spcBef>
                <a:spcPts val="0"/>
              </a:spcBef>
              <a:spcAft>
                <a:spcPts val="0"/>
              </a:spcAft>
              <a:buSzPts val="1400"/>
              <a:buFont typeface="Cairo"/>
              <a:buChar char="➢"/>
            </a:pPr>
            <a:r>
              <a:rPr lang="en" sz="1400">
                <a:latin typeface="Cairo"/>
                <a:ea typeface="Cairo"/>
                <a:cs typeface="Cairo"/>
                <a:sym typeface="Cairo"/>
              </a:rPr>
              <a:t>Disease onset usually occurs in young adults, and it is more common in females. </a:t>
            </a:r>
            <a:endParaRPr sz="1400">
              <a:latin typeface="Cairo"/>
              <a:ea typeface="Cairo"/>
              <a:cs typeface="Cairo"/>
              <a:sym typeface="Cairo"/>
            </a:endParaRPr>
          </a:p>
          <a:p>
            <a:pPr indent="-317500" lvl="0" marL="457200" rtl="0" algn="l">
              <a:spcBef>
                <a:spcPts val="0"/>
              </a:spcBef>
              <a:spcAft>
                <a:spcPts val="0"/>
              </a:spcAft>
              <a:buSzPts val="1400"/>
              <a:buFont typeface="Cairo"/>
              <a:buChar char="➢"/>
            </a:pPr>
            <a:r>
              <a:rPr lang="en" sz="1400">
                <a:latin typeface="Cairo"/>
                <a:ea typeface="Cairo"/>
                <a:cs typeface="Cairo"/>
                <a:sym typeface="Cairo"/>
              </a:rPr>
              <a:t>The disease can attack any part of the CNS, and when it causes demyelination of </a:t>
            </a:r>
            <a:r>
              <a:rPr lang="en" sz="1400">
                <a:solidFill>
                  <a:srgbClr val="A64D79"/>
                </a:solidFill>
                <a:latin typeface="Cairo"/>
                <a:ea typeface="Cairo"/>
                <a:cs typeface="Cairo"/>
                <a:sym typeface="Cairo"/>
              </a:rPr>
              <a:t>descending</a:t>
            </a:r>
            <a:r>
              <a:rPr lang="en" sz="1400">
                <a:latin typeface="Cairo"/>
                <a:ea typeface="Cairo"/>
                <a:cs typeface="Cairo"/>
                <a:sym typeface="Cairo"/>
              </a:rPr>
              <a:t> motor tracts in the brainstem &amp; spinal cord, the subject develops </a:t>
            </a:r>
            <a:r>
              <a:rPr lang="en" sz="1400" u="sng">
                <a:latin typeface="Cairo"/>
                <a:ea typeface="Cairo"/>
                <a:cs typeface="Cairo"/>
                <a:sym typeface="Cairo"/>
              </a:rPr>
              <a:t>spasticity and other signs of UMNS. </a:t>
            </a:r>
            <a:endParaRPr sz="1400" u="sng">
              <a:latin typeface="Cairo"/>
              <a:ea typeface="Cairo"/>
              <a:cs typeface="Cairo"/>
              <a:sym typeface="Cairo"/>
            </a:endParaRPr>
          </a:p>
          <a:p>
            <a:pPr indent="-317500" lvl="0" marL="457200" rtl="0" algn="l">
              <a:spcBef>
                <a:spcPts val="0"/>
              </a:spcBef>
              <a:spcAft>
                <a:spcPts val="0"/>
              </a:spcAft>
              <a:buSzPts val="1400"/>
              <a:buFont typeface="Cairo"/>
              <a:buChar char="➢"/>
            </a:pPr>
            <a:r>
              <a:rPr lang="en" sz="1400">
                <a:latin typeface="Cairo"/>
                <a:ea typeface="Cairo"/>
                <a:cs typeface="Cairo"/>
                <a:sym typeface="Cairo"/>
              </a:rPr>
              <a:t>The disease frequently remits and relapses  because of </a:t>
            </a:r>
            <a:r>
              <a:rPr lang="en" sz="1400">
                <a:latin typeface="Cairo"/>
                <a:ea typeface="Cairo"/>
                <a:cs typeface="Cairo"/>
                <a:sym typeface="Cairo"/>
              </a:rPr>
              <a:t>remyelination</a:t>
            </a:r>
            <a:r>
              <a:rPr lang="en" sz="1400">
                <a:latin typeface="Cairo"/>
                <a:ea typeface="Cairo"/>
                <a:cs typeface="Cairo"/>
                <a:sym typeface="Cairo"/>
              </a:rPr>
              <a:t> &amp; restore of function. </a:t>
            </a:r>
            <a:endParaRPr sz="1400">
              <a:latin typeface="Cairo"/>
              <a:ea typeface="Cairo"/>
              <a:cs typeface="Cairo"/>
              <a:sym typeface="Cairo"/>
            </a:endParaRPr>
          </a:p>
          <a:p>
            <a:pPr indent="-317500" lvl="0" marL="457200" rtl="0" algn="l">
              <a:spcBef>
                <a:spcPts val="0"/>
              </a:spcBef>
              <a:spcAft>
                <a:spcPts val="0"/>
              </a:spcAft>
              <a:buSzPts val="1400"/>
              <a:buFont typeface="Cairo"/>
              <a:buChar char="➢"/>
            </a:pPr>
            <a:r>
              <a:rPr lang="en" sz="1400">
                <a:latin typeface="Cairo"/>
                <a:ea typeface="Cairo"/>
                <a:cs typeface="Cairo"/>
                <a:sym typeface="Cairo"/>
              </a:rPr>
              <a:t>During acute attacks intravenous corticosteroids can improve symptoms. </a:t>
            </a:r>
            <a:endParaRPr sz="1400">
              <a:latin typeface="Cairo"/>
              <a:ea typeface="Cairo"/>
              <a:cs typeface="Cairo"/>
              <a:sym typeface="Cairo"/>
            </a:endParaRPr>
          </a:p>
        </p:txBody>
      </p:sp>
      <p:sp>
        <p:nvSpPr>
          <p:cNvPr id="337" name="Google Shape;337;p5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8" name="Google Shape;338;p53"/>
          <p:cNvSpPr/>
          <p:nvPr/>
        </p:nvSpPr>
        <p:spPr>
          <a:xfrm>
            <a:off x="429225" y="563387"/>
            <a:ext cx="2005200" cy="508800"/>
          </a:xfrm>
          <a:prstGeom prst="roundRect">
            <a:avLst>
              <a:gd fmla="val 16667" name="adj"/>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45818E"/>
                </a:solidFill>
                <a:latin typeface="Josefin Sans"/>
                <a:ea typeface="Josefin Sans"/>
                <a:cs typeface="Josefin Sans"/>
                <a:sym typeface="Josefin Sans"/>
              </a:rPr>
              <a:t>Cerebral palsy </a:t>
            </a:r>
            <a:endParaRPr sz="1600">
              <a:solidFill>
                <a:srgbClr val="45818E"/>
              </a:solidFill>
              <a:latin typeface="Josefin Sans"/>
              <a:ea typeface="Josefin Sans"/>
              <a:cs typeface="Josefin Sans"/>
              <a:sym typeface="Josefin Sans"/>
            </a:endParaRPr>
          </a:p>
        </p:txBody>
      </p:sp>
      <p:sp>
        <p:nvSpPr>
          <p:cNvPr id="339" name="Google Shape;339;p53"/>
          <p:cNvSpPr txBox="1"/>
          <p:nvPr/>
        </p:nvSpPr>
        <p:spPr>
          <a:xfrm>
            <a:off x="68325" y="1145537"/>
            <a:ext cx="4184100" cy="16554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Cairo"/>
              <a:buChar char="➢"/>
            </a:pPr>
            <a:r>
              <a:rPr b="1" lang="en">
                <a:solidFill>
                  <a:srgbClr val="A64D79"/>
                </a:solidFill>
                <a:latin typeface="Cairo"/>
                <a:ea typeface="Cairo"/>
                <a:cs typeface="Cairo"/>
                <a:sym typeface="Cairo"/>
              </a:rPr>
              <a:t>Caused by</a:t>
            </a:r>
            <a:r>
              <a:rPr lang="en">
                <a:solidFill>
                  <a:schemeClr val="dk1"/>
                </a:solidFill>
                <a:latin typeface="Cairo"/>
                <a:ea typeface="Cairo"/>
                <a:cs typeface="Cairo"/>
                <a:sym typeface="Cairo"/>
              </a:rPr>
              <a:t> brain damage due to lack of oxygen, as (near drowning or near suffocation) that cause </a:t>
            </a:r>
            <a:r>
              <a:rPr lang="en" u="sng">
                <a:latin typeface="Cairo"/>
                <a:ea typeface="Cairo"/>
                <a:cs typeface="Cairo"/>
                <a:sym typeface="Cairo"/>
              </a:rPr>
              <a:t>damage to the motor control centres of the developing brain. </a:t>
            </a:r>
            <a:endParaRPr u="sng">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It can occur during pregnancy, during stressed childbirth (or after birth up to about age three by meningitis)</a:t>
            </a:r>
            <a:br>
              <a:rPr lang="en">
                <a:solidFill>
                  <a:schemeClr val="dk1"/>
                </a:solidFill>
                <a:latin typeface="Cairo"/>
                <a:ea typeface="Cairo"/>
                <a:cs typeface="Cairo"/>
                <a:sym typeface="Cairo"/>
              </a:rPr>
            </a:br>
            <a:endParaRPr/>
          </a:p>
        </p:txBody>
      </p:sp>
      <p:sp>
        <p:nvSpPr>
          <p:cNvPr id="340" name="Google Shape;340;p53"/>
          <p:cNvSpPr/>
          <p:nvPr/>
        </p:nvSpPr>
        <p:spPr>
          <a:xfrm>
            <a:off x="360600" y="2927634"/>
            <a:ext cx="2005200" cy="508800"/>
          </a:xfrm>
          <a:prstGeom prst="roundRect">
            <a:avLst>
              <a:gd fmla="val 16667" name="adj"/>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45818E"/>
                </a:solidFill>
                <a:latin typeface="Josefin Sans"/>
                <a:ea typeface="Josefin Sans"/>
                <a:cs typeface="Josefin Sans"/>
                <a:sym typeface="Josefin Sans"/>
              </a:rPr>
              <a:t>Multiple Sclerosis</a:t>
            </a:r>
            <a:r>
              <a:rPr lang="en" sz="1600">
                <a:solidFill>
                  <a:srgbClr val="45818E"/>
                </a:solidFill>
                <a:latin typeface="Josefin Sans"/>
                <a:ea typeface="Josefin Sans"/>
                <a:cs typeface="Josefin Sans"/>
                <a:sym typeface="Josefin Sans"/>
              </a:rPr>
              <a:t> </a:t>
            </a:r>
            <a:endParaRPr sz="1600">
              <a:solidFill>
                <a:srgbClr val="45818E"/>
              </a:solidFill>
              <a:latin typeface="Josefin Sans"/>
              <a:ea typeface="Josefin Sans"/>
              <a:cs typeface="Josefin Sans"/>
              <a:sym typeface="Josefin Sans"/>
            </a:endParaRPr>
          </a:p>
        </p:txBody>
      </p:sp>
      <p:pic>
        <p:nvPicPr>
          <p:cNvPr id="341" name="Google Shape;341;p53"/>
          <p:cNvPicPr preferRelativeResize="0"/>
          <p:nvPr/>
        </p:nvPicPr>
        <p:blipFill>
          <a:blip r:embed="rId3">
            <a:alphaModFix/>
          </a:blip>
          <a:stretch>
            <a:fillRect/>
          </a:stretch>
        </p:blipFill>
        <p:spPr>
          <a:xfrm>
            <a:off x="4252414" y="689976"/>
            <a:ext cx="2209027" cy="1983250"/>
          </a:xfrm>
          <a:prstGeom prst="rect">
            <a:avLst/>
          </a:prstGeom>
          <a:noFill/>
          <a:ln>
            <a:noFill/>
          </a:ln>
        </p:spPr>
      </p:pic>
      <p:sp>
        <p:nvSpPr>
          <p:cNvPr id="342" name="Google Shape;342;p53"/>
          <p:cNvSpPr txBox="1"/>
          <p:nvPr/>
        </p:nvSpPr>
        <p:spPr>
          <a:xfrm>
            <a:off x="69313" y="6985566"/>
            <a:ext cx="5058900" cy="14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Causes:</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
                <a:solidFill>
                  <a:schemeClr val="dk1"/>
                </a:solidFill>
                <a:latin typeface="Cairo"/>
                <a:ea typeface="Cairo"/>
                <a:cs typeface="Cairo"/>
                <a:sym typeface="Cairo"/>
              </a:rPr>
              <a:t>Haemorrhagic stroke as in cerebral hemorrhage.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
                <a:solidFill>
                  <a:schemeClr val="dk1"/>
                </a:solidFill>
                <a:latin typeface="Cairo"/>
                <a:ea typeface="Cairo"/>
                <a:cs typeface="Cairo"/>
                <a:sym typeface="Cairo"/>
              </a:rPr>
              <a:t>Ischaemic stroke as in thrombosis or embolism in brain blood vessels. </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Both cause death of brain tissues</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Gives the picture of upper motor neuron syndrome UMNL</a:t>
            </a:r>
            <a:endParaRPr/>
          </a:p>
        </p:txBody>
      </p:sp>
      <p:sp>
        <p:nvSpPr>
          <p:cNvPr id="343" name="Google Shape;343;p53"/>
          <p:cNvSpPr/>
          <p:nvPr/>
        </p:nvSpPr>
        <p:spPr>
          <a:xfrm>
            <a:off x="438708" y="6476754"/>
            <a:ext cx="2005200" cy="508800"/>
          </a:xfrm>
          <a:prstGeom prst="roundRect">
            <a:avLst>
              <a:gd fmla="val 16667" name="adj"/>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45818E"/>
                </a:solidFill>
                <a:latin typeface="Josefin Sans"/>
                <a:ea typeface="Josefin Sans"/>
                <a:cs typeface="Josefin Sans"/>
                <a:sym typeface="Josefin Sans"/>
              </a:rPr>
              <a:t>Stroke</a:t>
            </a:r>
            <a:endParaRPr sz="1600">
              <a:solidFill>
                <a:srgbClr val="45818E"/>
              </a:solidFill>
              <a:latin typeface="Josefin Sans"/>
              <a:ea typeface="Josefin Sans"/>
              <a:cs typeface="Josefin Sans"/>
              <a:sym typeface="Josefin Sans"/>
            </a:endParaRPr>
          </a:p>
        </p:txBody>
      </p:sp>
      <p:pic>
        <p:nvPicPr>
          <p:cNvPr id="344" name="Google Shape;344;p53"/>
          <p:cNvPicPr preferRelativeResize="0"/>
          <p:nvPr/>
        </p:nvPicPr>
        <p:blipFill rotWithShape="1">
          <a:blip r:embed="rId4">
            <a:alphaModFix/>
          </a:blip>
          <a:srcRect b="4890" l="22355" r="21347" t="3358"/>
          <a:stretch/>
        </p:blipFill>
        <p:spPr>
          <a:xfrm>
            <a:off x="5037288" y="6258525"/>
            <a:ext cx="1704475" cy="2083300"/>
          </a:xfrm>
          <a:prstGeom prst="rect">
            <a:avLst/>
          </a:prstGeom>
          <a:noFill/>
          <a:ln>
            <a:noFill/>
          </a:ln>
        </p:spPr>
      </p:pic>
      <p:sp>
        <p:nvSpPr>
          <p:cNvPr id="345" name="Google Shape;345;p53"/>
          <p:cNvSpPr txBox="1"/>
          <p:nvPr/>
        </p:nvSpPr>
        <p:spPr>
          <a:xfrm>
            <a:off x="3498313" y="7648407"/>
            <a:ext cx="1704600" cy="4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B7B7B7"/>
                </a:solidFill>
                <a:latin typeface="Cairo"/>
                <a:ea typeface="Cairo"/>
                <a:cs typeface="Cairo"/>
                <a:sym typeface="Cairo"/>
              </a:rPr>
              <a:t>Results in Hemiplegia in the </a:t>
            </a:r>
            <a:endParaRPr sz="900">
              <a:solidFill>
                <a:srgbClr val="B7B7B7"/>
              </a:solidFill>
              <a:latin typeface="Cairo"/>
              <a:ea typeface="Cairo"/>
              <a:cs typeface="Cairo"/>
              <a:sym typeface="Cairo"/>
            </a:endParaRPr>
          </a:p>
          <a:p>
            <a:pPr indent="0" lvl="0" marL="0" rtl="0" algn="l">
              <a:spcBef>
                <a:spcPts val="0"/>
              </a:spcBef>
              <a:spcAft>
                <a:spcPts val="0"/>
              </a:spcAft>
              <a:buNone/>
            </a:pPr>
            <a:r>
              <a:rPr lang="en" sz="900">
                <a:solidFill>
                  <a:srgbClr val="B7B7B7"/>
                </a:solidFill>
                <a:latin typeface="Cairo"/>
                <a:ea typeface="Cairo"/>
                <a:cs typeface="Cairo"/>
                <a:sym typeface="Cairo"/>
              </a:rPr>
              <a:t>contralateral side of the body</a:t>
            </a:r>
            <a:endParaRPr sz="900">
              <a:solidFill>
                <a:srgbClr val="B7B7B7"/>
              </a:solidFill>
              <a:latin typeface="Cairo"/>
              <a:ea typeface="Cairo"/>
              <a:cs typeface="Cairo"/>
              <a:sym typeface="Cairo"/>
            </a:endParaRPr>
          </a:p>
        </p:txBody>
      </p:sp>
      <p:sp>
        <p:nvSpPr>
          <p:cNvPr id="346" name="Google Shape;346;p53"/>
          <p:cNvSpPr txBox="1"/>
          <p:nvPr/>
        </p:nvSpPr>
        <p:spPr>
          <a:xfrm>
            <a:off x="69138" y="8858716"/>
            <a:ext cx="6719700" cy="508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A lesion in the Internal Capsule on one side may cause Hemiplegia or Hemiparesis on the contralateral side ( with the picture of upper motor neuron syndrome ).</a:t>
            </a:r>
            <a:br>
              <a:rPr lang="en">
                <a:solidFill>
                  <a:schemeClr val="dk1"/>
                </a:solidFill>
                <a:latin typeface="Cairo"/>
                <a:ea typeface="Cairo"/>
                <a:cs typeface="Cairo"/>
                <a:sym typeface="Cairo"/>
              </a:rPr>
            </a:br>
            <a:endParaRPr/>
          </a:p>
        </p:txBody>
      </p:sp>
      <p:sp>
        <p:nvSpPr>
          <p:cNvPr id="347" name="Google Shape;347;p53"/>
          <p:cNvSpPr txBox="1"/>
          <p:nvPr/>
        </p:nvSpPr>
        <p:spPr>
          <a:xfrm>
            <a:off x="69313" y="8345016"/>
            <a:ext cx="6696300" cy="6357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A lesion in Corona Radiata on one side can cause Monoplegia in a contralateral limb (UL or LL, according to site).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54"/>
          <p:cNvSpPr txBox="1"/>
          <p:nvPr/>
        </p:nvSpPr>
        <p:spPr>
          <a:xfrm>
            <a:off x="308925" y="1248538"/>
            <a:ext cx="6354300" cy="6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e.g. following tumor or trauma</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The higher the level of the section, the more serious are the consequences.</a:t>
            </a:r>
            <a:endParaRPr/>
          </a:p>
        </p:txBody>
      </p:sp>
      <p:sp>
        <p:nvSpPr>
          <p:cNvPr id="353" name="Google Shape;353;p54"/>
          <p:cNvSpPr/>
          <p:nvPr/>
        </p:nvSpPr>
        <p:spPr>
          <a:xfrm>
            <a:off x="3795175" y="1977800"/>
            <a:ext cx="2747100" cy="757800"/>
          </a:xfrm>
          <a:prstGeom prst="homePlate">
            <a:avLst>
              <a:gd fmla="val 50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Cairo"/>
                <a:ea typeface="Cairo"/>
                <a:cs typeface="Cairo"/>
                <a:sym typeface="Cairo"/>
              </a:rPr>
              <a:t>Due</a:t>
            </a:r>
            <a:r>
              <a:rPr lang="en">
                <a:solidFill>
                  <a:schemeClr val="dk1"/>
                </a:solidFill>
                <a:latin typeface="Cairo"/>
                <a:ea typeface="Cairo"/>
                <a:cs typeface="Cairo"/>
                <a:sym typeface="Cairo"/>
              </a:rPr>
              <a:t> to paralysis of all respiratory muscles</a:t>
            </a:r>
            <a:endParaRPr/>
          </a:p>
        </p:txBody>
      </p:sp>
      <p:sp>
        <p:nvSpPr>
          <p:cNvPr id="354" name="Google Shape;354;p54"/>
          <p:cNvSpPr/>
          <p:nvPr/>
        </p:nvSpPr>
        <p:spPr>
          <a:xfrm>
            <a:off x="2333875" y="1977800"/>
            <a:ext cx="1929300" cy="757800"/>
          </a:xfrm>
          <a:prstGeom prst="homePlate">
            <a:avLst>
              <a:gd fmla="val 500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Cairo"/>
                <a:ea typeface="Cairo"/>
                <a:cs typeface="Cairo"/>
                <a:sym typeface="Cairo"/>
              </a:rPr>
              <a:t>Immediate</a:t>
            </a:r>
            <a:r>
              <a:rPr lang="en">
                <a:solidFill>
                  <a:schemeClr val="dk1"/>
                </a:solidFill>
                <a:latin typeface="Cairo"/>
                <a:ea typeface="Cairo"/>
                <a:cs typeface="Cairo"/>
                <a:sym typeface="Cairo"/>
              </a:rPr>
              <a:t> death follows</a:t>
            </a:r>
            <a:endParaRPr/>
          </a:p>
        </p:txBody>
      </p:sp>
      <p:sp>
        <p:nvSpPr>
          <p:cNvPr id="355" name="Google Shape;355;p5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54"/>
          <p:cNvSpPr/>
          <p:nvPr/>
        </p:nvSpPr>
        <p:spPr>
          <a:xfrm>
            <a:off x="308925" y="628855"/>
            <a:ext cx="3801300" cy="508800"/>
          </a:xfrm>
          <a:prstGeom prst="roundRect">
            <a:avLst>
              <a:gd fmla="val 16667" name="adj"/>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45818E"/>
                </a:solidFill>
                <a:latin typeface="Josefin Sans"/>
                <a:ea typeface="Josefin Sans"/>
                <a:cs typeface="Josefin Sans"/>
                <a:sym typeface="Josefin Sans"/>
              </a:rPr>
              <a:t>Complete transaction of spinal cord</a:t>
            </a:r>
            <a:endParaRPr sz="1600">
              <a:solidFill>
                <a:srgbClr val="45818E"/>
              </a:solidFill>
              <a:latin typeface="Josefin Sans"/>
              <a:ea typeface="Josefin Sans"/>
              <a:cs typeface="Josefin Sans"/>
              <a:sym typeface="Josefin Sans"/>
            </a:endParaRPr>
          </a:p>
        </p:txBody>
      </p:sp>
      <p:sp>
        <p:nvSpPr>
          <p:cNvPr id="357" name="Google Shape;357;p54"/>
          <p:cNvSpPr/>
          <p:nvPr/>
        </p:nvSpPr>
        <p:spPr>
          <a:xfrm>
            <a:off x="616925" y="1977805"/>
            <a:ext cx="2088900" cy="757800"/>
          </a:xfrm>
          <a:prstGeom prst="homePlate">
            <a:avLst>
              <a:gd fmla="val 50000"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Transection</a:t>
            </a:r>
            <a:r>
              <a:rPr lang="en">
                <a:solidFill>
                  <a:schemeClr val="dk1"/>
                </a:solidFill>
                <a:latin typeface="Cairo"/>
                <a:ea typeface="Cairo"/>
                <a:cs typeface="Cairo"/>
                <a:sym typeface="Cairo"/>
              </a:rPr>
              <a:t> is in the </a:t>
            </a:r>
            <a:r>
              <a:rPr lang="en" u="sng">
                <a:solidFill>
                  <a:schemeClr val="dk1"/>
                </a:solidFill>
                <a:latin typeface="Cairo"/>
                <a:ea typeface="Cairo"/>
                <a:cs typeface="Cairo"/>
                <a:sym typeface="Cairo"/>
              </a:rPr>
              <a:t>upper cervical</a:t>
            </a:r>
            <a:r>
              <a:rPr lang="en">
                <a:solidFill>
                  <a:schemeClr val="dk1"/>
                </a:solidFill>
                <a:latin typeface="Cairo"/>
                <a:ea typeface="Cairo"/>
                <a:cs typeface="Cairo"/>
                <a:sym typeface="Cairo"/>
              </a:rPr>
              <a:t> region</a:t>
            </a:r>
            <a:endParaRPr/>
          </a:p>
        </p:txBody>
      </p:sp>
      <p:sp>
        <p:nvSpPr>
          <p:cNvPr id="358" name="Google Shape;358;p54"/>
          <p:cNvSpPr/>
          <p:nvPr/>
        </p:nvSpPr>
        <p:spPr>
          <a:xfrm>
            <a:off x="205150" y="1977800"/>
            <a:ext cx="411600" cy="7578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Josefin Sans"/>
                <a:ea typeface="Josefin Sans"/>
                <a:cs typeface="Josefin Sans"/>
                <a:sym typeface="Josefin Sans"/>
              </a:rPr>
              <a:t>1</a:t>
            </a:r>
            <a:endParaRPr sz="1800">
              <a:latin typeface="Josefin Sans"/>
              <a:ea typeface="Josefin Sans"/>
              <a:cs typeface="Josefin Sans"/>
              <a:sym typeface="Josefin Sans"/>
            </a:endParaRPr>
          </a:p>
        </p:txBody>
      </p:sp>
      <p:sp>
        <p:nvSpPr>
          <p:cNvPr id="359" name="Google Shape;359;p54"/>
          <p:cNvSpPr/>
          <p:nvPr/>
        </p:nvSpPr>
        <p:spPr>
          <a:xfrm>
            <a:off x="3784800" y="2852675"/>
            <a:ext cx="2747100" cy="757800"/>
          </a:xfrm>
          <a:prstGeom prst="homePlate">
            <a:avLst>
              <a:gd fmla="val 50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Cairo"/>
                <a:ea typeface="Cairo"/>
                <a:cs typeface="Cairo"/>
                <a:sym typeface="Cairo"/>
              </a:rPr>
              <a:t>The</a:t>
            </a:r>
            <a:r>
              <a:rPr lang="en">
                <a:solidFill>
                  <a:schemeClr val="dk1"/>
                </a:solidFill>
                <a:latin typeface="Cairo"/>
                <a:ea typeface="Cairo"/>
                <a:cs typeface="Cairo"/>
                <a:sym typeface="Cairo"/>
              </a:rPr>
              <a:t> patient suffers complete paralysis of all four limbs (</a:t>
            </a:r>
            <a:r>
              <a:rPr b="1" lang="en">
                <a:solidFill>
                  <a:schemeClr val="dk1"/>
                </a:solidFill>
                <a:latin typeface="Cairo"/>
                <a:ea typeface="Cairo"/>
                <a:cs typeface="Cairo"/>
                <a:sym typeface="Cairo"/>
              </a:rPr>
              <a:t>quadriplegia</a:t>
            </a:r>
            <a:r>
              <a:rPr lang="en">
                <a:solidFill>
                  <a:schemeClr val="dk1"/>
                </a:solidFill>
                <a:latin typeface="Cairo"/>
                <a:ea typeface="Cairo"/>
                <a:cs typeface="Cairo"/>
                <a:sym typeface="Cairo"/>
              </a:rPr>
              <a:t>).</a:t>
            </a:r>
            <a:endParaRPr/>
          </a:p>
        </p:txBody>
      </p:sp>
      <p:sp>
        <p:nvSpPr>
          <p:cNvPr id="360" name="Google Shape;360;p54"/>
          <p:cNvSpPr/>
          <p:nvPr/>
        </p:nvSpPr>
        <p:spPr>
          <a:xfrm>
            <a:off x="2323474" y="2852675"/>
            <a:ext cx="2005200" cy="757800"/>
          </a:xfrm>
          <a:prstGeom prst="homePlate">
            <a:avLst>
              <a:gd fmla="val 500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Cairo"/>
                <a:ea typeface="Cairo"/>
                <a:cs typeface="Cairo"/>
                <a:sym typeface="Cairo"/>
              </a:rPr>
              <a:t>Diaphragmatic</a:t>
            </a:r>
            <a:r>
              <a:rPr lang="en">
                <a:solidFill>
                  <a:schemeClr val="dk1"/>
                </a:solidFill>
                <a:latin typeface="Cairo"/>
                <a:ea typeface="Cairo"/>
                <a:cs typeface="Cairo"/>
                <a:sym typeface="Cairo"/>
              </a:rPr>
              <a:t> respiration is still possible</a:t>
            </a:r>
            <a:endParaRPr/>
          </a:p>
        </p:txBody>
      </p:sp>
      <p:sp>
        <p:nvSpPr>
          <p:cNvPr id="361" name="Google Shape;361;p54"/>
          <p:cNvSpPr/>
          <p:nvPr/>
        </p:nvSpPr>
        <p:spPr>
          <a:xfrm>
            <a:off x="606538" y="2852676"/>
            <a:ext cx="2088900" cy="757800"/>
          </a:xfrm>
          <a:prstGeom prst="homePlate">
            <a:avLst>
              <a:gd fmla="val 50000"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In the lower cervical region </a:t>
            </a:r>
            <a:r>
              <a:rPr lang="en" u="sng">
                <a:solidFill>
                  <a:schemeClr val="dk1"/>
                </a:solidFill>
                <a:latin typeface="Cairo"/>
                <a:ea typeface="Cairo"/>
                <a:cs typeface="Cairo"/>
                <a:sym typeface="Cairo"/>
              </a:rPr>
              <a:t>below the 5th cervical</a:t>
            </a:r>
            <a:r>
              <a:rPr lang="en">
                <a:solidFill>
                  <a:schemeClr val="dk1"/>
                </a:solidFill>
                <a:latin typeface="Cairo"/>
                <a:ea typeface="Cairo"/>
                <a:cs typeface="Cairo"/>
                <a:sym typeface="Cairo"/>
              </a:rPr>
              <a:t> segment </a:t>
            </a:r>
            <a:endParaRPr/>
          </a:p>
        </p:txBody>
      </p:sp>
      <p:sp>
        <p:nvSpPr>
          <p:cNvPr id="362" name="Google Shape;362;p54"/>
          <p:cNvSpPr/>
          <p:nvPr/>
        </p:nvSpPr>
        <p:spPr>
          <a:xfrm>
            <a:off x="194762" y="2852671"/>
            <a:ext cx="411600" cy="7578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Josefin Sans"/>
                <a:ea typeface="Josefin Sans"/>
                <a:cs typeface="Josefin Sans"/>
                <a:sym typeface="Josefin Sans"/>
              </a:rPr>
              <a:t>2</a:t>
            </a:r>
            <a:endParaRPr sz="1800">
              <a:latin typeface="Josefin Sans"/>
              <a:ea typeface="Josefin Sans"/>
              <a:cs typeface="Josefin Sans"/>
              <a:sym typeface="Josefin Sans"/>
            </a:endParaRPr>
          </a:p>
        </p:txBody>
      </p:sp>
      <p:sp>
        <p:nvSpPr>
          <p:cNvPr id="363" name="Google Shape;363;p54"/>
          <p:cNvSpPr/>
          <p:nvPr/>
        </p:nvSpPr>
        <p:spPr>
          <a:xfrm>
            <a:off x="3795200" y="3727550"/>
            <a:ext cx="2747100" cy="757800"/>
          </a:xfrm>
          <a:prstGeom prst="homePlate">
            <a:avLst>
              <a:gd fmla="val 50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The</a:t>
            </a:r>
            <a:r>
              <a:rPr lang="en">
                <a:solidFill>
                  <a:schemeClr val="dk1"/>
                </a:solidFill>
                <a:latin typeface="Cairo"/>
                <a:ea typeface="Cairo"/>
                <a:cs typeface="Cairo"/>
                <a:sym typeface="Cairo"/>
              </a:rPr>
              <a:t> patient ends up with paralysis of both lower limbs (</a:t>
            </a:r>
            <a:r>
              <a:rPr b="1" lang="en">
                <a:solidFill>
                  <a:schemeClr val="dk1"/>
                </a:solidFill>
                <a:latin typeface="Cairo"/>
                <a:ea typeface="Cairo"/>
                <a:cs typeface="Cairo"/>
                <a:sym typeface="Cairo"/>
              </a:rPr>
              <a:t>paraplegia</a:t>
            </a:r>
            <a:r>
              <a:rPr lang="en">
                <a:solidFill>
                  <a:schemeClr val="dk1"/>
                </a:solidFill>
                <a:latin typeface="Cairo"/>
                <a:ea typeface="Cairo"/>
                <a:cs typeface="Cairo"/>
                <a:sym typeface="Cairo"/>
              </a:rPr>
              <a:t>). </a:t>
            </a:r>
            <a:endParaRPr/>
          </a:p>
        </p:txBody>
      </p:sp>
      <p:sp>
        <p:nvSpPr>
          <p:cNvPr id="364" name="Google Shape;364;p54"/>
          <p:cNvSpPr/>
          <p:nvPr/>
        </p:nvSpPr>
        <p:spPr>
          <a:xfrm>
            <a:off x="2333874" y="3727550"/>
            <a:ext cx="2005200" cy="757800"/>
          </a:xfrm>
          <a:prstGeom prst="homePlate">
            <a:avLst>
              <a:gd fmla="val 500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Cairo"/>
                <a:ea typeface="Cairo"/>
                <a:cs typeface="Cairo"/>
                <a:sym typeface="Cairo"/>
              </a:rPr>
              <a:t>Allows </a:t>
            </a:r>
            <a:r>
              <a:rPr lang="en">
                <a:solidFill>
                  <a:schemeClr val="dk1"/>
                </a:solidFill>
                <a:latin typeface="Cairo"/>
                <a:ea typeface="Cairo"/>
                <a:cs typeface="Cairo"/>
                <a:sym typeface="Cairo"/>
              </a:rPr>
              <a:t>normal respiration</a:t>
            </a:r>
            <a:endParaRPr/>
          </a:p>
        </p:txBody>
      </p:sp>
      <p:sp>
        <p:nvSpPr>
          <p:cNvPr id="365" name="Google Shape;365;p54"/>
          <p:cNvSpPr/>
          <p:nvPr/>
        </p:nvSpPr>
        <p:spPr>
          <a:xfrm>
            <a:off x="616938" y="3727551"/>
            <a:ext cx="2088900" cy="757800"/>
          </a:xfrm>
          <a:prstGeom prst="homePlate">
            <a:avLst>
              <a:gd fmla="val 50000"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Transection lower down in the thoracic region </a:t>
            </a:r>
            <a:endParaRPr/>
          </a:p>
        </p:txBody>
      </p:sp>
      <p:sp>
        <p:nvSpPr>
          <p:cNvPr id="366" name="Google Shape;366;p54"/>
          <p:cNvSpPr/>
          <p:nvPr/>
        </p:nvSpPr>
        <p:spPr>
          <a:xfrm>
            <a:off x="205162" y="3727546"/>
            <a:ext cx="411600" cy="7578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Josefin Sans"/>
                <a:ea typeface="Josefin Sans"/>
                <a:cs typeface="Josefin Sans"/>
                <a:sym typeface="Josefin Sans"/>
              </a:rPr>
              <a:t>3</a:t>
            </a:r>
            <a:endParaRPr sz="1800">
              <a:latin typeface="Josefin Sans"/>
              <a:ea typeface="Josefin Sans"/>
              <a:cs typeface="Josefin Sans"/>
              <a:sym typeface="Josefin Sans"/>
            </a:endParaRPr>
          </a:p>
        </p:txBody>
      </p:sp>
      <p:sp>
        <p:nvSpPr>
          <p:cNvPr id="367" name="Google Shape;367;p54"/>
          <p:cNvSpPr/>
          <p:nvPr/>
        </p:nvSpPr>
        <p:spPr>
          <a:xfrm>
            <a:off x="2134363" y="5038632"/>
            <a:ext cx="2404200" cy="5088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34F5C"/>
                </a:solidFill>
                <a:latin typeface="Josefin Sans"/>
                <a:ea typeface="Josefin Sans"/>
                <a:cs typeface="Josefin Sans"/>
                <a:sym typeface="Josefin Sans"/>
              </a:rPr>
              <a:t>Stages:</a:t>
            </a:r>
            <a:endParaRPr sz="1800">
              <a:solidFill>
                <a:srgbClr val="134F5C"/>
              </a:solidFill>
              <a:latin typeface="Josefin Sans"/>
              <a:ea typeface="Josefin Sans"/>
              <a:cs typeface="Josefin Sans"/>
              <a:sym typeface="Josefin Sans"/>
            </a:endParaRPr>
          </a:p>
        </p:txBody>
      </p:sp>
      <p:sp>
        <p:nvSpPr>
          <p:cNvPr id="368" name="Google Shape;368;p54"/>
          <p:cNvSpPr/>
          <p:nvPr/>
        </p:nvSpPr>
        <p:spPr>
          <a:xfrm>
            <a:off x="2226888" y="5871526"/>
            <a:ext cx="2404200" cy="861000"/>
          </a:xfrm>
          <a:prstGeom prst="downArrowCallout">
            <a:avLst>
              <a:gd fmla="val 19779" name="adj1"/>
              <a:gd fmla="val 17983" name="adj2"/>
              <a:gd fmla="val 30944" name="adj3"/>
              <a:gd fmla="val 54490" name="adj4"/>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Josefin Sans"/>
                <a:ea typeface="Josefin Sans"/>
                <a:cs typeface="Josefin Sans"/>
                <a:sym typeface="Josefin Sans"/>
              </a:rPr>
              <a:t>Spinal shock ( 2-6 weeks ) </a:t>
            </a:r>
            <a:endParaRPr>
              <a:solidFill>
                <a:schemeClr val="lt1"/>
              </a:solidFill>
              <a:latin typeface="Josefin Sans"/>
              <a:ea typeface="Josefin Sans"/>
              <a:cs typeface="Josefin Sans"/>
              <a:sym typeface="Josefin Sans"/>
            </a:endParaRPr>
          </a:p>
        </p:txBody>
      </p:sp>
      <p:sp>
        <p:nvSpPr>
          <p:cNvPr id="369" name="Google Shape;369;p54"/>
          <p:cNvSpPr/>
          <p:nvPr/>
        </p:nvSpPr>
        <p:spPr>
          <a:xfrm>
            <a:off x="2226888" y="6732475"/>
            <a:ext cx="2404200" cy="861000"/>
          </a:xfrm>
          <a:prstGeom prst="downArrowCallout">
            <a:avLst>
              <a:gd fmla="val 19779" name="adj1"/>
              <a:gd fmla="val 17983" name="adj2"/>
              <a:gd fmla="val 30944" name="adj3"/>
              <a:gd fmla="val 54490" name="adj4"/>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Josefin Sans"/>
                <a:ea typeface="Josefin Sans"/>
                <a:cs typeface="Josefin Sans"/>
                <a:sym typeface="Josefin Sans"/>
              </a:rPr>
              <a:t>Recovery of reflex activity </a:t>
            </a:r>
            <a:endParaRPr>
              <a:solidFill>
                <a:schemeClr val="lt1"/>
              </a:solidFill>
              <a:latin typeface="Josefin Sans"/>
              <a:ea typeface="Josefin Sans"/>
              <a:cs typeface="Josefin Sans"/>
              <a:sym typeface="Josefin Sans"/>
            </a:endParaRPr>
          </a:p>
        </p:txBody>
      </p:sp>
      <p:sp>
        <p:nvSpPr>
          <p:cNvPr id="370" name="Google Shape;370;p54"/>
          <p:cNvSpPr/>
          <p:nvPr/>
        </p:nvSpPr>
        <p:spPr>
          <a:xfrm>
            <a:off x="2226888" y="7593450"/>
            <a:ext cx="2404200" cy="4428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Josefin Sans"/>
                <a:ea typeface="Josefin Sans"/>
                <a:cs typeface="Josefin Sans"/>
                <a:sym typeface="Josefin Sans"/>
              </a:rPr>
              <a:t>Paraplegia in extension</a:t>
            </a:r>
            <a:endParaRPr>
              <a:solidFill>
                <a:schemeClr val="lt1"/>
              </a:solidFill>
              <a:latin typeface="Josefin Sans"/>
              <a:ea typeface="Josefin Sans"/>
              <a:cs typeface="Josefin Sans"/>
              <a:sym typeface="Josefi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55"/>
          <p:cNvSpPr/>
          <p:nvPr/>
        </p:nvSpPr>
        <p:spPr>
          <a:xfrm>
            <a:off x="2236757" y="1019112"/>
            <a:ext cx="2404200" cy="861000"/>
          </a:xfrm>
          <a:prstGeom prst="downArrowCallout">
            <a:avLst>
              <a:gd fmla="val 19779" name="adj1"/>
              <a:gd fmla="val 17983" name="adj2"/>
              <a:gd fmla="val 30944" name="adj3"/>
              <a:gd fmla="val 54490" name="adj4"/>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Josefin Sans"/>
                <a:ea typeface="Josefin Sans"/>
                <a:cs typeface="Josefin Sans"/>
                <a:sym typeface="Josefin Sans"/>
              </a:rPr>
              <a:t>Spinal shock ( 2-6 weeks ) </a:t>
            </a:r>
            <a:endParaRPr>
              <a:solidFill>
                <a:schemeClr val="lt1"/>
              </a:solidFill>
              <a:latin typeface="Josefin Sans"/>
              <a:ea typeface="Josefin Sans"/>
              <a:cs typeface="Josefin Sans"/>
              <a:sym typeface="Josefin Sans"/>
            </a:endParaRPr>
          </a:p>
        </p:txBody>
      </p:sp>
      <p:sp>
        <p:nvSpPr>
          <p:cNvPr id="377" name="Google Shape;377;p55"/>
          <p:cNvSpPr txBox="1"/>
          <p:nvPr>
            <p:ph type="title"/>
          </p:nvPr>
        </p:nvSpPr>
        <p:spPr>
          <a:xfrm>
            <a:off x="355350" y="1748150"/>
            <a:ext cx="6147300" cy="7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Cairo"/>
                <a:ea typeface="Cairo"/>
                <a:cs typeface="Cairo"/>
                <a:sym typeface="Cairo"/>
              </a:rPr>
              <a:t>In the immediate period following transection  there is : </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p:txBody>
      </p:sp>
      <p:sp>
        <p:nvSpPr>
          <p:cNvPr id="378" name="Google Shape;378;p55"/>
          <p:cNvSpPr/>
          <p:nvPr/>
        </p:nvSpPr>
        <p:spPr>
          <a:xfrm>
            <a:off x="236400" y="2669788"/>
            <a:ext cx="6385200" cy="757800"/>
          </a:xfrm>
          <a:prstGeom prst="rect">
            <a:avLst/>
          </a:prstGeom>
          <a:solidFill>
            <a:srgbClr val="EFEFEF"/>
          </a:solidFill>
          <a:ln cap="flat" cmpd="sng" w="9525">
            <a:solidFill>
              <a:srgbClr val="C27BA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(2) </a:t>
            </a:r>
            <a:r>
              <a:rPr b="1" lang="en">
                <a:solidFill>
                  <a:srgbClr val="C27BA0"/>
                </a:solidFill>
                <a:latin typeface="Cairo"/>
                <a:ea typeface="Cairo"/>
                <a:cs typeface="Cairo"/>
                <a:sym typeface="Cairo"/>
              </a:rPr>
              <a:t>Loss of all sensations </a:t>
            </a:r>
            <a:endParaRPr b="1">
              <a:solidFill>
                <a:srgbClr val="C27BA0"/>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a:t>
            </a:r>
            <a:r>
              <a:rPr lang="en">
                <a:solidFill>
                  <a:srgbClr val="FF0000"/>
                </a:solidFill>
                <a:latin typeface="Cairo"/>
                <a:ea typeface="Cairo"/>
                <a:cs typeface="Cairo"/>
                <a:sym typeface="Cairo"/>
              </a:rPr>
              <a:t>anaesthesia</a:t>
            </a:r>
            <a:r>
              <a:rPr lang="en">
                <a:solidFill>
                  <a:schemeClr val="dk1"/>
                </a:solidFill>
                <a:latin typeface="Cairo"/>
                <a:ea typeface="Cairo"/>
                <a:cs typeface="Cairo"/>
                <a:sym typeface="Cairo"/>
              </a:rPr>
              <a:t>) and voluntary movement (</a:t>
            </a:r>
            <a:r>
              <a:rPr lang="en">
                <a:solidFill>
                  <a:srgbClr val="FF0000"/>
                </a:solidFill>
                <a:latin typeface="Cairo"/>
                <a:ea typeface="Cairo"/>
                <a:cs typeface="Cairo"/>
                <a:sym typeface="Cairo"/>
              </a:rPr>
              <a:t>paralysis</a:t>
            </a:r>
            <a:r>
              <a:rPr lang="en">
                <a:solidFill>
                  <a:schemeClr val="dk1"/>
                </a:solidFill>
                <a:latin typeface="Cairo"/>
                <a:ea typeface="Cairo"/>
                <a:cs typeface="Cairo"/>
                <a:sym typeface="Cairo"/>
              </a:rPr>
              <a:t>) </a:t>
            </a:r>
            <a:r>
              <a:rPr b="1" lang="en" u="sng">
                <a:solidFill>
                  <a:schemeClr val="dk1"/>
                </a:solidFill>
                <a:latin typeface="Cairo"/>
                <a:ea typeface="Cairo"/>
                <a:cs typeface="Cairo"/>
                <a:sym typeface="Cairo"/>
              </a:rPr>
              <a:t>below</a:t>
            </a:r>
            <a:r>
              <a:rPr lang="en">
                <a:solidFill>
                  <a:schemeClr val="dk1"/>
                </a:solidFill>
                <a:latin typeface="Cairo"/>
                <a:ea typeface="Cairo"/>
                <a:cs typeface="Cairo"/>
                <a:sym typeface="Cairo"/>
              </a:rPr>
              <a:t> the level of the lesion, due to interruption of all sensory and motor tracts. </a:t>
            </a:r>
            <a:endParaRPr/>
          </a:p>
        </p:txBody>
      </p:sp>
      <p:sp>
        <p:nvSpPr>
          <p:cNvPr id="379" name="Google Shape;379;p55"/>
          <p:cNvSpPr/>
          <p:nvPr/>
        </p:nvSpPr>
        <p:spPr>
          <a:xfrm>
            <a:off x="246250" y="3565825"/>
            <a:ext cx="6385200" cy="757800"/>
          </a:xfrm>
          <a:prstGeom prst="rect">
            <a:avLst/>
          </a:prstGeom>
          <a:solidFill>
            <a:srgbClr val="EFEFEF"/>
          </a:solidFill>
          <a:ln cap="flat" cmpd="sng" w="9525">
            <a:solidFill>
              <a:srgbClr val="C27BA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(3) </a:t>
            </a:r>
            <a:r>
              <a:rPr b="1" lang="en">
                <a:solidFill>
                  <a:srgbClr val="C27BA0"/>
                </a:solidFill>
                <a:latin typeface="Cairo"/>
                <a:ea typeface="Cairo"/>
                <a:cs typeface="Cairo"/>
                <a:sym typeface="Cairo"/>
              </a:rPr>
              <a:t>Loss of tendon reflexes and superficial reflexes </a:t>
            </a:r>
            <a:endParaRPr b="1">
              <a:solidFill>
                <a:srgbClr val="C27BA0"/>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(abdominal , plantar &amp; withdrawal reflexes ) =complete loss of spinal reflex activity below the level of the lesion</a:t>
            </a:r>
            <a:endParaRPr/>
          </a:p>
        </p:txBody>
      </p:sp>
      <p:sp>
        <p:nvSpPr>
          <p:cNvPr id="380" name="Google Shape;380;p55"/>
          <p:cNvSpPr/>
          <p:nvPr/>
        </p:nvSpPr>
        <p:spPr>
          <a:xfrm>
            <a:off x="236400" y="4464525"/>
            <a:ext cx="6385200" cy="861000"/>
          </a:xfrm>
          <a:prstGeom prst="rect">
            <a:avLst/>
          </a:prstGeom>
          <a:solidFill>
            <a:srgbClr val="EFEFEF"/>
          </a:solidFill>
          <a:ln cap="flat" cmpd="sng" w="9525">
            <a:solidFill>
              <a:srgbClr val="C27BA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(4) </a:t>
            </a:r>
            <a:r>
              <a:rPr b="1" lang="en">
                <a:solidFill>
                  <a:srgbClr val="C27BA0"/>
                </a:solidFill>
                <a:latin typeface="Cairo"/>
                <a:ea typeface="Cairo"/>
                <a:cs typeface="Cairo"/>
                <a:sym typeface="Cairo"/>
              </a:rPr>
              <a:t>Loss of muscle tone </a:t>
            </a:r>
            <a:endParaRPr b="1">
              <a:solidFill>
                <a:srgbClr val="C27BA0"/>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(flaccidity) and absence of any muscle activity (muscle pump) lead to decreased venous return causing the lower limbs to become cold and blue in cold weather</a:t>
            </a:r>
            <a:endParaRPr>
              <a:solidFill>
                <a:schemeClr val="dk1"/>
              </a:solidFill>
              <a:latin typeface="Cairo"/>
              <a:ea typeface="Cairo"/>
              <a:cs typeface="Cairo"/>
              <a:sym typeface="Cairo"/>
            </a:endParaRPr>
          </a:p>
        </p:txBody>
      </p:sp>
      <p:sp>
        <p:nvSpPr>
          <p:cNvPr id="381" name="Google Shape;381;p55"/>
          <p:cNvSpPr/>
          <p:nvPr/>
        </p:nvSpPr>
        <p:spPr>
          <a:xfrm>
            <a:off x="236400" y="5466425"/>
            <a:ext cx="6385200" cy="861000"/>
          </a:xfrm>
          <a:prstGeom prst="rect">
            <a:avLst/>
          </a:prstGeom>
          <a:solidFill>
            <a:srgbClr val="EFEFEF"/>
          </a:solidFill>
          <a:ln cap="flat" cmpd="sng" w="9525">
            <a:solidFill>
              <a:srgbClr val="C27BA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(5) The wall of the urinary bladder becomes paralysed &amp; urine is retained until the pressure in the bladder overcomes the resistance offered by the tone of the sphincters and dribbling occurs. This is known as (</a:t>
            </a:r>
            <a:r>
              <a:rPr b="1" lang="en">
                <a:solidFill>
                  <a:srgbClr val="C27BA0"/>
                </a:solidFill>
                <a:latin typeface="Cairo"/>
                <a:ea typeface="Cairo"/>
                <a:cs typeface="Cairo"/>
                <a:sym typeface="Cairo"/>
              </a:rPr>
              <a:t>retention with overflow</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p:txBody>
      </p:sp>
      <p:sp>
        <p:nvSpPr>
          <p:cNvPr id="382" name="Google Shape;382;p55"/>
          <p:cNvSpPr/>
          <p:nvPr/>
        </p:nvSpPr>
        <p:spPr>
          <a:xfrm>
            <a:off x="236400" y="6468325"/>
            <a:ext cx="6385200" cy="1186800"/>
          </a:xfrm>
          <a:prstGeom prst="rect">
            <a:avLst/>
          </a:prstGeom>
          <a:solidFill>
            <a:srgbClr val="EFEFEF"/>
          </a:solidFill>
          <a:ln cap="flat" cmpd="sng" w="9525">
            <a:solidFill>
              <a:srgbClr val="C27BA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(6)</a:t>
            </a:r>
            <a:r>
              <a:rPr b="1" lang="en">
                <a:solidFill>
                  <a:srgbClr val="C27BA0"/>
                </a:solidFill>
                <a:latin typeface="Cairo"/>
                <a:ea typeface="Cairo"/>
                <a:cs typeface="Cairo"/>
                <a:sym typeface="Cairo"/>
              </a:rPr>
              <a:t> Loss of vasomotor tone occurs</a:t>
            </a:r>
            <a:r>
              <a:rPr lang="en">
                <a:solidFill>
                  <a:schemeClr val="dk1"/>
                </a:solidFill>
                <a:latin typeface="Cairo"/>
                <a:ea typeface="Cairo"/>
                <a:cs typeface="Cairo"/>
                <a:sym typeface="Cairo"/>
              </a:rPr>
              <a:t>, due to interruption of fibres that connect the </a:t>
            </a:r>
            <a:r>
              <a:rPr lang="en" u="sng">
                <a:solidFill>
                  <a:schemeClr val="dk1"/>
                </a:solidFill>
                <a:latin typeface="Cairo"/>
                <a:ea typeface="Cairo"/>
                <a:cs typeface="Cairo"/>
                <a:sym typeface="Cairo"/>
              </a:rPr>
              <a:t>vasomotor centres</a:t>
            </a:r>
            <a:r>
              <a:rPr lang="en">
                <a:solidFill>
                  <a:schemeClr val="dk1"/>
                </a:solidFill>
                <a:latin typeface="Cairo"/>
                <a:ea typeface="Cairo"/>
                <a:cs typeface="Cairo"/>
                <a:sym typeface="Cairo"/>
              </a:rPr>
              <a:t> in the medulla oblongata with the lateral horn cells of the spinal Cord  of </a:t>
            </a:r>
            <a:r>
              <a:rPr lang="en" u="sng">
                <a:solidFill>
                  <a:schemeClr val="dk1"/>
                </a:solidFill>
                <a:latin typeface="Cairo"/>
                <a:ea typeface="Cairo"/>
                <a:cs typeface="Cairo"/>
                <a:sym typeface="Cairo"/>
              </a:rPr>
              <a:t>sympathetic vasoconstrictor</a:t>
            </a:r>
            <a:r>
              <a:rPr lang="en">
                <a:solidFill>
                  <a:schemeClr val="dk1"/>
                </a:solidFill>
                <a:latin typeface="Cairo"/>
                <a:ea typeface="Cairo"/>
                <a:cs typeface="Cairo"/>
                <a:sym typeface="Cairo"/>
              </a:rPr>
              <a:t> impulses to blood vessels. </a:t>
            </a:r>
            <a:r>
              <a:rPr lang="en">
                <a:solidFill>
                  <a:srgbClr val="FF0000"/>
                </a:solidFill>
                <a:latin typeface="Cairo"/>
                <a:ea typeface="Cairo"/>
                <a:cs typeface="Cairo"/>
                <a:sym typeface="Cairo"/>
              </a:rPr>
              <a:t>vasodilatation</a:t>
            </a:r>
            <a:r>
              <a:rPr lang="en">
                <a:solidFill>
                  <a:schemeClr val="dk1"/>
                </a:solidFill>
                <a:latin typeface="Cairo"/>
                <a:ea typeface="Cairo"/>
                <a:cs typeface="Cairo"/>
                <a:sym typeface="Cairo"/>
              </a:rPr>
              <a:t> causes a fall in blood pressure, the higher the level of the section, the lower the blood pressure.  </a:t>
            </a:r>
            <a:endParaRPr>
              <a:solidFill>
                <a:schemeClr val="dk1"/>
              </a:solidFill>
              <a:latin typeface="Cairo"/>
              <a:ea typeface="Cairo"/>
              <a:cs typeface="Cairo"/>
              <a:sym typeface="Cairo"/>
            </a:endParaRPr>
          </a:p>
        </p:txBody>
      </p:sp>
      <p:sp>
        <p:nvSpPr>
          <p:cNvPr id="383" name="Google Shape;383;p55"/>
          <p:cNvSpPr txBox="1"/>
          <p:nvPr/>
        </p:nvSpPr>
        <p:spPr>
          <a:xfrm>
            <a:off x="511950" y="8563475"/>
            <a:ext cx="5834100" cy="86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This stage varies in duration but usually lasts a maximum of </a:t>
            </a:r>
            <a:r>
              <a:rPr lang="en" u="sng">
                <a:solidFill>
                  <a:schemeClr val="dk1"/>
                </a:solidFill>
                <a:latin typeface="Cairo"/>
                <a:ea typeface="Cairo"/>
                <a:cs typeface="Cairo"/>
                <a:sym typeface="Cairo"/>
              </a:rPr>
              <a:t>2-6 weeks</a:t>
            </a:r>
            <a:r>
              <a:rPr lang="en">
                <a:solidFill>
                  <a:schemeClr val="dk1"/>
                </a:solidFill>
                <a:latin typeface="Cairo"/>
                <a:ea typeface="Cairo"/>
                <a:cs typeface="Cairo"/>
                <a:sym typeface="Cairo"/>
              </a:rPr>
              <a:t>, after which some reflex activity recovers.</a:t>
            </a:r>
            <a:br>
              <a:rPr lang="en">
                <a:solidFill>
                  <a:schemeClr val="dk1"/>
                </a:solidFill>
                <a:latin typeface="Cairo"/>
                <a:ea typeface="Cairo"/>
                <a:cs typeface="Cairo"/>
                <a:sym typeface="Cairo"/>
              </a:rPr>
            </a:br>
            <a:endParaRPr/>
          </a:p>
        </p:txBody>
      </p:sp>
      <p:sp>
        <p:nvSpPr>
          <p:cNvPr id="384" name="Google Shape;384;p55"/>
          <p:cNvSpPr/>
          <p:nvPr/>
        </p:nvSpPr>
        <p:spPr>
          <a:xfrm>
            <a:off x="145158" y="445925"/>
            <a:ext cx="1972500" cy="861000"/>
          </a:xfrm>
          <a:prstGeom prst="roundRect">
            <a:avLst>
              <a:gd fmla="val 16667" name="adj"/>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45818E"/>
                </a:solidFill>
                <a:latin typeface="Josefin Sans"/>
                <a:ea typeface="Josefin Sans"/>
                <a:cs typeface="Josefin Sans"/>
                <a:sym typeface="Josefin Sans"/>
              </a:rPr>
              <a:t>Complete transaction of spinal cord</a:t>
            </a:r>
            <a:endParaRPr sz="1600">
              <a:solidFill>
                <a:srgbClr val="45818E"/>
              </a:solidFill>
              <a:latin typeface="Josefin Sans"/>
              <a:ea typeface="Josefin Sans"/>
              <a:cs typeface="Josefin Sans"/>
              <a:sym typeface="Josefin Sans"/>
            </a:endParaRPr>
          </a:p>
        </p:txBody>
      </p:sp>
      <p:sp>
        <p:nvSpPr>
          <p:cNvPr id="385" name="Google Shape;385;p55"/>
          <p:cNvSpPr/>
          <p:nvPr/>
        </p:nvSpPr>
        <p:spPr>
          <a:xfrm>
            <a:off x="2805600" y="551467"/>
            <a:ext cx="1246800" cy="366000"/>
          </a:xfrm>
          <a:prstGeom prst="roundRect">
            <a:avLst>
              <a:gd fmla="val 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34F5C"/>
                </a:solidFill>
                <a:latin typeface="Josefin Sans"/>
                <a:ea typeface="Josefin Sans"/>
                <a:cs typeface="Josefin Sans"/>
                <a:sym typeface="Josefin Sans"/>
              </a:rPr>
              <a:t>Stage 1:</a:t>
            </a:r>
            <a:endParaRPr sz="1800">
              <a:solidFill>
                <a:srgbClr val="134F5C"/>
              </a:solidFill>
              <a:latin typeface="Josefin Sans"/>
              <a:ea typeface="Josefin Sans"/>
              <a:cs typeface="Josefin Sans"/>
              <a:sym typeface="Josefin Sans"/>
            </a:endParaRPr>
          </a:p>
        </p:txBody>
      </p:sp>
      <p:sp>
        <p:nvSpPr>
          <p:cNvPr id="386" name="Google Shape;386;p55"/>
          <p:cNvSpPr/>
          <p:nvPr/>
        </p:nvSpPr>
        <p:spPr>
          <a:xfrm>
            <a:off x="246250" y="2170975"/>
            <a:ext cx="6385200" cy="366000"/>
          </a:xfrm>
          <a:prstGeom prst="rect">
            <a:avLst/>
          </a:prstGeom>
          <a:solidFill>
            <a:srgbClr val="EFEFEF"/>
          </a:solidFill>
          <a:ln cap="flat" cmpd="sng" w="9525">
            <a:solidFill>
              <a:srgbClr val="C27BA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(1) </a:t>
            </a:r>
            <a:r>
              <a:rPr b="1" lang="en">
                <a:solidFill>
                  <a:srgbClr val="C27BA0"/>
                </a:solidFill>
                <a:latin typeface="Cairo"/>
                <a:ea typeface="Cairo"/>
                <a:cs typeface="Cairo"/>
                <a:sym typeface="Cairo"/>
              </a:rPr>
              <a:t>complete loss of spinal reflex activity </a:t>
            </a:r>
            <a:r>
              <a:rPr b="1" lang="en" u="sng">
                <a:solidFill>
                  <a:srgbClr val="C27BA0"/>
                </a:solidFill>
                <a:latin typeface="Cairo"/>
                <a:ea typeface="Cairo"/>
                <a:cs typeface="Cairo"/>
                <a:sym typeface="Cairo"/>
              </a:rPr>
              <a:t>below</a:t>
            </a:r>
            <a:r>
              <a:rPr b="1" lang="en">
                <a:solidFill>
                  <a:srgbClr val="C27BA0"/>
                </a:solidFill>
                <a:latin typeface="Cairo"/>
                <a:ea typeface="Cairo"/>
                <a:cs typeface="Cairo"/>
                <a:sym typeface="Cairo"/>
              </a:rPr>
              <a:t> the level of lesion</a:t>
            </a:r>
            <a:endParaRPr/>
          </a:p>
        </p:txBody>
      </p:sp>
      <p:sp>
        <p:nvSpPr>
          <p:cNvPr id="387" name="Google Shape;387;p55"/>
          <p:cNvSpPr/>
          <p:nvPr/>
        </p:nvSpPr>
        <p:spPr>
          <a:xfrm>
            <a:off x="246250" y="7796022"/>
            <a:ext cx="6385200" cy="669600"/>
          </a:xfrm>
          <a:prstGeom prst="rect">
            <a:avLst/>
          </a:prstGeom>
          <a:solidFill>
            <a:srgbClr val="EFEFEF"/>
          </a:solidFill>
          <a:ln cap="flat" cmpd="sng" w="9525">
            <a:solidFill>
              <a:srgbClr val="C27BA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(7) </a:t>
            </a:r>
            <a:r>
              <a:rPr b="1" lang="en">
                <a:solidFill>
                  <a:srgbClr val="C27BA0"/>
                </a:solidFill>
                <a:latin typeface="Cairo"/>
                <a:ea typeface="Cairo"/>
                <a:cs typeface="Cairo"/>
                <a:sym typeface="Cairo"/>
              </a:rPr>
              <a:t>Bedsores </a:t>
            </a:r>
            <a:r>
              <a:rPr lang="en">
                <a:solidFill>
                  <a:schemeClr val="dk1"/>
                </a:solidFill>
                <a:latin typeface="Cairo"/>
                <a:ea typeface="Cairo"/>
                <a:cs typeface="Cairo"/>
                <a:sym typeface="Cairo"/>
              </a:rPr>
              <a:t>due to pressure of body-weight against underlining support</a:t>
            </a:r>
            <a:endParaRPr>
              <a:solidFill>
                <a:schemeClr val="dk1"/>
              </a:solidFill>
              <a:latin typeface="Cairo"/>
              <a:ea typeface="Cairo"/>
              <a:cs typeface="Cairo"/>
              <a:sym typeface="Cai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6"/>
          <p:cNvSpPr/>
          <p:nvPr/>
        </p:nvSpPr>
        <p:spPr>
          <a:xfrm>
            <a:off x="2226900" y="890013"/>
            <a:ext cx="2404200" cy="861000"/>
          </a:xfrm>
          <a:prstGeom prst="downArrowCallout">
            <a:avLst>
              <a:gd fmla="val 19779" name="adj1"/>
              <a:gd fmla="val 17983" name="adj2"/>
              <a:gd fmla="val 30944" name="adj3"/>
              <a:gd fmla="val 54490" name="adj4"/>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Josefin Sans"/>
                <a:ea typeface="Josefin Sans"/>
                <a:cs typeface="Josefin Sans"/>
                <a:sym typeface="Josefin Sans"/>
              </a:rPr>
              <a:t>Recovery of reflex activity </a:t>
            </a:r>
            <a:endParaRPr>
              <a:solidFill>
                <a:schemeClr val="lt1"/>
              </a:solidFill>
              <a:latin typeface="Josefin Sans"/>
              <a:ea typeface="Josefin Sans"/>
              <a:cs typeface="Josefin Sans"/>
              <a:sym typeface="Josefin Sans"/>
            </a:endParaRPr>
          </a:p>
        </p:txBody>
      </p:sp>
      <p:sp>
        <p:nvSpPr>
          <p:cNvPr id="393" name="Google Shape;393;p5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4" name="Google Shape;394;p56"/>
          <p:cNvSpPr/>
          <p:nvPr/>
        </p:nvSpPr>
        <p:spPr>
          <a:xfrm>
            <a:off x="145158" y="445925"/>
            <a:ext cx="1972500" cy="861000"/>
          </a:xfrm>
          <a:prstGeom prst="roundRect">
            <a:avLst>
              <a:gd fmla="val 16667" name="adj"/>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45818E"/>
                </a:solidFill>
                <a:latin typeface="Josefin Sans"/>
                <a:ea typeface="Josefin Sans"/>
                <a:cs typeface="Josefin Sans"/>
                <a:sym typeface="Josefin Sans"/>
              </a:rPr>
              <a:t>Complete transaction of spinal cord</a:t>
            </a:r>
            <a:endParaRPr sz="1600">
              <a:solidFill>
                <a:srgbClr val="45818E"/>
              </a:solidFill>
              <a:latin typeface="Josefin Sans"/>
              <a:ea typeface="Josefin Sans"/>
              <a:cs typeface="Josefin Sans"/>
              <a:sym typeface="Josefin Sans"/>
            </a:endParaRPr>
          </a:p>
        </p:txBody>
      </p:sp>
      <p:sp>
        <p:nvSpPr>
          <p:cNvPr id="395" name="Google Shape;395;p56"/>
          <p:cNvSpPr/>
          <p:nvPr/>
        </p:nvSpPr>
        <p:spPr>
          <a:xfrm>
            <a:off x="2805600" y="445929"/>
            <a:ext cx="1246800" cy="366000"/>
          </a:xfrm>
          <a:prstGeom prst="roundRect">
            <a:avLst>
              <a:gd fmla="val 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34F5C"/>
                </a:solidFill>
                <a:latin typeface="Josefin Sans"/>
                <a:ea typeface="Josefin Sans"/>
                <a:cs typeface="Josefin Sans"/>
                <a:sym typeface="Josefin Sans"/>
              </a:rPr>
              <a:t>Stage 2:</a:t>
            </a:r>
            <a:endParaRPr sz="1800">
              <a:solidFill>
                <a:srgbClr val="134F5C"/>
              </a:solidFill>
              <a:latin typeface="Josefin Sans"/>
              <a:ea typeface="Josefin Sans"/>
              <a:cs typeface="Josefin Sans"/>
              <a:sym typeface="Josefin Sans"/>
            </a:endParaRPr>
          </a:p>
        </p:txBody>
      </p:sp>
      <p:sp>
        <p:nvSpPr>
          <p:cNvPr id="396" name="Google Shape;396;p56"/>
          <p:cNvSpPr/>
          <p:nvPr/>
        </p:nvSpPr>
        <p:spPr>
          <a:xfrm>
            <a:off x="236400" y="3708338"/>
            <a:ext cx="6385200" cy="1019700"/>
          </a:xfrm>
          <a:prstGeom prst="rect">
            <a:avLst/>
          </a:prstGeom>
          <a:solidFill>
            <a:srgbClr val="EFEFEF"/>
          </a:solidFill>
          <a:ln cap="flat" cmpd="sng" w="9525">
            <a:solidFill>
              <a:srgbClr val="A2C4C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(1) </a:t>
            </a:r>
            <a:r>
              <a:rPr b="1" lang="en">
                <a:solidFill>
                  <a:srgbClr val="76A5AF"/>
                </a:solidFill>
                <a:latin typeface="Cairo"/>
                <a:ea typeface="Cairo"/>
                <a:cs typeface="Cairo"/>
                <a:sym typeface="Cairo"/>
              </a:rPr>
              <a:t>Gradual rise of arterial blood pressure </a:t>
            </a:r>
            <a:endParaRPr b="1">
              <a:solidFill>
                <a:srgbClr val="76A5AF"/>
              </a:solidFill>
              <a:latin typeface="Cairo"/>
              <a:ea typeface="Cairo"/>
              <a:cs typeface="Cairo"/>
              <a:sym typeface="Cairo"/>
            </a:endParaRPr>
          </a:p>
          <a:p>
            <a:pPr indent="-311150" lvl="0" marL="457200" rtl="0" algn="l">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Due to return of spinal vasomotor activity in the lateral horn cells. </a:t>
            </a:r>
            <a:r>
              <a:rPr b="1" lang="en" sz="1300">
                <a:solidFill>
                  <a:schemeClr val="dk1"/>
                </a:solidFill>
                <a:latin typeface="Cairo"/>
                <a:ea typeface="Cairo"/>
                <a:cs typeface="Cairo"/>
                <a:sym typeface="Cairo"/>
              </a:rPr>
              <a:t>But</a:t>
            </a:r>
            <a:r>
              <a:rPr lang="en" sz="1300">
                <a:solidFill>
                  <a:schemeClr val="dk1"/>
                </a:solidFill>
                <a:latin typeface="Cairo"/>
                <a:ea typeface="Cairo"/>
                <a:cs typeface="Cairo"/>
                <a:sym typeface="Cairo"/>
              </a:rPr>
              <a:t>, since vasomotor control from the medulla is absent, the blood pressure is not stable. </a:t>
            </a:r>
            <a:endParaRPr sz="1300">
              <a:solidFill>
                <a:schemeClr val="dk1"/>
              </a:solidFill>
              <a:latin typeface="Cairo"/>
              <a:ea typeface="Cairo"/>
              <a:cs typeface="Cairo"/>
              <a:sym typeface="Cairo"/>
            </a:endParaRPr>
          </a:p>
          <a:p>
            <a:pPr indent="-311150" lvl="0" marL="457200" rtl="0" algn="l">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Vasoconstrictor tone in arterioles and venules  improve the circulation through the  limbs.</a:t>
            </a:r>
            <a:endParaRPr sz="1300">
              <a:solidFill>
                <a:schemeClr val="dk1"/>
              </a:solidFill>
              <a:latin typeface="Cairo"/>
              <a:ea typeface="Cairo"/>
              <a:cs typeface="Cairo"/>
              <a:sym typeface="Cairo"/>
            </a:endParaRPr>
          </a:p>
        </p:txBody>
      </p:sp>
      <p:sp>
        <p:nvSpPr>
          <p:cNvPr id="397" name="Google Shape;397;p56"/>
          <p:cNvSpPr/>
          <p:nvPr/>
        </p:nvSpPr>
        <p:spPr>
          <a:xfrm>
            <a:off x="236400" y="4796700"/>
            <a:ext cx="6385200" cy="1591200"/>
          </a:xfrm>
          <a:prstGeom prst="rect">
            <a:avLst/>
          </a:prstGeom>
          <a:solidFill>
            <a:srgbClr val="EFEFEF"/>
          </a:solidFill>
          <a:ln cap="flat" cmpd="sng" w="9525">
            <a:solidFill>
              <a:srgbClr val="A2C4C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(2) </a:t>
            </a:r>
            <a:r>
              <a:rPr b="1" lang="en">
                <a:solidFill>
                  <a:srgbClr val="76A5AF"/>
                </a:solidFill>
                <a:latin typeface="Cairo"/>
                <a:ea typeface="Cairo"/>
                <a:cs typeface="Cairo"/>
                <a:sym typeface="Cairo"/>
              </a:rPr>
              <a:t>Return of spinal reflexes</a:t>
            </a:r>
            <a:endParaRPr b="1">
              <a:solidFill>
                <a:srgbClr val="76A5AF"/>
              </a:solidFill>
              <a:latin typeface="Cairo"/>
              <a:ea typeface="Cairo"/>
              <a:cs typeface="Cairo"/>
              <a:sym typeface="Cairo"/>
            </a:endParaRPr>
          </a:p>
          <a:p>
            <a:pPr indent="-311150" lvl="0" marL="457200" rtl="0" algn="l">
              <a:spcBef>
                <a:spcPts val="0"/>
              </a:spcBef>
              <a:spcAft>
                <a:spcPts val="0"/>
              </a:spcAft>
              <a:buClr>
                <a:schemeClr val="dk1"/>
              </a:buClr>
              <a:buSzPts val="1300"/>
              <a:buFont typeface="Cairo"/>
              <a:buChar char="-"/>
            </a:pPr>
            <a:r>
              <a:rPr lang="en" sz="1300" u="sng">
                <a:solidFill>
                  <a:schemeClr val="dk1"/>
                </a:solidFill>
                <a:latin typeface="Cairo"/>
                <a:ea typeface="Cairo"/>
                <a:cs typeface="Cairo"/>
                <a:sym typeface="Cairo"/>
              </a:rPr>
              <a:t>Flexor tendon reflexes</a:t>
            </a:r>
            <a:r>
              <a:rPr lang="en" sz="1300">
                <a:solidFill>
                  <a:schemeClr val="dk1"/>
                </a:solidFill>
                <a:latin typeface="Cairo"/>
                <a:ea typeface="Cairo"/>
                <a:cs typeface="Cairo"/>
                <a:sym typeface="Cairo"/>
              </a:rPr>
              <a:t> return earlier than extensor ones.</a:t>
            </a:r>
            <a:endParaRPr sz="1300">
              <a:solidFill>
                <a:schemeClr val="dk1"/>
              </a:solidFill>
              <a:latin typeface="Cairo"/>
              <a:ea typeface="Cairo"/>
              <a:cs typeface="Cairo"/>
              <a:sym typeface="Cairo"/>
            </a:endParaRPr>
          </a:p>
          <a:p>
            <a:pPr indent="-311150" lvl="0" marL="457200" rtl="0" algn="l">
              <a:spcBef>
                <a:spcPts val="0"/>
              </a:spcBef>
              <a:spcAft>
                <a:spcPts val="0"/>
              </a:spcAft>
              <a:buClr>
                <a:schemeClr val="dk1"/>
              </a:buClr>
              <a:buSzPts val="1300"/>
              <a:buFont typeface="Cairo"/>
              <a:buChar char="-"/>
            </a:pPr>
            <a:r>
              <a:rPr lang="en" sz="1300" u="sng">
                <a:solidFill>
                  <a:schemeClr val="dk1"/>
                </a:solidFill>
                <a:latin typeface="Cairo"/>
                <a:ea typeface="Cairo"/>
                <a:cs typeface="Cairo"/>
                <a:sym typeface="Cairo"/>
              </a:rPr>
              <a:t>Babiniski sign</a:t>
            </a:r>
            <a:r>
              <a:rPr lang="en" sz="1300">
                <a:solidFill>
                  <a:schemeClr val="dk1"/>
                </a:solidFill>
                <a:latin typeface="Cairo"/>
                <a:ea typeface="Cairo"/>
                <a:cs typeface="Cairo"/>
                <a:sym typeface="Cairo"/>
              </a:rPr>
              <a:t> (extensor plantar reflex) is one of the earliest signs of this stage +/- flexion reflex. </a:t>
            </a:r>
            <a:endParaRPr sz="1300">
              <a:solidFill>
                <a:schemeClr val="dk1"/>
              </a:solidFill>
              <a:latin typeface="Cairo"/>
              <a:ea typeface="Cairo"/>
              <a:cs typeface="Cairo"/>
              <a:sym typeface="Cairo"/>
            </a:endParaRPr>
          </a:p>
          <a:p>
            <a:pPr indent="-311150" lvl="0" marL="457200" rtl="0" algn="l">
              <a:spcBef>
                <a:spcPts val="0"/>
              </a:spcBef>
              <a:spcAft>
                <a:spcPts val="0"/>
              </a:spcAft>
              <a:buClr>
                <a:schemeClr val="dk1"/>
              </a:buClr>
              <a:buSzPts val="1300"/>
              <a:buFont typeface="Cairo"/>
              <a:buChar char="-"/>
            </a:pPr>
            <a:r>
              <a:rPr lang="en" sz="1300" u="sng">
                <a:solidFill>
                  <a:schemeClr val="dk1"/>
                </a:solidFill>
                <a:latin typeface="Cairo"/>
                <a:ea typeface="Cairo"/>
                <a:cs typeface="Cairo"/>
                <a:sym typeface="Cairo"/>
              </a:rPr>
              <a:t>Flexor spastic  tone</a:t>
            </a:r>
            <a:r>
              <a:rPr lang="en" sz="1300">
                <a:solidFill>
                  <a:schemeClr val="dk1"/>
                </a:solidFill>
                <a:latin typeface="Cairo"/>
                <a:ea typeface="Cairo"/>
                <a:cs typeface="Cairo"/>
                <a:sym typeface="Cairo"/>
              </a:rPr>
              <a:t> causes the lower limbs to take a position of slight flexion, a state referred to as </a:t>
            </a:r>
            <a:r>
              <a:rPr b="1" lang="en" sz="1300">
                <a:solidFill>
                  <a:schemeClr val="dk1"/>
                </a:solidFill>
                <a:latin typeface="Cairo"/>
                <a:ea typeface="Cairo"/>
                <a:cs typeface="Cairo"/>
                <a:sym typeface="Cairo"/>
              </a:rPr>
              <a:t>paraplegia in flexion.</a:t>
            </a:r>
            <a:endParaRPr b="1" sz="1300">
              <a:solidFill>
                <a:schemeClr val="dk1"/>
              </a:solidFill>
              <a:latin typeface="Cairo"/>
              <a:ea typeface="Cairo"/>
              <a:cs typeface="Cairo"/>
              <a:sym typeface="Cairo"/>
            </a:endParaRPr>
          </a:p>
          <a:p>
            <a:pPr indent="-311150" lvl="0" marL="457200" rtl="0" algn="l">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The return of the stretch reflex (</a:t>
            </a:r>
            <a:r>
              <a:rPr b="1" lang="en" sz="1300">
                <a:solidFill>
                  <a:schemeClr val="dk1"/>
                </a:solidFill>
                <a:latin typeface="Cairo"/>
                <a:ea typeface="Cairo"/>
                <a:cs typeface="Cairo"/>
                <a:sym typeface="Cairo"/>
              </a:rPr>
              <a:t>muscle tone</a:t>
            </a:r>
            <a:r>
              <a:rPr lang="en" sz="1300">
                <a:solidFill>
                  <a:schemeClr val="dk1"/>
                </a:solidFill>
                <a:latin typeface="Cairo"/>
                <a:ea typeface="Cairo"/>
                <a:cs typeface="Cairo"/>
                <a:sym typeface="Cairo"/>
              </a:rPr>
              <a:t>), &amp; vasoconstrictor tone in arterioles and venules, improves the circulation through the limbs. </a:t>
            </a:r>
            <a:endParaRPr sz="1300">
              <a:solidFill>
                <a:schemeClr val="dk1"/>
              </a:solidFill>
              <a:latin typeface="Cairo"/>
              <a:ea typeface="Cairo"/>
              <a:cs typeface="Cairo"/>
              <a:sym typeface="Cairo"/>
            </a:endParaRPr>
          </a:p>
        </p:txBody>
      </p:sp>
      <p:sp>
        <p:nvSpPr>
          <p:cNvPr id="398" name="Google Shape;398;p56"/>
          <p:cNvSpPr/>
          <p:nvPr/>
        </p:nvSpPr>
        <p:spPr>
          <a:xfrm>
            <a:off x="236400" y="6456551"/>
            <a:ext cx="6385200" cy="861000"/>
          </a:xfrm>
          <a:prstGeom prst="rect">
            <a:avLst/>
          </a:prstGeom>
          <a:solidFill>
            <a:srgbClr val="EFEFEF"/>
          </a:solidFill>
          <a:ln cap="flat" cmpd="sng" w="9525">
            <a:solidFill>
              <a:srgbClr val="A2C4C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(3) </a:t>
            </a:r>
            <a:r>
              <a:rPr b="1" lang="en">
                <a:solidFill>
                  <a:srgbClr val="76A5AF"/>
                </a:solidFill>
                <a:latin typeface="Cairo"/>
                <a:ea typeface="Cairo"/>
                <a:cs typeface="Cairo"/>
                <a:sym typeface="Cairo"/>
              </a:rPr>
              <a:t>Recovery of visceral reflexes</a:t>
            </a:r>
            <a:endParaRPr b="1">
              <a:solidFill>
                <a:srgbClr val="76A5AF"/>
              </a:solidFill>
              <a:latin typeface="Cairo"/>
              <a:ea typeface="Cairo"/>
              <a:cs typeface="Cairo"/>
              <a:sym typeface="Cairo"/>
            </a:endParaRPr>
          </a:p>
          <a:p>
            <a:pPr indent="-311150" lvl="0" marL="457200" rtl="0" algn="l">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return of micturition, defecation &amp; erection reflexes. </a:t>
            </a:r>
            <a:endParaRPr sz="1300">
              <a:solidFill>
                <a:schemeClr val="dk1"/>
              </a:solidFill>
              <a:latin typeface="Cairo"/>
              <a:ea typeface="Cairo"/>
              <a:cs typeface="Cairo"/>
              <a:sym typeface="Cairo"/>
            </a:endParaRPr>
          </a:p>
          <a:p>
            <a:pPr indent="0" lvl="0" marL="0" rtl="0" algn="l">
              <a:spcBef>
                <a:spcPts val="0"/>
              </a:spcBef>
              <a:spcAft>
                <a:spcPts val="0"/>
              </a:spcAft>
              <a:buNone/>
            </a:pPr>
            <a:r>
              <a:rPr lang="en" sz="1300">
                <a:solidFill>
                  <a:schemeClr val="dk1"/>
                </a:solidFill>
                <a:latin typeface="Cairo"/>
                <a:ea typeface="Cairo"/>
                <a:cs typeface="Cairo"/>
                <a:sym typeface="Cairo"/>
              </a:rPr>
              <a:t>However </a:t>
            </a:r>
            <a:r>
              <a:rPr lang="en" sz="1300" u="sng">
                <a:solidFill>
                  <a:schemeClr val="dk1"/>
                </a:solidFill>
                <a:latin typeface="Cairo"/>
                <a:ea typeface="Cairo"/>
                <a:cs typeface="Cairo"/>
                <a:sym typeface="Cairo"/>
              </a:rPr>
              <a:t>voluntary control</a:t>
            </a:r>
            <a:r>
              <a:rPr lang="en" sz="1300">
                <a:solidFill>
                  <a:schemeClr val="dk1"/>
                </a:solidFill>
                <a:latin typeface="Cairo"/>
                <a:ea typeface="Cairo"/>
                <a:cs typeface="Cairo"/>
                <a:sym typeface="Cairo"/>
              </a:rPr>
              <a:t> over micturition and defecation , and the sensation of bladder and rectal fullness are </a:t>
            </a:r>
            <a:r>
              <a:rPr lang="en" sz="1300" u="sng">
                <a:solidFill>
                  <a:schemeClr val="dk1"/>
                </a:solidFill>
                <a:latin typeface="Cairo"/>
                <a:ea typeface="Cairo"/>
                <a:cs typeface="Cairo"/>
                <a:sym typeface="Cairo"/>
              </a:rPr>
              <a:t>permanently lost</a:t>
            </a:r>
            <a:r>
              <a:rPr lang="en" sz="1300">
                <a:solidFill>
                  <a:schemeClr val="dk1"/>
                </a:solidFill>
                <a:latin typeface="Cairo"/>
                <a:ea typeface="Cairo"/>
                <a:cs typeface="Cairo"/>
                <a:sym typeface="Cairo"/>
              </a:rPr>
              <a:t> (</a:t>
            </a:r>
            <a:r>
              <a:rPr b="1" lang="en" sz="1300">
                <a:solidFill>
                  <a:srgbClr val="FF0000"/>
                </a:solidFill>
                <a:latin typeface="Cairo"/>
                <a:ea typeface="Cairo"/>
                <a:cs typeface="Cairo"/>
                <a:sym typeface="Cairo"/>
              </a:rPr>
              <a:t>automatic micturition</a:t>
            </a:r>
            <a:r>
              <a:rPr lang="en" sz="1300">
                <a:solidFill>
                  <a:schemeClr val="dk1"/>
                </a:solidFill>
                <a:latin typeface="Cairo"/>
                <a:ea typeface="Cairo"/>
                <a:cs typeface="Cairo"/>
                <a:sym typeface="Cairo"/>
              </a:rPr>
              <a:t>). </a:t>
            </a:r>
            <a:endParaRPr sz="1300">
              <a:solidFill>
                <a:schemeClr val="dk1"/>
              </a:solidFill>
              <a:latin typeface="Cairo"/>
              <a:ea typeface="Cairo"/>
              <a:cs typeface="Cairo"/>
              <a:sym typeface="Cairo"/>
            </a:endParaRPr>
          </a:p>
        </p:txBody>
      </p:sp>
      <p:sp>
        <p:nvSpPr>
          <p:cNvPr id="399" name="Google Shape;399;p56"/>
          <p:cNvSpPr/>
          <p:nvPr/>
        </p:nvSpPr>
        <p:spPr>
          <a:xfrm>
            <a:off x="236400" y="7958551"/>
            <a:ext cx="6385200" cy="1019700"/>
          </a:xfrm>
          <a:prstGeom prst="rect">
            <a:avLst/>
          </a:prstGeom>
          <a:solidFill>
            <a:srgbClr val="EFEFEF"/>
          </a:solidFill>
          <a:ln cap="flat" cmpd="sng" w="9525">
            <a:solidFill>
              <a:srgbClr val="A2C4C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(5) </a:t>
            </a:r>
            <a:r>
              <a:rPr b="1" lang="en">
                <a:solidFill>
                  <a:srgbClr val="76A5AF"/>
                </a:solidFill>
                <a:latin typeface="Cairo"/>
                <a:ea typeface="Cairo"/>
                <a:cs typeface="Cairo"/>
                <a:sym typeface="Cairo"/>
              </a:rPr>
              <a:t>Mass reflex appears</a:t>
            </a:r>
            <a:endParaRPr b="1">
              <a:solidFill>
                <a:srgbClr val="76A5AF"/>
              </a:solidFill>
              <a:latin typeface="Cairo"/>
              <a:ea typeface="Cairo"/>
              <a:cs typeface="Cairo"/>
              <a:sym typeface="Cairo"/>
            </a:endParaRPr>
          </a:p>
          <a:p>
            <a:pPr indent="-311150" lvl="0" marL="457200" rtl="0" algn="l">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A minor painful stimulus to the skin of the lower limbs will not only cause withdrawal of that limb but will evoke many other reflexes through spread of </a:t>
            </a:r>
            <a:r>
              <a:rPr lang="en" sz="1300" u="sng">
                <a:solidFill>
                  <a:schemeClr val="dk1"/>
                </a:solidFill>
                <a:latin typeface="Cairo"/>
                <a:ea typeface="Cairo"/>
                <a:cs typeface="Cairo"/>
                <a:sym typeface="Cairo"/>
              </a:rPr>
              <a:t>excitation (by irradiation)</a:t>
            </a:r>
            <a:r>
              <a:rPr lang="en" sz="1300">
                <a:solidFill>
                  <a:schemeClr val="dk1"/>
                </a:solidFill>
                <a:latin typeface="Cairo"/>
                <a:ea typeface="Cairo"/>
                <a:cs typeface="Cairo"/>
                <a:sym typeface="Cairo"/>
              </a:rPr>
              <a:t> to many autonomic centres.</a:t>
            </a:r>
            <a:endParaRPr sz="1300">
              <a:solidFill>
                <a:schemeClr val="dk1"/>
              </a:solidFill>
              <a:latin typeface="Cairo"/>
              <a:ea typeface="Cairo"/>
              <a:cs typeface="Cairo"/>
              <a:sym typeface="Cairo"/>
            </a:endParaRPr>
          </a:p>
          <a:p>
            <a:pPr indent="0" lvl="0" marL="0" rtl="0" algn="l">
              <a:spcBef>
                <a:spcPts val="0"/>
              </a:spcBef>
              <a:spcAft>
                <a:spcPts val="0"/>
              </a:spcAft>
              <a:buNone/>
            </a:pPr>
            <a:r>
              <a:rPr lang="en" sz="1300">
                <a:solidFill>
                  <a:schemeClr val="dk1"/>
                </a:solidFill>
                <a:latin typeface="Cairo"/>
                <a:ea typeface="Cairo"/>
                <a:cs typeface="Cairo"/>
                <a:sym typeface="Cairo"/>
              </a:rPr>
              <a:t>So the bladder and rectum will also empty, the skin will sweat, the blood pressure will rise </a:t>
            </a:r>
            <a:endParaRPr sz="1300">
              <a:solidFill>
                <a:schemeClr val="dk1"/>
              </a:solidFill>
              <a:latin typeface="Cairo"/>
              <a:ea typeface="Cairo"/>
              <a:cs typeface="Cairo"/>
              <a:sym typeface="Cairo"/>
            </a:endParaRPr>
          </a:p>
        </p:txBody>
      </p:sp>
      <p:sp>
        <p:nvSpPr>
          <p:cNvPr id="400" name="Google Shape;400;p56"/>
          <p:cNvSpPr txBox="1"/>
          <p:nvPr/>
        </p:nvSpPr>
        <p:spPr>
          <a:xfrm>
            <a:off x="355350" y="8926650"/>
            <a:ext cx="6147300" cy="86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Patients with complete transection never recover fully. </a:t>
            </a:r>
            <a:r>
              <a:rPr lang="en">
                <a:solidFill>
                  <a:schemeClr val="dk1"/>
                </a:solidFill>
                <a:latin typeface="Cairo"/>
                <a:ea typeface="Cairo"/>
                <a:cs typeface="Cairo"/>
                <a:sym typeface="Cairo"/>
              </a:rPr>
              <a:t>Voluntary movements and sensations are permanently lost; however,  patients who are rehabilitated and properly managed may enter into a more advanced stage of recovery.</a:t>
            </a:r>
            <a:endParaRPr/>
          </a:p>
        </p:txBody>
      </p:sp>
      <p:sp>
        <p:nvSpPr>
          <p:cNvPr id="401" name="Google Shape;401;p56"/>
          <p:cNvSpPr txBox="1"/>
          <p:nvPr/>
        </p:nvSpPr>
        <p:spPr>
          <a:xfrm>
            <a:off x="0" y="1612850"/>
            <a:ext cx="6621600" cy="19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As the spinal shock ends , spinal reflex activity appears again this </a:t>
            </a:r>
            <a:r>
              <a:rPr lang="en" u="sng">
                <a:solidFill>
                  <a:schemeClr val="dk1"/>
                </a:solidFill>
                <a:latin typeface="Cairo"/>
                <a:ea typeface="Cairo"/>
                <a:cs typeface="Cairo"/>
                <a:sym typeface="Cairo"/>
              </a:rPr>
              <a:t>partial recovery may be due to</a:t>
            </a:r>
            <a:r>
              <a:rPr lang="en">
                <a:solidFill>
                  <a:schemeClr val="dk1"/>
                </a:solidFill>
                <a:latin typeface="Cairo"/>
                <a:ea typeface="Cairo"/>
                <a:cs typeface="Cairo"/>
                <a:sym typeface="Cairo"/>
              </a:rPr>
              <a:t> Increase in  degree of excitability of the spinal cord neurons below the level of the section, due to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lang="en" u="sng">
                <a:solidFill>
                  <a:schemeClr val="dk1"/>
                </a:solidFill>
                <a:latin typeface="Cairo"/>
                <a:ea typeface="Cairo"/>
                <a:cs typeface="Cairo"/>
                <a:sym typeface="Cairo"/>
              </a:rPr>
              <a:t>Disinhibition</a:t>
            </a:r>
            <a:r>
              <a:rPr lang="en">
                <a:solidFill>
                  <a:schemeClr val="dk1"/>
                </a:solidFill>
                <a:latin typeface="Cairo"/>
                <a:ea typeface="Cairo"/>
                <a:cs typeface="Cairo"/>
                <a:sym typeface="Cairo"/>
              </a:rPr>
              <a:t> of motoneurons  due to absence of inhibitory impulses from higher motor  centres.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Sprouting of fibres from remaining neurons</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Denervation supersensitivity to excitatory neurotransmitters.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457200" rtl="0" algn="l">
              <a:spcBef>
                <a:spcPts val="0"/>
              </a:spcBef>
              <a:spcAft>
                <a:spcPts val="0"/>
              </a:spcAft>
              <a:buNone/>
            </a:pPr>
            <a:r>
              <a:rPr lang="en" sz="1600">
                <a:solidFill>
                  <a:srgbClr val="134F5C"/>
                </a:solidFill>
                <a:highlight>
                  <a:srgbClr val="EFEFEF"/>
                </a:highlight>
                <a:latin typeface="Josefin Sans"/>
                <a:ea typeface="Josefin Sans"/>
                <a:cs typeface="Josefin Sans"/>
                <a:sym typeface="Josefin Sans"/>
              </a:rPr>
              <a:t>Features of the stage of recovery of reflex  activity :</a:t>
            </a:r>
            <a:endParaRPr sz="16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a:p>
        </p:txBody>
      </p:sp>
      <p:sp>
        <p:nvSpPr>
          <p:cNvPr id="402" name="Google Shape;402;p56"/>
          <p:cNvSpPr txBox="1"/>
          <p:nvPr/>
        </p:nvSpPr>
        <p:spPr>
          <a:xfrm>
            <a:off x="439082" y="2641094"/>
            <a:ext cx="4110000" cy="2916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 sz="900">
                <a:solidFill>
                  <a:srgbClr val="B7B7B7"/>
                </a:solidFill>
                <a:latin typeface="Cairo"/>
                <a:ea typeface="Cairo"/>
                <a:cs typeface="Cairo"/>
                <a:sym typeface="Cairo"/>
              </a:rPr>
              <a:t>تزيد التفرعات</a:t>
            </a:r>
            <a:endParaRPr sz="900">
              <a:solidFill>
                <a:srgbClr val="B7B7B7"/>
              </a:solidFill>
              <a:latin typeface="Cairo"/>
              <a:ea typeface="Cairo"/>
              <a:cs typeface="Cairo"/>
              <a:sym typeface="Cairo"/>
            </a:endParaRPr>
          </a:p>
        </p:txBody>
      </p:sp>
      <p:sp>
        <p:nvSpPr>
          <p:cNvPr id="403" name="Google Shape;403;p56"/>
          <p:cNvSpPr/>
          <p:nvPr/>
        </p:nvSpPr>
        <p:spPr>
          <a:xfrm>
            <a:off x="236400" y="7386200"/>
            <a:ext cx="6385200" cy="503700"/>
          </a:xfrm>
          <a:prstGeom prst="rect">
            <a:avLst/>
          </a:prstGeom>
          <a:solidFill>
            <a:srgbClr val="EFEFEF"/>
          </a:solidFill>
          <a:ln cap="flat" cmpd="sng" w="9525">
            <a:solidFill>
              <a:srgbClr val="A2C4C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(4) </a:t>
            </a:r>
            <a:r>
              <a:rPr b="1" lang="en">
                <a:solidFill>
                  <a:srgbClr val="76A5AF"/>
                </a:solidFill>
                <a:latin typeface="Cairo"/>
                <a:ea typeface="Cairo"/>
                <a:cs typeface="Cairo"/>
                <a:sym typeface="Cairo"/>
              </a:rPr>
              <a:t>Sexual </a:t>
            </a:r>
            <a:r>
              <a:rPr b="1" lang="en">
                <a:solidFill>
                  <a:srgbClr val="76A5AF"/>
                </a:solidFill>
                <a:latin typeface="Cairo"/>
                <a:ea typeface="Cairo"/>
                <a:cs typeface="Cairo"/>
                <a:sym typeface="Cairo"/>
              </a:rPr>
              <a:t>reflexes</a:t>
            </a:r>
            <a:endParaRPr b="1">
              <a:solidFill>
                <a:srgbClr val="76A5AF"/>
              </a:solidFill>
              <a:latin typeface="Cairo"/>
              <a:ea typeface="Cairo"/>
              <a:cs typeface="Cairo"/>
              <a:sym typeface="Cairo"/>
            </a:endParaRPr>
          </a:p>
          <a:p>
            <a:pPr indent="0" lvl="0" marL="0" rtl="0" algn="l">
              <a:spcBef>
                <a:spcPts val="0"/>
              </a:spcBef>
              <a:spcAft>
                <a:spcPts val="0"/>
              </a:spcAft>
              <a:buNone/>
            </a:pPr>
            <a:r>
              <a:rPr lang="en" sz="1300">
                <a:solidFill>
                  <a:schemeClr val="dk1"/>
                </a:solidFill>
                <a:latin typeface="Cairo"/>
                <a:ea typeface="Cairo"/>
                <a:cs typeface="Cairo"/>
                <a:sym typeface="Cairo"/>
              </a:rPr>
              <a:t>consisting of erection or ejaculation on genital manipulation, recover.</a:t>
            </a:r>
            <a:endParaRPr sz="1300">
              <a:solidFill>
                <a:schemeClr val="dk1"/>
              </a:solidFill>
              <a:latin typeface="Cairo"/>
              <a:ea typeface="Cairo"/>
              <a:cs typeface="Cairo"/>
              <a:sym typeface="Cairo"/>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