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95" r:id="rId5"/>
    <p:sldMasterId id="2147483696" r:id="rId6"/>
    <p:sldMasterId id="214748369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Lst>
  <p:sldSz cy="9902950" cx="6858000"/>
  <p:notesSz cx="6858000" cy="9144000"/>
  <p:embeddedFontLst>
    <p:embeddedFont>
      <p:font typeface="Dosis"/>
      <p:regular r:id="rId22"/>
      <p:bold r:id="rId23"/>
    </p:embeddedFont>
    <p:embeddedFont>
      <p:font typeface="Economica"/>
      <p:regular r:id="rId24"/>
      <p:bold r:id="rId25"/>
      <p:italic r:id="rId26"/>
      <p:boldItalic r:id="rId27"/>
    </p:embeddedFont>
    <p:embeddedFont>
      <p:font typeface="Roboto"/>
      <p:regular r:id="rId28"/>
      <p:bold r:id="rId29"/>
      <p:italic r:id="rId30"/>
      <p:boldItalic r:id="rId31"/>
    </p:embeddedFont>
    <p:embeddedFont>
      <p:font typeface="Cairo"/>
      <p:regular r:id="rId32"/>
      <p:bold r:id="rId33"/>
    </p:embeddedFont>
    <p:embeddedFont>
      <p:font typeface="Josefin Sans"/>
      <p:regular r:id="rId34"/>
      <p:bold r:id="rId35"/>
      <p:italic r:id="rId36"/>
      <p:boldItalic r:id="rId37"/>
    </p:embeddedFont>
    <p:embeddedFont>
      <p:font typeface="Philosopher"/>
      <p:regular r:id="rId38"/>
      <p:bold r:id="rId39"/>
      <p:italic r:id="rId40"/>
      <p:boldItalic r:id="rId41"/>
    </p:embeddedFont>
    <p:embeddedFont>
      <p:font typeface="Comfortaa"/>
      <p:regular r:id="rId42"/>
      <p:bold r:id="rId43"/>
    </p:embeddedFont>
    <p:embeddedFont>
      <p:font typeface="Open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9">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64705A2-1D39-44DF-9B26-FDD4F64B4387}">
  <a:tblStyle styleId="{E64705A2-1D39-44DF-9B26-FDD4F64B438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119"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hilosopher-italic.fntdata"/><Relationship Id="rId20" Type="http://schemas.openxmlformats.org/officeDocument/2006/relationships/slide" Target="slides/slide12.xml"/><Relationship Id="rId42" Type="http://schemas.openxmlformats.org/officeDocument/2006/relationships/font" Target="fonts/Comfortaa-regular.fntdata"/><Relationship Id="rId41" Type="http://schemas.openxmlformats.org/officeDocument/2006/relationships/font" Target="fonts/Philosopher-boldItalic.fntdata"/><Relationship Id="rId22" Type="http://schemas.openxmlformats.org/officeDocument/2006/relationships/font" Target="fonts/Dosis-regular.fntdata"/><Relationship Id="rId44" Type="http://schemas.openxmlformats.org/officeDocument/2006/relationships/font" Target="fonts/OpenSans-regular.fntdata"/><Relationship Id="rId21" Type="http://schemas.openxmlformats.org/officeDocument/2006/relationships/slide" Target="slides/slide13.xml"/><Relationship Id="rId43" Type="http://schemas.openxmlformats.org/officeDocument/2006/relationships/font" Target="fonts/Comfortaa-bold.fntdata"/><Relationship Id="rId24" Type="http://schemas.openxmlformats.org/officeDocument/2006/relationships/font" Target="fonts/Economica-regular.fntdata"/><Relationship Id="rId46" Type="http://schemas.openxmlformats.org/officeDocument/2006/relationships/font" Target="fonts/OpenSans-italic.fntdata"/><Relationship Id="rId23" Type="http://schemas.openxmlformats.org/officeDocument/2006/relationships/font" Target="fonts/Dosis-bold.fntdata"/><Relationship Id="rId45" Type="http://schemas.openxmlformats.org/officeDocument/2006/relationships/font" Target="fonts/Open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Economica-italic.fntdata"/><Relationship Id="rId25" Type="http://schemas.openxmlformats.org/officeDocument/2006/relationships/font" Target="fonts/Economica-bold.fntdata"/><Relationship Id="rId47" Type="http://schemas.openxmlformats.org/officeDocument/2006/relationships/font" Target="fonts/OpenSans-boldItalic.fntdata"/><Relationship Id="rId28" Type="http://schemas.openxmlformats.org/officeDocument/2006/relationships/font" Target="fonts/Roboto-regular.fntdata"/><Relationship Id="rId27" Type="http://schemas.openxmlformats.org/officeDocument/2006/relationships/font" Target="fonts/Economica-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Roboto-bold.fntdata"/><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3.xml"/><Relationship Id="rId33" Type="http://schemas.openxmlformats.org/officeDocument/2006/relationships/font" Target="fonts/Cairo-bold.fntdata"/><Relationship Id="rId10" Type="http://schemas.openxmlformats.org/officeDocument/2006/relationships/slide" Target="slides/slide2.xml"/><Relationship Id="rId32" Type="http://schemas.openxmlformats.org/officeDocument/2006/relationships/font" Target="fonts/Cairo-regular.fntdata"/><Relationship Id="rId13" Type="http://schemas.openxmlformats.org/officeDocument/2006/relationships/slide" Target="slides/slide5.xml"/><Relationship Id="rId35" Type="http://schemas.openxmlformats.org/officeDocument/2006/relationships/font" Target="fonts/JosefinSans-bold.fntdata"/><Relationship Id="rId12" Type="http://schemas.openxmlformats.org/officeDocument/2006/relationships/slide" Target="slides/slide4.xml"/><Relationship Id="rId34" Type="http://schemas.openxmlformats.org/officeDocument/2006/relationships/font" Target="fonts/JosefinSans-regular.fntdata"/><Relationship Id="rId15" Type="http://schemas.openxmlformats.org/officeDocument/2006/relationships/slide" Target="slides/slide7.xml"/><Relationship Id="rId37" Type="http://schemas.openxmlformats.org/officeDocument/2006/relationships/font" Target="fonts/JosefinSans-boldItalic.fntdata"/><Relationship Id="rId14" Type="http://schemas.openxmlformats.org/officeDocument/2006/relationships/slide" Target="slides/slide6.xml"/><Relationship Id="rId36" Type="http://schemas.openxmlformats.org/officeDocument/2006/relationships/font" Target="fonts/JosefinSans-italic.fntdata"/><Relationship Id="rId17" Type="http://schemas.openxmlformats.org/officeDocument/2006/relationships/slide" Target="slides/slide9.xml"/><Relationship Id="rId39" Type="http://schemas.openxmlformats.org/officeDocument/2006/relationships/font" Target="fonts/Philosopher-bold.fntdata"/><Relationship Id="rId16" Type="http://schemas.openxmlformats.org/officeDocument/2006/relationships/slide" Target="slides/slide8.xml"/><Relationship Id="rId38" Type="http://schemas.openxmlformats.org/officeDocument/2006/relationships/font" Target="fonts/Philosopher-regular.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g3f804e33e4_2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لِلْإِنسَانِ إِلَّا مَا سَعَىٰ (39) وَأَنَّ سَعْيَهُ سَوْفَ يُرَىٰ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BETTER right</a:t>
            </a:r>
            <a:endParaRPr/>
          </a:p>
        </p:txBody>
      </p:sp>
      <p:sp>
        <p:nvSpPr>
          <p:cNvPr id="254" name="Google Shape;254;g3f804e33e4_2_68: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g4385362ee4_3_1853:notes"/>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4385362ee4_3_18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Google Shape;392;g4385362ee4_3_1880:notes"/>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4385362ee4_3_18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Google Shape;411;g43e0339a80_0_0:notes"/>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43e0339a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Google Shape;416;g3f804e33e4_2_371:notes"/>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3f804e33e4_2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554e25122bc12e70_17:notes"/>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554e25122bc12e7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2db27c0b7ededd9d_3:notes"/>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db27c0b7ededd9d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g554e25122bc12e70_32:notes"/>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554e25122bc12e7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g554e25122bc12e70_39:notes"/>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554e25122bc12e7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g554e25122bc12e70_48:notes"/>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554e25122bc12e7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g437eb872ed_0_460:notes"/>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437eb872ed_0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g4385362ee4_3_22:notes"/>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4385362ee4_3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g4385362ee4_3_55:notes"/>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4385362ee4_3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33781" y="1433555"/>
            <a:ext cx="6390300" cy="39519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33775" y="5456634"/>
            <a:ext cx="6390300" cy="1526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33775" y="2129659"/>
            <a:ext cx="6390300" cy="37803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33775" y="6069083"/>
            <a:ext cx="6390300" cy="25044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sp>
        <p:nvSpPr>
          <p:cNvPr id="55" name="Google Shape;55;p14"/>
          <p:cNvSpPr/>
          <p:nvPr/>
        </p:nvSpPr>
        <p:spPr>
          <a:xfrm flipH="1">
            <a:off x="5830559" y="126399"/>
            <a:ext cx="811219" cy="2165866"/>
          </a:xfrm>
          <a:custGeom>
            <a:rect b="b" l="l" r="r" t="t"/>
            <a:pathLst>
              <a:path extrusionOk="0" h="44998" w="43265">
                <a:moveTo>
                  <a:pt x="0" y="44998"/>
                </a:moveTo>
                <a:lnTo>
                  <a:pt x="0" y="0"/>
                </a:lnTo>
                <a:lnTo>
                  <a:pt x="43265" y="0"/>
                </a:lnTo>
              </a:path>
            </a:pathLst>
          </a:custGeom>
          <a:noFill/>
          <a:ln cap="flat" cmpd="sng" w="28575">
            <a:solidFill>
              <a:srgbClr val="082472"/>
            </a:solidFill>
            <a:prstDash val="solid"/>
            <a:miter lim="8000"/>
            <a:headEnd len="sm" w="sm" type="none"/>
            <a:tailEnd len="sm" w="sm" type="none"/>
          </a:ln>
          <a:effectLst>
            <a:outerShdw blurRad="57150" rotWithShape="0" algn="bl" dir="5400000" dist="19050">
              <a:srgbClr val="434343">
                <a:alpha val="50000"/>
              </a:srgbClr>
            </a:outerShdw>
          </a:effectLst>
        </p:spPr>
      </p:sp>
      <p:sp>
        <p:nvSpPr>
          <p:cNvPr id="56" name="Google Shape;56;p14"/>
          <p:cNvSpPr txBox="1"/>
          <p:nvPr>
            <p:ph type="ctrTitle"/>
          </p:nvPr>
        </p:nvSpPr>
        <p:spPr>
          <a:xfrm>
            <a:off x="2283525" y="2780672"/>
            <a:ext cx="2290800" cy="29595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57" name="Google Shape;57;p14"/>
          <p:cNvSpPr txBox="1"/>
          <p:nvPr>
            <p:ph idx="1" type="subTitle"/>
          </p:nvPr>
        </p:nvSpPr>
        <p:spPr>
          <a:xfrm>
            <a:off x="2283525" y="6000455"/>
            <a:ext cx="2290800" cy="13503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58" name="Google Shape;58;p1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9" name="Shape 59"/>
        <p:cNvGrpSpPr/>
        <p:nvPr/>
      </p:nvGrpSpPr>
      <p:grpSpPr>
        <a:xfrm>
          <a:off x="0" y="0"/>
          <a:ext cx="0" cy="0"/>
          <a:chOff x="0" y="0"/>
          <a:chExt cx="0" cy="0"/>
        </a:xfrm>
      </p:grpSpPr>
      <p:sp>
        <p:nvSpPr>
          <p:cNvPr id="60" name="Google Shape;60;p15"/>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61" name="Google Shape;61;p15"/>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62" name="Google Shape;62;p15"/>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63" name="Google Shape;63;p1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64" name="Google Shape;64;p15"/>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55B787"/>
                </a:solidFill>
                <a:latin typeface="Dosis"/>
                <a:ea typeface="Dosis"/>
                <a:cs typeface="Dosis"/>
                <a:sym typeface="Dosis"/>
              </a:rPr>
              <a:t>Objective number or name…...</a:t>
            </a:r>
            <a:endParaRPr>
              <a:solidFill>
                <a:srgbClr val="55B787"/>
              </a:solidFill>
              <a:latin typeface="Dosis"/>
              <a:ea typeface="Dosis"/>
              <a:cs typeface="Dosis"/>
              <a:sym typeface="Dosis"/>
            </a:endParaRPr>
          </a:p>
        </p:txBody>
      </p:sp>
      <p:cxnSp>
        <p:nvCxnSpPr>
          <p:cNvPr id="65" name="Google Shape;65;p15"/>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p:cSld name="SECTION_HEADER_2">
    <p:spTree>
      <p:nvGrpSpPr>
        <p:cNvPr id="66" name="Shape 66"/>
        <p:cNvGrpSpPr/>
        <p:nvPr/>
      </p:nvGrpSpPr>
      <p:grpSpPr>
        <a:xfrm>
          <a:off x="0" y="0"/>
          <a:ext cx="0" cy="0"/>
          <a:chOff x="0" y="0"/>
          <a:chExt cx="0" cy="0"/>
        </a:xfrm>
      </p:grpSpPr>
      <p:sp>
        <p:nvSpPr>
          <p:cNvPr id="67" name="Google Shape;67;p16"/>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68" name="Google Shape;68;p16"/>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69" name="Google Shape;69;p16"/>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70" name="Google Shape;70;p1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71" name="Google Shape;71;p16"/>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55B787"/>
                </a:solidFill>
                <a:latin typeface="Dosis"/>
                <a:ea typeface="Dosis"/>
                <a:cs typeface="Dosis"/>
                <a:sym typeface="Dosis"/>
              </a:rPr>
              <a:t>hello</a:t>
            </a:r>
            <a:endParaRPr>
              <a:solidFill>
                <a:srgbClr val="55B787"/>
              </a:solidFill>
              <a:latin typeface="Dosis"/>
              <a:ea typeface="Dosis"/>
              <a:cs typeface="Dosis"/>
              <a:sym typeface="Dosis"/>
            </a:endParaRPr>
          </a:p>
        </p:txBody>
      </p:sp>
      <p:cxnSp>
        <p:nvCxnSpPr>
          <p:cNvPr id="72" name="Google Shape;72;p16"/>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1">
  <p:cSld name="SECTION_HEADER_1">
    <p:spTree>
      <p:nvGrpSpPr>
        <p:cNvPr id="73" name="Shape 73"/>
        <p:cNvGrpSpPr/>
        <p:nvPr/>
      </p:nvGrpSpPr>
      <p:grpSpPr>
        <a:xfrm>
          <a:off x="0" y="0"/>
          <a:ext cx="0" cy="0"/>
          <a:chOff x="0" y="0"/>
          <a:chExt cx="0" cy="0"/>
        </a:xfrm>
      </p:grpSpPr>
      <p:sp>
        <p:nvSpPr>
          <p:cNvPr id="74" name="Google Shape;74;p17"/>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75" name="Google Shape;75;p17"/>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76" name="Google Shape;76;p17"/>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77" name="Google Shape;77;p1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78" name="Google Shape;78;p17"/>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55B787"/>
                </a:solidFill>
                <a:latin typeface="Dosis"/>
                <a:ea typeface="Dosis"/>
                <a:cs typeface="Dosis"/>
                <a:sym typeface="Dosis"/>
              </a:rPr>
              <a:t>hi</a:t>
            </a:r>
            <a:endParaRPr>
              <a:solidFill>
                <a:srgbClr val="55B787"/>
              </a:solidFill>
              <a:latin typeface="Dosis"/>
              <a:ea typeface="Dosis"/>
              <a:cs typeface="Dosis"/>
              <a:sym typeface="Dosis"/>
            </a:endParaRPr>
          </a:p>
        </p:txBody>
      </p:sp>
      <p:cxnSp>
        <p:nvCxnSpPr>
          <p:cNvPr id="79" name="Google Shape;79;p17"/>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80" name="Shape 80"/>
        <p:cNvGrpSpPr/>
        <p:nvPr/>
      </p:nvGrpSpPr>
      <p:grpSpPr>
        <a:xfrm>
          <a:off x="0" y="0"/>
          <a:ext cx="0" cy="0"/>
          <a:chOff x="0" y="0"/>
          <a:chExt cx="0" cy="0"/>
        </a:xfrm>
      </p:grpSpPr>
      <p:sp>
        <p:nvSpPr>
          <p:cNvPr id="81" name="Google Shape;81;p18"/>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8"/>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83" name="Google Shape;83;p18"/>
          <p:cNvSpPr txBox="1"/>
          <p:nvPr>
            <p:ph idx="1" type="body"/>
          </p:nvPr>
        </p:nvSpPr>
        <p:spPr>
          <a:xfrm>
            <a:off x="233775" y="2358966"/>
            <a:ext cx="6390300" cy="64575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4" name="Google Shape;84;p1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85" name="Shape 85"/>
        <p:cNvGrpSpPr/>
        <p:nvPr/>
      </p:nvGrpSpPr>
      <p:grpSpPr>
        <a:xfrm>
          <a:off x="0" y="0"/>
          <a:ext cx="0" cy="0"/>
          <a:chOff x="0" y="0"/>
          <a:chExt cx="0" cy="0"/>
        </a:xfrm>
      </p:grpSpPr>
      <p:sp>
        <p:nvSpPr>
          <p:cNvPr id="86" name="Google Shape;86;p19"/>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87" name="Google Shape;87;p19"/>
          <p:cNvSpPr txBox="1"/>
          <p:nvPr>
            <p:ph idx="1" type="body"/>
          </p:nvPr>
        </p:nvSpPr>
        <p:spPr>
          <a:xfrm>
            <a:off x="233775"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8" name="Google Shape;88;p19"/>
          <p:cNvSpPr txBox="1"/>
          <p:nvPr>
            <p:ph idx="2" type="body"/>
          </p:nvPr>
        </p:nvSpPr>
        <p:spPr>
          <a:xfrm>
            <a:off x="3624300"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9" name="Google Shape;89;p1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0" name="Shape 90"/>
        <p:cNvGrpSpPr/>
        <p:nvPr/>
      </p:nvGrpSpPr>
      <p:grpSpPr>
        <a:xfrm>
          <a:off x="0" y="0"/>
          <a:ext cx="0" cy="0"/>
          <a:chOff x="0" y="0"/>
          <a:chExt cx="0" cy="0"/>
        </a:xfrm>
      </p:grpSpPr>
      <p:sp>
        <p:nvSpPr>
          <p:cNvPr id="91" name="Google Shape;91;p20"/>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92" name="Google Shape;92;p2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93" name="Shape 93"/>
        <p:cNvGrpSpPr/>
        <p:nvPr/>
      </p:nvGrpSpPr>
      <p:grpSpPr>
        <a:xfrm>
          <a:off x="0" y="0"/>
          <a:ext cx="0" cy="0"/>
          <a:chOff x="0" y="0"/>
          <a:chExt cx="0" cy="0"/>
        </a:xfrm>
      </p:grpSpPr>
      <p:sp>
        <p:nvSpPr>
          <p:cNvPr id="94" name="Google Shape;94;p21"/>
          <p:cNvSpPr txBox="1"/>
          <p:nvPr>
            <p:ph type="title"/>
          </p:nvPr>
        </p:nvSpPr>
        <p:spPr>
          <a:xfrm>
            <a:off x="233775" y="1069715"/>
            <a:ext cx="2106000" cy="1455000"/>
          </a:xfrm>
          <a:prstGeom prst="rect">
            <a:avLst/>
          </a:prstGeom>
        </p:spPr>
        <p:txBody>
          <a:bodyPr anchorCtr="0" anchor="b"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95" name="Google Shape;95;p21"/>
          <p:cNvSpPr txBox="1"/>
          <p:nvPr>
            <p:ph idx="1" type="body"/>
          </p:nvPr>
        </p:nvSpPr>
        <p:spPr>
          <a:xfrm>
            <a:off x="233775" y="2694311"/>
            <a:ext cx="2106000" cy="53619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6" name="Google Shape;96;p2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33775" y="4141102"/>
            <a:ext cx="6390300" cy="16206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97" name="Shape 97"/>
        <p:cNvGrpSpPr/>
        <p:nvPr/>
      </p:nvGrpSpPr>
      <p:grpSpPr>
        <a:xfrm>
          <a:off x="0" y="0"/>
          <a:ext cx="0" cy="0"/>
          <a:chOff x="0" y="0"/>
          <a:chExt cx="0" cy="0"/>
        </a:xfrm>
      </p:grpSpPr>
      <p:sp>
        <p:nvSpPr>
          <p:cNvPr id="98" name="Google Shape;98;p22"/>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2"/>
          <p:cNvSpPr txBox="1"/>
          <p:nvPr>
            <p:ph type="title"/>
          </p:nvPr>
        </p:nvSpPr>
        <p:spPr>
          <a:xfrm>
            <a:off x="367688" y="866689"/>
            <a:ext cx="4409100" cy="78762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00" name="Google Shape;100;p2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01" name="Shape 101"/>
        <p:cNvGrpSpPr/>
        <p:nvPr/>
      </p:nvGrpSpPr>
      <p:grpSpPr>
        <a:xfrm>
          <a:off x="0" y="0"/>
          <a:ext cx="0" cy="0"/>
          <a:chOff x="0" y="0"/>
          <a:chExt cx="0" cy="0"/>
        </a:xfrm>
      </p:grpSpPr>
      <p:sp>
        <p:nvSpPr>
          <p:cNvPr id="102" name="Google Shape;102;p23"/>
          <p:cNvSpPr/>
          <p:nvPr/>
        </p:nvSpPr>
        <p:spPr>
          <a:xfrm>
            <a:off x="3429000" y="-48"/>
            <a:ext cx="3429000" cy="990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3" name="Google Shape;103;p23"/>
          <p:cNvCxnSpPr/>
          <p:nvPr/>
        </p:nvCxnSpPr>
        <p:spPr>
          <a:xfrm>
            <a:off x="3772256" y="8655334"/>
            <a:ext cx="351300" cy="0"/>
          </a:xfrm>
          <a:prstGeom prst="straightConnector1">
            <a:avLst/>
          </a:prstGeom>
          <a:noFill/>
          <a:ln cap="flat" cmpd="sng" w="19050">
            <a:solidFill>
              <a:schemeClr val="lt1"/>
            </a:solidFill>
            <a:prstDash val="solid"/>
            <a:round/>
            <a:headEnd len="sm" w="sm" type="none"/>
            <a:tailEnd len="sm" w="sm" type="none"/>
          </a:ln>
        </p:spPr>
      </p:cxnSp>
      <p:sp>
        <p:nvSpPr>
          <p:cNvPr id="104" name="Google Shape;104;p23"/>
          <p:cNvSpPr txBox="1"/>
          <p:nvPr>
            <p:ph type="title"/>
          </p:nvPr>
        </p:nvSpPr>
        <p:spPr>
          <a:xfrm>
            <a:off x="199125" y="1789164"/>
            <a:ext cx="3033900" cy="3438900"/>
          </a:xfrm>
          <a:prstGeom prst="rect">
            <a:avLst/>
          </a:prstGeom>
        </p:spPr>
        <p:txBody>
          <a:bodyPr anchorCtr="0" anchor="b" bIns="91425" lIns="91425" spcFirstLastPara="1" rIns="91425" wrap="square" tIns="91425"/>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105" name="Google Shape;105;p23"/>
          <p:cNvSpPr txBox="1"/>
          <p:nvPr>
            <p:ph idx="1" type="subTitle"/>
          </p:nvPr>
        </p:nvSpPr>
        <p:spPr>
          <a:xfrm>
            <a:off x="199125" y="5331248"/>
            <a:ext cx="3033900" cy="3030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106" name="Google Shape;106;p23"/>
          <p:cNvSpPr txBox="1"/>
          <p:nvPr>
            <p:ph idx="2" type="body"/>
          </p:nvPr>
        </p:nvSpPr>
        <p:spPr>
          <a:xfrm>
            <a:off x="3704625" y="1394326"/>
            <a:ext cx="2877600" cy="71142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107" name="Google Shape;107;p2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08" name="Shape 108"/>
        <p:cNvGrpSpPr/>
        <p:nvPr/>
      </p:nvGrpSpPr>
      <p:grpSpPr>
        <a:xfrm>
          <a:off x="0" y="0"/>
          <a:ext cx="0" cy="0"/>
          <a:chOff x="0" y="0"/>
          <a:chExt cx="0" cy="0"/>
        </a:xfrm>
      </p:grpSpPr>
      <p:sp>
        <p:nvSpPr>
          <p:cNvPr id="109" name="Google Shape;109;p24"/>
          <p:cNvSpPr txBox="1"/>
          <p:nvPr>
            <p:ph idx="1" type="body"/>
          </p:nvPr>
        </p:nvSpPr>
        <p:spPr>
          <a:xfrm>
            <a:off x="239625" y="8122835"/>
            <a:ext cx="4499100" cy="11529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110" name="Google Shape;110;p2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11" name="Shape 111"/>
        <p:cNvGrpSpPr/>
        <p:nvPr/>
      </p:nvGrpSpPr>
      <p:grpSpPr>
        <a:xfrm>
          <a:off x="0" y="0"/>
          <a:ext cx="0" cy="0"/>
          <a:chOff x="0" y="0"/>
          <a:chExt cx="0" cy="0"/>
        </a:xfrm>
      </p:grpSpPr>
      <p:sp>
        <p:nvSpPr>
          <p:cNvPr id="112" name="Google Shape;112;p25"/>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5"/>
          <p:cNvSpPr txBox="1"/>
          <p:nvPr>
            <p:ph hasCustomPrompt="1" type="title"/>
          </p:nvPr>
        </p:nvSpPr>
        <p:spPr>
          <a:xfrm>
            <a:off x="233775" y="1842784"/>
            <a:ext cx="6390300" cy="4098600"/>
          </a:xfrm>
          <a:prstGeom prst="rect">
            <a:avLst/>
          </a:prstGeom>
        </p:spPr>
        <p:txBody>
          <a:bodyPr anchorCtr="0" anchor="ctr" bIns="91425" lIns="91425" spcFirstLastPara="1" rIns="91425" wrap="square" tIns="91425"/>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114" name="Google Shape;114;p25"/>
          <p:cNvSpPr txBox="1"/>
          <p:nvPr>
            <p:ph idx="1" type="body"/>
          </p:nvPr>
        </p:nvSpPr>
        <p:spPr>
          <a:xfrm>
            <a:off x="233775" y="6087903"/>
            <a:ext cx="6390300" cy="20631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15" name="Google Shape;115;p2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16" name="Shape 116"/>
        <p:cNvGrpSpPr/>
        <p:nvPr/>
      </p:nvGrpSpPr>
      <p:grpSpPr>
        <a:xfrm>
          <a:off x="0" y="0"/>
          <a:ext cx="0" cy="0"/>
          <a:chOff x="0" y="0"/>
          <a:chExt cx="0" cy="0"/>
        </a:xfrm>
      </p:grpSpPr>
      <p:sp>
        <p:nvSpPr>
          <p:cNvPr id="117" name="Google Shape;117;p2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22" name="Shape 122"/>
        <p:cNvGrpSpPr/>
        <p:nvPr/>
      </p:nvGrpSpPr>
      <p:grpSpPr>
        <a:xfrm>
          <a:off x="0" y="0"/>
          <a:ext cx="0" cy="0"/>
          <a:chOff x="0" y="0"/>
          <a:chExt cx="0" cy="0"/>
        </a:xfrm>
      </p:grpSpPr>
      <p:sp>
        <p:nvSpPr>
          <p:cNvPr id="123" name="Google Shape;123;p28"/>
          <p:cNvSpPr/>
          <p:nvPr/>
        </p:nvSpPr>
        <p:spPr>
          <a:xfrm flipH="1">
            <a:off x="5830559" y="126399"/>
            <a:ext cx="811219" cy="2165866"/>
          </a:xfrm>
          <a:custGeom>
            <a:rect b="b" l="l" r="r" t="t"/>
            <a:pathLst>
              <a:path extrusionOk="0" h="44998" w="43265">
                <a:moveTo>
                  <a:pt x="0" y="44998"/>
                </a:moveTo>
                <a:lnTo>
                  <a:pt x="0" y="0"/>
                </a:lnTo>
                <a:lnTo>
                  <a:pt x="43265" y="0"/>
                </a:lnTo>
              </a:path>
            </a:pathLst>
          </a:custGeom>
          <a:noFill/>
          <a:ln cap="flat" cmpd="sng" w="28575">
            <a:solidFill>
              <a:srgbClr val="55B787"/>
            </a:solidFill>
            <a:prstDash val="solid"/>
            <a:miter lim="8000"/>
            <a:headEnd len="sm" w="sm" type="none"/>
            <a:tailEnd len="sm" w="sm" type="none"/>
          </a:ln>
        </p:spPr>
      </p:sp>
      <p:sp>
        <p:nvSpPr>
          <p:cNvPr id="124" name="Google Shape;124;p28"/>
          <p:cNvSpPr/>
          <p:nvPr/>
        </p:nvSpPr>
        <p:spPr>
          <a:xfrm flipH="1" rot="10800000">
            <a:off x="165688" y="7570195"/>
            <a:ext cx="811219" cy="2165866"/>
          </a:xfrm>
          <a:custGeom>
            <a:rect b="b" l="l" r="r" t="t"/>
            <a:pathLst>
              <a:path extrusionOk="0" h="44998" w="43265">
                <a:moveTo>
                  <a:pt x="0" y="44998"/>
                </a:moveTo>
                <a:lnTo>
                  <a:pt x="0" y="0"/>
                </a:lnTo>
                <a:lnTo>
                  <a:pt x="43265" y="0"/>
                </a:lnTo>
              </a:path>
            </a:pathLst>
          </a:custGeom>
          <a:noFill/>
          <a:ln cap="flat" cmpd="sng" w="28575">
            <a:solidFill>
              <a:srgbClr val="55B787"/>
            </a:solidFill>
            <a:prstDash val="solid"/>
            <a:miter lim="8000"/>
            <a:headEnd len="sm" w="sm" type="none"/>
            <a:tailEnd len="sm" w="sm" type="none"/>
          </a:ln>
        </p:spPr>
      </p:sp>
      <p:sp>
        <p:nvSpPr>
          <p:cNvPr id="125" name="Google Shape;125;p28"/>
          <p:cNvSpPr txBox="1"/>
          <p:nvPr>
            <p:ph type="ctrTitle"/>
          </p:nvPr>
        </p:nvSpPr>
        <p:spPr>
          <a:xfrm>
            <a:off x="2283525" y="2780672"/>
            <a:ext cx="2290800" cy="29595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26" name="Google Shape;126;p28"/>
          <p:cNvSpPr txBox="1"/>
          <p:nvPr>
            <p:ph idx="1" type="subTitle"/>
          </p:nvPr>
        </p:nvSpPr>
        <p:spPr>
          <a:xfrm>
            <a:off x="2283525" y="6000455"/>
            <a:ext cx="2290800" cy="13503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27" name="Google Shape;127;p2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28" name="Shape 128"/>
        <p:cNvGrpSpPr/>
        <p:nvPr/>
      </p:nvGrpSpPr>
      <p:grpSpPr>
        <a:xfrm>
          <a:off x="0" y="0"/>
          <a:ext cx="0" cy="0"/>
          <a:chOff x="0" y="0"/>
          <a:chExt cx="0" cy="0"/>
        </a:xfrm>
      </p:grpSpPr>
      <p:sp>
        <p:nvSpPr>
          <p:cNvPr id="129" name="Google Shape;129;p29"/>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130" name="Google Shape;130;p29"/>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131" name="Google Shape;131;p29"/>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32" name="Google Shape;132;p2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33" name="Google Shape;133;p29"/>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082472"/>
              </a:solidFill>
              <a:latin typeface="Dosis"/>
              <a:ea typeface="Dosis"/>
              <a:cs typeface="Dosis"/>
              <a:sym typeface="Dosis"/>
            </a:endParaRPr>
          </a:p>
        </p:txBody>
      </p:sp>
      <p:cxnSp>
        <p:nvCxnSpPr>
          <p:cNvPr id="134" name="Google Shape;134;p29"/>
          <p:cNvCxnSpPr/>
          <p:nvPr/>
        </p:nvCxnSpPr>
        <p:spPr>
          <a:xfrm>
            <a:off x="164550" y="367150"/>
            <a:ext cx="6282000" cy="0"/>
          </a:xfrm>
          <a:prstGeom prst="straightConnector1">
            <a:avLst/>
          </a:prstGeom>
          <a:noFill/>
          <a:ln cap="flat" cmpd="sng" w="19050">
            <a:solidFill>
              <a:srgbClr val="082472"/>
            </a:solidFill>
            <a:prstDash val="dashDot"/>
            <a:round/>
            <a:headEnd len="med" w="med" type="diamond"/>
            <a:tailEnd len="med" w="med" type="diamond"/>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p:cSld name="SECTION_HEADER_5">
    <p:spTree>
      <p:nvGrpSpPr>
        <p:cNvPr id="135" name="Shape 135"/>
        <p:cNvGrpSpPr/>
        <p:nvPr/>
      </p:nvGrpSpPr>
      <p:grpSpPr>
        <a:xfrm>
          <a:off x="0" y="0"/>
          <a:ext cx="0" cy="0"/>
          <a:chOff x="0" y="0"/>
          <a:chExt cx="0" cy="0"/>
        </a:xfrm>
      </p:grpSpPr>
      <p:sp>
        <p:nvSpPr>
          <p:cNvPr id="136" name="Google Shape;136;p30"/>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137" name="Google Shape;137;p30"/>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138" name="Google Shape;138;p30"/>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39" name="Google Shape;139;p3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40" name="Google Shape;140;p30"/>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82472"/>
                </a:solidFill>
                <a:latin typeface="Dosis"/>
                <a:ea typeface="Dosis"/>
                <a:cs typeface="Dosis"/>
                <a:sym typeface="Dosis"/>
              </a:rPr>
              <a:t>The components of monosynaptic muscle stretch reflexes, including the role of</a:t>
            </a:r>
            <a:endParaRPr>
              <a:solidFill>
                <a:srgbClr val="082472"/>
              </a:solidFill>
              <a:latin typeface="Dosis"/>
              <a:ea typeface="Dosis"/>
              <a:cs typeface="Dosis"/>
              <a:sym typeface="Dosis"/>
            </a:endParaRPr>
          </a:p>
          <a:p>
            <a:pPr indent="0" lvl="0" marL="0" rtl="0" algn="l">
              <a:spcBef>
                <a:spcPts val="0"/>
              </a:spcBef>
              <a:spcAft>
                <a:spcPts val="0"/>
              </a:spcAft>
              <a:buNone/>
            </a:pPr>
            <a:r>
              <a:rPr lang="en-GB">
                <a:solidFill>
                  <a:srgbClr val="082472"/>
                </a:solidFill>
                <a:latin typeface="Dosis"/>
                <a:ea typeface="Dosis"/>
                <a:cs typeface="Dosis"/>
                <a:sym typeface="Dosis"/>
              </a:rPr>
              <a:t> alpha (α) and gamma (γ) motorneurons</a:t>
            </a:r>
            <a:endParaRPr>
              <a:solidFill>
                <a:srgbClr val="082472"/>
              </a:solidFill>
              <a:latin typeface="Dosis"/>
              <a:ea typeface="Dosis"/>
              <a:cs typeface="Dosis"/>
              <a:sym typeface="Dosis"/>
            </a:endParaRPr>
          </a:p>
        </p:txBody>
      </p:sp>
      <p:cxnSp>
        <p:nvCxnSpPr>
          <p:cNvPr id="141" name="Google Shape;141;p30"/>
          <p:cNvCxnSpPr/>
          <p:nvPr/>
        </p:nvCxnSpPr>
        <p:spPr>
          <a:xfrm>
            <a:off x="164550" y="519550"/>
            <a:ext cx="6282000" cy="0"/>
          </a:xfrm>
          <a:prstGeom prst="straightConnector1">
            <a:avLst/>
          </a:prstGeom>
          <a:noFill/>
          <a:ln cap="flat" cmpd="sng" w="19050">
            <a:solidFill>
              <a:srgbClr val="082472"/>
            </a:solidFill>
            <a:prstDash val="dashDot"/>
            <a:round/>
            <a:headEnd len="med" w="med" type="diamond"/>
            <a:tailEnd len="med" w="med" type="diamond"/>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3">
  <p:cSld name="SECTION_HEADER_6">
    <p:spTree>
      <p:nvGrpSpPr>
        <p:cNvPr id="142" name="Shape 142"/>
        <p:cNvGrpSpPr/>
        <p:nvPr/>
      </p:nvGrpSpPr>
      <p:grpSpPr>
        <a:xfrm>
          <a:off x="0" y="0"/>
          <a:ext cx="0" cy="0"/>
          <a:chOff x="0" y="0"/>
          <a:chExt cx="0" cy="0"/>
        </a:xfrm>
      </p:grpSpPr>
      <p:sp>
        <p:nvSpPr>
          <p:cNvPr id="143" name="Google Shape;143;p31"/>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144" name="Google Shape;144;p31"/>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145" name="Google Shape;145;p31"/>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46" name="Google Shape;146;p3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47" name="Google Shape;147;p31"/>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82472"/>
                </a:solidFill>
                <a:latin typeface="Dosis"/>
                <a:ea typeface="Dosis"/>
                <a:cs typeface="Dosis"/>
                <a:sym typeface="Dosis"/>
              </a:rPr>
              <a:t>Static and Dynamic stretch reflex </a:t>
            </a:r>
            <a:endParaRPr>
              <a:solidFill>
                <a:srgbClr val="082472"/>
              </a:solidFill>
              <a:latin typeface="Dosis"/>
              <a:ea typeface="Dosis"/>
              <a:cs typeface="Dosis"/>
              <a:sym typeface="Dosis"/>
            </a:endParaRPr>
          </a:p>
        </p:txBody>
      </p:sp>
      <p:cxnSp>
        <p:nvCxnSpPr>
          <p:cNvPr id="148" name="Google Shape;148;p31"/>
          <p:cNvCxnSpPr/>
          <p:nvPr/>
        </p:nvCxnSpPr>
        <p:spPr>
          <a:xfrm>
            <a:off x="164550" y="367150"/>
            <a:ext cx="6282000" cy="0"/>
          </a:xfrm>
          <a:prstGeom prst="straightConnector1">
            <a:avLst/>
          </a:prstGeom>
          <a:noFill/>
          <a:ln cap="flat" cmpd="sng" w="19050">
            <a:solidFill>
              <a:srgbClr val="082472"/>
            </a:solidFill>
            <a:prstDash val="dashDot"/>
            <a:round/>
            <a:headEnd len="med" w="med" type="diamond"/>
            <a:tailEnd len="med" w="med" type="diamond"/>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3 1">
  <p:cSld name="SECTION_HEADER_6_1">
    <p:spTree>
      <p:nvGrpSpPr>
        <p:cNvPr id="149" name="Shape 149"/>
        <p:cNvGrpSpPr/>
        <p:nvPr/>
      </p:nvGrpSpPr>
      <p:grpSpPr>
        <a:xfrm>
          <a:off x="0" y="0"/>
          <a:ext cx="0" cy="0"/>
          <a:chOff x="0" y="0"/>
          <a:chExt cx="0" cy="0"/>
        </a:xfrm>
      </p:grpSpPr>
      <p:sp>
        <p:nvSpPr>
          <p:cNvPr id="150" name="Google Shape;150;p32"/>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151" name="Google Shape;151;p32"/>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152" name="Google Shape;152;p32"/>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53" name="Google Shape;153;p3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54" name="Google Shape;154;p32"/>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82472"/>
                </a:solidFill>
                <a:latin typeface="Dosis"/>
                <a:ea typeface="Dosis"/>
                <a:cs typeface="Dosis"/>
                <a:sym typeface="Dosis"/>
              </a:rPr>
              <a:t>Muscle tone </a:t>
            </a:r>
            <a:r>
              <a:rPr lang="en-GB">
                <a:solidFill>
                  <a:srgbClr val="082472"/>
                </a:solidFill>
                <a:latin typeface="Dosis"/>
                <a:ea typeface="Dosis"/>
                <a:cs typeface="Dosis"/>
                <a:sym typeface="Dosis"/>
              </a:rPr>
              <a:t> &amp; damping mechanism</a:t>
            </a:r>
            <a:endParaRPr>
              <a:solidFill>
                <a:srgbClr val="082472"/>
              </a:solidFill>
              <a:latin typeface="Dosis"/>
              <a:ea typeface="Dosis"/>
              <a:cs typeface="Dosis"/>
              <a:sym typeface="Dosis"/>
            </a:endParaRPr>
          </a:p>
        </p:txBody>
      </p:sp>
      <p:cxnSp>
        <p:nvCxnSpPr>
          <p:cNvPr id="155" name="Google Shape;155;p32"/>
          <p:cNvCxnSpPr/>
          <p:nvPr/>
        </p:nvCxnSpPr>
        <p:spPr>
          <a:xfrm>
            <a:off x="164550" y="367150"/>
            <a:ext cx="6282000" cy="0"/>
          </a:xfrm>
          <a:prstGeom prst="straightConnector1">
            <a:avLst/>
          </a:prstGeom>
          <a:noFill/>
          <a:ln cap="flat" cmpd="sng" w="19050">
            <a:solidFill>
              <a:srgbClr val="082472"/>
            </a:solidFill>
            <a:prstDash val="dashDot"/>
            <a:round/>
            <a:headEnd len="med" w="med" type="diamond"/>
            <a:tailEnd len="med" w="med" type="diamon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33775" y="856821"/>
            <a:ext cx="6390300" cy="1102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33775" y="2218898"/>
            <a:ext cx="6390300" cy="65778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5">
  <p:cSld name="SECTION_HEADER_7">
    <p:spTree>
      <p:nvGrpSpPr>
        <p:cNvPr id="156" name="Shape 156"/>
        <p:cNvGrpSpPr/>
        <p:nvPr/>
      </p:nvGrpSpPr>
      <p:grpSpPr>
        <a:xfrm>
          <a:off x="0" y="0"/>
          <a:ext cx="0" cy="0"/>
          <a:chOff x="0" y="0"/>
          <a:chExt cx="0" cy="0"/>
        </a:xfrm>
      </p:grpSpPr>
      <p:sp>
        <p:nvSpPr>
          <p:cNvPr id="157" name="Google Shape;157;p33"/>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158" name="Google Shape;158;p33"/>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159" name="Google Shape;159;p33"/>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60" name="Google Shape;160;p3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61" name="Google Shape;161;p33"/>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82472"/>
                </a:solidFill>
                <a:latin typeface="Dosis"/>
                <a:ea typeface="Dosis"/>
                <a:cs typeface="Dosis"/>
                <a:sym typeface="Dosis"/>
              </a:rPr>
              <a:t>Spinal and Supra-spinal regulation of the stretch reflex.</a:t>
            </a:r>
            <a:endParaRPr>
              <a:solidFill>
                <a:srgbClr val="082472"/>
              </a:solidFill>
              <a:latin typeface="Dosis"/>
              <a:ea typeface="Dosis"/>
              <a:cs typeface="Dosis"/>
              <a:sym typeface="Dosis"/>
            </a:endParaRPr>
          </a:p>
        </p:txBody>
      </p:sp>
      <p:cxnSp>
        <p:nvCxnSpPr>
          <p:cNvPr id="162" name="Google Shape;162;p33"/>
          <p:cNvCxnSpPr/>
          <p:nvPr/>
        </p:nvCxnSpPr>
        <p:spPr>
          <a:xfrm>
            <a:off x="164550" y="367150"/>
            <a:ext cx="6282000" cy="0"/>
          </a:xfrm>
          <a:prstGeom prst="straightConnector1">
            <a:avLst/>
          </a:prstGeom>
          <a:noFill/>
          <a:ln cap="flat" cmpd="sng" w="19050">
            <a:solidFill>
              <a:srgbClr val="082472"/>
            </a:solidFill>
            <a:prstDash val="dashDot"/>
            <a:round/>
            <a:headEnd len="med" w="med" type="diamond"/>
            <a:tailEnd len="med" w="med" type="diamond"/>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6">
  <p:cSld name="SECTION_HEADER_8">
    <p:spTree>
      <p:nvGrpSpPr>
        <p:cNvPr id="163" name="Shape 163"/>
        <p:cNvGrpSpPr/>
        <p:nvPr/>
      </p:nvGrpSpPr>
      <p:grpSpPr>
        <a:xfrm>
          <a:off x="0" y="0"/>
          <a:ext cx="0" cy="0"/>
          <a:chOff x="0" y="0"/>
          <a:chExt cx="0" cy="0"/>
        </a:xfrm>
      </p:grpSpPr>
      <p:sp>
        <p:nvSpPr>
          <p:cNvPr id="164" name="Google Shape;164;p34"/>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165" name="Google Shape;165;p34"/>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166" name="Google Shape;166;p34"/>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67" name="Google Shape;167;p3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68" name="Google Shape;168;p34"/>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82472"/>
                </a:solidFill>
                <a:latin typeface="Dosis"/>
                <a:ea typeface="Dosis"/>
                <a:cs typeface="Dosis"/>
                <a:sym typeface="Dosis"/>
              </a:rPr>
              <a:t>The structure and function of the Golgi tendon organ and the inverse stretch reflex</a:t>
            </a:r>
            <a:endParaRPr>
              <a:solidFill>
                <a:srgbClr val="082472"/>
              </a:solidFill>
              <a:latin typeface="Dosis"/>
              <a:ea typeface="Dosis"/>
              <a:cs typeface="Dosis"/>
              <a:sym typeface="Dosis"/>
            </a:endParaRPr>
          </a:p>
        </p:txBody>
      </p:sp>
      <p:cxnSp>
        <p:nvCxnSpPr>
          <p:cNvPr id="169" name="Google Shape;169;p34"/>
          <p:cNvCxnSpPr/>
          <p:nvPr/>
        </p:nvCxnSpPr>
        <p:spPr>
          <a:xfrm>
            <a:off x="164550" y="367150"/>
            <a:ext cx="6282000" cy="0"/>
          </a:xfrm>
          <a:prstGeom prst="straightConnector1">
            <a:avLst/>
          </a:prstGeom>
          <a:noFill/>
          <a:ln cap="flat" cmpd="sng" w="19050">
            <a:solidFill>
              <a:srgbClr val="082472"/>
            </a:solidFill>
            <a:prstDash val="dashDot"/>
            <a:round/>
            <a:headEnd len="med" w="med" type="diamond"/>
            <a:tailEnd len="med" w="med" type="diamond"/>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6 1">
  <p:cSld name="SECTION_HEADER_8_1">
    <p:spTree>
      <p:nvGrpSpPr>
        <p:cNvPr id="170" name="Shape 170"/>
        <p:cNvGrpSpPr/>
        <p:nvPr/>
      </p:nvGrpSpPr>
      <p:grpSpPr>
        <a:xfrm>
          <a:off x="0" y="0"/>
          <a:ext cx="0" cy="0"/>
          <a:chOff x="0" y="0"/>
          <a:chExt cx="0" cy="0"/>
        </a:xfrm>
      </p:grpSpPr>
      <p:sp>
        <p:nvSpPr>
          <p:cNvPr id="171" name="Google Shape;171;p35"/>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72" name="Google Shape;172;p3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73" name="Google Shape;173;p35"/>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82472"/>
                </a:solidFill>
                <a:latin typeface="Dosis"/>
                <a:ea typeface="Dosis"/>
                <a:cs typeface="Dosis"/>
                <a:sym typeface="Dosis"/>
              </a:rPr>
              <a:t>Review</a:t>
            </a:r>
            <a:endParaRPr>
              <a:solidFill>
                <a:srgbClr val="082472"/>
              </a:solidFill>
              <a:latin typeface="Dosis"/>
              <a:ea typeface="Dosis"/>
              <a:cs typeface="Dosis"/>
              <a:sym typeface="Dosis"/>
            </a:endParaRPr>
          </a:p>
        </p:txBody>
      </p:sp>
      <p:cxnSp>
        <p:nvCxnSpPr>
          <p:cNvPr id="174" name="Google Shape;174;p35"/>
          <p:cNvCxnSpPr/>
          <p:nvPr/>
        </p:nvCxnSpPr>
        <p:spPr>
          <a:xfrm>
            <a:off x="164550" y="367150"/>
            <a:ext cx="6282000" cy="0"/>
          </a:xfrm>
          <a:prstGeom prst="straightConnector1">
            <a:avLst/>
          </a:prstGeom>
          <a:noFill/>
          <a:ln cap="flat" cmpd="sng" w="19050">
            <a:solidFill>
              <a:srgbClr val="082472"/>
            </a:solidFill>
            <a:prstDash val="dashDot"/>
            <a:round/>
            <a:headEnd len="med" w="med" type="diamond"/>
            <a:tailEnd len="med" w="med" type="diamond"/>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7">
  <p:cSld name="SECTION_HEADER_9">
    <p:spTree>
      <p:nvGrpSpPr>
        <p:cNvPr id="175" name="Shape 175"/>
        <p:cNvGrpSpPr/>
        <p:nvPr/>
      </p:nvGrpSpPr>
      <p:grpSpPr>
        <a:xfrm>
          <a:off x="0" y="0"/>
          <a:ext cx="0" cy="0"/>
          <a:chOff x="0" y="0"/>
          <a:chExt cx="0" cy="0"/>
        </a:xfrm>
      </p:grpSpPr>
      <p:sp>
        <p:nvSpPr>
          <p:cNvPr id="176" name="Google Shape;176;p36"/>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177" name="Google Shape;177;p36"/>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178" name="Google Shape;178;p36"/>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79" name="Google Shape;179;p3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80" name="Google Shape;180;p36"/>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82472"/>
                </a:solidFill>
                <a:latin typeface="Dosis"/>
                <a:ea typeface="Dosis"/>
                <a:cs typeface="Dosis"/>
                <a:sym typeface="Dosis"/>
              </a:rPr>
              <a:t>The clinical application &amp;  importance of stretch reflexes</a:t>
            </a:r>
            <a:endParaRPr>
              <a:solidFill>
                <a:srgbClr val="082472"/>
              </a:solidFill>
              <a:latin typeface="Dosis"/>
              <a:ea typeface="Dosis"/>
              <a:cs typeface="Dosis"/>
              <a:sym typeface="Dosis"/>
            </a:endParaRPr>
          </a:p>
        </p:txBody>
      </p:sp>
      <p:cxnSp>
        <p:nvCxnSpPr>
          <p:cNvPr id="181" name="Google Shape;181;p36"/>
          <p:cNvCxnSpPr/>
          <p:nvPr/>
        </p:nvCxnSpPr>
        <p:spPr>
          <a:xfrm>
            <a:off x="164550" y="367150"/>
            <a:ext cx="6282000" cy="0"/>
          </a:xfrm>
          <a:prstGeom prst="straightConnector1">
            <a:avLst/>
          </a:prstGeom>
          <a:noFill/>
          <a:ln cap="flat" cmpd="sng" w="19050">
            <a:solidFill>
              <a:srgbClr val="082472"/>
            </a:solidFill>
            <a:prstDash val="dashDot"/>
            <a:round/>
            <a:headEnd len="med" w="med" type="diamond"/>
            <a:tailEnd len="med" w="med" type="diamond"/>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8">
  <p:cSld name="SECTION_HEADER_10">
    <p:spTree>
      <p:nvGrpSpPr>
        <p:cNvPr id="182" name="Shape 182"/>
        <p:cNvGrpSpPr/>
        <p:nvPr/>
      </p:nvGrpSpPr>
      <p:grpSpPr>
        <a:xfrm>
          <a:off x="0" y="0"/>
          <a:ext cx="0" cy="0"/>
          <a:chOff x="0" y="0"/>
          <a:chExt cx="0" cy="0"/>
        </a:xfrm>
      </p:grpSpPr>
      <p:sp>
        <p:nvSpPr>
          <p:cNvPr id="183" name="Google Shape;183;p37"/>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B7B7B7"/>
            </a:solidFill>
            <a:prstDash val="solid"/>
            <a:miter lim="8000"/>
            <a:headEnd len="sm" w="sm" type="none"/>
            <a:tailEnd len="sm" w="sm" type="none"/>
          </a:ln>
        </p:spPr>
      </p:sp>
      <p:sp>
        <p:nvSpPr>
          <p:cNvPr id="184" name="Google Shape;184;p37"/>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B7B7B7"/>
            </a:solidFill>
            <a:prstDash val="solid"/>
            <a:miter lim="8000"/>
            <a:headEnd len="sm" w="sm" type="none"/>
            <a:tailEnd len="sm" w="sm" type="none"/>
          </a:ln>
        </p:spPr>
      </p:sp>
      <p:sp>
        <p:nvSpPr>
          <p:cNvPr id="185" name="Google Shape;185;p37"/>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86" name="Google Shape;186;p3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87" name="Google Shape;187;p37"/>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2"/>
                </a:solidFill>
                <a:latin typeface="Dosis"/>
                <a:ea typeface="Dosis"/>
                <a:cs typeface="Dosis"/>
                <a:sym typeface="Dosis"/>
              </a:rPr>
              <a:t>Dr. Najeeb Explanation &amp; Notes</a:t>
            </a:r>
            <a:endParaRPr>
              <a:solidFill>
                <a:schemeClr val="dk2"/>
              </a:solidFill>
              <a:latin typeface="Dosis"/>
              <a:ea typeface="Dosis"/>
              <a:cs typeface="Dosis"/>
              <a:sym typeface="Dosis"/>
            </a:endParaRPr>
          </a:p>
        </p:txBody>
      </p:sp>
      <p:cxnSp>
        <p:nvCxnSpPr>
          <p:cNvPr id="188" name="Google Shape;188;p37"/>
          <p:cNvCxnSpPr/>
          <p:nvPr/>
        </p:nvCxnSpPr>
        <p:spPr>
          <a:xfrm>
            <a:off x="164550" y="367150"/>
            <a:ext cx="6282000" cy="0"/>
          </a:xfrm>
          <a:prstGeom prst="straightConnector1">
            <a:avLst/>
          </a:prstGeom>
          <a:noFill/>
          <a:ln cap="flat" cmpd="sng" w="19050">
            <a:solidFill>
              <a:srgbClr val="B7B7B7"/>
            </a:solidFill>
            <a:prstDash val="dashDot"/>
            <a:round/>
            <a:headEnd len="med" w="med" type="diamond"/>
            <a:tailEnd len="med" w="med" type="diamond"/>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9">
  <p:cSld name="SECTION_HEADER_11">
    <p:spTree>
      <p:nvGrpSpPr>
        <p:cNvPr id="189" name="Shape 189"/>
        <p:cNvGrpSpPr/>
        <p:nvPr/>
      </p:nvGrpSpPr>
      <p:grpSpPr>
        <a:xfrm>
          <a:off x="0" y="0"/>
          <a:ext cx="0" cy="0"/>
          <a:chOff x="0" y="0"/>
          <a:chExt cx="0" cy="0"/>
        </a:xfrm>
      </p:grpSpPr>
      <p:sp>
        <p:nvSpPr>
          <p:cNvPr id="190" name="Google Shape;190;p38"/>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191" name="Google Shape;191;p38"/>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92" name="Google Shape;192;p3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93" name="Google Shape;193;p38"/>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082472"/>
              </a:solidFill>
              <a:latin typeface="Dosis"/>
              <a:ea typeface="Dosis"/>
              <a:cs typeface="Dosis"/>
              <a:sym typeface="Dosis"/>
            </a:endParaRPr>
          </a:p>
        </p:txBody>
      </p:sp>
      <p:cxnSp>
        <p:nvCxnSpPr>
          <p:cNvPr id="194" name="Google Shape;194;p38"/>
          <p:cNvCxnSpPr/>
          <p:nvPr/>
        </p:nvCxnSpPr>
        <p:spPr>
          <a:xfrm>
            <a:off x="164550" y="367150"/>
            <a:ext cx="6282000" cy="0"/>
          </a:xfrm>
          <a:prstGeom prst="straightConnector1">
            <a:avLst/>
          </a:prstGeom>
          <a:noFill/>
          <a:ln cap="flat" cmpd="sng" w="19050">
            <a:solidFill>
              <a:srgbClr val="082472"/>
            </a:solidFill>
            <a:prstDash val="dashDot"/>
            <a:round/>
            <a:headEnd len="med" w="med" type="diamond"/>
            <a:tailEnd len="med" w="med" type="diamond"/>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9 1">
  <p:cSld name="SECTION_HEADER_11_1">
    <p:spTree>
      <p:nvGrpSpPr>
        <p:cNvPr id="195" name="Shape 195"/>
        <p:cNvGrpSpPr/>
        <p:nvPr/>
      </p:nvGrpSpPr>
      <p:grpSpPr>
        <a:xfrm>
          <a:off x="0" y="0"/>
          <a:ext cx="0" cy="0"/>
          <a:chOff x="0" y="0"/>
          <a:chExt cx="0" cy="0"/>
        </a:xfrm>
      </p:grpSpPr>
      <p:sp>
        <p:nvSpPr>
          <p:cNvPr id="196" name="Google Shape;196;p39"/>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97" name="Google Shape;197;p3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98" name="Google Shape;198;p39"/>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82472"/>
                </a:solidFill>
                <a:latin typeface="Dosis"/>
                <a:ea typeface="Dosis"/>
                <a:cs typeface="Dosis"/>
                <a:sym typeface="Dosis"/>
              </a:rPr>
              <a:t>To Understand better...</a:t>
            </a:r>
            <a:endParaRPr>
              <a:solidFill>
                <a:srgbClr val="082472"/>
              </a:solidFill>
              <a:latin typeface="Dosis"/>
              <a:ea typeface="Dosis"/>
              <a:cs typeface="Dosis"/>
              <a:sym typeface="Dosis"/>
            </a:endParaRPr>
          </a:p>
        </p:txBody>
      </p:sp>
      <p:cxnSp>
        <p:nvCxnSpPr>
          <p:cNvPr id="199" name="Google Shape;199;p39"/>
          <p:cNvCxnSpPr/>
          <p:nvPr/>
        </p:nvCxnSpPr>
        <p:spPr>
          <a:xfrm>
            <a:off x="164550" y="367150"/>
            <a:ext cx="6282000" cy="0"/>
          </a:xfrm>
          <a:prstGeom prst="straightConnector1">
            <a:avLst/>
          </a:prstGeom>
          <a:noFill/>
          <a:ln cap="flat" cmpd="sng" w="19050">
            <a:solidFill>
              <a:srgbClr val="082472"/>
            </a:solidFill>
            <a:prstDash val="dashDot"/>
            <a:round/>
            <a:headEnd len="med" w="med" type="diamond"/>
            <a:tailEnd len="med" w="med" type="diamond"/>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1">
  <p:cSld name="SECTION_HEADER_1">
    <p:spTree>
      <p:nvGrpSpPr>
        <p:cNvPr id="200" name="Shape 200"/>
        <p:cNvGrpSpPr/>
        <p:nvPr/>
      </p:nvGrpSpPr>
      <p:grpSpPr>
        <a:xfrm>
          <a:off x="0" y="0"/>
          <a:ext cx="0" cy="0"/>
          <a:chOff x="0" y="0"/>
          <a:chExt cx="0" cy="0"/>
        </a:xfrm>
      </p:grpSpPr>
      <p:sp>
        <p:nvSpPr>
          <p:cNvPr id="201" name="Google Shape;201;p40"/>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202" name="Google Shape;202;p40"/>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203" name="Google Shape;203;p40"/>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204" name="Google Shape;204;p4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05" name="Google Shape;205;p40"/>
          <p:cNvSpPr txBox="1"/>
          <p:nvPr/>
        </p:nvSpPr>
        <p:spPr>
          <a:xfrm>
            <a:off x="164550" y="76200"/>
            <a:ext cx="66015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55B787"/>
              </a:solidFill>
              <a:latin typeface="Dosis"/>
              <a:ea typeface="Dosis"/>
              <a:cs typeface="Dosis"/>
              <a:sym typeface="Dosis"/>
            </a:endParaRPr>
          </a:p>
        </p:txBody>
      </p:sp>
      <p:cxnSp>
        <p:nvCxnSpPr>
          <p:cNvPr id="206" name="Google Shape;206;p40"/>
          <p:cNvCxnSpPr/>
          <p:nvPr/>
        </p:nvCxnSpPr>
        <p:spPr>
          <a:xfrm>
            <a:off x="164550" y="4433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4">
  <p:cSld name="SECTION_HEADER_4">
    <p:spTree>
      <p:nvGrpSpPr>
        <p:cNvPr id="207" name="Shape 207"/>
        <p:cNvGrpSpPr/>
        <p:nvPr/>
      </p:nvGrpSpPr>
      <p:grpSpPr>
        <a:xfrm>
          <a:off x="0" y="0"/>
          <a:ext cx="0" cy="0"/>
          <a:chOff x="0" y="0"/>
          <a:chExt cx="0" cy="0"/>
        </a:xfrm>
      </p:grpSpPr>
      <p:sp>
        <p:nvSpPr>
          <p:cNvPr id="208" name="Google Shape;208;p41"/>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209" name="Google Shape;209;p41"/>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210" name="Google Shape;210;p41"/>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211" name="Google Shape;211;p4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12" name="Google Shape;212;p41"/>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82472"/>
                </a:solidFill>
                <a:latin typeface="Dosis"/>
                <a:ea typeface="Dosis"/>
                <a:cs typeface="Dosis"/>
                <a:sym typeface="Dosis"/>
              </a:rPr>
              <a:t>Questions</a:t>
            </a:r>
            <a:endParaRPr>
              <a:solidFill>
                <a:srgbClr val="082472"/>
              </a:solidFill>
              <a:latin typeface="Dosis"/>
              <a:ea typeface="Dosis"/>
              <a:cs typeface="Dosis"/>
              <a:sym typeface="Dosis"/>
            </a:endParaRPr>
          </a:p>
        </p:txBody>
      </p:sp>
      <p:cxnSp>
        <p:nvCxnSpPr>
          <p:cNvPr id="213" name="Google Shape;213;p41"/>
          <p:cNvCxnSpPr/>
          <p:nvPr/>
        </p:nvCxnSpPr>
        <p:spPr>
          <a:xfrm>
            <a:off x="164550" y="367150"/>
            <a:ext cx="6282000" cy="0"/>
          </a:xfrm>
          <a:prstGeom prst="straightConnector1">
            <a:avLst/>
          </a:prstGeom>
          <a:noFill/>
          <a:ln cap="flat" cmpd="sng" w="19050">
            <a:solidFill>
              <a:srgbClr val="082472"/>
            </a:solidFill>
            <a:prstDash val="dashDot"/>
            <a:round/>
            <a:headEnd len="med" w="med" type="diamond"/>
            <a:tailEnd len="med" w="med" type="diamond"/>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14" name="Shape 214"/>
        <p:cNvGrpSpPr/>
        <p:nvPr/>
      </p:nvGrpSpPr>
      <p:grpSpPr>
        <a:xfrm>
          <a:off x="0" y="0"/>
          <a:ext cx="0" cy="0"/>
          <a:chOff x="0" y="0"/>
          <a:chExt cx="0" cy="0"/>
        </a:xfrm>
      </p:grpSpPr>
      <p:sp>
        <p:nvSpPr>
          <p:cNvPr id="215" name="Google Shape;215;p42"/>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42"/>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17" name="Google Shape;217;p42"/>
          <p:cNvSpPr txBox="1"/>
          <p:nvPr>
            <p:ph idx="1" type="body"/>
          </p:nvPr>
        </p:nvSpPr>
        <p:spPr>
          <a:xfrm>
            <a:off x="233775" y="2358966"/>
            <a:ext cx="6390300" cy="64575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18" name="Google Shape;218;p4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33775" y="856821"/>
            <a:ext cx="6390300" cy="1102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33775" y="2218898"/>
            <a:ext cx="3000000" cy="65778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3624300" y="2218898"/>
            <a:ext cx="3000000" cy="65778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9" name="Shape 219"/>
        <p:cNvGrpSpPr/>
        <p:nvPr/>
      </p:nvGrpSpPr>
      <p:grpSpPr>
        <a:xfrm>
          <a:off x="0" y="0"/>
          <a:ext cx="0" cy="0"/>
          <a:chOff x="0" y="0"/>
          <a:chExt cx="0" cy="0"/>
        </a:xfrm>
      </p:grpSpPr>
      <p:sp>
        <p:nvSpPr>
          <p:cNvPr id="220" name="Google Shape;220;p43"/>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21" name="Google Shape;221;p43"/>
          <p:cNvSpPr txBox="1"/>
          <p:nvPr>
            <p:ph idx="1" type="body"/>
          </p:nvPr>
        </p:nvSpPr>
        <p:spPr>
          <a:xfrm>
            <a:off x="233775"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22" name="Google Shape;222;p43"/>
          <p:cNvSpPr txBox="1"/>
          <p:nvPr>
            <p:ph idx="2" type="body"/>
          </p:nvPr>
        </p:nvSpPr>
        <p:spPr>
          <a:xfrm>
            <a:off x="3624300"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23" name="Google Shape;223;p4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24" name="Shape 224"/>
        <p:cNvGrpSpPr/>
        <p:nvPr/>
      </p:nvGrpSpPr>
      <p:grpSpPr>
        <a:xfrm>
          <a:off x="0" y="0"/>
          <a:ext cx="0" cy="0"/>
          <a:chOff x="0" y="0"/>
          <a:chExt cx="0" cy="0"/>
        </a:xfrm>
      </p:grpSpPr>
      <p:sp>
        <p:nvSpPr>
          <p:cNvPr id="225" name="Google Shape;225;p44"/>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26" name="Google Shape;226;p4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27" name="Shape 227"/>
        <p:cNvGrpSpPr/>
        <p:nvPr/>
      </p:nvGrpSpPr>
      <p:grpSpPr>
        <a:xfrm>
          <a:off x="0" y="0"/>
          <a:ext cx="0" cy="0"/>
          <a:chOff x="0" y="0"/>
          <a:chExt cx="0" cy="0"/>
        </a:xfrm>
      </p:grpSpPr>
      <p:sp>
        <p:nvSpPr>
          <p:cNvPr id="228" name="Google Shape;228;p45"/>
          <p:cNvSpPr txBox="1"/>
          <p:nvPr>
            <p:ph type="title"/>
          </p:nvPr>
        </p:nvSpPr>
        <p:spPr>
          <a:xfrm>
            <a:off x="233775" y="1069715"/>
            <a:ext cx="2106000" cy="1455000"/>
          </a:xfrm>
          <a:prstGeom prst="rect">
            <a:avLst/>
          </a:prstGeom>
        </p:spPr>
        <p:txBody>
          <a:bodyPr anchorCtr="0" anchor="b"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229" name="Google Shape;229;p45"/>
          <p:cNvSpPr txBox="1"/>
          <p:nvPr>
            <p:ph idx="1" type="body"/>
          </p:nvPr>
        </p:nvSpPr>
        <p:spPr>
          <a:xfrm>
            <a:off x="233775" y="2694311"/>
            <a:ext cx="2106000" cy="53619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0" name="Google Shape;230;p4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231" name="Shape 231"/>
        <p:cNvGrpSpPr/>
        <p:nvPr/>
      </p:nvGrpSpPr>
      <p:grpSpPr>
        <a:xfrm>
          <a:off x="0" y="0"/>
          <a:ext cx="0" cy="0"/>
          <a:chOff x="0" y="0"/>
          <a:chExt cx="0" cy="0"/>
        </a:xfrm>
      </p:grpSpPr>
      <p:sp>
        <p:nvSpPr>
          <p:cNvPr id="232" name="Google Shape;232;p46"/>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46"/>
          <p:cNvSpPr txBox="1"/>
          <p:nvPr>
            <p:ph type="title"/>
          </p:nvPr>
        </p:nvSpPr>
        <p:spPr>
          <a:xfrm>
            <a:off x="367688" y="866689"/>
            <a:ext cx="4409100" cy="78762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34" name="Google Shape;234;p4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235" name="Shape 235"/>
        <p:cNvGrpSpPr/>
        <p:nvPr/>
      </p:nvGrpSpPr>
      <p:grpSpPr>
        <a:xfrm>
          <a:off x="0" y="0"/>
          <a:ext cx="0" cy="0"/>
          <a:chOff x="0" y="0"/>
          <a:chExt cx="0" cy="0"/>
        </a:xfrm>
      </p:grpSpPr>
      <p:sp>
        <p:nvSpPr>
          <p:cNvPr id="236" name="Google Shape;236;p47"/>
          <p:cNvSpPr/>
          <p:nvPr/>
        </p:nvSpPr>
        <p:spPr>
          <a:xfrm>
            <a:off x="3429000" y="-48"/>
            <a:ext cx="3429000" cy="990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7" name="Google Shape;237;p47"/>
          <p:cNvCxnSpPr/>
          <p:nvPr/>
        </p:nvCxnSpPr>
        <p:spPr>
          <a:xfrm>
            <a:off x="3772256" y="8655334"/>
            <a:ext cx="351300" cy="0"/>
          </a:xfrm>
          <a:prstGeom prst="straightConnector1">
            <a:avLst/>
          </a:prstGeom>
          <a:noFill/>
          <a:ln cap="flat" cmpd="sng" w="19050">
            <a:solidFill>
              <a:schemeClr val="lt1"/>
            </a:solidFill>
            <a:prstDash val="solid"/>
            <a:round/>
            <a:headEnd len="sm" w="sm" type="none"/>
            <a:tailEnd len="sm" w="sm" type="none"/>
          </a:ln>
        </p:spPr>
      </p:cxnSp>
      <p:sp>
        <p:nvSpPr>
          <p:cNvPr id="238" name="Google Shape;238;p47"/>
          <p:cNvSpPr txBox="1"/>
          <p:nvPr>
            <p:ph type="title"/>
          </p:nvPr>
        </p:nvSpPr>
        <p:spPr>
          <a:xfrm>
            <a:off x="199125" y="1789164"/>
            <a:ext cx="3033900" cy="3438900"/>
          </a:xfrm>
          <a:prstGeom prst="rect">
            <a:avLst/>
          </a:prstGeom>
        </p:spPr>
        <p:txBody>
          <a:bodyPr anchorCtr="0" anchor="b" bIns="91425" lIns="91425" spcFirstLastPara="1" rIns="91425" wrap="square" tIns="91425"/>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239" name="Google Shape;239;p47"/>
          <p:cNvSpPr txBox="1"/>
          <p:nvPr>
            <p:ph idx="1" type="subTitle"/>
          </p:nvPr>
        </p:nvSpPr>
        <p:spPr>
          <a:xfrm>
            <a:off x="199125" y="5331248"/>
            <a:ext cx="3033900" cy="3030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240" name="Google Shape;240;p47"/>
          <p:cNvSpPr txBox="1"/>
          <p:nvPr>
            <p:ph idx="2" type="body"/>
          </p:nvPr>
        </p:nvSpPr>
        <p:spPr>
          <a:xfrm>
            <a:off x="3704625" y="1394326"/>
            <a:ext cx="2877600" cy="71142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241" name="Google Shape;241;p4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42" name="Shape 242"/>
        <p:cNvGrpSpPr/>
        <p:nvPr/>
      </p:nvGrpSpPr>
      <p:grpSpPr>
        <a:xfrm>
          <a:off x="0" y="0"/>
          <a:ext cx="0" cy="0"/>
          <a:chOff x="0" y="0"/>
          <a:chExt cx="0" cy="0"/>
        </a:xfrm>
      </p:grpSpPr>
      <p:sp>
        <p:nvSpPr>
          <p:cNvPr id="243" name="Google Shape;243;p48"/>
          <p:cNvSpPr txBox="1"/>
          <p:nvPr>
            <p:ph idx="1" type="body"/>
          </p:nvPr>
        </p:nvSpPr>
        <p:spPr>
          <a:xfrm>
            <a:off x="239625" y="8122835"/>
            <a:ext cx="4499100" cy="11529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244" name="Google Shape;244;p4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245" name="Shape 245"/>
        <p:cNvGrpSpPr/>
        <p:nvPr/>
      </p:nvGrpSpPr>
      <p:grpSpPr>
        <a:xfrm>
          <a:off x="0" y="0"/>
          <a:ext cx="0" cy="0"/>
          <a:chOff x="0" y="0"/>
          <a:chExt cx="0" cy="0"/>
        </a:xfrm>
      </p:grpSpPr>
      <p:sp>
        <p:nvSpPr>
          <p:cNvPr id="246" name="Google Shape;246;p49"/>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49"/>
          <p:cNvSpPr txBox="1"/>
          <p:nvPr>
            <p:ph hasCustomPrompt="1" type="title"/>
          </p:nvPr>
        </p:nvSpPr>
        <p:spPr>
          <a:xfrm>
            <a:off x="233775" y="1842784"/>
            <a:ext cx="6390300" cy="4098600"/>
          </a:xfrm>
          <a:prstGeom prst="rect">
            <a:avLst/>
          </a:prstGeom>
        </p:spPr>
        <p:txBody>
          <a:bodyPr anchorCtr="0" anchor="ctr" bIns="91425" lIns="91425" spcFirstLastPara="1" rIns="91425" wrap="square" tIns="91425"/>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248" name="Google Shape;248;p49"/>
          <p:cNvSpPr txBox="1"/>
          <p:nvPr>
            <p:ph idx="1" type="body"/>
          </p:nvPr>
        </p:nvSpPr>
        <p:spPr>
          <a:xfrm>
            <a:off x="233775" y="6087903"/>
            <a:ext cx="6390300" cy="20631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249" name="Google Shape;249;p4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50" name="Shape 250"/>
        <p:cNvGrpSpPr/>
        <p:nvPr/>
      </p:nvGrpSpPr>
      <p:grpSpPr>
        <a:xfrm>
          <a:off x="0" y="0"/>
          <a:ext cx="0" cy="0"/>
          <a:chOff x="0" y="0"/>
          <a:chExt cx="0" cy="0"/>
        </a:xfrm>
      </p:grpSpPr>
      <p:sp>
        <p:nvSpPr>
          <p:cNvPr id="251" name="Google Shape;251;p5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33775" y="856821"/>
            <a:ext cx="6390300" cy="1102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33775" y="1069715"/>
            <a:ext cx="2106000" cy="14550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33775" y="2675443"/>
            <a:ext cx="2106000" cy="61215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367688" y="866689"/>
            <a:ext cx="4775700" cy="78762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429000" y="-241"/>
            <a:ext cx="3429000" cy="990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99125" y="2374272"/>
            <a:ext cx="3033900" cy="28539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199125" y="5396853"/>
            <a:ext cx="3033900" cy="2378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3704625" y="1394085"/>
            <a:ext cx="2877600" cy="71142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33775" y="8145265"/>
            <a:ext cx="4499100" cy="11649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4.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44.xml"/><Relationship Id="rId11" Type="http://schemas.openxmlformats.org/officeDocument/2006/relationships/slideLayout" Target="../slideLayouts/slideLayout35.xml"/><Relationship Id="rId22" Type="http://schemas.openxmlformats.org/officeDocument/2006/relationships/slideLayout" Target="../slideLayouts/slideLayout46.xml"/><Relationship Id="rId10" Type="http://schemas.openxmlformats.org/officeDocument/2006/relationships/slideLayout" Target="../slideLayouts/slideLayout34.xml"/><Relationship Id="rId21" Type="http://schemas.openxmlformats.org/officeDocument/2006/relationships/slideLayout" Target="../slideLayouts/slideLayout45.xml"/><Relationship Id="rId13" Type="http://schemas.openxmlformats.org/officeDocument/2006/relationships/slideLayout" Target="../slideLayouts/slideLayout37.xml"/><Relationship Id="rId24" Type="http://schemas.openxmlformats.org/officeDocument/2006/relationships/theme" Target="../theme/theme1.xml"/><Relationship Id="rId12" Type="http://schemas.openxmlformats.org/officeDocument/2006/relationships/slideLayout" Target="../slideLayouts/slideLayout36.xml"/><Relationship Id="rId23" Type="http://schemas.openxmlformats.org/officeDocument/2006/relationships/slideLayout" Target="../slideLayouts/slideLayout47.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5" Type="http://schemas.openxmlformats.org/officeDocument/2006/relationships/slideLayout" Target="../slideLayouts/slideLayout39.xml"/><Relationship Id="rId14" Type="http://schemas.openxmlformats.org/officeDocument/2006/relationships/slideLayout" Target="../slideLayouts/slideLayout38.xml"/><Relationship Id="rId17" Type="http://schemas.openxmlformats.org/officeDocument/2006/relationships/slideLayout" Target="../slideLayouts/slideLayout41.xml"/><Relationship Id="rId16" Type="http://schemas.openxmlformats.org/officeDocument/2006/relationships/slideLayout" Target="../slideLayouts/slideLayout40.xml"/><Relationship Id="rId5" Type="http://schemas.openxmlformats.org/officeDocument/2006/relationships/slideLayout" Target="../slideLayouts/slideLayout29.xml"/><Relationship Id="rId19" Type="http://schemas.openxmlformats.org/officeDocument/2006/relationships/slideLayout" Target="../slideLayouts/slideLayout43.xml"/><Relationship Id="rId6" Type="http://schemas.openxmlformats.org/officeDocument/2006/relationships/slideLayout" Target="../slideLayouts/slideLayout30.xml"/><Relationship Id="rId18" Type="http://schemas.openxmlformats.org/officeDocument/2006/relationships/slideLayout" Target="../slideLayouts/slideLayout42.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856821"/>
            <a:ext cx="6390300" cy="11025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775" y="2218898"/>
            <a:ext cx="6390300" cy="65778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6354343" y="8978245"/>
            <a:ext cx="411600" cy="757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33775" y="608261"/>
            <a:ext cx="6390300" cy="16005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52" name="Google Shape;52;p13"/>
          <p:cNvSpPr txBox="1"/>
          <p:nvPr>
            <p:ph idx="1" type="body"/>
          </p:nvPr>
        </p:nvSpPr>
        <p:spPr>
          <a:xfrm>
            <a:off x="233775" y="2358966"/>
            <a:ext cx="6390300" cy="64575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1"/>
              </a:buClr>
              <a:buSzPts val="1800"/>
              <a:buFont typeface="Josefin Sans"/>
              <a:buChar char="●"/>
              <a:defRPr sz="1800">
                <a:solidFill>
                  <a:schemeClr val="dk1"/>
                </a:solidFill>
                <a:latin typeface="Josefin Sans"/>
                <a:ea typeface="Josefin Sans"/>
                <a:cs typeface="Josefin Sans"/>
                <a:sym typeface="Josefin Sans"/>
              </a:defRPr>
            </a:lvl1pPr>
            <a:lvl2pPr indent="-317500" lvl="1" marL="914400" rtl="0">
              <a:lnSpc>
                <a:spcPct val="115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2pPr>
            <a:lvl3pPr indent="-317500" lvl="2" marL="1371600" rtl="0">
              <a:lnSpc>
                <a:spcPct val="115000"/>
              </a:lnSpc>
              <a:spcBef>
                <a:spcPts val="1600"/>
              </a:spcBef>
              <a:spcAft>
                <a:spcPts val="0"/>
              </a:spcAft>
              <a:buClr>
                <a:schemeClr val="dk1"/>
              </a:buClr>
              <a:buSzPts val="1400"/>
              <a:buFont typeface="Economica"/>
              <a:buChar char="■"/>
              <a:defRPr>
                <a:solidFill>
                  <a:schemeClr val="dk1"/>
                </a:solidFill>
                <a:latin typeface="Economica"/>
                <a:ea typeface="Economica"/>
                <a:cs typeface="Economica"/>
                <a:sym typeface="Economica"/>
              </a:defRPr>
            </a:lvl3pPr>
            <a:lvl4pPr indent="-317500" lvl="3" marL="18288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53" name="Google Shape;53;p13"/>
          <p:cNvSpPr txBox="1"/>
          <p:nvPr>
            <p:ph idx="12" type="sldNum"/>
          </p:nvPr>
        </p:nvSpPr>
        <p:spPr>
          <a:xfrm>
            <a:off x="6354343" y="8978245"/>
            <a:ext cx="411600" cy="7578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118" name="Shape 118"/>
        <p:cNvGrpSpPr/>
        <p:nvPr/>
      </p:nvGrpSpPr>
      <p:grpSpPr>
        <a:xfrm>
          <a:off x="0" y="0"/>
          <a:ext cx="0" cy="0"/>
          <a:chOff x="0" y="0"/>
          <a:chExt cx="0" cy="0"/>
        </a:xfrm>
      </p:grpSpPr>
      <p:sp>
        <p:nvSpPr>
          <p:cNvPr id="119" name="Google Shape;119;p27"/>
          <p:cNvSpPr txBox="1"/>
          <p:nvPr>
            <p:ph type="title"/>
          </p:nvPr>
        </p:nvSpPr>
        <p:spPr>
          <a:xfrm>
            <a:off x="233775" y="608261"/>
            <a:ext cx="6390300" cy="16005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120" name="Google Shape;120;p27"/>
          <p:cNvSpPr txBox="1"/>
          <p:nvPr>
            <p:ph idx="1" type="body"/>
          </p:nvPr>
        </p:nvSpPr>
        <p:spPr>
          <a:xfrm>
            <a:off x="233775" y="2358966"/>
            <a:ext cx="6390300" cy="64575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1"/>
              </a:buClr>
              <a:buSzPts val="1800"/>
              <a:buFont typeface="Josefin Sans"/>
              <a:buChar char="●"/>
              <a:defRPr sz="1800">
                <a:solidFill>
                  <a:schemeClr val="dk1"/>
                </a:solidFill>
                <a:latin typeface="Josefin Sans"/>
                <a:ea typeface="Josefin Sans"/>
                <a:cs typeface="Josefin Sans"/>
                <a:sym typeface="Josefin Sans"/>
              </a:defRPr>
            </a:lvl1pPr>
            <a:lvl2pPr indent="-317500" lvl="1" marL="914400" rtl="0">
              <a:lnSpc>
                <a:spcPct val="115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2pPr>
            <a:lvl3pPr indent="-317500" lvl="2" marL="1371600" rtl="0">
              <a:lnSpc>
                <a:spcPct val="115000"/>
              </a:lnSpc>
              <a:spcBef>
                <a:spcPts val="1600"/>
              </a:spcBef>
              <a:spcAft>
                <a:spcPts val="0"/>
              </a:spcAft>
              <a:buClr>
                <a:schemeClr val="dk1"/>
              </a:buClr>
              <a:buSzPts val="1400"/>
              <a:buFont typeface="Economica"/>
              <a:buChar char="■"/>
              <a:defRPr>
                <a:solidFill>
                  <a:schemeClr val="dk1"/>
                </a:solidFill>
                <a:latin typeface="Economica"/>
                <a:ea typeface="Economica"/>
                <a:cs typeface="Economica"/>
                <a:sym typeface="Economica"/>
              </a:defRPr>
            </a:lvl3pPr>
            <a:lvl4pPr indent="-317500" lvl="3" marL="18288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121" name="Google Shape;121;p27"/>
          <p:cNvSpPr txBox="1"/>
          <p:nvPr>
            <p:ph idx="12" type="sldNum"/>
          </p:nvPr>
        </p:nvSpPr>
        <p:spPr>
          <a:xfrm>
            <a:off x="6354343" y="8978245"/>
            <a:ext cx="411600" cy="7578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2.png"/><Relationship Id="rId4" Type="http://schemas.openxmlformats.org/officeDocument/2006/relationships/image" Target="../media/image25.png"/><Relationship Id="rId5" Type="http://schemas.openxmlformats.org/officeDocument/2006/relationships/image" Target="../media/image1.pn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0.xml"/><Relationship Id="rId3"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6.jpg"/><Relationship Id="rId5" Type="http://schemas.openxmlformats.org/officeDocument/2006/relationships/image" Target="../media/image4.jpg"/><Relationship Id="rId6" Type="http://schemas.openxmlformats.org/officeDocument/2006/relationships/image" Target="../media/image17.jpg"/><Relationship Id="rId7"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 Id="rId3" Type="http://schemas.openxmlformats.org/officeDocument/2006/relationships/image" Target="../media/image18.jpg"/><Relationship Id="rId4" Type="http://schemas.openxmlformats.org/officeDocument/2006/relationships/image" Target="../media/image11.jpg"/><Relationship Id="rId5" Type="http://schemas.openxmlformats.org/officeDocument/2006/relationships/image" Target="../media/image7.jpg"/><Relationship Id="rId6"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23.png"/><Relationship Id="rId5" Type="http://schemas.openxmlformats.org/officeDocument/2006/relationships/image" Target="../media/image16.png"/><Relationship Id="rId6"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8.png"/><Relationship Id="rId5" Type="http://schemas.openxmlformats.org/officeDocument/2006/relationships/image" Target="../media/image19.png"/><Relationship Id="rId6"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FFF"/>
            </a:gs>
            <a:gs pos="100000">
              <a:srgbClr val="F3F3F3"/>
            </a:gs>
          </a:gsLst>
          <a:lin ang="5400012" scaled="0"/>
        </a:gradFill>
      </p:bgPr>
    </p:bg>
    <p:spTree>
      <p:nvGrpSpPr>
        <p:cNvPr id="255" name="Shape 255"/>
        <p:cNvGrpSpPr/>
        <p:nvPr/>
      </p:nvGrpSpPr>
      <p:grpSpPr>
        <a:xfrm>
          <a:off x="0" y="0"/>
          <a:ext cx="0" cy="0"/>
          <a:chOff x="0" y="0"/>
          <a:chExt cx="0" cy="0"/>
        </a:xfrm>
      </p:grpSpPr>
      <p:pic>
        <p:nvPicPr>
          <p:cNvPr id="256" name="Google Shape;256;p51"/>
          <p:cNvPicPr preferRelativeResize="0"/>
          <p:nvPr/>
        </p:nvPicPr>
        <p:blipFill rotWithShape="1">
          <a:blip r:embed="rId3">
            <a:alphaModFix/>
          </a:blip>
          <a:srcRect b="0" l="0" r="0" t="0"/>
          <a:stretch/>
        </p:blipFill>
        <p:spPr>
          <a:xfrm>
            <a:off x="0" y="288048"/>
            <a:ext cx="1874156" cy="720000"/>
          </a:xfrm>
          <a:prstGeom prst="rect">
            <a:avLst/>
          </a:prstGeom>
          <a:noFill/>
          <a:ln>
            <a:noFill/>
          </a:ln>
        </p:spPr>
      </p:pic>
      <p:sp>
        <p:nvSpPr>
          <p:cNvPr id="257" name="Google Shape;257;p51"/>
          <p:cNvSpPr txBox="1"/>
          <p:nvPr/>
        </p:nvSpPr>
        <p:spPr>
          <a:xfrm>
            <a:off x="0" y="6119650"/>
            <a:ext cx="6467100" cy="1524600"/>
          </a:xfrm>
          <a:prstGeom prst="rect">
            <a:avLst/>
          </a:prstGeom>
          <a:noFill/>
          <a:ln>
            <a:noFill/>
          </a:ln>
        </p:spPr>
        <p:txBody>
          <a:bodyPr anchorCtr="0" anchor="t" bIns="91425" lIns="91425" spcFirstLastPara="1" rIns="91425" wrap="square" tIns="91425">
            <a:noAutofit/>
          </a:bodyPr>
          <a:lstStyle/>
          <a:p>
            <a:pPr indent="-285750" lvl="0" marL="838200" rtl="0" algn="l">
              <a:spcBef>
                <a:spcPts val="0"/>
              </a:spcBef>
              <a:spcAft>
                <a:spcPts val="0"/>
              </a:spcAft>
              <a:buClr>
                <a:srgbClr val="073763"/>
              </a:buClr>
              <a:buSzPts val="1100"/>
              <a:buFont typeface="Comfortaa"/>
              <a:buChar char="❖"/>
            </a:pPr>
            <a:r>
              <a:rPr lang="en-GB" sz="1200">
                <a:solidFill>
                  <a:srgbClr val="073763"/>
                </a:solidFill>
                <a:latin typeface="Comfortaa"/>
                <a:ea typeface="Comfortaa"/>
                <a:cs typeface="Comfortaa"/>
                <a:sym typeface="Comfortaa"/>
              </a:rPr>
              <a:t>Describe the functional anatomy of upper and </a:t>
            </a:r>
            <a:r>
              <a:rPr lang="en-GB" sz="1200">
                <a:solidFill>
                  <a:srgbClr val="073763"/>
                </a:solidFill>
                <a:latin typeface="Comfortaa"/>
                <a:ea typeface="Comfortaa"/>
                <a:cs typeface="Comfortaa"/>
                <a:sym typeface="Comfortaa"/>
              </a:rPr>
              <a:t>l</a:t>
            </a:r>
            <a:r>
              <a:rPr lang="en-GB" sz="1200">
                <a:solidFill>
                  <a:srgbClr val="073763"/>
                </a:solidFill>
                <a:latin typeface="Comfortaa"/>
                <a:ea typeface="Comfortaa"/>
                <a:cs typeface="Comfortaa"/>
                <a:sym typeface="Comfortaa"/>
              </a:rPr>
              <a:t>ower motor neurons</a:t>
            </a:r>
            <a:endParaRPr sz="1200">
              <a:solidFill>
                <a:srgbClr val="073763"/>
              </a:solidFill>
              <a:latin typeface="Comfortaa"/>
              <a:ea typeface="Comfortaa"/>
              <a:cs typeface="Comfortaa"/>
              <a:sym typeface="Comfortaa"/>
            </a:endParaRPr>
          </a:p>
          <a:p>
            <a:pPr indent="-292100" lvl="0" marL="838200" rtl="0" algn="l">
              <a:spcBef>
                <a:spcPts val="0"/>
              </a:spcBef>
              <a:spcAft>
                <a:spcPts val="0"/>
              </a:spcAft>
              <a:buClr>
                <a:srgbClr val="073763"/>
              </a:buClr>
              <a:buSzPts val="1200"/>
              <a:buFont typeface="Comfortaa"/>
              <a:buChar char="❖"/>
            </a:pPr>
            <a:r>
              <a:rPr lang="en-GB" sz="1200">
                <a:solidFill>
                  <a:srgbClr val="073763"/>
                </a:solidFill>
                <a:latin typeface="Comfortaa"/>
                <a:ea typeface="Comfortaa"/>
                <a:cs typeface="Comfortaa"/>
                <a:sym typeface="Comfortaa"/>
              </a:rPr>
              <a:t>Describe the functional anatomy of upper and lower motor neurons</a:t>
            </a:r>
            <a:endParaRPr sz="1200">
              <a:solidFill>
                <a:srgbClr val="073763"/>
              </a:solidFill>
              <a:latin typeface="Comfortaa"/>
              <a:ea typeface="Comfortaa"/>
              <a:cs typeface="Comfortaa"/>
              <a:sym typeface="Comfortaa"/>
            </a:endParaRPr>
          </a:p>
          <a:p>
            <a:pPr indent="-292100" lvl="0" marL="838200" rtl="0" algn="l">
              <a:spcBef>
                <a:spcPts val="0"/>
              </a:spcBef>
              <a:spcAft>
                <a:spcPts val="0"/>
              </a:spcAft>
              <a:buClr>
                <a:srgbClr val="073763"/>
              </a:buClr>
              <a:buSzPts val="1200"/>
              <a:buFont typeface="Comfortaa"/>
              <a:buChar char="❖"/>
            </a:pPr>
            <a:r>
              <a:rPr lang="en-GB" sz="1200">
                <a:solidFill>
                  <a:srgbClr val="073763"/>
                </a:solidFill>
                <a:latin typeface="Comfortaa"/>
                <a:ea typeface="Comfortaa"/>
                <a:cs typeface="Comfortaa"/>
                <a:sym typeface="Comfortaa"/>
              </a:rPr>
              <a:t>Explain features of Brown Sequard Syndrome</a:t>
            </a:r>
            <a:endParaRPr sz="1200">
              <a:solidFill>
                <a:srgbClr val="073763"/>
              </a:solidFill>
              <a:latin typeface="Comfortaa"/>
              <a:ea typeface="Comfortaa"/>
              <a:cs typeface="Comfortaa"/>
              <a:sym typeface="Comfortaa"/>
            </a:endParaRPr>
          </a:p>
          <a:p>
            <a:pPr indent="-292100" lvl="0" marL="838200" rtl="0" algn="l">
              <a:spcBef>
                <a:spcPts val="0"/>
              </a:spcBef>
              <a:spcAft>
                <a:spcPts val="0"/>
              </a:spcAft>
              <a:buClr>
                <a:srgbClr val="073763"/>
              </a:buClr>
              <a:buSzPts val="1200"/>
              <a:buFont typeface="Comfortaa"/>
              <a:buChar char="❖"/>
            </a:pPr>
            <a:r>
              <a:rPr lang="en-GB" sz="1200">
                <a:solidFill>
                  <a:srgbClr val="073763"/>
                </a:solidFill>
                <a:latin typeface="Comfortaa"/>
                <a:ea typeface="Comfortaa"/>
                <a:cs typeface="Comfortaa"/>
                <a:sym typeface="Comfortaa"/>
              </a:rPr>
              <a:t>Correlate the site of lesion with pattern of loss of sensations</a:t>
            </a:r>
            <a:endParaRPr sz="1200">
              <a:solidFill>
                <a:srgbClr val="073763"/>
              </a:solidFill>
              <a:latin typeface="Comfortaa"/>
              <a:ea typeface="Comfortaa"/>
              <a:cs typeface="Comfortaa"/>
              <a:sym typeface="Comfortaa"/>
            </a:endParaRPr>
          </a:p>
          <a:p>
            <a:pPr indent="-292100" lvl="0" marL="838200" rtl="0" algn="l">
              <a:spcBef>
                <a:spcPts val="0"/>
              </a:spcBef>
              <a:spcAft>
                <a:spcPts val="0"/>
              </a:spcAft>
              <a:buClr>
                <a:srgbClr val="073763"/>
              </a:buClr>
              <a:buSzPts val="1200"/>
              <a:buFont typeface="Comfortaa"/>
              <a:buChar char="❖"/>
            </a:pPr>
            <a:r>
              <a:rPr lang="en-GB" sz="1200">
                <a:solidFill>
                  <a:srgbClr val="073763"/>
                </a:solidFill>
                <a:latin typeface="Comfortaa"/>
                <a:ea typeface="Comfortaa"/>
                <a:cs typeface="Comfortaa"/>
                <a:sym typeface="Comfortaa"/>
              </a:rPr>
              <a:t>Describe facial, bulbar and pseudobulbar palsy</a:t>
            </a:r>
            <a:endParaRPr sz="1200">
              <a:solidFill>
                <a:srgbClr val="073763"/>
              </a:solidFill>
              <a:latin typeface="Comfortaa"/>
              <a:ea typeface="Comfortaa"/>
              <a:cs typeface="Comfortaa"/>
              <a:sym typeface="Comfortaa"/>
            </a:endParaRPr>
          </a:p>
          <a:p>
            <a:pPr indent="0" lvl="0" marL="914400" rtl="0" algn="l">
              <a:spcBef>
                <a:spcPts val="0"/>
              </a:spcBef>
              <a:spcAft>
                <a:spcPts val="0"/>
              </a:spcAft>
              <a:buNone/>
            </a:pPr>
            <a:r>
              <a:t/>
            </a:r>
            <a:endParaRPr sz="1200">
              <a:solidFill>
                <a:srgbClr val="073763"/>
              </a:solidFill>
              <a:latin typeface="Comfortaa"/>
              <a:ea typeface="Comfortaa"/>
              <a:cs typeface="Comfortaa"/>
              <a:sym typeface="Comfortaa"/>
            </a:endParaRPr>
          </a:p>
        </p:txBody>
      </p:sp>
      <p:sp>
        <p:nvSpPr>
          <p:cNvPr id="258" name="Google Shape;258;p51"/>
          <p:cNvSpPr txBox="1"/>
          <p:nvPr/>
        </p:nvSpPr>
        <p:spPr>
          <a:xfrm flipH="1" rot="5400000">
            <a:off x="5235000" y="3689025"/>
            <a:ext cx="3048600" cy="221700"/>
          </a:xfrm>
          <a:prstGeom prst="rect">
            <a:avLst/>
          </a:prstGeom>
          <a:noFill/>
          <a:ln>
            <a:noFill/>
          </a:ln>
          <a:effectLst>
            <a:outerShdw blurRad="57150" rotWithShape="0" algn="bl" dir="5400000" dist="19050">
              <a:srgbClr val="434343">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2C5072"/>
                </a:solidFill>
                <a:latin typeface="Cairo"/>
                <a:ea typeface="Cairo"/>
                <a:cs typeface="Cairo"/>
                <a:sym typeface="Cairo"/>
              </a:rPr>
              <a:t>5th</a:t>
            </a:r>
            <a:r>
              <a:rPr b="1" lang="en-GB">
                <a:solidFill>
                  <a:srgbClr val="2C5072"/>
                </a:solidFill>
                <a:latin typeface="Cairo"/>
                <a:ea typeface="Cairo"/>
                <a:cs typeface="Cairo"/>
                <a:sym typeface="Cairo"/>
              </a:rPr>
              <a:t> Lecture  ∣ The Physiology Team</a:t>
            </a:r>
            <a:endParaRPr b="1">
              <a:solidFill>
                <a:srgbClr val="2C5072"/>
              </a:solidFill>
              <a:latin typeface="Cairo"/>
              <a:ea typeface="Cairo"/>
              <a:cs typeface="Cairo"/>
              <a:sym typeface="Cairo"/>
            </a:endParaRPr>
          </a:p>
        </p:txBody>
      </p:sp>
      <p:sp>
        <p:nvSpPr>
          <p:cNvPr id="259" name="Google Shape;259;p51"/>
          <p:cNvSpPr/>
          <p:nvPr/>
        </p:nvSpPr>
        <p:spPr>
          <a:xfrm>
            <a:off x="-1115118" y="5671081"/>
            <a:ext cx="2786700" cy="366300"/>
          </a:xfrm>
          <a:prstGeom prst="roundRect">
            <a:avLst>
              <a:gd fmla="val 50000" name="adj"/>
            </a:avLst>
          </a:prstGeom>
          <a:solidFill>
            <a:srgbClr val="134F5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b="1" lang="en-GB" sz="1600">
                <a:solidFill>
                  <a:schemeClr val="dk1"/>
                </a:solidFill>
                <a:latin typeface="Courier New"/>
                <a:ea typeface="Courier New"/>
                <a:cs typeface="Courier New"/>
                <a:sym typeface="Courier New"/>
              </a:rPr>
              <a:t>          </a:t>
            </a:r>
            <a:r>
              <a:rPr b="1" lang="en-GB" sz="1600">
                <a:solidFill>
                  <a:srgbClr val="FFFFFF"/>
                </a:solidFill>
                <a:latin typeface="Comfortaa"/>
                <a:ea typeface="Comfortaa"/>
                <a:cs typeface="Comfortaa"/>
                <a:sym typeface="Comfortaa"/>
              </a:rPr>
              <a:t>Objectives</a:t>
            </a:r>
            <a:r>
              <a:rPr b="1" lang="en-GB" sz="1600">
                <a:solidFill>
                  <a:srgbClr val="FFFFFF"/>
                </a:solidFill>
                <a:latin typeface="Courier New"/>
                <a:ea typeface="Courier New"/>
                <a:cs typeface="Courier New"/>
                <a:sym typeface="Courier New"/>
              </a:rPr>
              <a:t>:</a:t>
            </a:r>
            <a:endParaRPr sz="1600">
              <a:solidFill>
                <a:srgbClr val="FFFFFF"/>
              </a:solidFill>
            </a:endParaRPr>
          </a:p>
        </p:txBody>
      </p:sp>
      <p:cxnSp>
        <p:nvCxnSpPr>
          <p:cNvPr id="260" name="Google Shape;260;p51"/>
          <p:cNvCxnSpPr/>
          <p:nvPr/>
        </p:nvCxnSpPr>
        <p:spPr>
          <a:xfrm>
            <a:off x="3355240" y="126479"/>
            <a:ext cx="2494200" cy="300"/>
          </a:xfrm>
          <a:prstGeom prst="straightConnector1">
            <a:avLst/>
          </a:prstGeom>
          <a:noFill/>
          <a:ln cap="flat" cmpd="sng" w="28575">
            <a:solidFill>
              <a:srgbClr val="073763"/>
            </a:solidFill>
            <a:prstDash val="solid"/>
            <a:round/>
            <a:headEnd len="med" w="med" type="none"/>
            <a:tailEnd len="med" w="med" type="none"/>
          </a:ln>
          <a:effectLst>
            <a:outerShdw blurRad="57150" rotWithShape="0" algn="bl" dir="5400000" dist="19050">
              <a:srgbClr val="434343">
                <a:alpha val="50000"/>
              </a:srgbClr>
            </a:outerShdw>
          </a:effectLst>
        </p:spPr>
      </p:cxnSp>
      <p:sp>
        <p:nvSpPr>
          <p:cNvPr id="261" name="Google Shape;261;p51"/>
          <p:cNvSpPr txBox="1"/>
          <p:nvPr/>
        </p:nvSpPr>
        <p:spPr>
          <a:xfrm>
            <a:off x="1466932" y="3984312"/>
            <a:ext cx="54864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51"/>
          <p:cNvSpPr/>
          <p:nvPr/>
        </p:nvSpPr>
        <p:spPr>
          <a:xfrm flipH="1">
            <a:off x="4682100" y="9553450"/>
            <a:ext cx="2175900" cy="349500"/>
          </a:xfrm>
          <a:prstGeom prst="homePlate">
            <a:avLst>
              <a:gd fmla="val 50000" name="adj"/>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300">
                <a:solidFill>
                  <a:srgbClr val="FFFFFF"/>
                </a:solidFill>
                <a:latin typeface="Cairo"/>
                <a:ea typeface="Cairo"/>
                <a:cs typeface="Cairo"/>
                <a:sym typeface="Cairo"/>
              </a:rPr>
              <a:t>وَأَن لَّيْسَ لِلْإِنسَانِ إِلَّا مَا سَعَىٰ </a:t>
            </a:r>
            <a:endParaRPr sz="1300">
              <a:solidFill>
                <a:srgbClr val="FFFFFF"/>
              </a:solidFill>
              <a:latin typeface="Cairo"/>
              <a:ea typeface="Cairo"/>
              <a:cs typeface="Cairo"/>
              <a:sym typeface="Cairo"/>
            </a:endParaRPr>
          </a:p>
        </p:txBody>
      </p:sp>
      <p:sp>
        <p:nvSpPr>
          <p:cNvPr id="263" name="Google Shape;263;p51"/>
          <p:cNvSpPr/>
          <p:nvPr/>
        </p:nvSpPr>
        <p:spPr>
          <a:xfrm>
            <a:off x="4772400" y="8498650"/>
            <a:ext cx="1948500" cy="932100"/>
          </a:xfrm>
          <a:prstGeom prst="round2DiagRect">
            <a:avLst>
              <a:gd fmla="val 16667" name="adj1"/>
              <a:gd fmla="val 50000" name="adj2"/>
            </a:avLst>
          </a:prstGeom>
          <a:solidFill>
            <a:srgbClr val="F3F3F3"/>
          </a:solidFill>
          <a:ln cap="flat" cmpd="sng" w="28575">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accent2"/>
                </a:solidFill>
                <a:latin typeface="Cairo"/>
                <a:ea typeface="Cairo"/>
                <a:cs typeface="Cairo"/>
                <a:sym typeface="Cairo"/>
              </a:rPr>
              <a:t>Colour index: </a:t>
            </a:r>
            <a:endParaRPr>
              <a:solidFill>
                <a:schemeClr val="accent2"/>
              </a:solidFill>
              <a:latin typeface="Cairo"/>
              <a:ea typeface="Cairo"/>
              <a:cs typeface="Cairo"/>
              <a:sym typeface="Cairo"/>
            </a:endParaRPr>
          </a:p>
          <a:p>
            <a:pPr indent="-311150" lvl="0" marL="457200" rtl="0" algn="l">
              <a:spcBef>
                <a:spcPts val="0"/>
              </a:spcBef>
              <a:spcAft>
                <a:spcPts val="0"/>
              </a:spcAft>
              <a:buSzPts val="1300"/>
              <a:buFont typeface="Cairo"/>
              <a:buChar char="●"/>
            </a:pPr>
            <a:r>
              <a:rPr lang="en-GB" sz="1300">
                <a:solidFill>
                  <a:schemeClr val="accent3"/>
                </a:solidFill>
                <a:latin typeface="Cairo"/>
                <a:ea typeface="Cairo"/>
                <a:cs typeface="Cairo"/>
                <a:sym typeface="Cairo"/>
              </a:rPr>
              <a:t>important</a:t>
            </a:r>
            <a:r>
              <a:rPr lang="en-GB" sz="1300">
                <a:latin typeface="Cairo"/>
                <a:ea typeface="Cairo"/>
                <a:cs typeface="Cairo"/>
                <a:sym typeface="Cairo"/>
              </a:rPr>
              <a:t> </a:t>
            </a:r>
            <a:endParaRPr sz="1300">
              <a:latin typeface="Cairo"/>
              <a:ea typeface="Cairo"/>
              <a:cs typeface="Cairo"/>
              <a:sym typeface="Cairo"/>
            </a:endParaRPr>
          </a:p>
          <a:p>
            <a:pPr indent="-311150" lvl="0" marL="457200" rtl="0" algn="l">
              <a:spcBef>
                <a:spcPts val="0"/>
              </a:spcBef>
              <a:spcAft>
                <a:spcPts val="0"/>
              </a:spcAft>
              <a:buClr>
                <a:schemeClr val="accent3"/>
              </a:buClr>
              <a:buSzPts val="1300"/>
              <a:buFont typeface="Cairo"/>
              <a:buChar char="●"/>
            </a:pPr>
            <a:r>
              <a:rPr lang="en-GB" sz="1300">
                <a:solidFill>
                  <a:schemeClr val="accent3"/>
                </a:solidFill>
                <a:latin typeface="Cairo"/>
                <a:ea typeface="Cairo"/>
                <a:cs typeface="Cairo"/>
                <a:sym typeface="Cairo"/>
              </a:rPr>
              <a:t>Numbers</a:t>
            </a:r>
            <a:endParaRPr sz="1300">
              <a:solidFill>
                <a:schemeClr val="accent3"/>
              </a:solidFill>
              <a:latin typeface="Cairo"/>
              <a:ea typeface="Cairo"/>
              <a:cs typeface="Cairo"/>
              <a:sym typeface="Cairo"/>
            </a:endParaRPr>
          </a:p>
          <a:p>
            <a:pPr indent="-311150" lvl="0" marL="457200" rtl="0" algn="l">
              <a:spcBef>
                <a:spcPts val="0"/>
              </a:spcBef>
              <a:spcAft>
                <a:spcPts val="0"/>
              </a:spcAft>
              <a:buClr>
                <a:schemeClr val="accent3"/>
              </a:buClr>
              <a:buSzPts val="1300"/>
              <a:buFont typeface="Cairo"/>
              <a:buChar char="●"/>
            </a:pPr>
            <a:r>
              <a:rPr lang="en-GB" sz="1300">
                <a:solidFill>
                  <a:schemeClr val="accent3"/>
                </a:solidFill>
                <a:latin typeface="Cairo"/>
                <a:ea typeface="Cairo"/>
                <a:cs typeface="Cairo"/>
                <a:sym typeface="Cairo"/>
              </a:rPr>
              <a:t>Extra</a:t>
            </a:r>
            <a:endParaRPr>
              <a:solidFill>
                <a:schemeClr val="accent3"/>
              </a:solidFill>
            </a:endParaRPr>
          </a:p>
        </p:txBody>
      </p:sp>
      <p:sp>
        <p:nvSpPr>
          <p:cNvPr id="264" name="Google Shape;264;p51"/>
          <p:cNvSpPr/>
          <p:nvPr/>
        </p:nvSpPr>
        <p:spPr>
          <a:xfrm>
            <a:off x="5086628" y="9005695"/>
            <a:ext cx="174000" cy="157500"/>
          </a:xfrm>
          <a:prstGeom prst="ellipse">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51"/>
          <p:cNvSpPr/>
          <p:nvPr/>
        </p:nvSpPr>
        <p:spPr>
          <a:xfrm>
            <a:off x="5086628" y="8804803"/>
            <a:ext cx="174000" cy="157500"/>
          </a:xfrm>
          <a:prstGeom prst="ellipse">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51"/>
          <p:cNvSpPr/>
          <p:nvPr/>
        </p:nvSpPr>
        <p:spPr>
          <a:xfrm>
            <a:off x="5086628" y="9206595"/>
            <a:ext cx="174000" cy="157500"/>
          </a:xfrm>
          <a:prstGeom prst="ellipse">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51"/>
          <p:cNvSpPr txBox="1"/>
          <p:nvPr/>
        </p:nvSpPr>
        <p:spPr>
          <a:xfrm>
            <a:off x="141900" y="4282425"/>
            <a:ext cx="5707500" cy="72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a:solidFill>
                  <a:srgbClr val="073763"/>
                </a:solidFill>
                <a:latin typeface="Philosopher"/>
                <a:ea typeface="Philosopher"/>
                <a:cs typeface="Philosopher"/>
                <a:sym typeface="Philosopher"/>
              </a:rPr>
              <a:t>Upper motor neuron lesions &amp; Lower motor neuron lesions</a:t>
            </a:r>
            <a:endParaRPr b="1" sz="3000">
              <a:solidFill>
                <a:srgbClr val="073763"/>
              </a:solidFill>
              <a:latin typeface="Philosopher"/>
              <a:ea typeface="Philosopher"/>
              <a:cs typeface="Philosopher"/>
              <a:sym typeface="Philosopher"/>
            </a:endParaRPr>
          </a:p>
        </p:txBody>
      </p:sp>
      <p:sp>
        <p:nvSpPr>
          <p:cNvPr id="268" name="Google Shape;268;p51"/>
          <p:cNvSpPr/>
          <p:nvPr/>
        </p:nvSpPr>
        <p:spPr>
          <a:xfrm>
            <a:off x="-1115128" y="8031331"/>
            <a:ext cx="2786700" cy="366300"/>
          </a:xfrm>
          <a:prstGeom prst="roundRect">
            <a:avLst>
              <a:gd fmla="val 50000" name="adj"/>
            </a:avLst>
          </a:prstGeom>
          <a:solidFill>
            <a:srgbClr val="134F5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b="1" lang="en-GB" sz="1600">
                <a:solidFill>
                  <a:schemeClr val="dk1"/>
                </a:solidFill>
                <a:latin typeface="Courier New"/>
                <a:ea typeface="Courier New"/>
                <a:cs typeface="Courier New"/>
                <a:sym typeface="Courier New"/>
              </a:rPr>
              <a:t>          </a:t>
            </a:r>
            <a:r>
              <a:rPr b="1" lang="en-GB" sz="1600">
                <a:solidFill>
                  <a:srgbClr val="FFFFFF"/>
                </a:solidFill>
                <a:latin typeface="Comfortaa"/>
                <a:ea typeface="Comfortaa"/>
                <a:cs typeface="Comfortaa"/>
                <a:sym typeface="Comfortaa"/>
              </a:rPr>
              <a:t>Done by :</a:t>
            </a:r>
            <a:endParaRPr sz="1600">
              <a:solidFill>
                <a:srgbClr val="FFFFFF"/>
              </a:solidFill>
            </a:endParaRPr>
          </a:p>
        </p:txBody>
      </p:sp>
      <p:pic>
        <p:nvPicPr>
          <p:cNvPr id="269" name="Google Shape;269;p51"/>
          <p:cNvPicPr preferRelativeResize="0"/>
          <p:nvPr/>
        </p:nvPicPr>
        <p:blipFill>
          <a:blip r:embed="rId4">
            <a:alphaModFix/>
          </a:blip>
          <a:stretch>
            <a:fillRect/>
          </a:stretch>
        </p:blipFill>
        <p:spPr>
          <a:xfrm>
            <a:off x="3507775" y="1547000"/>
            <a:ext cx="2959350" cy="2872599"/>
          </a:xfrm>
          <a:prstGeom prst="rect">
            <a:avLst/>
          </a:prstGeom>
          <a:noFill/>
          <a:ln>
            <a:noFill/>
          </a:ln>
        </p:spPr>
      </p:pic>
      <p:sp>
        <p:nvSpPr>
          <p:cNvPr id="270" name="Google Shape;270;p51"/>
          <p:cNvSpPr txBox="1"/>
          <p:nvPr/>
        </p:nvSpPr>
        <p:spPr>
          <a:xfrm>
            <a:off x="-112275" y="8482025"/>
            <a:ext cx="4884600" cy="1420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073763"/>
              </a:buClr>
              <a:buSzPts val="1400"/>
              <a:buChar char="❖"/>
            </a:pPr>
            <a:r>
              <a:rPr b="1" lang="en-GB">
                <a:solidFill>
                  <a:srgbClr val="073763"/>
                </a:solidFill>
              </a:rPr>
              <a:t>Team leaders:</a:t>
            </a:r>
            <a:r>
              <a:rPr lang="en-GB">
                <a:solidFill>
                  <a:srgbClr val="073763"/>
                </a:solidFill>
              </a:rPr>
              <a:t> Abdulelah Aldossari, Ali Alammari </a:t>
            </a:r>
            <a:endParaRPr>
              <a:solidFill>
                <a:srgbClr val="073763"/>
              </a:solidFill>
            </a:endParaRPr>
          </a:p>
          <a:p>
            <a:pPr indent="0" lvl="0" marL="0" rtl="0" algn="ctr">
              <a:spcBef>
                <a:spcPts val="0"/>
              </a:spcBef>
              <a:spcAft>
                <a:spcPts val="0"/>
              </a:spcAft>
              <a:buNone/>
            </a:pPr>
            <a:r>
              <a:rPr lang="en-GB">
                <a:solidFill>
                  <a:srgbClr val="073763"/>
                </a:solidFill>
              </a:rPr>
              <a:t>                          Fatima Balsharaf, Rahaf Alshammari</a:t>
            </a:r>
            <a:endParaRPr>
              <a:solidFill>
                <a:srgbClr val="073763"/>
              </a:solidFill>
            </a:endParaRPr>
          </a:p>
          <a:p>
            <a:pPr indent="0" lvl="0" marL="0" rtl="0" algn="r">
              <a:spcBef>
                <a:spcPts val="0"/>
              </a:spcBef>
              <a:spcAft>
                <a:spcPts val="0"/>
              </a:spcAft>
              <a:buNone/>
            </a:pPr>
            <a:r>
              <a:t/>
            </a:r>
            <a:endParaRPr>
              <a:solidFill>
                <a:srgbClr val="073763"/>
              </a:solidFill>
            </a:endParaRPr>
          </a:p>
          <a:p>
            <a:pPr indent="-317500" lvl="0" marL="457200" rtl="0" algn="l">
              <a:spcBef>
                <a:spcPts val="0"/>
              </a:spcBef>
              <a:spcAft>
                <a:spcPts val="0"/>
              </a:spcAft>
              <a:buClr>
                <a:srgbClr val="073763"/>
              </a:buClr>
              <a:buSzPts val="1400"/>
              <a:buChar char="❖"/>
            </a:pPr>
            <a:r>
              <a:rPr b="1" lang="en-GB">
                <a:solidFill>
                  <a:srgbClr val="073763"/>
                </a:solidFill>
              </a:rPr>
              <a:t>Team members: </a:t>
            </a:r>
            <a:r>
              <a:rPr lang="en-GB">
                <a:solidFill>
                  <a:srgbClr val="073763"/>
                </a:solidFill>
              </a:rPr>
              <a:t>Mohammed Alhassan, Rahaf Alshunaiber, Zeyad Alkhenizan, Abdulaziz Aldurgham</a:t>
            </a:r>
            <a:endParaRPr>
              <a:solidFill>
                <a:srgbClr val="073763"/>
              </a:solidFill>
            </a:endParaRPr>
          </a:p>
          <a:p>
            <a:pPr indent="0" lvl="0" marL="457200" rtl="0" algn="l">
              <a:spcBef>
                <a:spcPts val="0"/>
              </a:spcBef>
              <a:spcAft>
                <a:spcPts val="0"/>
              </a:spcAft>
              <a:buNone/>
            </a:pPr>
            <a:r>
              <a:t/>
            </a:r>
            <a:endParaRPr>
              <a:solidFill>
                <a:srgbClr val="073763"/>
              </a:solidFill>
            </a:endParaRPr>
          </a:p>
        </p:txBody>
      </p:sp>
      <p:pic>
        <p:nvPicPr>
          <p:cNvPr id="271" name="Google Shape;271;p51"/>
          <p:cNvPicPr preferRelativeResize="0"/>
          <p:nvPr/>
        </p:nvPicPr>
        <p:blipFill>
          <a:blip r:embed="rId5">
            <a:alphaModFix/>
          </a:blip>
          <a:stretch>
            <a:fillRect/>
          </a:stretch>
        </p:blipFill>
        <p:spPr>
          <a:xfrm>
            <a:off x="4881821" y="126475"/>
            <a:ext cx="896729" cy="881275"/>
          </a:xfrm>
          <a:prstGeom prst="rect">
            <a:avLst/>
          </a:prstGeom>
          <a:noFill/>
          <a:ln>
            <a:noFill/>
          </a:ln>
        </p:spPr>
      </p:pic>
      <p:pic>
        <p:nvPicPr>
          <p:cNvPr id="272" name="Google Shape;272;p51"/>
          <p:cNvPicPr preferRelativeResize="0"/>
          <p:nvPr/>
        </p:nvPicPr>
        <p:blipFill>
          <a:blip r:embed="rId6">
            <a:alphaModFix/>
          </a:blip>
          <a:stretch>
            <a:fillRect/>
          </a:stretch>
        </p:blipFill>
        <p:spPr>
          <a:xfrm>
            <a:off x="5689519" y="126771"/>
            <a:ext cx="958935" cy="881275"/>
          </a:xfrm>
          <a:prstGeom prst="rect">
            <a:avLst/>
          </a:prstGeom>
          <a:noFill/>
          <a:ln>
            <a:noFill/>
          </a:ln>
        </p:spPr>
      </p:pic>
    </p:spTree>
  </p:cSld>
  <p:clrMapOvr>
    <a:masterClrMapping/>
  </p:clrMapOvr>
  <mc:AlternateContent>
    <mc:Choice Requires="p14">
      <p:transition spd="slow" p14:dur="1000">
        <p:fade thruBlk="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 name="Shape 378"/>
        <p:cNvGrpSpPr/>
        <p:nvPr/>
      </p:nvGrpSpPr>
      <p:grpSpPr>
        <a:xfrm>
          <a:off x="0" y="0"/>
          <a:ext cx="0" cy="0"/>
          <a:chOff x="0" y="0"/>
          <a:chExt cx="0" cy="0"/>
        </a:xfrm>
      </p:grpSpPr>
      <p:sp>
        <p:nvSpPr>
          <p:cNvPr id="379" name="Google Shape;379;p60"/>
          <p:cNvSpPr txBox="1"/>
          <p:nvPr/>
        </p:nvSpPr>
        <p:spPr>
          <a:xfrm>
            <a:off x="190500" y="571500"/>
            <a:ext cx="3591000" cy="57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45818E"/>
                </a:solidFill>
                <a:highlight>
                  <a:srgbClr val="D0E0E3"/>
                </a:highlight>
                <a:latin typeface="Josefin Sans"/>
                <a:ea typeface="Josefin Sans"/>
                <a:cs typeface="Josefin Sans"/>
                <a:sym typeface="Josefin Sans"/>
              </a:rPr>
              <a:t>Bulbar and pseudobulbar palsy</a:t>
            </a:r>
            <a:endParaRPr sz="1800">
              <a:solidFill>
                <a:srgbClr val="45818E"/>
              </a:solidFill>
              <a:highlight>
                <a:srgbClr val="D0E0E3"/>
              </a:highlight>
              <a:latin typeface="Josefin Sans"/>
              <a:ea typeface="Josefin Sans"/>
              <a:cs typeface="Josefin Sans"/>
              <a:sym typeface="Josefin Sans"/>
            </a:endParaRPr>
          </a:p>
        </p:txBody>
      </p:sp>
      <p:graphicFrame>
        <p:nvGraphicFramePr>
          <p:cNvPr id="380" name="Google Shape;380;p60"/>
          <p:cNvGraphicFramePr/>
          <p:nvPr/>
        </p:nvGraphicFramePr>
        <p:xfrm>
          <a:off x="400050" y="1208150"/>
          <a:ext cx="3000000" cy="3000000"/>
        </p:xfrm>
        <a:graphic>
          <a:graphicData uri="http://schemas.openxmlformats.org/drawingml/2006/table">
            <a:tbl>
              <a:tblPr>
                <a:noFill/>
                <a:tableStyleId>{E64705A2-1D39-44DF-9B26-FDD4F64B4387}</a:tableStyleId>
              </a:tblPr>
              <a:tblGrid>
                <a:gridCol w="3007525"/>
                <a:gridCol w="3007525"/>
              </a:tblGrid>
              <a:tr h="395300">
                <a:tc>
                  <a:txBody>
                    <a:bodyPr>
                      <a:noAutofit/>
                    </a:bodyPr>
                    <a:lstStyle/>
                    <a:p>
                      <a:pPr indent="0" lvl="0" marL="0" rtl="0" algn="ctr">
                        <a:spcBef>
                          <a:spcPts val="0"/>
                        </a:spcBef>
                        <a:spcAft>
                          <a:spcPts val="0"/>
                        </a:spcAft>
                        <a:buNone/>
                      </a:pPr>
                      <a:r>
                        <a:rPr b="1" lang="en-GB" sz="1700">
                          <a:solidFill>
                            <a:srgbClr val="E69138"/>
                          </a:solidFill>
                          <a:latin typeface="Philosopher"/>
                          <a:ea typeface="Philosopher"/>
                          <a:cs typeface="Philosopher"/>
                          <a:sym typeface="Philosopher"/>
                        </a:rPr>
                        <a:t>Bulbar palsy</a:t>
                      </a:r>
                      <a:endParaRPr b="1" sz="1700">
                        <a:solidFill>
                          <a:srgbClr val="E69138"/>
                        </a:solidFill>
                        <a:latin typeface="Philosopher"/>
                        <a:ea typeface="Philosopher"/>
                        <a:cs typeface="Philosopher"/>
                        <a:sym typeface="Philosopher"/>
                      </a:endParaRPr>
                    </a:p>
                  </a:txBody>
                  <a:tcPr marT="91425" marB="91425" marR="91425" marL="91425">
                    <a:lnL cap="flat" cmpd="sng" w="9525">
                      <a:solidFill>
                        <a:srgbClr val="76A5AF"/>
                      </a:solidFill>
                      <a:prstDash val="dashDot"/>
                      <a:round/>
                      <a:headEnd len="sm" w="sm" type="none"/>
                      <a:tailEnd len="sm" w="sm" type="none"/>
                    </a:lnL>
                    <a:lnR cap="flat" cmpd="sng" w="9525">
                      <a:solidFill>
                        <a:srgbClr val="76A5AF"/>
                      </a:solidFill>
                      <a:prstDash val="dashDot"/>
                      <a:round/>
                      <a:headEnd len="sm" w="sm" type="none"/>
                      <a:tailEnd len="sm" w="sm" type="none"/>
                    </a:lnR>
                    <a:lnT cap="flat" cmpd="sng" w="9525">
                      <a:solidFill>
                        <a:srgbClr val="76A5AF"/>
                      </a:solidFill>
                      <a:prstDash val="dashDot"/>
                      <a:round/>
                      <a:headEnd len="sm" w="sm" type="none"/>
                      <a:tailEnd len="sm" w="sm" type="none"/>
                    </a:lnT>
                    <a:lnB cap="flat" cmpd="sng" w="9525">
                      <a:solidFill>
                        <a:srgbClr val="76A5AF"/>
                      </a:solidFill>
                      <a:prstDash val="dashDot"/>
                      <a:round/>
                      <a:headEnd len="sm" w="sm" type="none"/>
                      <a:tailEnd len="sm" w="sm" type="none"/>
                    </a:lnB>
                    <a:solidFill>
                      <a:srgbClr val="FCE5CD"/>
                    </a:solidFill>
                  </a:tcPr>
                </a:tc>
                <a:tc>
                  <a:txBody>
                    <a:bodyPr>
                      <a:noAutofit/>
                    </a:bodyPr>
                    <a:lstStyle/>
                    <a:p>
                      <a:pPr indent="0" lvl="0" marL="0" rtl="0" algn="ctr">
                        <a:spcBef>
                          <a:spcPts val="0"/>
                        </a:spcBef>
                        <a:spcAft>
                          <a:spcPts val="0"/>
                        </a:spcAft>
                        <a:buNone/>
                      </a:pPr>
                      <a:r>
                        <a:rPr b="1" lang="en-GB" sz="1700">
                          <a:solidFill>
                            <a:srgbClr val="A64D79"/>
                          </a:solidFill>
                          <a:latin typeface="Philosopher"/>
                          <a:ea typeface="Philosopher"/>
                          <a:cs typeface="Philosopher"/>
                          <a:sym typeface="Philosopher"/>
                        </a:rPr>
                        <a:t>Pseudobulbar palsy</a:t>
                      </a:r>
                      <a:endParaRPr b="1" sz="1700">
                        <a:solidFill>
                          <a:srgbClr val="A64D79"/>
                        </a:solidFill>
                        <a:latin typeface="Philosopher"/>
                        <a:ea typeface="Philosopher"/>
                        <a:cs typeface="Philosopher"/>
                        <a:sym typeface="Philosopher"/>
                      </a:endParaRPr>
                    </a:p>
                  </a:txBody>
                  <a:tcPr marT="91425" marB="91425" marR="91425" marL="91425">
                    <a:lnL cap="flat" cmpd="sng" w="9525">
                      <a:solidFill>
                        <a:srgbClr val="76A5AF"/>
                      </a:solidFill>
                      <a:prstDash val="dashDot"/>
                      <a:round/>
                      <a:headEnd len="sm" w="sm" type="none"/>
                      <a:tailEnd len="sm" w="sm" type="none"/>
                    </a:lnL>
                    <a:lnR cap="flat" cmpd="sng" w="9525">
                      <a:solidFill>
                        <a:srgbClr val="76A5AF"/>
                      </a:solidFill>
                      <a:prstDash val="dashDot"/>
                      <a:round/>
                      <a:headEnd len="sm" w="sm" type="none"/>
                      <a:tailEnd len="sm" w="sm" type="none"/>
                    </a:lnR>
                    <a:lnT cap="flat" cmpd="sng" w="9525">
                      <a:solidFill>
                        <a:srgbClr val="76A5AF"/>
                      </a:solidFill>
                      <a:prstDash val="dashDot"/>
                      <a:round/>
                      <a:headEnd len="sm" w="sm" type="none"/>
                      <a:tailEnd len="sm" w="sm" type="none"/>
                    </a:lnT>
                    <a:lnB cap="flat" cmpd="sng" w="9525">
                      <a:solidFill>
                        <a:srgbClr val="76A5AF"/>
                      </a:solidFill>
                      <a:prstDash val="dashDot"/>
                      <a:round/>
                      <a:headEnd len="sm" w="sm" type="none"/>
                      <a:tailEnd len="sm" w="sm" type="none"/>
                    </a:lnB>
                    <a:solidFill>
                      <a:srgbClr val="EAD1DC"/>
                    </a:solidFill>
                  </a:tcPr>
                </a:tc>
              </a:tr>
              <a:tr h="395300">
                <a:tc>
                  <a:txBody>
                    <a:bodyPr>
                      <a:noAutofit/>
                    </a:bodyPr>
                    <a:lstStyle/>
                    <a:p>
                      <a:pPr indent="0" lvl="0" marL="0" rtl="0" algn="l">
                        <a:spcBef>
                          <a:spcPts val="0"/>
                        </a:spcBef>
                        <a:spcAft>
                          <a:spcPts val="0"/>
                        </a:spcAft>
                        <a:buNone/>
                      </a:pPr>
                      <a:r>
                        <a:rPr lang="en-GB"/>
                        <a:t>B/L </a:t>
                      </a:r>
                      <a:r>
                        <a:rPr lang="en-GB" u="sng">
                          <a:solidFill>
                            <a:srgbClr val="FF0000"/>
                          </a:solidFill>
                        </a:rPr>
                        <a:t>LMN </a:t>
                      </a:r>
                      <a:r>
                        <a:rPr lang="en-GB"/>
                        <a:t>defect of IX,X,XI,XII cranial nerves </a:t>
                      </a:r>
                      <a:endParaRPr/>
                    </a:p>
                  </a:txBody>
                  <a:tcPr marT="91425" marB="91425" marR="91425" marL="91425">
                    <a:lnL cap="flat" cmpd="sng" w="9525">
                      <a:solidFill>
                        <a:srgbClr val="76A5AF"/>
                      </a:solidFill>
                      <a:prstDash val="dashDot"/>
                      <a:round/>
                      <a:headEnd len="sm" w="sm" type="none"/>
                      <a:tailEnd len="sm" w="sm" type="none"/>
                    </a:lnL>
                    <a:lnR cap="flat" cmpd="sng" w="9525">
                      <a:solidFill>
                        <a:srgbClr val="76A5AF"/>
                      </a:solidFill>
                      <a:prstDash val="dashDot"/>
                      <a:round/>
                      <a:headEnd len="sm" w="sm" type="none"/>
                      <a:tailEnd len="sm" w="sm" type="none"/>
                    </a:lnR>
                    <a:lnT cap="flat" cmpd="sng" w="9525">
                      <a:solidFill>
                        <a:srgbClr val="76A5AF"/>
                      </a:solidFill>
                      <a:prstDash val="dashDot"/>
                      <a:round/>
                      <a:headEnd len="sm" w="sm" type="none"/>
                      <a:tailEnd len="sm" w="sm" type="none"/>
                    </a:lnT>
                    <a:lnB cap="flat" cmpd="sng" w="9525">
                      <a:solidFill>
                        <a:srgbClr val="76A5AF"/>
                      </a:solidFill>
                      <a:prstDash val="dashDot"/>
                      <a:round/>
                      <a:headEnd len="sm" w="sm" type="none"/>
                      <a:tailEnd len="sm" w="sm" type="none"/>
                    </a:lnB>
                  </a:tcPr>
                </a:tc>
                <a:tc>
                  <a:txBody>
                    <a:bodyPr>
                      <a:noAutofit/>
                    </a:bodyPr>
                    <a:lstStyle/>
                    <a:p>
                      <a:pPr indent="0" lvl="0" marL="0" rtl="0" algn="l">
                        <a:spcBef>
                          <a:spcPts val="0"/>
                        </a:spcBef>
                        <a:spcAft>
                          <a:spcPts val="0"/>
                        </a:spcAft>
                        <a:buNone/>
                      </a:pPr>
                      <a:r>
                        <a:rPr lang="en-GB"/>
                        <a:t>B/L </a:t>
                      </a:r>
                      <a:r>
                        <a:rPr lang="en-GB" u="sng">
                          <a:solidFill>
                            <a:srgbClr val="FF0000"/>
                          </a:solidFill>
                        </a:rPr>
                        <a:t>UMN </a:t>
                      </a:r>
                      <a:r>
                        <a:rPr lang="en-GB"/>
                        <a:t>defect of IX,X,XI,XII cranial nerves </a:t>
                      </a:r>
                      <a:endParaRPr/>
                    </a:p>
                  </a:txBody>
                  <a:tcPr marT="91425" marB="91425" marR="91425" marL="91425">
                    <a:lnL cap="flat" cmpd="sng" w="9525">
                      <a:solidFill>
                        <a:srgbClr val="76A5AF"/>
                      </a:solidFill>
                      <a:prstDash val="dashDot"/>
                      <a:round/>
                      <a:headEnd len="sm" w="sm" type="none"/>
                      <a:tailEnd len="sm" w="sm" type="none"/>
                    </a:lnL>
                    <a:lnR cap="flat" cmpd="sng" w="9525">
                      <a:solidFill>
                        <a:srgbClr val="76A5AF"/>
                      </a:solidFill>
                      <a:prstDash val="dashDot"/>
                      <a:round/>
                      <a:headEnd len="sm" w="sm" type="none"/>
                      <a:tailEnd len="sm" w="sm" type="none"/>
                    </a:lnR>
                    <a:lnT cap="flat" cmpd="sng" w="9525">
                      <a:solidFill>
                        <a:srgbClr val="76A5AF"/>
                      </a:solidFill>
                      <a:prstDash val="dashDot"/>
                      <a:round/>
                      <a:headEnd len="sm" w="sm" type="none"/>
                      <a:tailEnd len="sm" w="sm" type="none"/>
                    </a:lnT>
                    <a:lnB cap="flat" cmpd="sng" w="9525">
                      <a:solidFill>
                        <a:srgbClr val="76A5AF"/>
                      </a:solidFill>
                      <a:prstDash val="dashDot"/>
                      <a:round/>
                      <a:headEnd len="sm" w="sm" type="none"/>
                      <a:tailEnd len="sm" w="sm" type="none"/>
                    </a:lnB>
                  </a:tcPr>
                </a:tc>
              </a:tr>
              <a:tr h="395300">
                <a:tc>
                  <a:txBody>
                    <a:bodyPr>
                      <a:noAutofit/>
                    </a:bodyPr>
                    <a:lstStyle/>
                    <a:p>
                      <a:pPr indent="0" lvl="0" marL="0" rtl="0" algn="l">
                        <a:spcBef>
                          <a:spcPts val="0"/>
                        </a:spcBef>
                        <a:spcAft>
                          <a:spcPts val="0"/>
                        </a:spcAft>
                        <a:buNone/>
                      </a:pPr>
                      <a:r>
                        <a:rPr lang="en-GB"/>
                        <a:t>Dysphagia (liquid&gt;solid), nasal regurgitation, slurred speech </a:t>
                      </a:r>
                      <a:endParaRPr/>
                    </a:p>
                  </a:txBody>
                  <a:tcPr marT="91425" marB="91425" marR="91425" marL="91425">
                    <a:lnL cap="flat" cmpd="sng" w="9525">
                      <a:solidFill>
                        <a:srgbClr val="76A5AF"/>
                      </a:solidFill>
                      <a:prstDash val="dashDot"/>
                      <a:round/>
                      <a:headEnd len="sm" w="sm" type="none"/>
                      <a:tailEnd len="sm" w="sm" type="none"/>
                    </a:lnL>
                    <a:lnR cap="flat" cmpd="sng" w="9525">
                      <a:solidFill>
                        <a:srgbClr val="76A5AF"/>
                      </a:solidFill>
                      <a:prstDash val="dashDot"/>
                      <a:round/>
                      <a:headEnd len="sm" w="sm" type="none"/>
                      <a:tailEnd len="sm" w="sm" type="none"/>
                    </a:lnR>
                    <a:lnT cap="flat" cmpd="sng" w="9525">
                      <a:solidFill>
                        <a:srgbClr val="76A5AF"/>
                      </a:solidFill>
                      <a:prstDash val="dashDot"/>
                      <a:round/>
                      <a:headEnd len="sm" w="sm" type="none"/>
                      <a:tailEnd len="sm" w="sm" type="none"/>
                    </a:lnT>
                    <a:lnB cap="flat" cmpd="sng" w="9525">
                      <a:solidFill>
                        <a:srgbClr val="76A5AF"/>
                      </a:solidFill>
                      <a:prstDash val="dashDot"/>
                      <a:round/>
                      <a:headEnd len="sm" w="sm" type="none"/>
                      <a:tailEnd len="sm" w="sm" type="none"/>
                    </a:lnB>
                  </a:tcPr>
                </a:tc>
                <a:tc>
                  <a:txBody>
                    <a:bodyPr>
                      <a:noAutofit/>
                    </a:bodyPr>
                    <a:lstStyle/>
                    <a:p>
                      <a:pPr indent="0" lvl="0" marL="0" rtl="0" algn="l">
                        <a:spcBef>
                          <a:spcPts val="0"/>
                        </a:spcBef>
                        <a:spcAft>
                          <a:spcPts val="0"/>
                        </a:spcAft>
                        <a:buNone/>
                      </a:pPr>
                      <a:r>
                        <a:rPr lang="en-GB"/>
                        <a:t>Dysphagia, dysarthria, emotional lability</a:t>
                      </a:r>
                      <a:endParaRPr/>
                    </a:p>
                  </a:txBody>
                  <a:tcPr marT="91425" marB="91425" marR="91425" marL="91425">
                    <a:lnL cap="flat" cmpd="sng" w="9525">
                      <a:solidFill>
                        <a:srgbClr val="76A5AF"/>
                      </a:solidFill>
                      <a:prstDash val="dashDot"/>
                      <a:round/>
                      <a:headEnd len="sm" w="sm" type="none"/>
                      <a:tailEnd len="sm" w="sm" type="none"/>
                    </a:lnL>
                    <a:lnR cap="flat" cmpd="sng" w="9525">
                      <a:solidFill>
                        <a:srgbClr val="76A5AF"/>
                      </a:solidFill>
                      <a:prstDash val="dashDot"/>
                      <a:round/>
                      <a:headEnd len="sm" w="sm" type="none"/>
                      <a:tailEnd len="sm" w="sm" type="none"/>
                    </a:lnR>
                    <a:lnT cap="flat" cmpd="sng" w="9525">
                      <a:solidFill>
                        <a:srgbClr val="76A5AF"/>
                      </a:solidFill>
                      <a:prstDash val="dashDot"/>
                      <a:round/>
                      <a:headEnd len="sm" w="sm" type="none"/>
                      <a:tailEnd len="sm" w="sm" type="none"/>
                    </a:lnT>
                    <a:lnB cap="flat" cmpd="sng" w="9525">
                      <a:solidFill>
                        <a:srgbClr val="76A5AF"/>
                      </a:solidFill>
                      <a:prstDash val="dashDot"/>
                      <a:round/>
                      <a:headEnd len="sm" w="sm" type="none"/>
                      <a:tailEnd len="sm" w="sm" type="none"/>
                    </a:lnB>
                  </a:tcPr>
                </a:tc>
              </a:tr>
              <a:tr h="395300">
                <a:tc>
                  <a:txBody>
                    <a:bodyPr>
                      <a:noAutofit/>
                    </a:bodyPr>
                    <a:lstStyle/>
                    <a:p>
                      <a:pPr indent="0" lvl="0" marL="0" rtl="0" algn="l">
                        <a:spcBef>
                          <a:spcPts val="0"/>
                        </a:spcBef>
                        <a:spcAft>
                          <a:spcPts val="0"/>
                        </a:spcAft>
                        <a:buNone/>
                      </a:pPr>
                      <a:r>
                        <a:rPr lang="en-GB" u="sng">
                          <a:solidFill>
                            <a:srgbClr val="FF0000"/>
                          </a:solidFill>
                        </a:rPr>
                        <a:t>Nasal speech</a:t>
                      </a:r>
                      <a:r>
                        <a:rPr lang="en-GB"/>
                        <a:t>, </a:t>
                      </a:r>
                      <a:r>
                        <a:rPr lang="en-GB" u="sng">
                          <a:solidFill>
                            <a:srgbClr val="FF0000"/>
                          </a:solidFill>
                        </a:rPr>
                        <a:t>wasted tongue</a:t>
                      </a:r>
                      <a:r>
                        <a:rPr lang="en-GB"/>
                        <a:t> with fasciculation, absent gag reflex</a:t>
                      </a:r>
                      <a:endParaRPr/>
                    </a:p>
                  </a:txBody>
                  <a:tcPr marT="91425" marB="91425" marR="91425" marL="91425">
                    <a:lnL cap="flat" cmpd="sng" w="9525">
                      <a:solidFill>
                        <a:srgbClr val="76A5AF"/>
                      </a:solidFill>
                      <a:prstDash val="dashDot"/>
                      <a:round/>
                      <a:headEnd len="sm" w="sm" type="none"/>
                      <a:tailEnd len="sm" w="sm" type="none"/>
                    </a:lnL>
                    <a:lnR cap="flat" cmpd="sng" w="9525">
                      <a:solidFill>
                        <a:srgbClr val="76A5AF"/>
                      </a:solidFill>
                      <a:prstDash val="dashDot"/>
                      <a:round/>
                      <a:headEnd len="sm" w="sm" type="none"/>
                      <a:tailEnd len="sm" w="sm" type="none"/>
                    </a:lnR>
                    <a:lnT cap="flat" cmpd="sng" w="9525">
                      <a:solidFill>
                        <a:srgbClr val="76A5AF"/>
                      </a:solidFill>
                      <a:prstDash val="dashDot"/>
                      <a:round/>
                      <a:headEnd len="sm" w="sm" type="none"/>
                      <a:tailEnd len="sm" w="sm" type="none"/>
                    </a:lnT>
                    <a:lnB cap="flat" cmpd="sng" w="9525">
                      <a:solidFill>
                        <a:srgbClr val="76A5AF"/>
                      </a:solidFill>
                      <a:prstDash val="dashDot"/>
                      <a:round/>
                      <a:headEnd len="sm" w="sm" type="none"/>
                      <a:tailEnd len="sm" w="sm" type="none"/>
                    </a:lnB>
                  </a:tcPr>
                </a:tc>
                <a:tc>
                  <a:txBody>
                    <a:bodyPr>
                      <a:noAutofit/>
                    </a:bodyPr>
                    <a:lstStyle/>
                    <a:p>
                      <a:pPr indent="0" lvl="0" marL="0" rtl="0" algn="l">
                        <a:spcBef>
                          <a:spcPts val="0"/>
                        </a:spcBef>
                        <a:spcAft>
                          <a:spcPts val="0"/>
                        </a:spcAft>
                        <a:buNone/>
                      </a:pPr>
                      <a:r>
                        <a:rPr lang="en-GB"/>
                        <a:t>Slow indistinct speech, </a:t>
                      </a:r>
                      <a:r>
                        <a:rPr lang="en-GB" u="sng">
                          <a:solidFill>
                            <a:srgbClr val="FF0000"/>
                          </a:solidFill>
                        </a:rPr>
                        <a:t>spastic tongue,</a:t>
                      </a:r>
                      <a:r>
                        <a:rPr lang="en-GB"/>
                        <a:t> brisk jaw jerk</a:t>
                      </a:r>
                      <a:endParaRPr/>
                    </a:p>
                    <a:p>
                      <a:pPr indent="0" lvl="0" marL="0" rtl="0" algn="l">
                        <a:spcBef>
                          <a:spcPts val="0"/>
                        </a:spcBef>
                        <a:spcAft>
                          <a:spcPts val="0"/>
                        </a:spcAft>
                        <a:buNone/>
                      </a:pPr>
                      <a:r>
                        <a:rPr lang="en-GB"/>
                        <a:t>Frontal release signs </a:t>
                      </a:r>
                      <a:endParaRPr/>
                    </a:p>
                  </a:txBody>
                  <a:tcPr marT="91425" marB="91425" marR="91425" marL="91425">
                    <a:lnL cap="flat" cmpd="sng" w="9525">
                      <a:solidFill>
                        <a:srgbClr val="76A5AF"/>
                      </a:solidFill>
                      <a:prstDash val="dashDot"/>
                      <a:round/>
                      <a:headEnd len="sm" w="sm" type="none"/>
                      <a:tailEnd len="sm" w="sm" type="none"/>
                    </a:lnL>
                    <a:lnR cap="flat" cmpd="sng" w="9525">
                      <a:solidFill>
                        <a:srgbClr val="76A5AF"/>
                      </a:solidFill>
                      <a:prstDash val="dashDot"/>
                      <a:round/>
                      <a:headEnd len="sm" w="sm" type="none"/>
                      <a:tailEnd len="sm" w="sm" type="none"/>
                    </a:lnR>
                    <a:lnT cap="flat" cmpd="sng" w="9525">
                      <a:solidFill>
                        <a:srgbClr val="76A5AF"/>
                      </a:solidFill>
                      <a:prstDash val="dashDot"/>
                      <a:round/>
                      <a:headEnd len="sm" w="sm" type="none"/>
                      <a:tailEnd len="sm" w="sm" type="none"/>
                    </a:lnT>
                    <a:lnB cap="flat" cmpd="sng" w="9525">
                      <a:solidFill>
                        <a:srgbClr val="76A5AF"/>
                      </a:solidFill>
                      <a:prstDash val="dashDot"/>
                      <a:round/>
                      <a:headEnd len="sm" w="sm" type="none"/>
                      <a:tailEnd len="sm" w="sm" type="none"/>
                    </a:lnB>
                  </a:tcPr>
                </a:tc>
              </a:tr>
            </a:tbl>
          </a:graphicData>
        </a:graphic>
      </p:graphicFrame>
      <p:sp>
        <p:nvSpPr>
          <p:cNvPr id="381" name="Google Shape;381;p60"/>
          <p:cNvSpPr txBox="1"/>
          <p:nvPr/>
        </p:nvSpPr>
        <p:spPr>
          <a:xfrm>
            <a:off x="123825" y="3743325"/>
            <a:ext cx="3457500" cy="62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800">
                <a:solidFill>
                  <a:srgbClr val="45818E"/>
                </a:solidFill>
                <a:highlight>
                  <a:srgbClr val="D0E0E3"/>
                </a:highlight>
                <a:latin typeface="Josefin Sans"/>
                <a:ea typeface="Josefin Sans"/>
                <a:cs typeface="Josefin Sans"/>
                <a:sym typeface="Josefin Sans"/>
              </a:rPr>
              <a:t>Unilateral facial weakness</a:t>
            </a:r>
            <a:endParaRPr sz="1800">
              <a:solidFill>
                <a:srgbClr val="45818E"/>
              </a:solidFill>
              <a:highlight>
                <a:srgbClr val="D0E0E3"/>
              </a:highlight>
              <a:latin typeface="Josefin Sans"/>
              <a:ea typeface="Josefin Sans"/>
              <a:cs typeface="Josefin Sans"/>
              <a:sym typeface="Josefin Sans"/>
            </a:endParaRPr>
          </a:p>
          <a:p>
            <a:pPr indent="0" lvl="0" marL="0" rtl="0" algn="l">
              <a:spcBef>
                <a:spcPts val="0"/>
              </a:spcBef>
              <a:spcAft>
                <a:spcPts val="0"/>
              </a:spcAft>
              <a:buClr>
                <a:schemeClr val="dk1"/>
              </a:buClr>
              <a:buSzPts val="1100"/>
              <a:buFont typeface="Arial"/>
              <a:buNone/>
            </a:pPr>
            <a:r>
              <a:t/>
            </a:r>
            <a:endParaRPr sz="1800">
              <a:solidFill>
                <a:srgbClr val="45818E"/>
              </a:solidFill>
              <a:highlight>
                <a:srgbClr val="D0E0E3"/>
              </a:highlight>
              <a:latin typeface="Josefin Sans"/>
              <a:ea typeface="Josefin Sans"/>
              <a:cs typeface="Josefin Sans"/>
              <a:sym typeface="Josefin Sans"/>
            </a:endParaRPr>
          </a:p>
          <a:p>
            <a:pPr indent="0" lvl="0" marL="0" rtl="0" algn="l">
              <a:spcBef>
                <a:spcPts val="0"/>
              </a:spcBef>
              <a:spcAft>
                <a:spcPts val="0"/>
              </a:spcAft>
              <a:buNone/>
            </a:pPr>
            <a:r>
              <a:t/>
            </a:r>
            <a:endParaRPr sz="1800">
              <a:solidFill>
                <a:srgbClr val="45818E"/>
              </a:solidFill>
              <a:highlight>
                <a:srgbClr val="D0E0E3"/>
              </a:highlight>
              <a:latin typeface="Josefin Sans"/>
              <a:ea typeface="Josefin Sans"/>
              <a:cs typeface="Josefin Sans"/>
              <a:sym typeface="Josefin Sans"/>
            </a:endParaRPr>
          </a:p>
        </p:txBody>
      </p:sp>
      <p:sp>
        <p:nvSpPr>
          <p:cNvPr id="382" name="Google Shape;382;p60"/>
          <p:cNvSpPr txBox="1"/>
          <p:nvPr/>
        </p:nvSpPr>
        <p:spPr>
          <a:xfrm>
            <a:off x="152400" y="4210050"/>
            <a:ext cx="2981400" cy="18573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CC0000"/>
              </a:buClr>
              <a:buSzPts val="1400"/>
              <a:buFont typeface="Cairo"/>
              <a:buChar char="➔"/>
            </a:pPr>
            <a:r>
              <a:rPr lang="en-GB">
                <a:solidFill>
                  <a:srgbClr val="CC0000"/>
                </a:solidFill>
                <a:highlight>
                  <a:srgbClr val="F4CCCC"/>
                </a:highlight>
                <a:latin typeface="Cairo"/>
                <a:ea typeface="Cairo"/>
                <a:cs typeface="Cairo"/>
                <a:sym typeface="Cairo"/>
              </a:rPr>
              <a:t>Upper motor </a:t>
            </a:r>
            <a:r>
              <a:rPr lang="en-GB">
                <a:solidFill>
                  <a:srgbClr val="CC0000"/>
                </a:solidFill>
                <a:highlight>
                  <a:srgbClr val="F4CCCC"/>
                </a:highlight>
                <a:latin typeface="Cairo"/>
                <a:ea typeface="Cairo"/>
                <a:cs typeface="Cairo"/>
                <a:sym typeface="Cairo"/>
              </a:rPr>
              <a:t>neuron </a:t>
            </a:r>
            <a:r>
              <a:rPr lang="en-GB">
                <a:solidFill>
                  <a:srgbClr val="CC0000"/>
                </a:solidFill>
                <a:highlight>
                  <a:srgbClr val="F4CCCC"/>
                </a:highlight>
                <a:latin typeface="Cairo"/>
                <a:ea typeface="Cairo"/>
                <a:cs typeface="Cairo"/>
                <a:sym typeface="Cairo"/>
              </a:rPr>
              <a:t>lesion</a:t>
            </a:r>
            <a:endParaRPr>
              <a:solidFill>
                <a:srgbClr val="CC0000"/>
              </a:solidFill>
              <a:highlight>
                <a:srgbClr val="F4CCCC"/>
              </a:highlight>
              <a:latin typeface="Cairo"/>
              <a:ea typeface="Cairo"/>
              <a:cs typeface="Cairo"/>
              <a:sym typeface="Cairo"/>
            </a:endParaRPr>
          </a:p>
          <a:p>
            <a:pPr indent="0" lvl="0" marL="0" rtl="0" algn="l">
              <a:spcBef>
                <a:spcPts val="0"/>
              </a:spcBef>
              <a:spcAft>
                <a:spcPts val="0"/>
              </a:spcAft>
              <a:buNone/>
            </a:pPr>
            <a:r>
              <a:rPr lang="en-GB">
                <a:latin typeface="Cairo"/>
                <a:ea typeface="Cairo"/>
                <a:cs typeface="Cairo"/>
                <a:sym typeface="Cairo"/>
              </a:rPr>
              <a:t>cause weakness of the </a:t>
            </a:r>
            <a:r>
              <a:rPr lang="en-GB" u="sng">
                <a:solidFill>
                  <a:srgbClr val="FF0000"/>
                </a:solidFill>
                <a:latin typeface="Cairo"/>
                <a:ea typeface="Cairo"/>
                <a:cs typeface="Cairo"/>
                <a:sym typeface="Cairo"/>
              </a:rPr>
              <a:t>lower part</a:t>
            </a:r>
            <a:r>
              <a:rPr lang="en-GB">
                <a:latin typeface="Cairo"/>
                <a:ea typeface="Cairo"/>
                <a:cs typeface="Cairo"/>
                <a:sym typeface="Cairo"/>
              </a:rPr>
              <a:t> of the face on the </a:t>
            </a:r>
            <a:r>
              <a:rPr lang="en-GB" u="sng">
                <a:solidFill>
                  <a:srgbClr val="FF0000"/>
                </a:solidFill>
                <a:latin typeface="Cairo"/>
                <a:ea typeface="Cairo"/>
                <a:cs typeface="Cairo"/>
                <a:sym typeface="Cairo"/>
              </a:rPr>
              <a:t>opposite side.</a:t>
            </a:r>
            <a:r>
              <a:rPr lang="en-GB">
                <a:latin typeface="Cairo"/>
                <a:ea typeface="Cairo"/>
                <a:cs typeface="Cairo"/>
                <a:sym typeface="Cairo"/>
              </a:rPr>
              <a:t> </a:t>
            </a:r>
            <a:r>
              <a:rPr lang="en-GB" u="sng">
                <a:solidFill>
                  <a:srgbClr val="FF0000"/>
                </a:solidFill>
                <a:latin typeface="Cairo"/>
                <a:ea typeface="Cairo"/>
                <a:cs typeface="Cairo"/>
                <a:sym typeface="Cairo"/>
              </a:rPr>
              <a:t>Frontalis is spared:</a:t>
            </a:r>
            <a:r>
              <a:rPr lang="en-GB">
                <a:latin typeface="Cairo"/>
                <a:ea typeface="Cairo"/>
                <a:cs typeface="Cairo"/>
                <a:sym typeface="Cairo"/>
              </a:rPr>
              <a:t> normal furrowing of the brow is preserved; eye closure and blinking are largely unaffected.</a:t>
            </a:r>
            <a:endParaRPr>
              <a:latin typeface="Cairo"/>
              <a:ea typeface="Cairo"/>
              <a:cs typeface="Cairo"/>
              <a:sym typeface="Cairo"/>
            </a:endParaRPr>
          </a:p>
        </p:txBody>
      </p:sp>
      <p:sp>
        <p:nvSpPr>
          <p:cNvPr id="383" name="Google Shape;383;p60"/>
          <p:cNvSpPr txBox="1"/>
          <p:nvPr/>
        </p:nvSpPr>
        <p:spPr>
          <a:xfrm>
            <a:off x="3524250" y="4214850"/>
            <a:ext cx="3048000" cy="1828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CC0000"/>
              </a:buClr>
              <a:buSzPts val="1400"/>
              <a:buFont typeface="Cairo"/>
              <a:buChar char="➔"/>
            </a:pPr>
            <a:r>
              <a:rPr lang="en-GB">
                <a:solidFill>
                  <a:srgbClr val="CC0000"/>
                </a:solidFill>
                <a:highlight>
                  <a:srgbClr val="F4CCCC"/>
                </a:highlight>
                <a:latin typeface="Cairo"/>
                <a:ea typeface="Cairo"/>
                <a:cs typeface="Cairo"/>
                <a:sym typeface="Cairo"/>
              </a:rPr>
              <a:t>Lower Motor Neuron  lesion </a:t>
            </a:r>
            <a:endParaRPr>
              <a:solidFill>
                <a:srgbClr val="CC0000"/>
              </a:solidFill>
              <a:highlight>
                <a:srgbClr val="F4CCCC"/>
              </a:highlight>
              <a:latin typeface="Cairo"/>
              <a:ea typeface="Cairo"/>
              <a:cs typeface="Cairo"/>
              <a:sym typeface="Cairo"/>
            </a:endParaRPr>
          </a:p>
          <a:p>
            <a:pPr indent="0" lvl="0" marL="0" rtl="0" algn="l">
              <a:spcBef>
                <a:spcPts val="0"/>
              </a:spcBef>
              <a:spcAft>
                <a:spcPts val="0"/>
              </a:spcAft>
              <a:buNone/>
            </a:pPr>
            <a:r>
              <a:rPr lang="en-GB">
                <a:latin typeface="Cairo"/>
                <a:ea typeface="Cairo"/>
                <a:cs typeface="Cairo"/>
                <a:sym typeface="Cairo"/>
              </a:rPr>
              <a:t>causes weakness (</a:t>
            </a:r>
            <a:r>
              <a:rPr lang="en-GB" u="sng">
                <a:solidFill>
                  <a:srgbClr val="FF0000"/>
                </a:solidFill>
                <a:latin typeface="Cairo"/>
                <a:ea typeface="Cairo"/>
                <a:cs typeface="Cairo"/>
                <a:sym typeface="Cairo"/>
              </a:rPr>
              <a:t>ipsilateral</a:t>
            </a:r>
            <a:r>
              <a:rPr lang="en-GB">
                <a:latin typeface="Cairo"/>
                <a:ea typeface="Cairo"/>
                <a:cs typeface="Cairo"/>
                <a:sym typeface="Cairo"/>
              </a:rPr>
              <a:t>) of </a:t>
            </a:r>
            <a:r>
              <a:rPr lang="en-GB" u="sng">
                <a:solidFill>
                  <a:srgbClr val="FF0000"/>
                </a:solidFill>
                <a:latin typeface="Cairo"/>
                <a:ea typeface="Cairo"/>
                <a:cs typeface="Cairo"/>
                <a:sym typeface="Cairo"/>
              </a:rPr>
              <a:t>all facial expression muscles.</a:t>
            </a:r>
            <a:r>
              <a:rPr lang="en-GB">
                <a:latin typeface="Cairo"/>
                <a:ea typeface="Cairo"/>
                <a:cs typeface="Cairo"/>
                <a:sym typeface="Cairo"/>
              </a:rPr>
              <a:t> The angle of the mouth falls; unilateral dribbling develops. Frowning (</a:t>
            </a:r>
            <a:r>
              <a:rPr lang="en-GB" u="sng">
                <a:solidFill>
                  <a:srgbClr val="FF0000"/>
                </a:solidFill>
                <a:latin typeface="Cairo"/>
                <a:ea typeface="Cairo"/>
                <a:cs typeface="Cairo"/>
                <a:sym typeface="Cairo"/>
              </a:rPr>
              <a:t>frontalis</a:t>
            </a:r>
            <a:r>
              <a:rPr lang="en-GB">
                <a:latin typeface="Cairo"/>
                <a:ea typeface="Cairo"/>
                <a:cs typeface="Cairo"/>
                <a:sym typeface="Cairo"/>
              </a:rPr>
              <a:t>)</a:t>
            </a:r>
            <a:r>
              <a:rPr lang="en-GB">
                <a:solidFill>
                  <a:srgbClr val="FF0000"/>
                </a:solidFill>
                <a:latin typeface="Cairo"/>
                <a:ea typeface="Cairo"/>
                <a:cs typeface="Cairo"/>
                <a:sym typeface="Cairo"/>
              </a:rPr>
              <a:t> and eye closure are</a:t>
            </a:r>
            <a:r>
              <a:rPr lang="en-GB">
                <a:latin typeface="Cairo"/>
                <a:ea typeface="Cairo"/>
                <a:cs typeface="Cairo"/>
                <a:sym typeface="Cairo"/>
              </a:rPr>
              <a:t> </a:t>
            </a:r>
            <a:r>
              <a:rPr lang="en-GB" u="sng">
                <a:solidFill>
                  <a:srgbClr val="FF0000"/>
                </a:solidFill>
                <a:latin typeface="Cairo"/>
                <a:ea typeface="Cairo"/>
                <a:cs typeface="Cairo"/>
                <a:sym typeface="Cairo"/>
              </a:rPr>
              <a:t>weak</a:t>
            </a:r>
            <a:r>
              <a:rPr lang="en-GB">
                <a:latin typeface="Cairo"/>
                <a:ea typeface="Cairo"/>
                <a:cs typeface="Cairo"/>
                <a:sym typeface="Cairo"/>
              </a:rPr>
              <a:t>. Corneal exposure and ulceration occur if the eye does not close during sleep.</a:t>
            </a:r>
            <a:endParaRPr>
              <a:latin typeface="Cairo"/>
              <a:ea typeface="Cairo"/>
              <a:cs typeface="Cairo"/>
              <a:sym typeface="Cairo"/>
            </a:endParaRPr>
          </a:p>
        </p:txBody>
      </p:sp>
      <p:cxnSp>
        <p:nvCxnSpPr>
          <p:cNvPr id="384" name="Google Shape;384;p60"/>
          <p:cNvCxnSpPr/>
          <p:nvPr/>
        </p:nvCxnSpPr>
        <p:spPr>
          <a:xfrm>
            <a:off x="3286125" y="4305300"/>
            <a:ext cx="0" cy="1647900"/>
          </a:xfrm>
          <a:prstGeom prst="straightConnector1">
            <a:avLst/>
          </a:prstGeom>
          <a:noFill/>
          <a:ln cap="flat" cmpd="sng" w="9525">
            <a:solidFill>
              <a:srgbClr val="0000FF"/>
            </a:solidFill>
            <a:prstDash val="dashDot"/>
            <a:round/>
            <a:headEnd len="med" w="med" type="none"/>
            <a:tailEnd len="med" w="med" type="none"/>
          </a:ln>
        </p:spPr>
      </p:cxnSp>
      <p:sp>
        <p:nvSpPr>
          <p:cNvPr id="385" name="Google Shape;385;p60"/>
          <p:cNvSpPr txBox="1"/>
          <p:nvPr/>
        </p:nvSpPr>
        <p:spPr>
          <a:xfrm>
            <a:off x="180975" y="6191250"/>
            <a:ext cx="5000700" cy="5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800">
                <a:solidFill>
                  <a:srgbClr val="45818E"/>
                </a:solidFill>
                <a:highlight>
                  <a:srgbClr val="D0E0E3"/>
                </a:highlight>
                <a:latin typeface="Josefin Sans"/>
                <a:ea typeface="Josefin Sans"/>
                <a:cs typeface="Josefin Sans"/>
                <a:sym typeface="Josefin Sans"/>
              </a:rPr>
              <a:t>Cauda equina and conus medullaris lesions</a:t>
            </a:r>
            <a:endParaRPr sz="1800">
              <a:solidFill>
                <a:srgbClr val="45818E"/>
              </a:solidFill>
              <a:highlight>
                <a:srgbClr val="D0E0E3"/>
              </a:highlight>
              <a:latin typeface="Josefin Sans"/>
              <a:ea typeface="Josefin Sans"/>
              <a:cs typeface="Josefin Sans"/>
              <a:sym typeface="Josefin Sans"/>
            </a:endParaRPr>
          </a:p>
          <a:p>
            <a:pPr indent="0" lvl="0" marL="0" rtl="0" algn="l">
              <a:spcBef>
                <a:spcPts val="0"/>
              </a:spcBef>
              <a:spcAft>
                <a:spcPts val="0"/>
              </a:spcAft>
              <a:buClr>
                <a:schemeClr val="dk1"/>
              </a:buClr>
              <a:buSzPts val="1100"/>
              <a:buFont typeface="Arial"/>
              <a:buNone/>
            </a:pPr>
            <a:r>
              <a:t/>
            </a:r>
            <a:endParaRPr sz="1800">
              <a:solidFill>
                <a:srgbClr val="45818E"/>
              </a:solidFill>
              <a:highlight>
                <a:srgbClr val="D0E0E3"/>
              </a:highlight>
              <a:latin typeface="Josefin Sans"/>
              <a:ea typeface="Josefin Sans"/>
              <a:cs typeface="Josefin Sans"/>
              <a:sym typeface="Josefin Sans"/>
            </a:endParaRPr>
          </a:p>
          <a:p>
            <a:pPr indent="0" lvl="0" marL="0" rtl="0" algn="l">
              <a:spcBef>
                <a:spcPts val="0"/>
              </a:spcBef>
              <a:spcAft>
                <a:spcPts val="0"/>
              </a:spcAft>
              <a:buNone/>
            </a:pPr>
            <a:r>
              <a:t/>
            </a:r>
            <a:endParaRPr sz="1800">
              <a:solidFill>
                <a:srgbClr val="45818E"/>
              </a:solidFill>
              <a:highlight>
                <a:srgbClr val="D0E0E3"/>
              </a:highlight>
              <a:latin typeface="Josefin Sans"/>
              <a:ea typeface="Josefin Sans"/>
              <a:cs typeface="Josefin Sans"/>
              <a:sym typeface="Josefin Sans"/>
            </a:endParaRPr>
          </a:p>
        </p:txBody>
      </p:sp>
      <p:pic>
        <p:nvPicPr>
          <p:cNvPr id="386" name="Google Shape;386;p60"/>
          <p:cNvPicPr preferRelativeResize="0"/>
          <p:nvPr/>
        </p:nvPicPr>
        <p:blipFill>
          <a:blip r:embed="rId3">
            <a:alphaModFix/>
          </a:blip>
          <a:stretch>
            <a:fillRect/>
          </a:stretch>
        </p:blipFill>
        <p:spPr>
          <a:xfrm>
            <a:off x="4657725" y="6934200"/>
            <a:ext cx="2143125" cy="2054300"/>
          </a:xfrm>
          <a:prstGeom prst="rect">
            <a:avLst/>
          </a:prstGeom>
          <a:noFill/>
          <a:ln>
            <a:noFill/>
          </a:ln>
        </p:spPr>
      </p:pic>
      <p:graphicFrame>
        <p:nvGraphicFramePr>
          <p:cNvPr id="387" name="Google Shape;387;p60"/>
          <p:cNvGraphicFramePr/>
          <p:nvPr/>
        </p:nvGraphicFramePr>
        <p:xfrm>
          <a:off x="123825" y="6724650"/>
          <a:ext cx="3000000" cy="3000000"/>
        </p:xfrm>
        <a:graphic>
          <a:graphicData uri="http://schemas.openxmlformats.org/drawingml/2006/table">
            <a:tbl>
              <a:tblPr>
                <a:noFill/>
                <a:tableStyleId>{E64705A2-1D39-44DF-9B26-FDD4F64B4387}</a:tableStyleId>
              </a:tblPr>
              <a:tblGrid>
                <a:gridCol w="2226525"/>
                <a:gridCol w="2226525"/>
              </a:tblGrid>
              <a:tr h="541975">
                <a:tc>
                  <a:txBody>
                    <a:bodyPr>
                      <a:noAutofit/>
                    </a:bodyPr>
                    <a:lstStyle/>
                    <a:p>
                      <a:pPr indent="0" lvl="0" marL="0" rtl="0" algn="ctr">
                        <a:lnSpc>
                          <a:spcPct val="115000"/>
                        </a:lnSpc>
                        <a:spcBef>
                          <a:spcPts val="300"/>
                        </a:spcBef>
                        <a:spcAft>
                          <a:spcPts val="0"/>
                        </a:spcAft>
                        <a:buClr>
                          <a:schemeClr val="dk1"/>
                        </a:buClr>
                        <a:buSzPts val="1100"/>
                        <a:buFont typeface="Arial"/>
                        <a:buNone/>
                      </a:pPr>
                      <a:r>
                        <a:rPr b="1" lang="en-GB" sz="1800">
                          <a:solidFill>
                            <a:srgbClr val="FFFFFF"/>
                          </a:solidFill>
                          <a:latin typeface="Philosopher"/>
                          <a:ea typeface="Philosopher"/>
                          <a:cs typeface="Philosopher"/>
                          <a:sym typeface="Philosopher"/>
                        </a:rPr>
                        <a:t>Conus medullari</a:t>
                      </a:r>
                      <a:r>
                        <a:rPr b="1" lang="en-GB" sz="1800">
                          <a:solidFill>
                            <a:srgbClr val="FFFFFF"/>
                          </a:solidFill>
                          <a:latin typeface="Philosopher"/>
                          <a:ea typeface="Philosopher"/>
                          <a:cs typeface="Philosopher"/>
                          <a:sym typeface="Philosopher"/>
                        </a:rPr>
                        <a:t>s</a:t>
                      </a:r>
                      <a:endParaRPr b="1" sz="1800">
                        <a:latin typeface="Philosopher"/>
                        <a:ea typeface="Philosopher"/>
                        <a:cs typeface="Philosopher"/>
                        <a:sym typeface="Philosopher"/>
                      </a:endParaRPr>
                    </a:p>
                  </a:txBody>
                  <a:tcPr marT="91425" marB="91425" marR="91425" marL="91425">
                    <a:lnL cap="flat" cmpd="sng" w="9525">
                      <a:solidFill>
                        <a:srgbClr val="4A86E8"/>
                      </a:solidFill>
                      <a:prstDash val="lgDashDot"/>
                      <a:round/>
                      <a:headEnd len="sm" w="sm" type="none"/>
                      <a:tailEnd len="sm" w="sm" type="none"/>
                    </a:lnL>
                    <a:lnR cap="flat" cmpd="sng" w="9525">
                      <a:solidFill>
                        <a:srgbClr val="4A86E8"/>
                      </a:solidFill>
                      <a:prstDash val="lgDashDot"/>
                      <a:round/>
                      <a:headEnd len="sm" w="sm" type="none"/>
                      <a:tailEnd len="sm" w="sm" type="none"/>
                    </a:lnR>
                    <a:lnT cap="flat" cmpd="sng" w="9525">
                      <a:solidFill>
                        <a:srgbClr val="4A86E8"/>
                      </a:solidFill>
                      <a:prstDash val="lgDashDot"/>
                      <a:round/>
                      <a:headEnd len="sm" w="sm" type="none"/>
                      <a:tailEnd len="sm" w="sm" type="none"/>
                    </a:lnT>
                    <a:lnB cap="flat" cmpd="sng" w="9525">
                      <a:solidFill>
                        <a:srgbClr val="4A86E8"/>
                      </a:solidFill>
                      <a:prstDash val="lgDashDot"/>
                      <a:round/>
                      <a:headEnd len="sm" w="sm" type="none"/>
                      <a:tailEnd len="sm" w="sm" type="none"/>
                    </a:lnB>
                    <a:solidFill>
                      <a:srgbClr val="EA9999"/>
                    </a:solidFill>
                  </a:tcPr>
                </a:tc>
                <a:tc>
                  <a:txBody>
                    <a:bodyPr>
                      <a:noAutofit/>
                    </a:bodyPr>
                    <a:lstStyle/>
                    <a:p>
                      <a:pPr indent="0" lvl="0" marL="0" rtl="0" algn="ctr">
                        <a:lnSpc>
                          <a:spcPct val="115000"/>
                        </a:lnSpc>
                        <a:spcBef>
                          <a:spcPts val="300"/>
                        </a:spcBef>
                        <a:spcAft>
                          <a:spcPts val="0"/>
                        </a:spcAft>
                        <a:buClr>
                          <a:schemeClr val="dk1"/>
                        </a:buClr>
                        <a:buSzPts val="1100"/>
                        <a:buFont typeface="Arial"/>
                        <a:buNone/>
                      </a:pPr>
                      <a:r>
                        <a:rPr b="1" lang="en-GB" sz="1800">
                          <a:solidFill>
                            <a:srgbClr val="FFFFFF"/>
                          </a:solidFill>
                          <a:latin typeface="Philosopher"/>
                          <a:ea typeface="Philosopher"/>
                          <a:cs typeface="Philosopher"/>
                          <a:sym typeface="Philosopher"/>
                        </a:rPr>
                        <a:t>cauda equina</a:t>
                      </a:r>
                      <a:endParaRPr b="1" sz="1800">
                        <a:latin typeface="Philosopher"/>
                        <a:ea typeface="Philosopher"/>
                        <a:cs typeface="Philosopher"/>
                        <a:sym typeface="Philosopher"/>
                      </a:endParaRPr>
                    </a:p>
                  </a:txBody>
                  <a:tcPr marT="91425" marB="91425" marR="91425" marL="91425">
                    <a:lnL cap="flat" cmpd="sng" w="9525">
                      <a:solidFill>
                        <a:srgbClr val="4A86E8"/>
                      </a:solidFill>
                      <a:prstDash val="lgDashDot"/>
                      <a:round/>
                      <a:headEnd len="sm" w="sm" type="none"/>
                      <a:tailEnd len="sm" w="sm" type="none"/>
                    </a:lnL>
                    <a:lnR cap="flat" cmpd="sng" w="9525">
                      <a:solidFill>
                        <a:srgbClr val="4A86E8"/>
                      </a:solidFill>
                      <a:prstDash val="lgDashDot"/>
                      <a:round/>
                      <a:headEnd len="sm" w="sm" type="none"/>
                      <a:tailEnd len="sm" w="sm" type="none"/>
                    </a:lnR>
                    <a:lnT cap="flat" cmpd="sng" w="9525">
                      <a:solidFill>
                        <a:srgbClr val="4A86E8"/>
                      </a:solidFill>
                      <a:prstDash val="lgDashDot"/>
                      <a:round/>
                      <a:headEnd len="sm" w="sm" type="none"/>
                      <a:tailEnd len="sm" w="sm" type="none"/>
                    </a:lnT>
                    <a:lnB cap="flat" cmpd="sng" w="9525">
                      <a:solidFill>
                        <a:srgbClr val="4A86E8"/>
                      </a:solidFill>
                      <a:prstDash val="lgDashDot"/>
                      <a:round/>
                      <a:headEnd len="sm" w="sm" type="none"/>
                      <a:tailEnd len="sm" w="sm" type="none"/>
                    </a:lnB>
                    <a:solidFill>
                      <a:srgbClr val="EA9999"/>
                    </a:solidFill>
                  </a:tcPr>
                </a:tc>
              </a:tr>
              <a:tr h="541975">
                <a:tc>
                  <a:txBody>
                    <a:bodyPr>
                      <a:noAutofit/>
                    </a:bodyPr>
                    <a:lstStyle/>
                    <a:p>
                      <a:pPr indent="0" lvl="0" marL="0" rtl="0" algn="ctr">
                        <a:lnSpc>
                          <a:spcPct val="115000"/>
                        </a:lnSpc>
                        <a:spcBef>
                          <a:spcPts val="200"/>
                        </a:spcBef>
                        <a:spcAft>
                          <a:spcPts val="0"/>
                        </a:spcAft>
                        <a:buNone/>
                      </a:pPr>
                      <a:r>
                        <a:rPr lang="en-GB" sz="1100">
                          <a:latin typeface="Cairo"/>
                          <a:ea typeface="Cairo"/>
                          <a:cs typeface="Cairo"/>
                          <a:sym typeface="Cairo"/>
                        </a:rPr>
                        <a:t>Bilateral</a:t>
                      </a:r>
                      <a:r>
                        <a:rPr lang="en-GB" sz="1100">
                          <a:latin typeface="Cairo"/>
                          <a:ea typeface="Cairo"/>
                          <a:cs typeface="Cairo"/>
                          <a:sym typeface="Cairo"/>
                        </a:rPr>
                        <a:t> saddle anaesthesia</a:t>
                      </a:r>
                      <a:endParaRPr sz="1100">
                        <a:latin typeface="Cairo"/>
                        <a:ea typeface="Cairo"/>
                        <a:cs typeface="Cairo"/>
                        <a:sym typeface="Cairo"/>
                      </a:endParaRPr>
                    </a:p>
                  </a:txBody>
                  <a:tcPr marT="91425" marB="91425" marR="91425" marL="91425">
                    <a:lnL cap="flat" cmpd="sng" w="9525">
                      <a:solidFill>
                        <a:srgbClr val="4A86E8"/>
                      </a:solidFill>
                      <a:prstDash val="lgDashDot"/>
                      <a:round/>
                      <a:headEnd len="sm" w="sm" type="none"/>
                      <a:tailEnd len="sm" w="sm" type="none"/>
                    </a:lnL>
                    <a:lnR cap="flat" cmpd="sng" w="9525">
                      <a:solidFill>
                        <a:srgbClr val="4A86E8"/>
                      </a:solidFill>
                      <a:prstDash val="lgDashDot"/>
                      <a:round/>
                      <a:headEnd len="sm" w="sm" type="none"/>
                      <a:tailEnd len="sm" w="sm" type="none"/>
                    </a:lnR>
                    <a:lnT cap="flat" cmpd="sng" w="9525">
                      <a:solidFill>
                        <a:srgbClr val="4A86E8"/>
                      </a:solidFill>
                      <a:prstDash val="lgDashDot"/>
                      <a:round/>
                      <a:headEnd len="sm" w="sm" type="none"/>
                      <a:tailEnd len="sm" w="sm" type="none"/>
                    </a:lnT>
                    <a:lnB cap="flat" cmpd="sng" w="9525">
                      <a:solidFill>
                        <a:srgbClr val="4A86E8"/>
                      </a:solidFill>
                      <a:prstDash val="lgDashDot"/>
                      <a:round/>
                      <a:headEnd len="sm" w="sm" type="none"/>
                      <a:tailEnd len="sm" w="sm" type="none"/>
                    </a:lnB>
                  </a:tcPr>
                </a:tc>
                <a:tc>
                  <a:txBody>
                    <a:bodyPr>
                      <a:noAutofit/>
                    </a:bodyPr>
                    <a:lstStyle/>
                    <a:p>
                      <a:pPr indent="0" lvl="0" marL="0" rtl="0" algn="ctr">
                        <a:lnSpc>
                          <a:spcPct val="115000"/>
                        </a:lnSpc>
                        <a:spcBef>
                          <a:spcPts val="200"/>
                        </a:spcBef>
                        <a:spcAft>
                          <a:spcPts val="0"/>
                        </a:spcAft>
                        <a:buNone/>
                      </a:pPr>
                      <a:r>
                        <a:rPr lang="en-GB" sz="1100">
                          <a:latin typeface="Cairo"/>
                          <a:ea typeface="Cairo"/>
                          <a:cs typeface="Cairo"/>
                          <a:sym typeface="Cairo"/>
                        </a:rPr>
                        <a:t>asymmetric leg weakness and</a:t>
                      </a:r>
                      <a:endParaRPr sz="1100">
                        <a:latin typeface="Cairo"/>
                        <a:ea typeface="Cairo"/>
                        <a:cs typeface="Cairo"/>
                        <a:sym typeface="Cairo"/>
                      </a:endParaRPr>
                    </a:p>
                    <a:p>
                      <a:pPr indent="0" lvl="0" marL="0" rtl="0" algn="ctr">
                        <a:lnSpc>
                          <a:spcPct val="115000"/>
                        </a:lnSpc>
                        <a:spcBef>
                          <a:spcPts val="200"/>
                        </a:spcBef>
                        <a:spcAft>
                          <a:spcPts val="0"/>
                        </a:spcAft>
                        <a:buNone/>
                      </a:pPr>
                      <a:r>
                        <a:rPr lang="en-GB" sz="1100">
                          <a:latin typeface="Cairo"/>
                          <a:ea typeface="Cairo"/>
                          <a:cs typeface="Cairo"/>
                          <a:sym typeface="Cairo"/>
                        </a:rPr>
                        <a:t>sensory loss</a:t>
                      </a:r>
                      <a:endParaRPr sz="1100">
                        <a:latin typeface="Cairo"/>
                        <a:ea typeface="Cairo"/>
                        <a:cs typeface="Cairo"/>
                        <a:sym typeface="Cairo"/>
                      </a:endParaRPr>
                    </a:p>
                  </a:txBody>
                  <a:tcPr marT="91425" marB="91425" marR="91425" marL="91425">
                    <a:lnL cap="flat" cmpd="sng" w="9525">
                      <a:solidFill>
                        <a:srgbClr val="4A86E8"/>
                      </a:solidFill>
                      <a:prstDash val="lgDashDot"/>
                      <a:round/>
                      <a:headEnd len="sm" w="sm" type="none"/>
                      <a:tailEnd len="sm" w="sm" type="none"/>
                    </a:lnL>
                    <a:lnR cap="flat" cmpd="sng" w="9525">
                      <a:solidFill>
                        <a:srgbClr val="4A86E8"/>
                      </a:solidFill>
                      <a:prstDash val="lgDashDot"/>
                      <a:round/>
                      <a:headEnd len="sm" w="sm" type="none"/>
                      <a:tailEnd len="sm" w="sm" type="none"/>
                    </a:lnR>
                    <a:lnT cap="flat" cmpd="sng" w="9525">
                      <a:solidFill>
                        <a:srgbClr val="4A86E8"/>
                      </a:solidFill>
                      <a:prstDash val="lgDashDot"/>
                      <a:round/>
                      <a:headEnd len="sm" w="sm" type="none"/>
                      <a:tailEnd len="sm" w="sm" type="none"/>
                    </a:lnT>
                    <a:lnB cap="flat" cmpd="sng" w="9525">
                      <a:solidFill>
                        <a:srgbClr val="4A86E8"/>
                      </a:solidFill>
                      <a:prstDash val="lgDashDot"/>
                      <a:round/>
                      <a:headEnd len="sm" w="sm" type="none"/>
                      <a:tailEnd len="sm" w="sm" type="none"/>
                    </a:lnB>
                  </a:tcPr>
                </a:tc>
              </a:tr>
              <a:tr h="541975">
                <a:tc>
                  <a:txBody>
                    <a:bodyPr>
                      <a:noAutofit/>
                    </a:bodyPr>
                    <a:lstStyle/>
                    <a:p>
                      <a:pPr indent="0" lvl="0" marL="0" rtl="0" algn="ctr">
                        <a:lnSpc>
                          <a:spcPct val="115000"/>
                        </a:lnSpc>
                        <a:spcBef>
                          <a:spcPts val="0"/>
                        </a:spcBef>
                        <a:spcAft>
                          <a:spcPts val="0"/>
                        </a:spcAft>
                        <a:buNone/>
                      </a:pPr>
                      <a:r>
                        <a:rPr lang="en-GB" sz="1100">
                          <a:latin typeface="Cairo"/>
                          <a:ea typeface="Cairo"/>
                          <a:cs typeface="Cairo"/>
                          <a:sym typeface="Cairo"/>
                        </a:rPr>
                        <a:t>Prominent bowel, bladder</a:t>
                      </a:r>
                      <a:endParaRPr sz="1100">
                        <a:latin typeface="Cairo"/>
                        <a:ea typeface="Cairo"/>
                        <a:cs typeface="Cairo"/>
                        <a:sym typeface="Cairo"/>
                      </a:endParaRPr>
                    </a:p>
                    <a:p>
                      <a:pPr indent="0" lvl="0" marL="0" rtl="0" algn="ctr">
                        <a:lnSpc>
                          <a:spcPct val="115000"/>
                        </a:lnSpc>
                        <a:spcBef>
                          <a:spcPts val="0"/>
                        </a:spcBef>
                        <a:spcAft>
                          <a:spcPts val="0"/>
                        </a:spcAft>
                        <a:buNone/>
                      </a:pPr>
                      <a:r>
                        <a:rPr lang="en-GB" sz="1100">
                          <a:latin typeface="Cairo"/>
                          <a:ea typeface="Cairo"/>
                          <a:cs typeface="Cairo"/>
                          <a:sym typeface="Cairo"/>
                        </a:rPr>
                        <a:t>symptoms, impotence</a:t>
                      </a:r>
                      <a:endParaRPr sz="1100">
                        <a:latin typeface="Cairo"/>
                        <a:ea typeface="Cairo"/>
                        <a:cs typeface="Cairo"/>
                        <a:sym typeface="Cairo"/>
                      </a:endParaRPr>
                    </a:p>
                  </a:txBody>
                  <a:tcPr marT="91425" marB="91425" marR="91425" marL="91425">
                    <a:lnL cap="flat" cmpd="sng" w="9525">
                      <a:solidFill>
                        <a:srgbClr val="4A86E8"/>
                      </a:solidFill>
                      <a:prstDash val="lgDashDot"/>
                      <a:round/>
                      <a:headEnd len="sm" w="sm" type="none"/>
                      <a:tailEnd len="sm" w="sm" type="none"/>
                    </a:lnL>
                    <a:lnR cap="flat" cmpd="sng" w="9525">
                      <a:solidFill>
                        <a:srgbClr val="4A86E8"/>
                      </a:solidFill>
                      <a:prstDash val="lgDashDot"/>
                      <a:round/>
                      <a:headEnd len="sm" w="sm" type="none"/>
                      <a:tailEnd len="sm" w="sm" type="none"/>
                    </a:lnR>
                    <a:lnT cap="flat" cmpd="sng" w="9525">
                      <a:solidFill>
                        <a:srgbClr val="4A86E8"/>
                      </a:solidFill>
                      <a:prstDash val="lgDashDot"/>
                      <a:round/>
                      <a:headEnd len="sm" w="sm" type="none"/>
                      <a:tailEnd len="sm" w="sm" type="none"/>
                    </a:lnT>
                    <a:lnB cap="flat" cmpd="sng" w="9525">
                      <a:solidFill>
                        <a:srgbClr val="4A86E8"/>
                      </a:solidFill>
                      <a:prstDash val="lgDashDot"/>
                      <a:round/>
                      <a:headEnd len="sm" w="sm" type="none"/>
                      <a:tailEnd len="sm" w="sm" type="none"/>
                    </a:lnB>
                  </a:tcPr>
                </a:tc>
                <a:tc>
                  <a:txBody>
                    <a:bodyPr>
                      <a:noAutofit/>
                    </a:bodyPr>
                    <a:lstStyle/>
                    <a:p>
                      <a:pPr indent="0" lvl="0" marL="0" rtl="0" algn="ctr">
                        <a:lnSpc>
                          <a:spcPct val="115000"/>
                        </a:lnSpc>
                        <a:spcBef>
                          <a:spcPts val="300"/>
                        </a:spcBef>
                        <a:spcAft>
                          <a:spcPts val="0"/>
                        </a:spcAft>
                        <a:buNone/>
                      </a:pPr>
                      <a:r>
                        <a:rPr lang="en-GB" sz="1100">
                          <a:latin typeface="Cairo"/>
                          <a:ea typeface="Cairo"/>
                          <a:cs typeface="Cairo"/>
                          <a:sym typeface="Cairo"/>
                        </a:rPr>
                        <a:t>Relative sparing of bowel bladder</a:t>
                      </a:r>
                      <a:endParaRPr sz="1100">
                        <a:latin typeface="Cairo"/>
                        <a:ea typeface="Cairo"/>
                        <a:cs typeface="Cairo"/>
                        <a:sym typeface="Cairo"/>
                      </a:endParaRPr>
                    </a:p>
                    <a:p>
                      <a:pPr indent="0" lvl="0" marL="0" rtl="0" algn="ctr">
                        <a:lnSpc>
                          <a:spcPct val="115000"/>
                        </a:lnSpc>
                        <a:spcBef>
                          <a:spcPts val="300"/>
                        </a:spcBef>
                        <a:spcAft>
                          <a:spcPts val="0"/>
                        </a:spcAft>
                        <a:buNone/>
                      </a:pPr>
                      <a:r>
                        <a:rPr lang="en-GB" sz="1100">
                          <a:latin typeface="Cairo"/>
                          <a:ea typeface="Cairo"/>
                          <a:cs typeface="Cairo"/>
                          <a:sym typeface="Cairo"/>
                        </a:rPr>
                        <a:t>function</a:t>
                      </a:r>
                      <a:endParaRPr sz="1100">
                        <a:latin typeface="Cairo"/>
                        <a:ea typeface="Cairo"/>
                        <a:cs typeface="Cairo"/>
                        <a:sym typeface="Cairo"/>
                      </a:endParaRPr>
                    </a:p>
                  </a:txBody>
                  <a:tcPr marT="91425" marB="91425" marR="91425" marL="91425">
                    <a:lnL cap="flat" cmpd="sng" w="9525">
                      <a:solidFill>
                        <a:srgbClr val="4A86E8"/>
                      </a:solidFill>
                      <a:prstDash val="lgDashDot"/>
                      <a:round/>
                      <a:headEnd len="sm" w="sm" type="none"/>
                      <a:tailEnd len="sm" w="sm" type="none"/>
                    </a:lnL>
                    <a:lnR cap="flat" cmpd="sng" w="9525">
                      <a:solidFill>
                        <a:srgbClr val="4A86E8"/>
                      </a:solidFill>
                      <a:prstDash val="lgDashDot"/>
                      <a:round/>
                      <a:headEnd len="sm" w="sm" type="none"/>
                      <a:tailEnd len="sm" w="sm" type="none"/>
                    </a:lnR>
                    <a:lnT cap="flat" cmpd="sng" w="9525">
                      <a:solidFill>
                        <a:srgbClr val="4A86E8"/>
                      </a:solidFill>
                      <a:prstDash val="lgDashDot"/>
                      <a:round/>
                      <a:headEnd len="sm" w="sm" type="none"/>
                      <a:tailEnd len="sm" w="sm" type="none"/>
                    </a:lnT>
                    <a:lnB cap="flat" cmpd="sng" w="9525">
                      <a:solidFill>
                        <a:srgbClr val="4A86E8"/>
                      </a:solidFill>
                      <a:prstDash val="lgDashDot"/>
                      <a:round/>
                      <a:headEnd len="sm" w="sm" type="none"/>
                      <a:tailEnd len="sm" w="sm" type="none"/>
                    </a:lnB>
                  </a:tcPr>
                </a:tc>
              </a:tr>
              <a:tr h="541975">
                <a:tc>
                  <a:txBody>
                    <a:bodyPr>
                      <a:noAutofit/>
                    </a:bodyPr>
                    <a:lstStyle/>
                    <a:p>
                      <a:pPr indent="0" lvl="0" marL="0" rtl="0" algn="ctr">
                        <a:lnSpc>
                          <a:spcPct val="115000"/>
                        </a:lnSpc>
                        <a:spcBef>
                          <a:spcPts val="0"/>
                        </a:spcBef>
                        <a:spcAft>
                          <a:spcPts val="0"/>
                        </a:spcAft>
                        <a:buNone/>
                      </a:pPr>
                      <a:r>
                        <a:rPr lang="en-GB" sz="1100">
                          <a:latin typeface="Cairo"/>
                          <a:ea typeface="Cairo"/>
                          <a:cs typeface="Cairo"/>
                          <a:sym typeface="Cairo"/>
                        </a:rPr>
                        <a:t>Bulbocavernous</a:t>
                      </a:r>
                      <a:r>
                        <a:rPr lang="en-GB" sz="1100">
                          <a:latin typeface="Cairo"/>
                          <a:ea typeface="Cairo"/>
                          <a:cs typeface="Cairo"/>
                          <a:sym typeface="Cairo"/>
                        </a:rPr>
                        <a:t> </a:t>
                      </a:r>
                      <a:r>
                        <a:rPr lang="en-GB" sz="1100">
                          <a:latin typeface="Cairo"/>
                          <a:ea typeface="Cairo"/>
                          <a:cs typeface="Cairo"/>
                          <a:sym typeface="Cairo"/>
                        </a:rPr>
                        <a:t>( S2-S4) and anal reflexes (</a:t>
                      </a:r>
                      <a:r>
                        <a:rPr lang="en-GB" sz="1100">
                          <a:latin typeface="Cairo"/>
                          <a:ea typeface="Cairo"/>
                          <a:cs typeface="Cairo"/>
                          <a:sym typeface="Cairo"/>
                        </a:rPr>
                        <a:t>S</a:t>
                      </a:r>
                      <a:r>
                        <a:rPr lang="en-GB" sz="1100">
                          <a:latin typeface="Cairo"/>
                          <a:ea typeface="Cairo"/>
                          <a:cs typeface="Cairo"/>
                          <a:sym typeface="Cairo"/>
                        </a:rPr>
                        <a:t>4-S5) are absent</a:t>
                      </a:r>
                      <a:endParaRPr sz="1100">
                        <a:latin typeface="Cairo"/>
                        <a:ea typeface="Cairo"/>
                        <a:cs typeface="Cairo"/>
                        <a:sym typeface="Cairo"/>
                      </a:endParaRPr>
                    </a:p>
                  </a:txBody>
                  <a:tcPr marT="91425" marB="91425" marR="91425" marL="91425">
                    <a:lnL cap="flat" cmpd="sng" w="9525">
                      <a:solidFill>
                        <a:srgbClr val="4A86E8"/>
                      </a:solidFill>
                      <a:prstDash val="lgDashDot"/>
                      <a:round/>
                      <a:headEnd len="sm" w="sm" type="none"/>
                      <a:tailEnd len="sm" w="sm" type="none"/>
                    </a:lnL>
                    <a:lnR cap="flat" cmpd="sng" w="9525">
                      <a:solidFill>
                        <a:srgbClr val="4A86E8"/>
                      </a:solidFill>
                      <a:prstDash val="lgDashDot"/>
                      <a:round/>
                      <a:headEnd len="sm" w="sm" type="none"/>
                      <a:tailEnd len="sm" w="sm" type="none"/>
                    </a:lnR>
                    <a:lnT cap="flat" cmpd="sng" w="9525">
                      <a:solidFill>
                        <a:srgbClr val="4A86E8"/>
                      </a:solidFill>
                      <a:prstDash val="lgDashDot"/>
                      <a:round/>
                      <a:headEnd len="sm" w="sm" type="none"/>
                      <a:tailEnd len="sm" w="sm" type="none"/>
                    </a:lnT>
                    <a:lnB cap="flat" cmpd="sng" w="9525">
                      <a:solidFill>
                        <a:srgbClr val="4A86E8"/>
                      </a:solidFill>
                      <a:prstDash val="lgDashDot"/>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GB" sz="1100">
                          <a:latin typeface="Cairo"/>
                          <a:ea typeface="Cairo"/>
                          <a:cs typeface="Cairo"/>
                          <a:sym typeface="Cairo"/>
                        </a:rPr>
                        <a:t>Variable </a:t>
                      </a:r>
                      <a:r>
                        <a:rPr lang="en-GB" sz="1100" u="sng">
                          <a:solidFill>
                            <a:srgbClr val="FF0000"/>
                          </a:solidFill>
                          <a:latin typeface="Cairo"/>
                          <a:ea typeface="Cairo"/>
                          <a:cs typeface="Cairo"/>
                          <a:sym typeface="Cairo"/>
                        </a:rPr>
                        <a:t>areflexia </a:t>
                      </a:r>
                      <a:r>
                        <a:rPr lang="en-GB" sz="1100">
                          <a:latin typeface="Cairo"/>
                          <a:ea typeface="Cairo"/>
                          <a:cs typeface="Cairo"/>
                          <a:sym typeface="Cairo"/>
                        </a:rPr>
                        <a:t>in lower</a:t>
                      </a:r>
                      <a:endParaRPr sz="1100">
                        <a:latin typeface="Cairo"/>
                        <a:ea typeface="Cairo"/>
                        <a:cs typeface="Cairo"/>
                        <a:sym typeface="Cairo"/>
                      </a:endParaRPr>
                    </a:p>
                    <a:p>
                      <a:pPr indent="0" lvl="0" marL="0" rtl="0" algn="ctr">
                        <a:lnSpc>
                          <a:spcPct val="115000"/>
                        </a:lnSpc>
                        <a:spcBef>
                          <a:spcPts val="0"/>
                        </a:spcBef>
                        <a:spcAft>
                          <a:spcPts val="0"/>
                        </a:spcAft>
                        <a:buNone/>
                      </a:pPr>
                      <a:r>
                        <a:rPr lang="en-GB" sz="1100">
                          <a:latin typeface="Cairo"/>
                          <a:ea typeface="Cairo"/>
                          <a:cs typeface="Cairo"/>
                          <a:sym typeface="Cairo"/>
                        </a:rPr>
                        <a:t>extremities</a:t>
                      </a:r>
                      <a:endParaRPr sz="1100">
                        <a:latin typeface="Cairo"/>
                        <a:ea typeface="Cairo"/>
                        <a:cs typeface="Cairo"/>
                        <a:sym typeface="Cairo"/>
                      </a:endParaRPr>
                    </a:p>
                  </a:txBody>
                  <a:tcPr marT="91425" marB="91425" marR="91425" marL="91425">
                    <a:lnL cap="flat" cmpd="sng" w="9525">
                      <a:solidFill>
                        <a:srgbClr val="4A86E8"/>
                      </a:solidFill>
                      <a:prstDash val="lgDashDot"/>
                      <a:round/>
                      <a:headEnd len="sm" w="sm" type="none"/>
                      <a:tailEnd len="sm" w="sm" type="none"/>
                    </a:lnL>
                    <a:lnR cap="flat" cmpd="sng" w="9525">
                      <a:solidFill>
                        <a:srgbClr val="4A86E8"/>
                      </a:solidFill>
                      <a:prstDash val="lgDashDot"/>
                      <a:round/>
                      <a:headEnd len="sm" w="sm" type="none"/>
                      <a:tailEnd len="sm" w="sm" type="none"/>
                    </a:lnR>
                    <a:lnT cap="flat" cmpd="sng" w="9525">
                      <a:solidFill>
                        <a:srgbClr val="4A86E8"/>
                      </a:solidFill>
                      <a:prstDash val="lgDashDot"/>
                      <a:round/>
                      <a:headEnd len="sm" w="sm" type="none"/>
                      <a:tailEnd len="sm" w="sm" type="none"/>
                    </a:lnT>
                    <a:lnB cap="flat" cmpd="sng" w="9525">
                      <a:solidFill>
                        <a:srgbClr val="4A86E8"/>
                      </a:solidFill>
                      <a:prstDash val="lgDashDot"/>
                      <a:round/>
                      <a:headEnd len="sm" w="sm" type="none"/>
                      <a:tailEnd len="sm" w="sm" type="none"/>
                    </a:lnB>
                  </a:tcPr>
                </a:tc>
              </a:tr>
              <a:tr h="541975">
                <a:tc>
                  <a:txBody>
                    <a:bodyPr>
                      <a:noAutofit/>
                    </a:bodyPr>
                    <a:lstStyle/>
                    <a:p>
                      <a:pPr indent="0" lvl="0" marL="0" rtl="0" algn="ctr">
                        <a:lnSpc>
                          <a:spcPct val="115000"/>
                        </a:lnSpc>
                        <a:spcBef>
                          <a:spcPts val="0"/>
                        </a:spcBef>
                        <a:spcAft>
                          <a:spcPts val="0"/>
                        </a:spcAft>
                        <a:buNone/>
                      </a:pPr>
                      <a:r>
                        <a:rPr lang="en-GB" sz="1100">
                          <a:latin typeface="Cairo"/>
                          <a:ea typeface="Cairo"/>
                          <a:cs typeface="Cairo"/>
                          <a:sym typeface="Cairo"/>
                        </a:rPr>
                        <a:t>Muscle strength largely</a:t>
                      </a:r>
                      <a:endParaRPr sz="1100">
                        <a:latin typeface="Cairo"/>
                        <a:ea typeface="Cairo"/>
                        <a:cs typeface="Cairo"/>
                        <a:sym typeface="Cairo"/>
                      </a:endParaRPr>
                    </a:p>
                    <a:p>
                      <a:pPr indent="0" lvl="0" marL="0" rtl="0" algn="ctr">
                        <a:lnSpc>
                          <a:spcPct val="115000"/>
                        </a:lnSpc>
                        <a:spcBef>
                          <a:spcPts val="0"/>
                        </a:spcBef>
                        <a:spcAft>
                          <a:spcPts val="0"/>
                        </a:spcAft>
                        <a:buNone/>
                      </a:pPr>
                      <a:r>
                        <a:rPr lang="en-GB" sz="1100">
                          <a:latin typeface="Cairo"/>
                          <a:ea typeface="Cairo"/>
                          <a:cs typeface="Cairo"/>
                          <a:sym typeface="Cairo"/>
                        </a:rPr>
                        <a:t>preserved</a:t>
                      </a:r>
                      <a:endParaRPr sz="1100">
                        <a:latin typeface="Cairo"/>
                        <a:ea typeface="Cairo"/>
                        <a:cs typeface="Cairo"/>
                        <a:sym typeface="Cairo"/>
                      </a:endParaRPr>
                    </a:p>
                  </a:txBody>
                  <a:tcPr marT="91425" marB="91425" marR="91425" marL="91425">
                    <a:lnL cap="flat" cmpd="sng" w="9525">
                      <a:solidFill>
                        <a:srgbClr val="4A86E8"/>
                      </a:solidFill>
                      <a:prstDash val="lgDashDot"/>
                      <a:round/>
                      <a:headEnd len="sm" w="sm" type="none"/>
                      <a:tailEnd len="sm" w="sm" type="none"/>
                    </a:lnL>
                    <a:lnR cap="flat" cmpd="sng" w="9525">
                      <a:solidFill>
                        <a:srgbClr val="4A86E8"/>
                      </a:solidFill>
                      <a:prstDash val="lgDashDot"/>
                      <a:round/>
                      <a:headEnd len="sm" w="sm" type="none"/>
                      <a:tailEnd len="sm" w="sm" type="none"/>
                    </a:lnR>
                    <a:lnT cap="flat" cmpd="sng" w="9525">
                      <a:solidFill>
                        <a:srgbClr val="4A86E8"/>
                      </a:solidFill>
                      <a:prstDash val="lgDashDot"/>
                      <a:round/>
                      <a:headEnd len="sm" w="sm" type="none"/>
                      <a:tailEnd len="sm" w="sm" type="none"/>
                    </a:lnT>
                    <a:lnB cap="flat" cmpd="sng" w="9525">
                      <a:solidFill>
                        <a:srgbClr val="4A86E8"/>
                      </a:solidFill>
                      <a:prstDash val="lgDashDot"/>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GB" sz="1100">
                          <a:latin typeface="Cairo"/>
                          <a:ea typeface="Cairo"/>
                          <a:cs typeface="Cairo"/>
                          <a:sym typeface="Cairo"/>
                        </a:rPr>
                        <a:t>Low back and radicular pain</a:t>
                      </a:r>
                      <a:endParaRPr sz="1100">
                        <a:latin typeface="Cairo"/>
                        <a:ea typeface="Cairo"/>
                        <a:cs typeface="Cairo"/>
                        <a:sym typeface="Cairo"/>
                      </a:endParaRPr>
                    </a:p>
                  </a:txBody>
                  <a:tcPr marT="91425" marB="91425" marR="91425" marL="91425">
                    <a:lnL cap="flat" cmpd="sng" w="9525">
                      <a:solidFill>
                        <a:srgbClr val="4A86E8"/>
                      </a:solidFill>
                      <a:prstDash val="lgDashDot"/>
                      <a:round/>
                      <a:headEnd len="sm" w="sm" type="none"/>
                      <a:tailEnd len="sm" w="sm" type="none"/>
                    </a:lnL>
                    <a:lnR cap="flat" cmpd="sng" w="9525">
                      <a:solidFill>
                        <a:srgbClr val="4A86E8"/>
                      </a:solidFill>
                      <a:prstDash val="lgDashDot"/>
                      <a:round/>
                      <a:headEnd len="sm" w="sm" type="none"/>
                      <a:tailEnd len="sm" w="sm" type="none"/>
                    </a:lnR>
                    <a:lnT cap="flat" cmpd="sng" w="9525">
                      <a:solidFill>
                        <a:srgbClr val="4A86E8"/>
                      </a:solidFill>
                      <a:prstDash val="lgDashDot"/>
                      <a:round/>
                      <a:headEnd len="sm" w="sm" type="none"/>
                      <a:tailEnd len="sm" w="sm" type="none"/>
                    </a:lnT>
                    <a:lnB cap="flat" cmpd="sng" w="9525">
                      <a:solidFill>
                        <a:srgbClr val="4A86E8"/>
                      </a:solidFill>
                      <a:prstDash val="lgDashDot"/>
                      <a:round/>
                      <a:headEnd len="sm" w="sm" type="none"/>
                      <a:tailEnd len="sm" w="sm" type="none"/>
                    </a:lnB>
                  </a:tcPr>
                </a:tc>
              </a:tr>
            </a:tbl>
          </a:graphicData>
        </a:graphic>
      </p:graphicFrame>
      <p:sp>
        <p:nvSpPr>
          <p:cNvPr id="388" name="Google Shape;388;p60"/>
          <p:cNvSpPr txBox="1"/>
          <p:nvPr/>
        </p:nvSpPr>
        <p:spPr>
          <a:xfrm>
            <a:off x="304800" y="5585250"/>
            <a:ext cx="1751400" cy="4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rgbClr val="999999"/>
                </a:solidFill>
              </a:rPr>
              <a:t>Because it </a:t>
            </a:r>
            <a:r>
              <a:rPr lang="en-GB" sz="1100">
                <a:solidFill>
                  <a:srgbClr val="999999"/>
                </a:solidFill>
              </a:rPr>
              <a:t>receives</a:t>
            </a:r>
            <a:r>
              <a:rPr lang="en-GB" sz="1100">
                <a:solidFill>
                  <a:srgbClr val="999999"/>
                </a:solidFill>
              </a:rPr>
              <a:t> </a:t>
            </a:r>
            <a:r>
              <a:rPr b="1" lang="en-GB" sz="1100">
                <a:solidFill>
                  <a:srgbClr val="666666"/>
                </a:solidFill>
              </a:rPr>
              <a:t>dual innervation</a:t>
            </a:r>
            <a:r>
              <a:rPr lang="en-GB" sz="1100">
                <a:solidFill>
                  <a:srgbClr val="999999"/>
                </a:solidFill>
              </a:rPr>
              <a:t> (R &amp; L)</a:t>
            </a:r>
            <a:endParaRPr sz="1100">
              <a:solidFill>
                <a:srgbClr val="999999"/>
              </a:solidFill>
            </a:endParaRPr>
          </a:p>
        </p:txBody>
      </p:sp>
      <p:cxnSp>
        <p:nvCxnSpPr>
          <p:cNvPr id="389" name="Google Shape;389;p60"/>
          <p:cNvCxnSpPr/>
          <p:nvPr/>
        </p:nvCxnSpPr>
        <p:spPr>
          <a:xfrm>
            <a:off x="-835964" y="8475498"/>
            <a:ext cx="0" cy="0"/>
          </a:xfrm>
          <a:prstGeom prst="straightConnector1">
            <a:avLst/>
          </a:prstGeom>
          <a:noFill/>
          <a:ln cap="flat" cmpd="sng" w="9525">
            <a:solidFill>
              <a:schemeClr val="dk2"/>
            </a:solidFill>
            <a:prstDash val="solid"/>
            <a:round/>
            <a:headEnd len="med" w="med" type="none"/>
            <a:tailEnd len="med" w="med" type="none"/>
          </a:ln>
        </p:spPr>
      </p:cxnSp>
      <p:cxnSp>
        <p:nvCxnSpPr>
          <p:cNvPr id="390" name="Google Shape;390;p60"/>
          <p:cNvCxnSpPr>
            <a:stCxn id="382" idx="1"/>
            <a:endCxn id="388" idx="1"/>
          </p:cNvCxnSpPr>
          <p:nvPr/>
        </p:nvCxnSpPr>
        <p:spPr>
          <a:xfrm>
            <a:off x="152400" y="5138700"/>
            <a:ext cx="152400" cy="675900"/>
          </a:xfrm>
          <a:prstGeom prst="bentConnector3">
            <a:avLst>
              <a:gd fmla="val -57037" name="adj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4" name="Shape 394"/>
        <p:cNvGrpSpPr/>
        <p:nvPr/>
      </p:nvGrpSpPr>
      <p:grpSpPr>
        <a:xfrm>
          <a:off x="0" y="0"/>
          <a:ext cx="0" cy="0"/>
          <a:chOff x="0" y="0"/>
          <a:chExt cx="0" cy="0"/>
        </a:xfrm>
      </p:grpSpPr>
      <p:graphicFrame>
        <p:nvGraphicFramePr>
          <p:cNvPr id="395" name="Google Shape;395;p61"/>
          <p:cNvGraphicFramePr/>
          <p:nvPr/>
        </p:nvGraphicFramePr>
        <p:xfrm>
          <a:off x="90475" y="1486475"/>
          <a:ext cx="3000000" cy="3000000"/>
        </p:xfrm>
        <a:graphic>
          <a:graphicData uri="http://schemas.openxmlformats.org/drawingml/2006/table">
            <a:tbl>
              <a:tblPr>
                <a:noFill/>
                <a:tableStyleId>{E64705A2-1D39-44DF-9B26-FDD4F64B4387}</a:tableStyleId>
              </a:tblPr>
              <a:tblGrid>
                <a:gridCol w="3128975"/>
                <a:gridCol w="3128975"/>
              </a:tblGrid>
              <a:tr h="647800">
                <a:tc>
                  <a:txBody>
                    <a:bodyPr>
                      <a:noAutofit/>
                    </a:bodyPr>
                    <a:lstStyle/>
                    <a:p>
                      <a:pPr indent="0" lvl="0" marL="0" rtl="0" algn="ctr">
                        <a:lnSpc>
                          <a:spcPct val="115000"/>
                        </a:lnSpc>
                        <a:spcBef>
                          <a:spcPts val="300"/>
                        </a:spcBef>
                        <a:spcAft>
                          <a:spcPts val="0"/>
                        </a:spcAft>
                        <a:buNone/>
                      </a:pPr>
                      <a:r>
                        <a:rPr lang="en-GB" sz="1800">
                          <a:solidFill>
                            <a:srgbClr val="A64D79"/>
                          </a:solidFill>
                          <a:latin typeface="Philosopher"/>
                          <a:ea typeface="Philosopher"/>
                          <a:cs typeface="Philosopher"/>
                          <a:sym typeface="Philosopher"/>
                        </a:rPr>
                        <a:t>Extramedullary lesions</a:t>
                      </a:r>
                      <a:endParaRPr sz="1800">
                        <a:solidFill>
                          <a:srgbClr val="A64D79"/>
                        </a:solidFill>
                        <a:latin typeface="Philosopher"/>
                        <a:ea typeface="Philosopher"/>
                        <a:cs typeface="Philosopher"/>
                        <a:sym typeface="Philosopher"/>
                      </a:endParaRPr>
                    </a:p>
                  </a:txBody>
                  <a:tcPr marT="91425" marB="91425" marR="91425" marL="91425">
                    <a:lnL cap="flat" cmpd="sng" w="9525">
                      <a:solidFill>
                        <a:srgbClr val="D5A6BD"/>
                      </a:solidFill>
                      <a:prstDash val="lgDashDot"/>
                      <a:round/>
                      <a:headEnd len="sm" w="sm" type="none"/>
                      <a:tailEnd len="sm" w="sm" type="none"/>
                    </a:lnL>
                    <a:lnR cap="flat" cmpd="sng" w="9525">
                      <a:solidFill>
                        <a:srgbClr val="D5A6BD"/>
                      </a:solidFill>
                      <a:prstDash val="lgDashDot"/>
                      <a:round/>
                      <a:headEnd len="sm" w="sm" type="none"/>
                      <a:tailEnd len="sm" w="sm" type="none"/>
                    </a:lnR>
                    <a:lnT cap="flat" cmpd="sng" w="9525">
                      <a:solidFill>
                        <a:srgbClr val="D5A6BD"/>
                      </a:solidFill>
                      <a:prstDash val="lgDashDot"/>
                      <a:round/>
                      <a:headEnd len="sm" w="sm" type="none"/>
                      <a:tailEnd len="sm" w="sm" type="none"/>
                    </a:lnT>
                    <a:lnB cap="flat" cmpd="sng" w="9525">
                      <a:solidFill>
                        <a:srgbClr val="D5A6BD"/>
                      </a:solidFill>
                      <a:prstDash val="lgDashDot"/>
                      <a:round/>
                      <a:headEnd len="sm" w="sm" type="none"/>
                      <a:tailEnd len="sm" w="sm" type="none"/>
                    </a:lnB>
                    <a:solidFill>
                      <a:srgbClr val="EAD1DC"/>
                    </a:solidFill>
                  </a:tcPr>
                </a:tc>
                <a:tc>
                  <a:txBody>
                    <a:bodyPr>
                      <a:noAutofit/>
                    </a:bodyPr>
                    <a:lstStyle/>
                    <a:p>
                      <a:pPr indent="0" lvl="0" marL="0" rtl="0" algn="ctr">
                        <a:lnSpc>
                          <a:spcPct val="115000"/>
                        </a:lnSpc>
                        <a:spcBef>
                          <a:spcPts val="300"/>
                        </a:spcBef>
                        <a:spcAft>
                          <a:spcPts val="0"/>
                        </a:spcAft>
                        <a:buNone/>
                      </a:pPr>
                      <a:r>
                        <a:rPr lang="en-GB" sz="1800">
                          <a:solidFill>
                            <a:srgbClr val="A64D79"/>
                          </a:solidFill>
                          <a:latin typeface="Philosopher"/>
                          <a:ea typeface="Philosopher"/>
                          <a:cs typeface="Philosopher"/>
                          <a:sym typeface="Philosopher"/>
                        </a:rPr>
                        <a:t>Intramedullary lesion</a:t>
                      </a:r>
                      <a:endParaRPr sz="1800">
                        <a:solidFill>
                          <a:srgbClr val="A64D79"/>
                        </a:solidFill>
                        <a:latin typeface="Philosopher"/>
                        <a:ea typeface="Philosopher"/>
                        <a:cs typeface="Philosopher"/>
                        <a:sym typeface="Philosopher"/>
                      </a:endParaRPr>
                    </a:p>
                  </a:txBody>
                  <a:tcPr marT="91425" marB="91425" marR="91425" marL="91425">
                    <a:lnL cap="flat" cmpd="sng" w="9525">
                      <a:solidFill>
                        <a:srgbClr val="D5A6BD"/>
                      </a:solidFill>
                      <a:prstDash val="lgDashDot"/>
                      <a:round/>
                      <a:headEnd len="sm" w="sm" type="none"/>
                      <a:tailEnd len="sm" w="sm" type="none"/>
                    </a:lnL>
                    <a:lnR cap="flat" cmpd="sng" w="9525">
                      <a:solidFill>
                        <a:srgbClr val="D5A6BD"/>
                      </a:solidFill>
                      <a:prstDash val="lgDashDot"/>
                      <a:round/>
                      <a:headEnd len="sm" w="sm" type="none"/>
                      <a:tailEnd len="sm" w="sm" type="none"/>
                    </a:lnR>
                    <a:lnT cap="flat" cmpd="sng" w="9525">
                      <a:solidFill>
                        <a:srgbClr val="D5A6BD"/>
                      </a:solidFill>
                      <a:prstDash val="lgDashDot"/>
                      <a:round/>
                      <a:headEnd len="sm" w="sm" type="none"/>
                      <a:tailEnd len="sm" w="sm" type="none"/>
                    </a:lnT>
                    <a:lnB cap="flat" cmpd="sng" w="9525">
                      <a:solidFill>
                        <a:srgbClr val="D5A6BD"/>
                      </a:solidFill>
                      <a:prstDash val="lgDashDot"/>
                      <a:round/>
                      <a:headEnd len="sm" w="sm" type="none"/>
                      <a:tailEnd len="sm" w="sm" type="none"/>
                    </a:lnB>
                    <a:solidFill>
                      <a:srgbClr val="EAD1DC"/>
                    </a:solidFill>
                  </a:tcPr>
                </a:tc>
              </a:tr>
              <a:tr h="2503975">
                <a:tc>
                  <a:txBody>
                    <a:bodyPr>
                      <a:noAutofit/>
                    </a:bodyPr>
                    <a:lstStyle/>
                    <a:p>
                      <a:pPr indent="-304800" lvl="0" marL="457200" rtl="0" algn="l">
                        <a:lnSpc>
                          <a:spcPct val="150000"/>
                        </a:lnSpc>
                        <a:spcBef>
                          <a:spcPts val="0"/>
                        </a:spcBef>
                        <a:spcAft>
                          <a:spcPts val="0"/>
                        </a:spcAft>
                        <a:buSzPts val="1200"/>
                        <a:buFont typeface="Cairo"/>
                        <a:buChar char="●"/>
                      </a:pPr>
                      <a:r>
                        <a:rPr b="1" lang="en-GB" sz="1200">
                          <a:solidFill>
                            <a:srgbClr val="FF0000"/>
                          </a:solidFill>
                          <a:latin typeface="Cairo"/>
                          <a:ea typeface="Cairo"/>
                          <a:cs typeface="Cairo"/>
                          <a:sym typeface="Cairo"/>
                        </a:rPr>
                        <a:t>radicular </a:t>
                      </a:r>
                      <a:r>
                        <a:rPr lang="en-GB" sz="1200">
                          <a:solidFill>
                            <a:srgbClr val="FF0000"/>
                          </a:solidFill>
                          <a:latin typeface="Cairo"/>
                          <a:ea typeface="Cairo"/>
                          <a:cs typeface="Cairo"/>
                          <a:sym typeface="Cairo"/>
                        </a:rPr>
                        <a:t>pain</a:t>
                      </a:r>
                      <a:r>
                        <a:rPr lang="en-GB" sz="1200">
                          <a:solidFill>
                            <a:schemeClr val="dk1"/>
                          </a:solidFill>
                          <a:latin typeface="Cairo"/>
                          <a:ea typeface="Cairo"/>
                          <a:cs typeface="Cairo"/>
                          <a:sym typeface="Cairo"/>
                        </a:rPr>
                        <a:t> is often prominent</a:t>
                      </a:r>
                      <a:endParaRPr sz="1200">
                        <a:solidFill>
                          <a:schemeClr val="dk1"/>
                        </a:solidFill>
                        <a:latin typeface="Cairo"/>
                        <a:ea typeface="Cairo"/>
                        <a:cs typeface="Cairo"/>
                        <a:sym typeface="Cairo"/>
                      </a:endParaRPr>
                    </a:p>
                    <a:p>
                      <a:pPr indent="-304800" lvl="0" marL="457200" rtl="0" algn="l">
                        <a:lnSpc>
                          <a:spcPct val="150000"/>
                        </a:lnSpc>
                        <a:spcBef>
                          <a:spcPts val="0"/>
                        </a:spcBef>
                        <a:spcAft>
                          <a:spcPts val="0"/>
                        </a:spcAft>
                        <a:buSzPts val="1200"/>
                        <a:buFont typeface="Cairo"/>
                        <a:buChar char="●"/>
                      </a:pPr>
                      <a:r>
                        <a:rPr lang="en-GB" sz="1200">
                          <a:solidFill>
                            <a:srgbClr val="4A86E8"/>
                          </a:solidFill>
                          <a:latin typeface="Cairo"/>
                          <a:ea typeface="Cairo"/>
                          <a:cs typeface="Cairo"/>
                          <a:sym typeface="Cairo"/>
                        </a:rPr>
                        <a:t>there is </a:t>
                      </a:r>
                      <a:r>
                        <a:rPr b="1" lang="en-GB" sz="1200">
                          <a:solidFill>
                            <a:srgbClr val="FF0000"/>
                          </a:solidFill>
                          <a:latin typeface="Cairo"/>
                          <a:ea typeface="Cairo"/>
                          <a:cs typeface="Cairo"/>
                          <a:sym typeface="Cairo"/>
                        </a:rPr>
                        <a:t>early sacral</a:t>
                      </a:r>
                      <a:r>
                        <a:rPr lang="en-GB" sz="1200">
                          <a:solidFill>
                            <a:srgbClr val="4A86E8"/>
                          </a:solidFill>
                          <a:latin typeface="Cairo"/>
                          <a:ea typeface="Cairo"/>
                          <a:cs typeface="Cairo"/>
                          <a:sym typeface="Cairo"/>
                        </a:rPr>
                        <a:t> sensory loss</a:t>
                      </a:r>
                      <a:r>
                        <a:rPr lang="en-GB" sz="1200">
                          <a:solidFill>
                            <a:schemeClr val="dk1"/>
                          </a:solidFill>
                          <a:latin typeface="Cairo"/>
                          <a:ea typeface="Cairo"/>
                          <a:cs typeface="Cairo"/>
                          <a:sym typeface="Cairo"/>
                        </a:rPr>
                        <a:t> (lateral spinothalamic tract)</a:t>
                      </a:r>
                      <a:endParaRPr sz="1200">
                        <a:solidFill>
                          <a:schemeClr val="dk1"/>
                        </a:solidFill>
                        <a:latin typeface="Cairo"/>
                        <a:ea typeface="Cairo"/>
                        <a:cs typeface="Cairo"/>
                        <a:sym typeface="Cairo"/>
                      </a:endParaRPr>
                    </a:p>
                    <a:p>
                      <a:pPr indent="-304800" lvl="0" marL="457200" rtl="0" algn="l">
                        <a:lnSpc>
                          <a:spcPct val="150000"/>
                        </a:lnSpc>
                        <a:spcBef>
                          <a:spcPts val="0"/>
                        </a:spcBef>
                        <a:spcAft>
                          <a:spcPts val="0"/>
                        </a:spcAft>
                        <a:buSzPts val="1200"/>
                        <a:buFont typeface="Cairo"/>
                        <a:buChar char="●"/>
                      </a:pPr>
                      <a:r>
                        <a:rPr lang="en-GB" sz="1200">
                          <a:solidFill>
                            <a:srgbClr val="4A86E8"/>
                          </a:solidFill>
                          <a:latin typeface="Cairo"/>
                          <a:ea typeface="Cairo"/>
                          <a:cs typeface="Cairo"/>
                          <a:sym typeface="Cairo"/>
                        </a:rPr>
                        <a:t>spastic weakness in the legs</a:t>
                      </a:r>
                      <a:r>
                        <a:rPr lang="en-GB" sz="1200">
                          <a:solidFill>
                            <a:schemeClr val="dk1"/>
                          </a:solidFill>
                          <a:latin typeface="Cairo"/>
                          <a:ea typeface="Cairo"/>
                          <a:cs typeface="Cairo"/>
                          <a:sym typeface="Cairo"/>
                        </a:rPr>
                        <a:t> (corticospinal tract) due to the superficial location of leg fibers in the corticospinal tract</a:t>
                      </a:r>
                      <a:endParaRPr sz="1200">
                        <a:solidFill>
                          <a:schemeClr val="dk1"/>
                        </a:solidFill>
                        <a:latin typeface="Cairo"/>
                        <a:ea typeface="Cairo"/>
                        <a:cs typeface="Cairo"/>
                        <a:sym typeface="Cairo"/>
                      </a:endParaRPr>
                    </a:p>
                    <a:p>
                      <a:pPr indent="-304800" lvl="0" marL="457200" rtl="0" algn="l">
                        <a:lnSpc>
                          <a:spcPct val="150000"/>
                        </a:lnSpc>
                        <a:spcBef>
                          <a:spcPts val="0"/>
                        </a:spcBef>
                        <a:spcAft>
                          <a:spcPts val="0"/>
                        </a:spcAft>
                        <a:buSzPts val="1200"/>
                        <a:buFont typeface="Cairo"/>
                        <a:buChar char="●"/>
                      </a:pPr>
                      <a:r>
                        <a:rPr b="1" lang="en-GB" sz="1200">
                          <a:solidFill>
                            <a:srgbClr val="FF0000"/>
                          </a:solidFill>
                          <a:latin typeface="Cairo"/>
                          <a:ea typeface="Cairo"/>
                          <a:cs typeface="Cairo"/>
                          <a:sym typeface="Cairo"/>
                        </a:rPr>
                        <a:t>Early </a:t>
                      </a:r>
                      <a:r>
                        <a:rPr lang="en-GB" sz="1200">
                          <a:solidFill>
                            <a:srgbClr val="4A86E8"/>
                          </a:solidFill>
                          <a:latin typeface="Cairo"/>
                          <a:ea typeface="Cairo"/>
                          <a:cs typeface="Cairo"/>
                          <a:sym typeface="Cairo"/>
                        </a:rPr>
                        <a:t>UMN signs</a:t>
                      </a:r>
                      <a:endParaRPr sz="1200">
                        <a:solidFill>
                          <a:srgbClr val="4A86E8"/>
                        </a:solidFill>
                        <a:latin typeface="Cairo"/>
                        <a:ea typeface="Cairo"/>
                        <a:cs typeface="Cairo"/>
                        <a:sym typeface="Cairo"/>
                      </a:endParaRPr>
                    </a:p>
                    <a:p>
                      <a:pPr indent="0" lvl="0" marL="0" rtl="0" algn="l">
                        <a:spcBef>
                          <a:spcPts val="0"/>
                        </a:spcBef>
                        <a:spcAft>
                          <a:spcPts val="0"/>
                        </a:spcAft>
                        <a:buNone/>
                      </a:pPr>
                      <a:r>
                        <a:t/>
                      </a:r>
                      <a:endParaRPr sz="1200">
                        <a:latin typeface="Cairo"/>
                        <a:ea typeface="Cairo"/>
                        <a:cs typeface="Cairo"/>
                        <a:sym typeface="Cairo"/>
                      </a:endParaRPr>
                    </a:p>
                  </a:txBody>
                  <a:tcPr marT="91425" marB="91425" marR="91425" marL="91425">
                    <a:lnL cap="flat" cmpd="sng" w="9525">
                      <a:solidFill>
                        <a:srgbClr val="D5A6BD"/>
                      </a:solidFill>
                      <a:prstDash val="lgDashDot"/>
                      <a:round/>
                      <a:headEnd len="sm" w="sm" type="none"/>
                      <a:tailEnd len="sm" w="sm" type="none"/>
                    </a:lnL>
                    <a:lnR cap="flat" cmpd="sng" w="9525">
                      <a:solidFill>
                        <a:srgbClr val="D5A6BD"/>
                      </a:solidFill>
                      <a:prstDash val="lgDashDot"/>
                      <a:round/>
                      <a:headEnd len="sm" w="sm" type="none"/>
                      <a:tailEnd len="sm" w="sm" type="none"/>
                    </a:lnR>
                    <a:lnT cap="flat" cmpd="sng" w="9525">
                      <a:solidFill>
                        <a:srgbClr val="D5A6BD"/>
                      </a:solidFill>
                      <a:prstDash val="lgDashDot"/>
                      <a:round/>
                      <a:headEnd len="sm" w="sm" type="none"/>
                      <a:tailEnd len="sm" w="sm" type="none"/>
                    </a:lnT>
                    <a:lnB cap="flat" cmpd="sng" w="9525">
                      <a:solidFill>
                        <a:srgbClr val="D5A6BD"/>
                      </a:solidFill>
                      <a:prstDash val="lgDashDot"/>
                      <a:round/>
                      <a:headEnd len="sm" w="sm" type="none"/>
                      <a:tailEnd len="sm" w="sm" type="none"/>
                    </a:lnB>
                  </a:tcPr>
                </a:tc>
                <a:tc>
                  <a:txBody>
                    <a:bodyPr>
                      <a:noAutofit/>
                    </a:bodyPr>
                    <a:lstStyle/>
                    <a:p>
                      <a:pPr indent="-304800" lvl="0" marL="457200" rtl="0" algn="l">
                        <a:lnSpc>
                          <a:spcPct val="150000"/>
                        </a:lnSpc>
                        <a:spcBef>
                          <a:spcPts val="0"/>
                        </a:spcBef>
                        <a:spcAft>
                          <a:spcPts val="0"/>
                        </a:spcAft>
                        <a:buSzPts val="1200"/>
                        <a:buFont typeface="Cairo"/>
                        <a:buChar char="●"/>
                      </a:pPr>
                      <a:r>
                        <a:rPr lang="en-GB" sz="1200">
                          <a:solidFill>
                            <a:schemeClr val="dk1"/>
                          </a:solidFill>
                          <a:latin typeface="Cairo"/>
                          <a:ea typeface="Cairo"/>
                          <a:cs typeface="Cairo"/>
                          <a:sym typeface="Cairo"/>
                        </a:rPr>
                        <a:t>Tend to produce </a:t>
                      </a:r>
                      <a:r>
                        <a:rPr lang="en-GB" sz="1200">
                          <a:solidFill>
                            <a:srgbClr val="FF0000"/>
                          </a:solidFill>
                          <a:latin typeface="Cairo"/>
                          <a:ea typeface="Cairo"/>
                          <a:cs typeface="Cairo"/>
                          <a:sym typeface="Cairo"/>
                        </a:rPr>
                        <a:t>poorly localized </a:t>
                      </a:r>
                      <a:r>
                        <a:rPr b="1" lang="en-GB" sz="1200">
                          <a:solidFill>
                            <a:srgbClr val="FF0000"/>
                          </a:solidFill>
                          <a:latin typeface="Cairo"/>
                          <a:ea typeface="Cairo"/>
                          <a:cs typeface="Cairo"/>
                          <a:sym typeface="Cairo"/>
                        </a:rPr>
                        <a:t>burning </a:t>
                      </a:r>
                      <a:r>
                        <a:rPr lang="en-GB" sz="1200">
                          <a:solidFill>
                            <a:srgbClr val="FF0000"/>
                          </a:solidFill>
                          <a:latin typeface="Cairo"/>
                          <a:ea typeface="Cairo"/>
                          <a:cs typeface="Cairo"/>
                          <a:sym typeface="Cairo"/>
                        </a:rPr>
                        <a:t>pain</a:t>
                      </a:r>
                      <a:r>
                        <a:rPr lang="en-GB" sz="1200">
                          <a:latin typeface="Cairo"/>
                          <a:ea typeface="Cairo"/>
                          <a:cs typeface="Cairo"/>
                          <a:sym typeface="Cairo"/>
                        </a:rPr>
                        <a:t>, </a:t>
                      </a:r>
                      <a:r>
                        <a:rPr lang="en-GB" sz="1200">
                          <a:solidFill>
                            <a:schemeClr val="dk1"/>
                          </a:solidFill>
                          <a:latin typeface="Cairo"/>
                          <a:ea typeface="Cairo"/>
                          <a:cs typeface="Cairo"/>
                          <a:sym typeface="Cairo"/>
                        </a:rPr>
                        <a:t>rather than radicular pain</a:t>
                      </a:r>
                      <a:endParaRPr sz="1200">
                        <a:solidFill>
                          <a:schemeClr val="dk1"/>
                        </a:solidFill>
                        <a:latin typeface="Cairo"/>
                        <a:ea typeface="Cairo"/>
                        <a:cs typeface="Cairo"/>
                        <a:sym typeface="Cairo"/>
                      </a:endParaRPr>
                    </a:p>
                    <a:p>
                      <a:pPr indent="-304800" lvl="0" marL="457200" rtl="0" algn="l">
                        <a:lnSpc>
                          <a:spcPct val="150000"/>
                        </a:lnSpc>
                        <a:spcBef>
                          <a:spcPts val="0"/>
                        </a:spcBef>
                        <a:spcAft>
                          <a:spcPts val="0"/>
                        </a:spcAft>
                        <a:buSzPts val="1200"/>
                        <a:buFont typeface="Cairo"/>
                        <a:buChar char="●"/>
                      </a:pPr>
                      <a:r>
                        <a:rPr lang="en-GB" sz="1200">
                          <a:solidFill>
                            <a:srgbClr val="4A86E8"/>
                          </a:solidFill>
                          <a:latin typeface="Cairo"/>
                          <a:ea typeface="Cairo"/>
                          <a:cs typeface="Cairo"/>
                          <a:sym typeface="Cairo"/>
                        </a:rPr>
                        <a:t>Spare sensation in the perineal and sacral areas</a:t>
                      </a:r>
                      <a:r>
                        <a:rPr b="1" lang="en-GB" sz="1200">
                          <a:solidFill>
                            <a:srgbClr val="FF0000"/>
                          </a:solidFill>
                          <a:latin typeface="Cairo"/>
                          <a:ea typeface="Cairo"/>
                          <a:cs typeface="Cairo"/>
                          <a:sym typeface="Cairo"/>
                        </a:rPr>
                        <a:t> ("sacral sparing")</a:t>
                      </a:r>
                      <a:r>
                        <a:rPr lang="en-GB" sz="1200">
                          <a:solidFill>
                            <a:schemeClr val="dk1"/>
                          </a:solidFill>
                          <a:latin typeface="Cairo"/>
                          <a:ea typeface="Cairo"/>
                          <a:cs typeface="Cairo"/>
                          <a:sym typeface="Cairo"/>
                        </a:rPr>
                        <a:t>, reflecting the laminated configuration of the spinothalamic tract with sacral fibers outermost; </a:t>
                      </a:r>
                      <a:r>
                        <a:rPr lang="en-GB" sz="1200">
                          <a:solidFill>
                            <a:srgbClr val="4A86E8"/>
                          </a:solidFill>
                          <a:latin typeface="Cairo"/>
                          <a:ea typeface="Cairo"/>
                          <a:cs typeface="Cairo"/>
                          <a:sym typeface="Cairo"/>
                        </a:rPr>
                        <a:t>corticospinal tract signs appear later.</a:t>
                      </a:r>
                      <a:endParaRPr sz="1200">
                        <a:solidFill>
                          <a:srgbClr val="4A86E8"/>
                        </a:solidFill>
                        <a:latin typeface="Cairo"/>
                        <a:ea typeface="Cairo"/>
                        <a:cs typeface="Cairo"/>
                        <a:sym typeface="Cairo"/>
                      </a:endParaRPr>
                    </a:p>
                    <a:p>
                      <a:pPr indent="-304800" lvl="0" marL="457200" rtl="0" algn="l">
                        <a:lnSpc>
                          <a:spcPct val="150000"/>
                        </a:lnSpc>
                        <a:spcBef>
                          <a:spcPts val="0"/>
                        </a:spcBef>
                        <a:spcAft>
                          <a:spcPts val="0"/>
                        </a:spcAft>
                        <a:buSzPts val="1200"/>
                        <a:buFont typeface="Cairo"/>
                        <a:buChar char="●"/>
                      </a:pPr>
                      <a:r>
                        <a:rPr b="1" lang="en-GB" sz="1200">
                          <a:solidFill>
                            <a:srgbClr val="FF0000"/>
                          </a:solidFill>
                          <a:latin typeface="Cairo"/>
                          <a:ea typeface="Cairo"/>
                          <a:cs typeface="Cairo"/>
                          <a:sym typeface="Cairo"/>
                        </a:rPr>
                        <a:t>Late </a:t>
                      </a:r>
                      <a:r>
                        <a:rPr lang="en-GB" sz="1200">
                          <a:solidFill>
                            <a:srgbClr val="4A86E8"/>
                          </a:solidFill>
                          <a:latin typeface="Cairo"/>
                          <a:ea typeface="Cairo"/>
                          <a:cs typeface="Cairo"/>
                          <a:sym typeface="Cairo"/>
                        </a:rPr>
                        <a:t>UMN signs</a:t>
                      </a:r>
                      <a:endParaRPr sz="1200">
                        <a:latin typeface="Cairo"/>
                        <a:ea typeface="Cairo"/>
                        <a:cs typeface="Cairo"/>
                        <a:sym typeface="Cairo"/>
                      </a:endParaRPr>
                    </a:p>
                  </a:txBody>
                  <a:tcPr marT="91425" marB="91425" marR="91425" marL="91425">
                    <a:lnL cap="flat" cmpd="sng" w="9525">
                      <a:solidFill>
                        <a:srgbClr val="D5A6BD"/>
                      </a:solidFill>
                      <a:prstDash val="lgDashDot"/>
                      <a:round/>
                      <a:headEnd len="sm" w="sm" type="none"/>
                      <a:tailEnd len="sm" w="sm" type="none"/>
                    </a:lnL>
                    <a:lnR cap="flat" cmpd="sng" w="9525">
                      <a:solidFill>
                        <a:srgbClr val="D5A6BD"/>
                      </a:solidFill>
                      <a:prstDash val="lgDashDot"/>
                      <a:round/>
                      <a:headEnd len="sm" w="sm" type="none"/>
                      <a:tailEnd len="sm" w="sm" type="none"/>
                    </a:lnR>
                    <a:lnT cap="flat" cmpd="sng" w="9525">
                      <a:solidFill>
                        <a:srgbClr val="D5A6BD"/>
                      </a:solidFill>
                      <a:prstDash val="lgDashDot"/>
                      <a:round/>
                      <a:headEnd len="sm" w="sm" type="none"/>
                      <a:tailEnd len="sm" w="sm" type="none"/>
                    </a:lnT>
                    <a:lnB cap="flat" cmpd="sng" w="9525">
                      <a:solidFill>
                        <a:srgbClr val="D5A6BD"/>
                      </a:solidFill>
                      <a:prstDash val="lgDashDot"/>
                      <a:round/>
                      <a:headEnd len="sm" w="sm" type="none"/>
                      <a:tailEnd len="sm" w="sm" type="none"/>
                    </a:lnB>
                  </a:tcPr>
                </a:tc>
              </a:tr>
            </a:tbl>
          </a:graphicData>
        </a:graphic>
      </p:graphicFrame>
      <p:sp>
        <p:nvSpPr>
          <p:cNvPr id="396" name="Google Shape;396;p61"/>
          <p:cNvSpPr txBox="1"/>
          <p:nvPr/>
        </p:nvSpPr>
        <p:spPr>
          <a:xfrm>
            <a:off x="538200" y="771525"/>
            <a:ext cx="5362500" cy="65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800">
                <a:solidFill>
                  <a:srgbClr val="45818E"/>
                </a:solidFill>
                <a:highlight>
                  <a:srgbClr val="D0E0E3"/>
                </a:highlight>
                <a:latin typeface="Josefin Sans"/>
                <a:ea typeface="Josefin Sans"/>
                <a:cs typeface="Josefin Sans"/>
                <a:sym typeface="Josefin Sans"/>
              </a:rPr>
              <a:t>Intramedullary and Extramedullary Syndromes</a:t>
            </a:r>
            <a:endParaRPr sz="1800">
              <a:solidFill>
                <a:srgbClr val="45818E"/>
              </a:solidFill>
              <a:highlight>
                <a:srgbClr val="D0E0E3"/>
              </a:highlight>
              <a:latin typeface="Josefin Sans"/>
              <a:ea typeface="Josefin Sans"/>
              <a:cs typeface="Josefin Sans"/>
              <a:sym typeface="Josefin Sans"/>
            </a:endParaRPr>
          </a:p>
          <a:p>
            <a:pPr indent="0" lvl="0" marL="0" rtl="0" algn="l">
              <a:spcBef>
                <a:spcPts val="0"/>
              </a:spcBef>
              <a:spcAft>
                <a:spcPts val="0"/>
              </a:spcAft>
              <a:buClr>
                <a:schemeClr val="dk1"/>
              </a:buClr>
              <a:buSzPts val="1100"/>
              <a:buFont typeface="Arial"/>
              <a:buNone/>
            </a:pPr>
            <a:r>
              <a:t/>
            </a:r>
            <a:endParaRPr sz="1800">
              <a:highlight>
                <a:srgbClr val="76A5AF"/>
              </a:highlight>
              <a:latin typeface="Josefin Sans"/>
              <a:ea typeface="Josefin Sans"/>
              <a:cs typeface="Josefin Sans"/>
              <a:sym typeface="Josefin Sans"/>
            </a:endParaRPr>
          </a:p>
          <a:p>
            <a:pPr indent="0" lvl="0" marL="0" rtl="0" algn="l">
              <a:spcBef>
                <a:spcPts val="0"/>
              </a:spcBef>
              <a:spcAft>
                <a:spcPts val="0"/>
              </a:spcAft>
              <a:buNone/>
            </a:pPr>
            <a:r>
              <a:t/>
            </a:r>
            <a:endParaRPr sz="1800">
              <a:highlight>
                <a:srgbClr val="76A5AF"/>
              </a:highlight>
              <a:latin typeface="Josefin Sans"/>
              <a:ea typeface="Josefin Sans"/>
              <a:cs typeface="Josefin Sans"/>
              <a:sym typeface="Josefin Sans"/>
            </a:endParaRPr>
          </a:p>
        </p:txBody>
      </p:sp>
      <p:sp>
        <p:nvSpPr>
          <p:cNvPr id="397" name="Google Shape;397;p61"/>
          <p:cNvSpPr txBox="1"/>
          <p:nvPr/>
        </p:nvSpPr>
        <p:spPr>
          <a:xfrm>
            <a:off x="452400" y="5229225"/>
            <a:ext cx="5534100" cy="6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solidFill>
                  <a:srgbClr val="45818E"/>
                </a:solidFill>
                <a:highlight>
                  <a:srgbClr val="D0E0E3"/>
                </a:highlight>
                <a:latin typeface="Josefin Sans"/>
                <a:ea typeface="Josefin Sans"/>
                <a:cs typeface="Josefin Sans"/>
                <a:sym typeface="Josefin Sans"/>
              </a:rPr>
              <a:t>BLADDER CONTROL</a:t>
            </a:r>
            <a:endParaRPr sz="1800">
              <a:solidFill>
                <a:srgbClr val="45818E"/>
              </a:solidFill>
              <a:highlight>
                <a:srgbClr val="D0E0E3"/>
              </a:highlight>
              <a:latin typeface="Josefin Sans"/>
              <a:ea typeface="Josefin Sans"/>
              <a:cs typeface="Josefin Sans"/>
              <a:sym typeface="Josefin Sans"/>
            </a:endParaRPr>
          </a:p>
        </p:txBody>
      </p:sp>
      <p:grpSp>
        <p:nvGrpSpPr>
          <p:cNvPr id="398" name="Google Shape;398;p61"/>
          <p:cNvGrpSpPr/>
          <p:nvPr/>
        </p:nvGrpSpPr>
        <p:grpSpPr>
          <a:xfrm>
            <a:off x="4224237" y="5753153"/>
            <a:ext cx="2479275" cy="3363087"/>
            <a:chOff x="5632317" y="1189775"/>
            <a:chExt cx="3305700" cy="3482899"/>
          </a:xfrm>
        </p:grpSpPr>
        <p:sp>
          <p:nvSpPr>
            <p:cNvPr id="399" name="Google Shape;399;p61"/>
            <p:cNvSpPr/>
            <p:nvPr/>
          </p:nvSpPr>
          <p:spPr>
            <a:xfrm>
              <a:off x="5632317" y="1189775"/>
              <a:ext cx="3305700" cy="669000"/>
            </a:xfrm>
            <a:prstGeom prst="chevron">
              <a:avLst>
                <a:gd fmla="val 50000" name="adj"/>
              </a:avLst>
            </a:prstGeom>
            <a:solidFill>
              <a:srgbClr val="F4CCCC"/>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GB" sz="1800">
                  <a:solidFill>
                    <a:srgbClr val="FFFFFF"/>
                  </a:solidFill>
                  <a:latin typeface="Roboto"/>
                  <a:ea typeface="Roboto"/>
                  <a:cs typeface="Roboto"/>
                  <a:sym typeface="Roboto"/>
                </a:rPr>
                <a:t>LMN</a:t>
              </a:r>
              <a:endParaRPr b="1" sz="1800">
                <a:solidFill>
                  <a:srgbClr val="FFFFFF"/>
                </a:solidFill>
                <a:latin typeface="Roboto"/>
                <a:ea typeface="Roboto"/>
                <a:cs typeface="Roboto"/>
                <a:sym typeface="Roboto"/>
              </a:endParaRPr>
            </a:p>
          </p:txBody>
        </p:sp>
        <p:sp>
          <p:nvSpPr>
            <p:cNvPr id="400" name="Google Shape;400;p61"/>
            <p:cNvSpPr txBox="1"/>
            <p:nvPr/>
          </p:nvSpPr>
          <p:spPr>
            <a:xfrm>
              <a:off x="6159500" y="1949274"/>
              <a:ext cx="2654400" cy="2723400"/>
            </a:xfrm>
            <a:prstGeom prst="rect">
              <a:avLst/>
            </a:prstGeom>
            <a:noFill/>
            <a:ln>
              <a:noFill/>
            </a:ln>
          </p:spPr>
          <p:txBody>
            <a:bodyPr anchorCtr="0" anchor="t" bIns="68575" lIns="68575" spcFirstLastPara="1" rIns="68575" wrap="square" tIns="68575">
              <a:noAutofit/>
            </a:bodyPr>
            <a:lstStyle/>
            <a:p>
              <a:pPr indent="-304800" lvl="0" marL="457200" rtl="0" algn="l">
                <a:lnSpc>
                  <a:spcPct val="115000"/>
                </a:lnSpc>
                <a:spcBef>
                  <a:spcPts val="0"/>
                </a:spcBef>
                <a:spcAft>
                  <a:spcPts val="0"/>
                </a:spcAft>
                <a:buSzPts val="1200"/>
                <a:buFont typeface="Roboto"/>
                <a:buChar char="●"/>
              </a:pPr>
              <a:r>
                <a:rPr lang="en-GB" sz="1200">
                  <a:solidFill>
                    <a:srgbClr val="E69138"/>
                  </a:solidFill>
                  <a:highlight>
                    <a:srgbClr val="FCE5CD"/>
                  </a:highlight>
                  <a:latin typeface="Roboto"/>
                  <a:ea typeface="Roboto"/>
                  <a:cs typeface="Roboto"/>
                  <a:sym typeface="Roboto"/>
                </a:rPr>
                <a:t>Sacral lesions </a:t>
              </a:r>
              <a:endParaRPr sz="1200">
                <a:solidFill>
                  <a:srgbClr val="E69138"/>
                </a:solidFill>
                <a:highlight>
                  <a:srgbClr val="FCE5CD"/>
                </a:highlight>
                <a:latin typeface="Roboto"/>
                <a:ea typeface="Roboto"/>
                <a:cs typeface="Roboto"/>
                <a:sym typeface="Roboto"/>
              </a:endParaRPr>
            </a:p>
            <a:p>
              <a:pPr indent="0" lvl="0" marL="0" rtl="0" algn="l">
                <a:lnSpc>
                  <a:spcPct val="115000"/>
                </a:lnSpc>
                <a:spcBef>
                  <a:spcPts val="0"/>
                </a:spcBef>
                <a:spcAft>
                  <a:spcPts val="0"/>
                </a:spcAft>
                <a:buNone/>
              </a:pPr>
              <a:r>
                <a:rPr lang="en-GB" sz="1200">
                  <a:latin typeface="Roboto"/>
                  <a:ea typeface="Roboto"/>
                  <a:cs typeface="Roboto"/>
                  <a:sym typeface="Roboto"/>
                </a:rPr>
                <a:t>(conus medullaris, sacral root and pelvic nerve – bilateral) cause </a:t>
              </a:r>
              <a:r>
                <a:rPr lang="en-GB" sz="1200">
                  <a:solidFill>
                    <a:srgbClr val="FF0000"/>
                  </a:solidFill>
                  <a:latin typeface="Roboto"/>
                  <a:ea typeface="Roboto"/>
                  <a:cs typeface="Roboto"/>
                  <a:sym typeface="Roboto"/>
                </a:rPr>
                <a:t>a flaccid, atonic bladder</a:t>
              </a:r>
              <a:r>
                <a:rPr lang="en-GB" sz="1200">
                  <a:latin typeface="Roboto"/>
                  <a:ea typeface="Roboto"/>
                  <a:cs typeface="Roboto"/>
                  <a:sym typeface="Roboto"/>
                </a:rPr>
                <a:t> that overflows (cauda equina), often unexpectedly.</a:t>
              </a:r>
              <a:endParaRPr sz="1200">
                <a:latin typeface="Roboto"/>
                <a:ea typeface="Roboto"/>
                <a:cs typeface="Roboto"/>
                <a:sym typeface="Roboto"/>
              </a:endParaRPr>
            </a:p>
            <a:p>
              <a:pPr indent="0" lvl="0" marL="45720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401" name="Google Shape;401;p61"/>
          <p:cNvGrpSpPr/>
          <p:nvPr/>
        </p:nvGrpSpPr>
        <p:grpSpPr>
          <a:xfrm>
            <a:off x="0" y="5753360"/>
            <a:ext cx="2660175" cy="3737146"/>
            <a:chOff x="0" y="1189989"/>
            <a:chExt cx="3546900" cy="3870284"/>
          </a:xfrm>
        </p:grpSpPr>
        <p:sp>
          <p:nvSpPr>
            <p:cNvPr id="402" name="Google Shape;402;p61"/>
            <p:cNvSpPr/>
            <p:nvPr/>
          </p:nvSpPr>
          <p:spPr>
            <a:xfrm>
              <a:off x="0" y="1189989"/>
              <a:ext cx="3546900" cy="669000"/>
            </a:xfrm>
            <a:prstGeom prst="homePlate">
              <a:avLst>
                <a:gd fmla="val 50000" name="adj"/>
              </a:avLst>
            </a:prstGeom>
            <a:solidFill>
              <a:srgbClr val="E06666"/>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GB" sz="1800">
                  <a:solidFill>
                    <a:srgbClr val="FFFFFF"/>
                  </a:solidFill>
                  <a:latin typeface="Roboto"/>
                  <a:ea typeface="Roboto"/>
                  <a:cs typeface="Roboto"/>
                  <a:sym typeface="Roboto"/>
                </a:rPr>
                <a:t>Cortical:</a:t>
              </a:r>
              <a:endParaRPr b="1" sz="1800">
                <a:solidFill>
                  <a:srgbClr val="FFFFFF"/>
                </a:solidFill>
                <a:latin typeface="Roboto"/>
                <a:ea typeface="Roboto"/>
                <a:cs typeface="Roboto"/>
                <a:sym typeface="Roboto"/>
              </a:endParaRPr>
            </a:p>
          </p:txBody>
        </p:sp>
        <p:sp>
          <p:nvSpPr>
            <p:cNvPr id="403" name="Google Shape;403;p61"/>
            <p:cNvSpPr txBox="1"/>
            <p:nvPr/>
          </p:nvSpPr>
          <p:spPr>
            <a:xfrm>
              <a:off x="120633" y="1949273"/>
              <a:ext cx="2876700" cy="3111000"/>
            </a:xfrm>
            <a:prstGeom prst="rect">
              <a:avLst/>
            </a:prstGeom>
            <a:noFill/>
            <a:ln>
              <a:noFill/>
            </a:ln>
          </p:spPr>
          <p:txBody>
            <a:bodyPr anchorCtr="0" anchor="t" bIns="68575" lIns="68575" spcFirstLastPara="1" rIns="68575" wrap="square" tIns="68575">
              <a:noAutofit/>
            </a:bodyPr>
            <a:lstStyle/>
            <a:p>
              <a:pPr indent="-304800" lvl="0" marL="457200" rtl="0" algn="l">
                <a:lnSpc>
                  <a:spcPct val="115000"/>
                </a:lnSpc>
                <a:spcBef>
                  <a:spcPts val="0"/>
                </a:spcBef>
                <a:spcAft>
                  <a:spcPts val="0"/>
                </a:spcAft>
                <a:buSzPts val="1200"/>
                <a:buFont typeface="Roboto"/>
                <a:buChar char="●"/>
              </a:pPr>
              <a:r>
                <a:rPr lang="en-GB" sz="1200">
                  <a:solidFill>
                    <a:srgbClr val="E69138"/>
                  </a:solidFill>
                  <a:highlight>
                    <a:srgbClr val="FCE5CD"/>
                  </a:highlight>
                  <a:latin typeface="Roboto"/>
                  <a:ea typeface="Roboto"/>
                  <a:cs typeface="Roboto"/>
                  <a:sym typeface="Roboto"/>
                </a:rPr>
                <a:t>Post-central lesions</a:t>
              </a:r>
              <a:r>
                <a:rPr lang="en-GB" sz="1200">
                  <a:latin typeface="Roboto"/>
                  <a:ea typeface="Roboto"/>
                  <a:cs typeface="Roboto"/>
                  <a:sym typeface="Roboto"/>
                </a:rPr>
                <a:t> </a:t>
              </a:r>
              <a:endParaRPr sz="1200">
                <a:latin typeface="Roboto"/>
                <a:ea typeface="Roboto"/>
                <a:cs typeface="Roboto"/>
                <a:sym typeface="Roboto"/>
              </a:endParaRPr>
            </a:p>
            <a:p>
              <a:pPr indent="0" lvl="0" marL="0" rtl="0" algn="l">
                <a:lnSpc>
                  <a:spcPct val="115000"/>
                </a:lnSpc>
                <a:spcBef>
                  <a:spcPts val="0"/>
                </a:spcBef>
                <a:spcAft>
                  <a:spcPts val="0"/>
                </a:spcAft>
                <a:buNone/>
              </a:pPr>
              <a:r>
                <a:rPr lang="en-GB" sz="1200">
                  <a:latin typeface="Roboto"/>
                  <a:ea typeface="Roboto"/>
                  <a:cs typeface="Roboto"/>
                  <a:sym typeface="Roboto"/>
                </a:rPr>
                <a:t>cause</a:t>
              </a:r>
              <a:r>
                <a:rPr lang="en-GB" sz="1200">
                  <a:solidFill>
                    <a:srgbClr val="FF0000"/>
                  </a:solidFill>
                  <a:latin typeface="Roboto"/>
                  <a:ea typeface="Roboto"/>
                  <a:cs typeface="Roboto"/>
                  <a:sym typeface="Roboto"/>
                </a:rPr>
                <a:t> loss of sense</a:t>
              </a:r>
              <a:r>
                <a:rPr lang="en-GB" sz="1200">
                  <a:latin typeface="Roboto"/>
                  <a:ea typeface="Roboto"/>
                  <a:cs typeface="Roboto"/>
                  <a:sym typeface="Roboto"/>
                </a:rPr>
                <a:t> of bladder fullness.</a:t>
              </a:r>
              <a:endParaRPr sz="1200">
                <a:latin typeface="Roboto"/>
                <a:ea typeface="Roboto"/>
                <a:cs typeface="Roboto"/>
                <a:sym typeface="Roboto"/>
              </a:endParaRPr>
            </a:p>
            <a:p>
              <a:pPr indent="0" lvl="0" marL="0" rtl="0" algn="l">
                <a:lnSpc>
                  <a:spcPct val="115000"/>
                </a:lnSpc>
                <a:spcBef>
                  <a:spcPts val="0"/>
                </a:spcBef>
                <a:spcAft>
                  <a:spcPts val="0"/>
                </a:spcAft>
                <a:buNone/>
              </a:pPr>
              <a:r>
                <a:t/>
              </a:r>
              <a:endParaRPr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lang="en-GB" sz="1200">
                  <a:solidFill>
                    <a:srgbClr val="E69138"/>
                  </a:solidFill>
                  <a:highlight>
                    <a:srgbClr val="FCE5CD"/>
                  </a:highlight>
                  <a:latin typeface="Roboto"/>
                  <a:ea typeface="Roboto"/>
                  <a:cs typeface="Roboto"/>
                  <a:sym typeface="Roboto"/>
                </a:rPr>
                <a:t>Pre-central lesions</a:t>
              </a:r>
              <a:r>
                <a:rPr lang="en-GB" sz="1200">
                  <a:latin typeface="Roboto"/>
                  <a:ea typeface="Roboto"/>
                  <a:cs typeface="Roboto"/>
                  <a:sym typeface="Roboto"/>
                </a:rPr>
                <a:t> </a:t>
              </a:r>
              <a:endParaRPr sz="1200">
                <a:latin typeface="Roboto"/>
                <a:ea typeface="Roboto"/>
                <a:cs typeface="Roboto"/>
                <a:sym typeface="Roboto"/>
              </a:endParaRPr>
            </a:p>
            <a:p>
              <a:pPr indent="0" lvl="0" marL="0" rtl="0" algn="l">
                <a:lnSpc>
                  <a:spcPct val="115000"/>
                </a:lnSpc>
                <a:spcBef>
                  <a:spcPts val="0"/>
                </a:spcBef>
                <a:spcAft>
                  <a:spcPts val="0"/>
                </a:spcAft>
                <a:buNone/>
              </a:pPr>
              <a:r>
                <a:rPr lang="en-GB" sz="1200">
                  <a:latin typeface="Roboto"/>
                  <a:ea typeface="Roboto"/>
                  <a:cs typeface="Roboto"/>
                  <a:sym typeface="Roboto"/>
                </a:rPr>
                <a:t>cause </a:t>
              </a:r>
              <a:r>
                <a:rPr lang="en-GB" sz="1200">
                  <a:solidFill>
                    <a:srgbClr val="FF0000"/>
                  </a:solidFill>
                  <a:latin typeface="Roboto"/>
                  <a:ea typeface="Roboto"/>
                  <a:cs typeface="Roboto"/>
                  <a:sym typeface="Roboto"/>
                </a:rPr>
                <a:t>difficulty initiating </a:t>
              </a:r>
              <a:r>
                <a:rPr lang="en-GB" sz="1200">
                  <a:latin typeface="Roboto"/>
                  <a:ea typeface="Roboto"/>
                  <a:cs typeface="Roboto"/>
                  <a:sym typeface="Roboto"/>
                </a:rPr>
                <a:t>micturition.</a:t>
              </a:r>
              <a:endParaRPr sz="1200">
                <a:latin typeface="Roboto"/>
                <a:ea typeface="Roboto"/>
                <a:cs typeface="Roboto"/>
                <a:sym typeface="Roboto"/>
              </a:endParaRPr>
            </a:p>
            <a:p>
              <a:pPr indent="0" lvl="0" marL="0" rtl="0" algn="l">
                <a:lnSpc>
                  <a:spcPct val="115000"/>
                </a:lnSpc>
                <a:spcBef>
                  <a:spcPts val="0"/>
                </a:spcBef>
                <a:spcAft>
                  <a:spcPts val="0"/>
                </a:spcAft>
                <a:buNone/>
              </a:pPr>
              <a:r>
                <a:t/>
              </a:r>
              <a:endParaRPr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lang="en-GB" sz="1200">
                  <a:solidFill>
                    <a:srgbClr val="E69138"/>
                  </a:solidFill>
                  <a:highlight>
                    <a:srgbClr val="FCE5CD"/>
                  </a:highlight>
                  <a:latin typeface="Roboto"/>
                  <a:ea typeface="Roboto"/>
                  <a:cs typeface="Roboto"/>
                  <a:sym typeface="Roboto"/>
                </a:rPr>
                <a:t>Frontal lesions</a:t>
              </a:r>
              <a:r>
                <a:rPr lang="en-GB" sz="1200">
                  <a:latin typeface="Roboto"/>
                  <a:ea typeface="Roboto"/>
                  <a:cs typeface="Roboto"/>
                  <a:sym typeface="Roboto"/>
                </a:rPr>
                <a:t> cause </a:t>
              </a:r>
              <a:endParaRPr sz="1200">
                <a:latin typeface="Roboto"/>
                <a:ea typeface="Roboto"/>
                <a:cs typeface="Roboto"/>
                <a:sym typeface="Roboto"/>
              </a:endParaRPr>
            </a:p>
            <a:p>
              <a:pPr indent="0" lvl="0" marL="0" rtl="0" algn="l">
                <a:lnSpc>
                  <a:spcPct val="115000"/>
                </a:lnSpc>
                <a:spcBef>
                  <a:spcPts val="0"/>
                </a:spcBef>
                <a:spcAft>
                  <a:spcPts val="0"/>
                </a:spcAft>
                <a:buNone/>
              </a:pPr>
              <a:r>
                <a:rPr lang="en-GB" sz="1200">
                  <a:solidFill>
                    <a:srgbClr val="FF0000"/>
                  </a:solidFill>
                  <a:latin typeface="Roboto"/>
                  <a:ea typeface="Roboto"/>
                  <a:cs typeface="Roboto"/>
                  <a:sym typeface="Roboto"/>
                </a:rPr>
                <a:t>socially inappropriate </a:t>
              </a:r>
              <a:r>
                <a:rPr lang="en-GB" sz="1200">
                  <a:latin typeface="Roboto"/>
                  <a:ea typeface="Roboto"/>
                  <a:cs typeface="Roboto"/>
                  <a:sym typeface="Roboto"/>
                </a:rPr>
                <a:t>micturition.</a:t>
              </a:r>
              <a:endParaRPr sz="1200">
                <a:latin typeface="Roboto"/>
                <a:ea typeface="Roboto"/>
                <a:cs typeface="Roboto"/>
                <a:sym typeface="Roboto"/>
              </a:endParaRPr>
            </a:p>
            <a:p>
              <a:pPr indent="0" lvl="0" marL="0" rtl="0" algn="l">
                <a:lnSpc>
                  <a:spcPct val="115000"/>
                </a:lnSpc>
                <a:spcBef>
                  <a:spcPts val="0"/>
                </a:spcBef>
                <a:spcAft>
                  <a:spcPts val="0"/>
                </a:spcAft>
                <a:buNone/>
              </a:pPr>
              <a:r>
                <a:rPr lang="en-GB" sz="1200">
                  <a:solidFill>
                    <a:srgbClr val="999999"/>
                  </a:solidFill>
                  <a:latin typeface="Roboto"/>
                  <a:ea typeface="Roboto"/>
                  <a:cs typeface="Roboto"/>
                  <a:sym typeface="Roboto"/>
                </a:rPr>
                <a:t>(e.g: urinate in front of people)</a:t>
              </a:r>
              <a:endParaRPr sz="1200">
                <a:solidFill>
                  <a:srgbClr val="999999"/>
                </a:solidFill>
                <a:latin typeface="Roboto"/>
                <a:ea typeface="Roboto"/>
                <a:cs typeface="Roboto"/>
                <a:sym typeface="Roboto"/>
              </a:endParaRPr>
            </a:p>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404" name="Google Shape;404;p61"/>
          <p:cNvGrpSpPr/>
          <p:nvPr/>
        </p:nvGrpSpPr>
        <p:grpSpPr>
          <a:xfrm>
            <a:off x="2208153" y="5753153"/>
            <a:ext cx="2479275" cy="3363514"/>
            <a:chOff x="2944204" y="1189775"/>
            <a:chExt cx="3305700" cy="3483341"/>
          </a:xfrm>
        </p:grpSpPr>
        <p:sp>
          <p:nvSpPr>
            <p:cNvPr id="405" name="Google Shape;405;p61"/>
            <p:cNvSpPr/>
            <p:nvPr/>
          </p:nvSpPr>
          <p:spPr>
            <a:xfrm>
              <a:off x="2944204" y="1189775"/>
              <a:ext cx="3305700" cy="669000"/>
            </a:xfrm>
            <a:prstGeom prst="chevron">
              <a:avLst>
                <a:gd fmla="val 50000" name="adj"/>
              </a:avLst>
            </a:prstGeom>
            <a:solidFill>
              <a:srgbClr val="EA9999"/>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GB" sz="1800">
                  <a:solidFill>
                    <a:srgbClr val="FFFFFF"/>
                  </a:solidFill>
                  <a:latin typeface="Roboto"/>
                  <a:ea typeface="Roboto"/>
                  <a:cs typeface="Roboto"/>
                  <a:sym typeface="Roboto"/>
                </a:rPr>
                <a:t>Spinal cord</a:t>
              </a:r>
              <a:endParaRPr b="1" sz="1800">
                <a:solidFill>
                  <a:srgbClr val="FFFFFF"/>
                </a:solidFill>
                <a:latin typeface="Roboto"/>
                <a:ea typeface="Roboto"/>
                <a:cs typeface="Roboto"/>
                <a:sym typeface="Roboto"/>
              </a:endParaRPr>
            </a:p>
          </p:txBody>
        </p:sp>
        <p:sp>
          <p:nvSpPr>
            <p:cNvPr id="406" name="Google Shape;406;p61"/>
            <p:cNvSpPr txBox="1"/>
            <p:nvPr/>
          </p:nvSpPr>
          <p:spPr>
            <a:xfrm>
              <a:off x="3060700" y="1909816"/>
              <a:ext cx="3048000" cy="2763300"/>
            </a:xfrm>
            <a:prstGeom prst="rect">
              <a:avLst/>
            </a:prstGeom>
            <a:noFill/>
            <a:ln>
              <a:noFill/>
            </a:ln>
          </p:spPr>
          <p:txBody>
            <a:bodyPr anchorCtr="0" anchor="t" bIns="68575" lIns="68575" spcFirstLastPara="1" rIns="68575" wrap="square" tIns="68575">
              <a:noAutofit/>
            </a:bodyPr>
            <a:lstStyle/>
            <a:p>
              <a:pPr indent="-304800" lvl="0" marL="457200" rtl="0" algn="l">
                <a:lnSpc>
                  <a:spcPct val="115000"/>
                </a:lnSpc>
                <a:spcBef>
                  <a:spcPts val="0"/>
                </a:spcBef>
                <a:spcAft>
                  <a:spcPts val="0"/>
                </a:spcAft>
                <a:buSzPts val="1200"/>
                <a:buFont typeface="Roboto"/>
                <a:buChar char="●"/>
              </a:pPr>
              <a:r>
                <a:rPr lang="en-GB" sz="1200">
                  <a:solidFill>
                    <a:srgbClr val="E69138"/>
                  </a:solidFill>
                  <a:highlight>
                    <a:srgbClr val="FCE5CD"/>
                  </a:highlight>
                  <a:latin typeface="Roboto"/>
                  <a:ea typeface="Roboto"/>
                  <a:cs typeface="Roboto"/>
                  <a:sym typeface="Roboto"/>
                </a:rPr>
                <a:t>Bilateral UMN lesion</a:t>
              </a:r>
              <a:r>
                <a:rPr lang="en-GB" sz="1200">
                  <a:solidFill>
                    <a:srgbClr val="E69138"/>
                  </a:solidFill>
                  <a:highlight>
                    <a:srgbClr val="FCE5CD"/>
                  </a:highlight>
                  <a:latin typeface="Roboto"/>
                  <a:ea typeface="Roboto"/>
                  <a:cs typeface="Roboto"/>
                  <a:sym typeface="Roboto"/>
                </a:rPr>
                <a:t>s </a:t>
              </a:r>
              <a:endParaRPr sz="1200">
                <a:solidFill>
                  <a:srgbClr val="E69138"/>
                </a:solidFill>
                <a:highlight>
                  <a:srgbClr val="FCE5CD"/>
                </a:highlight>
                <a:latin typeface="Roboto"/>
                <a:ea typeface="Roboto"/>
                <a:cs typeface="Roboto"/>
                <a:sym typeface="Roboto"/>
              </a:endParaRPr>
            </a:p>
            <a:p>
              <a:pPr indent="0" lvl="0" marL="0" rtl="0" algn="l">
                <a:lnSpc>
                  <a:spcPct val="115000"/>
                </a:lnSpc>
                <a:spcBef>
                  <a:spcPts val="0"/>
                </a:spcBef>
                <a:spcAft>
                  <a:spcPts val="0"/>
                </a:spcAft>
                <a:buNone/>
              </a:pPr>
              <a:r>
                <a:rPr lang="en-GB" sz="1200">
                  <a:solidFill>
                    <a:srgbClr val="E69138"/>
                  </a:solidFill>
                  <a:highlight>
                    <a:srgbClr val="FCE5CD"/>
                  </a:highlight>
                  <a:latin typeface="Roboto"/>
                  <a:ea typeface="Roboto"/>
                  <a:cs typeface="Roboto"/>
                  <a:sym typeface="Roboto"/>
                </a:rPr>
                <a:t>(pyramidal tracts)</a:t>
              </a:r>
              <a:r>
                <a:rPr lang="en-GB" sz="1200">
                  <a:latin typeface="Roboto"/>
                  <a:ea typeface="Roboto"/>
                  <a:cs typeface="Roboto"/>
                  <a:sym typeface="Roboto"/>
                </a:rPr>
                <a:t> cause urinary frequency and incontinence.</a:t>
              </a:r>
              <a:endParaRPr sz="1200">
                <a:latin typeface="Roboto"/>
                <a:ea typeface="Roboto"/>
                <a:cs typeface="Roboto"/>
                <a:sym typeface="Roboto"/>
              </a:endParaRPr>
            </a:p>
            <a:p>
              <a:pPr indent="0" lvl="0" marL="0" rtl="0" algn="l">
                <a:lnSpc>
                  <a:spcPct val="115000"/>
                </a:lnSpc>
                <a:spcBef>
                  <a:spcPts val="0"/>
                </a:spcBef>
                <a:spcAft>
                  <a:spcPts val="0"/>
                </a:spcAft>
                <a:buNone/>
              </a:pPr>
              <a:r>
                <a:rPr lang="en-GB" sz="1200">
                  <a:latin typeface="Roboto"/>
                  <a:ea typeface="Roboto"/>
                  <a:cs typeface="Roboto"/>
                  <a:sym typeface="Roboto"/>
                </a:rPr>
                <a:t>    The bladder is small </a:t>
              </a:r>
              <a:endParaRPr sz="1200">
                <a:latin typeface="Roboto"/>
                <a:ea typeface="Roboto"/>
                <a:cs typeface="Roboto"/>
                <a:sym typeface="Roboto"/>
              </a:endParaRPr>
            </a:p>
            <a:p>
              <a:pPr indent="0" lvl="0" marL="0" rtl="0" algn="l">
                <a:lnSpc>
                  <a:spcPct val="115000"/>
                </a:lnSpc>
                <a:spcBef>
                  <a:spcPts val="0"/>
                </a:spcBef>
                <a:spcAft>
                  <a:spcPts val="0"/>
                </a:spcAft>
                <a:buNone/>
              </a:pPr>
              <a:r>
                <a:rPr lang="en-GB" sz="1200">
                  <a:latin typeface="Roboto"/>
                  <a:ea typeface="Roboto"/>
                  <a:cs typeface="Roboto"/>
                  <a:sym typeface="Roboto"/>
                </a:rPr>
                <a:t>And hypertonic, i.e. sensitive to small changes in intravesical pressure.</a:t>
              </a:r>
              <a:endParaRPr sz="1200">
                <a:latin typeface="Roboto"/>
                <a:ea typeface="Roboto"/>
                <a:cs typeface="Roboto"/>
                <a:sym typeface="Roboto"/>
              </a:endParaRPr>
            </a:p>
            <a:p>
              <a:pPr indent="0" lvl="0" marL="0" rtl="0" algn="l">
                <a:lnSpc>
                  <a:spcPct val="115000"/>
                </a:lnSpc>
                <a:spcBef>
                  <a:spcPts val="0"/>
                </a:spcBef>
                <a:spcAft>
                  <a:spcPts val="0"/>
                </a:spcAft>
                <a:buNone/>
              </a:pPr>
              <a:r>
                <a:t/>
              </a:r>
              <a:endParaRPr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lang="en-GB" sz="1200">
                  <a:solidFill>
                    <a:srgbClr val="E69138"/>
                  </a:solidFill>
                  <a:highlight>
                    <a:srgbClr val="FCE5CD"/>
                  </a:highlight>
                  <a:latin typeface="Roboto"/>
                  <a:ea typeface="Roboto"/>
                  <a:cs typeface="Roboto"/>
                  <a:sym typeface="Roboto"/>
                </a:rPr>
                <a:t>Frontal lesions</a:t>
              </a:r>
              <a:r>
                <a:rPr lang="en-GB" sz="1200">
                  <a:latin typeface="Roboto"/>
                  <a:ea typeface="Roboto"/>
                  <a:cs typeface="Roboto"/>
                  <a:sym typeface="Roboto"/>
                </a:rPr>
                <a:t> can also </a:t>
              </a:r>
              <a:endParaRPr sz="1200">
                <a:latin typeface="Roboto"/>
                <a:ea typeface="Roboto"/>
                <a:cs typeface="Roboto"/>
                <a:sym typeface="Roboto"/>
              </a:endParaRPr>
            </a:p>
            <a:p>
              <a:pPr indent="0" lvl="0" marL="0" rtl="0" algn="l">
                <a:lnSpc>
                  <a:spcPct val="115000"/>
                </a:lnSpc>
                <a:spcBef>
                  <a:spcPts val="0"/>
                </a:spcBef>
                <a:spcAft>
                  <a:spcPts val="0"/>
                </a:spcAft>
                <a:buNone/>
              </a:pPr>
              <a:r>
                <a:rPr lang="en-GB" sz="1200">
                  <a:latin typeface="Roboto"/>
                  <a:ea typeface="Roboto"/>
                  <a:cs typeface="Roboto"/>
                  <a:sym typeface="Roboto"/>
                </a:rPr>
                <a:t>cause a </a:t>
              </a:r>
              <a:r>
                <a:rPr lang="en-GB" sz="1200">
                  <a:solidFill>
                    <a:srgbClr val="FF0000"/>
                  </a:solidFill>
                  <a:latin typeface="Roboto"/>
                  <a:ea typeface="Roboto"/>
                  <a:cs typeface="Roboto"/>
                  <a:sym typeface="Roboto"/>
                </a:rPr>
                <a:t>hypertonic bladder.</a:t>
              </a:r>
              <a:endParaRPr sz="1200">
                <a:solidFill>
                  <a:srgbClr val="FF0000"/>
                </a:solidFill>
                <a:latin typeface="Roboto"/>
                <a:ea typeface="Roboto"/>
                <a:cs typeface="Roboto"/>
                <a:sym typeface="Roboto"/>
              </a:endParaRPr>
            </a:p>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cxnSp>
        <p:nvCxnSpPr>
          <p:cNvPr id="407" name="Google Shape;407;p61"/>
          <p:cNvCxnSpPr/>
          <p:nvPr/>
        </p:nvCxnSpPr>
        <p:spPr>
          <a:xfrm>
            <a:off x="2171700" y="6600825"/>
            <a:ext cx="0" cy="2438400"/>
          </a:xfrm>
          <a:prstGeom prst="straightConnector1">
            <a:avLst/>
          </a:prstGeom>
          <a:noFill/>
          <a:ln cap="flat" cmpd="sng" w="9525">
            <a:solidFill>
              <a:srgbClr val="4A86E8"/>
            </a:solidFill>
            <a:prstDash val="lgDash"/>
            <a:round/>
            <a:headEnd len="med" w="med" type="none"/>
            <a:tailEnd len="med" w="med" type="none"/>
          </a:ln>
        </p:spPr>
      </p:cxnSp>
      <p:cxnSp>
        <p:nvCxnSpPr>
          <p:cNvPr id="408" name="Google Shape;408;p61"/>
          <p:cNvCxnSpPr/>
          <p:nvPr/>
        </p:nvCxnSpPr>
        <p:spPr>
          <a:xfrm>
            <a:off x="4610100" y="6600825"/>
            <a:ext cx="0" cy="2438400"/>
          </a:xfrm>
          <a:prstGeom prst="straightConnector1">
            <a:avLst/>
          </a:prstGeom>
          <a:noFill/>
          <a:ln cap="flat" cmpd="sng" w="9525">
            <a:solidFill>
              <a:srgbClr val="4A86E8"/>
            </a:solidFill>
            <a:prstDash val="lgDash"/>
            <a:round/>
            <a:headEnd len="med" w="med" type="none"/>
            <a:tailEnd len="med" w="med" type="none"/>
          </a:ln>
        </p:spPr>
      </p:cxnSp>
      <p:sp>
        <p:nvSpPr>
          <p:cNvPr id="409" name="Google Shape;409;p61"/>
          <p:cNvSpPr/>
          <p:nvPr/>
        </p:nvSpPr>
        <p:spPr>
          <a:xfrm>
            <a:off x="5483450" y="897000"/>
            <a:ext cx="256500" cy="243900"/>
          </a:xfrm>
          <a:prstGeom prst="star5">
            <a:avLst>
              <a:gd fmla="val 19098" name="adj"/>
              <a:gd fmla="val 105146" name="hf"/>
              <a:gd fmla="val 110557" name="vf"/>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graphicFrame>
        <p:nvGraphicFramePr>
          <p:cNvPr id="414" name="Google Shape;414;p62"/>
          <p:cNvGraphicFramePr/>
          <p:nvPr/>
        </p:nvGraphicFramePr>
        <p:xfrm>
          <a:off x="286925" y="815350"/>
          <a:ext cx="3000000" cy="3000000"/>
        </p:xfrm>
        <a:graphic>
          <a:graphicData uri="http://schemas.openxmlformats.org/drawingml/2006/table">
            <a:tbl>
              <a:tblPr>
                <a:noFill/>
                <a:tableStyleId>{E64705A2-1D39-44DF-9B26-FDD4F64B4387}</a:tableStyleId>
              </a:tblPr>
              <a:tblGrid>
                <a:gridCol w="4000925"/>
                <a:gridCol w="2010300"/>
              </a:tblGrid>
              <a:tr h="381000">
                <a:tc>
                  <a:txBody>
                    <a:bodyPr>
                      <a:noAutofit/>
                    </a:bodyPr>
                    <a:lstStyle/>
                    <a:p>
                      <a:pPr indent="0" lvl="0" marL="0" rtl="0" algn="ctr">
                        <a:spcBef>
                          <a:spcPts val="0"/>
                        </a:spcBef>
                        <a:spcAft>
                          <a:spcPts val="0"/>
                        </a:spcAft>
                        <a:buNone/>
                      </a:pPr>
                      <a:r>
                        <a:rPr b="1" lang="en-GB" sz="1800">
                          <a:solidFill>
                            <a:srgbClr val="FFFFFF"/>
                          </a:solidFill>
                          <a:latin typeface="Cairo"/>
                          <a:ea typeface="Cairo"/>
                          <a:cs typeface="Cairo"/>
                          <a:sym typeface="Cairo"/>
                        </a:rPr>
                        <a:t>Clinical feature</a:t>
                      </a:r>
                      <a:endParaRPr b="1" sz="1800">
                        <a:solidFill>
                          <a:srgbClr val="FFFFFF"/>
                        </a:solidFill>
                        <a:latin typeface="Cairo"/>
                        <a:ea typeface="Cairo"/>
                        <a:cs typeface="Cairo"/>
                        <a:sym typeface="Cairo"/>
                      </a:endParaRPr>
                    </a:p>
                  </a:txBody>
                  <a:tcPr marT="91425" marB="91425" marR="91425" marL="91425">
                    <a:solidFill>
                      <a:srgbClr val="A61C00"/>
                    </a:solidFill>
                  </a:tcPr>
                </a:tc>
                <a:tc>
                  <a:txBody>
                    <a:bodyPr>
                      <a:noAutofit/>
                    </a:bodyPr>
                    <a:lstStyle/>
                    <a:p>
                      <a:pPr indent="0" lvl="0" marL="0" rtl="0" algn="l">
                        <a:spcBef>
                          <a:spcPts val="0"/>
                        </a:spcBef>
                        <a:spcAft>
                          <a:spcPts val="0"/>
                        </a:spcAft>
                        <a:buNone/>
                      </a:pPr>
                      <a:r>
                        <a:rPr b="1" lang="en-GB" sz="1800">
                          <a:solidFill>
                            <a:srgbClr val="FFFFFF"/>
                          </a:solidFill>
                        </a:rPr>
                        <a:t>Site of lesion</a:t>
                      </a:r>
                      <a:endParaRPr b="1" sz="1800">
                        <a:solidFill>
                          <a:srgbClr val="FFFFFF"/>
                        </a:solidFill>
                      </a:endParaRPr>
                    </a:p>
                  </a:txBody>
                  <a:tcPr marT="91425" marB="91425" marR="91425" marL="91425">
                    <a:solidFill>
                      <a:srgbClr val="CC0000"/>
                    </a:solidFill>
                  </a:tcPr>
                </a:tc>
              </a:tr>
              <a:tr h="396200">
                <a:tc>
                  <a:txBody>
                    <a:bodyPr>
                      <a:noAutofit/>
                    </a:bodyPr>
                    <a:lstStyle/>
                    <a:p>
                      <a:pPr indent="0" lvl="0" marL="0" rtl="0" algn="l">
                        <a:spcBef>
                          <a:spcPts val="0"/>
                        </a:spcBef>
                        <a:spcAft>
                          <a:spcPts val="0"/>
                        </a:spcAft>
                        <a:buNone/>
                      </a:pPr>
                      <a:r>
                        <a:rPr b="1" lang="en-GB">
                          <a:solidFill>
                            <a:srgbClr val="FFFFFF"/>
                          </a:solidFill>
                          <a:latin typeface="Cairo"/>
                          <a:ea typeface="Cairo"/>
                          <a:cs typeface="Cairo"/>
                          <a:sym typeface="Cairo"/>
                        </a:rPr>
                        <a:t>Ipsilateral LMN paralysis in the segment </a:t>
                      </a:r>
                      <a:endParaRPr b="1">
                        <a:solidFill>
                          <a:srgbClr val="FFFFFF"/>
                        </a:solidFill>
                        <a:latin typeface="Cairo"/>
                        <a:ea typeface="Cairo"/>
                        <a:cs typeface="Cairo"/>
                        <a:sym typeface="Cairo"/>
                      </a:endParaRPr>
                    </a:p>
                  </a:txBody>
                  <a:tcPr marT="91425" marB="91425" marR="91425" marL="91425">
                    <a:solidFill>
                      <a:srgbClr val="E6B8AF"/>
                    </a:solidFill>
                  </a:tcPr>
                </a:tc>
                <a:tc>
                  <a:txBody>
                    <a:bodyPr>
                      <a:noAutofit/>
                    </a:bodyPr>
                    <a:lstStyle/>
                    <a:p>
                      <a:pPr indent="0" lvl="0" marL="0" rtl="0" algn="l">
                        <a:spcBef>
                          <a:spcPts val="0"/>
                        </a:spcBef>
                        <a:spcAft>
                          <a:spcPts val="0"/>
                        </a:spcAft>
                        <a:buNone/>
                      </a:pPr>
                      <a:r>
                        <a:rPr lang="en-GB">
                          <a:solidFill>
                            <a:srgbClr val="980000"/>
                          </a:solidFill>
                        </a:rPr>
                        <a:t>Anterior</a:t>
                      </a:r>
                      <a:r>
                        <a:rPr lang="en-GB">
                          <a:solidFill>
                            <a:srgbClr val="980000"/>
                          </a:solidFill>
                        </a:rPr>
                        <a:t> horn cell</a:t>
                      </a:r>
                      <a:endParaRPr>
                        <a:solidFill>
                          <a:srgbClr val="980000"/>
                        </a:solidFill>
                      </a:endParaRPr>
                    </a:p>
                  </a:txBody>
                  <a:tcPr marT="91425" marB="91425" marR="91425" marL="91425">
                    <a:solidFill>
                      <a:srgbClr val="F9CB9C"/>
                    </a:solidFill>
                  </a:tcPr>
                </a:tc>
              </a:tr>
              <a:tr h="396200">
                <a:tc>
                  <a:txBody>
                    <a:bodyPr>
                      <a:noAutofit/>
                    </a:bodyPr>
                    <a:lstStyle/>
                    <a:p>
                      <a:pPr indent="0" lvl="0" marL="0" rtl="0" algn="l">
                        <a:spcBef>
                          <a:spcPts val="0"/>
                        </a:spcBef>
                        <a:spcAft>
                          <a:spcPts val="0"/>
                        </a:spcAft>
                        <a:buNone/>
                      </a:pPr>
                      <a:r>
                        <a:rPr b="1" lang="en-GB">
                          <a:solidFill>
                            <a:srgbClr val="FFFFFF"/>
                          </a:solidFill>
                          <a:latin typeface="Cairo"/>
                          <a:ea typeface="Cairo"/>
                          <a:cs typeface="Cairo"/>
                          <a:sym typeface="Cairo"/>
                        </a:rPr>
                        <a:t>Ipsilateral spastic paralysis below the level </a:t>
                      </a:r>
                      <a:endParaRPr b="1">
                        <a:solidFill>
                          <a:srgbClr val="FFFFFF"/>
                        </a:solidFill>
                        <a:latin typeface="Cairo"/>
                        <a:ea typeface="Cairo"/>
                        <a:cs typeface="Cairo"/>
                        <a:sym typeface="Cairo"/>
                      </a:endParaRPr>
                    </a:p>
                  </a:txBody>
                  <a:tcPr marT="91425" marB="91425" marR="91425" marL="91425">
                    <a:solidFill>
                      <a:srgbClr val="E6B8AF"/>
                    </a:solidFill>
                  </a:tcPr>
                </a:tc>
                <a:tc>
                  <a:txBody>
                    <a:bodyPr>
                      <a:noAutofit/>
                    </a:bodyPr>
                    <a:lstStyle/>
                    <a:p>
                      <a:pPr indent="0" lvl="0" marL="0" rtl="0" algn="l">
                        <a:spcBef>
                          <a:spcPts val="0"/>
                        </a:spcBef>
                        <a:spcAft>
                          <a:spcPts val="0"/>
                        </a:spcAft>
                        <a:buNone/>
                      </a:pPr>
                      <a:r>
                        <a:rPr lang="en-GB">
                          <a:solidFill>
                            <a:srgbClr val="980000"/>
                          </a:solidFill>
                        </a:rPr>
                        <a:t>UMNL</a:t>
                      </a:r>
                      <a:endParaRPr>
                        <a:solidFill>
                          <a:srgbClr val="980000"/>
                        </a:solidFill>
                      </a:endParaRPr>
                    </a:p>
                  </a:txBody>
                  <a:tcPr marT="91425" marB="91425" marR="91425" marL="91425">
                    <a:solidFill>
                      <a:srgbClr val="F9CB9C"/>
                    </a:solidFill>
                  </a:tcPr>
                </a:tc>
              </a:tr>
              <a:tr h="396200">
                <a:tc>
                  <a:txBody>
                    <a:bodyPr>
                      <a:noAutofit/>
                    </a:bodyPr>
                    <a:lstStyle/>
                    <a:p>
                      <a:pPr indent="0" lvl="0" marL="0" rtl="0" algn="l">
                        <a:spcBef>
                          <a:spcPts val="0"/>
                        </a:spcBef>
                        <a:spcAft>
                          <a:spcPts val="0"/>
                        </a:spcAft>
                        <a:buNone/>
                      </a:pPr>
                      <a:r>
                        <a:rPr b="1" lang="en-GB">
                          <a:solidFill>
                            <a:srgbClr val="FFFFFF"/>
                          </a:solidFill>
                          <a:latin typeface="Cairo"/>
                          <a:ea typeface="Cairo"/>
                          <a:cs typeface="Cairo"/>
                          <a:sym typeface="Cairo"/>
                        </a:rPr>
                        <a:t>Ipsilateral band of cutaneous anesthesia</a:t>
                      </a:r>
                      <a:endParaRPr b="1">
                        <a:solidFill>
                          <a:srgbClr val="FFFFFF"/>
                        </a:solidFill>
                        <a:latin typeface="Cairo"/>
                        <a:ea typeface="Cairo"/>
                        <a:cs typeface="Cairo"/>
                        <a:sym typeface="Cairo"/>
                      </a:endParaRPr>
                    </a:p>
                  </a:txBody>
                  <a:tcPr marT="91425" marB="91425" marR="91425" marL="91425">
                    <a:solidFill>
                      <a:srgbClr val="E6B8AF"/>
                    </a:solidFill>
                  </a:tcPr>
                </a:tc>
                <a:tc>
                  <a:txBody>
                    <a:bodyPr>
                      <a:noAutofit/>
                    </a:bodyPr>
                    <a:lstStyle/>
                    <a:p>
                      <a:pPr indent="0" lvl="0" marL="0" rtl="0" algn="l">
                        <a:spcBef>
                          <a:spcPts val="0"/>
                        </a:spcBef>
                        <a:spcAft>
                          <a:spcPts val="0"/>
                        </a:spcAft>
                        <a:buNone/>
                      </a:pPr>
                      <a:r>
                        <a:rPr lang="en-GB">
                          <a:solidFill>
                            <a:srgbClr val="980000"/>
                          </a:solidFill>
                        </a:rPr>
                        <a:t>Posterior root damage</a:t>
                      </a:r>
                      <a:endParaRPr>
                        <a:solidFill>
                          <a:srgbClr val="980000"/>
                        </a:solidFill>
                      </a:endParaRPr>
                    </a:p>
                  </a:txBody>
                  <a:tcPr marT="91425" marB="91425" marR="91425" marL="91425">
                    <a:solidFill>
                      <a:srgbClr val="F9CB9C"/>
                    </a:solidFill>
                  </a:tcPr>
                </a:tc>
              </a:tr>
              <a:tr h="381000">
                <a:tc>
                  <a:txBody>
                    <a:bodyPr>
                      <a:noAutofit/>
                    </a:bodyPr>
                    <a:lstStyle/>
                    <a:p>
                      <a:pPr indent="0" lvl="0" marL="0" rtl="0" algn="l">
                        <a:spcBef>
                          <a:spcPts val="0"/>
                        </a:spcBef>
                        <a:spcAft>
                          <a:spcPts val="0"/>
                        </a:spcAft>
                        <a:buNone/>
                      </a:pPr>
                      <a:r>
                        <a:rPr b="1" lang="en-GB">
                          <a:solidFill>
                            <a:srgbClr val="FFFFFF"/>
                          </a:solidFill>
                          <a:latin typeface="Cairo"/>
                          <a:ea typeface="Cairo"/>
                          <a:cs typeface="Cairo"/>
                          <a:sym typeface="Cairo"/>
                        </a:rPr>
                        <a:t>Ipsilateral loss of tactile, vibratory and proprioceptive sensations below the level of the lesion </a:t>
                      </a:r>
                      <a:endParaRPr b="1">
                        <a:solidFill>
                          <a:srgbClr val="FFFFFF"/>
                        </a:solidFill>
                        <a:latin typeface="Cairo"/>
                        <a:ea typeface="Cairo"/>
                        <a:cs typeface="Cairo"/>
                        <a:sym typeface="Cairo"/>
                      </a:endParaRPr>
                    </a:p>
                  </a:txBody>
                  <a:tcPr marT="91425" marB="91425" marR="91425" marL="91425">
                    <a:solidFill>
                      <a:srgbClr val="E6B8AF"/>
                    </a:solidFill>
                  </a:tcPr>
                </a:tc>
                <a:tc>
                  <a:txBody>
                    <a:bodyPr>
                      <a:noAutofit/>
                    </a:bodyPr>
                    <a:lstStyle/>
                    <a:p>
                      <a:pPr indent="0" lvl="0" marL="0" rtl="0" algn="l">
                        <a:spcBef>
                          <a:spcPts val="0"/>
                        </a:spcBef>
                        <a:spcAft>
                          <a:spcPts val="0"/>
                        </a:spcAft>
                        <a:buNone/>
                      </a:pPr>
                      <a:r>
                        <a:rPr lang="en-GB">
                          <a:solidFill>
                            <a:srgbClr val="980000"/>
                          </a:solidFill>
                        </a:rPr>
                        <a:t>Dorsal column</a:t>
                      </a:r>
                      <a:endParaRPr>
                        <a:solidFill>
                          <a:srgbClr val="980000"/>
                        </a:solidFill>
                      </a:endParaRPr>
                    </a:p>
                  </a:txBody>
                  <a:tcPr marT="91425" marB="91425" marR="91425" marL="91425">
                    <a:solidFill>
                      <a:srgbClr val="F9CB9C"/>
                    </a:solidFill>
                  </a:tcPr>
                </a:tc>
              </a:tr>
              <a:tr h="381000">
                <a:tc>
                  <a:txBody>
                    <a:bodyPr>
                      <a:noAutofit/>
                    </a:bodyPr>
                    <a:lstStyle/>
                    <a:p>
                      <a:pPr indent="0" lvl="0" marL="0" rtl="0" algn="l">
                        <a:spcBef>
                          <a:spcPts val="0"/>
                        </a:spcBef>
                        <a:spcAft>
                          <a:spcPts val="0"/>
                        </a:spcAft>
                        <a:buNone/>
                      </a:pPr>
                      <a:r>
                        <a:rPr b="1" lang="en-GB">
                          <a:solidFill>
                            <a:srgbClr val="FFFFFF"/>
                          </a:solidFill>
                          <a:latin typeface="Cairo"/>
                          <a:ea typeface="Cairo"/>
                          <a:cs typeface="Cairo"/>
                          <a:sym typeface="Cairo"/>
                        </a:rPr>
                        <a:t>Contralateral loss of pain and </a:t>
                      </a:r>
                      <a:r>
                        <a:rPr b="1" lang="en-GB">
                          <a:solidFill>
                            <a:srgbClr val="FFFFFF"/>
                          </a:solidFill>
                          <a:latin typeface="Cairo"/>
                          <a:ea typeface="Cairo"/>
                          <a:cs typeface="Cairo"/>
                          <a:sym typeface="Cairo"/>
                        </a:rPr>
                        <a:t>temperature sensations below the level </a:t>
                      </a:r>
                      <a:r>
                        <a:rPr b="1" lang="en-GB">
                          <a:solidFill>
                            <a:srgbClr val="FFFFFF"/>
                          </a:solidFill>
                          <a:latin typeface="Cairo"/>
                          <a:ea typeface="Cairo"/>
                          <a:cs typeface="Cairo"/>
                          <a:sym typeface="Cairo"/>
                        </a:rPr>
                        <a:t> </a:t>
                      </a:r>
                      <a:endParaRPr b="1">
                        <a:solidFill>
                          <a:srgbClr val="FFFFFF"/>
                        </a:solidFill>
                        <a:latin typeface="Cairo"/>
                        <a:ea typeface="Cairo"/>
                        <a:cs typeface="Cairo"/>
                        <a:sym typeface="Cairo"/>
                      </a:endParaRPr>
                    </a:p>
                  </a:txBody>
                  <a:tcPr marT="91425" marB="91425" marR="91425" marL="91425">
                    <a:solidFill>
                      <a:srgbClr val="E6B8AF"/>
                    </a:solidFill>
                  </a:tcPr>
                </a:tc>
                <a:tc>
                  <a:txBody>
                    <a:bodyPr>
                      <a:noAutofit/>
                    </a:bodyPr>
                    <a:lstStyle/>
                    <a:p>
                      <a:pPr indent="0" lvl="0" marL="0" rtl="0" algn="l">
                        <a:spcBef>
                          <a:spcPts val="0"/>
                        </a:spcBef>
                        <a:spcAft>
                          <a:spcPts val="0"/>
                        </a:spcAft>
                        <a:buNone/>
                      </a:pPr>
                      <a:r>
                        <a:rPr lang="en-GB">
                          <a:solidFill>
                            <a:srgbClr val="980000"/>
                          </a:solidFill>
                        </a:rPr>
                        <a:t>Lateral </a:t>
                      </a:r>
                      <a:r>
                        <a:rPr lang="en-GB">
                          <a:solidFill>
                            <a:srgbClr val="980000"/>
                          </a:solidFill>
                        </a:rPr>
                        <a:t>spinothalamic</a:t>
                      </a:r>
                      <a:endParaRPr>
                        <a:solidFill>
                          <a:srgbClr val="980000"/>
                        </a:solidFill>
                      </a:endParaRPr>
                    </a:p>
                  </a:txBody>
                  <a:tcPr marT="91425" marB="91425" marR="91425" marL="91425">
                    <a:solidFill>
                      <a:srgbClr val="F9CB9C"/>
                    </a:solidFill>
                  </a:tcPr>
                </a:tc>
              </a:tr>
              <a:tr h="381000">
                <a:tc>
                  <a:txBody>
                    <a:bodyPr>
                      <a:noAutofit/>
                    </a:bodyPr>
                    <a:lstStyle/>
                    <a:p>
                      <a:pPr indent="0" lvl="0" marL="0" rtl="0" algn="l">
                        <a:spcBef>
                          <a:spcPts val="0"/>
                        </a:spcBef>
                        <a:spcAft>
                          <a:spcPts val="0"/>
                        </a:spcAft>
                        <a:buNone/>
                      </a:pPr>
                      <a:r>
                        <a:rPr b="1" lang="en-GB">
                          <a:solidFill>
                            <a:srgbClr val="FFFFFF"/>
                          </a:solidFill>
                          <a:latin typeface="Cairo"/>
                          <a:ea typeface="Cairo"/>
                          <a:cs typeface="Cairo"/>
                          <a:sym typeface="Cairo"/>
                        </a:rPr>
                        <a:t>Contralateral but not complete loss of tactile sensation</a:t>
                      </a:r>
                      <a:endParaRPr b="1">
                        <a:solidFill>
                          <a:srgbClr val="FFFFFF"/>
                        </a:solidFill>
                        <a:latin typeface="Cairo"/>
                        <a:ea typeface="Cairo"/>
                        <a:cs typeface="Cairo"/>
                        <a:sym typeface="Cairo"/>
                      </a:endParaRPr>
                    </a:p>
                  </a:txBody>
                  <a:tcPr marT="91425" marB="91425" marR="91425" marL="91425">
                    <a:solidFill>
                      <a:srgbClr val="E6B8AF"/>
                    </a:solidFill>
                  </a:tcPr>
                </a:tc>
                <a:tc>
                  <a:txBody>
                    <a:bodyPr>
                      <a:noAutofit/>
                    </a:bodyPr>
                    <a:lstStyle/>
                    <a:p>
                      <a:pPr indent="0" lvl="0" marL="0" rtl="0" algn="l">
                        <a:spcBef>
                          <a:spcPts val="0"/>
                        </a:spcBef>
                        <a:spcAft>
                          <a:spcPts val="0"/>
                        </a:spcAft>
                        <a:buNone/>
                      </a:pPr>
                      <a:r>
                        <a:rPr lang="en-GB">
                          <a:solidFill>
                            <a:srgbClr val="980000"/>
                          </a:solidFill>
                        </a:rPr>
                        <a:t>Anterior </a:t>
                      </a:r>
                      <a:r>
                        <a:rPr lang="en-GB">
                          <a:solidFill>
                            <a:srgbClr val="980000"/>
                          </a:solidFill>
                        </a:rPr>
                        <a:t>spinothalamic</a:t>
                      </a:r>
                      <a:endParaRPr>
                        <a:solidFill>
                          <a:srgbClr val="980000"/>
                        </a:solidFill>
                      </a:endParaRPr>
                    </a:p>
                  </a:txBody>
                  <a:tcPr marT="91425" marB="91425" marR="91425" marL="91425">
                    <a:solidFill>
                      <a:srgbClr val="F9CB9C"/>
                    </a:solidFill>
                  </a:tcPr>
                </a:tc>
              </a:tr>
              <a:tr h="396200">
                <a:tc>
                  <a:txBody>
                    <a:bodyPr>
                      <a:noAutofit/>
                    </a:bodyPr>
                    <a:lstStyle/>
                    <a:p>
                      <a:pPr indent="0" lvl="0" marL="0" rtl="0" algn="l">
                        <a:spcBef>
                          <a:spcPts val="0"/>
                        </a:spcBef>
                        <a:spcAft>
                          <a:spcPts val="0"/>
                        </a:spcAft>
                        <a:buNone/>
                      </a:pPr>
                      <a:r>
                        <a:rPr b="1" lang="en-GB">
                          <a:solidFill>
                            <a:srgbClr val="FFFFFF"/>
                          </a:solidFill>
                          <a:latin typeface="Cairo"/>
                          <a:ea typeface="Cairo"/>
                          <a:cs typeface="Cairo"/>
                          <a:sym typeface="Cairo"/>
                        </a:rPr>
                        <a:t>Ipsilateral dystaxia </a:t>
                      </a:r>
                      <a:endParaRPr b="1">
                        <a:solidFill>
                          <a:srgbClr val="FFFFFF"/>
                        </a:solidFill>
                        <a:latin typeface="Cairo"/>
                        <a:ea typeface="Cairo"/>
                        <a:cs typeface="Cairo"/>
                        <a:sym typeface="Cairo"/>
                      </a:endParaRPr>
                    </a:p>
                  </a:txBody>
                  <a:tcPr marT="91425" marB="91425" marR="91425" marL="91425">
                    <a:solidFill>
                      <a:srgbClr val="E6B8AF"/>
                    </a:solidFill>
                  </a:tcPr>
                </a:tc>
                <a:tc>
                  <a:txBody>
                    <a:bodyPr>
                      <a:noAutofit/>
                    </a:bodyPr>
                    <a:lstStyle/>
                    <a:p>
                      <a:pPr indent="0" lvl="0" marL="0" rtl="0" algn="l">
                        <a:spcBef>
                          <a:spcPts val="0"/>
                        </a:spcBef>
                        <a:spcAft>
                          <a:spcPts val="0"/>
                        </a:spcAft>
                        <a:buNone/>
                      </a:pPr>
                      <a:r>
                        <a:rPr lang="en-GB">
                          <a:solidFill>
                            <a:srgbClr val="980000"/>
                          </a:solidFill>
                        </a:rPr>
                        <a:t>Dorsal </a:t>
                      </a:r>
                      <a:r>
                        <a:rPr lang="en-GB">
                          <a:solidFill>
                            <a:srgbClr val="980000"/>
                          </a:solidFill>
                        </a:rPr>
                        <a:t>spinocerebellar</a:t>
                      </a:r>
                      <a:endParaRPr>
                        <a:solidFill>
                          <a:srgbClr val="980000"/>
                        </a:solidFill>
                      </a:endParaRPr>
                    </a:p>
                  </a:txBody>
                  <a:tcPr marT="91425" marB="91425" marR="91425" marL="91425">
                    <a:solidFill>
                      <a:srgbClr val="F9CB9C"/>
                    </a:solidFill>
                  </a:tcPr>
                </a:tc>
              </a:tr>
              <a:tr h="396200">
                <a:tc>
                  <a:txBody>
                    <a:bodyPr>
                      <a:noAutofit/>
                    </a:bodyPr>
                    <a:lstStyle/>
                    <a:p>
                      <a:pPr indent="0" lvl="0" marL="0" rtl="0" algn="l">
                        <a:spcBef>
                          <a:spcPts val="0"/>
                        </a:spcBef>
                        <a:spcAft>
                          <a:spcPts val="0"/>
                        </a:spcAft>
                        <a:buNone/>
                      </a:pPr>
                      <a:r>
                        <a:rPr b="1" lang="en-GB">
                          <a:solidFill>
                            <a:srgbClr val="FFFFFF"/>
                          </a:solidFill>
                          <a:latin typeface="Cairo"/>
                          <a:ea typeface="Cairo"/>
                          <a:cs typeface="Cairo"/>
                          <a:sym typeface="Cairo"/>
                        </a:rPr>
                        <a:t>Contralateral dystaxia</a:t>
                      </a:r>
                      <a:endParaRPr b="1">
                        <a:solidFill>
                          <a:srgbClr val="FFFFFF"/>
                        </a:solidFill>
                        <a:latin typeface="Cairo"/>
                        <a:ea typeface="Cairo"/>
                        <a:cs typeface="Cairo"/>
                        <a:sym typeface="Cairo"/>
                      </a:endParaRPr>
                    </a:p>
                  </a:txBody>
                  <a:tcPr marT="91425" marB="91425" marR="91425" marL="91425">
                    <a:solidFill>
                      <a:srgbClr val="E6B8AF"/>
                    </a:solidFill>
                  </a:tcPr>
                </a:tc>
                <a:tc>
                  <a:txBody>
                    <a:bodyPr>
                      <a:noAutofit/>
                    </a:bodyPr>
                    <a:lstStyle/>
                    <a:p>
                      <a:pPr indent="0" lvl="0" marL="0" rtl="0" algn="l">
                        <a:spcBef>
                          <a:spcPts val="0"/>
                        </a:spcBef>
                        <a:spcAft>
                          <a:spcPts val="0"/>
                        </a:spcAft>
                        <a:buNone/>
                      </a:pPr>
                      <a:r>
                        <a:rPr lang="en-GB">
                          <a:solidFill>
                            <a:srgbClr val="980000"/>
                          </a:solidFill>
                        </a:rPr>
                        <a:t>Ventral spinocerebellar</a:t>
                      </a:r>
                      <a:endParaRPr>
                        <a:solidFill>
                          <a:srgbClr val="980000"/>
                        </a:solidFill>
                      </a:endParaRPr>
                    </a:p>
                  </a:txBody>
                  <a:tcPr marT="91425" marB="91425" marR="91425" marL="91425">
                    <a:solidFill>
                      <a:srgbClr val="F9CB9C"/>
                    </a:solidFill>
                  </a:tcPr>
                </a:tc>
              </a:tr>
              <a:tr h="381000">
                <a:tc>
                  <a:txBody>
                    <a:bodyPr>
                      <a:noAutofit/>
                    </a:bodyPr>
                    <a:lstStyle/>
                    <a:p>
                      <a:pPr indent="0" lvl="0" marL="0" rtl="0" algn="l">
                        <a:spcBef>
                          <a:spcPts val="0"/>
                        </a:spcBef>
                        <a:spcAft>
                          <a:spcPts val="0"/>
                        </a:spcAft>
                        <a:buNone/>
                      </a:pPr>
                      <a:r>
                        <a:rPr b="1" lang="en-GB">
                          <a:solidFill>
                            <a:srgbClr val="FFFFFF"/>
                          </a:solidFill>
                          <a:latin typeface="Cairo"/>
                          <a:ea typeface="Cairo"/>
                          <a:cs typeface="Cairo"/>
                          <a:sym typeface="Cairo"/>
                        </a:rPr>
                        <a:t>Bilateral pain and temperature loss upper limbs</a:t>
                      </a:r>
                      <a:endParaRPr b="1">
                        <a:solidFill>
                          <a:srgbClr val="FFFFFF"/>
                        </a:solidFill>
                        <a:latin typeface="Cairo"/>
                        <a:ea typeface="Cairo"/>
                        <a:cs typeface="Cairo"/>
                        <a:sym typeface="Cairo"/>
                      </a:endParaRPr>
                    </a:p>
                  </a:txBody>
                  <a:tcPr marT="91425" marB="91425" marR="91425" marL="91425">
                    <a:solidFill>
                      <a:srgbClr val="E6B8AF"/>
                    </a:solidFill>
                  </a:tcPr>
                </a:tc>
                <a:tc>
                  <a:txBody>
                    <a:bodyPr>
                      <a:noAutofit/>
                    </a:bodyPr>
                    <a:lstStyle/>
                    <a:p>
                      <a:pPr indent="0" lvl="0" marL="0" rtl="0" algn="l">
                        <a:spcBef>
                          <a:spcPts val="0"/>
                        </a:spcBef>
                        <a:spcAft>
                          <a:spcPts val="0"/>
                        </a:spcAft>
                        <a:buNone/>
                      </a:pPr>
                      <a:r>
                        <a:rPr lang="en-GB">
                          <a:solidFill>
                            <a:srgbClr val="980000"/>
                          </a:solidFill>
                        </a:rPr>
                        <a:t>Anterior </a:t>
                      </a:r>
                      <a:r>
                        <a:rPr lang="en-GB">
                          <a:solidFill>
                            <a:srgbClr val="980000"/>
                          </a:solidFill>
                        </a:rPr>
                        <a:t>commissure</a:t>
                      </a:r>
                      <a:endParaRPr>
                        <a:solidFill>
                          <a:srgbClr val="980000"/>
                        </a:solidFill>
                      </a:endParaRPr>
                    </a:p>
                  </a:txBody>
                  <a:tcPr marT="91425" marB="91425" marR="91425" marL="91425">
                    <a:solidFill>
                      <a:srgbClr val="F9CB9C"/>
                    </a:solidFill>
                  </a:tcPr>
                </a:tc>
              </a:tr>
              <a:tr h="396200">
                <a:tc>
                  <a:txBody>
                    <a:bodyPr>
                      <a:noAutofit/>
                    </a:bodyPr>
                    <a:lstStyle/>
                    <a:p>
                      <a:pPr indent="0" lvl="0" marL="0" rtl="0" algn="l">
                        <a:spcBef>
                          <a:spcPts val="0"/>
                        </a:spcBef>
                        <a:spcAft>
                          <a:spcPts val="0"/>
                        </a:spcAft>
                        <a:buNone/>
                      </a:pPr>
                      <a:r>
                        <a:rPr b="1" lang="en-GB">
                          <a:solidFill>
                            <a:srgbClr val="FFFFFF"/>
                          </a:solidFill>
                          <a:latin typeface="Cairo"/>
                          <a:ea typeface="Cairo"/>
                          <a:cs typeface="Cairo"/>
                          <a:sym typeface="Cairo"/>
                        </a:rPr>
                        <a:t>All sensory lost</a:t>
                      </a:r>
                      <a:endParaRPr b="1">
                        <a:solidFill>
                          <a:srgbClr val="FFFFFF"/>
                        </a:solidFill>
                        <a:latin typeface="Cairo"/>
                        <a:ea typeface="Cairo"/>
                        <a:cs typeface="Cairo"/>
                        <a:sym typeface="Cairo"/>
                      </a:endParaRPr>
                    </a:p>
                  </a:txBody>
                  <a:tcPr marT="91425" marB="91425" marR="91425" marL="91425">
                    <a:solidFill>
                      <a:srgbClr val="E6B8AF"/>
                    </a:solidFill>
                  </a:tcPr>
                </a:tc>
                <a:tc>
                  <a:txBody>
                    <a:bodyPr>
                      <a:noAutofit/>
                    </a:bodyPr>
                    <a:lstStyle/>
                    <a:p>
                      <a:pPr indent="0" lvl="0" marL="0" rtl="0" algn="l">
                        <a:spcBef>
                          <a:spcPts val="0"/>
                        </a:spcBef>
                        <a:spcAft>
                          <a:spcPts val="0"/>
                        </a:spcAft>
                        <a:buNone/>
                      </a:pPr>
                      <a:r>
                        <a:rPr lang="en-GB">
                          <a:solidFill>
                            <a:srgbClr val="980000"/>
                          </a:solidFill>
                        </a:rPr>
                        <a:t>Dorsal horn </a:t>
                      </a:r>
                      <a:endParaRPr>
                        <a:solidFill>
                          <a:srgbClr val="980000"/>
                        </a:solidFill>
                      </a:endParaRPr>
                    </a:p>
                  </a:txBody>
                  <a:tcPr marT="91425" marB="91425" marR="91425" marL="91425">
                    <a:solidFill>
                      <a:srgbClr val="F9CB9C"/>
                    </a:solidFill>
                  </a:tcPr>
                </a:tc>
              </a:tr>
              <a:tr h="381000">
                <a:tc>
                  <a:txBody>
                    <a:bodyPr>
                      <a:noAutofit/>
                    </a:bodyPr>
                    <a:lstStyle/>
                    <a:p>
                      <a:pPr indent="0" lvl="0" marL="0" rtl="0" algn="l">
                        <a:spcBef>
                          <a:spcPts val="0"/>
                        </a:spcBef>
                        <a:spcAft>
                          <a:spcPts val="0"/>
                        </a:spcAft>
                        <a:buNone/>
                      </a:pPr>
                      <a:r>
                        <a:rPr b="1" lang="en-GB">
                          <a:solidFill>
                            <a:srgbClr val="FFFFFF"/>
                          </a:solidFill>
                          <a:latin typeface="Cairo"/>
                          <a:ea typeface="Cairo"/>
                          <a:cs typeface="Cairo"/>
                          <a:sym typeface="Cairo"/>
                        </a:rPr>
                        <a:t>All motor lost</a:t>
                      </a:r>
                      <a:endParaRPr b="1">
                        <a:solidFill>
                          <a:srgbClr val="FFFFFF"/>
                        </a:solidFill>
                        <a:latin typeface="Cairo"/>
                        <a:ea typeface="Cairo"/>
                        <a:cs typeface="Cairo"/>
                        <a:sym typeface="Cairo"/>
                      </a:endParaRPr>
                    </a:p>
                  </a:txBody>
                  <a:tcPr marT="91425" marB="91425" marR="91425" marL="91425">
                    <a:solidFill>
                      <a:srgbClr val="E6B8AF"/>
                    </a:solidFill>
                  </a:tcPr>
                </a:tc>
                <a:tc>
                  <a:txBody>
                    <a:bodyPr>
                      <a:noAutofit/>
                    </a:bodyPr>
                    <a:lstStyle/>
                    <a:p>
                      <a:pPr indent="0" lvl="0" marL="0" rtl="0" algn="l">
                        <a:spcBef>
                          <a:spcPts val="0"/>
                        </a:spcBef>
                        <a:spcAft>
                          <a:spcPts val="0"/>
                        </a:spcAft>
                        <a:buNone/>
                      </a:pPr>
                      <a:r>
                        <a:rPr lang="en-GB">
                          <a:solidFill>
                            <a:srgbClr val="980000"/>
                          </a:solidFill>
                        </a:rPr>
                        <a:t>Anterior</a:t>
                      </a:r>
                      <a:r>
                        <a:rPr lang="en-GB">
                          <a:solidFill>
                            <a:srgbClr val="980000"/>
                          </a:solidFill>
                        </a:rPr>
                        <a:t> horn</a:t>
                      </a:r>
                      <a:endParaRPr>
                        <a:solidFill>
                          <a:srgbClr val="980000"/>
                        </a:solidFill>
                      </a:endParaRPr>
                    </a:p>
                  </a:txBody>
                  <a:tcPr marT="91425" marB="91425" marR="91425" marL="91425">
                    <a:solidFill>
                      <a:srgbClr val="F9CB9C"/>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8" name="Shape 418"/>
        <p:cNvGrpSpPr/>
        <p:nvPr/>
      </p:nvGrpSpPr>
      <p:grpSpPr>
        <a:xfrm>
          <a:off x="0" y="0"/>
          <a:ext cx="0" cy="0"/>
          <a:chOff x="0" y="0"/>
          <a:chExt cx="0" cy="0"/>
        </a:xfrm>
      </p:grpSpPr>
      <p:sp>
        <p:nvSpPr>
          <p:cNvPr id="419" name="Google Shape;419;p63"/>
          <p:cNvSpPr txBox="1"/>
          <p:nvPr/>
        </p:nvSpPr>
        <p:spPr>
          <a:xfrm>
            <a:off x="272400" y="543850"/>
            <a:ext cx="3156600" cy="8747100"/>
          </a:xfrm>
          <a:prstGeom prst="rect">
            <a:avLst/>
          </a:prstGeom>
          <a:noFill/>
          <a:ln cap="flat" cmpd="sng" w="9525">
            <a:solidFill>
              <a:srgbClr val="76A5AF"/>
            </a:solidFill>
            <a:prstDash val="dot"/>
            <a:round/>
            <a:headEnd len="sm" w="sm" type="none"/>
            <a:tailEnd len="sm" w="sm" type="none"/>
          </a:ln>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lang="en-GB">
                <a:latin typeface="Cairo"/>
                <a:ea typeface="Cairo"/>
                <a:cs typeface="Cairo"/>
                <a:sym typeface="Cairo"/>
              </a:rPr>
              <a:t>Lower motor neuron lesion can result from : </a:t>
            </a:r>
            <a:endParaRPr>
              <a:latin typeface="Cairo"/>
              <a:ea typeface="Cairo"/>
              <a:cs typeface="Cairo"/>
              <a:sym typeface="Cairo"/>
            </a:endParaRPr>
          </a:p>
          <a:p>
            <a:pPr indent="-317500" lvl="0" marL="457200" rtl="0" algn="l">
              <a:spcBef>
                <a:spcPts val="0"/>
              </a:spcBef>
              <a:spcAft>
                <a:spcPts val="0"/>
              </a:spcAft>
              <a:buSzPts val="1400"/>
              <a:buFont typeface="Cairo"/>
              <a:buAutoNum type="alphaUcPeriod"/>
            </a:pPr>
            <a:r>
              <a:rPr lang="en-GB">
                <a:latin typeface="Cairo"/>
                <a:ea typeface="Cairo"/>
                <a:cs typeface="Cairo"/>
                <a:sym typeface="Cairo"/>
              </a:rPr>
              <a:t>Cerebral stroke by hemorrhage, thrombosis or embolism </a:t>
            </a:r>
            <a:endParaRPr>
              <a:latin typeface="Cairo"/>
              <a:ea typeface="Cairo"/>
              <a:cs typeface="Cairo"/>
              <a:sym typeface="Cairo"/>
            </a:endParaRPr>
          </a:p>
          <a:p>
            <a:pPr indent="-317500" lvl="0" marL="457200" rtl="0" algn="l">
              <a:spcBef>
                <a:spcPts val="0"/>
              </a:spcBef>
              <a:spcAft>
                <a:spcPts val="0"/>
              </a:spcAft>
              <a:buSzPts val="1400"/>
              <a:buFont typeface="Cairo"/>
              <a:buAutoNum type="alphaUcPeriod"/>
            </a:pPr>
            <a:r>
              <a:rPr lang="en-GB">
                <a:latin typeface="Cairo"/>
                <a:ea typeface="Cairo"/>
                <a:cs typeface="Cairo"/>
                <a:sym typeface="Cairo"/>
              </a:rPr>
              <a:t>Anterior horn cell lesions </a:t>
            </a:r>
            <a:endParaRPr>
              <a:latin typeface="Cairo"/>
              <a:ea typeface="Cairo"/>
              <a:cs typeface="Cairo"/>
              <a:sym typeface="Cairo"/>
            </a:endParaRPr>
          </a:p>
          <a:p>
            <a:pPr indent="-317500" lvl="0" marL="457200" rtl="0" algn="l">
              <a:spcBef>
                <a:spcPts val="0"/>
              </a:spcBef>
              <a:spcAft>
                <a:spcPts val="0"/>
              </a:spcAft>
              <a:buSzPts val="1400"/>
              <a:buFont typeface="Cairo"/>
              <a:buAutoNum type="alphaUcPeriod"/>
            </a:pPr>
            <a:r>
              <a:rPr lang="en-GB">
                <a:latin typeface="Cairo"/>
                <a:ea typeface="Cairo"/>
                <a:cs typeface="Cairo"/>
                <a:sym typeface="Cairo"/>
              </a:rPr>
              <a:t>Spinal cord transection or hemisection</a:t>
            </a:r>
            <a:endParaRPr>
              <a:latin typeface="Cairo"/>
              <a:ea typeface="Cairo"/>
              <a:cs typeface="Cairo"/>
              <a:sym typeface="Cairo"/>
            </a:endParaRPr>
          </a:p>
          <a:p>
            <a:pPr indent="-317500" lvl="0" marL="457200" rtl="0" algn="l">
              <a:spcBef>
                <a:spcPts val="0"/>
              </a:spcBef>
              <a:spcAft>
                <a:spcPts val="0"/>
              </a:spcAft>
              <a:buSzPts val="1400"/>
              <a:buFont typeface="Cairo"/>
              <a:buAutoNum type="alphaUcPeriod"/>
            </a:pPr>
            <a:r>
              <a:rPr lang="en-GB">
                <a:latin typeface="Cairo"/>
                <a:ea typeface="Cairo"/>
                <a:cs typeface="Cairo"/>
                <a:sym typeface="Cairo"/>
              </a:rPr>
              <a:t>Posterior horn cell lesion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rPr lang="en-GB">
                <a:latin typeface="Cairo"/>
                <a:ea typeface="Cairo"/>
                <a:cs typeface="Cairo"/>
                <a:sym typeface="Cairo"/>
              </a:rPr>
              <a:t>2. NCV (nerve conduction velocity) in LMN lesion is : </a:t>
            </a:r>
            <a:endParaRPr>
              <a:latin typeface="Cairo"/>
              <a:ea typeface="Cairo"/>
              <a:cs typeface="Cairo"/>
              <a:sym typeface="Cairo"/>
            </a:endParaRPr>
          </a:p>
          <a:p>
            <a:pPr indent="-317500" lvl="0" marL="457200" rtl="0" algn="l">
              <a:spcBef>
                <a:spcPts val="0"/>
              </a:spcBef>
              <a:spcAft>
                <a:spcPts val="0"/>
              </a:spcAft>
              <a:buSzPts val="1400"/>
              <a:buFont typeface="Cairo"/>
              <a:buAutoNum type="alphaUcPeriod"/>
            </a:pPr>
            <a:r>
              <a:rPr lang="en-GB">
                <a:latin typeface="Cairo"/>
                <a:ea typeface="Cairo"/>
                <a:cs typeface="Cairo"/>
                <a:sym typeface="Cairo"/>
              </a:rPr>
              <a:t>Increased </a:t>
            </a:r>
            <a:endParaRPr>
              <a:latin typeface="Cairo"/>
              <a:ea typeface="Cairo"/>
              <a:cs typeface="Cairo"/>
              <a:sym typeface="Cairo"/>
            </a:endParaRPr>
          </a:p>
          <a:p>
            <a:pPr indent="-317500" lvl="0" marL="457200" rtl="0" algn="l">
              <a:spcBef>
                <a:spcPts val="0"/>
              </a:spcBef>
              <a:spcAft>
                <a:spcPts val="0"/>
              </a:spcAft>
              <a:buSzPts val="1400"/>
              <a:buFont typeface="Cairo"/>
              <a:buAutoNum type="alphaUcPeriod"/>
            </a:pPr>
            <a:r>
              <a:rPr lang="en-GB">
                <a:latin typeface="Cairo"/>
                <a:ea typeface="Cairo"/>
                <a:cs typeface="Cairo"/>
                <a:sym typeface="Cairo"/>
              </a:rPr>
              <a:t>Decrease </a:t>
            </a:r>
            <a:endParaRPr>
              <a:latin typeface="Cairo"/>
              <a:ea typeface="Cairo"/>
              <a:cs typeface="Cairo"/>
              <a:sym typeface="Cairo"/>
            </a:endParaRPr>
          </a:p>
          <a:p>
            <a:pPr indent="-317500" lvl="0" marL="457200" rtl="0" algn="l">
              <a:spcBef>
                <a:spcPts val="0"/>
              </a:spcBef>
              <a:spcAft>
                <a:spcPts val="0"/>
              </a:spcAft>
              <a:buSzPts val="1400"/>
              <a:buFont typeface="Cairo"/>
              <a:buAutoNum type="alphaUcPeriod"/>
            </a:pPr>
            <a:r>
              <a:rPr lang="en-GB">
                <a:latin typeface="Cairo"/>
                <a:ea typeface="Cairo"/>
                <a:cs typeface="Cairo"/>
                <a:sym typeface="Cairo"/>
              </a:rPr>
              <a:t>Normal </a:t>
            </a:r>
            <a:endParaRPr>
              <a:latin typeface="Cairo"/>
              <a:ea typeface="Cairo"/>
              <a:cs typeface="Cairo"/>
              <a:sym typeface="Cairo"/>
            </a:endParaRPr>
          </a:p>
          <a:p>
            <a:pPr indent="-317500" lvl="0" marL="457200" rtl="0" algn="l">
              <a:spcBef>
                <a:spcPts val="0"/>
              </a:spcBef>
              <a:spcAft>
                <a:spcPts val="0"/>
              </a:spcAft>
              <a:buSzPts val="1400"/>
              <a:buFont typeface="Cairo"/>
              <a:buAutoNum type="alphaUcPeriod"/>
            </a:pPr>
            <a:r>
              <a:rPr lang="en-GB">
                <a:latin typeface="Cairo"/>
                <a:ea typeface="Cairo"/>
                <a:cs typeface="Cairo"/>
                <a:sym typeface="Cairo"/>
              </a:rPr>
              <a:t>Absent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rPr lang="en-GB">
                <a:latin typeface="Cairo"/>
                <a:ea typeface="Cairo"/>
                <a:cs typeface="Cairo"/>
                <a:sym typeface="Cairo"/>
              </a:rPr>
              <a:t>3. </a:t>
            </a:r>
            <a:r>
              <a:rPr lang="en-GB">
                <a:solidFill>
                  <a:schemeClr val="dk1"/>
                </a:solidFill>
                <a:latin typeface="Cairo"/>
                <a:ea typeface="Cairo"/>
                <a:cs typeface="Cairo"/>
                <a:sym typeface="Cairo"/>
              </a:rPr>
              <a:t>Hemiparesis means : </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AutoNum type="alphaUcPeriod"/>
            </a:pPr>
            <a:r>
              <a:rPr lang="en-GB">
                <a:solidFill>
                  <a:schemeClr val="dk1"/>
                </a:solidFill>
                <a:latin typeface="Cairo"/>
                <a:ea typeface="Cairo"/>
                <a:cs typeface="Cairo"/>
                <a:sym typeface="Cairo"/>
              </a:rPr>
              <a:t>Partial paralysis </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AutoNum type="alphaUcPeriod"/>
            </a:pPr>
            <a:r>
              <a:rPr lang="en-GB">
                <a:solidFill>
                  <a:schemeClr val="dk1"/>
                </a:solidFill>
                <a:latin typeface="Cairo"/>
                <a:ea typeface="Cairo"/>
                <a:cs typeface="Cairo"/>
                <a:sym typeface="Cairo"/>
              </a:rPr>
              <a:t>Complete paralysis </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AutoNum type="alphaUcPeriod"/>
            </a:pPr>
            <a:r>
              <a:rPr lang="en-GB">
                <a:solidFill>
                  <a:schemeClr val="dk1"/>
                </a:solidFill>
                <a:latin typeface="Cairo"/>
                <a:ea typeface="Cairo"/>
                <a:cs typeface="Cairo"/>
                <a:sym typeface="Cairo"/>
              </a:rPr>
              <a:t>Weakness </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AutoNum type="alphaUcPeriod"/>
            </a:pPr>
            <a:r>
              <a:rPr lang="en-GB">
                <a:solidFill>
                  <a:schemeClr val="dk1"/>
                </a:solidFill>
                <a:latin typeface="Cairo"/>
                <a:ea typeface="Cairo"/>
                <a:cs typeface="Cairo"/>
                <a:sym typeface="Cairo"/>
              </a:rPr>
              <a:t>Sensory impairment </a:t>
            </a:r>
            <a:endParaRPr>
              <a:solidFill>
                <a:schemeClr val="dk1"/>
              </a:solidFill>
              <a:latin typeface="Cairo"/>
              <a:ea typeface="Cairo"/>
              <a:cs typeface="Cairo"/>
              <a:sym typeface="Cairo"/>
            </a:endParaRPr>
          </a:p>
          <a:p>
            <a:pPr indent="0" lvl="0" marL="0" rtl="0" algn="l">
              <a:spcBef>
                <a:spcPts val="0"/>
              </a:spcBef>
              <a:spcAft>
                <a:spcPts val="0"/>
              </a:spcAft>
              <a:buNone/>
            </a:pPr>
            <a:r>
              <a:t/>
            </a:r>
            <a:endParaRPr>
              <a:solidFill>
                <a:schemeClr val="dk1"/>
              </a:solidFill>
              <a:latin typeface="Cairo"/>
              <a:ea typeface="Cairo"/>
              <a:cs typeface="Cairo"/>
              <a:sym typeface="Cairo"/>
            </a:endParaRPr>
          </a:p>
          <a:p>
            <a:pPr indent="0" lvl="0" marL="0" rtl="0" algn="l">
              <a:spcBef>
                <a:spcPts val="0"/>
              </a:spcBef>
              <a:spcAft>
                <a:spcPts val="0"/>
              </a:spcAft>
              <a:buNone/>
            </a:pPr>
            <a:r>
              <a:rPr lang="en-GB">
                <a:solidFill>
                  <a:schemeClr val="dk1"/>
                </a:solidFill>
                <a:latin typeface="Cairo"/>
                <a:ea typeface="Cairo"/>
                <a:cs typeface="Cairo"/>
                <a:sym typeface="Cairo"/>
              </a:rPr>
              <a:t>4.contralateral loss of pain and temperature sensations below the level of the lesion is due to : </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AutoNum type="alphaUcPeriod"/>
            </a:pPr>
            <a:r>
              <a:rPr lang="en-GB">
                <a:solidFill>
                  <a:schemeClr val="dk1"/>
                </a:solidFill>
                <a:latin typeface="Cairo"/>
                <a:ea typeface="Cairo"/>
                <a:cs typeface="Cairo"/>
                <a:sym typeface="Cairo"/>
              </a:rPr>
              <a:t>destruction of the crossed anterior spinothalamic tracts on the side of the lesion </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AutoNum type="alphaUcPeriod"/>
            </a:pPr>
            <a:r>
              <a:rPr lang="en-GB">
                <a:solidFill>
                  <a:schemeClr val="dk1"/>
                </a:solidFill>
                <a:latin typeface="Cairo"/>
                <a:ea typeface="Cairo"/>
                <a:cs typeface="Cairo"/>
                <a:sym typeface="Cairo"/>
              </a:rPr>
              <a:t>destruction of the crossed lateral spinothalamic tracts on the same side of the lesion</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AutoNum type="alphaUcPeriod"/>
            </a:pPr>
            <a:r>
              <a:rPr lang="en-GB">
                <a:solidFill>
                  <a:schemeClr val="dk1"/>
                </a:solidFill>
                <a:latin typeface="Cairo"/>
                <a:ea typeface="Cairo"/>
                <a:cs typeface="Cairo"/>
                <a:sym typeface="Cairo"/>
              </a:rPr>
              <a:t>destruction of the descending tracts </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AutoNum type="alphaUcPeriod"/>
            </a:pPr>
            <a:r>
              <a:rPr lang="en-GB">
                <a:solidFill>
                  <a:schemeClr val="dk1"/>
                </a:solidFill>
                <a:latin typeface="Cairo"/>
                <a:ea typeface="Cairo"/>
                <a:cs typeface="Cairo"/>
                <a:sym typeface="Cairo"/>
              </a:rPr>
              <a:t>damage to the neurons on the anterior grey column</a:t>
            </a:r>
            <a:endParaRPr>
              <a:solidFill>
                <a:schemeClr val="dk1"/>
              </a:solidFill>
              <a:latin typeface="Cairo"/>
              <a:ea typeface="Cairo"/>
              <a:cs typeface="Cairo"/>
              <a:sym typeface="Cairo"/>
            </a:endParaRPr>
          </a:p>
          <a:p>
            <a:pPr indent="0" lvl="0" marL="0" rtl="0" algn="l">
              <a:spcBef>
                <a:spcPts val="0"/>
              </a:spcBef>
              <a:spcAft>
                <a:spcPts val="0"/>
              </a:spcAft>
              <a:buNone/>
            </a:pPr>
            <a:r>
              <a:t/>
            </a:r>
            <a:endParaRPr>
              <a:solidFill>
                <a:schemeClr val="dk1"/>
              </a:solidFill>
              <a:latin typeface="Cairo"/>
              <a:ea typeface="Cairo"/>
              <a:cs typeface="Cairo"/>
              <a:sym typeface="Cairo"/>
            </a:endParaRPr>
          </a:p>
          <a:p>
            <a:pPr indent="0" lvl="0" marL="0" rtl="0" algn="l">
              <a:spcBef>
                <a:spcPts val="0"/>
              </a:spcBef>
              <a:spcAft>
                <a:spcPts val="0"/>
              </a:spcAft>
              <a:buNone/>
            </a:pPr>
            <a:r>
              <a:rPr lang="en-GB">
                <a:solidFill>
                  <a:schemeClr val="dk1"/>
                </a:solidFill>
                <a:latin typeface="Cairo"/>
                <a:ea typeface="Cairo"/>
                <a:cs typeface="Cairo"/>
                <a:sym typeface="Cairo"/>
              </a:rPr>
              <a:t>5. Tendon reflex in UMN lesion is :</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AutoNum type="alphaUcPeriod"/>
            </a:pPr>
            <a:r>
              <a:rPr lang="en-GB">
                <a:solidFill>
                  <a:schemeClr val="dk1"/>
                </a:solidFill>
                <a:latin typeface="Cairo"/>
                <a:ea typeface="Cairo"/>
                <a:cs typeface="Cairo"/>
                <a:sym typeface="Cairo"/>
              </a:rPr>
              <a:t>Brisk /increased </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AutoNum type="alphaUcPeriod"/>
            </a:pPr>
            <a:r>
              <a:rPr lang="en-GB">
                <a:solidFill>
                  <a:schemeClr val="dk1"/>
                </a:solidFill>
                <a:latin typeface="Cairo"/>
                <a:ea typeface="Cairo"/>
                <a:cs typeface="Cairo"/>
                <a:sym typeface="Cairo"/>
              </a:rPr>
              <a:t>Absent </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AutoNum type="alphaUcPeriod"/>
            </a:pPr>
            <a:r>
              <a:rPr lang="en-GB">
                <a:solidFill>
                  <a:schemeClr val="dk1"/>
                </a:solidFill>
                <a:latin typeface="Cairo"/>
                <a:ea typeface="Cairo"/>
                <a:cs typeface="Cairo"/>
                <a:sym typeface="Cairo"/>
              </a:rPr>
              <a:t>Decreased </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AutoNum type="alphaUcPeriod"/>
            </a:pPr>
            <a:r>
              <a:rPr lang="en-GB">
                <a:solidFill>
                  <a:schemeClr val="dk1"/>
                </a:solidFill>
                <a:latin typeface="Cairo"/>
                <a:ea typeface="Cairo"/>
                <a:cs typeface="Cairo"/>
                <a:sym typeface="Cairo"/>
              </a:rPr>
              <a:t>Lost </a:t>
            </a:r>
            <a:endParaRPr>
              <a:solidFill>
                <a:schemeClr val="dk1"/>
              </a:solidFill>
              <a:latin typeface="Cairo"/>
              <a:ea typeface="Cairo"/>
              <a:cs typeface="Cairo"/>
              <a:sym typeface="Cairo"/>
            </a:endParaRPr>
          </a:p>
        </p:txBody>
      </p:sp>
      <p:sp>
        <p:nvSpPr>
          <p:cNvPr id="420" name="Google Shape;420;p63"/>
          <p:cNvSpPr txBox="1"/>
          <p:nvPr/>
        </p:nvSpPr>
        <p:spPr>
          <a:xfrm>
            <a:off x="3505200" y="543850"/>
            <a:ext cx="3030000" cy="7529700"/>
          </a:xfrm>
          <a:prstGeom prst="rect">
            <a:avLst/>
          </a:prstGeom>
          <a:noFill/>
          <a:ln cap="flat" cmpd="sng" w="9525">
            <a:solidFill>
              <a:srgbClr val="55B787"/>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iro"/>
                <a:ea typeface="Cairo"/>
                <a:cs typeface="Cairo"/>
                <a:sym typeface="Cairo"/>
              </a:rPr>
              <a:t>6. Bilateral lesion in the spinal cord lead to :</a:t>
            </a:r>
            <a:endParaRPr>
              <a:latin typeface="Cairo"/>
              <a:ea typeface="Cairo"/>
              <a:cs typeface="Cairo"/>
              <a:sym typeface="Cairo"/>
            </a:endParaRPr>
          </a:p>
          <a:p>
            <a:pPr indent="-317500" lvl="0" marL="457200" rtl="0" algn="l">
              <a:spcBef>
                <a:spcPts val="0"/>
              </a:spcBef>
              <a:spcAft>
                <a:spcPts val="0"/>
              </a:spcAft>
              <a:buSzPts val="1400"/>
              <a:buFont typeface="Cairo"/>
              <a:buAutoNum type="alphaUcPeriod"/>
            </a:pPr>
            <a:r>
              <a:rPr lang="en-GB">
                <a:latin typeface="Cairo"/>
                <a:ea typeface="Cairo"/>
                <a:cs typeface="Cairo"/>
                <a:sym typeface="Cairo"/>
              </a:rPr>
              <a:t>quadriplegia</a:t>
            </a:r>
            <a:endParaRPr>
              <a:latin typeface="Cairo"/>
              <a:ea typeface="Cairo"/>
              <a:cs typeface="Cairo"/>
              <a:sym typeface="Cairo"/>
            </a:endParaRPr>
          </a:p>
          <a:p>
            <a:pPr indent="-317500" lvl="0" marL="457200" rtl="0" algn="l">
              <a:spcBef>
                <a:spcPts val="0"/>
              </a:spcBef>
              <a:spcAft>
                <a:spcPts val="0"/>
              </a:spcAft>
              <a:buSzPts val="1400"/>
              <a:buFont typeface="Cairo"/>
              <a:buAutoNum type="alphaUcPeriod"/>
            </a:pPr>
            <a:r>
              <a:rPr lang="en-GB">
                <a:latin typeface="Cairo"/>
                <a:ea typeface="Cairo"/>
                <a:cs typeface="Cairo"/>
                <a:sym typeface="Cairo"/>
              </a:rPr>
              <a:t>monoplegia</a:t>
            </a:r>
            <a:endParaRPr>
              <a:latin typeface="Cairo"/>
              <a:ea typeface="Cairo"/>
              <a:cs typeface="Cairo"/>
              <a:sym typeface="Cairo"/>
            </a:endParaRPr>
          </a:p>
          <a:p>
            <a:pPr indent="-317500" lvl="0" marL="457200" rtl="0" algn="l">
              <a:spcBef>
                <a:spcPts val="0"/>
              </a:spcBef>
              <a:spcAft>
                <a:spcPts val="0"/>
              </a:spcAft>
              <a:buSzPts val="1400"/>
              <a:buFont typeface="Cairo"/>
              <a:buAutoNum type="alphaUcPeriod"/>
            </a:pPr>
            <a:r>
              <a:rPr lang="en-GB">
                <a:latin typeface="Cairo"/>
                <a:ea typeface="Cairo"/>
                <a:cs typeface="Cairo"/>
                <a:sym typeface="Cairo"/>
              </a:rPr>
              <a:t>paraplegia </a:t>
            </a:r>
            <a:endParaRPr>
              <a:latin typeface="Cairo"/>
              <a:ea typeface="Cairo"/>
              <a:cs typeface="Cairo"/>
              <a:sym typeface="Cairo"/>
            </a:endParaRPr>
          </a:p>
          <a:p>
            <a:pPr indent="-317500" lvl="0" marL="457200" rtl="0" algn="l">
              <a:spcBef>
                <a:spcPts val="0"/>
              </a:spcBef>
              <a:spcAft>
                <a:spcPts val="0"/>
              </a:spcAft>
              <a:buSzPts val="1400"/>
              <a:buFont typeface="Cairo"/>
              <a:buAutoNum type="alphaUcPeriod"/>
            </a:pPr>
            <a:r>
              <a:rPr lang="en-GB">
                <a:latin typeface="Cairo"/>
                <a:ea typeface="Cairo"/>
                <a:cs typeface="Cairo"/>
                <a:sym typeface="Cairo"/>
              </a:rPr>
              <a:t>hemiplegia</a:t>
            </a:r>
            <a:endParaRPr>
              <a:latin typeface="Cairo"/>
              <a:ea typeface="Cairo"/>
              <a:cs typeface="Cairo"/>
              <a:sym typeface="Cairo"/>
            </a:endParaRPr>
          </a:p>
          <a:p>
            <a:pPr indent="0" lvl="0" marL="45720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rPr lang="en-GB">
                <a:latin typeface="Cairo"/>
                <a:ea typeface="Cairo"/>
                <a:cs typeface="Cairo"/>
                <a:sym typeface="Cairo"/>
              </a:rPr>
              <a:t>7. Which one of the following is a manifestation of brown sequard syndrome ?</a:t>
            </a:r>
            <a:endParaRPr>
              <a:latin typeface="Cairo"/>
              <a:ea typeface="Cairo"/>
              <a:cs typeface="Cairo"/>
              <a:sym typeface="Cairo"/>
            </a:endParaRPr>
          </a:p>
          <a:p>
            <a:pPr indent="-317500" lvl="0" marL="457200" rtl="0" algn="l">
              <a:spcBef>
                <a:spcPts val="0"/>
              </a:spcBef>
              <a:spcAft>
                <a:spcPts val="0"/>
              </a:spcAft>
              <a:buSzPts val="1400"/>
              <a:buFont typeface="Cairo"/>
              <a:buAutoNum type="alphaUcPeriod"/>
            </a:pPr>
            <a:r>
              <a:rPr lang="en-GB">
                <a:latin typeface="Cairo"/>
                <a:ea typeface="Cairo"/>
                <a:cs typeface="Cairo"/>
                <a:sym typeface="Cairo"/>
              </a:rPr>
              <a:t>Loss of dorsal column sensation above the level of lesion.</a:t>
            </a:r>
            <a:endParaRPr>
              <a:latin typeface="Cairo"/>
              <a:ea typeface="Cairo"/>
              <a:cs typeface="Cairo"/>
              <a:sym typeface="Cairo"/>
            </a:endParaRPr>
          </a:p>
          <a:p>
            <a:pPr indent="-317500" lvl="0" marL="457200" rtl="0" algn="l">
              <a:spcBef>
                <a:spcPts val="0"/>
              </a:spcBef>
              <a:spcAft>
                <a:spcPts val="0"/>
              </a:spcAft>
              <a:buSzPts val="1400"/>
              <a:buFont typeface="Cairo"/>
              <a:buAutoNum type="alphaUcPeriod"/>
            </a:pPr>
            <a:r>
              <a:rPr lang="en-GB">
                <a:latin typeface="Cairo"/>
                <a:ea typeface="Cairo"/>
                <a:cs typeface="Cairo"/>
                <a:sym typeface="Cairo"/>
              </a:rPr>
              <a:t>loss of all reflexes below the level of lesion</a:t>
            </a:r>
            <a:endParaRPr>
              <a:latin typeface="Cairo"/>
              <a:ea typeface="Cairo"/>
              <a:cs typeface="Cairo"/>
              <a:sym typeface="Cairo"/>
            </a:endParaRPr>
          </a:p>
          <a:p>
            <a:pPr indent="-317500" lvl="0" marL="457200" rtl="0" algn="l">
              <a:spcBef>
                <a:spcPts val="0"/>
              </a:spcBef>
              <a:spcAft>
                <a:spcPts val="0"/>
              </a:spcAft>
              <a:buSzPts val="1400"/>
              <a:buFont typeface="Cairo"/>
              <a:buAutoNum type="alphaUcPeriod"/>
            </a:pPr>
            <a:r>
              <a:rPr lang="en-GB">
                <a:latin typeface="Cairo"/>
                <a:ea typeface="Cairo"/>
                <a:cs typeface="Cairo"/>
                <a:sym typeface="Cairo"/>
              </a:rPr>
              <a:t>contralateral loss of pain and temperature below the level of lesion.</a:t>
            </a:r>
            <a:endParaRPr>
              <a:latin typeface="Cairo"/>
              <a:ea typeface="Cairo"/>
              <a:cs typeface="Cairo"/>
              <a:sym typeface="Cairo"/>
            </a:endParaRPr>
          </a:p>
          <a:p>
            <a:pPr indent="0" lvl="0" marL="45720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rPr lang="en-GB">
                <a:latin typeface="Cairo"/>
                <a:ea typeface="Cairo"/>
                <a:cs typeface="Cairo"/>
                <a:sym typeface="Cairo"/>
              </a:rPr>
              <a:t>8.Contralateral </a:t>
            </a:r>
            <a:r>
              <a:rPr lang="en-GB">
                <a:latin typeface="Cairo"/>
                <a:ea typeface="Cairo"/>
                <a:cs typeface="Cairo"/>
                <a:sym typeface="Cairo"/>
              </a:rPr>
              <a:t>hemianesthesia</a:t>
            </a:r>
            <a:r>
              <a:rPr lang="en-GB">
                <a:latin typeface="Cairo"/>
                <a:ea typeface="Cairo"/>
                <a:cs typeface="Cairo"/>
                <a:sym typeface="Cairo"/>
              </a:rPr>
              <a:t> is: </a:t>
            </a:r>
            <a:endParaRPr>
              <a:latin typeface="Cairo"/>
              <a:ea typeface="Cairo"/>
              <a:cs typeface="Cairo"/>
              <a:sym typeface="Cairo"/>
            </a:endParaRPr>
          </a:p>
          <a:p>
            <a:pPr indent="-317500" lvl="0" marL="457200" rtl="0" algn="l">
              <a:spcBef>
                <a:spcPts val="0"/>
              </a:spcBef>
              <a:spcAft>
                <a:spcPts val="0"/>
              </a:spcAft>
              <a:buSzPts val="1400"/>
              <a:buFont typeface="Cairo"/>
              <a:buAutoNum type="alphaUcPeriod"/>
            </a:pPr>
            <a:r>
              <a:rPr lang="en-GB">
                <a:latin typeface="Cairo"/>
                <a:ea typeface="Cairo"/>
                <a:cs typeface="Cairo"/>
                <a:sym typeface="Cairo"/>
              </a:rPr>
              <a:t>Loss of sensation on some parts of the </a:t>
            </a:r>
            <a:r>
              <a:rPr lang="en-GB">
                <a:latin typeface="Cairo"/>
                <a:ea typeface="Cairo"/>
                <a:cs typeface="Cairo"/>
                <a:sym typeface="Cairo"/>
              </a:rPr>
              <a:t>opposite</a:t>
            </a:r>
            <a:r>
              <a:rPr lang="en-GB">
                <a:latin typeface="Cairo"/>
                <a:ea typeface="Cairo"/>
                <a:cs typeface="Cairo"/>
                <a:sym typeface="Cairo"/>
              </a:rPr>
              <a:t> side of the body</a:t>
            </a:r>
            <a:endParaRPr>
              <a:latin typeface="Cairo"/>
              <a:ea typeface="Cairo"/>
              <a:cs typeface="Cairo"/>
              <a:sym typeface="Cairo"/>
            </a:endParaRPr>
          </a:p>
          <a:p>
            <a:pPr indent="-317500" lvl="0" marL="457200" rtl="0" algn="l">
              <a:spcBef>
                <a:spcPts val="0"/>
              </a:spcBef>
              <a:spcAft>
                <a:spcPts val="0"/>
              </a:spcAft>
              <a:buSzPts val="1400"/>
              <a:buFont typeface="Cairo"/>
              <a:buAutoNum type="alphaUcPeriod"/>
            </a:pPr>
            <a:r>
              <a:rPr lang="en-GB">
                <a:latin typeface="Cairo"/>
                <a:ea typeface="Cairo"/>
                <a:cs typeface="Cairo"/>
                <a:sym typeface="Cairo"/>
              </a:rPr>
              <a:t>loss of sensation of both legs</a:t>
            </a:r>
            <a:endParaRPr>
              <a:latin typeface="Cairo"/>
              <a:ea typeface="Cairo"/>
              <a:cs typeface="Cairo"/>
              <a:sym typeface="Cairo"/>
            </a:endParaRPr>
          </a:p>
          <a:p>
            <a:pPr indent="-317500" lvl="0" marL="457200" rtl="0" algn="l">
              <a:spcBef>
                <a:spcPts val="0"/>
              </a:spcBef>
              <a:spcAft>
                <a:spcPts val="0"/>
              </a:spcAft>
              <a:buSzPts val="1400"/>
              <a:buFont typeface="Cairo"/>
              <a:buAutoNum type="alphaUcPeriod"/>
            </a:pPr>
            <a:r>
              <a:rPr lang="en-GB">
                <a:latin typeface="Cairo"/>
                <a:ea typeface="Cairo"/>
                <a:cs typeface="Cairo"/>
                <a:sym typeface="Cairo"/>
              </a:rPr>
              <a:t>loss of sensation on the upper part of the </a:t>
            </a:r>
            <a:r>
              <a:rPr lang="en-GB">
                <a:latin typeface="Cairo"/>
                <a:ea typeface="Cairo"/>
                <a:cs typeface="Cairo"/>
                <a:sym typeface="Cairo"/>
              </a:rPr>
              <a:t>opposite</a:t>
            </a:r>
            <a:r>
              <a:rPr lang="en-GB">
                <a:latin typeface="Cairo"/>
                <a:ea typeface="Cairo"/>
                <a:cs typeface="Cairo"/>
                <a:sym typeface="Cairo"/>
              </a:rPr>
              <a:t> of the body</a:t>
            </a:r>
            <a:endParaRPr>
              <a:latin typeface="Cairo"/>
              <a:ea typeface="Cairo"/>
              <a:cs typeface="Cairo"/>
              <a:sym typeface="Cairo"/>
            </a:endParaRPr>
          </a:p>
          <a:p>
            <a:pPr indent="-317500" lvl="0" marL="457200" rtl="0" algn="l">
              <a:spcBef>
                <a:spcPts val="0"/>
              </a:spcBef>
              <a:spcAft>
                <a:spcPts val="0"/>
              </a:spcAft>
              <a:buSzPts val="1400"/>
              <a:buFont typeface="Cairo"/>
              <a:buAutoNum type="alphaUcPeriod"/>
            </a:pPr>
            <a:r>
              <a:rPr lang="en-GB">
                <a:latin typeface="Cairo"/>
                <a:ea typeface="Cairo"/>
                <a:cs typeface="Cairo"/>
                <a:sym typeface="Cairo"/>
              </a:rPr>
              <a:t>loss of all sensation on the opposite side of the body.</a:t>
            </a:r>
            <a:endParaRPr>
              <a:latin typeface="Cairo"/>
              <a:ea typeface="Cairo"/>
              <a:cs typeface="Cairo"/>
              <a:sym typeface="Cairo"/>
            </a:endParaRPr>
          </a:p>
          <a:p>
            <a:pPr indent="0" lvl="0" marL="45720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rPr lang="en-GB">
                <a:latin typeface="Cairo"/>
                <a:ea typeface="Cairo"/>
                <a:cs typeface="Cairo"/>
                <a:sym typeface="Cairo"/>
              </a:rPr>
              <a:t>9. </a:t>
            </a:r>
            <a:r>
              <a:rPr lang="en-GB">
                <a:solidFill>
                  <a:schemeClr val="dk1"/>
                </a:solidFill>
                <a:latin typeface="Cairo"/>
                <a:ea typeface="Cairo"/>
                <a:cs typeface="Cairo"/>
                <a:sym typeface="Cairo"/>
              </a:rPr>
              <a:t>A patient is having poliomyelitis, what type of lesion are you expecting him to have?</a:t>
            </a:r>
            <a:endParaRPr>
              <a:solidFill>
                <a:schemeClr val="dk1"/>
              </a:solidFill>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317500" lvl="0" marL="457200" rtl="0" algn="l">
              <a:spcBef>
                <a:spcPts val="0"/>
              </a:spcBef>
              <a:spcAft>
                <a:spcPts val="0"/>
              </a:spcAft>
              <a:buClr>
                <a:schemeClr val="dk1"/>
              </a:buClr>
              <a:buSzPts val="1400"/>
              <a:buFont typeface="Cairo"/>
              <a:buAutoNum type="alphaUcPeriod"/>
            </a:pPr>
            <a:r>
              <a:rPr lang="en-GB">
                <a:solidFill>
                  <a:schemeClr val="dk1"/>
                </a:solidFill>
                <a:latin typeface="Cairo"/>
                <a:ea typeface="Cairo"/>
                <a:cs typeface="Cairo"/>
                <a:sym typeface="Cairo"/>
              </a:rPr>
              <a:t>.Upper motor neuron lesion</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AutoNum type="alphaUcPeriod"/>
            </a:pPr>
            <a:r>
              <a:rPr lang="en-GB">
                <a:solidFill>
                  <a:schemeClr val="dk1"/>
                </a:solidFill>
                <a:latin typeface="Cairo"/>
                <a:ea typeface="Cairo"/>
                <a:cs typeface="Cairo"/>
                <a:sym typeface="Cairo"/>
              </a:rPr>
              <a:t>.Lower motor neuron lesion</a:t>
            </a:r>
            <a:endParaRPr>
              <a:latin typeface="Cairo"/>
              <a:ea typeface="Cairo"/>
              <a:cs typeface="Cairo"/>
              <a:sym typeface="Cairo"/>
            </a:endParaRPr>
          </a:p>
          <a:p>
            <a:pPr indent="0" lvl="0" marL="457200" rtl="0" algn="l">
              <a:spcBef>
                <a:spcPts val="0"/>
              </a:spcBef>
              <a:spcAft>
                <a:spcPts val="0"/>
              </a:spcAft>
              <a:buNone/>
            </a:pPr>
            <a:r>
              <a:t/>
            </a:r>
            <a:endParaRPr>
              <a:latin typeface="Cairo"/>
              <a:ea typeface="Cairo"/>
              <a:cs typeface="Cairo"/>
              <a:sym typeface="Cairo"/>
            </a:endParaRPr>
          </a:p>
        </p:txBody>
      </p:sp>
      <p:sp>
        <p:nvSpPr>
          <p:cNvPr id="421" name="Google Shape;421;p63"/>
          <p:cNvSpPr txBox="1"/>
          <p:nvPr/>
        </p:nvSpPr>
        <p:spPr>
          <a:xfrm rot="5400000">
            <a:off x="4713210" y="7584699"/>
            <a:ext cx="920100" cy="249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300">
                <a:latin typeface="Cairo"/>
                <a:ea typeface="Cairo"/>
                <a:cs typeface="Cairo"/>
                <a:sym typeface="Cairo"/>
              </a:rPr>
              <a:t>Answers:</a:t>
            </a:r>
            <a:endParaRPr sz="1300">
              <a:latin typeface="Cairo"/>
              <a:ea typeface="Cairo"/>
              <a:cs typeface="Cairo"/>
              <a:sym typeface="Cairo"/>
            </a:endParaRPr>
          </a:p>
          <a:p>
            <a:pPr indent="-311150" lvl="0" marL="457200" rtl="0" algn="l">
              <a:spcBef>
                <a:spcPts val="0"/>
              </a:spcBef>
              <a:spcAft>
                <a:spcPts val="0"/>
              </a:spcAft>
              <a:buSzPts val="1300"/>
              <a:buFont typeface="Cairo"/>
              <a:buAutoNum type="arabicPeriod"/>
            </a:pPr>
            <a:r>
              <a:rPr lang="en-GB" sz="1300">
                <a:latin typeface="Cairo"/>
                <a:ea typeface="Cairo"/>
                <a:cs typeface="Cairo"/>
                <a:sym typeface="Cairo"/>
              </a:rPr>
              <a:t>B</a:t>
            </a:r>
            <a:endParaRPr sz="1300">
              <a:latin typeface="Cairo"/>
              <a:ea typeface="Cairo"/>
              <a:cs typeface="Cairo"/>
              <a:sym typeface="Cairo"/>
            </a:endParaRPr>
          </a:p>
          <a:p>
            <a:pPr indent="-311150" lvl="0" marL="457200" rtl="0" algn="l">
              <a:spcBef>
                <a:spcPts val="0"/>
              </a:spcBef>
              <a:spcAft>
                <a:spcPts val="0"/>
              </a:spcAft>
              <a:buSzPts val="1300"/>
              <a:buFont typeface="Cairo"/>
              <a:buAutoNum type="arabicPeriod"/>
            </a:pPr>
            <a:r>
              <a:rPr lang="en-GB" sz="1300">
                <a:latin typeface="Cairo"/>
                <a:ea typeface="Cairo"/>
                <a:cs typeface="Cairo"/>
                <a:sym typeface="Cairo"/>
              </a:rPr>
              <a:t>B</a:t>
            </a:r>
            <a:endParaRPr sz="1300">
              <a:latin typeface="Cairo"/>
              <a:ea typeface="Cairo"/>
              <a:cs typeface="Cairo"/>
              <a:sym typeface="Cairo"/>
            </a:endParaRPr>
          </a:p>
          <a:p>
            <a:pPr indent="-311150" lvl="0" marL="457200" rtl="0" algn="l">
              <a:spcBef>
                <a:spcPts val="0"/>
              </a:spcBef>
              <a:spcAft>
                <a:spcPts val="0"/>
              </a:spcAft>
              <a:buSzPts val="1300"/>
              <a:buFont typeface="Cairo"/>
              <a:buAutoNum type="arabicPeriod"/>
            </a:pPr>
            <a:r>
              <a:rPr lang="en-GB" sz="1300">
                <a:latin typeface="Cairo"/>
                <a:ea typeface="Cairo"/>
                <a:cs typeface="Cairo"/>
                <a:sym typeface="Cairo"/>
              </a:rPr>
              <a:t>C</a:t>
            </a:r>
            <a:endParaRPr sz="1300">
              <a:latin typeface="Cairo"/>
              <a:ea typeface="Cairo"/>
              <a:cs typeface="Cairo"/>
              <a:sym typeface="Cairo"/>
            </a:endParaRPr>
          </a:p>
          <a:p>
            <a:pPr indent="-311150" lvl="0" marL="457200" rtl="0" algn="l">
              <a:spcBef>
                <a:spcPts val="0"/>
              </a:spcBef>
              <a:spcAft>
                <a:spcPts val="0"/>
              </a:spcAft>
              <a:buSzPts val="1300"/>
              <a:buFont typeface="Cairo"/>
              <a:buAutoNum type="arabicPeriod"/>
            </a:pPr>
            <a:r>
              <a:rPr lang="en-GB" sz="1300">
                <a:latin typeface="Cairo"/>
                <a:ea typeface="Cairo"/>
                <a:cs typeface="Cairo"/>
                <a:sym typeface="Cairo"/>
              </a:rPr>
              <a:t>B</a:t>
            </a:r>
            <a:endParaRPr sz="1300">
              <a:latin typeface="Cairo"/>
              <a:ea typeface="Cairo"/>
              <a:cs typeface="Cairo"/>
              <a:sym typeface="Cairo"/>
            </a:endParaRPr>
          </a:p>
          <a:p>
            <a:pPr indent="-311150" lvl="0" marL="457200" rtl="0" algn="l">
              <a:spcBef>
                <a:spcPts val="0"/>
              </a:spcBef>
              <a:spcAft>
                <a:spcPts val="0"/>
              </a:spcAft>
              <a:buSzPts val="1300"/>
              <a:buFont typeface="Cairo"/>
              <a:buAutoNum type="arabicPeriod"/>
            </a:pPr>
            <a:r>
              <a:rPr lang="en-GB" sz="1300">
                <a:latin typeface="Cairo"/>
                <a:ea typeface="Cairo"/>
                <a:cs typeface="Cairo"/>
                <a:sym typeface="Cairo"/>
              </a:rPr>
              <a:t>A</a:t>
            </a:r>
            <a:endParaRPr sz="1300">
              <a:latin typeface="Cairo"/>
              <a:ea typeface="Cairo"/>
              <a:cs typeface="Cairo"/>
              <a:sym typeface="Cairo"/>
            </a:endParaRPr>
          </a:p>
          <a:p>
            <a:pPr indent="-311150" lvl="0" marL="457200" rtl="0" algn="l">
              <a:spcBef>
                <a:spcPts val="0"/>
              </a:spcBef>
              <a:spcAft>
                <a:spcPts val="0"/>
              </a:spcAft>
              <a:buSzPts val="1300"/>
              <a:buFont typeface="Cairo"/>
              <a:buAutoNum type="arabicPeriod"/>
            </a:pPr>
            <a:r>
              <a:rPr lang="en-GB" sz="1300">
                <a:latin typeface="Cairo"/>
                <a:ea typeface="Cairo"/>
                <a:cs typeface="Cairo"/>
                <a:sym typeface="Cairo"/>
              </a:rPr>
              <a:t>C</a:t>
            </a:r>
            <a:endParaRPr sz="1300">
              <a:latin typeface="Cairo"/>
              <a:ea typeface="Cairo"/>
              <a:cs typeface="Cairo"/>
              <a:sym typeface="Cairo"/>
            </a:endParaRPr>
          </a:p>
          <a:p>
            <a:pPr indent="-311150" lvl="0" marL="457200" rtl="0" algn="l">
              <a:spcBef>
                <a:spcPts val="0"/>
              </a:spcBef>
              <a:spcAft>
                <a:spcPts val="0"/>
              </a:spcAft>
              <a:buSzPts val="1300"/>
              <a:buFont typeface="Cairo"/>
              <a:buAutoNum type="arabicPeriod"/>
            </a:pPr>
            <a:r>
              <a:rPr lang="en-GB" sz="1300">
                <a:latin typeface="Cairo"/>
                <a:ea typeface="Cairo"/>
                <a:cs typeface="Cairo"/>
                <a:sym typeface="Cairo"/>
              </a:rPr>
              <a:t>C</a:t>
            </a:r>
            <a:endParaRPr sz="1300">
              <a:latin typeface="Cairo"/>
              <a:ea typeface="Cairo"/>
              <a:cs typeface="Cairo"/>
              <a:sym typeface="Cairo"/>
            </a:endParaRPr>
          </a:p>
          <a:p>
            <a:pPr indent="-311150" lvl="0" marL="457200" rtl="0" algn="l">
              <a:spcBef>
                <a:spcPts val="0"/>
              </a:spcBef>
              <a:spcAft>
                <a:spcPts val="0"/>
              </a:spcAft>
              <a:buSzPts val="1300"/>
              <a:buFont typeface="Cairo"/>
              <a:buAutoNum type="arabicPeriod"/>
            </a:pPr>
            <a:r>
              <a:rPr lang="en-GB" sz="1300">
                <a:latin typeface="Cairo"/>
                <a:ea typeface="Cairo"/>
                <a:cs typeface="Cairo"/>
                <a:sym typeface="Cairo"/>
              </a:rPr>
              <a:t>D</a:t>
            </a:r>
            <a:endParaRPr sz="1300">
              <a:latin typeface="Cairo"/>
              <a:ea typeface="Cairo"/>
              <a:cs typeface="Cairo"/>
              <a:sym typeface="Cairo"/>
            </a:endParaRPr>
          </a:p>
          <a:p>
            <a:pPr indent="-311150" lvl="0" marL="457200" rtl="0" algn="l">
              <a:spcBef>
                <a:spcPts val="0"/>
              </a:spcBef>
              <a:spcAft>
                <a:spcPts val="0"/>
              </a:spcAft>
              <a:buSzPts val="1300"/>
              <a:buFont typeface="Cairo"/>
              <a:buAutoNum type="arabicPeriod"/>
            </a:pPr>
            <a:r>
              <a:rPr lang="en-GB" sz="1300">
                <a:latin typeface="Cairo"/>
                <a:ea typeface="Cairo"/>
                <a:cs typeface="Cairo"/>
                <a:sym typeface="Cairo"/>
              </a:rPr>
              <a:t>B</a:t>
            </a:r>
            <a:endParaRPr sz="1300">
              <a:latin typeface="Cairo"/>
              <a:ea typeface="Cairo"/>
              <a:cs typeface="Cairo"/>
              <a:sym typeface="Cai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52"/>
          <p:cNvSpPr txBox="1"/>
          <p:nvPr/>
        </p:nvSpPr>
        <p:spPr>
          <a:xfrm>
            <a:off x="93900" y="1147213"/>
            <a:ext cx="3800700" cy="1043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airo"/>
              <a:buChar char="●"/>
            </a:pPr>
            <a:r>
              <a:rPr lang="en-GB">
                <a:latin typeface="Cairo"/>
                <a:ea typeface="Cairo"/>
                <a:cs typeface="Cairo"/>
                <a:sym typeface="Cairo"/>
              </a:rPr>
              <a:t>Embryological </a:t>
            </a:r>
            <a:r>
              <a:rPr lang="en-GB">
                <a:latin typeface="Cairo"/>
                <a:ea typeface="Cairo"/>
                <a:cs typeface="Cairo"/>
                <a:sym typeface="Cairo"/>
              </a:rPr>
              <a:t>development — growth of cord lags behind— mature spinal cords </a:t>
            </a:r>
            <a:r>
              <a:rPr b="1" lang="en-GB">
                <a:latin typeface="Cairo"/>
                <a:ea typeface="Cairo"/>
                <a:cs typeface="Cairo"/>
                <a:sym typeface="Cairo"/>
              </a:rPr>
              <a:t>ends at L1</a:t>
            </a:r>
            <a:endParaRPr b="1">
              <a:latin typeface="Cairo"/>
              <a:ea typeface="Cairo"/>
              <a:cs typeface="Cairo"/>
              <a:sym typeface="Cairo"/>
            </a:endParaRPr>
          </a:p>
          <a:p>
            <a:pPr indent="-317500" lvl="0" marL="457200" rtl="0" algn="l">
              <a:spcBef>
                <a:spcPts val="0"/>
              </a:spcBef>
              <a:spcAft>
                <a:spcPts val="0"/>
              </a:spcAft>
              <a:buSzPts val="1400"/>
              <a:buFont typeface="Cairo"/>
              <a:buChar char="●"/>
            </a:pPr>
            <a:r>
              <a:rPr lang="en-GB">
                <a:latin typeface="Cairo"/>
                <a:ea typeface="Cairo"/>
                <a:cs typeface="Cairo"/>
                <a:sym typeface="Cairo"/>
              </a:rPr>
              <a:t>It has</a:t>
            </a:r>
            <a:r>
              <a:rPr b="1" lang="en-GB">
                <a:latin typeface="Cairo"/>
                <a:ea typeface="Cairo"/>
                <a:cs typeface="Cairo"/>
                <a:sym typeface="Cairo"/>
              </a:rPr>
              <a:t> 31 segments </a:t>
            </a:r>
            <a:endParaRPr b="1">
              <a:latin typeface="Cairo"/>
              <a:ea typeface="Cairo"/>
              <a:cs typeface="Cairo"/>
              <a:sym typeface="Cairo"/>
            </a:endParaRPr>
          </a:p>
        </p:txBody>
      </p:sp>
      <p:sp>
        <p:nvSpPr>
          <p:cNvPr id="278" name="Google Shape;278;p52"/>
          <p:cNvSpPr txBox="1"/>
          <p:nvPr/>
        </p:nvSpPr>
        <p:spPr>
          <a:xfrm>
            <a:off x="277200" y="2327130"/>
            <a:ext cx="3988500" cy="77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45818E"/>
                </a:solidFill>
                <a:highlight>
                  <a:srgbClr val="D0E0E3"/>
                </a:highlight>
                <a:latin typeface="Josefin Sans"/>
                <a:ea typeface="Josefin Sans"/>
                <a:cs typeface="Josefin Sans"/>
                <a:sym typeface="Josefin Sans"/>
              </a:rPr>
              <a:t>Upper and lower motor </a:t>
            </a:r>
            <a:r>
              <a:rPr lang="en-GB" sz="1800">
                <a:solidFill>
                  <a:srgbClr val="45818E"/>
                </a:solidFill>
                <a:highlight>
                  <a:srgbClr val="D0E0E3"/>
                </a:highlight>
                <a:latin typeface="Josefin Sans"/>
                <a:ea typeface="Josefin Sans"/>
                <a:cs typeface="Josefin Sans"/>
                <a:sym typeface="Josefin Sans"/>
              </a:rPr>
              <a:t>neuron</a:t>
            </a:r>
            <a:r>
              <a:rPr lang="en-GB">
                <a:solidFill>
                  <a:srgbClr val="45818E"/>
                </a:solidFill>
                <a:highlight>
                  <a:srgbClr val="D0E0E3"/>
                </a:highlight>
              </a:rPr>
              <a:t> </a:t>
            </a:r>
            <a:endParaRPr>
              <a:solidFill>
                <a:srgbClr val="45818E"/>
              </a:solidFill>
              <a:highlight>
                <a:srgbClr val="D0E0E3"/>
              </a:highlight>
            </a:endParaRPr>
          </a:p>
        </p:txBody>
      </p:sp>
      <p:pic>
        <p:nvPicPr>
          <p:cNvPr id="279" name="Google Shape;279;p52"/>
          <p:cNvPicPr preferRelativeResize="0"/>
          <p:nvPr/>
        </p:nvPicPr>
        <p:blipFill>
          <a:blip r:embed="rId3">
            <a:alphaModFix/>
          </a:blip>
          <a:stretch>
            <a:fillRect/>
          </a:stretch>
        </p:blipFill>
        <p:spPr>
          <a:xfrm>
            <a:off x="5342631" y="601825"/>
            <a:ext cx="1100046" cy="2133874"/>
          </a:xfrm>
          <a:prstGeom prst="rect">
            <a:avLst/>
          </a:prstGeom>
          <a:noFill/>
          <a:ln>
            <a:noFill/>
          </a:ln>
        </p:spPr>
      </p:pic>
      <p:pic>
        <p:nvPicPr>
          <p:cNvPr id="280" name="Google Shape;280;p52"/>
          <p:cNvPicPr preferRelativeResize="0"/>
          <p:nvPr/>
        </p:nvPicPr>
        <p:blipFill>
          <a:blip r:embed="rId4">
            <a:alphaModFix/>
          </a:blip>
          <a:stretch>
            <a:fillRect/>
          </a:stretch>
        </p:blipFill>
        <p:spPr>
          <a:xfrm>
            <a:off x="4176445" y="601831"/>
            <a:ext cx="994530" cy="2133874"/>
          </a:xfrm>
          <a:prstGeom prst="rect">
            <a:avLst/>
          </a:prstGeom>
          <a:noFill/>
          <a:ln>
            <a:noFill/>
          </a:ln>
        </p:spPr>
      </p:pic>
      <p:pic>
        <p:nvPicPr>
          <p:cNvPr id="281" name="Google Shape;281;p52"/>
          <p:cNvPicPr preferRelativeResize="0"/>
          <p:nvPr/>
        </p:nvPicPr>
        <p:blipFill>
          <a:blip r:embed="rId5">
            <a:alphaModFix/>
          </a:blip>
          <a:stretch>
            <a:fillRect/>
          </a:stretch>
        </p:blipFill>
        <p:spPr>
          <a:xfrm>
            <a:off x="4160700" y="2879450"/>
            <a:ext cx="2697300" cy="3738461"/>
          </a:xfrm>
          <a:prstGeom prst="rect">
            <a:avLst/>
          </a:prstGeom>
          <a:noFill/>
          <a:ln>
            <a:noFill/>
          </a:ln>
        </p:spPr>
      </p:pic>
      <p:sp>
        <p:nvSpPr>
          <p:cNvPr id="282" name="Google Shape;282;p52"/>
          <p:cNvSpPr txBox="1"/>
          <p:nvPr/>
        </p:nvSpPr>
        <p:spPr>
          <a:xfrm flipH="1" rot="-5400000">
            <a:off x="144592" y="7971367"/>
            <a:ext cx="1776600" cy="4242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Cairo"/>
                <a:ea typeface="Cairo"/>
                <a:cs typeface="Cairo"/>
                <a:sym typeface="Cairo"/>
              </a:rPr>
              <a:t>Pyramidal system </a:t>
            </a:r>
            <a:endParaRPr b="1">
              <a:latin typeface="Cairo"/>
              <a:ea typeface="Cairo"/>
              <a:cs typeface="Cairo"/>
              <a:sym typeface="Cairo"/>
            </a:endParaRPr>
          </a:p>
        </p:txBody>
      </p:sp>
      <p:sp>
        <p:nvSpPr>
          <p:cNvPr id="283" name="Google Shape;283;p52"/>
          <p:cNvSpPr txBox="1"/>
          <p:nvPr/>
        </p:nvSpPr>
        <p:spPr>
          <a:xfrm>
            <a:off x="93900" y="6595250"/>
            <a:ext cx="64428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45818E"/>
                </a:solidFill>
                <a:highlight>
                  <a:srgbClr val="D0E0E3"/>
                </a:highlight>
                <a:latin typeface="Josefin Sans"/>
                <a:ea typeface="Josefin Sans"/>
                <a:cs typeface="Josefin Sans"/>
                <a:sym typeface="Josefin Sans"/>
              </a:rPr>
              <a:t>UMNs control lower LMNs through two different pathways </a:t>
            </a:r>
            <a:endParaRPr sz="1800">
              <a:solidFill>
                <a:srgbClr val="45818E"/>
              </a:solidFill>
              <a:highlight>
                <a:srgbClr val="D0E0E3"/>
              </a:highlight>
              <a:latin typeface="Josefin Sans"/>
              <a:ea typeface="Josefin Sans"/>
              <a:cs typeface="Josefin Sans"/>
              <a:sym typeface="Josefin Sans"/>
            </a:endParaRPr>
          </a:p>
        </p:txBody>
      </p:sp>
      <p:pic>
        <p:nvPicPr>
          <p:cNvPr id="284" name="Google Shape;284;p52"/>
          <p:cNvPicPr preferRelativeResize="0"/>
          <p:nvPr/>
        </p:nvPicPr>
        <p:blipFill>
          <a:blip r:embed="rId6">
            <a:alphaModFix/>
          </a:blip>
          <a:stretch>
            <a:fillRect/>
          </a:stretch>
        </p:blipFill>
        <p:spPr>
          <a:xfrm>
            <a:off x="1244997" y="7204422"/>
            <a:ext cx="3547675" cy="2421688"/>
          </a:xfrm>
          <a:prstGeom prst="rect">
            <a:avLst/>
          </a:prstGeom>
          <a:noFill/>
          <a:ln>
            <a:noFill/>
          </a:ln>
        </p:spPr>
      </p:pic>
      <p:sp>
        <p:nvSpPr>
          <p:cNvPr id="285" name="Google Shape;285;p52"/>
          <p:cNvSpPr txBox="1"/>
          <p:nvPr/>
        </p:nvSpPr>
        <p:spPr>
          <a:xfrm flipH="1">
            <a:off x="3692700" y="7204425"/>
            <a:ext cx="2697300" cy="4242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Cairo"/>
                <a:ea typeface="Cairo"/>
                <a:cs typeface="Cairo"/>
                <a:sym typeface="Cairo"/>
              </a:rPr>
              <a:t>Extrapyramidal motor system </a:t>
            </a:r>
            <a:endParaRPr b="1">
              <a:latin typeface="Cairo"/>
              <a:ea typeface="Cairo"/>
              <a:cs typeface="Cairo"/>
              <a:sym typeface="Cairo"/>
            </a:endParaRPr>
          </a:p>
        </p:txBody>
      </p:sp>
      <p:cxnSp>
        <p:nvCxnSpPr>
          <p:cNvPr id="286" name="Google Shape;286;p52"/>
          <p:cNvCxnSpPr/>
          <p:nvPr/>
        </p:nvCxnSpPr>
        <p:spPr>
          <a:xfrm flipH="1">
            <a:off x="3269989" y="7477057"/>
            <a:ext cx="422700" cy="194400"/>
          </a:xfrm>
          <a:prstGeom prst="straightConnector1">
            <a:avLst/>
          </a:prstGeom>
          <a:noFill/>
          <a:ln cap="flat" cmpd="sng" w="19050">
            <a:solidFill>
              <a:srgbClr val="FF0000"/>
            </a:solidFill>
            <a:prstDash val="solid"/>
            <a:round/>
            <a:headEnd len="med" w="med" type="none"/>
            <a:tailEnd len="med" w="med" type="none"/>
          </a:ln>
        </p:spPr>
      </p:cxnSp>
      <p:pic>
        <p:nvPicPr>
          <p:cNvPr id="287" name="Google Shape;287;p52"/>
          <p:cNvPicPr preferRelativeResize="0"/>
          <p:nvPr/>
        </p:nvPicPr>
        <p:blipFill>
          <a:blip r:embed="rId7">
            <a:alphaModFix/>
          </a:blip>
          <a:stretch>
            <a:fillRect/>
          </a:stretch>
        </p:blipFill>
        <p:spPr>
          <a:xfrm>
            <a:off x="56801" y="3576776"/>
            <a:ext cx="3988500" cy="1901963"/>
          </a:xfrm>
          <a:prstGeom prst="rect">
            <a:avLst/>
          </a:prstGeom>
          <a:noFill/>
          <a:ln>
            <a:noFill/>
          </a:ln>
        </p:spPr>
      </p:pic>
      <p:sp>
        <p:nvSpPr>
          <p:cNvPr id="288" name="Google Shape;288;p52"/>
          <p:cNvSpPr txBox="1"/>
          <p:nvPr/>
        </p:nvSpPr>
        <p:spPr>
          <a:xfrm>
            <a:off x="277200" y="586225"/>
            <a:ext cx="26973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45818E"/>
                </a:solidFill>
                <a:highlight>
                  <a:srgbClr val="D0E0E3"/>
                </a:highlight>
                <a:latin typeface="Josefin Sans"/>
                <a:ea typeface="Josefin Sans"/>
                <a:cs typeface="Josefin Sans"/>
                <a:sym typeface="Josefin Sans"/>
              </a:rPr>
              <a:t>Spinal Cord</a:t>
            </a:r>
            <a:endParaRPr sz="1800">
              <a:solidFill>
                <a:srgbClr val="45818E"/>
              </a:solidFill>
              <a:highlight>
                <a:srgbClr val="D0E0E3"/>
              </a:highlight>
              <a:latin typeface="Josefin Sans"/>
              <a:ea typeface="Josefin Sans"/>
              <a:cs typeface="Josefin Sans"/>
              <a:sym typeface="Josefi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53"/>
          <p:cNvSpPr txBox="1"/>
          <p:nvPr/>
        </p:nvSpPr>
        <p:spPr>
          <a:xfrm>
            <a:off x="216223" y="3356806"/>
            <a:ext cx="5486400" cy="61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45818E"/>
                </a:solidFill>
                <a:highlight>
                  <a:srgbClr val="D0E0E3"/>
                </a:highlight>
                <a:latin typeface="Josefin Sans"/>
                <a:ea typeface="Josefin Sans"/>
                <a:cs typeface="Josefin Sans"/>
                <a:sym typeface="Josefin Sans"/>
              </a:rPr>
              <a:t>Causes of UMNL and LMNL </a:t>
            </a:r>
            <a:endParaRPr sz="1800">
              <a:solidFill>
                <a:srgbClr val="45818E"/>
              </a:solidFill>
              <a:highlight>
                <a:srgbClr val="D0E0E3"/>
              </a:highlight>
              <a:latin typeface="Josefin Sans"/>
              <a:ea typeface="Josefin Sans"/>
              <a:cs typeface="Josefin Sans"/>
              <a:sym typeface="Josefin Sans"/>
            </a:endParaRPr>
          </a:p>
        </p:txBody>
      </p:sp>
      <p:sp>
        <p:nvSpPr>
          <p:cNvPr id="294" name="Google Shape;294;p53"/>
          <p:cNvSpPr txBox="1"/>
          <p:nvPr/>
        </p:nvSpPr>
        <p:spPr>
          <a:xfrm>
            <a:off x="216221" y="520973"/>
            <a:ext cx="3358500" cy="72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rgbClr val="45818E"/>
                </a:solidFill>
                <a:highlight>
                  <a:srgbClr val="D0E0E3"/>
                </a:highlight>
                <a:latin typeface="Josefin Sans"/>
                <a:ea typeface="Josefin Sans"/>
                <a:cs typeface="Josefin Sans"/>
                <a:sym typeface="Josefin Sans"/>
              </a:rPr>
              <a:t>Lenticulostriate arteries from the middle cerebral artery</a:t>
            </a:r>
            <a:r>
              <a:rPr lang="en-GB" sz="1600">
                <a:solidFill>
                  <a:srgbClr val="45818E"/>
                </a:solidFill>
                <a:highlight>
                  <a:srgbClr val="D0E0E3"/>
                </a:highlight>
              </a:rPr>
              <a:t> </a:t>
            </a:r>
            <a:endParaRPr sz="1600">
              <a:solidFill>
                <a:srgbClr val="45818E"/>
              </a:solidFill>
              <a:highlight>
                <a:srgbClr val="D0E0E3"/>
              </a:highlight>
            </a:endParaRPr>
          </a:p>
        </p:txBody>
      </p:sp>
      <p:pic>
        <p:nvPicPr>
          <p:cNvPr id="295" name="Google Shape;295;p53"/>
          <p:cNvPicPr preferRelativeResize="0"/>
          <p:nvPr/>
        </p:nvPicPr>
        <p:blipFill>
          <a:blip r:embed="rId3">
            <a:alphaModFix/>
          </a:blip>
          <a:stretch>
            <a:fillRect/>
          </a:stretch>
        </p:blipFill>
        <p:spPr>
          <a:xfrm>
            <a:off x="473242" y="1353181"/>
            <a:ext cx="2604166" cy="1776600"/>
          </a:xfrm>
          <a:prstGeom prst="rect">
            <a:avLst/>
          </a:prstGeom>
          <a:noFill/>
          <a:ln>
            <a:noFill/>
          </a:ln>
        </p:spPr>
      </p:pic>
      <p:sp>
        <p:nvSpPr>
          <p:cNvPr id="296" name="Google Shape;296;p53"/>
          <p:cNvSpPr txBox="1"/>
          <p:nvPr/>
        </p:nvSpPr>
        <p:spPr>
          <a:xfrm>
            <a:off x="4065771" y="486144"/>
            <a:ext cx="2347800" cy="52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rgbClr val="45818E"/>
                </a:solidFill>
                <a:highlight>
                  <a:srgbClr val="D0E0E3"/>
                </a:highlight>
                <a:latin typeface="Josefin Sans"/>
                <a:ea typeface="Josefin Sans"/>
                <a:cs typeface="Josefin Sans"/>
                <a:sym typeface="Josefin Sans"/>
              </a:rPr>
              <a:t>Internal capsule</a:t>
            </a:r>
            <a:r>
              <a:rPr lang="en-GB" sz="1600">
                <a:solidFill>
                  <a:srgbClr val="45818E"/>
                </a:solidFill>
                <a:highlight>
                  <a:srgbClr val="D0E0E3"/>
                </a:highlight>
              </a:rPr>
              <a:t> </a:t>
            </a:r>
            <a:endParaRPr sz="1600">
              <a:solidFill>
                <a:srgbClr val="45818E"/>
              </a:solidFill>
              <a:highlight>
                <a:srgbClr val="D0E0E3"/>
              </a:highlight>
            </a:endParaRPr>
          </a:p>
        </p:txBody>
      </p:sp>
      <p:pic>
        <p:nvPicPr>
          <p:cNvPr id="297" name="Google Shape;297;p53"/>
          <p:cNvPicPr preferRelativeResize="0"/>
          <p:nvPr/>
        </p:nvPicPr>
        <p:blipFill>
          <a:blip r:embed="rId4">
            <a:alphaModFix/>
          </a:blip>
          <a:stretch>
            <a:fillRect/>
          </a:stretch>
        </p:blipFill>
        <p:spPr>
          <a:xfrm>
            <a:off x="3791174" y="1234881"/>
            <a:ext cx="2697301" cy="1894900"/>
          </a:xfrm>
          <a:prstGeom prst="rect">
            <a:avLst/>
          </a:prstGeom>
          <a:noFill/>
          <a:ln>
            <a:noFill/>
          </a:ln>
        </p:spPr>
      </p:pic>
      <p:cxnSp>
        <p:nvCxnSpPr>
          <p:cNvPr id="298" name="Google Shape;298;p53"/>
          <p:cNvCxnSpPr/>
          <p:nvPr/>
        </p:nvCxnSpPr>
        <p:spPr>
          <a:xfrm>
            <a:off x="3561516" y="533506"/>
            <a:ext cx="13200" cy="2738400"/>
          </a:xfrm>
          <a:prstGeom prst="straightConnector1">
            <a:avLst/>
          </a:prstGeom>
          <a:noFill/>
          <a:ln cap="flat" cmpd="sng" w="9525">
            <a:solidFill>
              <a:srgbClr val="45818E"/>
            </a:solidFill>
            <a:prstDash val="dashDot"/>
            <a:round/>
            <a:headEnd len="med" w="med" type="none"/>
            <a:tailEnd len="med" w="med" type="none"/>
          </a:ln>
        </p:spPr>
      </p:cxnSp>
      <p:sp>
        <p:nvSpPr>
          <p:cNvPr id="299" name="Google Shape;299;p53"/>
          <p:cNvSpPr txBox="1"/>
          <p:nvPr/>
        </p:nvSpPr>
        <p:spPr>
          <a:xfrm>
            <a:off x="-5903198" y="5460801"/>
            <a:ext cx="5486400" cy="54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Josefin Sans"/>
                <a:ea typeface="Josefin Sans"/>
                <a:cs typeface="Josefin Sans"/>
                <a:sym typeface="Josefin Sans"/>
              </a:rPr>
              <a:t>Comparison upper and lower motor neuron lesions </a:t>
            </a:r>
            <a:endParaRPr sz="1800">
              <a:latin typeface="Josefin Sans"/>
              <a:ea typeface="Josefin Sans"/>
              <a:cs typeface="Josefin Sans"/>
              <a:sym typeface="Josefin Sans"/>
            </a:endParaRPr>
          </a:p>
        </p:txBody>
      </p:sp>
      <p:graphicFrame>
        <p:nvGraphicFramePr>
          <p:cNvPr id="300" name="Google Shape;300;p53"/>
          <p:cNvGraphicFramePr/>
          <p:nvPr/>
        </p:nvGraphicFramePr>
        <p:xfrm>
          <a:off x="-5327350" y="6008909"/>
          <a:ext cx="3000000" cy="3000000"/>
        </p:xfrm>
        <a:graphic>
          <a:graphicData uri="http://schemas.openxmlformats.org/drawingml/2006/table">
            <a:tbl>
              <a:tblPr>
                <a:noFill/>
                <a:tableStyleId>{E64705A2-1D39-44DF-9B26-FDD4F64B4387}</a:tableStyleId>
              </a:tblPr>
              <a:tblGrid>
                <a:gridCol w="1636850"/>
                <a:gridCol w="1636850"/>
                <a:gridCol w="1636850"/>
              </a:tblGrid>
              <a:tr h="384150">
                <a:tc>
                  <a:txBody>
                    <a:bodyPr>
                      <a:noAutofit/>
                    </a:bodyPr>
                    <a:lstStyle/>
                    <a:p>
                      <a:pPr indent="0" lvl="0" marL="0" rtl="0" algn="l">
                        <a:spcBef>
                          <a:spcPts val="0"/>
                        </a:spcBef>
                        <a:spcAft>
                          <a:spcPts val="0"/>
                        </a:spcAft>
                        <a:buNone/>
                      </a:pPr>
                      <a:r>
                        <a:t/>
                      </a:r>
                      <a:endParaRPr>
                        <a:latin typeface="Cairo"/>
                        <a:ea typeface="Cairo"/>
                        <a:cs typeface="Cairo"/>
                        <a:sym typeface="Cairo"/>
                      </a:endParaRPr>
                    </a:p>
                  </a:txBody>
                  <a:tcPr marT="91425" marB="91425" marR="91425" marL="91425">
                    <a:lnL cap="flat" cmpd="sng" w="19050">
                      <a:solidFill>
                        <a:srgbClr val="45818E"/>
                      </a:solidFill>
                      <a:prstDash val="dashDot"/>
                      <a:round/>
                      <a:headEnd len="sm" w="sm" type="none"/>
                      <a:tailEnd len="sm" w="sm" type="none"/>
                    </a:lnL>
                    <a:lnR cap="flat" cmpd="sng" w="19050">
                      <a:solidFill>
                        <a:srgbClr val="45818E"/>
                      </a:solidFill>
                      <a:prstDash val="dashDot"/>
                      <a:round/>
                      <a:headEnd len="sm" w="sm" type="none"/>
                      <a:tailEnd len="sm" w="sm" type="none"/>
                    </a:lnR>
                    <a:lnT cap="flat" cmpd="sng" w="19050">
                      <a:solidFill>
                        <a:srgbClr val="45818E"/>
                      </a:solidFill>
                      <a:prstDash val="dashDot"/>
                      <a:round/>
                      <a:headEnd len="sm" w="sm" type="none"/>
                      <a:tailEnd len="sm" w="sm" type="none"/>
                    </a:lnT>
                    <a:lnB cap="flat" cmpd="sng" w="19050">
                      <a:solidFill>
                        <a:srgbClr val="45818E"/>
                      </a:solidFill>
                      <a:prstDash val="dashDot"/>
                      <a:round/>
                      <a:headEnd len="sm" w="sm" type="none"/>
                      <a:tailEnd len="sm" w="sm" type="none"/>
                    </a:lnB>
                    <a:solidFill>
                      <a:schemeClr val="lt1"/>
                    </a:solidFill>
                  </a:tcPr>
                </a:tc>
                <a:tc>
                  <a:txBody>
                    <a:bodyPr>
                      <a:noAutofit/>
                    </a:bodyPr>
                    <a:lstStyle/>
                    <a:p>
                      <a:pPr indent="0" lvl="0" marL="0" rtl="0" algn="l">
                        <a:spcBef>
                          <a:spcPts val="0"/>
                        </a:spcBef>
                        <a:spcAft>
                          <a:spcPts val="0"/>
                        </a:spcAft>
                        <a:buNone/>
                      </a:pPr>
                      <a:r>
                        <a:rPr b="1" lang="en-GB">
                          <a:solidFill>
                            <a:srgbClr val="A64D79"/>
                          </a:solidFill>
                          <a:latin typeface="Josefin Sans"/>
                          <a:ea typeface="Josefin Sans"/>
                          <a:cs typeface="Josefin Sans"/>
                          <a:sym typeface="Josefin Sans"/>
                        </a:rPr>
                        <a:t>UMN lesion </a:t>
                      </a:r>
                      <a:endParaRPr b="1">
                        <a:solidFill>
                          <a:srgbClr val="A64D79"/>
                        </a:solidFill>
                        <a:latin typeface="Josefin Sans"/>
                        <a:ea typeface="Josefin Sans"/>
                        <a:cs typeface="Josefin Sans"/>
                        <a:sym typeface="Josefin Sans"/>
                      </a:endParaRPr>
                    </a:p>
                  </a:txBody>
                  <a:tcPr marT="91425" marB="91425" marR="91425" marL="91425">
                    <a:lnL cap="flat" cmpd="sng" w="19050">
                      <a:solidFill>
                        <a:srgbClr val="45818E"/>
                      </a:solidFill>
                      <a:prstDash val="dashDot"/>
                      <a:round/>
                      <a:headEnd len="sm" w="sm" type="none"/>
                      <a:tailEnd len="sm" w="sm" type="none"/>
                    </a:lnL>
                    <a:lnR cap="flat" cmpd="sng" w="19050">
                      <a:solidFill>
                        <a:srgbClr val="45818E"/>
                      </a:solidFill>
                      <a:prstDash val="dashDot"/>
                      <a:round/>
                      <a:headEnd len="sm" w="sm" type="none"/>
                      <a:tailEnd len="sm" w="sm" type="none"/>
                    </a:lnR>
                    <a:lnT cap="flat" cmpd="sng" w="19050">
                      <a:solidFill>
                        <a:srgbClr val="45818E"/>
                      </a:solidFill>
                      <a:prstDash val="dashDot"/>
                      <a:round/>
                      <a:headEnd len="sm" w="sm" type="none"/>
                      <a:tailEnd len="sm" w="sm" type="none"/>
                    </a:lnT>
                    <a:lnB cap="flat" cmpd="sng" w="19050">
                      <a:solidFill>
                        <a:srgbClr val="45818E"/>
                      </a:solidFill>
                      <a:prstDash val="dashDot"/>
                      <a:round/>
                      <a:headEnd len="sm" w="sm" type="none"/>
                      <a:tailEnd len="sm" w="sm" type="none"/>
                    </a:lnB>
                    <a:solidFill>
                      <a:srgbClr val="EAD1DC"/>
                    </a:solidFill>
                  </a:tcPr>
                </a:tc>
                <a:tc>
                  <a:txBody>
                    <a:bodyPr>
                      <a:noAutofit/>
                    </a:bodyPr>
                    <a:lstStyle/>
                    <a:p>
                      <a:pPr indent="0" lvl="0" marL="0" rtl="0" algn="l">
                        <a:spcBef>
                          <a:spcPts val="0"/>
                        </a:spcBef>
                        <a:spcAft>
                          <a:spcPts val="0"/>
                        </a:spcAft>
                        <a:buNone/>
                      </a:pPr>
                      <a:r>
                        <a:rPr b="1" lang="en-GB">
                          <a:solidFill>
                            <a:srgbClr val="45818E"/>
                          </a:solidFill>
                          <a:latin typeface="Josefin Sans"/>
                          <a:ea typeface="Josefin Sans"/>
                          <a:cs typeface="Josefin Sans"/>
                          <a:sym typeface="Josefin Sans"/>
                        </a:rPr>
                        <a:t>LMN lesion </a:t>
                      </a:r>
                      <a:endParaRPr b="1">
                        <a:solidFill>
                          <a:srgbClr val="45818E"/>
                        </a:solidFill>
                        <a:latin typeface="Josefin Sans"/>
                        <a:ea typeface="Josefin Sans"/>
                        <a:cs typeface="Josefin Sans"/>
                        <a:sym typeface="Josefin Sans"/>
                      </a:endParaRPr>
                    </a:p>
                  </a:txBody>
                  <a:tcPr marT="91425" marB="91425" marR="91425" marL="91425">
                    <a:lnL cap="flat" cmpd="sng" w="19050">
                      <a:solidFill>
                        <a:srgbClr val="45818E"/>
                      </a:solidFill>
                      <a:prstDash val="dashDot"/>
                      <a:round/>
                      <a:headEnd len="sm" w="sm" type="none"/>
                      <a:tailEnd len="sm" w="sm" type="none"/>
                    </a:lnL>
                    <a:lnR cap="flat" cmpd="sng" w="19050">
                      <a:solidFill>
                        <a:srgbClr val="45818E"/>
                      </a:solidFill>
                      <a:prstDash val="dashDot"/>
                      <a:round/>
                      <a:headEnd len="sm" w="sm" type="none"/>
                      <a:tailEnd len="sm" w="sm" type="none"/>
                    </a:lnR>
                    <a:lnT cap="flat" cmpd="sng" w="19050">
                      <a:solidFill>
                        <a:srgbClr val="45818E"/>
                      </a:solidFill>
                      <a:prstDash val="dashDot"/>
                      <a:round/>
                      <a:headEnd len="sm" w="sm" type="none"/>
                      <a:tailEnd len="sm" w="sm" type="none"/>
                    </a:lnT>
                    <a:lnB cap="flat" cmpd="sng" w="19050">
                      <a:solidFill>
                        <a:srgbClr val="45818E"/>
                      </a:solidFill>
                      <a:prstDash val="dashDot"/>
                      <a:round/>
                      <a:headEnd len="sm" w="sm" type="none"/>
                      <a:tailEnd len="sm" w="sm" type="none"/>
                    </a:lnB>
                    <a:solidFill>
                      <a:srgbClr val="D0E0E3"/>
                    </a:solidFill>
                  </a:tcPr>
                </a:tc>
              </a:tr>
              <a:tr h="990000">
                <a:tc>
                  <a:txBody>
                    <a:bodyPr>
                      <a:noAutofit/>
                    </a:bodyPr>
                    <a:lstStyle/>
                    <a:p>
                      <a:pPr indent="0" lvl="0" marL="0" rtl="0" algn="l">
                        <a:spcBef>
                          <a:spcPts val="0"/>
                        </a:spcBef>
                        <a:spcAft>
                          <a:spcPts val="0"/>
                        </a:spcAft>
                        <a:buClr>
                          <a:schemeClr val="dk1"/>
                        </a:buClr>
                        <a:buSzPts val="1100"/>
                        <a:buFont typeface="Arial"/>
                        <a:buNone/>
                      </a:pPr>
                      <a:r>
                        <a:rPr b="1" lang="en-GB" sz="1200">
                          <a:solidFill>
                            <a:srgbClr val="6AA84F"/>
                          </a:solidFill>
                          <a:latin typeface="Josefin Sans"/>
                          <a:ea typeface="Josefin Sans"/>
                          <a:cs typeface="Josefin Sans"/>
                          <a:sym typeface="Josefin Sans"/>
                        </a:rPr>
                        <a:t>Pattern</a:t>
                      </a:r>
                      <a:endParaRPr b="1" sz="1200">
                        <a:solidFill>
                          <a:srgbClr val="6AA84F"/>
                        </a:solidFill>
                        <a:latin typeface="Josefin Sans"/>
                        <a:ea typeface="Josefin Sans"/>
                        <a:cs typeface="Josefin Sans"/>
                        <a:sym typeface="Josefin Sans"/>
                      </a:endParaRPr>
                    </a:p>
                  </a:txBody>
                  <a:tcPr marT="91425" marB="91425" marR="91425" marL="91425">
                    <a:lnL cap="flat" cmpd="sng" w="19050">
                      <a:solidFill>
                        <a:srgbClr val="45818E"/>
                      </a:solidFill>
                      <a:prstDash val="dashDot"/>
                      <a:round/>
                      <a:headEnd len="sm" w="sm" type="none"/>
                      <a:tailEnd len="sm" w="sm" type="none"/>
                    </a:lnL>
                    <a:lnR cap="flat" cmpd="sng" w="19050">
                      <a:solidFill>
                        <a:srgbClr val="45818E"/>
                      </a:solidFill>
                      <a:prstDash val="dashDot"/>
                      <a:round/>
                      <a:headEnd len="sm" w="sm" type="none"/>
                      <a:tailEnd len="sm" w="sm" type="none"/>
                    </a:lnR>
                    <a:lnT cap="flat" cmpd="sng" w="19050">
                      <a:solidFill>
                        <a:srgbClr val="45818E"/>
                      </a:solidFill>
                      <a:prstDash val="dashDot"/>
                      <a:round/>
                      <a:headEnd len="sm" w="sm" type="none"/>
                      <a:tailEnd len="sm" w="sm" type="none"/>
                    </a:lnT>
                    <a:lnB cap="flat" cmpd="sng" w="19050">
                      <a:solidFill>
                        <a:srgbClr val="45818E"/>
                      </a:solidFill>
                      <a:prstDash val="dashDot"/>
                      <a:round/>
                      <a:headEnd len="sm" w="sm" type="none"/>
                      <a:tailEnd len="sm" w="sm" type="none"/>
                    </a:lnB>
                    <a:solidFill>
                      <a:srgbClr val="FFFFFF"/>
                    </a:solidFill>
                  </a:tcPr>
                </a:tc>
                <a:tc>
                  <a:txBody>
                    <a:bodyPr>
                      <a:noAutofit/>
                    </a:bodyPr>
                    <a:lstStyle/>
                    <a:p>
                      <a:pPr indent="0" lvl="0" marL="0" rtl="0" algn="l">
                        <a:spcBef>
                          <a:spcPts val="0"/>
                        </a:spcBef>
                        <a:spcAft>
                          <a:spcPts val="0"/>
                        </a:spcAft>
                        <a:buNone/>
                      </a:pPr>
                      <a:r>
                        <a:rPr lang="en-GB" sz="1200">
                          <a:latin typeface="Cairo"/>
                          <a:ea typeface="Cairo"/>
                          <a:cs typeface="Cairo"/>
                          <a:sym typeface="Cairo"/>
                        </a:rPr>
                        <a:t>Paralysis affect movements</a:t>
                      </a:r>
                      <a:endParaRPr sz="1200">
                        <a:solidFill>
                          <a:srgbClr val="666666"/>
                        </a:solidFill>
                        <a:latin typeface="Cairo"/>
                        <a:ea typeface="Cairo"/>
                        <a:cs typeface="Cairo"/>
                        <a:sym typeface="Cairo"/>
                      </a:endParaRPr>
                    </a:p>
                    <a:p>
                      <a:pPr indent="0" lvl="0" marL="0" rtl="0" algn="l">
                        <a:spcBef>
                          <a:spcPts val="0"/>
                        </a:spcBef>
                        <a:spcAft>
                          <a:spcPts val="0"/>
                        </a:spcAft>
                        <a:buNone/>
                      </a:pPr>
                      <a:r>
                        <a:rPr lang="en-GB" sz="1200">
                          <a:solidFill>
                            <a:srgbClr val="666666"/>
                          </a:solidFill>
                          <a:latin typeface="Cairo"/>
                          <a:ea typeface="Cairo"/>
                          <a:cs typeface="Cairo"/>
                          <a:sym typeface="Cairo"/>
                        </a:rPr>
                        <a:t>(The hole muscles are affected)</a:t>
                      </a:r>
                      <a:endParaRPr sz="1200">
                        <a:latin typeface="Cairo"/>
                        <a:ea typeface="Cairo"/>
                        <a:cs typeface="Cairo"/>
                        <a:sym typeface="Cairo"/>
                      </a:endParaRPr>
                    </a:p>
                  </a:txBody>
                  <a:tcPr marT="91425" marB="91425" marR="91425" marL="91425">
                    <a:lnL cap="flat" cmpd="sng" w="19050">
                      <a:solidFill>
                        <a:srgbClr val="45818E"/>
                      </a:solidFill>
                      <a:prstDash val="dashDot"/>
                      <a:round/>
                      <a:headEnd len="sm" w="sm" type="none"/>
                      <a:tailEnd len="sm" w="sm" type="none"/>
                    </a:lnL>
                    <a:lnR cap="flat" cmpd="sng" w="19050">
                      <a:solidFill>
                        <a:srgbClr val="45818E"/>
                      </a:solidFill>
                      <a:prstDash val="dashDot"/>
                      <a:round/>
                      <a:headEnd len="sm" w="sm" type="none"/>
                      <a:tailEnd len="sm" w="sm" type="none"/>
                    </a:lnR>
                    <a:lnT cap="flat" cmpd="sng" w="19050">
                      <a:solidFill>
                        <a:srgbClr val="45818E"/>
                      </a:solidFill>
                      <a:prstDash val="dashDot"/>
                      <a:round/>
                      <a:headEnd len="sm" w="sm" type="none"/>
                      <a:tailEnd len="sm" w="sm" type="none"/>
                    </a:lnT>
                    <a:lnB cap="flat" cmpd="sng" w="19050">
                      <a:solidFill>
                        <a:srgbClr val="45818E"/>
                      </a:solidFill>
                      <a:prstDash val="dashDot"/>
                      <a:round/>
                      <a:headEnd len="sm" w="sm" type="none"/>
                      <a:tailEnd len="sm" w="sm" type="none"/>
                    </a:lnB>
                    <a:solidFill>
                      <a:schemeClr val="lt1"/>
                    </a:solidFill>
                  </a:tcPr>
                </a:tc>
                <a:tc>
                  <a:txBody>
                    <a:bodyPr>
                      <a:noAutofit/>
                    </a:bodyPr>
                    <a:lstStyle/>
                    <a:p>
                      <a:pPr indent="0" lvl="0" marL="0" rtl="0" algn="l">
                        <a:spcBef>
                          <a:spcPts val="0"/>
                        </a:spcBef>
                        <a:spcAft>
                          <a:spcPts val="0"/>
                        </a:spcAft>
                        <a:buNone/>
                      </a:pPr>
                      <a:r>
                        <a:rPr lang="en-GB" sz="1200">
                          <a:latin typeface="Cairo"/>
                          <a:ea typeface="Cairo"/>
                          <a:cs typeface="Cairo"/>
                          <a:sym typeface="Cairo"/>
                        </a:rPr>
                        <a:t>Individual muscle or group of muscles are affected </a:t>
                      </a:r>
                      <a:endParaRPr sz="1200">
                        <a:latin typeface="Cairo"/>
                        <a:ea typeface="Cairo"/>
                        <a:cs typeface="Cairo"/>
                        <a:sym typeface="Cairo"/>
                      </a:endParaRPr>
                    </a:p>
                  </a:txBody>
                  <a:tcPr marT="91425" marB="91425" marR="91425" marL="91425">
                    <a:lnL cap="flat" cmpd="sng" w="19050">
                      <a:solidFill>
                        <a:srgbClr val="45818E"/>
                      </a:solidFill>
                      <a:prstDash val="dashDot"/>
                      <a:round/>
                      <a:headEnd len="sm" w="sm" type="none"/>
                      <a:tailEnd len="sm" w="sm" type="none"/>
                    </a:lnL>
                    <a:lnR cap="flat" cmpd="sng" w="19050">
                      <a:solidFill>
                        <a:srgbClr val="45818E"/>
                      </a:solidFill>
                      <a:prstDash val="dashDot"/>
                      <a:round/>
                      <a:headEnd len="sm" w="sm" type="none"/>
                      <a:tailEnd len="sm" w="sm" type="none"/>
                    </a:lnR>
                    <a:lnT cap="flat" cmpd="sng" w="19050">
                      <a:solidFill>
                        <a:srgbClr val="45818E"/>
                      </a:solidFill>
                      <a:prstDash val="dashDot"/>
                      <a:round/>
                      <a:headEnd len="sm" w="sm" type="none"/>
                      <a:tailEnd len="sm" w="sm" type="none"/>
                    </a:lnT>
                    <a:lnB cap="flat" cmpd="sng" w="19050">
                      <a:solidFill>
                        <a:srgbClr val="45818E"/>
                      </a:solidFill>
                      <a:prstDash val="dashDot"/>
                      <a:round/>
                      <a:headEnd len="sm" w="sm" type="none"/>
                      <a:tailEnd len="sm" w="sm" type="none"/>
                    </a:lnB>
                    <a:solidFill>
                      <a:schemeClr val="lt1"/>
                    </a:solidFill>
                  </a:tcPr>
                </a:tc>
              </a:tr>
              <a:tr h="1278200">
                <a:tc>
                  <a:txBody>
                    <a:bodyPr>
                      <a:noAutofit/>
                    </a:bodyPr>
                    <a:lstStyle/>
                    <a:p>
                      <a:pPr indent="0" lvl="0" marL="0" rtl="0" algn="l">
                        <a:spcBef>
                          <a:spcPts val="0"/>
                        </a:spcBef>
                        <a:spcAft>
                          <a:spcPts val="0"/>
                        </a:spcAft>
                        <a:buClr>
                          <a:schemeClr val="dk1"/>
                        </a:buClr>
                        <a:buSzPts val="1100"/>
                        <a:buFont typeface="Arial"/>
                        <a:buNone/>
                      </a:pPr>
                      <a:r>
                        <a:rPr b="1" lang="en-GB" sz="1200">
                          <a:solidFill>
                            <a:srgbClr val="6AA84F"/>
                          </a:solidFill>
                          <a:latin typeface="Josefin Sans"/>
                          <a:ea typeface="Josefin Sans"/>
                          <a:cs typeface="Josefin Sans"/>
                          <a:sym typeface="Josefin Sans"/>
                        </a:rPr>
                        <a:t>Wasting</a:t>
                      </a:r>
                      <a:endParaRPr b="1" sz="1200">
                        <a:solidFill>
                          <a:srgbClr val="6AA84F"/>
                        </a:solidFill>
                        <a:latin typeface="Josefin Sans"/>
                        <a:ea typeface="Josefin Sans"/>
                        <a:cs typeface="Josefin Sans"/>
                        <a:sym typeface="Josefin Sans"/>
                      </a:endParaRPr>
                    </a:p>
                  </a:txBody>
                  <a:tcPr marT="91425" marB="91425" marR="91425" marL="91425">
                    <a:lnL cap="flat" cmpd="sng" w="19050">
                      <a:solidFill>
                        <a:srgbClr val="45818E"/>
                      </a:solidFill>
                      <a:prstDash val="dashDot"/>
                      <a:round/>
                      <a:headEnd len="sm" w="sm" type="none"/>
                      <a:tailEnd len="sm" w="sm" type="none"/>
                    </a:lnL>
                    <a:lnR cap="flat" cmpd="sng" w="19050">
                      <a:solidFill>
                        <a:srgbClr val="45818E"/>
                      </a:solidFill>
                      <a:prstDash val="dashDot"/>
                      <a:round/>
                      <a:headEnd len="sm" w="sm" type="none"/>
                      <a:tailEnd len="sm" w="sm" type="none"/>
                    </a:lnR>
                    <a:lnT cap="flat" cmpd="sng" w="19050">
                      <a:solidFill>
                        <a:srgbClr val="45818E"/>
                      </a:solidFill>
                      <a:prstDash val="dashDot"/>
                      <a:round/>
                      <a:headEnd len="sm" w="sm" type="none"/>
                      <a:tailEnd len="sm" w="sm" type="none"/>
                    </a:lnT>
                    <a:lnB cap="flat" cmpd="sng" w="19050">
                      <a:solidFill>
                        <a:srgbClr val="45818E"/>
                      </a:solidFill>
                      <a:prstDash val="dashDot"/>
                      <a:round/>
                      <a:headEnd len="sm" w="sm" type="none"/>
                      <a:tailEnd len="sm" w="sm" type="none"/>
                    </a:lnB>
                    <a:solidFill>
                      <a:srgbClr val="FFFFFF"/>
                    </a:solidFill>
                  </a:tcPr>
                </a:tc>
                <a:tc>
                  <a:txBody>
                    <a:bodyPr>
                      <a:noAutofit/>
                    </a:bodyPr>
                    <a:lstStyle/>
                    <a:p>
                      <a:pPr indent="0" lvl="0" marL="0" rtl="0" algn="l">
                        <a:spcBef>
                          <a:spcPts val="0"/>
                        </a:spcBef>
                        <a:spcAft>
                          <a:spcPts val="0"/>
                        </a:spcAft>
                        <a:buNone/>
                      </a:pPr>
                      <a:r>
                        <a:rPr lang="en-GB" sz="1200">
                          <a:latin typeface="Cairo"/>
                          <a:ea typeface="Cairo"/>
                          <a:cs typeface="Cairo"/>
                          <a:sym typeface="Cairo"/>
                        </a:rPr>
                        <a:t>Not pronounced (70-80) </a:t>
                      </a:r>
                      <a:r>
                        <a:rPr lang="en-GB" sz="1200">
                          <a:solidFill>
                            <a:srgbClr val="666666"/>
                          </a:solidFill>
                          <a:latin typeface="Cairo"/>
                          <a:ea typeface="Cairo"/>
                          <a:cs typeface="Cairo"/>
                          <a:sym typeface="Cairo"/>
                        </a:rPr>
                        <a:t>(there is muscle waste due to disuse*but less than LMN) (Tropic)</a:t>
                      </a:r>
                      <a:endParaRPr sz="1200">
                        <a:solidFill>
                          <a:srgbClr val="666666"/>
                        </a:solidFill>
                        <a:latin typeface="Cairo"/>
                        <a:ea typeface="Cairo"/>
                        <a:cs typeface="Cairo"/>
                        <a:sym typeface="Cairo"/>
                      </a:endParaRPr>
                    </a:p>
                  </a:txBody>
                  <a:tcPr marT="91425" marB="91425" marR="91425" marL="91425">
                    <a:lnL cap="flat" cmpd="sng" w="19050">
                      <a:solidFill>
                        <a:srgbClr val="45818E"/>
                      </a:solidFill>
                      <a:prstDash val="dashDot"/>
                      <a:round/>
                      <a:headEnd len="sm" w="sm" type="none"/>
                      <a:tailEnd len="sm" w="sm" type="none"/>
                    </a:lnL>
                    <a:lnR cap="flat" cmpd="sng" w="19050">
                      <a:solidFill>
                        <a:srgbClr val="45818E"/>
                      </a:solidFill>
                      <a:prstDash val="dashDot"/>
                      <a:round/>
                      <a:headEnd len="sm" w="sm" type="none"/>
                      <a:tailEnd len="sm" w="sm" type="none"/>
                    </a:lnR>
                    <a:lnT cap="flat" cmpd="sng" w="19050">
                      <a:solidFill>
                        <a:srgbClr val="45818E"/>
                      </a:solidFill>
                      <a:prstDash val="dashDot"/>
                      <a:round/>
                      <a:headEnd len="sm" w="sm" type="none"/>
                      <a:tailEnd len="sm" w="sm" type="none"/>
                    </a:lnT>
                    <a:lnB cap="flat" cmpd="sng" w="19050">
                      <a:solidFill>
                        <a:srgbClr val="45818E"/>
                      </a:solidFill>
                      <a:prstDash val="dashDot"/>
                      <a:round/>
                      <a:headEnd len="sm" w="sm" type="none"/>
                      <a:tailEnd len="sm" w="sm" type="none"/>
                    </a:lnB>
                    <a:solidFill>
                      <a:schemeClr val="lt1"/>
                    </a:solidFill>
                  </a:tcPr>
                </a:tc>
                <a:tc>
                  <a:txBody>
                    <a:bodyPr>
                      <a:noAutofit/>
                    </a:bodyPr>
                    <a:lstStyle/>
                    <a:p>
                      <a:pPr indent="0" lvl="0" marL="0" rtl="0" algn="l">
                        <a:spcBef>
                          <a:spcPts val="0"/>
                        </a:spcBef>
                        <a:spcAft>
                          <a:spcPts val="0"/>
                        </a:spcAft>
                        <a:buNone/>
                      </a:pPr>
                      <a:r>
                        <a:rPr lang="en-GB" sz="1200">
                          <a:latin typeface="Cairo"/>
                          <a:ea typeface="Cairo"/>
                          <a:cs typeface="Cairo"/>
                          <a:sym typeface="Cairo"/>
                        </a:rPr>
                        <a:t>Pronounced (20-30) </a:t>
                      </a:r>
                      <a:r>
                        <a:rPr lang="en-GB" sz="1200">
                          <a:solidFill>
                            <a:srgbClr val="666666"/>
                          </a:solidFill>
                          <a:latin typeface="Cairo"/>
                          <a:ea typeface="Cairo"/>
                          <a:cs typeface="Cairo"/>
                          <a:sym typeface="Cairo"/>
                        </a:rPr>
                        <a:t>(more wasted than UMN because the muscle supply is damaged) (non tropic)</a:t>
                      </a:r>
                      <a:endParaRPr sz="1200">
                        <a:solidFill>
                          <a:srgbClr val="666666"/>
                        </a:solidFill>
                        <a:latin typeface="Cairo"/>
                        <a:ea typeface="Cairo"/>
                        <a:cs typeface="Cairo"/>
                        <a:sym typeface="Cairo"/>
                      </a:endParaRPr>
                    </a:p>
                  </a:txBody>
                  <a:tcPr marT="91425" marB="91425" marR="91425" marL="91425">
                    <a:lnL cap="flat" cmpd="sng" w="19050">
                      <a:solidFill>
                        <a:srgbClr val="45818E"/>
                      </a:solidFill>
                      <a:prstDash val="dashDot"/>
                      <a:round/>
                      <a:headEnd len="sm" w="sm" type="none"/>
                      <a:tailEnd len="sm" w="sm" type="none"/>
                    </a:lnL>
                    <a:lnR cap="flat" cmpd="sng" w="19050">
                      <a:solidFill>
                        <a:srgbClr val="45818E"/>
                      </a:solidFill>
                      <a:prstDash val="dashDot"/>
                      <a:round/>
                      <a:headEnd len="sm" w="sm" type="none"/>
                      <a:tailEnd len="sm" w="sm" type="none"/>
                    </a:lnR>
                    <a:lnT cap="flat" cmpd="sng" w="19050">
                      <a:solidFill>
                        <a:srgbClr val="45818E"/>
                      </a:solidFill>
                      <a:prstDash val="dashDot"/>
                      <a:round/>
                      <a:headEnd len="sm" w="sm" type="none"/>
                      <a:tailEnd len="sm" w="sm" type="none"/>
                    </a:lnT>
                    <a:lnB cap="flat" cmpd="sng" w="19050">
                      <a:solidFill>
                        <a:srgbClr val="45818E"/>
                      </a:solidFill>
                      <a:prstDash val="dashDot"/>
                      <a:round/>
                      <a:headEnd len="sm" w="sm" type="none"/>
                      <a:tailEnd len="sm" w="sm" type="none"/>
                    </a:lnB>
                    <a:solidFill>
                      <a:schemeClr val="lt1"/>
                    </a:solidFill>
                  </a:tcPr>
                </a:tc>
              </a:tr>
            </a:tbl>
          </a:graphicData>
        </a:graphic>
      </p:graphicFrame>
      <p:grpSp>
        <p:nvGrpSpPr>
          <p:cNvPr id="301" name="Google Shape;301;p53"/>
          <p:cNvGrpSpPr/>
          <p:nvPr/>
        </p:nvGrpSpPr>
        <p:grpSpPr>
          <a:xfrm>
            <a:off x="415750" y="3944800"/>
            <a:ext cx="6026475" cy="2199300"/>
            <a:chOff x="7347400" y="4069500"/>
            <a:chExt cx="6026475" cy="2199300"/>
          </a:xfrm>
        </p:grpSpPr>
        <p:sp>
          <p:nvSpPr>
            <p:cNvPr id="302" name="Google Shape;302;p53"/>
            <p:cNvSpPr txBox="1"/>
            <p:nvPr/>
          </p:nvSpPr>
          <p:spPr>
            <a:xfrm>
              <a:off x="7347400" y="4069500"/>
              <a:ext cx="2884500" cy="21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E69138"/>
                  </a:solidFill>
                  <a:highlight>
                    <a:srgbClr val="FCE5CD"/>
                  </a:highlight>
                  <a:latin typeface="Cairo"/>
                  <a:ea typeface="Cairo"/>
                  <a:cs typeface="Cairo"/>
                  <a:sym typeface="Cairo"/>
                </a:rPr>
                <a:t>Lower motor neuron lesion </a:t>
              </a:r>
              <a:endParaRPr b="1">
                <a:solidFill>
                  <a:srgbClr val="E69138"/>
                </a:solidFill>
                <a:highlight>
                  <a:srgbClr val="FCE5CD"/>
                </a:highlight>
                <a:latin typeface="Cairo"/>
                <a:ea typeface="Cairo"/>
                <a:cs typeface="Cairo"/>
                <a:sym typeface="Cairo"/>
              </a:endParaRPr>
            </a:p>
            <a:p>
              <a:pPr indent="0" lvl="0" marL="0" rtl="0" algn="l">
                <a:spcBef>
                  <a:spcPts val="0"/>
                </a:spcBef>
                <a:spcAft>
                  <a:spcPts val="0"/>
                </a:spcAft>
                <a:buNone/>
              </a:pPr>
              <a:r>
                <a:rPr lang="en-GB">
                  <a:latin typeface="Cairo"/>
                  <a:ea typeface="Cairo"/>
                  <a:cs typeface="Cairo"/>
                  <a:sym typeface="Cairo"/>
                </a:rPr>
                <a:t>Can result from :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GB">
                  <a:latin typeface="Cairo"/>
                  <a:ea typeface="Cairo"/>
                  <a:cs typeface="Cairo"/>
                  <a:sym typeface="Cairo"/>
                </a:rPr>
                <a:t>Anterior horn cell lesions ( e.g. poliomyelitis,motor neuron disease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GB">
                  <a:latin typeface="Cairo"/>
                  <a:ea typeface="Cairo"/>
                  <a:cs typeface="Cairo"/>
                  <a:sym typeface="Cairo"/>
                </a:rPr>
                <a:t>Spinal root lesion or peripheral nerve lesion ( e.g. nerve injury by trauma or compressive lesion </a:t>
              </a:r>
              <a:endParaRPr>
                <a:latin typeface="Cairo"/>
                <a:ea typeface="Cairo"/>
                <a:cs typeface="Cairo"/>
                <a:sym typeface="Cairo"/>
              </a:endParaRPr>
            </a:p>
          </p:txBody>
        </p:sp>
        <p:sp>
          <p:nvSpPr>
            <p:cNvPr id="303" name="Google Shape;303;p53"/>
            <p:cNvSpPr txBox="1"/>
            <p:nvPr/>
          </p:nvSpPr>
          <p:spPr>
            <a:xfrm>
              <a:off x="10390675" y="4069500"/>
              <a:ext cx="2983200" cy="20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E69138"/>
                  </a:solidFill>
                  <a:highlight>
                    <a:srgbClr val="FCE5CD"/>
                  </a:highlight>
                  <a:latin typeface="Cairo"/>
                  <a:ea typeface="Cairo"/>
                  <a:cs typeface="Cairo"/>
                  <a:sym typeface="Cairo"/>
                </a:rPr>
                <a:t>Upper motor neuron lesion </a:t>
              </a:r>
              <a:endParaRPr b="1">
                <a:solidFill>
                  <a:srgbClr val="E69138"/>
                </a:solidFill>
                <a:highlight>
                  <a:srgbClr val="FCE5CD"/>
                </a:highlight>
                <a:latin typeface="Cairo"/>
                <a:ea typeface="Cairo"/>
                <a:cs typeface="Cairo"/>
                <a:sym typeface="Cairo"/>
              </a:endParaRPr>
            </a:p>
            <a:p>
              <a:pPr indent="0" lvl="0" marL="0" rtl="0" algn="l">
                <a:spcBef>
                  <a:spcPts val="0"/>
                </a:spcBef>
                <a:spcAft>
                  <a:spcPts val="0"/>
                </a:spcAft>
                <a:buNone/>
              </a:pPr>
              <a:r>
                <a:rPr lang="en-GB">
                  <a:latin typeface="Cairo"/>
                  <a:ea typeface="Cairo"/>
                  <a:cs typeface="Cairo"/>
                  <a:sym typeface="Cairo"/>
                </a:rPr>
                <a:t>  Can result from :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GB">
                  <a:latin typeface="Cairo"/>
                  <a:ea typeface="Cairo"/>
                  <a:cs typeface="Cairo"/>
                  <a:sym typeface="Cairo"/>
                </a:rPr>
                <a:t>Cerebral stroke by hemorrhage, thrombosis or embolism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GB">
                  <a:latin typeface="Cairo"/>
                  <a:ea typeface="Cairo"/>
                  <a:cs typeface="Cairo"/>
                  <a:sym typeface="Cairo"/>
                </a:rPr>
                <a:t>Spinal cord transection or hemisection </a:t>
              </a:r>
              <a:endParaRPr>
                <a:latin typeface="Cairo"/>
                <a:ea typeface="Cairo"/>
                <a:cs typeface="Cairo"/>
                <a:sym typeface="Cairo"/>
              </a:endParaRPr>
            </a:p>
            <a:p>
              <a:pPr indent="0" lvl="0" marL="457200" rtl="0" algn="l">
                <a:spcBef>
                  <a:spcPts val="0"/>
                </a:spcBef>
                <a:spcAft>
                  <a:spcPts val="0"/>
                </a:spcAft>
                <a:buNone/>
              </a:pPr>
              <a:r>
                <a:rPr b="1" lang="en-GB">
                  <a:latin typeface="Cairo"/>
                  <a:ea typeface="Cairo"/>
                  <a:cs typeface="Cairo"/>
                  <a:sym typeface="Cairo"/>
                </a:rPr>
                <a:t>(brown-sequard syndrome) </a:t>
              </a:r>
              <a:endParaRPr b="1">
                <a:latin typeface="Cairo"/>
                <a:ea typeface="Cairo"/>
                <a:cs typeface="Cairo"/>
                <a:sym typeface="Cairo"/>
              </a:endParaRPr>
            </a:p>
          </p:txBody>
        </p:sp>
        <p:cxnSp>
          <p:nvCxnSpPr>
            <p:cNvPr id="304" name="Google Shape;304;p53"/>
            <p:cNvCxnSpPr/>
            <p:nvPr/>
          </p:nvCxnSpPr>
          <p:spPr>
            <a:xfrm>
              <a:off x="10304675" y="4207925"/>
              <a:ext cx="0" cy="1875300"/>
            </a:xfrm>
            <a:prstGeom prst="straightConnector1">
              <a:avLst/>
            </a:prstGeom>
            <a:noFill/>
            <a:ln cap="flat" cmpd="sng" w="9525">
              <a:solidFill>
                <a:srgbClr val="45818E"/>
              </a:solidFill>
              <a:prstDash val="dashDot"/>
              <a:round/>
              <a:headEnd len="med" w="med" type="none"/>
              <a:tailEnd len="med" w="med" type="none"/>
            </a:ln>
          </p:spPr>
        </p:cxnSp>
      </p:grpSp>
      <p:pic>
        <p:nvPicPr>
          <p:cNvPr id="305" name="Google Shape;305;p53"/>
          <p:cNvPicPr preferRelativeResize="0"/>
          <p:nvPr/>
        </p:nvPicPr>
        <p:blipFill>
          <a:blip r:embed="rId5">
            <a:alphaModFix/>
          </a:blip>
          <a:stretch>
            <a:fillRect/>
          </a:stretch>
        </p:blipFill>
        <p:spPr>
          <a:xfrm>
            <a:off x="4060077" y="6398977"/>
            <a:ext cx="2797926" cy="2919223"/>
          </a:xfrm>
          <a:prstGeom prst="rect">
            <a:avLst/>
          </a:prstGeom>
          <a:noFill/>
          <a:ln>
            <a:noFill/>
          </a:ln>
        </p:spPr>
      </p:pic>
      <p:pic>
        <p:nvPicPr>
          <p:cNvPr id="306" name="Google Shape;306;p53"/>
          <p:cNvPicPr preferRelativeResize="0"/>
          <p:nvPr/>
        </p:nvPicPr>
        <p:blipFill>
          <a:blip r:embed="rId6">
            <a:alphaModFix/>
          </a:blip>
          <a:stretch>
            <a:fillRect/>
          </a:stretch>
        </p:blipFill>
        <p:spPr>
          <a:xfrm>
            <a:off x="224838" y="6601825"/>
            <a:ext cx="3835238" cy="2664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graphicFrame>
        <p:nvGraphicFramePr>
          <p:cNvPr id="311" name="Google Shape;311;p54"/>
          <p:cNvGraphicFramePr/>
          <p:nvPr/>
        </p:nvGraphicFramePr>
        <p:xfrm>
          <a:off x="256810" y="1065636"/>
          <a:ext cx="3000000" cy="3000000"/>
        </p:xfrm>
        <a:graphic>
          <a:graphicData uri="http://schemas.openxmlformats.org/drawingml/2006/table">
            <a:tbl>
              <a:tblPr>
                <a:noFill/>
                <a:tableStyleId>{E64705A2-1D39-44DF-9B26-FDD4F64B4387}</a:tableStyleId>
              </a:tblPr>
              <a:tblGrid>
                <a:gridCol w="1645425"/>
                <a:gridCol w="2565075"/>
                <a:gridCol w="2105250"/>
              </a:tblGrid>
              <a:tr h="369175">
                <a:tc>
                  <a:txBody>
                    <a:bodyPr>
                      <a:noAutofit/>
                    </a:bodyPr>
                    <a:lstStyle/>
                    <a:p>
                      <a:pPr indent="0" lvl="0" marL="0" rtl="0" algn="l">
                        <a:spcBef>
                          <a:spcPts val="0"/>
                        </a:spcBef>
                        <a:spcAft>
                          <a:spcPts val="0"/>
                        </a:spcAft>
                        <a:buNone/>
                      </a:pPr>
                      <a:r>
                        <a:t/>
                      </a:r>
                      <a:endParaRPr b="1" sz="1200">
                        <a:solidFill>
                          <a:srgbClr val="6AA84F"/>
                        </a:solidFill>
                        <a:latin typeface="Josefin Sans"/>
                        <a:ea typeface="Josefin Sans"/>
                        <a:cs typeface="Josefin Sans"/>
                        <a:sym typeface="Josefin Sans"/>
                      </a:endParaRPr>
                    </a:p>
                  </a:txBody>
                  <a:tcPr marT="91425" marB="91425" marR="91425" marL="91425">
                    <a:lnL cap="flat" cmpd="sng" w="9525">
                      <a:solidFill>
                        <a:srgbClr val="45818E"/>
                      </a:solidFill>
                      <a:prstDash val="dashDot"/>
                      <a:round/>
                      <a:headEnd len="sm" w="sm" type="none"/>
                      <a:tailEnd len="sm" w="sm" type="none"/>
                    </a:lnL>
                    <a:lnR cap="flat" cmpd="sng" w="9525">
                      <a:solidFill>
                        <a:srgbClr val="45818E"/>
                      </a:solidFill>
                      <a:prstDash val="dashDot"/>
                      <a:round/>
                      <a:headEnd len="sm" w="sm" type="none"/>
                      <a:tailEnd len="sm" w="sm" type="none"/>
                    </a:lnR>
                    <a:lnT cap="flat" cmpd="sng" w="9525">
                      <a:solidFill>
                        <a:srgbClr val="45818E"/>
                      </a:solidFill>
                      <a:prstDash val="dashDot"/>
                      <a:round/>
                      <a:headEnd len="sm" w="sm" type="none"/>
                      <a:tailEnd len="sm" w="sm" type="none"/>
                    </a:lnT>
                    <a:lnB cap="flat" cmpd="sng" w="9525">
                      <a:solidFill>
                        <a:srgbClr val="45818E"/>
                      </a:solidFill>
                      <a:prstDash val="dashDot"/>
                      <a:round/>
                      <a:headEnd len="sm" w="sm" type="none"/>
                      <a:tailEnd len="sm" w="sm" type="none"/>
                    </a:lnB>
                    <a:solidFill>
                      <a:srgbClr val="FFFFFF"/>
                    </a:solidFill>
                  </a:tcPr>
                </a:tc>
                <a:tc>
                  <a:txBody>
                    <a:bodyPr>
                      <a:noAutofit/>
                    </a:bodyPr>
                    <a:lstStyle/>
                    <a:p>
                      <a:pPr indent="0" lvl="0" marL="0" rtl="0" algn="l">
                        <a:spcBef>
                          <a:spcPts val="0"/>
                        </a:spcBef>
                        <a:spcAft>
                          <a:spcPts val="0"/>
                        </a:spcAft>
                        <a:buNone/>
                      </a:pPr>
                      <a:r>
                        <a:rPr b="1" lang="en-GB">
                          <a:solidFill>
                            <a:srgbClr val="A64D79"/>
                          </a:solidFill>
                          <a:latin typeface="Josefin Sans"/>
                          <a:ea typeface="Josefin Sans"/>
                          <a:cs typeface="Josefin Sans"/>
                          <a:sym typeface="Josefin Sans"/>
                        </a:rPr>
                        <a:t>UMN lesion </a:t>
                      </a:r>
                      <a:endParaRPr sz="1200">
                        <a:latin typeface="Cairo"/>
                        <a:ea typeface="Cairo"/>
                        <a:cs typeface="Cairo"/>
                        <a:sym typeface="Cairo"/>
                      </a:endParaRPr>
                    </a:p>
                  </a:txBody>
                  <a:tcPr marT="91425" marB="91425" marR="91425" marL="91425">
                    <a:lnL cap="flat" cmpd="sng" w="9525">
                      <a:solidFill>
                        <a:srgbClr val="45818E"/>
                      </a:solidFill>
                      <a:prstDash val="dashDot"/>
                      <a:round/>
                      <a:headEnd len="sm" w="sm" type="none"/>
                      <a:tailEnd len="sm" w="sm" type="none"/>
                    </a:lnL>
                    <a:lnR cap="flat" cmpd="sng" w="9525">
                      <a:solidFill>
                        <a:srgbClr val="45818E"/>
                      </a:solidFill>
                      <a:prstDash val="dashDot"/>
                      <a:round/>
                      <a:headEnd len="sm" w="sm" type="none"/>
                      <a:tailEnd len="sm" w="sm" type="none"/>
                    </a:lnR>
                    <a:lnT cap="flat" cmpd="sng" w="9525">
                      <a:solidFill>
                        <a:srgbClr val="45818E"/>
                      </a:solidFill>
                      <a:prstDash val="dashDot"/>
                      <a:round/>
                      <a:headEnd len="sm" w="sm" type="none"/>
                      <a:tailEnd len="sm" w="sm" type="none"/>
                    </a:lnT>
                    <a:lnB cap="flat" cmpd="sng" w="9525">
                      <a:solidFill>
                        <a:srgbClr val="45818E"/>
                      </a:solidFill>
                      <a:prstDash val="dashDot"/>
                      <a:round/>
                      <a:headEnd len="sm" w="sm" type="none"/>
                      <a:tailEnd len="sm" w="sm" type="none"/>
                    </a:lnB>
                    <a:solidFill>
                      <a:srgbClr val="EAD1DC"/>
                    </a:solidFill>
                  </a:tcPr>
                </a:tc>
                <a:tc>
                  <a:txBody>
                    <a:bodyPr>
                      <a:noAutofit/>
                    </a:bodyPr>
                    <a:lstStyle/>
                    <a:p>
                      <a:pPr indent="0" lvl="0" marL="0" rtl="0" algn="l">
                        <a:spcBef>
                          <a:spcPts val="0"/>
                        </a:spcBef>
                        <a:spcAft>
                          <a:spcPts val="0"/>
                        </a:spcAft>
                        <a:buNone/>
                      </a:pPr>
                      <a:r>
                        <a:rPr b="1" lang="en-GB">
                          <a:solidFill>
                            <a:srgbClr val="6AA84F"/>
                          </a:solidFill>
                          <a:latin typeface="Josefin Sans"/>
                          <a:ea typeface="Josefin Sans"/>
                          <a:cs typeface="Josefin Sans"/>
                          <a:sym typeface="Josefin Sans"/>
                        </a:rPr>
                        <a:t>LMN lesion </a:t>
                      </a:r>
                      <a:endParaRPr sz="1200">
                        <a:solidFill>
                          <a:srgbClr val="6AA84F"/>
                        </a:solidFill>
                        <a:latin typeface="Cairo"/>
                        <a:ea typeface="Cairo"/>
                        <a:cs typeface="Cairo"/>
                        <a:sym typeface="Cairo"/>
                      </a:endParaRPr>
                    </a:p>
                  </a:txBody>
                  <a:tcPr marT="91425" marB="91425" marR="91425" marL="91425">
                    <a:lnL cap="flat" cmpd="sng" w="9525">
                      <a:solidFill>
                        <a:srgbClr val="45818E"/>
                      </a:solidFill>
                      <a:prstDash val="dashDot"/>
                      <a:round/>
                      <a:headEnd len="sm" w="sm" type="none"/>
                      <a:tailEnd len="sm" w="sm" type="none"/>
                    </a:lnL>
                    <a:lnR cap="flat" cmpd="sng" w="9525">
                      <a:solidFill>
                        <a:srgbClr val="45818E"/>
                      </a:solidFill>
                      <a:prstDash val="dashDot"/>
                      <a:round/>
                      <a:headEnd len="sm" w="sm" type="none"/>
                      <a:tailEnd len="sm" w="sm" type="none"/>
                    </a:lnR>
                    <a:lnT cap="flat" cmpd="sng" w="9525">
                      <a:solidFill>
                        <a:srgbClr val="45818E"/>
                      </a:solidFill>
                      <a:prstDash val="dashDot"/>
                      <a:round/>
                      <a:headEnd len="sm" w="sm" type="none"/>
                      <a:tailEnd len="sm" w="sm" type="none"/>
                    </a:lnT>
                    <a:lnB cap="flat" cmpd="sng" w="9525">
                      <a:solidFill>
                        <a:srgbClr val="45818E"/>
                      </a:solidFill>
                      <a:prstDash val="dashDot"/>
                      <a:round/>
                      <a:headEnd len="sm" w="sm" type="none"/>
                      <a:tailEnd len="sm" w="sm" type="none"/>
                    </a:lnB>
                    <a:solidFill>
                      <a:srgbClr val="D9EAD3"/>
                    </a:solidFill>
                  </a:tcPr>
                </a:tc>
              </a:tr>
              <a:tr h="681200">
                <a:tc>
                  <a:txBody>
                    <a:bodyPr>
                      <a:noAutofit/>
                    </a:bodyPr>
                    <a:lstStyle/>
                    <a:p>
                      <a:pPr indent="0" lvl="0" marL="0" rtl="0" algn="l">
                        <a:spcBef>
                          <a:spcPts val="0"/>
                        </a:spcBef>
                        <a:spcAft>
                          <a:spcPts val="0"/>
                        </a:spcAft>
                        <a:buClr>
                          <a:schemeClr val="dk1"/>
                        </a:buClr>
                        <a:buSzPts val="1100"/>
                        <a:buFont typeface="Arial"/>
                        <a:buNone/>
                      </a:pPr>
                      <a:r>
                        <a:rPr b="1" lang="en-GB" sz="1200">
                          <a:solidFill>
                            <a:srgbClr val="6AA84F"/>
                          </a:solidFill>
                          <a:latin typeface="Josefin Sans"/>
                          <a:ea typeface="Josefin Sans"/>
                          <a:cs typeface="Josefin Sans"/>
                          <a:sym typeface="Josefin Sans"/>
                        </a:rPr>
                        <a:t>Pattern</a:t>
                      </a:r>
                      <a:endParaRPr b="1" sz="1200">
                        <a:solidFill>
                          <a:srgbClr val="6AA84F"/>
                        </a:solidFill>
                        <a:latin typeface="Josefin Sans"/>
                        <a:ea typeface="Josefin Sans"/>
                        <a:cs typeface="Josefin Sans"/>
                        <a:sym typeface="Josefin Sans"/>
                      </a:endParaRPr>
                    </a:p>
                  </a:txBody>
                  <a:tcPr marT="91425" marB="91425" marR="91425" marL="91425">
                    <a:lnL cap="flat" cmpd="sng" w="9525">
                      <a:solidFill>
                        <a:srgbClr val="45818E"/>
                      </a:solidFill>
                      <a:prstDash val="dashDot"/>
                      <a:round/>
                      <a:headEnd len="sm" w="sm" type="none"/>
                      <a:tailEnd len="sm" w="sm" type="none"/>
                    </a:lnL>
                    <a:lnR cap="flat" cmpd="sng" w="9525">
                      <a:solidFill>
                        <a:srgbClr val="45818E"/>
                      </a:solidFill>
                      <a:prstDash val="dashDot"/>
                      <a:round/>
                      <a:headEnd len="sm" w="sm" type="none"/>
                      <a:tailEnd len="sm" w="sm" type="none"/>
                    </a:lnR>
                    <a:lnT cap="flat" cmpd="sng" w="9525">
                      <a:solidFill>
                        <a:srgbClr val="45818E"/>
                      </a:solidFill>
                      <a:prstDash val="dashDot"/>
                      <a:round/>
                      <a:headEnd len="sm" w="sm" type="none"/>
                      <a:tailEnd len="sm" w="sm" type="none"/>
                    </a:lnT>
                    <a:lnB cap="flat" cmpd="sng" w="9525">
                      <a:solidFill>
                        <a:srgbClr val="45818E"/>
                      </a:solidFill>
                      <a:prstDash val="dashDot"/>
                      <a:round/>
                      <a:headEnd len="sm" w="sm" type="none"/>
                      <a:tailEnd len="sm" w="sm" type="none"/>
                    </a:lnB>
                    <a:solidFill>
                      <a:srgbClr val="FFFFFF"/>
                    </a:solidFill>
                  </a:tcPr>
                </a:tc>
                <a:tc>
                  <a:txBody>
                    <a:bodyPr>
                      <a:noAutofit/>
                    </a:bodyPr>
                    <a:lstStyle/>
                    <a:p>
                      <a:pPr indent="0" lvl="0" marL="0" rtl="0" algn="l">
                        <a:spcBef>
                          <a:spcPts val="0"/>
                        </a:spcBef>
                        <a:spcAft>
                          <a:spcPts val="0"/>
                        </a:spcAft>
                        <a:buClr>
                          <a:schemeClr val="dk1"/>
                        </a:buClr>
                        <a:buSzPts val="1100"/>
                        <a:buFont typeface="Arial"/>
                        <a:buNone/>
                      </a:pPr>
                      <a:r>
                        <a:rPr lang="en-GB" sz="1200">
                          <a:solidFill>
                            <a:schemeClr val="dk1"/>
                          </a:solidFill>
                          <a:latin typeface="Cairo"/>
                          <a:ea typeface="Cairo"/>
                          <a:cs typeface="Cairo"/>
                          <a:sym typeface="Cairo"/>
                        </a:rPr>
                        <a:t>Paralysis affect movements</a:t>
                      </a:r>
                      <a:endParaRPr sz="1200">
                        <a:solidFill>
                          <a:srgbClr val="666666"/>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GB" sz="1200">
                          <a:solidFill>
                            <a:srgbClr val="666666"/>
                          </a:solidFill>
                          <a:latin typeface="Cairo"/>
                          <a:ea typeface="Cairo"/>
                          <a:cs typeface="Cairo"/>
                          <a:sym typeface="Cairo"/>
                        </a:rPr>
                        <a:t>(The hole muscles are affected)</a:t>
                      </a:r>
                      <a:endParaRPr sz="1200">
                        <a:latin typeface="Cairo"/>
                        <a:ea typeface="Cairo"/>
                        <a:cs typeface="Cairo"/>
                        <a:sym typeface="Cairo"/>
                      </a:endParaRPr>
                    </a:p>
                  </a:txBody>
                  <a:tcPr marT="91425" marB="91425" marR="91425" marL="91425">
                    <a:lnL cap="flat" cmpd="sng" w="9525">
                      <a:solidFill>
                        <a:srgbClr val="45818E"/>
                      </a:solidFill>
                      <a:prstDash val="dashDot"/>
                      <a:round/>
                      <a:headEnd len="sm" w="sm" type="none"/>
                      <a:tailEnd len="sm" w="sm" type="none"/>
                    </a:lnL>
                    <a:lnR cap="flat" cmpd="sng" w="9525">
                      <a:solidFill>
                        <a:srgbClr val="45818E"/>
                      </a:solidFill>
                      <a:prstDash val="dashDot"/>
                      <a:round/>
                      <a:headEnd len="sm" w="sm" type="none"/>
                      <a:tailEnd len="sm" w="sm" type="none"/>
                    </a:lnR>
                    <a:lnT cap="flat" cmpd="sng" w="9525">
                      <a:solidFill>
                        <a:srgbClr val="45818E"/>
                      </a:solidFill>
                      <a:prstDash val="dashDot"/>
                      <a:round/>
                      <a:headEnd len="sm" w="sm" type="none"/>
                      <a:tailEnd len="sm" w="sm" type="none"/>
                    </a:lnT>
                    <a:lnB cap="flat" cmpd="sng" w="9525">
                      <a:solidFill>
                        <a:srgbClr val="45818E"/>
                      </a:solidFill>
                      <a:prstDash val="dashDot"/>
                      <a:round/>
                      <a:headEnd len="sm" w="sm" type="none"/>
                      <a:tailEnd len="sm" w="sm" type="none"/>
                    </a:lnB>
                    <a:solidFill>
                      <a:schemeClr val="lt1"/>
                    </a:solidFill>
                  </a:tcPr>
                </a:tc>
                <a:tc>
                  <a:txBody>
                    <a:bodyPr>
                      <a:noAutofit/>
                    </a:bodyPr>
                    <a:lstStyle/>
                    <a:p>
                      <a:pPr indent="0" lvl="0" marL="0" rtl="0" algn="l">
                        <a:spcBef>
                          <a:spcPts val="0"/>
                        </a:spcBef>
                        <a:spcAft>
                          <a:spcPts val="0"/>
                        </a:spcAft>
                        <a:buClr>
                          <a:schemeClr val="dk1"/>
                        </a:buClr>
                        <a:buSzPts val="1100"/>
                        <a:buFont typeface="Arial"/>
                        <a:buNone/>
                      </a:pPr>
                      <a:r>
                        <a:rPr lang="en-GB" sz="1200">
                          <a:solidFill>
                            <a:schemeClr val="dk1"/>
                          </a:solidFill>
                          <a:latin typeface="Cairo"/>
                          <a:ea typeface="Cairo"/>
                          <a:cs typeface="Cairo"/>
                          <a:sym typeface="Cairo"/>
                        </a:rPr>
                        <a:t>Individual muscle or group of muscles are affected </a:t>
                      </a:r>
                      <a:endParaRPr sz="1200">
                        <a:solidFill>
                          <a:schemeClr val="dk1"/>
                        </a:solidFill>
                        <a:latin typeface="Cairo"/>
                        <a:ea typeface="Cairo"/>
                        <a:cs typeface="Cairo"/>
                        <a:sym typeface="Cairo"/>
                      </a:endParaRPr>
                    </a:p>
                    <a:p>
                      <a:pPr indent="0" lvl="0" marL="0" rtl="0" algn="l">
                        <a:spcBef>
                          <a:spcPts val="0"/>
                        </a:spcBef>
                        <a:spcAft>
                          <a:spcPts val="0"/>
                        </a:spcAft>
                        <a:buNone/>
                      </a:pPr>
                      <a:r>
                        <a:t/>
                      </a:r>
                      <a:endParaRPr sz="1200">
                        <a:latin typeface="Cairo"/>
                        <a:ea typeface="Cairo"/>
                        <a:cs typeface="Cairo"/>
                        <a:sym typeface="Cairo"/>
                      </a:endParaRPr>
                    </a:p>
                  </a:txBody>
                  <a:tcPr marT="91425" marB="91425" marR="91425" marL="91425">
                    <a:lnL cap="flat" cmpd="sng" w="9525">
                      <a:solidFill>
                        <a:srgbClr val="45818E"/>
                      </a:solidFill>
                      <a:prstDash val="dashDot"/>
                      <a:round/>
                      <a:headEnd len="sm" w="sm" type="none"/>
                      <a:tailEnd len="sm" w="sm" type="none"/>
                    </a:lnL>
                    <a:lnR cap="flat" cmpd="sng" w="9525">
                      <a:solidFill>
                        <a:srgbClr val="45818E"/>
                      </a:solidFill>
                      <a:prstDash val="dashDot"/>
                      <a:round/>
                      <a:headEnd len="sm" w="sm" type="none"/>
                      <a:tailEnd len="sm" w="sm" type="none"/>
                    </a:lnR>
                    <a:lnT cap="flat" cmpd="sng" w="9525">
                      <a:solidFill>
                        <a:srgbClr val="45818E"/>
                      </a:solidFill>
                      <a:prstDash val="dashDot"/>
                      <a:round/>
                      <a:headEnd len="sm" w="sm" type="none"/>
                      <a:tailEnd len="sm" w="sm" type="none"/>
                    </a:lnT>
                    <a:lnB cap="flat" cmpd="sng" w="9525">
                      <a:solidFill>
                        <a:srgbClr val="45818E"/>
                      </a:solidFill>
                      <a:prstDash val="dashDot"/>
                      <a:round/>
                      <a:headEnd len="sm" w="sm" type="none"/>
                      <a:tailEnd len="sm" w="sm" type="none"/>
                    </a:lnB>
                    <a:solidFill>
                      <a:schemeClr val="lt1"/>
                    </a:solidFill>
                  </a:tcPr>
                </a:tc>
              </a:tr>
              <a:tr h="857800">
                <a:tc>
                  <a:txBody>
                    <a:bodyPr>
                      <a:noAutofit/>
                    </a:bodyPr>
                    <a:lstStyle/>
                    <a:p>
                      <a:pPr indent="0" lvl="0" marL="0" rtl="0" algn="l">
                        <a:spcBef>
                          <a:spcPts val="0"/>
                        </a:spcBef>
                        <a:spcAft>
                          <a:spcPts val="0"/>
                        </a:spcAft>
                        <a:buClr>
                          <a:schemeClr val="dk1"/>
                        </a:buClr>
                        <a:buSzPts val="1100"/>
                        <a:buFont typeface="Arial"/>
                        <a:buNone/>
                      </a:pPr>
                      <a:r>
                        <a:rPr b="1" lang="en-GB" sz="1200">
                          <a:solidFill>
                            <a:srgbClr val="6AA84F"/>
                          </a:solidFill>
                          <a:latin typeface="Josefin Sans"/>
                          <a:ea typeface="Josefin Sans"/>
                          <a:cs typeface="Josefin Sans"/>
                          <a:sym typeface="Josefin Sans"/>
                        </a:rPr>
                        <a:t>Wasting</a:t>
                      </a:r>
                      <a:endParaRPr b="1" sz="1200">
                        <a:solidFill>
                          <a:srgbClr val="6AA84F"/>
                        </a:solidFill>
                        <a:latin typeface="Josefin Sans"/>
                        <a:ea typeface="Josefin Sans"/>
                        <a:cs typeface="Josefin Sans"/>
                        <a:sym typeface="Josefin Sans"/>
                      </a:endParaRPr>
                    </a:p>
                  </a:txBody>
                  <a:tcPr marT="91425" marB="91425" marR="91425" marL="91425">
                    <a:lnL cap="flat" cmpd="sng" w="9525">
                      <a:solidFill>
                        <a:srgbClr val="45818E"/>
                      </a:solidFill>
                      <a:prstDash val="dashDot"/>
                      <a:round/>
                      <a:headEnd len="sm" w="sm" type="none"/>
                      <a:tailEnd len="sm" w="sm" type="none"/>
                    </a:lnL>
                    <a:lnR cap="flat" cmpd="sng" w="9525">
                      <a:solidFill>
                        <a:srgbClr val="45818E"/>
                      </a:solidFill>
                      <a:prstDash val="dashDot"/>
                      <a:round/>
                      <a:headEnd len="sm" w="sm" type="none"/>
                      <a:tailEnd len="sm" w="sm" type="none"/>
                    </a:lnR>
                    <a:lnT cap="flat" cmpd="sng" w="9525">
                      <a:solidFill>
                        <a:srgbClr val="45818E"/>
                      </a:solidFill>
                      <a:prstDash val="dashDot"/>
                      <a:round/>
                      <a:headEnd len="sm" w="sm" type="none"/>
                      <a:tailEnd len="sm" w="sm" type="none"/>
                    </a:lnT>
                    <a:lnB cap="flat" cmpd="sng" w="9525">
                      <a:solidFill>
                        <a:srgbClr val="45818E"/>
                      </a:solidFill>
                      <a:prstDash val="dashDot"/>
                      <a:round/>
                      <a:headEnd len="sm" w="sm" type="none"/>
                      <a:tailEnd len="sm" w="sm" type="none"/>
                    </a:lnB>
                    <a:solidFill>
                      <a:srgbClr val="FFFFFF"/>
                    </a:solidFill>
                  </a:tcPr>
                </a:tc>
                <a:tc>
                  <a:txBody>
                    <a:bodyPr>
                      <a:noAutofit/>
                    </a:bodyPr>
                    <a:lstStyle/>
                    <a:p>
                      <a:pPr indent="0" lvl="0" marL="0" rtl="0" algn="l">
                        <a:spcBef>
                          <a:spcPts val="0"/>
                        </a:spcBef>
                        <a:spcAft>
                          <a:spcPts val="0"/>
                        </a:spcAft>
                        <a:buNone/>
                      </a:pPr>
                      <a:r>
                        <a:rPr lang="en-GB" sz="1200">
                          <a:solidFill>
                            <a:schemeClr val="dk1"/>
                          </a:solidFill>
                          <a:latin typeface="Cairo"/>
                          <a:ea typeface="Cairo"/>
                          <a:cs typeface="Cairo"/>
                          <a:sym typeface="Cairo"/>
                        </a:rPr>
                        <a:t>Not pronounced (70-80) </a:t>
                      </a:r>
                      <a:r>
                        <a:rPr lang="en-GB" sz="1200">
                          <a:solidFill>
                            <a:srgbClr val="666666"/>
                          </a:solidFill>
                          <a:latin typeface="Cairo"/>
                          <a:ea typeface="Cairo"/>
                          <a:cs typeface="Cairo"/>
                          <a:sym typeface="Cairo"/>
                        </a:rPr>
                        <a:t>(there is muscle waste due to </a:t>
                      </a:r>
                      <a:r>
                        <a:rPr b="1" lang="en-GB" sz="1200">
                          <a:solidFill>
                            <a:srgbClr val="666666"/>
                          </a:solidFill>
                          <a:latin typeface="Cairo"/>
                          <a:ea typeface="Cairo"/>
                          <a:cs typeface="Cairo"/>
                          <a:sym typeface="Cairo"/>
                        </a:rPr>
                        <a:t>disuse</a:t>
                      </a:r>
                      <a:r>
                        <a:rPr lang="en-GB" sz="1200">
                          <a:solidFill>
                            <a:srgbClr val="666666"/>
                          </a:solidFill>
                          <a:latin typeface="Cairo"/>
                          <a:ea typeface="Cairo"/>
                          <a:cs typeface="Cairo"/>
                          <a:sym typeface="Cairo"/>
                        </a:rPr>
                        <a:t>*but less than LMN) (</a:t>
                      </a:r>
                      <a:r>
                        <a:rPr b="1" lang="en-GB" sz="1200">
                          <a:solidFill>
                            <a:srgbClr val="666666"/>
                          </a:solidFill>
                          <a:latin typeface="Cairo"/>
                          <a:ea typeface="Cairo"/>
                          <a:cs typeface="Cairo"/>
                          <a:sym typeface="Cairo"/>
                        </a:rPr>
                        <a:t>Tropic</a:t>
                      </a:r>
                      <a:r>
                        <a:rPr lang="en-GB" sz="1200">
                          <a:solidFill>
                            <a:srgbClr val="666666"/>
                          </a:solidFill>
                          <a:latin typeface="Cairo"/>
                          <a:ea typeface="Cairo"/>
                          <a:cs typeface="Cairo"/>
                          <a:sym typeface="Cairo"/>
                        </a:rPr>
                        <a:t>)</a:t>
                      </a:r>
                      <a:endParaRPr sz="1200">
                        <a:latin typeface="Cairo"/>
                        <a:ea typeface="Cairo"/>
                        <a:cs typeface="Cairo"/>
                        <a:sym typeface="Cairo"/>
                      </a:endParaRPr>
                    </a:p>
                  </a:txBody>
                  <a:tcPr marT="91425" marB="91425" marR="91425" marL="91425">
                    <a:lnL cap="flat" cmpd="sng" w="9525">
                      <a:solidFill>
                        <a:srgbClr val="45818E"/>
                      </a:solidFill>
                      <a:prstDash val="dashDot"/>
                      <a:round/>
                      <a:headEnd len="sm" w="sm" type="none"/>
                      <a:tailEnd len="sm" w="sm" type="none"/>
                    </a:lnL>
                    <a:lnR cap="flat" cmpd="sng" w="9525">
                      <a:solidFill>
                        <a:srgbClr val="45818E"/>
                      </a:solidFill>
                      <a:prstDash val="dashDot"/>
                      <a:round/>
                      <a:headEnd len="sm" w="sm" type="none"/>
                      <a:tailEnd len="sm" w="sm" type="none"/>
                    </a:lnR>
                    <a:lnT cap="flat" cmpd="sng" w="9525">
                      <a:solidFill>
                        <a:srgbClr val="45818E"/>
                      </a:solidFill>
                      <a:prstDash val="dashDot"/>
                      <a:round/>
                      <a:headEnd len="sm" w="sm" type="none"/>
                      <a:tailEnd len="sm" w="sm" type="none"/>
                    </a:lnT>
                    <a:lnB cap="flat" cmpd="sng" w="9525">
                      <a:solidFill>
                        <a:srgbClr val="45818E"/>
                      </a:solidFill>
                      <a:prstDash val="dashDot"/>
                      <a:round/>
                      <a:headEnd len="sm" w="sm" type="none"/>
                      <a:tailEnd len="sm" w="sm" type="none"/>
                    </a:lnB>
                    <a:solidFill>
                      <a:schemeClr val="lt1"/>
                    </a:solidFill>
                  </a:tcPr>
                </a:tc>
                <a:tc>
                  <a:txBody>
                    <a:bodyPr>
                      <a:noAutofit/>
                    </a:bodyPr>
                    <a:lstStyle/>
                    <a:p>
                      <a:pPr indent="0" lvl="0" marL="0" rtl="0" algn="l">
                        <a:spcBef>
                          <a:spcPts val="0"/>
                        </a:spcBef>
                        <a:spcAft>
                          <a:spcPts val="0"/>
                        </a:spcAft>
                        <a:buNone/>
                      </a:pPr>
                      <a:r>
                        <a:rPr lang="en-GB" sz="1200">
                          <a:solidFill>
                            <a:schemeClr val="dk1"/>
                          </a:solidFill>
                          <a:latin typeface="Cairo"/>
                          <a:ea typeface="Cairo"/>
                          <a:cs typeface="Cairo"/>
                          <a:sym typeface="Cairo"/>
                        </a:rPr>
                        <a:t>Pronounced (20-30) </a:t>
                      </a:r>
                      <a:r>
                        <a:rPr lang="en-GB" sz="1200">
                          <a:solidFill>
                            <a:srgbClr val="666666"/>
                          </a:solidFill>
                          <a:latin typeface="Cairo"/>
                          <a:ea typeface="Cairo"/>
                          <a:cs typeface="Cairo"/>
                          <a:sym typeface="Cairo"/>
                        </a:rPr>
                        <a:t>(more wasted than UMN because the muscle supply is damaged) (</a:t>
                      </a:r>
                      <a:r>
                        <a:rPr b="1" lang="en-GB" sz="1200">
                          <a:solidFill>
                            <a:srgbClr val="666666"/>
                          </a:solidFill>
                          <a:latin typeface="Cairo"/>
                          <a:ea typeface="Cairo"/>
                          <a:cs typeface="Cairo"/>
                          <a:sym typeface="Cairo"/>
                        </a:rPr>
                        <a:t>atropic</a:t>
                      </a:r>
                      <a:r>
                        <a:rPr lang="en-GB" sz="1200">
                          <a:solidFill>
                            <a:srgbClr val="666666"/>
                          </a:solidFill>
                          <a:latin typeface="Cairo"/>
                          <a:ea typeface="Cairo"/>
                          <a:cs typeface="Cairo"/>
                          <a:sym typeface="Cairo"/>
                        </a:rPr>
                        <a:t>)</a:t>
                      </a:r>
                      <a:endParaRPr sz="1200">
                        <a:latin typeface="Cairo"/>
                        <a:ea typeface="Cairo"/>
                        <a:cs typeface="Cairo"/>
                        <a:sym typeface="Cairo"/>
                      </a:endParaRPr>
                    </a:p>
                  </a:txBody>
                  <a:tcPr marT="91425" marB="91425" marR="91425" marL="91425">
                    <a:lnL cap="flat" cmpd="sng" w="9525">
                      <a:solidFill>
                        <a:srgbClr val="45818E"/>
                      </a:solidFill>
                      <a:prstDash val="dashDot"/>
                      <a:round/>
                      <a:headEnd len="sm" w="sm" type="none"/>
                      <a:tailEnd len="sm" w="sm" type="none"/>
                    </a:lnL>
                    <a:lnR cap="flat" cmpd="sng" w="9525">
                      <a:solidFill>
                        <a:srgbClr val="45818E"/>
                      </a:solidFill>
                      <a:prstDash val="dashDot"/>
                      <a:round/>
                      <a:headEnd len="sm" w="sm" type="none"/>
                      <a:tailEnd len="sm" w="sm" type="none"/>
                    </a:lnR>
                    <a:lnT cap="flat" cmpd="sng" w="9525">
                      <a:solidFill>
                        <a:srgbClr val="45818E"/>
                      </a:solidFill>
                      <a:prstDash val="dashDot"/>
                      <a:round/>
                      <a:headEnd len="sm" w="sm" type="none"/>
                      <a:tailEnd len="sm" w="sm" type="none"/>
                    </a:lnT>
                    <a:lnB cap="flat" cmpd="sng" w="9525">
                      <a:solidFill>
                        <a:srgbClr val="45818E"/>
                      </a:solidFill>
                      <a:prstDash val="dashDot"/>
                      <a:round/>
                      <a:headEnd len="sm" w="sm" type="none"/>
                      <a:tailEnd len="sm" w="sm" type="none"/>
                    </a:lnB>
                    <a:solidFill>
                      <a:schemeClr val="lt1"/>
                    </a:solidFill>
                  </a:tcPr>
                </a:tc>
              </a:tr>
              <a:tr h="516975">
                <a:tc>
                  <a:txBody>
                    <a:bodyPr>
                      <a:noAutofit/>
                    </a:bodyPr>
                    <a:lstStyle/>
                    <a:p>
                      <a:pPr indent="0" lvl="0" marL="0" rtl="0" algn="l">
                        <a:spcBef>
                          <a:spcPts val="0"/>
                        </a:spcBef>
                        <a:spcAft>
                          <a:spcPts val="0"/>
                        </a:spcAft>
                        <a:buClr>
                          <a:schemeClr val="dk1"/>
                        </a:buClr>
                        <a:buSzPts val="1100"/>
                        <a:buFont typeface="Arial"/>
                        <a:buNone/>
                      </a:pPr>
                      <a:r>
                        <a:rPr b="1" lang="en-GB" sz="1200">
                          <a:solidFill>
                            <a:srgbClr val="6AA84F"/>
                          </a:solidFill>
                          <a:latin typeface="Josefin Sans"/>
                          <a:ea typeface="Josefin Sans"/>
                          <a:cs typeface="Josefin Sans"/>
                          <a:sym typeface="Josefin Sans"/>
                        </a:rPr>
                        <a:t>Tone</a:t>
                      </a:r>
                      <a:endParaRPr b="1" sz="1200">
                        <a:solidFill>
                          <a:srgbClr val="6AA84F"/>
                        </a:solidFill>
                        <a:latin typeface="Josefin Sans"/>
                        <a:ea typeface="Josefin Sans"/>
                        <a:cs typeface="Josefin Sans"/>
                        <a:sym typeface="Josefin Sans"/>
                      </a:endParaRPr>
                    </a:p>
                  </a:txBody>
                  <a:tcPr marT="91425" marB="91425" marR="91425" marL="91425">
                    <a:lnL cap="flat" cmpd="sng" w="9525">
                      <a:solidFill>
                        <a:srgbClr val="45818E"/>
                      </a:solidFill>
                      <a:prstDash val="dashDot"/>
                      <a:round/>
                      <a:headEnd len="sm" w="sm" type="none"/>
                      <a:tailEnd len="sm" w="sm" type="none"/>
                    </a:lnL>
                    <a:lnR cap="flat" cmpd="sng" w="9525">
                      <a:solidFill>
                        <a:srgbClr val="45818E"/>
                      </a:solidFill>
                      <a:prstDash val="dashDot"/>
                      <a:round/>
                      <a:headEnd len="sm" w="sm" type="none"/>
                      <a:tailEnd len="sm" w="sm" type="none"/>
                    </a:lnR>
                    <a:lnT cap="flat" cmpd="sng" w="9525">
                      <a:solidFill>
                        <a:srgbClr val="45818E"/>
                      </a:solidFill>
                      <a:prstDash val="dashDot"/>
                      <a:round/>
                      <a:headEnd len="sm" w="sm" type="none"/>
                      <a:tailEnd len="sm" w="sm" type="none"/>
                    </a:lnT>
                    <a:lnB cap="flat" cmpd="sng" w="9525">
                      <a:solidFill>
                        <a:srgbClr val="45818E"/>
                      </a:solidFill>
                      <a:prstDash val="dashDot"/>
                      <a:round/>
                      <a:headEnd len="sm" w="sm" type="none"/>
                      <a:tailEnd len="sm" w="sm" type="none"/>
                    </a:lnB>
                    <a:solidFill>
                      <a:srgbClr val="FFFFFF"/>
                    </a:solidFill>
                  </a:tcPr>
                </a:tc>
                <a:tc>
                  <a:txBody>
                    <a:bodyPr>
                      <a:noAutofit/>
                    </a:bodyPr>
                    <a:lstStyle/>
                    <a:p>
                      <a:pPr indent="0" lvl="0" marL="0" rtl="0" algn="l">
                        <a:spcBef>
                          <a:spcPts val="0"/>
                        </a:spcBef>
                        <a:spcAft>
                          <a:spcPts val="0"/>
                        </a:spcAft>
                        <a:buNone/>
                      </a:pPr>
                      <a:r>
                        <a:rPr lang="en-GB" sz="1200" u="sng">
                          <a:solidFill>
                            <a:srgbClr val="FF0000"/>
                          </a:solidFill>
                          <a:latin typeface="Cairo"/>
                          <a:ea typeface="Cairo"/>
                          <a:cs typeface="Cairo"/>
                          <a:sym typeface="Cairo"/>
                        </a:rPr>
                        <a:t>Spasticity muscles; hypertonic</a:t>
                      </a:r>
                      <a:r>
                        <a:rPr lang="en-GB" sz="1200">
                          <a:latin typeface="Cairo"/>
                          <a:ea typeface="Cairo"/>
                          <a:cs typeface="Cairo"/>
                          <a:sym typeface="Cairo"/>
                        </a:rPr>
                        <a:t> (clasp knife) </a:t>
                      </a:r>
                      <a:r>
                        <a:rPr lang="en-GB" sz="1200">
                          <a:solidFill>
                            <a:srgbClr val="666666"/>
                          </a:solidFill>
                          <a:latin typeface="Cairo"/>
                          <a:ea typeface="Cairo"/>
                          <a:cs typeface="Cairo"/>
                          <a:sym typeface="Cairo"/>
                        </a:rPr>
                        <a:t>(increase </a:t>
                      </a:r>
                      <a:r>
                        <a:rPr b="1" lang="en-GB" sz="1200" u="sng">
                          <a:solidFill>
                            <a:srgbClr val="666666"/>
                          </a:solidFill>
                          <a:latin typeface="Cairo"/>
                          <a:ea typeface="Cairo"/>
                          <a:cs typeface="Cairo"/>
                          <a:sym typeface="Cairo"/>
                        </a:rPr>
                        <a:t>disinhibition</a:t>
                      </a:r>
                      <a:r>
                        <a:rPr lang="en-GB" sz="1200">
                          <a:solidFill>
                            <a:srgbClr val="666666"/>
                          </a:solidFill>
                          <a:latin typeface="Cairo"/>
                          <a:ea typeface="Cairo"/>
                          <a:cs typeface="Cairo"/>
                          <a:sym typeface="Cairo"/>
                        </a:rPr>
                        <a:t>) **</a:t>
                      </a:r>
                      <a:endParaRPr sz="1200">
                        <a:solidFill>
                          <a:srgbClr val="666666"/>
                        </a:solidFill>
                        <a:latin typeface="Cairo"/>
                        <a:ea typeface="Cairo"/>
                        <a:cs typeface="Cairo"/>
                        <a:sym typeface="Cairo"/>
                      </a:endParaRPr>
                    </a:p>
                  </a:txBody>
                  <a:tcPr marT="91425" marB="91425" marR="91425" marL="91425">
                    <a:lnL cap="flat" cmpd="sng" w="9525">
                      <a:solidFill>
                        <a:srgbClr val="45818E"/>
                      </a:solidFill>
                      <a:prstDash val="dashDot"/>
                      <a:round/>
                      <a:headEnd len="sm" w="sm" type="none"/>
                      <a:tailEnd len="sm" w="sm" type="none"/>
                    </a:lnL>
                    <a:lnR cap="flat" cmpd="sng" w="9525">
                      <a:solidFill>
                        <a:srgbClr val="45818E"/>
                      </a:solidFill>
                      <a:prstDash val="dashDot"/>
                      <a:round/>
                      <a:headEnd len="sm" w="sm" type="none"/>
                      <a:tailEnd len="sm" w="sm" type="none"/>
                    </a:lnR>
                    <a:lnT cap="flat" cmpd="sng" w="9525">
                      <a:solidFill>
                        <a:srgbClr val="45818E"/>
                      </a:solidFill>
                      <a:prstDash val="dashDot"/>
                      <a:round/>
                      <a:headEnd len="sm" w="sm" type="none"/>
                      <a:tailEnd len="sm" w="sm" type="none"/>
                    </a:lnT>
                    <a:lnB cap="flat" cmpd="sng" w="9525">
                      <a:solidFill>
                        <a:srgbClr val="45818E"/>
                      </a:solidFill>
                      <a:prstDash val="dashDot"/>
                      <a:round/>
                      <a:headEnd len="sm" w="sm" type="none"/>
                      <a:tailEnd len="sm" w="sm" type="none"/>
                    </a:lnB>
                    <a:solidFill>
                      <a:schemeClr val="lt1"/>
                    </a:solidFill>
                  </a:tcPr>
                </a:tc>
                <a:tc>
                  <a:txBody>
                    <a:bodyPr>
                      <a:noAutofit/>
                    </a:bodyPr>
                    <a:lstStyle/>
                    <a:p>
                      <a:pPr indent="0" lvl="0" marL="0" rtl="0" algn="l">
                        <a:spcBef>
                          <a:spcPts val="0"/>
                        </a:spcBef>
                        <a:spcAft>
                          <a:spcPts val="0"/>
                        </a:spcAft>
                        <a:buNone/>
                      </a:pPr>
                      <a:r>
                        <a:rPr lang="en-GB" sz="1200">
                          <a:latin typeface="Cairo"/>
                          <a:ea typeface="Cairo"/>
                          <a:cs typeface="Cairo"/>
                          <a:sym typeface="Cairo"/>
                        </a:rPr>
                        <a:t>Tendon reflexes </a:t>
                      </a:r>
                      <a:r>
                        <a:rPr lang="en-GB" sz="1200" u="sng">
                          <a:solidFill>
                            <a:srgbClr val="FF0000"/>
                          </a:solidFill>
                          <a:latin typeface="Cairo"/>
                          <a:ea typeface="Cairo"/>
                          <a:cs typeface="Cairo"/>
                          <a:sym typeface="Cairo"/>
                        </a:rPr>
                        <a:t>diminished or absent </a:t>
                      </a:r>
                      <a:endParaRPr sz="1200" u="sng">
                        <a:solidFill>
                          <a:srgbClr val="FF0000"/>
                        </a:solidFill>
                        <a:latin typeface="Cairo"/>
                        <a:ea typeface="Cairo"/>
                        <a:cs typeface="Cairo"/>
                        <a:sym typeface="Cairo"/>
                      </a:endParaRPr>
                    </a:p>
                  </a:txBody>
                  <a:tcPr marT="91425" marB="91425" marR="91425" marL="91425">
                    <a:lnL cap="flat" cmpd="sng" w="9525">
                      <a:solidFill>
                        <a:srgbClr val="45818E"/>
                      </a:solidFill>
                      <a:prstDash val="dashDot"/>
                      <a:round/>
                      <a:headEnd len="sm" w="sm" type="none"/>
                      <a:tailEnd len="sm" w="sm" type="none"/>
                    </a:lnL>
                    <a:lnR cap="flat" cmpd="sng" w="9525">
                      <a:solidFill>
                        <a:srgbClr val="45818E"/>
                      </a:solidFill>
                      <a:prstDash val="dashDot"/>
                      <a:round/>
                      <a:headEnd len="sm" w="sm" type="none"/>
                      <a:tailEnd len="sm" w="sm" type="none"/>
                    </a:lnR>
                    <a:lnT cap="flat" cmpd="sng" w="9525">
                      <a:solidFill>
                        <a:srgbClr val="45818E"/>
                      </a:solidFill>
                      <a:prstDash val="dashDot"/>
                      <a:round/>
                      <a:headEnd len="sm" w="sm" type="none"/>
                      <a:tailEnd len="sm" w="sm" type="none"/>
                    </a:lnT>
                    <a:lnB cap="flat" cmpd="sng" w="9525">
                      <a:solidFill>
                        <a:srgbClr val="45818E"/>
                      </a:solidFill>
                      <a:prstDash val="dashDot"/>
                      <a:round/>
                      <a:headEnd len="sm" w="sm" type="none"/>
                      <a:tailEnd len="sm" w="sm" type="none"/>
                    </a:lnB>
                    <a:solidFill>
                      <a:schemeClr val="lt1"/>
                    </a:solidFill>
                  </a:tcPr>
                </a:tc>
              </a:tr>
              <a:tr h="326600">
                <a:tc>
                  <a:txBody>
                    <a:bodyPr>
                      <a:noAutofit/>
                    </a:bodyPr>
                    <a:lstStyle/>
                    <a:p>
                      <a:pPr indent="0" lvl="0" marL="0" rtl="0" algn="l">
                        <a:spcBef>
                          <a:spcPts val="0"/>
                        </a:spcBef>
                        <a:spcAft>
                          <a:spcPts val="0"/>
                        </a:spcAft>
                        <a:buClr>
                          <a:schemeClr val="dk1"/>
                        </a:buClr>
                        <a:buSzPts val="1100"/>
                        <a:buFont typeface="Arial"/>
                        <a:buNone/>
                      </a:pPr>
                      <a:r>
                        <a:rPr b="1" lang="en-GB" sz="1200">
                          <a:solidFill>
                            <a:srgbClr val="6AA84F"/>
                          </a:solidFill>
                          <a:latin typeface="Josefin Sans"/>
                          <a:ea typeface="Josefin Sans"/>
                          <a:cs typeface="Josefin Sans"/>
                          <a:sym typeface="Josefin Sans"/>
                        </a:rPr>
                        <a:t>Tendon reflex </a:t>
                      </a:r>
                      <a:endParaRPr b="1" sz="1200">
                        <a:solidFill>
                          <a:srgbClr val="6AA84F"/>
                        </a:solidFill>
                        <a:latin typeface="Josefin Sans"/>
                        <a:ea typeface="Josefin Sans"/>
                        <a:cs typeface="Josefin Sans"/>
                        <a:sym typeface="Josefin Sans"/>
                      </a:endParaRPr>
                    </a:p>
                  </a:txBody>
                  <a:tcPr marT="91425" marB="91425" marR="91425" marL="91425">
                    <a:lnL cap="flat" cmpd="sng" w="9525">
                      <a:solidFill>
                        <a:srgbClr val="45818E"/>
                      </a:solidFill>
                      <a:prstDash val="dashDot"/>
                      <a:round/>
                      <a:headEnd len="sm" w="sm" type="none"/>
                      <a:tailEnd len="sm" w="sm" type="none"/>
                    </a:lnL>
                    <a:lnR cap="flat" cmpd="sng" w="9525">
                      <a:solidFill>
                        <a:srgbClr val="45818E"/>
                      </a:solidFill>
                      <a:prstDash val="dashDot"/>
                      <a:round/>
                      <a:headEnd len="sm" w="sm" type="none"/>
                      <a:tailEnd len="sm" w="sm" type="none"/>
                    </a:lnR>
                    <a:lnT cap="flat" cmpd="sng" w="9525">
                      <a:solidFill>
                        <a:srgbClr val="45818E"/>
                      </a:solidFill>
                      <a:prstDash val="dashDot"/>
                      <a:round/>
                      <a:headEnd len="sm" w="sm" type="none"/>
                      <a:tailEnd len="sm" w="sm" type="none"/>
                    </a:lnT>
                    <a:lnB cap="flat" cmpd="sng" w="9525">
                      <a:solidFill>
                        <a:srgbClr val="45818E"/>
                      </a:solidFill>
                      <a:prstDash val="dashDot"/>
                      <a:round/>
                      <a:headEnd len="sm" w="sm" type="none"/>
                      <a:tailEnd len="sm" w="sm" type="none"/>
                    </a:lnB>
                    <a:solidFill>
                      <a:srgbClr val="FFFFFF"/>
                    </a:solidFill>
                  </a:tcPr>
                </a:tc>
                <a:tc>
                  <a:txBody>
                    <a:bodyPr>
                      <a:noAutofit/>
                    </a:bodyPr>
                    <a:lstStyle/>
                    <a:p>
                      <a:pPr indent="0" lvl="0" marL="0" rtl="0" algn="l">
                        <a:spcBef>
                          <a:spcPts val="0"/>
                        </a:spcBef>
                        <a:spcAft>
                          <a:spcPts val="0"/>
                        </a:spcAft>
                        <a:buNone/>
                      </a:pPr>
                      <a:r>
                        <a:rPr lang="en-GB" sz="1200">
                          <a:latin typeface="Cairo"/>
                          <a:ea typeface="Cairo"/>
                          <a:cs typeface="Cairo"/>
                          <a:sym typeface="Cairo"/>
                        </a:rPr>
                        <a:t>Brisk /increased </a:t>
                      </a:r>
                      <a:r>
                        <a:rPr lang="en-GB" sz="1200">
                          <a:solidFill>
                            <a:srgbClr val="666666"/>
                          </a:solidFill>
                          <a:latin typeface="Cairo"/>
                          <a:ea typeface="Cairo"/>
                          <a:cs typeface="Cairo"/>
                          <a:sym typeface="Cairo"/>
                        </a:rPr>
                        <a:t>(due to increases gamma discharge)</a:t>
                      </a:r>
                      <a:endParaRPr sz="1200">
                        <a:solidFill>
                          <a:srgbClr val="666666"/>
                        </a:solidFill>
                        <a:latin typeface="Cairo"/>
                        <a:ea typeface="Cairo"/>
                        <a:cs typeface="Cairo"/>
                        <a:sym typeface="Cairo"/>
                      </a:endParaRPr>
                    </a:p>
                  </a:txBody>
                  <a:tcPr marT="91425" marB="91425" marR="91425" marL="91425">
                    <a:lnL cap="flat" cmpd="sng" w="9525">
                      <a:solidFill>
                        <a:srgbClr val="45818E"/>
                      </a:solidFill>
                      <a:prstDash val="dashDot"/>
                      <a:round/>
                      <a:headEnd len="sm" w="sm" type="none"/>
                      <a:tailEnd len="sm" w="sm" type="none"/>
                    </a:lnL>
                    <a:lnR cap="flat" cmpd="sng" w="9525">
                      <a:solidFill>
                        <a:srgbClr val="45818E"/>
                      </a:solidFill>
                      <a:prstDash val="dashDot"/>
                      <a:round/>
                      <a:headEnd len="sm" w="sm" type="none"/>
                      <a:tailEnd len="sm" w="sm" type="none"/>
                    </a:lnR>
                    <a:lnT cap="flat" cmpd="sng" w="9525">
                      <a:solidFill>
                        <a:srgbClr val="45818E"/>
                      </a:solidFill>
                      <a:prstDash val="dashDot"/>
                      <a:round/>
                      <a:headEnd len="sm" w="sm" type="none"/>
                      <a:tailEnd len="sm" w="sm" type="none"/>
                    </a:lnT>
                    <a:lnB cap="flat" cmpd="sng" w="9525">
                      <a:solidFill>
                        <a:srgbClr val="45818E"/>
                      </a:solidFill>
                      <a:prstDash val="dashDot"/>
                      <a:round/>
                      <a:headEnd len="sm" w="sm" type="none"/>
                      <a:tailEnd len="sm" w="sm" type="none"/>
                    </a:lnB>
                    <a:solidFill>
                      <a:schemeClr val="lt1"/>
                    </a:solidFill>
                  </a:tcPr>
                </a:tc>
                <a:tc>
                  <a:txBody>
                    <a:bodyPr>
                      <a:noAutofit/>
                    </a:bodyPr>
                    <a:lstStyle/>
                    <a:p>
                      <a:pPr indent="0" lvl="0" marL="0" rtl="0" algn="l">
                        <a:spcBef>
                          <a:spcPts val="0"/>
                        </a:spcBef>
                        <a:spcAft>
                          <a:spcPts val="0"/>
                        </a:spcAft>
                        <a:buNone/>
                      </a:pPr>
                      <a:r>
                        <a:rPr lang="en-GB" sz="1200">
                          <a:latin typeface="Cairo"/>
                          <a:ea typeface="Cairo"/>
                          <a:cs typeface="Cairo"/>
                          <a:sym typeface="Cairo"/>
                        </a:rPr>
                        <a:t>Diminished or absent </a:t>
                      </a:r>
                      <a:endParaRPr sz="1200">
                        <a:latin typeface="Cairo"/>
                        <a:ea typeface="Cairo"/>
                        <a:cs typeface="Cairo"/>
                        <a:sym typeface="Cairo"/>
                      </a:endParaRPr>
                    </a:p>
                  </a:txBody>
                  <a:tcPr marT="91425" marB="91425" marR="91425" marL="91425">
                    <a:lnL cap="flat" cmpd="sng" w="9525">
                      <a:solidFill>
                        <a:srgbClr val="45818E"/>
                      </a:solidFill>
                      <a:prstDash val="dashDot"/>
                      <a:round/>
                      <a:headEnd len="sm" w="sm" type="none"/>
                      <a:tailEnd len="sm" w="sm" type="none"/>
                    </a:lnL>
                    <a:lnR cap="flat" cmpd="sng" w="9525">
                      <a:solidFill>
                        <a:srgbClr val="45818E"/>
                      </a:solidFill>
                      <a:prstDash val="dashDot"/>
                      <a:round/>
                      <a:headEnd len="sm" w="sm" type="none"/>
                      <a:tailEnd len="sm" w="sm" type="none"/>
                    </a:lnR>
                    <a:lnT cap="flat" cmpd="sng" w="9525">
                      <a:solidFill>
                        <a:srgbClr val="45818E"/>
                      </a:solidFill>
                      <a:prstDash val="dashDot"/>
                      <a:round/>
                      <a:headEnd len="sm" w="sm" type="none"/>
                      <a:tailEnd len="sm" w="sm" type="none"/>
                    </a:lnT>
                    <a:lnB cap="flat" cmpd="sng" w="9525">
                      <a:solidFill>
                        <a:srgbClr val="45818E"/>
                      </a:solidFill>
                      <a:prstDash val="dashDot"/>
                      <a:round/>
                      <a:headEnd len="sm" w="sm" type="none"/>
                      <a:tailEnd len="sm" w="sm" type="none"/>
                    </a:lnB>
                    <a:solidFill>
                      <a:schemeClr val="lt1"/>
                    </a:solidFill>
                  </a:tcPr>
                </a:tc>
              </a:tr>
              <a:tr h="326625">
                <a:tc>
                  <a:txBody>
                    <a:bodyPr>
                      <a:noAutofit/>
                    </a:bodyPr>
                    <a:lstStyle/>
                    <a:p>
                      <a:pPr indent="0" lvl="0" marL="0" rtl="0" algn="l">
                        <a:spcBef>
                          <a:spcPts val="0"/>
                        </a:spcBef>
                        <a:spcAft>
                          <a:spcPts val="0"/>
                        </a:spcAft>
                        <a:buClr>
                          <a:schemeClr val="dk1"/>
                        </a:buClr>
                        <a:buSzPts val="1100"/>
                        <a:buFont typeface="Arial"/>
                        <a:buNone/>
                      </a:pPr>
                      <a:r>
                        <a:rPr b="1" lang="en-GB" sz="1200">
                          <a:solidFill>
                            <a:srgbClr val="6AA84F"/>
                          </a:solidFill>
                          <a:latin typeface="Josefin Sans"/>
                          <a:ea typeface="Josefin Sans"/>
                          <a:cs typeface="Josefin Sans"/>
                          <a:sym typeface="Josefin Sans"/>
                        </a:rPr>
                        <a:t>Superficial reflexes</a:t>
                      </a:r>
                      <a:endParaRPr b="1" sz="1200">
                        <a:solidFill>
                          <a:srgbClr val="6AA84F"/>
                        </a:solidFill>
                        <a:latin typeface="Josefin Sans"/>
                        <a:ea typeface="Josefin Sans"/>
                        <a:cs typeface="Josefin Sans"/>
                        <a:sym typeface="Josefin Sans"/>
                      </a:endParaRPr>
                    </a:p>
                  </a:txBody>
                  <a:tcPr marT="91425" marB="91425" marR="91425" marL="91425">
                    <a:lnL cap="flat" cmpd="sng" w="9525">
                      <a:solidFill>
                        <a:srgbClr val="45818E"/>
                      </a:solidFill>
                      <a:prstDash val="dashDot"/>
                      <a:round/>
                      <a:headEnd len="sm" w="sm" type="none"/>
                      <a:tailEnd len="sm" w="sm" type="none"/>
                    </a:lnL>
                    <a:lnR cap="flat" cmpd="sng" w="9525">
                      <a:solidFill>
                        <a:srgbClr val="45818E"/>
                      </a:solidFill>
                      <a:prstDash val="dashDot"/>
                      <a:round/>
                      <a:headEnd len="sm" w="sm" type="none"/>
                      <a:tailEnd len="sm" w="sm" type="none"/>
                    </a:lnR>
                    <a:lnT cap="flat" cmpd="sng" w="9525">
                      <a:solidFill>
                        <a:srgbClr val="45818E"/>
                      </a:solidFill>
                      <a:prstDash val="dashDot"/>
                      <a:round/>
                      <a:headEnd len="sm" w="sm" type="none"/>
                      <a:tailEnd len="sm" w="sm" type="none"/>
                    </a:lnT>
                    <a:lnB cap="flat" cmpd="sng" w="9525">
                      <a:solidFill>
                        <a:srgbClr val="45818E"/>
                      </a:solidFill>
                      <a:prstDash val="dashDot"/>
                      <a:round/>
                      <a:headEnd len="sm" w="sm" type="none"/>
                      <a:tailEnd len="sm" w="sm" type="none"/>
                    </a:lnB>
                    <a:solidFill>
                      <a:srgbClr val="FFFFFF"/>
                    </a:solidFill>
                  </a:tcPr>
                </a:tc>
                <a:tc>
                  <a:txBody>
                    <a:bodyPr>
                      <a:noAutofit/>
                    </a:bodyPr>
                    <a:lstStyle/>
                    <a:p>
                      <a:pPr indent="0" lvl="0" marL="0" rtl="0" algn="l">
                        <a:spcBef>
                          <a:spcPts val="0"/>
                        </a:spcBef>
                        <a:spcAft>
                          <a:spcPts val="0"/>
                        </a:spcAft>
                        <a:buNone/>
                      </a:pPr>
                      <a:r>
                        <a:rPr lang="en-GB" sz="1200">
                          <a:latin typeface="Cairo"/>
                          <a:ea typeface="Cairo"/>
                          <a:cs typeface="Cairo"/>
                          <a:sym typeface="Cairo"/>
                        </a:rPr>
                        <a:t>Absent </a:t>
                      </a:r>
                      <a:r>
                        <a:rPr lang="en-GB" sz="1200">
                          <a:solidFill>
                            <a:srgbClr val="666666"/>
                          </a:solidFill>
                          <a:latin typeface="Cairo"/>
                          <a:ea typeface="Cairo"/>
                          <a:cs typeface="Cairo"/>
                          <a:sym typeface="Cairo"/>
                        </a:rPr>
                        <a:t>(because it’s polysynaptic)***</a:t>
                      </a:r>
                      <a:endParaRPr sz="1200">
                        <a:solidFill>
                          <a:srgbClr val="666666"/>
                        </a:solidFill>
                        <a:latin typeface="Cairo"/>
                        <a:ea typeface="Cairo"/>
                        <a:cs typeface="Cairo"/>
                        <a:sym typeface="Cairo"/>
                      </a:endParaRPr>
                    </a:p>
                  </a:txBody>
                  <a:tcPr marT="91425" marB="91425" marR="91425" marL="91425">
                    <a:lnL cap="flat" cmpd="sng" w="9525">
                      <a:solidFill>
                        <a:srgbClr val="45818E"/>
                      </a:solidFill>
                      <a:prstDash val="dashDot"/>
                      <a:round/>
                      <a:headEnd len="sm" w="sm" type="none"/>
                      <a:tailEnd len="sm" w="sm" type="none"/>
                    </a:lnL>
                    <a:lnR cap="flat" cmpd="sng" w="9525">
                      <a:solidFill>
                        <a:srgbClr val="45818E"/>
                      </a:solidFill>
                      <a:prstDash val="dashDot"/>
                      <a:round/>
                      <a:headEnd len="sm" w="sm" type="none"/>
                      <a:tailEnd len="sm" w="sm" type="none"/>
                    </a:lnR>
                    <a:lnT cap="flat" cmpd="sng" w="9525">
                      <a:solidFill>
                        <a:srgbClr val="45818E"/>
                      </a:solidFill>
                      <a:prstDash val="dashDot"/>
                      <a:round/>
                      <a:headEnd len="sm" w="sm" type="none"/>
                      <a:tailEnd len="sm" w="sm" type="none"/>
                    </a:lnT>
                    <a:lnB cap="flat" cmpd="sng" w="9525">
                      <a:solidFill>
                        <a:srgbClr val="45818E"/>
                      </a:solidFill>
                      <a:prstDash val="dashDot"/>
                      <a:round/>
                      <a:headEnd len="sm" w="sm" type="none"/>
                      <a:tailEnd len="sm" w="sm" type="none"/>
                    </a:lnB>
                    <a:solidFill>
                      <a:schemeClr val="lt1"/>
                    </a:solidFill>
                  </a:tcPr>
                </a:tc>
                <a:tc>
                  <a:txBody>
                    <a:bodyPr>
                      <a:noAutofit/>
                    </a:bodyPr>
                    <a:lstStyle/>
                    <a:p>
                      <a:pPr indent="0" lvl="0" marL="0" rtl="0" algn="l">
                        <a:spcBef>
                          <a:spcPts val="0"/>
                        </a:spcBef>
                        <a:spcAft>
                          <a:spcPts val="0"/>
                        </a:spcAft>
                        <a:buNone/>
                      </a:pPr>
                      <a:r>
                        <a:rPr lang="en-GB" sz="1200">
                          <a:latin typeface="Cairo"/>
                          <a:ea typeface="Cairo"/>
                          <a:cs typeface="Cairo"/>
                          <a:sym typeface="Cairo"/>
                        </a:rPr>
                        <a:t>Absent  </a:t>
                      </a:r>
                      <a:endParaRPr sz="1200">
                        <a:latin typeface="Cairo"/>
                        <a:ea typeface="Cairo"/>
                        <a:cs typeface="Cairo"/>
                        <a:sym typeface="Cairo"/>
                      </a:endParaRPr>
                    </a:p>
                  </a:txBody>
                  <a:tcPr marT="91425" marB="91425" marR="91425" marL="91425">
                    <a:lnL cap="flat" cmpd="sng" w="9525">
                      <a:solidFill>
                        <a:srgbClr val="45818E"/>
                      </a:solidFill>
                      <a:prstDash val="dashDot"/>
                      <a:round/>
                      <a:headEnd len="sm" w="sm" type="none"/>
                      <a:tailEnd len="sm" w="sm" type="none"/>
                    </a:lnL>
                    <a:lnR cap="flat" cmpd="sng" w="9525">
                      <a:solidFill>
                        <a:srgbClr val="45818E"/>
                      </a:solidFill>
                      <a:prstDash val="dashDot"/>
                      <a:round/>
                      <a:headEnd len="sm" w="sm" type="none"/>
                      <a:tailEnd len="sm" w="sm" type="none"/>
                    </a:lnR>
                    <a:lnT cap="flat" cmpd="sng" w="9525">
                      <a:solidFill>
                        <a:srgbClr val="45818E"/>
                      </a:solidFill>
                      <a:prstDash val="dashDot"/>
                      <a:round/>
                      <a:headEnd len="sm" w="sm" type="none"/>
                      <a:tailEnd len="sm" w="sm" type="none"/>
                    </a:lnT>
                    <a:lnB cap="flat" cmpd="sng" w="9525">
                      <a:solidFill>
                        <a:srgbClr val="45818E"/>
                      </a:solidFill>
                      <a:prstDash val="dashDot"/>
                      <a:round/>
                      <a:headEnd len="sm" w="sm" type="none"/>
                      <a:tailEnd len="sm" w="sm" type="none"/>
                    </a:lnB>
                    <a:solidFill>
                      <a:schemeClr val="lt1"/>
                    </a:solidFill>
                  </a:tcPr>
                </a:tc>
              </a:tr>
              <a:tr h="431550">
                <a:tc>
                  <a:txBody>
                    <a:bodyPr>
                      <a:noAutofit/>
                    </a:bodyPr>
                    <a:lstStyle/>
                    <a:p>
                      <a:pPr indent="0" lvl="0" marL="0" rtl="0" algn="l">
                        <a:spcBef>
                          <a:spcPts val="0"/>
                        </a:spcBef>
                        <a:spcAft>
                          <a:spcPts val="0"/>
                        </a:spcAft>
                        <a:buClr>
                          <a:schemeClr val="dk1"/>
                        </a:buClr>
                        <a:buSzPts val="1100"/>
                        <a:buFont typeface="Arial"/>
                        <a:buNone/>
                      </a:pPr>
                      <a:r>
                        <a:rPr b="1" lang="en-GB" sz="1200">
                          <a:solidFill>
                            <a:srgbClr val="6AA84F"/>
                          </a:solidFill>
                          <a:latin typeface="Josefin Sans"/>
                          <a:ea typeface="Josefin Sans"/>
                          <a:cs typeface="Josefin Sans"/>
                          <a:sym typeface="Josefin Sans"/>
                        </a:rPr>
                        <a:t>NCV </a:t>
                      </a:r>
                      <a:r>
                        <a:rPr lang="en-GB" sz="1000">
                          <a:solidFill>
                            <a:srgbClr val="6AA84F"/>
                          </a:solidFill>
                          <a:latin typeface="Josefin Sans"/>
                          <a:ea typeface="Josefin Sans"/>
                          <a:cs typeface="Josefin Sans"/>
                          <a:sym typeface="Josefin Sans"/>
                        </a:rPr>
                        <a:t>(nerve conduction velocity)</a:t>
                      </a:r>
                      <a:endParaRPr sz="1000">
                        <a:solidFill>
                          <a:srgbClr val="6AA84F"/>
                        </a:solidFill>
                        <a:latin typeface="Josefin Sans"/>
                        <a:ea typeface="Josefin Sans"/>
                        <a:cs typeface="Josefin Sans"/>
                        <a:sym typeface="Josefin Sans"/>
                      </a:endParaRPr>
                    </a:p>
                  </a:txBody>
                  <a:tcPr marT="91425" marB="91425" marR="91425" marL="91425">
                    <a:lnL cap="flat" cmpd="sng" w="9525">
                      <a:solidFill>
                        <a:srgbClr val="45818E"/>
                      </a:solidFill>
                      <a:prstDash val="dashDot"/>
                      <a:round/>
                      <a:headEnd len="sm" w="sm" type="none"/>
                      <a:tailEnd len="sm" w="sm" type="none"/>
                    </a:lnL>
                    <a:lnR cap="flat" cmpd="sng" w="9525">
                      <a:solidFill>
                        <a:srgbClr val="45818E"/>
                      </a:solidFill>
                      <a:prstDash val="dashDot"/>
                      <a:round/>
                      <a:headEnd len="sm" w="sm" type="none"/>
                      <a:tailEnd len="sm" w="sm" type="none"/>
                    </a:lnR>
                    <a:lnT cap="flat" cmpd="sng" w="9525">
                      <a:solidFill>
                        <a:srgbClr val="45818E"/>
                      </a:solidFill>
                      <a:prstDash val="dashDot"/>
                      <a:round/>
                      <a:headEnd len="sm" w="sm" type="none"/>
                      <a:tailEnd len="sm" w="sm" type="none"/>
                    </a:lnT>
                    <a:lnB cap="flat" cmpd="sng" w="9525">
                      <a:solidFill>
                        <a:srgbClr val="45818E"/>
                      </a:solidFill>
                      <a:prstDash val="dashDot"/>
                      <a:round/>
                      <a:headEnd len="sm" w="sm" type="none"/>
                      <a:tailEnd len="sm" w="sm" type="none"/>
                    </a:lnB>
                    <a:solidFill>
                      <a:schemeClr val="lt1"/>
                    </a:solidFill>
                  </a:tcPr>
                </a:tc>
                <a:tc>
                  <a:txBody>
                    <a:bodyPr>
                      <a:noAutofit/>
                    </a:bodyPr>
                    <a:lstStyle/>
                    <a:p>
                      <a:pPr indent="0" lvl="0" marL="0" rtl="0" algn="l">
                        <a:spcBef>
                          <a:spcPts val="0"/>
                        </a:spcBef>
                        <a:spcAft>
                          <a:spcPts val="0"/>
                        </a:spcAft>
                        <a:buNone/>
                      </a:pPr>
                      <a:r>
                        <a:rPr lang="en-GB" sz="1200">
                          <a:latin typeface="Cairo"/>
                          <a:ea typeface="Cairo"/>
                          <a:cs typeface="Cairo"/>
                          <a:sym typeface="Cairo"/>
                        </a:rPr>
                        <a:t>Normal </a:t>
                      </a:r>
                      <a:endParaRPr sz="1200">
                        <a:latin typeface="Cairo"/>
                        <a:ea typeface="Cairo"/>
                        <a:cs typeface="Cairo"/>
                        <a:sym typeface="Cairo"/>
                      </a:endParaRPr>
                    </a:p>
                  </a:txBody>
                  <a:tcPr marT="91425" marB="91425" marR="91425" marL="91425">
                    <a:lnL cap="flat" cmpd="sng" w="9525">
                      <a:solidFill>
                        <a:srgbClr val="45818E"/>
                      </a:solidFill>
                      <a:prstDash val="dashDot"/>
                      <a:round/>
                      <a:headEnd len="sm" w="sm" type="none"/>
                      <a:tailEnd len="sm" w="sm" type="none"/>
                    </a:lnL>
                    <a:lnR cap="flat" cmpd="sng" w="9525">
                      <a:solidFill>
                        <a:srgbClr val="45818E"/>
                      </a:solidFill>
                      <a:prstDash val="dashDot"/>
                      <a:round/>
                      <a:headEnd len="sm" w="sm" type="none"/>
                      <a:tailEnd len="sm" w="sm" type="none"/>
                    </a:lnR>
                    <a:lnT cap="flat" cmpd="sng" w="9525">
                      <a:solidFill>
                        <a:srgbClr val="45818E"/>
                      </a:solidFill>
                      <a:prstDash val="dashDot"/>
                      <a:round/>
                      <a:headEnd len="sm" w="sm" type="none"/>
                      <a:tailEnd len="sm" w="sm" type="none"/>
                    </a:lnT>
                    <a:lnB cap="flat" cmpd="sng" w="9525">
                      <a:solidFill>
                        <a:srgbClr val="45818E"/>
                      </a:solidFill>
                      <a:prstDash val="dashDot"/>
                      <a:round/>
                      <a:headEnd len="sm" w="sm" type="none"/>
                      <a:tailEnd len="sm" w="sm" type="none"/>
                    </a:lnB>
                    <a:solidFill>
                      <a:schemeClr val="lt1"/>
                    </a:solidFill>
                  </a:tcPr>
                </a:tc>
                <a:tc>
                  <a:txBody>
                    <a:bodyPr>
                      <a:noAutofit/>
                    </a:bodyPr>
                    <a:lstStyle/>
                    <a:p>
                      <a:pPr indent="0" lvl="0" marL="0" rtl="0" algn="l">
                        <a:spcBef>
                          <a:spcPts val="0"/>
                        </a:spcBef>
                        <a:spcAft>
                          <a:spcPts val="0"/>
                        </a:spcAft>
                        <a:buNone/>
                      </a:pPr>
                      <a:r>
                        <a:rPr lang="en-GB" sz="1200">
                          <a:latin typeface="Cairo"/>
                          <a:ea typeface="Cairo"/>
                          <a:cs typeface="Cairo"/>
                          <a:sym typeface="Cairo"/>
                        </a:rPr>
                        <a:t>Decrease </a:t>
                      </a:r>
                      <a:endParaRPr sz="1200">
                        <a:latin typeface="Cairo"/>
                        <a:ea typeface="Cairo"/>
                        <a:cs typeface="Cairo"/>
                        <a:sym typeface="Cairo"/>
                      </a:endParaRPr>
                    </a:p>
                  </a:txBody>
                  <a:tcPr marT="91425" marB="91425" marR="91425" marL="91425">
                    <a:lnL cap="flat" cmpd="sng" w="9525">
                      <a:solidFill>
                        <a:srgbClr val="45818E"/>
                      </a:solidFill>
                      <a:prstDash val="dashDot"/>
                      <a:round/>
                      <a:headEnd len="sm" w="sm" type="none"/>
                      <a:tailEnd len="sm" w="sm" type="none"/>
                    </a:lnL>
                    <a:lnR cap="flat" cmpd="sng" w="9525">
                      <a:solidFill>
                        <a:srgbClr val="45818E"/>
                      </a:solidFill>
                      <a:prstDash val="dashDot"/>
                      <a:round/>
                      <a:headEnd len="sm" w="sm" type="none"/>
                      <a:tailEnd len="sm" w="sm" type="none"/>
                    </a:lnR>
                    <a:lnT cap="flat" cmpd="sng" w="9525">
                      <a:solidFill>
                        <a:srgbClr val="45818E"/>
                      </a:solidFill>
                      <a:prstDash val="dashDot"/>
                      <a:round/>
                      <a:headEnd len="sm" w="sm" type="none"/>
                      <a:tailEnd len="sm" w="sm" type="none"/>
                    </a:lnT>
                    <a:lnB cap="flat" cmpd="sng" w="9525">
                      <a:solidFill>
                        <a:srgbClr val="45818E"/>
                      </a:solidFill>
                      <a:prstDash val="dashDot"/>
                      <a:round/>
                      <a:headEnd len="sm" w="sm" type="none"/>
                      <a:tailEnd len="sm" w="sm" type="none"/>
                    </a:lnB>
                    <a:solidFill>
                      <a:schemeClr val="lt1"/>
                    </a:solidFill>
                  </a:tcPr>
                </a:tc>
              </a:tr>
              <a:tr h="943975">
                <a:tc>
                  <a:txBody>
                    <a:bodyPr>
                      <a:noAutofit/>
                    </a:bodyPr>
                    <a:lstStyle/>
                    <a:p>
                      <a:pPr indent="0" lvl="0" marL="0" rtl="0" algn="l">
                        <a:spcBef>
                          <a:spcPts val="0"/>
                        </a:spcBef>
                        <a:spcAft>
                          <a:spcPts val="0"/>
                        </a:spcAft>
                        <a:buClr>
                          <a:schemeClr val="dk1"/>
                        </a:buClr>
                        <a:buSzPts val="1100"/>
                        <a:buFont typeface="Arial"/>
                        <a:buNone/>
                      </a:pPr>
                      <a:r>
                        <a:rPr b="1" lang="en-GB" sz="1200">
                          <a:solidFill>
                            <a:srgbClr val="6AA84F"/>
                          </a:solidFill>
                          <a:latin typeface="Josefin Sans"/>
                          <a:ea typeface="Josefin Sans"/>
                          <a:cs typeface="Josefin Sans"/>
                          <a:sym typeface="Josefin Sans"/>
                        </a:rPr>
                        <a:t>Denervation potential</a:t>
                      </a:r>
                      <a:r>
                        <a:rPr lang="en-GB" sz="1150">
                          <a:solidFill>
                            <a:srgbClr val="6AA84F"/>
                          </a:solidFill>
                          <a:latin typeface="Josefin Sans"/>
                          <a:ea typeface="Josefin Sans"/>
                          <a:cs typeface="Josefin Sans"/>
                          <a:sym typeface="Josefin Sans"/>
                        </a:rPr>
                        <a:t>(fibrillation)</a:t>
                      </a:r>
                      <a:endParaRPr sz="1150">
                        <a:solidFill>
                          <a:srgbClr val="6AA84F"/>
                        </a:solidFill>
                        <a:latin typeface="Josefin Sans"/>
                        <a:ea typeface="Josefin Sans"/>
                        <a:cs typeface="Josefin Sans"/>
                        <a:sym typeface="Josefin Sans"/>
                      </a:endParaRPr>
                    </a:p>
                    <a:p>
                      <a:pPr indent="0" lvl="0" marL="0" rtl="0" algn="l">
                        <a:spcBef>
                          <a:spcPts val="0"/>
                        </a:spcBef>
                        <a:spcAft>
                          <a:spcPts val="0"/>
                        </a:spcAft>
                        <a:buClr>
                          <a:schemeClr val="dk1"/>
                        </a:buClr>
                        <a:buSzPts val="1100"/>
                        <a:buFont typeface="Arial"/>
                        <a:buNone/>
                      </a:pPr>
                      <a:r>
                        <a:rPr lang="en-GB" sz="1000">
                          <a:solidFill>
                            <a:srgbClr val="6AA84F"/>
                          </a:solidFill>
                          <a:latin typeface="Josefin Sans"/>
                          <a:ea typeface="Josefin Sans"/>
                          <a:cs typeface="Josefin Sans"/>
                          <a:sym typeface="Josefin Sans"/>
                        </a:rPr>
                        <a:t>[on EMG ONLY ] (LMN)</a:t>
                      </a:r>
                      <a:endParaRPr sz="1000">
                        <a:solidFill>
                          <a:srgbClr val="6AA84F"/>
                        </a:solidFill>
                        <a:latin typeface="Josefin Sans"/>
                        <a:ea typeface="Josefin Sans"/>
                        <a:cs typeface="Josefin Sans"/>
                        <a:sym typeface="Josefin Sans"/>
                      </a:endParaRPr>
                    </a:p>
                  </a:txBody>
                  <a:tcPr marT="91425" marB="91425" marR="91425" marL="91425">
                    <a:lnL cap="flat" cmpd="sng" w="9525">
                      <a:solidFill>
                        <a:srgbClr val="45818E"/>
                      </a:solidFill>
                      <a:prstDash val="dashDot"/>
                      <a:round/>
                      <a:headEnd len="sm" w="sm" type="none"/>
                      <a:tailEnd len="sm" w="sm" type="none"/>
                    </a:lnL>
                    <a:lnR cap="flat" cmpd="sng" w="9525">
                      <a:solidFill>
                        <a:srgbClr val="45818E"/>
                      </a:solidFill>
                      <a:prstDash val="dashDot"/>
                      <a:round/>
                      <a:headEnd len="sm" w="sm" type="none"/>
                      <a:tailEnd len="sm" w="sm" type="none"/>
                    </a:lnR>
                    <a:lnT cap="flat" cmpd="sng" w="9525">
                      <a:solidFill>
                        <a:srgbClr val="45818E"/>
                      </a:solidFill>
                      <a:prstDash val="dashDot"/>
                      <a:round/>
                      <a:headEnd len="sm" w="sm" type="none"/>
                      <a:tailEnd len="sm" w="sm" type="none"/>
                    </a:lnT>
                    <a:lnB cap="flat" cmpd="sng" w="9525">
                      <a:solidFill>
                        <a:srgbClr val="45818E"/>
                      </a:solidFill>
                      <a:prstDash val="dashDot"/>
                      <a:round/>
                      <a:headEnd len="sm" w="sm" type="none"/>
                      <a:tailEnd len="sm" w="sm" type="none"/>
                    </a:lnB>
                    <a:solidFill>
                      <a:schemeClr val="lt1"/>
                    </a:solidFill>
                  </a:tcPr>
                </a:tc>
                <a:tc>
                  <a:txBody>
                    <a:bodyPr>
                      <a:noAutofit/>
                    </a:bodyPr>
                    <a:lstStyle/>
                    <a:p>
                      <a:pPr indent="0" lvl="0" marL="0" rtl="0" algn="l">
                        <a:spcBef>
                          <a:spcPts val="0"/>
                        </a:spcBef>
                        <a:spcAft>
                          <a:spcPts val="0"/>
                        </a:spcAft>
                        <a:buNone/>
                      </a:pPr>
                      <a:r>
                        <a:rPr lang="en-GB" sz="1200">
                          <a:latin typeface="Cairo"/>
                          <a:ea typeface="Cairo"/>
                          <a:cs typeface="Cairo"/>
                          <a:sym typeface="Cairo"/>
                        </a:rPr>
                        <a:t>Absent </a:t>
                      </a:r>
                      <a:endParaRPr sz="1200">
                        <a:latin typeface="Cairo"/>
                        <a:ea typeface="Cairo"/>
                        <a:cs typeface="Cairo"/>
                        <a:sym typeface="Cairo"/>
                      </a:endParaRPr>
                    </a:p>
                  </a:txBody>
                  <a:tcPr marT="91425" marB="91425" marR="91425" marL="91425">
                    <a:lnL cap="flat" cmpd="sng" w="9525">
                      <a:solidFill>
                        <a:srgbClr val="45818E"/>
                      </a:solidFill>
                      <a:prstDash val="dashDot"/>
                      <a:round/>
                      <a:headEnd len="sm" w="sm" type="none"/>
                      <a:tailEnd len="sm" w="sm" type="none"/>
                    </a:lnL>
                    <a:lnR cap="flat" cmpd="sng" w="9525">
                      <a:solidFill>
                        <a:srgbClr val="45818E"/>
                      </a:solidFill>
                      <a:prstDash val="dashDot"/>
                      <a:round/>
                      <a:headEnd len="sm" w="sm" type="none"/>
                      <a:tailEnd len="sm" w="sm" type="none"/>
                    </a:lnR>
                    <a:lnT cap="flat" cmpd="sng" w="9525">
                      <a:solidFill>
                        <a:srgbClr val="45818E"/>
                      </a:solidFill>
                      <a:prstDash val="dashDot"/>
                      <a:round/>
                      <a:headEnd len="sm" w="sm" type="none"/>
                      <a:tailEnd len="sm" w="sm" type="none"/>
                    </a:lnT>
                    <a:lnB cap="flat" cmpd="sng" w="9525">
                      <a:solidFill>
                        <a:srgbClr val="45818E"/>
                      </a:solidFill>
                      <a:prstDash val="dashDot"/>
                      <a:round/>
                      <a:headEnd len="sm" w="sm" type="none"/>
                      <a:tailEnd len="sm" w="sm" type="none"/>
                    </a:lnB>
                    <a:solidFill>
                      <a:schemeClr val="lt1"/>
                    </a:solidFill>
                  </a:tcPr>
                </a:tc>
                <a:tc>
                  <a:txBody>
                    <a:bodyPr>
                      <a:noAutofit/>
                    </a:bodyPr>
                    <a:lstStyle/>
                    <a:p>
                      <a:pPr indent="0" lvl="0" marL="0" rtl="0" algn="l">
                        <a:spcBef>
                          <a:spcPts val="0"/>
                        </a:spcBef>
                        <a:spcAft>
                          <a:spcPts val="0"/>
                        </a:spcAft>
                        <a:buNone/>
                      </a:pPr>
                      <a:r>
                        <a:rPr lang="en-GB" sz="1200" u="sng">
                          <a:solidFill>
                            <a:srgbClr val="FF0000"/>
                          </a:solidFill>
                          <a:latin typeface="Cairo"/>
                          <a:ea typeface="Cairo"/>
                          <a:cs typeface="Cairo"/>
                          <a:sym typeface="Cairo"/>
                        </a:rPr>
                        <a:t>Present </a:t>
                      </a:r>
                      <a:endParaRPr sz="1200" u="sng">
                        <a:solidFill>
                          <a:srgbClr val="FF0000"/>
                        </a:solidFill>
                        <a:latin typeface="Cairo"/>
                        <a:ea typeface="Cairo"/>
                        <a:cs typeface="Cairo"/>
                        <a:sym typeface="Cairo"/>
                      </a:endParaRPr>
                    </a:p>
                  </a:txBody>
                  <a:tcPr marT="91425" marB="91425" marR="91425" marL="91425">
                    <a:lnL cap="flat" cmpd="sng" w="9525">
                      <a:solidFill>
                        <a:srgbClr val="45818E"/>
                      </a:solidFill>
                      <a:prstDash val="dashDot"/>
                      <a:round/>
                      <a:headEnd len="sm" w="sm" type="none"/>
                      <a:tailEnd len="sm" w="sm" type="none"/>
                    </a:lnL>
                    <a:lnR cap="flat" cmpd="sng" w="9525">
                      <a:solidFill>
                        <a:srgbClr val="45818E"/>
                      </a:solidFill>
                      <a:prstDash val="dashDot"/>
                      <a:round/>
                      <a:headEnd len="sm" w="sm" type="none"/>
                      <a:tailEnd len="sm" w="sm" type="none"/>
                    </a:lnR>
                    <a:lnT cap="flat" cmpd="sng" w="9525">
                      <a:solidFill>
                        <a:srgbClr val="45818E"/>
                      </a:solidFill>
                      <a:prstDash val="dashDot"/>
                      <a:round/>
                      <a:headEnd len="sm" w="sm" type="none"/>
                      <a:tailEnd len="sm" w="sm" type="none"/>
                    </a:lnT>
                    <a:lnB cap="flat" cmpd="sng" w="9525">
                      <a:solidFill>
                        <a:srgbClr val="45818E"/>
                      </a:solidFill>
                      <a:prstDash val="dashDot"/>
                      <a:round/>
                      <a:headEnd len="sm" w="sm" type="none"/>
                      <a:tailEnd len="sm" w="sm" type="none"/>
                    </a:lnB>
                    <a:solidFill>
                      <a:schemeClr val="lt1"/>
                    </a:solidFill>
                  </a:tcPr>
                </a:tc>
              </a:tr>
              <a:tr h="556525">
                <a:tc>
                  <a:txBody>
                    <a:bodyPr>
                      <a:noAutofit/>
                    </a:bodyPr>
                    <a:lstStyle/>
                    <a:p>
                      <a:pPr indent="0" lvl="0" marL="0" rtl="0" algn="l">
                        <a:spcBef>
                          <a:spcPts val="0"/>
                        </a:spcBef>
                        <a:spcAft>
                          <a:spcPts val="0"/>
                        </a:spcAft>
                        <a:buClr>
                          <a:schemeClr val="dk1"/>
                        </a:buClr>
                        <a:buSzPts val="1100"/>
                        <a:buFont typeface="Arial"/>
                        <a:buNone/>
                      </a:pPr>
                      <a:r>
                        <a:rPr b="1" lang="en-GB" sz="1200">
                          <a:solidFill>
                            <a:srgbClr val="6AA84F"/>
                          </a:solidFill>
                          <a:latin typeface="Josefin Sans"/>
                          <a:ea typeface="Josefin Sans"/>
                          <a:cs typeface="Josefin Sans"/>
                          <a:sym typeface="Josefin Sans"/>
                        </a:rPr>
                        <a:t>Fasciculation</a:t>
                      </a:r>
                      <a:endParaRPr b="1" sz="1200">
                        <a:solidFill>
                          <a:srgbClr val="6AA84F"/>
                        </a:solidFill>
                        <a:latin typeface="Josefin Sans"/>
                        <a:ea typeface="Josefin Sans"/>
                        <a:cs typeface="Josefin Sans"/>
                        <a:sym typeface="Josefin Sans"/>
                      </a:endParaRPr>
                    </a:p>
                    <a:p>
                      <a:pPr indent="0" lvl="0" marL="0" rtl="0" algn="l">
                        <a:spcBef>
                          <a:spcPts val="0"/>
                        </a:spcBef>
                        <a:spcAft>
                          <a:spcPts val="0"/>
                        </a:spcAft>
                        <a:buClr>
                          <a:schemeClr val="dk1"/>
                        </a:buClr>
                        <a:buSzPts val="1100"/>
                        <a:buFont typeface="Arial"/>
                        <a:buNone/>
                      </a:pPr>
                      <a:r>
                        <a:rPr b="1" lang="en-GB" sz="1200">
                          <a:solidFill>
                            <a:srgbClr val="6AA84F"/>
                          </a:solidFill>
                          <a:latin typeface="Josefin Sans"/>
                          <a:ea typeface="Josefin Sans"/>
                          <a:cs typeface="Josefin Sans"/>
                          <a:sym typeface="Josefin Sans"/>
                        </a:rPr>
                        <a:t> </a:t>
                      </a:r>
                      <a:r>
                        <a:rPr lang="en-GB" sz="1000">
                          <a:solidFill>
                            <a:srgbClr val="6AA84F"/>
                          </a:solidFill>
                          <a:latin typeface="Josefin Sans"/>
                          <a:ea typeface="Josefin Sans"/>
                          <a:cs typeface="Josefin Sans"/>
                          <a:sym typeface="Josefin Sans"/>
                        </a:rPr>
                        <a:t>(visible) (LMN)</a:t>
                      </a:r>
                      <a:endParaRPr sz="1000">
                        <a:solidFill>
                          <a:srgbClr val="6AA84F"/>
                        </a:solidFill>
                        <a:latin typeface="Josefin Sans"/>
                        <a:ea typeface="Josefin Sans"/>
                        <a:cs typeface="Josefin Sans"/>
                        <a:sym typeface="Josefin Sans"/>
                      </a:endParaRPr>
                    </a:p>
                  </a:txBody>
                  <a:tcPr marT="91425" marB="91425" marR="91425" marL="91425">
                    <a:lnL cap="flat" cmpd="sng" w="9525">
                      <a:solidFill>
                        <a:srgbClr val="45818E"/>
                      </a:solidFill>
                      <a:prstDash val="dashDot"/>
                      <a:round/>
                      <a:headEnd len="sm" w="sm" type="none"/>
                      <a:tailEnd len="sm" w="sm" type="none"/>
                    </a:lnL>
                    <a:lnR cap="flat" cmpd="sng" w="9525">
                      <a:solidFill>
                        <a:srgbClr val="45818E"/>
                      </a:solidFill>
                      <a:prstDash val="dashDot"/>
                      <a:round/>
                      <a:headEnd len="sm" w="sm" type="none"/>
                      <a:tailEnd len="sm" w="sm" type="none"/>
                    </a:lnR>
                    <a:lnT cap="flat" cmpd="sng" w="9525">
                      <a:solidFill>
                        <a:srgbClr val="45818E"/>
                      </a:solidFill>
                      <a:prstDash val="dashDot"/>
                      <a:round/>
                      <a:headEnd len="sm" w="sm" type="none"/>
                      <a:tailEnd len="sm" w="sm" type="none"/>
                    </a:lnT>
                    <a:lnB cap="flat" cmpd="sng" w="9525">
                      <a:solidFill>
                        <a:srgbClr val="45818E"/>
                      </a:solidFill>
                      <a:prstDash val="dashDot"/>
                      <a:round/>
                      <a:headEnd len="sm" w="sm" type="none"/>
                      <a:tailEnd len="sm" w="sm" type="none"/>
                    </a:lnB>
                    <a:solidFill>
                      <a:schemeClr val="lt1"/>
                    </a:solidFill>
                  </a:tcPr>
                </a:tc>
                <a:tc>
                  <a:txBody>
                    <a:bodyPr>
                      <a:noAutofit/>
                    </a:bodyPr>
                    <a:lstStyle/>
                    <a:p>
                      <a:pPr indent="0" lvl="0" marL="0" rtl="0" algn="l">
                        <a:spcBef>
                          <a:spcPts val="0"/>
                        </a:spcBef>
                        <a:spcAft>
                          <a:spcPts val="0"/>
                        </a:spcAft>
                        <a:buNone/>
                      </a:pPr>
                      <a:r>
                        <a:rPr lang="en-GB" sz="1200">
                          <a:latin typeface="Cairo"/>
                          <a:ea typeface="Cairo"/>
                          <a:cs typeface="Cairo"/>
                          <a:sym typeface="Cairo"/>
                        </a:rPr>
                        <a:t>Absent </a:t>
                      </a:r>
                      <a:endParaRPr sz="1200">
                        <a:latin typeface="Cairo"/>
                        <a:ea typeface="Cairo"/>
                        <a:cs typeface="Cairo"/>
                        <a:sym typeface="Cairo"/>
                      </a:endParaRPr>
                    </a:p>
                  </a:txBody>
                  <a:tcPr marT="91425" marB="91425" marR="91425" marL="91425">
                    <a:lnL cap="flat" cmpd="sng" w="9525">
                      <a:solidFill>
                        <a:srgbClr val="45818E"/>
                      </a:solidFill>
                      <a:prstDash val="dashDot"/>
                      <a:round/>
                      <a:headEnd len="sm" w="sm" type="none"/>
                      <a:tailEnd len="sm" w="sm" type="none"/>
                    </a:lnL>
                    <a:lnR cap="flat" cmpd="sng" w="9525">
                      <a:solidFill>
                        <a:srgbClr val="45818E"/>
                      </a:solidFill>
                      <a:prstDash val="dashDot"/>
                      <a:round/>
                      <a:headEnd len="sm" w="sm" type="none"/>
                      <a:tailEnd len="sm" w="sm" type="none"/>
                    </a:lnR>
                    <a:lnT cap="flat" cmpd="sng" w="9525">
                      <a:solidFill>
                        <a:srgbClr val="45818E"/>
                      </a:solidFill>
                      <a:prstDash val="dashDot"/>
                      <a:round/>
                      <a:headEnd len="sm" w="sm" type="none"/>
                      <a:tailEnd len="sm" w="sm" type="none"/>
                    </a:lnT>
                    <a:lnB cap="flat" cmpd="sng" w="9525">
                      <a:solidFill>
                        <a:srgbClr val="45818E"/>
                      </a:solidFill>
                      <a:prstDash val="dashDot"/>
                      <a:round/>
                      <a:headEnd len="sm" w="sm" type="none"/>
                      <a:tailEnd len="sm" w="sm" type="none"/>
                    </a:lnB>
                    <a:solidFill>
                      <a:schemeClr val="lt1"/>
                    </a:solidFill>
                  </a:tcPr>
                </a:tc>
                <a:tc>
                  <a:txBody>
                    <a:bodyPr>
                      <a:noAutofit/>
                    </a:bodyPr>
                    <a:lstStyle/>
                    <a:p>
                      <a:pPr indent="0" lvl="0" marL="0" rtl="0" algn="l">
                        <a:spcBef>
                          <a:spcPts val="0"/>
                        </a:spcBef>
                        <a:spcAft>
                          <a:spcPts val="0"/>
                        </a:spcAft>
                        <a:buNone/>
                      </a:pPr>
                      <a:r>
                        <a:rPr lang="en-GB" sz="1200" u="sng">
                          <a:solidFill>
                            <a:srgbClr val="FF0000"/>
                          </a:solidFill>
                          <a:latin typeface="Cairo"/>
                          <a:ea typeface="Cairo"/>
                          <a:cs typeface="Cairo"/>
                          <a:sym typeface="Cairo"/>
                        </a:rPr>
                        <a:t>Present  </a:t>
                      </a:r>
                      <a:endParaRPr sz="1200" u="sng">
                        <a:solidFill>
                          <a:srgbClr val="FF0000"/>
                        </a:solidFill>
                        <a:latin typeface="Cairo"/>
                        <a:ea typeface="Cairo"/>
                        <a:cs typeface="Cairo"/>
                        <a:sym typeface="Cairo"/>
                      </a:endParaRPr>
                    </a:p>
                  </a:txBody>
                  <a:tcPr marT="91425" marB="91425" marR="91425" marL="91425">
                    <a:lnL cap="flat" cmpd="sng" w="9525">
                      <a:solidFill>
                        <a:srgbClr val="45818E"/>
                      </a:solidFill>
                      <a:prstDash val="dashDot"/>
                      <a:round/>
                      <a:headEnd len="sm" w="sm" type="none"/>
                      <a:tailEnd len="sm" w="sm" type="none"/>
                    </a:lnL>
                    <a:lnR cap="flat" cmpd="sng" w="9525">
                      <a:solidFill>
                        <a:srgbClr val="45818E"/>
                      </a:solidFill>
                      <a:prstDash val="dashDot"/>
                      <a:round/>
                      <a:headEnd len="sm" w="sm" type="none"/>
                      <a:tailEnd len="sm" w="sm" type="none"/>
                    </a:lnR>
                    <a:lnT cap="flat" cmpd="sng" w="9525">
                      <a:solidFill>
                        <a:srgbClr val="45818E"/>
                      </a:solidFill>
                      <a:prstDash val="dashDot"/>
                      <a:round/>
                      <a:headEnd len="sm" w="sm" type="none"/>
                      <a:tailEnd len="sm" w="sm" type="none"/>
                    </a:lnT>
                    <a:lnB cap="flat" cmpd="sng" w="9525">
                      <a:solidFill>
                        <a:srgbClr val="45818E"/>
                      </a:solidFill>
                      <a:prstDash val="dashDot"/>
                      <a:round/>
                      <a:headEnd len="sm" w="sm" type="none"/>
                      <a:tailEnd len="sm" w="sm" type="none"/>
                    </a:lnB>
                    <a:solidFill>
                      <a:schemeClr val="lt1"/>
                    </a:solidFill>
                  </a:tcPr>
                </a:tc>
              </a:tr>
              <a:tr h="556525">
                <a:tc>
                  <a:txBody>
                    <a:bodyPr>
                      <a:noAutofit/>
                    </a:bodyPr>
                    <a:lstStyle/>
                    <a:p>
                      <a:pPr indent="0" lvl="0" marL="0" rtl="0" algn="l">
                        <a:spcBef>
                          <a:spcPts val="0"/>
                        </a:spcBef>
                        <a:spcAft>
                          <a:spcPts val="0"/>
                        </a:spcAft>
                        <a:buClr>
                          <a:schemeClr val="dk1"/>
                        </a:buClr>
                        <a:buSzPts val="1100"/>
                        <a:buFont typeface="Arial"/>
                        <a:buNone/>
                      </a:pPr>
                      <a:r>
                        <a:rPr b="1" lang="en-GB" sz="1200">
                          <a:solidFill>
                            <a:srgbClr val="6AA84F"/>
                          </a:solidFill>
                          <a:latin typeface="Josefin Sans"/>
                          <a:ea typeface="Josefin Sans"/>
                          <a:cs typeface="Josefin Sans"/>
                          <a:sym typeface="Josefin Sans"/>
                        </a:rPr>
                        <a:t>Trophic changes </a:t>
                      </a:r>
                      <a:endParaRPr b="1" sz="1200">
                        <a:solidFill>
                          <a:srgbClr val="6AA84F"/>
                        </a:solidFill>
                        <a:latin typeface="Josefin Sans"/>
                        <a:ea typeface="Josefin Sans"/>
                        <a:cs typeface="Josefin Sans"/>
                        <a:sym typeface="Josefin Sans"/>
                      </a:endParaRPr>
                    </a:p>
                  </a:txBody>
                  <a:tcPr marT="91425" marB="91425" marR="91425" marL="91425">
                    <a:lnL cap="flat" cmpd="sng" w="9525">
                      <a:solidFill>
                        <a:srgbClr val="45818E"/>
                      </a:solidFill>
                      <a:prstDash val="dashDot"/>
                      <a:round/>
                      <a:headEnd len="sm" w="sm" type="none"/>
                      <a:tailEnd len="sm" w="sm" type="none"/>
                    </a:lnL>
                    <a:lnR cap="flat" cmpd="sng" w="9525">
                      <a:solidFill>
                        <a:srgbClr val="45818E"/>
                      </a:solidFill>
                      <a:prstDash val="dashDot"/>
                      <a:round/>
                      <a:headEnd len="sm" w="sm" type="none"/>
                      <a:tailEnd len="sm" w="sm" type="none"/>
                    </a:lnR>
                    <a:lnT cap="flat" cmpd="sng" w="9525">
                      <a:solidFill>
                        <a:srgbClr val="45818E"/>
                      </a:solidFill>
                      <a:prstDash val="dashDot"/>
                      <a:round/>
                      <a:headEnd len="sm" w="sm" type="none"/>
                      <a:tailEnd len="sm" w="sm" type="none"/>
                    </a:lnT>
                    <a:lnB cap="flat" cmpd="sng" w="9525">
                      <a:solidFill>
                        <a:srgbClr val="45818E"/>
                      </a:solidFill>
                      <a:prstDash val="dashDot"/>
                      <a:round/>
                      <a:headEnd len="sm" w="sm" type="none"/>
                      <a:tailEnd len="sm" w="sm" type="none"/>
                    </a:lnB>
                    <a:solidFill>
                      <a:schemeClr val="lt1"/>
                    </a:solidFill>
                  </a:tcPr>
                </a:tc>
                <a:tc>
                  <a:txBody>
                    <a:bodyPr>
                      <a:noAutofit/>
                    </a:bodyPr>
                    <a:lstStyle/>
                    <a:p>
                      <a:pPr indent="0" lvl="0" marL="0" rtl="0" algn="l">
                        <a:spcBef>
                          <a:spcPts val="0"/>
                        </a:spcBef>
                        <a:spcAft>
                          <a:spcPts val="0"/>
                        </a:spcAft>
                        <a:buNone/>
                      </a:pPr>
                      <a:r>
                        <a:rPr lang="en-GB" sz="1200">
                          <a:latin typeface="Cairo"/>
                          <a:ea typeface="Cairo"/>
                          <a:cs typeface="Cairo"/>
                          <a:sym typeface="Cairo"/>
                        </a:rPr>
                        <a:t>Less </a:t>
                      </a:r>
                      <a:endParaRPr sz="1200">
                        <a:latin typeface="Cairo"/>
                        <a:ea typeface="Cairo"/>
                        <a:cs typeface="Cairo"/>
                        <a:sym typeface="Cairo"/>
                      </a:endParaRPr>
                    </a:p>
                  </a:txBody>
                  <a:tcPr marT="91425" marB="91425" marR="91425" marL="91425">
                    <a:lnL cap="flat" cmpd="sng" w="9525">
                      <a:solidFill>
                        <a:srgbClr val="45818E"/>
                      </a:solidFill>
                      <a:prstDash val="dashDot"/>
                      <a:round/>
                      <a:headEnd len="sm" w="sm" type="none"/>
                      <a:tailEnd len="sm" w="sm" type="none"/>
                    </a:lnL>
                    <a:lnR cap="flat" cmpd="sng" w="9525">
                      <a:solidFill>
                        <a:srgbClr val="45818E"/>
                      </a:solidFill>
                      <a:prstDash val="dashDot"/>
                      <a:round/>
                      <a:headEnd len="sm" w="sm" type="none"/>
                      <a:tailEnd len="sm" w="sm" type="none"/>
                    </a:lnR>
                    <a:lnT cap="flat" cmpd="sng" w="9525">
                      <a:solidFill>
                        <a:srgbClr val="45818E"/>
                      </a:solidFill>
                      <a:prstDash val="dashDot"/>
                      <a:round/>
                      <a:headEnd len="sm" w="sm" type="none"/>
                      <a:tailEnd len="sm" w="sm" type="none"/>
                    </a:lnT>
                    <a:lnB cap="flat" cmpd="sng" w="9525">
                      <a:solidFill>
                        <a:srgbClr val="45818E"/>
                      </a:solidFill>
                      <a:prstDash val="dashDot"/>
                      <a:round/>
                      <a:headEnd len="sm" w="sm" type="none"/>
                      <a:tailEnd len="sm" w="sm" type="none"/>
                    </a:lnB>
                    <a:solidFill>
                      <a:schemeClr val="lt1"/>
                    </a:solidFill>
                  </a:tcPr>
                </a:tc>
                <a:tc>
                  <a:txBody>
                    <a:bodyPr>
                      <a:noAutofit/>
                    </a:bodyPr>
                    <a:lstStyle/>
                    <a:p>
                      <a:pPr indent="0" lvl="0" marL="0" rtl="0" algn="l">
                        <a:spcBef>
                          <a:spcPts val="0"/>
                        </a:spcBef>
                        <a:spcAft>
                          <a:spcPts val="0"/>
                        </a:spcAft>
                        <a:buClr>
                          <a:schemeClr val="dk1"/>
                        </a:buClr>
                        <a:buSzPts val="1100"/>
                        <a:buFont typeface="Arial"/>
                        <a:buNone/>
                      </a:pPr>
                      <a:r>
                        <a:rPr lang="en-GB" sz="1200">
                          <a:solidFill>
                            <a:schemeClr val="dk1"/>
                          </a:solidFill>
                          <a:latin typeface="Cairo"/>
                          <a:ea typeface="Cairo"/>
                          <a:cs typeface="Cairo"/>
                          <a:sym typeface="Cairo"/>
                        </a:rPr>
                        <a:t>Pronounced in skin and nails </a:t>
                      </a:r>
                      <a:endParaRPr sz="1200">
                        <a:latin typeface="Cairo"/>
                        <a:ea typeface="Cairo"/>
                        <a:cs typeface="Cairo"/>
                        <a:sym typeface="Cairo"/>
                      </a:endParaRPr>
                    </a:p>
                  </a:txBody>
                  <a:tcPr marT="91425" marB="91425" marR="91425" marL="91425">
                    <a:lnL cap="flat" cmpd="sng" w="9525">
                      <a:solidFill>
                        <a:srgbClr val="45818E"/>
                      </a:solidFill>
                      <a:prstDash val="dashDot"/>
                      <a:round/>
                      <a:headEnd len="sm" w="sm" type="none"/>
                      <a:tailEnd len="sm" w="sm" type="none"/>
                    </a:lnL>
                    <a:lnR cap="flat" cmpd="sng" w="9525">
                      <a:solidFill>
                        <a:srgbClr val="45818E"/>
                      </a:solidFill>
                      <a:prstDash val="dashDot"/>
                      <a:round/>
                      <a:headEnd len="sm" w="sm" type="none"/>
                      <a:tailEnd len="sm" w="sm" type="none"/>
                    </a:lnR>
                    <a:lnT cap="flat" cmpd="sng" w="9525">
                      <a:solidFill>
                        <a:srgbClr val="45818E"/>
                      </a:solidFill>
                      <a:prstDash val="dashDot"/>
                      <a:round/>
                      <a:headEnd len="sm" w="sm" type="none"/>
                      <a:tailEnd len="sm" w="sm" type="none"/>
                    </a:lnT>
                    <a:lnB cap="flat" cmpd="sng" w="9525">
                      <a:solidFill>
                        <a:srgbClr val="45818E"/>
                      </a:solidFill>
                      <a:prstDash val="dashDot"/>
                      <a:round/>
                      <a:headEnd len="sm" w="sm" type="none"/>
                      <a:tailEnd len="sm" w="sm" type="none"/>
                    </a:lnB>
                    <a:solidFill>
                      <a:schemeClr val="lt1"/>
                    </a:solidFill>
                  </a:tcPr>
                </a:tc>
              </a:tr>
              <a:tr h="544200">
                <a:tc>
                  <a:txBody>
                    <a:bodyPr>
                      <a:noAutofit/>
                    </a:bodyPr>
                    <a:lstStyle/>
                    <a:p>
                      <a:pPr indent="0" lvl="0" marL="0" rtl="0" algn="l">
                        <a:spcBef>
                          <a:spcPts val="0"/>
                        </a:spcBef>
                        <a:spcAft>
                          <a:spcPts val="0"/>
                        </a:spcAft>
                        <a:buClr>
                          <a:schemeClr val="dk1"/>
                        </a:buClr>
                        <a:buSzPts val="1100"/>
                        <a:buFont typeface="Arial"/>
                        <a:buNone/>
                      </a:pPr>
                      <a:r>
                        <a:rPr b="1" lang="en-GB" sz="1200">
                          <a:solidFill>
                            <a:srgbClr val="6AA84F"/>
                          </a:solidFill>
                          <a:latin typeface="Josefin Sans"/>
                          <a:ea typeface="Josefin Sans"/>
                          <a:cs typeface="Josefin Sans"/>
                          <a:sym typeface="Josefin Sans"/>
                        </a:rPr>
                        <a:t>Clonus </a:t>
                      </a:r>
                      <a:r>
                        <a:rPr lang="en-GB" sz="1000">
                          <a:solidFill>
                            <a:srgbClr val="6AA84F"/>
                          </a:solidFill>
                          <a:latin typeface="Josefin Sans"/>
                          <a:ea typeface="Josefin Sans"/>
                          <a:cs typeface="Josefin Sans"/>
                          <a:sym typeface="Josefin Sans"/>
                        </a:rPr>
                        <a:t>(rapid repetitive contraction) (UMN)</a:t>
                      </a:r>
                      <a:endParaRPr sz="1000">
                        <a:solidFill>
                          <a:srgbClr val="6AA84F"/>
                        </a:solidFill>
                        <a:latin typeface="Josefin Sans"/>
                        <a:ea typeface="Josefin Sans"/>
                        <a:cs typeface="Josefin Sans"/>
                        <a:sym typeface="Josefin Sans"/>
                      </a:endParaRPr>
                    </a:p>
                  </a:txBody>
                  <a:tcPr marT="91425" marB="91425" marR="91425" marL="91425">
                    <a:lnL cap="flat" cmpd="sng" w="9525">
                      <a:solidFill>
                        <a:srgbClr val="45818E"/>
                      </a:solidFill>
                      <a:prstDash val="dashDot"/>
                      <a:round/>
                      <a:headEnd len="sm" w="sm" type="none"/>
                      <a:tailEnd len="sm" w="sm" type="none"/>
                    </a:lnL>
                    <a:lnR cap="flat" cmpd="sng" w="9525">
                      <a:solidFill>
                        <a:srgbClr val="45818E"/>
                      </a:solidFill>
                      <a:prstDash val="dashDot"/>
                      <a:round/>
                      <a:headEnd len="sm" w="sm" type="none"/>
                      <a:tailEnd len="sm" w="sm" type="none"/>
                    </a:lnR>
                    <a:lnT cap="flat" cmpd="sng" w="9525">
                      <a:solidFill>
                        <a:srgbClr val="45818E"/>
                      </a:solidFill>
                      <a:prstDash val="dashDot"/>
                      <a:round/>
                      <a:headEnd len="sm" w="sm" type="none"/>
                      <a:tailEnd len="sm" w="sm" type="none"/>
                    </a:lnT>
                    <a:lnB cap="flat" cmpd="sng" w="9525">
                      <a:solidFill>
                        <a:srgbClr val="45818E"/>
                      </a:solidFill>
                      <a:prstDash val="dashDot"/>
                      <a:round/>
                      <a:headEnd len="sm" w="sm" type="none"/>
                      <a:tailEnd len="sm" w="sm" type="none"/>
                    </a:lnB>
                    <a:solidFill>
                      <a:schemeClr val="lt1"/>
                    </a:solidFill>
                  </a:tcPr>
                </a:tc>
                <a:tc>
                  <a:txBody>
                    <a:bodyPr>
                      <a:noAutofit/>
                    </a:bodyPr>
                    <a:lstStyle/>
                    <a:p>
                      <a:pPr indent="0" lvl="0" marL="0" rtl="0" algn="l">
                        <a:spcBef>
                          <a:spcPts val="0"/>
                        </a:spcBef>
                        <a:spcAft>
                          <a:spcPts val="0"/>
                        </a:spcAft>
                        <a:buNone/>
                      </a:pPr>
                      <a:r>
                        <a:rPr lang="en-GB" sz="1200" u="sng">
                          <a:solidFill>
                            <a:srgbClr val="FF0000"/>
                          </a:solidFill>
                          <a:latin typeface="Cairo"/>
                          <a:ea typeface="Cairo"/>
                          <a:cs typeface="Cairo"/>
                          <a:sym typeface="Cairo"/>
                        </a:rPr>
                        <a:t>Present </a:t>
                      </a:r>
                      <a:endParaRPr sz="1200" u="sng">
                        <a:solidFill>
                          <a:srgbClr val="FF0000"/>
                        </a:solidFill>
                        <a:latin typeface="Cairo"/>
                        <a:ea typeface="Cairo"/>
                        <a:cs typeface="Cairo"/>
                        <a:sym typeface="Cairo"/>
                      </a:endParaRPr>
                    </a:p>
                  </a:txBody>
                  <a:tcPr marT="91425" marB="91425" marR="91425" marL="91425">
                    <a:lnL cap="flat" cmpd="sng" w="9525">
                      <a:solidFill>
                        <a:srgbClr val="45818E"/>
                      </a:solidFill>
                      <a:prstDash val="dashDot"/>
                      <a:round/>
                      <a:headEnd len="sm" w="sm" type="none"/>
                      <a:tailEnd len="sm" w="sm" type="none"/>
                    </a:lnL>
                    <a:lnR cap="flat" cmpd="sng" w="9525">
                      <a:solidFill>
                        <a:srgbClr val="45818E"/>
                      </a:solidFill>
                      <a:prstDash val="dashDot"/>
                      <a:round/>
                      <a:headEnd len="sm" w="sm" type="none"/>
                      <a:tailEnd len="sm" w="sm" type="none"/>
                    </a:lnR>
                    <a:lnT cap="flat" cmpd="sng" w="9525">
                      <a:solidFill>
                        <a:srgbClr val="45818E"/>
                      </a:solidFill>
                      <a:prstDash val="dashDot"/>
                      <a:round/>
                      <a:headEnd len="sm" w="sm" type="none"/>
                      <a:tailEnd len="sm" w="sm" type="none"/>
                    </a:lnT>
                    <a:lnB cap="flat" cmpd="sng" w="9525">
                      <a:solidFill>
                        <a:srgbClr val="45818E"/>
                      </a:solidFill>
                      <a:prstDash val="dashDot"/>
                      <a:round/>
                      <a:headEnd len="sm" w="sm" type="none"/>
                      <a:tailEnd len="sm" w="sm" type="none"/>
                    </a:lnB>
                    <a:solidFill>
                      <a:schemeClr val="lt1"/>
                    </a:solidFill>
                  </a:tcPr>
                </a:tc>
                <a:tc>
                  <a:txBody>
                    <a:bodyPr>
                      <a:noAutofit/>
                    </a:bodyPr>
                    <a:lstStyle/>
                    <a:p>
                      <a:pPr indent="0" lvl="0" marL="0" rtl="0" algn="l">
                        <a:spcBef>
                          <a:spcPts val="0"/>
                        </a:spcBef>
                        <a:spcAft>
                          <a:spcPts val="0"/>
                        </a:spcAft>
                        <a:buNone/>
                      </a:pPr>
                      <a:r>
                        <a:rPr lang="en-GB" sz="1200">
                          <a:latin typeface="Cairo"/>
                          <a:ea typeface="Cairo"/>
                          <a:cs typeface="Cairo"/>
                          <a:sym typeface="Cairo"/>
                        </a:rPr>
                        <a:t>Absent </a:t>
                      </a:r>
                      <a:endParaRPr sz="1200">
                        <a:latin typeface="Cairo"/>
                        <a:ea typeface="Cairo"/>
                        <a:cs typeface="Cairo"/>
                        <a:sym typeface="Cairo"/>
                      </a:endParaRPr>
                    </a:p>
                  </a:txBody>
                  <a:tcPr marT="91425" marB="91425" marR="91425" marL="91425">
                    <a:lnL cap="flat" cmpd="sng" w="9525">
                      <a:solidFill>
                        <a:srgbClr val="45818E"/>
                      </a:solidFill>
                      <a:prstDash val="dashDot"/>
                      <a:round/>
                      <a:headEnd len="sm" w="sm" type="none"/>
                      <a:tailEnd len="sm" w="sm" type="none"/>
                    </a:lnL>
                    <a:lnR cap="flat" cmpd="sng" w="9525">
                      <a:solidFill>
                        <a:srgbClr val="45818E"/>
                      </a:solidFill>
                      <a:prstDash val="dashDot"/>
                      <a:round/>
                      <a:headEnd len="sm" w="sm" type="none"/>
                      <a:tailEnd len="sm" w="sm" type="none"/>
                    </a:lnR>
                    <a:lnT cap="flat" cmpd="sng" w="9525">
                      <a:solidFill>
                        <a:srgbClr val="45818E"/>
                      </a:solidFill>
                      <a:prstDash val="dashDot"/>
                      <a:round/>
                      <a:headEnd len="sm" w="sm" type="none"/>
                      <a:tailEnd len="sm" w="sm" type="none"/>
                    </a:lnT>
                    <a:lnB cap="flat" cmpd="sng" w="9525">
                      <a:solidFill>
                        <a:srgbClr val="45818E"/>
                      </a:solidFill>
                      <a:prstDash val="dashDot"/>
                      <a:round/>
                      <a:headEnd len="sm" w="sm" type="none"/>
                      <a:tailEnd len="sm" w="sm" type="none"/>
                    </a:lnB>
                    <a:solidFill>
                      <a:schemeClr val="lt1"/>
                    </a:solidFill>
                  </a:tcPr>
                </a:tc>
              </a:tr>
              <a:tr h="556525">
                <a:tc>
                  <a:txBody>
                    <a:bodyPr>
                      <a:noAutofit/>
                    </a:bodyPr>
                    <a:lstStyle/>
                    <a:p>
                      <a:pPr indent="0" lvl="0" marL="0" rtl="0" algn="l">
                        <a:spcBef>
                          <a:spcPts val="0"/>
                        </a:spcBef>
                        <a:spcAft>
                          <a:spcPts val="0"/>
                        </a:spcAft>
                        <a:buClr>
                          <a:schemeClr val="dk1"/>
                        </a:buClr>
                        <a:buSzPts val="1100"/>
                        <a:buFont typeface="Arial"/>
                        <a:buNone/>
                      </a:pPr>
                      <a:r>
                        <a:rPr b="1" lang="en-GB" sz="1200">
                          <a:solidFill>
                            <a:srgbClr val="6AA84F"/>
                          </a:solidFill>
                          <a:latin typeface="Josefin Sans"/>
                          <a:ea typeface="Josefin Sans"/>
                          <a:cs typeface="Josefin Sans"/>
                          <a:sym typeface="Josefin Sans"/>
                        </a:rPr>
                        <a:t>Babinski’s sign</a:t>
                      </a:r>
                      <a:endParaRPr b="1" sz="1200">
                        <a:solidFill>
                          <a:srgbClr val="6AA84F"/>
                        </a:solidFill>
                        <a:latin typeface="Josefin Sans"/>
                        <a:ea typeface="Josefin Sans"/>
                        <a:cs typeface="Josefin Sans"/>
                        <a:sym typeface="Josefin Sans"/>
                      </a:endParaRPr>
                    </a:p>
                  </a:txBody>
                  <a:tcPr marT="91425" marB="91425" marR="91425" marL="91425">
                    <a:lnL cap="flat" cmpd="sng" w="9525">
                      <a:solidFill>
                        <a:srgbClr val="45818E"/>
                      </a:solidFill>
                      <a:prstDash val="dashDot"/>
                      <a:round/>
                      <a:headEnd len="sm" w="sm" type="none"/>
                      <a:tailEnd len="sm" w="sm" type="none"/>
                    </a:lnL>
                    <a:lnR cap="flat" cmpd="sng" w="9525">
                      <a:solidFill>
                        <a:srgbClr val="45818E"/>
                      </a:solidFill>
                      <a:prstDash val="dashDot"/>
                      <a:round/>
                      <a:headEnd len="sm" w="sm" type="none"/>
                      <a:tailEnd len="sm" w="sm" type="none"/>
                    </a:lnR>
                    <a:lnT cap="flat" cmpd="sng" w="9525">
                      <a:solidFill>
                        <a:srgbClr val="45818E"/>
                      </a:solidFill>
                      <a:prstDash val="dashDot"/>
                      <a:round/>
                      <a:headEnd len="sm" w="sm" type="none"/>
                      <a:tailEnd len="sm" w="sm" type="none"/>
                    </a:lnT>
                    <a:lnB cap="flat" cmpd="sng" w="9525">
                      <a:solidFill>
                        <a:srgbClr val="45818E"/>
                      </a:solidFill>
                      <a:prstDash val="dashDot"/>
                      <a:round/>
                      <a:headEnd len="sm" w="sm" type="none"/>
                      <a:tailEnd len="sm" w="sm" type="none"/>
                    </a:lnB>
                    <a:solidFill>
                      <a:schemeClr val="lt1"/>
                    </a:solidFill>
                  </a:tcPr>
                </a:tc>
                <a:tc>
                  <a:txBody>
                    <a:bodyPr>
                      <a:noAutofit/>
                    </a:bodyPr>
                    <a:lstStyle/>
                    <a:p>
                      <a:pPr indent="0" lvl="0" marL="0" rtl="0" algn="l">
                        <a:spcBef>
                          <a:spcPts val="0"/>
                        </a:spcBef>
                        <a:spcAft>
                          <a:spcPts val="0"/>
                        </a:spcAft>
                        <a:buNone/>
                      </a:pPr>
                      <a:r>
                        <a:rPr lang="en-GB" sz="1200" u="sng">
                          <a:latin typeface="Cairo"/>
                          <a:ea typeface="Cairo"/>
                          <a:cs typeface="Cairo"/>
                          <a:sym typeface="Cairo"/>
                        </a:rPr>
                        <a:t>Extensor </a:t>
                      </a:r>
                      <a:r>
                        <a:rPr lang="en-GB" sz="1200">
                          <a:latin typeface="Cairo"/>
                          <a:ea typeface="Cairo"/>
                          <a:cs typeface="Cairo"/>
                          <a:sym typeface="Cairo"/>
                        </a:rPr>
                        <a:t>plantar response (positive) </a:t>
                      </a:r>
                      <a:endParaRPr sz="1200">
                        <a:latin typeface="Cairo"/>
                        <a:ea typeface="Cairo"/>
                        <a:cs typeface="Cairo"/>
                        <a:sym typeface="Cairo"/>
                      </a:endParaRPr>
                    </a:p>
                  </a:txBody>
                  <a:tcPr marT="91425" marB="91425" marR="91425" marL="91425">
                    <a:lnL cap="flat" cmpd="sng" w="9525">
                      <a:solidFill>
                        <a:srgbClr val="45818E"/>
                      </a:solidFill>
                      <a:prstDash val="dashDot"/>
                      <a:round/>
                      <a:headEnd len="sm" w="sm" type="none"/>
                      <a:tailEnd len="sm" w="sm" type="none"/>
                    </a:lnL>
                    <a:lnR cap="flat" cmpd="sng" w="9525">
                      <a:solidFill>
                        <a:srgbClr val="45818E"/>
                      </a:solidFill>
                      <a:prstDash val="dashDot"/>
                      <a:round/>
                      <a:headEnd len="sm" w="sm" type="none"/>
                      <a:tailEnd len="sm" w="sm" type="none"/>
                    </a:lnR>
                    <a:lnT cap="flat" cmpd="sng" w="9525">
                      <a:solidFill>
                        <a:srgbClr val="45818E"/>
                      </a:solidFill>
                      <a:prstDash val="dashDot"/>
                      <a:round/>
                      <a:headEnd len="sm" w="sm" type="none"/>
                      <a:tailEnd len="sm" w="sm" type="none"/>
                    </a:lnT>
                    <a:lnB cap="flat" cmpd="sng" w="9525">
                      <a:solidFill>
                        <a:srgbClr val="45818E"/>
                      </a:solidFill>
                      <a:prstDash val="dashDot"/>
                      <a:round/>
                      <a:headEnd len="sm" w="sm" type="none"/>
                      <a:tailEnd len="sm" w="sm" type="none"/>
                    </a:lnB>
                    <a:solidFill>
                      <a:schemeClr val="lt1"/>
                    </a:solidFill>
                  </a:tcPr>
                </a:tc>
                <a:tc>
                  <a:txBody>
                    <a:bodyPr>
                      <a:noAutofit/>
                    </a:bodyPr>
                    <a:lstStyle/>
                    <a:p>
                      <a:pPr indent="0" lvl="0" marL="0" rtl="0" algn="l">
                        <a:spcBef>
                          <a:spcPts val="0"/>
                        </a:spcBef>
                        <a:spcAft>
                          <a:spcPts val="0"/>
                        </a:spcAft>
                        <a:buNone/>
                      </a:pPr>
                      <a:r>
                        <a:rPr lang="en-GB" sz="1200" u="sng">
                          <a:latin typeface="Cairo"/>
                          <a:ea typeface="Cairo"/>
                          <a:cs typeface="Cairo"/>
                          <a:sym typeface="Cairo"/>
                        </a:rPr>
                        <a:t>Flexor </a:t>
                      </a:r>
                      <a:r>
                        <a:rPr lang="en-GB" sz="1200">
                          <a:latin typeface="Cairo"/>
                          <a:ea typeface="Cairo"/>
                          <a:cs typeface="Cairo"/>
                          <a:sym typeface="Cairo"/>
                        </a:rPr>
                        <a:t>or absent plantar </a:t>
                      </a:r>
                      <a:r>
                        <a:rPr lang="en-GB" sz="1200">
                          <a:latin typeface="Cairo"/>
                          <a:ea typeface="Cairo"/>
                          <a:cs typeface="Cairo"/>
                          <a:sym typeface="Cairo"/>
                        </a:rPr>
                        <a:t>response </a:t>
                      </a:r>
                      <a:endParaRPr sz="1200">
                        <a:latin typeface="Cairo"/>
                        <a:ea typeface="Cairo"/>
                        <a:cs typeface="Cairo"/>
                        <a:sym typeface="Cairo"/>
                      </a:endParaRPr>
                    </a:p>
                  </a:txBody>
                  <a:tcPr marT="91425" marB="91425" marR="91425" marL="91425">
                    <a:lnL cap="flat" cmpd="sng" w="9525">
                      <a:solidFill>
                        <a:srgbClr val="45818E"/>
                      </a:solidFill>
                      <a:prstDash val="dashDot"/>
                      <a:round/>
                      <a:headEnd len="sm" w="sm" type="none"/>
                      <a:tailEnd len="sm" w="sm" type="none"/>
                    </a:lnL>
                    <a:lnR cap="flat" cmpd="sng" w="9525">
                      <a:solidFill>
                        <a:srgbClr val="45818E"/>
                      </a:solidFill>
                      <a:prstDash val="dashDot"/>
                      <a:round/>
                      <a:headEnd len="sm" w="sm" type="none"/>
                      <a:tailEnd len="sm" w="sm" type="none"/>
                    </a:lnR>
                    <a:lnT cap="flat" cmpd="sng" w="9525">
                      <a:solidFill>
                        <a:srgbClr val="45818E"/>
                      </a:solidFill>
                      <a:prstDash val="dashDot"/>
                      <a:round/>
                      <a:headEnd len="sm" w="sm" type="none"/>
                      <a:tailEnd len="sm" w="sm" type="none"/>
                    </a:lnT>
                    <a:lnB cap="flat" cmpd="sng" w="9525">
                      <a:solidFill>
                        <a:srgbClr val="45818E"/>
                      </a:solidFill>
                      <a:prstDash val="dashDot"/>
                      <a:round/>
                      <a:headEnd len="sm" w="sm" type="none"/>
                      <a:tailEnd len="sm" w="sm" type="none"/>
                    </a:lnB>
                    <a:solidFill>
                      <a:schemeClr val="lt1"/>
                    </a:solidFill>
                  </a:tcPr>
                </a:tc>
              </a:tr>
            </a:tbl>
          </a:graphicData>
        </a:graphic>
      </p:graphicFrame>
      <p:sp>
        <p:nvSpPr>
          <p:cNvPr id="312" name="Google Shape;312;p54"/>
          <p:cNvSpPr txBox="1"/>
          <p:nvPr/>
        </p:nvSpPr>
        <p:spPr>
          <a:xfrm>
            <a:off x="316275" y="8412325"/>
            <a:ext cx="6196800" cy="150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666666"/>
                </a:solidFill>
              </a:rPr>
              <a:t>*</a:t>
            </a:r>
            <a:r>
              <a:rPr lang="en-GB" sz="1200">
                <a:solidFill>
                  <a:srgbClr val="666666"/>
                </a:solidFill>
              </a:rPr>
              <a:t>disuse means that the muscle is active and can </a:t>
            </a:r>
            <a:r>
              <a:rPr lang="en-GB" sz="1200">
                <a:solidFill>
                  <a:srgbClr val="666666"/>
                </a:solidFill>
              </a:rPr>
              <a:t>respond</a:t>
            </a:r>
            <a:r>
              <a:rPr lang="en-GB" sz="1200">
                <a:solidFill>
                  <a:srgbClr val="666666"/>
                </a:solidFill>
              </a:rPr>
              <a:t> to reflexes but you </a:t>
            </a:r>
            <a:r>
              <a:rPr lang="en-GB" sz="1200">
                <a:solidFill>
                  <a:srgbClr val="666666"/>
                </a:solidFill>
              </a:rPr>
              <a:t>can't</a:t>
            </a:r>
            <a:r>
              <a:rPr lang="en-GB" sz="1200">
                <a:solidFill>
                  <a:srgbClr val="666666"/>
                </a:solidFill>
              </a:rPr>
              <a:t> use or control the muscle </a:t>
            </a:r>
            <a:r>
              <a:rPr lang="en-GB" sz="1200">
                <a:solidFill>
                  <a:srgbClr val="666666"/>
                </a:solidFill>
              </a:rPr>
              <a:t>that's</a:t>
            </a:r>
            <a:r>
              <a:rPr lang="en-GB" sz="1200">
                <a:solidFill>
                  <a:srgbClr val="666666"/>
                </a:solidFill>
              </a:rPr>
              <a:t> why the wasting is less in UMN.</a:t>
            </a:r>
            <a:endParaRPr sz="1200">
              <a:solidFill>
                <a:srgbClr val="666666"/>
              </a:solidFill>
            </a:endParaRPr>
          </a:p>
          <a:p>
            <a:pPr indent="0" lvl="0" marL="0" rtl="0" algn="l">
              <a:spcBef>
                <a:spcPts val="0"/>
              </a:spcBef>
              <a:spcAft>
                <a:spcPts val="0"/>
              </a:spcAft>
              <a:buNone/>
            </a:pPr>
            <a:r>
              <a:rPr b="1" lang="en-GB" sz="1200">
                <a:solidFill>
                  <a:srgbClr val="666666"/>
                </a:solidFill>
              </a:rPr>
              <a:t>**</a:t>
            </a:r>
            <a:r>
              <a:rPr lang="en-GB" sz="1200">
                <a:solidFill>
                  <a:srgbClr val="666666"/>
                </a:solidFill>
              </a:rPr>
              <a:t>the intensity of a reflex is regulated by the higher centers so, if the UMN is damaged ,the reflex will still occur but it will not be lowered by the UMN </a:t>
            </a:r>
            <a:endParaRPr sz="1200">
              <a:solidFill>
                <a:srgbClr val="666666"/>
              </a:solidFill>
            </a:endParaRPr>
          </a:p>
          <a:p>
            <a:pPr indent="0" lvl="0" marL="0" rtl="0" algn="l">
              <a:spcBef>
                <a:spcPts val="0"/>
              </a:spcBef>
              <a:spcAft>
                <a:spcPts val="0"/>
              </a:spcAft>
              <a:buNone/>
            </a:pPr>
            <a:r>
              <a:rPr b="1" lang="en-GB" sz="1200">
                <a:solidFill>
                  <a:srgbClr val="666666"/>
                </a:solidFill>
              </a:rPr>
              <a:t>***</a:t>
            </a:r>
            <a:r>
              <a:rPr lang="en-GB" sz="1200">
                <a:solidFill>
                  <a:srgbClr val="666666"/>
                </a:solidFill>
              </a:rPr>
              <a:t>UMN has a main role in polysynaptic reflexes so, damage in UMN will inhibit the superficial reflex </a:t>
            </a:r>
            <a:endParaRPr sz="1200">
              <a:solidFill>
                <a:srgbClr val="666666"/>
              </a:solidFill>
            </a:endParaRPr>
          </a:p>
        </p:txBody>
      </p:sp>
      <p:sp>
        <p:nvSpPr>
          <p:cNvPr id="313" name="Google Shape;313;p54"/>
          <p:cNvSpPr txBox="1"/>
          <p:nvPr/>
        </p:nvSpPr>
        <p:spPr>
          <a:xfrm>
            <a:off x="256802" y="517526"/>
            <a:ext cx="5486400" cy="54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45818E"/>
                </a:solidFill>
                <a:highlight>
                  <a:srgbClr val="D0E0E3"/>
                </a:highlight>
                <a:latin typeface="Josefin Sans"/>
                <a:ea typeface="Josefin Sans"/>
                <a:cs typeface="Josefin Sans"/>
                <a:sym typeface="Josefin Sans"/>
              </a:rPr>
              <a:t>Comparison upper and lower motor neuron lesions </a:t>
            </a:r>
            <a:endParaRPr sz="1800">
              <a:solidFill>
                <a:srgbClr val="45818E"/>
              </a:solidFill>
              <a:highlight>
                <a:srgbClr val="D0E0E3"/>
              </a:highlight>
              <a:latin typeface="Josefin Sans"/>
              <a:ea typeface="Josefin Sans"/>
              <a:cs typeface="Josefin Sans"/>
              <a:sym typeface="Josefin Sans"/>
            </a:endParaRPr>
          </a:p>
        </p:txBody>
      </p:sp>
      <p:graphicFrame>
        <p:nvGraphicFramePr>
          <p:cNvPr id="314" name="Google Shape;314;p54"/>
          <p:cNvGraphicFramePr/>
          <p:nvPr/>
        </p:nvGraphicFramePr>
        <p:xfrm>
          <a:off x="-5539400" y="1065634"/>
          <a:ext cx="3000000" cy="3000000"/>
        </p:xfrm>
        <a:graphic>
          <a:graphicData uri="http://schemas.openxmlformats.org/drawingml/2006/table">
            <a:tbl>
              <a:tblPr>
                <a:noFill/>
                <a:tableStyleId>{E64705A2-1D39-44DF-9B26-FDD4F64B4387}</a:tableStyleId>
              </a:tblPr>
              <a:tblGrid>
                <a:gridCol w="1636850"/>
                <a:gridCol w="1636850"/>
                <a:gridCol w="1636850"/>
              </a:tblGrid>
              <a:tr h="384150">
                <a:tc>
                  <a:txBody>
                    <a:bodyPr>
                      <a:noAutofit/>
                    </a:bodyPr>
                    <a:lstStyle/>
                    <a:p>
                      <a:pPr indent="0" lvl="0" marL="0" rtl="0" algn="l">
                        <a:spcBef>
                          <a:spcPts val="0"/>
                        </a:spcBef>
                        <a:spcAft>
                          <a:spcPts val="0"/>
                        </a:spcAft>
                        <a:buNone/>
                      </a:pPr>
                      <a:r>
                        <a:t/>
                      </a:r>
                      <a:endParaRPr>
                        <a:latin typeface="Cairo"/>
                        <a:ea typeface="Cairo"/>
                        <a:cs typeface="Cairo"/>
                        <a:sym typeface="Cairo"/>
                      </a:endParaRPr>
                    </a:p>
                  </a:txBody>
                  <a:tcPr marT="91425" marB="91425" marR="91425" marL="91425">
                    <a:lnL cap="flat" cmpd="sng" w="19050">
                      <a:solidFill>
                        <a:srgbClr val="45818E"/>
                      </a:solidFill>
                      <a:prstDash val="dashDot"/>
                      <a:round/>
                      <a:headEnd len="sm" w="sm" type="none"/>
                      <a:tailEnd len="sm" w="sm" type="none"/>
                    </a:lnL>
                    <a:lnR cap="flat" cmpd="sng" w="19050">
                      <a:solidFill>
                        <a:srgbClr val="45818E"/>
                      </a:solidFill>
                      <a:prstDash val="dashDot"/>
                      <a:round/>
                      <a:headEnd len="sm" w="sm" type="none"/>
                      <a:tailEnd len="sm" w="sm" type="none"/>
                    </a:lnR>
                    <a:lnT cap="flat" cmpd="sng" w="19050">
                      <a:solidFill>
                        <a:srgbClr val="45818E"/>
                      </a:solidFill>
                      <a:prstDash val="dashDot"/>
                      <a:round/>
                      <a:headEnd len="sm" w="sm" type="none"/>
                      <a:tailEnd len="sm" w="sm" type="none"/>
                    </a:lnT>
                    <a:lnB cap="flat" cmpd="sng" w="19050">
                      <a:solidFill>
                        <a:srgbClr val="45818E"/>
                      </a:solidFill>
                      <a:prstDash val="dashDot"/>
                      <a:round/>
                      <a:headEnd len="sm" w="sm" type="none"/>
                      <a:tailEnd len="sm" w="sm" type="none"/>
                    </a:lnB>
                    <a:solidFill>
                      <a:schemeClr val="lt1"/>
                    </a:solidFill>
                  </a:tcPr>
                </a:tc>
                <a:tc>
                  <a:txBody>
                    <a:bodyPr>
                      <a:noAutofit/>
                    </a:bodyPr>
                    <a:lstStyle/>
                    <a:p>
                      <a:pPr indent="0" lvl="0" marL="0" rtl="0" algn="l">
                        <a:spcBef>
                          <a:spcPts val="0"/>
                        </a:spcBef>
                        <a:spcAft>
                          <a:spcPts val="0"/>
                        </a:spcAft>
                        <a:buNone/>
                      </a:pPr>
                      <a:r>
                        <a:rPr b="1" lang="en-GB">
                          <a:solidFill>
                            <a:srgbClr val="A64D79"/>
                          </a:solidFill>
                          <a:latin typeface="Josefin Sans"/>
                          <a:ea typeface="Josefin Sans"/>
                          <a:cs typeface="Josefin Sans"/>
                          <a:sym typeface="Josefin Sans"/>
                        </a:rPr>
                        <a:t>UMN lesion </a:t>
                      </a:r>
                      <a:endParaRPr b="1">
                        <a:solidFill>
                          <a:srgbClr val="A64D79"/>
                        </a:solidFill>
                        <a:latin typeface="Josefin Sans"/>
                        <a:ea typeface="Josefin Sans"/>
                        <a:cs typeface="Josefin Sans"/>
                        <a:sym typeface="Josefin Sans"/>
                      </a:endParaRPr>
                    </a:p>
                  </a:txBody>
                  <a:tcPr marT="91425" marB="91425" marR="91425" marL="91425">
                    <a:lnL cap="flat" cmpd="sng" w="19050">
                      <a:solidFill>
                        <a:srgbClr val="45818E"/>
                      </a:solidFill>
                      <a:prstDash val="dashDot"/>
                      <a:round/>
                      <a:headEnd len="sm" w="sm" type="none"/>
                      <a:tailEnd len="sm" w="sm" type="none"/>
                    </a:lnL>
                    <a:lnR cap="flat" cmpd="sng" w="19050">
                      <a:solidFill>
                        <a:srgbClr val="45818E"/>
                      </a:solidFill>
                      <a:prstDash val="dashDot"/>
                      <a:round/>
                      <a:headEnd len="sm" w="sm" type="none"/>
                      <a:tailEnd len="sm" w="sm" type="none"/>
                    </a:lnR>
                    <a:lnT cap="flat" cmpd="sng" w="19050">
                      <a:solidFill>
                        <a:srgbClr val="45818E"/>
                      </a:solidFill>
                      <a:prstDash val="dashDot"/>
                      <a:round/>
                      <a:headEnd len="sm" w="sm" type="none"/>
                      <a:tailEnd len="sm" w="sm" type="none"/>
                    </a:lnT>
                    <a:lnB cap="flat" cmpd="sng" w="19050">
                      <a:solidFill>
                        <a:srgbClr val="45818E"/>
                      </a:solidFill>
                      <a:prstDash val="dashDot"/>
                      <a:round/>
                      <a:headEnd len="sm" w="sm" type="none"/>
                      <a:tailEnd len="sm" w="sm" type="none"/>
                    </a:lnB>
                    <a:solidFill>
                      <a:srgbClr val="EAD1DC"/>
                    </a:solidFill>
                  </a:tcPr>
                </a:tc>
                <a:tc>
                  <a:txBody>
                    <a:bodyPr>
                      <a:noAutofit/>
                    </a:bodyPr>
                    <a:lstStyle/>
                    <a:p>
                      <a:pPr indent="0" lvl="0" marL="0" rtl="0" algn="l">
                        <a:spcBef>
                          <a:spcPts val="0"/>
                        </a:spcBef>
                        <a:spcAft>
                          <a:spcPts val="0"/>
                        </a:spcAft>
                        <a:buNone/>
                      </a:pPr>
                      <a:r>
                        <a:rPr b="1" lang="en-GB">
                          <a:solidFill>
                            <a:srgbClr val="45818E"/>
                          </a:solidFill>
                          <a:latin typeface="Josefin Sans"/>
                          <a:ea typeface="Josefin Sans"/>
                          <a:cs typeface="Josefin Sans"/>
                          <a:sym typeface="Josefin Sans"/>
                        </a:rPr>
                        <a:t>LMN lesion </a:t>
                      </a:r>
                      <a:endParaRPr b="1">
                        <a:solidFill>
                          <a:srgbClr val="45818E"/>
                        </a:solidFill>
                        <a:latin typeface="Josefin Sans"/>
                        <a:ea typeface="Josefin Sans"/>
                        <a:cs typeface="Josefin Sans"/>
                        <a:sym typeface="Josefin Sans"/>
                      </a:endParaRPr>
                    </a:p>
                  </a:txBody>
                  <a:tcPr marT="91425" marB="91425" marR="91425" marL="91425">
                    <a:lnL cap="flat" cmpd="sng" w="19050">
                      <a:solidFill>
                        <a:srgbClr val="45818E"/>
                      </a:solidFill>
                      <a:prstDash val="dashDot"/>
                      <a:round/>
                      <a:headEnd len="sm" w="sm" type="none"/>
                      <a:tailEnd len="sm" w="sm" type="none"/>
                    </a:lnL>
                    <a:lnR cap="flat" cmpd="sng" w="19050">
                      <a:solidFill>
                        <a:srgbClr val="45818E"/>
                      </a:solidFill>
                      <a:prstDash val="dashDot"/>
                      <a:round/>
                      <a:headEnd len="sm" w="sm" type="none"/>
                      <a:tailEnd len="sm" w="sm" type="none"/>
                    </a:lnR>
                    <a:lnT cap="flat" cmpd="sng" w="19050">
                      <a:solidFill>
                        <a:srgbClr val="45818E"/>
                      </a:solidFill>
                      <a:prstDash val="dashDot"/>
                      <a:round/>
                      <a:headEnd len="sm" w="sm" type="none"/>
                      <a:tailEnd len="sm" w="sm" type="none"/>
                    </a:lnT>
                    <a:lnB cap="flat" cmpd="sng" w="19050">
                      <a:solidFill>
                        <a:srgbClr val="45818E"/>
                      </a:solidFill>
                      <a:prstDash val="dashDot"/>
                      <a:round/>
                      <a:headEnd len="sm" w="sm" type="none"/>
                      <a:tailEnd len="sm" w="sm" type="none"/>
                    </a:lnB>
                    <a:solidFill>
                      <a:srgbClr val="D0E0E3"/>
                    </a:solidFill>
                  </a:tcPr>
                </a:tc>
              </a:tr>
              <a:tr h="990000">
                <a:tc>
                  <a:txBody>
                    <a:bodyPr>
                      <a:noAutofit/>
                    </a:bodyPr>
                    <a:lstStyle/>
                    <a:p>
                      <a:pPr indent="0" lvl="0" marL="0" rtl="0" algn="l">
                        <a:spcBef>
                          <a:spcPts val="0"/>
                        </a:spcBef>
                        <a:spcAft>
                          <a:spcPts val="0"/>
                        </a:spcAft>
                        <a:buClr>
                          <a:schemeClr val="dk1"/>
                        </a:buClr>
                        <a:buSzPts val="1100"/>
                        <a:buFont typeface="Arial"/>
                        <a:buNone/>
                      </a:pPr>
                      <a:r>
                        <a:rPr b="1" lang="en-GB" sz="1200">
                          <a:solidFill>
                            <a:srgbClr val="6AA84F"/>
                          </a:solidFill>
                          <a:latin typeface="Josefin Sans"/>
                          <a:ea typeface="Josefin Sans"/>
                          <a:cs typeface="Josefin Sans"/>
                          <a:sym typeface="Josefin Sans"/>
                        </a:rPr>
                        <a:t>Pattern</a:t>
                      </a:r>
                      <a:endParaRPr b="1" sz="1200">
                        <a:solidFill>
                          <a:srgbClr val="6AA84F"/>
                        </a:solidFill>
                        <a:latin typeface="Josefin Sans"/>
                        <a:ea typeface="Josefin Sans"/>
                        <a:cs typeface="Josefin Sans"/>
                        <a:sym typeface="Josefin Sans"/>
                      </a:endParaRPr>
                    </a:p>
                  </a:txBody>
                  <a:tcPr marT="91425" marB="91425" marR="91425" marL="91425">
                    <a:lnL cap="flat" cmpd="sng" w="19050">
                      <a:solidFill>
                        <a:srgbClr val="45818E"/>
                      </a:solidFill>
                      <a:prstDash val="dashDot"/>
                      <a:round/>
                      <a:headEnd len="sm" w="sm" type="none"/>
                      <a:tailEnd len="sm" w="sm" type="none"/>
                    </a:lnL>
                    <a:lnR cap="flat" cmpd="sng" w="19050">
                      <a:solidFill>
                        <a:srgbClr val="45818E"/>
                      </a:solidFill>
                      <a:prstDash val="dashDot"/>
                      <a:round/>
                      <a:headEnd len="sm" w="sm" type="none"/>
                      <a:tailEnd len="sm" w="sm" type="none"/>
                    </a:lnR>
                    <a:lnT cap="flat" cmpd="sng" w="19050">
                      <a:solidFill>
                        <a:srgbClr val="45818E"/>
                      </a:solidFill>
                      <a:prstDash val="dashDot"/>
                      <a:round/>
                      <a:headEnd len="sm" w="sm" type="none"/>
                      <a:tailEnd len="sm" w="sm" type="none"/>
                    </a:lnT>
                    <a:lnB cap="flat" cmpd="sng" w="19050">
                      <a:solidFill>
                        <a:srgbClr val="45818E"/>
                      </a:solidFill>
                      <a:prstDash val="dashDot"/>
                      <a:round/>
                      <a:headEnd len="sm" w="sm" type="none"/>
                      <a:tailEnd len="sm" w="sm" type="none"/>
                    </a:lnB>
                    <a:solidFill>
                      <a:srgbClr val="FFFFFF"/>
                    </a:solidFill>
                  </a:tcPr>
                </a:tc>
                <a:tc>
                  <a:txBody>
                    <a:bodyPr>
                      <a:noAutofit/>
                    </a:bodyPr>
                    <a:lstStyle/>
                    <a:p>
                      <a:pPr indent="0" lvl="0" marL="0" rtl="0" algn="l">
                        <a:spcBef>
                          <a:spcPts val="0"/>
                        </a:spcBef>
                        <a:spcAft>
                          <a:spcPts val="0"/>
                        </a:spcAft>
                        <a:buNone/>
                      </a:pPr>
                      <a:r>
                        <a:rPr lang="en-GB" sz="1200">
                          <a:latin typeface="Cairo"/>
                          <a:ea typeface="Cairo"/>
                          <a:cs typeface="Cairo"/>
                          <a:sym typeface="Cairo"/>
                        </a:rPr>
                        <a:t>Paralysis affect movements</a:t>
                      </a:r>
                      <a:endParaRPr sz="1200">
                        <a:solidFill>
                          <a:srgbClr val="666666"/>
                        </a:solidFill>
                        <a:latin typeface="Cairo"/>
                        <a:ea typeface="Cairo"/>
                        <a:cs typeface="Cairo"/>
                        <a:sym typeface="Cairo"/>
                      </a:endParaRPr>
                    </a:p>
                    <a:p>
                      <a:pPr indent="0" lvl="0" marL="0" rtl="0" algn="l">
                        <a:spcBef>
                          <a:spcPts val="0"/>
                        </a:spcBef>
                        <a:spcAft>
                          <a:spcPts val="0"/>
                        </a:spcAft>
                        <a:buNone/>
                      </a:pPr>
                      <a:r>
                        <a:rPr lang="en-GB" sz="1200">
                          <a:solidFill>
                            <a:srgbClr val="666666"/>
                          </a:solidFill>
                          <a:latin typeface="Cairo"/>
                          <a:ea typeface="Cairo"/>
                          <a:cs typeface="Cairo"/>
                          <a:sym typeface="Cairo"/>
                        </a:rPr>
                        <a:t>(The hole muscles are affected)</a:t>
                      </a:r>
                      <a:endParaRPr sz="1200">
                        <a:latin typeface="Cairo"/>
                        <a:ea typeface="Cairo"/>
                        <a:cs typeface="Cairo"/>
                        <a:sym typeface="Cairo"/>
                      </a:endParaRPr>
                    </a:p>
                  </a:txBody>
                  <a:tcPr marT="91425" marB="91425" marR="91425" marL="91425">
                    <a:lnL cap="flat" cmpd="sng" w="19050">
                      <a:solidFill>
                        <a:srgbClr val="45818E"/>
                      </a:solidFill>
                      <a:prstDash val="dashDot"/>
                      <a:round/>
                      <a:headEnd len="sm" w="sm" type="none"/>
                      <a:tailEnd len="sm" w="sm" type="none"/>
                    </a:lnL>
                    <a:lnR cap="flat" cmpd="sng" w="19050">
                      <a:solidFill>
                        <a:srgbClr val="45818E"/>
                      </a:solidFill>
                      <a:prstDash val="dashDot"/>
                      <a:round/>
                      <a:headEnd len="sm" w="sm" type="none"/>
                      <a:tailEnd len="sm" w="sm" type="none"/>
                    </a:lnR>
                    <a:lnT cap="flat" cmpd="sng" w="19050">
                      <a:solidFill>
                        <a:srgbClr val="45818E"/>
                      </a:solidFill>
                      <a:prstDash val="dashDot"/>
                      <a:round/>
                      <a:headEnd len="sm" w="sm" type="none"/>
                      <a:tailEnd len="sm" w="sm" type="none"/>
                    </a:lnT>
                    <a:lnB cap="flat" cmpd="sng" w="19050">
                      <a:solidFill>
                        <a:srgbClr val="45818E"/>
                      </a:solidFill>
                      <a:prstDash val="dashDot"/>
                      <a:round/>
                      <a:headEnd len="sm" w="sm" type="none"/>
                      <a:tailEnd len="sm" w="sm" type="none"/>
                    </a:lnB>
                    <a:solidFill>
                      <a:schemeClr val="lt1"/>
                    </a:solidFill>
                  </a:tcPr>
                </a:tc>
                <a:tc>
                  <a:txBody>
                    <a:bodyPr>
                      <a:noAutofit/>
                    </a:bodyPr>
                    <a:lstStyle/>
                    <a:p>
                      <a:pPr indent="0" lvl="0" marL="0" rtl="0" algn="l">
                        <a:spcBef>
                          <a:spcPts val="0"/>
                        </a:spcBef>
                        <a:spcAft>
                          <a:spcPts val="0"/>
                        </a:spcAft>
                        <a:buNone/>
                      </a:pPr>
                      <a:r>
                        <a:rPr lang="en-GB" sz="1200">
                          <a:latin typeface="Cairo"/>
                          <a:ea typeface="Cairo"/>
                          <a:cs typeface="Cairo"/>
                          <a:sym typeface="Cairo"/>
                        </a:rPr>
                        <a:t>Individual muscle or group of muscles are affected </a:t>
                      </a:r>
                      <a:endParaRPr sz="1200">
                        <a:latin typeface="Cairo"/>
                        <a:ea typeface="Cairo"/>
                        <a:cs typeface="Cairo"/>
                        <a:sym typeface="Cairo"/>
                      </a:endParaRPr>
                    </a:p>
                  </a:txBody>
                  <a:tcPr marT="91425" marB="91425" marR="91425" marL="91425">
                    <a:lnL cap="flat" cmpd="sng" w="19050">
                      <a:solidFill>
                        <a:srgbClr val="45818E"/>
                      </a:solidFill>
                      <a:prstDash val="dashDot"/>
                      <a:round/>
                      <a:headEnd len="sm" w="sm" type="none"/>
                      <a:tailEnd len="sm" w="sm" type="none"/>
                    </a:lnL>
                    <a:lnR cap="flat" cmpd="sng" w="19050">
                      <a:solidFill>
                        <a:srgbClr val="45818E"/>
                      </a:solidFill>
                      <a:prstDash val="dashDot"/>
                      <a:round/>
                      <a:headEnd len="sm" w="sm" type="none"/>
                      <a:tailEnd len="sm" w="sm" type="none"/>
                    </a:lnR>
                    <a:lnT cap="flat" cmpd="sng" w="19050">
                      <a:solidFill>
                        <a:srgbClr val="45818E"/>
                      </a:solidFill>
                      <a:prstDash val="dashDot"/>
                      <a:round/>
                      <a:headEnd len="sm" w="sm" type="none"/>
                      <a:tailEnd len="sm" w="sm" type="none"/>
                    </a:lnT>
                    <a:lnB cap="flat" cmpd="sng" w="19050">
                      <a:solidFill>
                        <a:srgbClr val="45818E"/>
                      </a:solidFill>
                      <a:prstDash val="dashDot"/>
                      <a:round/>
                      <a:headEnd len="sm" w="sm" type="none"/>
                      <a:tailEnd len="sm" w="sm" type="none"/>
                    </a:lnB>
                    <a:solidFill>
                      <a:schemeClr val="lt1"/>
                    </a:solidFill>
                  </a:tcPr>
                </a:tc>
              </a:tr>
              <a:tr h="1278200">
                <a:tc>
                  <a:txBody>
                    <a:bodyPr>
                      <a:noAutofit/>
                    </a:bodyPr>
                    <a:lstStyle/>
                    <a:p>
                      <a:pPr indent="0" lvl="0" marL="0" rtl="0" algn="l">
                        <a:spcBef>
                          <a:spcPts val="0"/>
                        </a:spcBef>
                        <a:spcAft>
                          <a:spcPts val="0"/>
                        </a:spcAft>
                        <a:buClr>
                          <a:schemeClr val="dk1"/>
                        </a:buClr>
                        <a:buSzPts val="1100"/>
                        <a:buFont typeface="Arial"/>
                        <a:buNone/>
                      </a:pPr>
                      <a:r>
                        <a:rPr b="1" lang="en-GB" sz="1200">
                          <a:solidFill>
                            <a:srgbClr val="6AA84F"/>
                          </a:solidFill>
                          <a:latin typeface="Josefin Sans"/>
                          <a:ea typeface="Josefin Sans"/>
                          <a:cs typeface="Josefin Sans"/>
                          <a:sym typeface="Josefin Sans"/>
                        </a:rPr>
                        <a:t>Wasting</a:t>
                      </a:r>
                      <a:endParaRPr b="1" sz="1200">
                        <a:solidFill>
                          <a:srgbClr val="6AA84F"/>
                        </a:solidFill>
                        <a:latin typeface="Josefin Sans"/>
                        <a:ea typeface="Josefin Sans"/>
                        <a:cs typeface="Josefin Sans"/>
                        <a:sym typeface="Josefin Sans"/>
                      </a:endParaRPr>
                    </a:p>
                  </a:txBody>
                  <a:tcPr marT="91425" marB="91425" marR="91425" marL="91425">
                    <a:lnL cap="flat" cmpd="sng" w="19050">
                      <a:solidFill>
                        <a:srgbClr val="45818E"/>
                      </a:solidFill>
                      <a:prstDash val="dashDot"/>
                      <a:round/>
                      <a:headEnd len="sm" w="sm" type="none"/>
                      <a:tailEnd len="sm" w="sm" type="none"/>
                    </a:lnL>
                    <a:lnR cap="flat" cmpd="sng" w="19050">
                      <a:solidFill>
                        <a:srgbClr val="45818E"/>
                      </a:solidFill>
                      <a:prstDash val="dashDot"/>
                      <a:round/>
                      <a:headEnd len="sm" w="sm" type="none"/>
                      <a:tailEnd len="sm" w="sm" type="none"/>
                    </a:lnR>
                    <a:lnT cap="flat" cmpd="sng" w="19050">
                      <a:solidFill>
                        <a:srgbClr val="45818E"/>
                      </a:solidFill>
                      <a:prstDash val="dashDot"/>
                      <a:round/>
                      <a:headEnd len="sm" w="sm" type="none"/>
                      <a:tailEnd len="sm" w="sm" type="none"/>
                    </a:lnT>
                    <a:lnB cap="flat" cmpd="sng" w="19050">
                      <a:solidFill>
                        <a:srgbClr val="45818E"/>
                      </a:solidFill>
                      <a:prstDash val="dashDot"/>
                      <a:round/>
                      <a:headEnd len="sm" w="sm" type="none"/>
                      <a:tailEnd len="sm" w="sm" type="none"/>
                    </a:lnB>
                    <a:solidFill>
                      <a:srgbClr val="FFFFFF"/>
                    </a:solidFill>
                  </a:tcPr>
                </a:tc>
                <a:tc>
                  <a:txBody>
                    <a:bodyPr>
                      <a:noAutofit/>
                    </a:bodyPr>
                    <a:lstStyle/>
                    <a:p>
                      <a:pPr indent="0" lvl="0" marL="0" rtl="0" algn="l">
                        <a:spcBef>
                          <a:spcPts val="0"/>
                        </a:spcBef>
                        <a:spcAft>
                          <a:spcPts val="0"/>
                        </a:spcAft>
                        <a:buNone/>
                      </a:pPr>
                      <a:r>
                        <a:rPr lang="en-GB" sz="1200">
                          <a:latin typeface="Cairo"/>
                          <a:ea typeface="Cairo"/>
                          <a:cs typeface="Cairo"/>
                          <a:sym typeface="Cairo"/>
                        </a:rPr>
                        <a:t>Not pronounced (70-80) </a:t>
                      </a:r>
                      <a:r>
                        <a:rPr lang="en-GB" sz="1200">
                          <a:solidFill>
                            <a:srgbClr val="666666"/>
                          </a:solidFill>
                          <a:latin typeface="Cairo"/>
                          <a:ea typeface="Cairo"/>
                          <a:cs typeface="Cairo"/>
                          <a:sym typeface="Cairo"/>
                        </a:rPr>
                        <a:t>(there is muscle waste due to disuse*but less than LMN) (Tropic)</a:t>
                      </a:r>
                      <a:endParaRPr sz="1200">
                        <a:solidFill>
                          <a:srgbClr val="666666"/>
                        </a:solidFill>
                        <a:latin typeface="Cairo"/>
                        <a:ea typeface="Cairo"/>
                        <a:cs typeface="Cairo"/>
                        <a:sym typeface="Cairo"/>
                      </a:endParaRPr>
                    </a:p>
                  </a:txBody>
                  <a:tcPr marT="91425" marB="91425" marR="91425" marL="91425">
                    <a:lnL cap="flat" cmpd="sng" w="19050">
                      <a:solidFill>
                        <a:srgbClr val="45818E"/>
                      </a:solidFill>
                      <a:prstDash val="dashDot"/>
                      <a:round/>
                      <a:headEnd len="sm" w="sm" type="none"/>
                      <a:tailEnd len="sm" w="sm" type="none"/>
                    </a:lnL>
                    <a:lnR cap="flat" cmpd="sng" w="19050">
                      <a:solidFill>
                        <a:srgbClr val="45818E"/>
                      </a:solidFill>
                      <a:prstDash val="dashDot"/>
                      <a:round/>
                      <a:headEnd len="sm" w="sm" type="none"/>
                      <a:tailEnd len="sm" w="sm" type="none"/>
                    </a:lnR>
                    <a:lnT cap="flat" cmpd="sng" w="19050">
                      <a:solidFill>
                        <a:srgbClr val="45818E"/>
                      </a:solidFill>
                      <a:prstDash val="dashDot"/>
                      <a:round/>
                      <a:headEnd len="sm" w="sm" type="none"/>
                      <a:tailEnd len="sm" w="sm" type="none"/>
                    </a:lnT>
                    <a:lnB cap="flat" cmpd="sng" w="19050">
                      <a:solidFill>
                        <a:srgbClr val="45818E"/>
                      </a:solidFill>
                      <a:prstDash val="dashDot"/>
                      <a:round/>
                      <a:headEnd len="sm" w="sm" type="none"/>
                      <a:tailEnd len="sm" w="sm" type="none"/>
                    </a:lnB>
                    <a:solidFill>
                      <a:schemeClr val="lt1"/>
                    </a:solidFill>
                  </a:tcPr>
                </a:tc>
                <a:tc>
                  <a:txBody>
                    <a:bodyPr>
                      <a:noAutofit/>
                    </a:bodyPr>
                    <a:lstStyle/>
                    <a:p>
                      <a:pPr indent="0" lvl="0" marL="0" rtl="0" algn="l">
                        <a:spcBef>
                          <a:spcPts val="0"/>
                        </a:spcBef>
                        <a:spcAft>
                          <a:spcPts val="0"/>
                        </a:spcAft>
                        <a:buNone/>
                      </a:pPr>
                      <a:r>
                        <a:rPr lang="en-GB" sz="1200">
                          <a:latin typeface="Cairo"/>
                          <a:ea typeface="Cairo"/>
                          <a:cs typeface="Cairo"/>
                          <a:sym typeface="Cairo"/>
                        </a:rPr>
                        <a:t>Pronounced (20-30) </a:t>
                      </a:r>
                      <a:r>
                        <a:rPr lang="en-GB" sz="1200">
                          <a:solidFill>
                            <a:srgbClr val="666666"/>
                          </a:solidFill>
                          <a:latin typeface="Cairo"/>
                          <a:ea typeface="Cairo"/>
                          <a:cs typeface="Cairo"/>
                          <a:sym typeface="Cairo"/>
                        </a:rPr>
                        <a:t>(more wasted than UMN because the muscle supply is damaged) (non tropic)</a:t>
                      </a:r>
                      <a:endParaRPr sz="1200">
                        <a:solidFill>
                          <a:srgbClr val="666666"/>
                        </a:solidFill>
                        <a:latin typeface="Cairo"/>
                        <a:ea typeface="Cairo"/>
                        <a:cs typeface="Cairo"/>
                        <a:sym typeface="Cairo"/>
                      </a:endParaRPr>
                    </a:p>
                  </a:txBody>
                  <a:tcPr marT="91425" marB="91425" marR="91425" marL="91425">
                    <a:lnL cap="flat" cmpd="sng" w="19050">
                      <a:solidFill>
                        <a:srgbClr val="45818E"/>
                      </a:solidFill>
                      <a:prstDash val="dashDot"/>
                      <a:round/>
                      <a:headEnd len="sm" w="sm" type="none"/>
                      <a:tailEnd len="sm" w="sm" type="none"/>
                    </a:lnL>
                    <a:lnR cap="flat" cmpd="sng" w="19050">
                      <a:solidFill>
                        <a:srgbClr val="45818E"/>
                      </a:solidFill>
                      <a:prstDash val="dashDot"/>
                      <a:round/>
                      <a:headEnd len="sm" w="sm" type="none"/>
                      <a:tailEnd len="sm" w="sm" type="none"/>
                    </a:lnR>
                    <a:lnT cap="flat" cmpd="sng" w="19050">
                      <a:solidFill>
                        <a:srgbClr val="45818E"/>
                      </a:solidFill>
                      <a:prstDash val="dashDot"/>
                      <a:round/>
                      <a:headEnd len="sm" w="sm" type="none"/>
                      <a:tailEnd len="sm" w="sm" type="none"/>
                    </a:lnT>
                    <a:lnB cap="flat" cmpd="sng" w="19050">
                      <a:solidFill>
                        <a:srgbClr val="45818E"/>
                      </a:solidFill>
                      <a:prstDash val="dashDot"/>
                      <a:round/>
                      <a:headEnd len="sm" w="sm" type="none"/>
                      <a:tailEnd len="sm" w="sm" type="none"/>
                    </a:lnB>
                    <a:solidFill>
                      <a:schemeClr val="lt1"/>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pic>
        <p:nvPicPr>
          <p:cNvPr id="319" name="Google Shape;319;p55"/>
          <p:cNvPicPr preferRelativeResize="0"/>
          <p:nvPr/>
        </p:nvPicPr>
        <p:blipFill rotWithShape="1">
          <a:blip r:embed="rId3">
            <a:alphaModFix/>
          </a:blip>
          <a:srcRect b="6228" l="4952" r="22007" t="4922"/>
          <a:stretch/>
        </p:blipFill>
        <p:spPr>
          <a:xfrm>
            <a:off x="695350" y="3790725"/>
            <a:ext cx="5467300" cy="6040925"/>
          </a:xfrm>
          <a:prstGeom prst="rect">
            <a:avLst/>
          </a:prstGeom>
          <a:noFill/>
          <a:ln>
            <a:noFill/>
          </a:ln>
        </p:spPr>
      </p:pic>
      <p:sp>
        <p:nvSpPr>
          <p:cNvPr id="320" name="Google Shape;320;p55"/>
          <p:cNvSpPr txBox="1"/>
          <p:nvPr/>
        </p:nvSpPr>
        <p:spPr>
          <a:xfrm>
            <a:off x="207750" y="515925"/>
            <a:ext cx="63915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45818E"/>
                </a:solidFill>
                <a:highlight>
                  <a:srgbClr val="D0E0E3"/>
                </a:highlight>
                <a:latin typeface="Josefin Sans"/>
                <a:ea typeface="Josefin Sans"/>
                <a:cs typeface="Josefin Sans"/>
                <a:sym typeface="Josefin Sans"/>
              </a:rPr>
              <a:t>Brown sequard </a:t>
            </a:r>
            <a:r>
              <a:rPr lang="en-GB" sz="1800">
                <a:solidFill>
                  <a:srgbClr val="45818E"/>
                </a:solidFill>
                <a:highlight>
                  <a:srgbClr val="D0E0E3"/>
                </a:highlight>
                <a:latin typeface="Josefin Sans"/>
                <a:ea typeface="Josefin Sans"/>
                <a:cs typeface="Josefin Sans"/>
                <a:sym typeface="Josefin Sans"/>
              </a:rPr>
              <a:t>syndrome</a:t>
            </a:r>
            <a:r>
              <a:rPr lang="en-GB" sz="1800">
                <a:solidFill>
                  <a:srgbClr val="45818E"/>
                </a:solidFill>
                <a:latin typeface="Josefin Sans"/>
                <a:ea typeface="Josefin Sans"/>
                <a:cs typeface="Josefin Sans"/>
                <a:sym typeface="Josefin Sans"/>
              </a:rPr>
              <a:t> </a:t>
            </a:r>
            <a:r>
              <a:rPr lang="en-GB" sz="1600">
                <a:solidFill>
                  <a:srgbClr val="45818E"/>
                </a:solidFill>
                <a:latin typeface="Josefin Sans"/>
                <a:ea typeface="Josefin Sans"/>
                <a:cs typeface="Josefin Sans"/>
                <a:sym typeface="Josefin Sans"/>
              </a:rPr>
              <a:t>“Hemisection of spinal cord”</a:t>
            </a:r>
            <a:r>
              <a:rPr lang="en-GB" sz="1600">
                <a:solidFill>
                  <a:srgbClr val="45818E"/>
                </a:solidFill>
                <a:highlight>
                  <a:srgbClr val="D0E0E3"/>
                </a:highlight>
                <a:latin typeface="Josefin Sans"/>
                <a:ea typeface="Josefin Sans"/>
                <a:cs typeface="Josefin Sans"/>
                <a:sym typeface="Josefin Sans"/>
              </a:rPr>
              <a:t> </a:t>
            </a:r>
            <a:endParaRPr sz="1600">
              <a:solidFill>
                <a:srgbClr val="45818E"/>
              </a:solidFill>
              <a:highlight>
                <a:srgbClr val="D0E0E3"/>
              </a:highlight>
              <a:latin typeface="Josefin Sans"/>
              <a:ea typeface="Josefin Sans"/>
              <a:cs typeface="Josefin Sans"/>
              <a:sym typeface="Josefin Sans"/>
            </a:endParaRPr>
          </a:p>
        </p:txBody>
      </p:sp>
      <p:sp>
        <p:nvSpPr>
          <p:cNvPr id="321" name="Google Shape;321;p55"/>
          <p:cNvSpPr txBox="1"/>
          <p:nvPr/>
        </p:nvSpPr>
        <p:spPr>
          <a:xfrm>
            <a:off x="0" y="1079925"/>
            <a:ext cx="3429000" cy="293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u="sng">
                <a:solidFill>
                  <a:srgbClr val="A64D79"/>
                </a:solidFill>
                <a:highlight>
                  <a:srgbClr val="EAD1DC"/>
                </a:highlight>
                <a:latin typeface="Cairo"/>
                <a:ea typeface="Cairo"/>
                <a:cs typeface="Cairo"/>
                <a:sym typeface="Cairo"/>
              </a:rPr>
              <a:t>Ipsilateral</a:t>
            </a:r>
            <a:r>
              <a:rPr b="1" lang="en-GB" u="sng">
                <a:solidFill>
                  <a:srgbClr val="A64D79"/>
                </a:solidFill>
                <a:highlight>
                  <a:srgbClr val="EAD1DC"/>
                </a:highlight>
                <a:latin typeface="Cairo"/>
                <a:ea typeface="Cairo"/>
                <a:cs typeface="Cairo"/>
                <a:sym typeface="Cairo"/>
              </a:rPr>
              <a:t> loss : </a:t>
            </a:r>
            <a:endParaRPr b="1" u="sng">
              <a:solidFill>
                <a:srgbClr val="A64D79"/>
              </a:solidFill>
              <a:highlight>
                <a:srgbClr val="EAD1DC"/>
              </a:highlight>
              <a:latin typeface="Cairo"/>
              <a:ea typeface="Cairo"/>
              <a:cs typeface="Cairo"/>
              <a:sym typeface="Cairo"/>
            </a:endParaRPr>
          </a:p>
          <a:p>
            <a:pPr indent="0" lvl="0" marL="0" rtl="0" algn="l">
              <a:spcBef>
                <a:spcPts val="0"/>
              </a:spcBef>
              <a:spcAft>
                <a:spcPts val="0"/>
              </a:spcAft>
              <a:buNone/>
            </a:pPr>
            <a:r>
              <a:t/>
            </a:r>
            <a:endParaRPr b="1" u="sng">
              <a:latin typeface="Cairo"/>
              <a:ea typeface="Cairo"/>
              <a:cs typeface="Cairo"/>
              <a:sym typeface="Cairo"/>
            </a:endParaRPr>
          </a:p>
          <a:p>
            <a:pPr indent="-317500" lvl="0" marL="457200" rtl="0" algn="l">
              <a:spcBef>
                <a:spcPts val="0"/>
              </a:spcBef>
              <a:spcAft>
                <a:spcPts val="0"/>
              </a:spcAft>
              <a:buSzPts val="1400"/>
              <a:buFont typeface="Cairo"/>
              <a:buChar char="-"/>
            </a:pPr>
            <a:r>
              <a:rPr lang="en-GB">
                <a:latin typeface="Cairo"/>
                <a:ea typeface="Cairo"/>
                <a:cs typeface="Cairo"/>
                <a:sym typeface="Cairo"/>
              </a:rPr>
              <a:t>fine touch , vibration , </a:t>
            </a:r>
            <a:r>
              <a:rPr lang="en-GB">
                <a:latin typeface="Cairo"/>
                <a:ea typeface="Cairo"/>
                <a:cs typeface="Cairo"/>
                <a:sym typeface="Cairo"/>
              </a:rPr>
              <a:t>proprioception (dorsal column)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GB">
                <a:latin typeface="Cairo"/>
                <a:ea typeface="Cairo"/>
                <a:cs typeface="Cairo"/>
                <a:sym typeface="Cairo"/>
              </a:rPr>
              <a:t>leg ataxia (dorsal spinocerebellar)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GB">
                <a:latin typeface="Cairo"/>
                <a:ea typeface="Cairo"/>
                <a:cs typeface="Cairo"/>
                <a:sym typeface="Cairo"/>
              </a:rPr>
              <a:t>spastic paresis below lesion  (lateral corticospinal)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GB">
                <a:latin typeface="Cairo"/>
                <a:ea typeface="Cairo"/>
                <a:cs typeface="Cairo"/>
                <a:sym typeface="Cairo"/>
              </a:rPr>
              <a:t>flaccid paralysis (vent horn destruction)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GB">
                <a:latin typeface="Cairo"/>
                <a:ea typeface="Cairo"/>
                <a:cs typeface="Cairo"/>
                <a:sym typeface="Cairo"/>
              </a:rPr>
              <a:t>dermatomal anesthesia (dorsal horn destruction) </a:t>
            </a:r>
            <a:endParaRPr>
              <a:latin typeface="Cairo"/>
              <a:ea typeface="Cairo"/>
              <a:cs typeface="Cairo"/>
              <a:sym typeface="Cairo"/>
            </a:endParaRPr>
          </a:p>
        </p:txBody>
      </p:sp>
      <p:sp>
        <p:nvSpPr>
          <p:cNvPr id="322" name="Google Shape;322;p55"/>
          <p:cNvSpPr txBox="1"/>
          <p:nvPr/>
        </p:nvSpPr>
        <p:spPr>
          <a:xfrm>
            <a:off x="3446850" y="1079925"/>
            <a:ext cx="30837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u="sng">
                <a:solidFill>
                  <a:srgbClr val="E69138"/>
                </a:solidFill>
                <a:highlight>
                  <a:srgbClr val="FCE5CD"/>
                </a:highlight>
                <a:latin typeface="Cairo"/>
                <a:ea typeface="Cairo"/>
                <a:cs typeface="Cairo"/>
                <a:sym typeface="Cairo"/>
              </a:rPr>
              <a:t>Contralateral loss : </a:t>
            </a:r>
            <a:endParaRPr b="1" u="sng">
              <a:solidFill>
                <a:srgbClr val="E69138"/>
              </a:solidFill>
              <a:highlight>
                <a:srgbClr val="FCE5CD"/>
              </a:highlight>
              <a:latin typeface="Cairo"/>
              <a:ea typeface="Cairo"/>
              <a:cs typeface="Cairo"/>
              <a:sym typeface="Cairo"/>
            </a:endParaRPr>
          </a:p>
          <a:p>
            <a:pPr indent="0" lvl="0" marL="0" rtl="0" algn="l">
              <a:spcBef>
                <a:spcPts val="0"/>
              </a:spcBef>
              <a:spcAft>
                <a:spcPts val="0"/>
              </a:spcAft>
              <a:buNone/>
            </a:pPr>
            <a:r>
              <a:t/>
            </a:r>
            <a:endParaRPr b="1" u="sng">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Char char="-"/>
            </a:pPr>
            <a:r>
              <a:rPr lang="en-GB">
                <a:solidFill>
                  <a:schemeClr val="dk1"/>
                </a:solidFill>
                <a:latin typeface="Cairo"/>
                <a:ea typeface="Cairo"/>
                <a:cs typeface="Cairo"/>
                <a:sym typeface="Cairo"/>
              </a:rPr>
              <a:t>loss of pain and temp (lateral spinothalamic) </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Char char="-"/>
            </a:pPr>
            <a:r>
              <a:rPr lang="en-GB">
                <a:solidFill>
                  <a:schemeClr val="dk1"/>
                </a:solidFill>
                <a:latin typeface="Cairo"/>
                <a:ea typeface="Cairo"/>
                <a:cs typeface="Cairo"/>
                <a:sym typeface="Cairo"/>
              </a:rPr>
              <a:t>loss of crude touch and pressure ( vent spinothalamic ) </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Char char="-"/>
            </a:pPr>
            <a:r>
              <a:rPr lang="en-GB">
                <a:solidFill>
                  <a:schemeClr val="dk1"/>
                </a:solidFill>
                <a:latin typeface="Cairo"/>
                <a:ea typeface="Cairo"/>
                <a:cs typeface="Cairo"/>
                <a:sym typeface="Cairo"/>
              </a:rPr>
              <a:t>minor contralat muscle weakness ( vent corticospinal ) </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Char char="-"/>
            </a:pPr>
            <a:r>
              <a:rPr lang="en-GB">
                <a:solidFill>
                  <a:schemeClr val="dk1"/>
                </a:solidFill>
                <a:latin typeface="Cairo"/>
                <a:ea typeface="Cairo"/>
                <a:cs typeface="Cairo"/>
                <a:sym typeface="Cairo"/>
              </a:rPr>
              <a:t>leg ataxia ( vent spinocerebellar ) </a:t>
            </a:r>
            <a:endParaRPr>
              <a:solidFill>
                <a:schemeClr val="dk1"/>
              </a:solidFill>
              <a:latin typeface="Cairo"/>
              <a:ea typeface="Cairo"/>
              <a:cs typeface="Cairo"/>
              <a:sym typeface="Cairo"/>
            </a:endParaRPr>
          </a:p>
        </p:txBody>
      </p:sp>
      <p:cxnSp>
        <p:nvCxnSpPr>
          <p:cNvPr id="323" name="Google Shape;323;p55"/>
          <p:cNvCxnSpPr/>
          <p:nvPr/>
        </p:nvCxnSpPr>
        <p:spPr>
          <a:xfrm>
            <a:off x="3429000" y="1317450"/>
            <a:ext cx="0" cy="1975200"/>
          </a:xfrm>
          <a:prstGeom prst="straightConnector1">
            <a:avLst/>
          </a:prstGeom>
          <a:noFill/>
          <a:ln cap="flat" cmpd="sng" w="9525">
            <a:solidFill>
              <a:srgbClr val="0000FF"/>
            </a:solidFill>
            <a:prstDash val="dashDot"/>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pic>
        <p:nvPicPr>
          <p:cNvPr id="328" name="Google Shape;328;p56"/>
          <p:cNvPicPr preferRelativeResize="0"/>
          <p:nvPr/>
        </p:nvPicPr>
        <p:blipFill>
          <a:blip r:embed="rId3">
            <a:alphaModFix/>
          </a:blip>
          <a:stretch>
            <a:fillRect/>
          </a:stretch>
        </p:blipFill>
        <p:spPr>
          <a:xfrm>
            <a:off x="4278125" y="6687550"/>
            <a:ext cx="2503808" cy="3215401"/>
          </a:xfrm>
          <a:prstGeom prst="rect">
            <a:avLst/>
          </a:prstGeom>
          <a:noFill/>
          <a:ln>
            <a:noFill/>
          </a:ln>
        </p:spPr>
      </p:pic>
      <p:sp>
        <p:nvSpPr>
          <p:cNvPr id="329" name="Google Shape;329;p56"/>
          <p:cNvSpPr txBox="1"/>
          <p:nvPr/>
        </p:nvSpPr>
        <p:spPr>
          <a:xfrm>
            <a:off x="338650" y="7471549"/>
            <a:ext cx="3405300" cy="2140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airo"/>
              <a:buChar char="●"/>
            </a:pPr>
            <a:r>
              <a:rPr b="1" lang="en-GB">
                <a:latin typeface="Cairo"/>
                <a:ea typeface="Cairo"/>
                <a:cs typeface="Cairo"/>
                <a:sym typeface="Cairo"/>
              </a:rPr>
              <a:t>Upper cervical cord lesions</a:t>
            </a:r>
            <a:r>
              <a:rPr lang="en-GB">
                <a:latin typeface="Cairo"/>
                <a:ea typeface="Cairo"/>
                <a:cs typeface="Cairo"/>
                <a:sym typeface="Cairo"/>
              </a:rPr>
              <a:t> produced quadriplegia and </a:t>
            </a:r>
            <a:r>
              <a:rPr lang="en-GB">
                <a:latin typeface="Cairo"/>
                <a:ea typeface="Cairo"/>
                <a:cs typeface="Cairo"/>
                <a:sym typeface="Cairo"/>
              </a:rPr>
              <a:t>weakness</a:t>
            </a:r>
            <a:r>
              <a:rPr lang="en-GB">
                <a:latin typeface="Cairo"/>
                <a:ea typeface="Cairo"/>
                <a:cs typeface="Cairo"/>
                <a:sym typeface="Cairo"/>
              </a:rPr>
              <a:t> of the diaphragm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b="1" lang="en-GB">
                <a:latin typeface="Cairo"/>
                <a:ea typeface="Cairo"/>
                <a:cs typeface="Cairo"/>
                <a:sym typeface="Cairo"/>
              </a:rPr>
              <a:t>Lesions at C4-C5</a:t>
            </a:r>
            <a:r>
              <a:rPr lang="en-GB">
                <a:latin typeface="Cairo"/>
                <a:ea typeface="Cairo"/>
                <a:cs typeface="Cairo"/>
                <a:sym typeface="Cairo"/>
              </a:rPr>
              <a:t>  produce</a:t>
            </a:r>
            <a:r>
              <a:rPr lang="en-GB">
                <a:latin typeface="Cairo"/>
                <a:ea typeface="Cairo"/>
                <a:cs typeface="Cairo"/>
                <a:sym typeface="Cairo"/>
              </a:rPr>
              <a:t> </a:t>
            </a:r>
            <a:r>
              <a:rPr lang="en-GB">
                <a:latin typeface="Cairo"/>
                <a:ea typeface="Cairo"/>
                <a:cs typeface="Cairo"/>
                <a:sym typeface="Cairo"/>
              </a:rPr>
              <a:t>quadriplegia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b="1" lang="en-GB">
                <a:latin typeface="Cairo"/>
                <a:ea typeface="Cairo"/>
                <a:cs typeface="Cairo"/>
                <a:sym typeface="Cairo"/>
              </a:rPr>
              <a:t>Hemiparesis</a:t>
            </a:r>
            <a:r>
              <a:rPr lang="en-GB">
                <a:latin typeface="Cairo"/>
                <a:ea typeface="Cairo"/>
                <a:cs typeface="Cairo"/>
                <a:sym typeface="Cairo"/>
              </a:rPr>
              <a:t> means </a:t>
            </a:r>
            <a:r>
              <a:rPr lang="en-GB">
                <a:latin typeface="Cairo"/>
                <a:ea typeface="Cairo"/>
                <a:cs typeface="Cairo"/>
                <a:sym typeface="Cairo"/>
              </a:rPr>
              <a:t>weakness</a:t>
            </a:r>
            <a:r>
              <a:rPr lang="en-GB">
                <a:latin typeface="Cairo"/>
                <a:ea typeface="Cairo"/>
                <a:cs typeface="Cairo"/>
                <a:sym typeface="Cairo"/>
              </a:rPr>
              <a:t>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b="1" lang="en-GB">
                <a:latin typeface="Cairo"/>
                <a:ea typeface="Cairo"/>
                <a:cs typeface="Cairo"/>
                <a:sym typeface="Cairo"/>
              </a:rPr>
              <a:t>Hemiplegia</a:t>
            </a:r>
            <a:r>
              <a:rPr b="1" lang="en-GB">
                <a:latin typeface="Cairo"/>
                <a:ea typeface="Cairo"/>
                <a:cs typeface="Cairo"/>
                <a:sym typeface="Cairo"/>
              </a:rPr>
              <a:t> </a:t>
            </a:r>
            <a:r>
              <a:rPr lang="en-GB">
                <a:latin typeface="Cairo"/>
                <a:ea typeface="Cairo"/>
                <a:cs typeface="Cairo"/>
                <a:sym typeface="Cairo"/>
              </a:rPr>
              <a:t>means total paralysis </a:t>
            </a:r>
            <a:endParaRPr>
              <a:latin typeface="Cairo"/>
              <a:ea typeface="Cairo"/>
              <a:cs typeface="Cairo"/>
              <a:sym typeface="Cairo"/>
            </a:endParaRPr>
          </a:p>
        </p:txBody>
      </p:sp>
      <p:sp>
        <p:nvSpPr>
          <p:cNvPr id="330" name="Google Shape;330;p56"/>
          <p:cNvSpPr txBox="1"/>
          <p:nvPr/>
        </p:nvSpPr>
        <p:spPr>
          <a:xfrm>
            <a:off x="0" y="1220850"/>
            <a:ext cx="6552600" cy="536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A64D79"/>
                </a:solidFill>
                <a:highlight>
                  <a:srgbClr val="EAD1DC"/>
                </a:highlight>
                <a:latin typeface="Cairo"/>
                <a:ea typeface="Cairo"/>
                <a:cs typeface="Cairo"/>
                <a:sym typeface="Cairo"/>
              </a:rPr>
              <a:t>1- ipsilateral</a:t>
            </a:r>
            <a:r>
              <a:rPr lang="en-GB">
                <a:latin typeface="Cairo"/>
                <a:ea typeface="Cairo"/>
                <a:cs typeface="Cairo"/>
                <a:sym typeface="Cairo"/>
              </a:rPr>
              <a:t> </a:t>
            </a:r>
            <a:r>
              <a:rPr lang="en-GB" u="sng">
                <a:solidFill>
                  <a:srgbClr val="FF0000"/>
                </a:solidFill>
                <a:latin typeface="Cairo"/>
                <a:ea typeface="Cairo"/>
                <a:cs typeface="Cairo"/>
                <a:sym typeface="Cairo"/>
              </a:rPr>
              <a:t>lower motor neuron paralysis</a:t>
            </a:r>
            <a:r>
              <a:rPr lang="en-GB">
                <a:solidFill>
                  <a:srgbClr val="FF0000"/>
                </a:solidFill>
                <a:latin typeface="Cairo"/>
                <a:ea typeface="Cairo"/>
                <a:cs typeface="Cairo"/>
                <a:sym typeface="Cairo"/>
              </a:rPr>
              <a:t> in the segment of the lesion and muscular atrophy. </a:t>
            </a:r>
            <a:r>
              <a:rPr lang="en-GB">
                <a:latin typeface="Cairo"/>
                <a:ea typeface="Cairo"/>
                <a:cs typeface="Cairo"/>
                <a:sym typeface="Cairo"/>
              </a:rPr>
              <a:t>These signs are caused by damage to the neurons on the anterior grey column and possibly by damage to the nerve roots of the same segment . </a:t>
            </a:r>
            <a:endParaRPr>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b="1" lang="en-GB">
                <a:solidFill>
                  <a:srgbClr val="A64D79"/>
                </a:solidFill>
                <a:highlight>
                  <a:srgbClr val="EAD1DC"/>
                </a:highlight>
                <a:latin typeface="Cairo"/>
                <a:ea typeface="Cairo"/>
                <a:cs typeface="Cairo"/>
                <a:sym typeface="Cairo"/>
              </a:rPr>
              <a:t>2- ipsilateral</a:t>
            </a:r>
            <a:r>
              <a:rPr lang="en-GB">
                <a:solidFill>
                  <a:schemeClr val="dk1"/>
                </a:solidFill>
                <a:latin typeface="Cairo"/>
                <a:ea typeface="Cairo"/>
                <a:cs typeface="Cairo"/>
                <a:sym typeface="Cairo"/>
              </a:rPr>
              <a:t> spastic paralysis below the level of the lesion an ipsilateral babinski sign is present,and depending on the segment of the cord damage,an ipsilateral loss of the superficial abdominal reflexes and cremasteric reflex occurs. All these signs are due to loss of the corticospinal tracts on the side of the lesion . Spastic paralysis is produced by interruption of the descending tracts other than the corticospinal tracts . </a:t>
            </a:r>
            <a:endParaRPr>
              <a:solidFill>
                <a:schemeClr val="dk1"/>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b="1" lang="en-GB">
                <a:solidFill>
                  <a:srgbClr val="A64D79"/>
                </a:solidFill>
                <a:highlight>
                  <a:srgbClr val="EAD1DC"/>
                </a:highlight>
                <a:latin typeface="Cairo"/>
                <a:ea typeface="Cairo"/>
                <a:cs typeface="Cairo"/>
                <a:sym typeface="Cairo"/>
              </a:rPr>
              <a:t>3- ipsilateral</a:t>
            </a:r>
            <a:r>
              <a:rPr lang="en-GB">
                <a:solidFill>
                  <a:srgbClr val="A64D79"/>
                </a:solidFill>
                <a:highlight>
                  <a:srgbClr val="EAD1DC"/>
                </a:highlight>
                <a:latin typeface="Cairo"/>
                <a:ea typeface="Cairo"/>
                <a:cs typeface="Cairo"/>
                <a:sym typeface="Cairo"/>
              </a:rPr>
              <a:t> </a:t>
            </a:r>
            <a:r>
              <a:rPr lang="en-GB" u="sng">
                <a:solidFill>
                  <a:srgbClr val="FF0000"/>
                </a:solidFill>
                <a:latin typeface="Cairo"/>
                <a:ea typeface="Cairo"/>
                <a:cs typeface="Cairo"/>
                <a:sym typeface="Cairo"/>
              </a:rPr>
              <a:t>band of cutaneous anesthesia </a:t>
            </a:r>
            <a:r>
              <a:rPr lang="en-GB">
                <a:solidFill>
                  <a:srgbClr val="FF0000"/>
                </a:solidFill>
                <a:latin typeface="Cairo"/>
                <a:ea typeface="Cairo"/>
                <a:cs typeface="Cairo"/>
                <a:sym typeface="Cairo"/>
              </a:rPr>
              <a:t>in the segment of the lesion . </a:t>
            </a:r>
            <a:r>
              <a:rPr lang="en-GB">
                <a:solidFill>
                  <a:schemeClr val="dk1"/>
                </a:solidFill>
                <a:latin typeface="Cairo"/>
                <a:ea typeface="Cairo"/>
                <a:cs typeface="Cairo"/>
                <a:sym typeface="Cairo"/>
              </a:rPr>
              <a:t>This result from the destruction of the posterior root and its entrance into the spinal cord at the level of the lesion </a:t>
            </a:r>
            <a:endParaRPr>
              <a:solidFill>
                <a:schemeClr val="dk1"/>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b="1" lang="en-GB">
                <a:solidFill>
                  <a:srgbClr val="A64D79"/>
                </a:solidFill>
                <a:highlight>
                  <a:srgbClr val="EAD1DC"/>
                </a:highlight>
                <a:latin typeface="Cairo"/>
                <a:ea typeface="Cairo"/>
                <a:cs typeface="Cairo"/>
                <a:sym typeface="Cairo"/>
              </a:rPr>
              <a:t>4- ipsilateral</a:t>
            </a:r>
            <a:r>
              <a:rPr lang="en-GB">
                <a:solidFill>
                  <a:schemeClr val="dk1"/>
                </a:solidFill>
                <a:latin typeface="Cairo"/>
                <a:ea typeface="Cairo"/>
                <a:cs typeface="Cairo"/>
                <a:sym typeface="Cairo"/>
              </a:rPr>
              <a:t> </a:t>
            </a:r>
            <a:r>
              <a:rPr lang="en-GB" u="sng">
                <a:solidFill>
                  <a:srgbClr val="FF0000"/>
                </a:solidFill>
                <a:latin typeface="Cairo"/>
                <a:ea typeface="Cairo"/>
                <a:cs typeface="Cairo"/>
                <a:sym typeface="Cairo"/>
              </a:rPr>
              <a:t>loss of tactile discrimination and of vibratory and proprioceptive sensation</a:t>
            </a:r>
            <a:r>
              <a:rPr lang="en-GB">
                <a:solidFill>
                  <a:srgbClr val="FF0000"/>
                </a:solidFill>
                <a:latin typeface="Cairo"/>
                <a:ea typeface="Cairo"/>
                <a:cs typeface="Cairo"/>
                <a:sym typeface="Cairo"/>
              </a:rPr>
              <a:t> below the level of the lesion.</a:t>
            </a:r>
            <a:r>
              <a:rPr lang="en-GB">
                <a:solidFill>
                  <a:schemeClr val="dk1"/>
                </a:solidFill>
                <a:latin typeface="Cairo"/>
                <a:ea typeface="Cairo"/>
                <a:cs typeface="Cairo"/>
                <a:sym typeface="Cairo"/>
              </a:rPr>
              <a:t> These signs are caused by destruction of the ascending tracts in the posterior white column on the same side of the lesion.</a:t>
            </a:r>
            <a:endParaRPr>
              <a:solidFill>
                <a:schemeClr val="dk1"/>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b="1" lang="en-GB">
                <a:solidFill>
                  <a:srgbClr val="E69138"/>
                </a:solidFill>
                <a:highlight>
                  <a:srgbClr val="FCE5CD"/>
                </a:highlight>
                <a:latin typeface="Cairo"/>
                <a:ea typeface="Cairo"/>
                <a:cs typeface="Cairo"/>
                <a:sym typeface="Cairo"/>
              </a:rPr>
              <a:t>5- contralateral</a:t>
            </a:r>
            <a:r>
              <a:rPr lang="en-GB">
                <a:solidFill>
                  <a:srgbClr val="FF0000"/>
                </a:solidFill>
                <a:latin typeface="Cairo"/>
                <a:ea typeface="Cairo"/>
                <a:cs typeface="Cairo"/>
                <a:sym typeface="Cairo"/>
              </a:rPr>
              <a:t> </a:t>
            </a:r>
            <a:r>
              <a:rPr lang="en-GB" u="sng">
                <a:solidFill>
                  <a:srgbClr val="FF0000"/>
                </a:solidFill>
                <a:latin typeface="Cairo"/>
                <a:ea typeface="Cairo"/>
                <a:cs typeface="Cairo"/>
                <a:sym typeface="Cairo"/>
              </a:rPr>
              <a:t>loss of pain and temperature</a:t>
            </a:r>
            <a:r>
              <a:rPr lang="en-GB">
                <a:solidFill>
                  <a:srgbClr val="FF0000"/>
                </a:solidFill>
                <a:latin typeface="Cairo"/>
                <a:ea typeface="Cairo"/>
                <a:cs typeface="Cairo"/>
                <a:sym typeface="Cairo"/>
              </a:rPr>
              <a:t> sensations below the level of the lesion.</a:t>
            </a:r>
            <a:r>
              <a:rPr lang="en-GB">
                <a:solidFill>
                  <a:schemeClr val="dk1"/>
                </a:solidFill>
                <a:latin typeface="Cairo"/>
                <a:ea typeface="Cairo"/>
                <a:cs typeface="Cairo"/>
                <a:sym typeface="Cairo"/>
              </a:rPr>
              <a:t> This due to destruction of the crossed lateral spinothalamic tracts on the same side of the lesion . Because the tracts cross obliquely,</a:t>
            </a:r>
            <a:r>
              <a:rPr lang="en-GB">
                <a:solidFill>
                  <a:srgbClr val="FF0000"/>
                </a:solidFill>
                <a:latin typeface="Cairo"/>
                <a:ea typeface="Cairo"/>
                <a:cs typeface="Cairo"/>
                <a:sym typeface="Cairo"/>
              </a:rPr>
              <a:t>the sensory loss occurs two or three segments below the lesion distally.</a:t>
            </a:r>
            <a:endParaRPr>
              <a:solidFill>
                <a:srgbClr val="FF0000"/>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b="1" lang="en-GB">
                <a:solidFill>
                  <a:srgbClr val="E69138"/>
                </a:solidFill>
                <a:highlight>
                  <a:srgbClr val="FCE5CD"/>
                </a:highlight>
                <a:latin typeface="Cairo"/>
                <a:ea typeface="Cairo"/>
                <a:cs typeface="Cairo"/>
                <a:sym typeface="Cairo"/>
              </a:rPr>
              <a:t>6- contralateral</a:t>
            </a:r>
            <a:r>
              <a:rPr b="1" lang="en-GB" u="sng">
                <a:solidFill>
                  <a:schemeClr val="dk1"/>
                </a:solidFill>
                <a:latin typeface="Cairo"/>
                <a:ea typeface="Cairo"/>
                <a:cs typeface="Cairo"/>
                <a:sym typeface="Cairo"/>
              </a:rPr>
              <a:t> </a:t>
            </a:r>
            <a:r>
              <a:rPr lang="en-GB" u="sng">
                <a:solidFill>
                  <a:srgbClr val="FF0000"/>
                </a:solidFill>
                <a:latin typeface="Cairo"/>
                <a:ea typeface="Cairo"/>
                <a:cs typeface="Cairo"/>
                <a:sym typeface="Cairo"/>
              </a:rPr>
              <a:t>but not complete loss of tactile sensation</a:t>
            </a:r>
            <a:r>
              <a:rPr lang="en-GB">
                <a:solidFill>
                  <a:srgbClr val="FF0000"/>
                </a:solidFill>
                <a:latin typeface="Cairo"/>
                <a:ea typeface="Cairo"/>
                <a:cs typeface="Cairo"/>
                <a:sym typeface="Cairo"/>
              </a:rPr>
              <a:t> below the level of the lesion. </a:t>
            </a:r>
            <a:r>
              <a:rPr lang="en-GB">
                <a:solidFill>
                  <a:schemeClr val="dk1"/>
                </a:solidFill>
                <a:latin typeface="Cairo"/>
                <a:ea typeface="Cairo"/>
                <a:cs typeface="Cairo"/>
                <a:sym typeface="Cairo"/>
              </a:rPr>
              <a:t>This condition is brought about by destruction of the crossed anterior spinothalamic tracts on the side of the lesion . Here , again , because the tracts cross obliquely ,the sensory impairment occurs two or three segments below the level of the lesion distally . The contralateral loss of tactile sense is important because discriminative touch travelling in the ascending tracts in the contralateral posterior white column remains intact . </a:t>
            </a:r>
            <a:endParaRPr>
              <a:solidFill>
                <a:schemeClr val="dk1"/>
              </a:solidFill>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p:txBody>
      </p:sp>
      <p:sp>
        <p:nvSpPr>
          <p:cNvPr id="331" name="Google Shape;331;p56"/>
          <p:cNvSpPr txBox="1"/>
          <p:nvPr/>
        </p:nvSpPr>
        <p:spPr>
          <a:xfrm>
            <a:off x="207750" y="515925"/>
            <a:ext cx="63915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45818E"/>
                </a:solidFill>
                <a:highlight>
                  <a:srgbClr val="D0E0E3"/>
                </a:highlight>
                <a:latin typeface="Josefin Sans"/>
                <a:ea typeface="Josefin Sans"/>
                <a:cs typeface="Josefin Sans"/>
                <a:sym typeface="Josefin Sans"/>
              </a:rPr>
              <a:t>Brown sequard syndrome</a:t>
            </a:r>
            <a:r>
              <a:rPr lang="en-GB" sz="1800">
                <a:solidFill>
                  <a:srgbClr val="45818E"/>
                </a:solidFill>
                <a:latin typeface="Josefin Sans"/>
                <a:ea typeface="Josefin Sans"/>
                <a:cs typeface="Josefin Sans"/>
                <a:sym typeface="Josefin Sans"/>
              </a:rPr>
              <a:t> </a:t>
            </a:r>
            <a:r>
              <a:rPr lang="en-GB" sz="1600">
                <a:solidFill>
                  <a:srgbClr val="45818E"/>
                </a:solidFill>
                <a:latin typeface="Josefin Sans"/>
                <a:ea typeface="Josefin Sans"/>
                <a:cs typeface="Josefin Sans"/>
                <a:sym typeface="Josefin Sans"/>
              </a:rPr>
              <a:t>“Hemisection of spinal cord”</a:t>
            </a:r>
            <a:endParaRPr sz="1600">
              <a:solidFill>
                <a:srgbClr val="45818E"/>
              </a:solidFill>
              <a:latin typeface="Josefin Sans"/>
              <a:ea typeface="Josefin Sans"/>
              <a:cs typeface="Josefin Sans"/>
              <a:sym typeface="Josefin Sans"/>
            </a:endParaRPr>
          </a:p>
          <a:p>
            <a:pPr indent="0" lvl="0" marL="0" rtl="0" algn="l">
              <a:spcBef>
                <a:spcPts val="0"/>
              </a:spcBef>
              <a:spcAft>
                <a:spcPts val="0"/>
              </a:spcAft>
              <a:buNone/>
            </a:pPr>
            <a:r>
              <a:rPr lang="en-GB" sz="1600">
                <a:solidFill>
                  <a:srgbClr val="6AA84F"/>
                </a:solidFill>
                <a:highlight>
                  <a:srgbClr val="D9EAD3"/>
                </a:highlight>
                <a:latin typeface="Josefin Sans"/>
                <a:ea typeface="Josefin Sans"/>
                <a:cs typeface="Josefin Sans"/>
                <a:sym typeface="Josefin Sans"/>
              </a:rPr>
              <a:t>“Explained”</a:t>
            </a:r>
            <a:endParaRPr sz="1600">
              <a:solidFill>
                <a:srgbClr val="6AA84F"/>
              </a:solidFill>
              <a:highlight>
                <a:srgbClr val="D9EAD3"/>
              </a:highlight>
              <a:latin typeface="Josefin Sans"/>
              <a:ea typeface="Josefin Sans"/>
              <a:cs typeface="Josefin Sans"/>
              <a:sym typeface="Josefin Sans"/>
            </a:endParaRPr>
          </a:p>
        </p:txBody>
      </p:sp>
      <p:cxnSp>
        <p:nvCxnSpPr>
          <p:cNvPr id="332" name="Google Shape;332;p56"/>
          <p:cNvCxnSpPr/>
          <p:nvPr/>
        </p:nvCxnSpPr>
        <p:spPr>
          <a:xfrm>
            <a:off x="180150" y="6687550"/>
            <a:ext cx="6497700" cy="0"/>
          </a:xfrm>
          <a:prstGeom prst="straightConnector1">
            <a:avLst/>
          </a:prstGeom>
          <a:noFill/>
          <a:ln cap="flat" cmpd="sng" w="19050">
            <a:solidFill>
              <a:srgbClr val="76A5AF"/>
            </a:solidFill>
            <a:prstDash val="solid"/>
            <a:round/>
            <a:headEnd len="med" w="med" type="diamond"/>
            <a:tailEnd len="med" w="med" type="diamond"/>
          </a:ln>
        </p:spPr>
      </p:cxnSp>
      <p:sp>
        <p:nvSpPr>
          <p:cNvPr id="333" name="Google Shape;333;p56"/>
          <p:cNvSpPr txBox="1"/>
          <p:nvPr/>
        </p:nvSpPr>
        <p:spPr>
          <a:xfrm>
            <a:off x="207750" y="6764850"/>
            <a:ext cx="3290100" cy="47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45818E"/>
                </a:solidFill>
                <a:highlight>
                  <a:srgbClr val="D0E0E3"/>
                </a:highlight>
                <a:latin typeface="Josefin Sans"/>
                <a:ea typeface="Josefin Sans"/>
                <a:cs typeface="Josefin Sans"/>
                <a:sym typeface="Josefin Sans"/>
              </a:rPr>
              <a:t>Lesions of the spinal cord</a:t>
            </a:r>
            <a:endParaRPr sz="1800">
              <a:solidFill>
                <a:srgbClr val="45818E"/>
              </a:solidFill>
              <a:highlight>
                <a:srgbClr val="D0E0E3"/>
              </a:highlight>
              <a:latin typeface="Josefin Sans"/>
              <a:ea typeface="Josefin Sans"/>
              <a:cs typeface="Josefin Sans"/>
              <a:sym typeface="Josefi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sp>
        <p:nvSpPr>
          <p:cNvPr id="338" name="Google Shape;338;p57"/>
          <p:cNvSpPr txBox="1"/>
          <p:nvPr/>
        </p:nvSpPr>
        <p:spPr>
          <a:xfrm>
            <a:off x="66675" y="409575"/>
            <a:ext cx="3933900" cy="33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45818E"/>
                </a:solidFill>
                <a:highlight>
                  <a:srgbClr val="D0E0E3"/>
                </a:highlight>
                <a:latin typeface="Josefin Sans"/>
                <a:ea typeface="Josefin Sans"/>
                <a:cs typeface="Josefin Sans"/>
                <a:sym typeface="Josefin Sans"/>
              </a:rPr>
              <a:t>Comparison between lesions:</a:t>
            </a:r>
            <a:endParaRPr sz="1800">
              <a:solidFill>
                <a:srgbClr val="45818E"/>
              </a:solidFill>
              <a:highlight>
                <a:srgbClr val="D0E0E3"/>
              </a:highlight>
              <a:latin typeface="Josefin Sans"/>
              <a:ea typeface="Josefin Sans"/>
              <a:cs typeface="Josefin Sans"/>
              <a:sym typeface="Josefin Sans"/>
            </a:endParaRPr>
          </a:p>
        </p:txBody>
      </p:sp>
      <p:graphicFrame>
        <p:nvGraphicFramePr>
          <p:cNvPr id="339" name="Google Shape;339;p57"/>
          <p:cNvGraphicFramePr/>
          <p:nvPr/>
        </p:nvGraphicFramePr>
        <p:xfrm>
          <a:off x="66675" y="860500"/>
          <a:ext cx="3000000" cy="3000000"/>
        </p:xfrm>
        <a:graphic>
          <a:graphicData uri="http://schemas.openxmlformats.org/drawingml/2006/table">
            <a:tbl>
              <a:tblPr>
                <a:noFill/>
                <a:tableStyleId>{E64705A2-1D39-44DF-9B26-FDD4F64B4387}</a:tableStyleId>
              </a:tblPr>
              <a:tblGrid>
                <a:gridCol w="1236700"/>
                <a:gridCol w="3065500"/>
                <a:gridCol w="2151100"/>
              </a:tblGrid>
              <a:tr h="1557375">
                <a:tc>
                  <a:txBody>
                    <a:bodyPr>
                      <a:noAutofit/>
                    </a:bodyPr>
                    <a:lstStyle/>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t/>
                      </a:r>
                      <a:endParaRPr sz="1450">
                        <a:latin typeface="Cairo"/>
                        <a:ea typeface="Cairo"/>
                        <a:cs typeface="Cairo"/>
                        <a:sym typeface="Cairo"/>
                      </a:endParaRPr>
                    </a:p>
                    <a:p>
                      <a:pPr indent="0" lvl="0" marL="0" rtl="0" algn="l">
                        <a:spcBef>
                          <a:spcPts val="0"/>
                        </a:spcBef>
                        <a:spcAft>
                          <a:spcPts val="0"/>
                        </a:spcAft>
                        <a:buNone/>
                      </a:pPr>
                      <a:r>
                        <a:rPr b="1" lang="en-GB">
                          <a:solidFill>
                            <a:srgbClr val="6AA84F"/>
                          </a:solidFill>
                          <a:latin typeface="Philosopher"/>
                          <a:ea typeface="Philosopher"/>
                          <a:cs typeface="Philosopher"/>
                          <a:sym typeface="Philosopher"/>
                        </a:rPr>
                        <a:t>Contralateral monoparesis</a:t>
                      </a:r>
                      <a:endParaRPr b="1">
                        <a:solidFill>
                          <a:srgbClr val="6AA84F"/>
                        </a:solidFill>
                        <a:latin typeface="Philosopher"/>
                        <a:ea typeface="Philosopher"/>
                        <a:cs typeface="Philosopher"/>
                        <a:sym typeface="Philosopher"/>
                      </a:endParaRPr>
                    </a:p>
                  </a:txBody>
                  <a:tcPr marT="91425" marB="91425" marR="91425" marL="91425">
                    <a:lnL cap="flat" cmpd="sng" w="9525">
                      <a:solidFill>
                        <a:srgbClr val="45818E"/>
                      </a:solidFill>
                      <a:prstDash val="lgDashDot"/>
                      <a:round/>
                      <a:headEnd len="sm" w="sm" type="none"/>
                      <a:tailEnd len="sm" w="sm" type="none"/>
                    </a:lnL>
                    <a:lnR cap="flat" cmpd="sng" w="9525">
                      <a:solidFill>
                        <a:srgbClr val="45818E"/>
                      </a:solidFill>
                      <a:prstDash val="lgDashDot"/>
                      <a:round/>
                      <a:headEnd len="sm" w="sm" type="none"/>
                      <a:tailEnd len="sm" w="sm" type="none"/>
                    </a:lnR>
                    <a:lnT cap="flat" cmpd="sng" w="9525">
                      <a:solidFill>
                        <a:srgbClr val="45818E"/>
                      </a:solidFill>
                      <a:prstDash val="lgDashDot"/>
                      <a:round/>
                      <a:headEnd len="sm" w="sm" type="none"/>
                      <a:tailEnd len="sm" w="sm" type="none"/>
                    </a:lnT>
                    <a:lnB cap="flat" cmpd="sng" w="9525">
                      <a:solidFill>
                        <a:srgbClr val="45818E"/>
                      </a:solidFill>
                      <a:prstDash val="lgDashDot"/>
                      <a:round/>
                      <a:headEnd len="sm" w="sm" type="none"/>
                      <a:tailEnd len="sm" w="sm" type="none"/>
                    </a:lnB>
                    <a:solidFill>
                      <a:srgbClr val="D9EAD3"/>
                    </a:solidFill>
                  </a:tcPr>
                </a:tc>
                <a:tc>
                  <a:txBody>
                    <a:bodyPr>
                      <a:noAutofit/>
                    </a:bodyPr>
                    <a:lstStyle/>
                    <a:p>
                      <a:pPr indent="0" lvl="0" marL="0" rtl="0" algn="l">
                        <a:spcBef>
                          <a:spcPts val="0"/>
                        </a:spcBef>
                        <a:spcAft>
                          <a:spcPts val="0"/>
                        </a:spcAft>
                        <a:buNone/>
                      </a:pPr>
                      <a:r>
                        <a:rPr lang="en-GB">
                          <a:latin typeface="Cairo"/>
                          <a:ea typeface="Cairo"/>
                          <a:cs typeface="Cairo"/>
                          <a:sym typeface="Cairo"/>
                        </a:rPr>
                        <a:t>A </a:t>
                      </a:r>
                      <a:r>
                        <a:rPr lang="en-GB">
                          <a:solidFill>
                            <a:srgbClr val="4A86E8"/>
                          </a:solidFill>
                          <a:latin typeface="Cairo"/>
                          <a:ea typeface="Cairo"/>
                          <a:cs typeface="Cairo"/>
                          <a:sym typeface="Cairo"/>
                        </a:rPr>
                        <a:t>lesion situated peripherally in the </a:t>
                      </a:r>
                      <a:r>
                        <a:rPr lang="en-GB">
                          <a:solidFill>
                            <a:srgbClr val="FF0000"/>
                          </a:solidFill>
                          <a:latin typeface="Cairo"/>
                          <a:ea typeface="Cairo"/>
                          <a:cs typeface="Cairo"/>
                          <a:sym typeface="Cairo"/>
                        </a:rPr>
                        <a:t>cerebral hemisphere</a:t>
                      </a:r>
                      <a:r>
                        <a:rPr lang="en-GB">
                          <a:latin typeface="Cairo"/>
                          <a:ea typeface="Cairo"/>
                          <a:cs typeface="Cairo"/>
                          <a:sym typeface="Cairo"/>
                        </a:rPr>
                        <a:t>, i.e. involving part of the motor homunculus only, produces weakness of </a:t>
                      </a:r>
                      <a:r>
                        <a:rPr lang="en-GB">
                          <a:solidFill>
                            <a:srgbClr val="4A86E8"/>
                          </a:solidFill>
                          <a:latin typeface="Cairo"/>
                          <a:ea typeface="Cairo"/>
                          <a:cs typeface="Cairo"/>
                          <a:sym typeface="Cairo"/>
                        </a:rPr>
                        <a:t>part of the contralateral side of the body</a:t>
                      </a:r>
                      <a:r>
                        <a:rPr lang="en-GB">
                          <a:latin typeface="Cairo"/>
                          <a:ea typeface="Cairo"/>
                          <a:cs typeface="Cairo"/>
                          <a:sym typeface="Cairo"/>
                        </a:rPr>
                        <a:t>, e.g. the contralateral leg. If the lesion also involves the adjacent sensory homunculus in the postcentral gyrus, there may be some sensory loss in the same part of the body.</a:t>
                      </a:r>
                      <a:endParaRPr>
                        <a:latin typeface="Cairo"/>
                        <a:ea typeface="Cairo"/>
                        <a:cs typeface="Cairo"/>
                        <a:sym typeface="Cairo"/>
                      </a:endParaRPr>
                    </a:p>
                  </a:txBody>
                  <a:tcPr marT="91425" marB="91425" marR="91425" marL="91425">
                    <a:lnL cap="flat" cmpd="sng" w="9525">
                      <a:solidFill>
                        <a:srgbClr val="45818E"/>
                      </a:solidFill>
                      <a:prstDash val="lgDashDot"/>
                      <a:round/>
                      <a:headEnd len="sm" w="sm" type="none"/>
                      <a:tailEnd len="sm" w="sm" type="none"/>
                    </a:lnL>
                    <a:lnR cap="flat" cmpd="sng" w="9525">
                      <a:solidFill>
                        <a:srgbClr val="4A86E8"/>
                      </a:solidFill>
                      <a:prstDash val="lgDashDot"/>
                      <a:round/>
                      <a:headEnd len="sm" w="sm" type="none"/>
                      <a:tailEnd len="sm" w="sm" type="none"/>
                    </a:lnR>
                    <a:lnT cap="flat" cmpd="sng" w="9525">
                      <a:solidFill>
                        <a:srgbClr val="4A86E8"/>
                      </a:solidFill>
                      <a:prstDash val="lgDashDot"/>
                      <a:round/>
                      <a:headEnd len="sm" w="sm" type="none"/>
                      <a:tailEnd len="sm" w="sm" type="none"/>
                    </a:lnT>
                    <a:lnB cap="flat" cmpd="sng" w="9525">
                      <a:solidFill>
                        <a:srgbClr val="4A86E8"/>
                      </a:solidFill>
                      <a:prstDash val="lgDashDot"/>
                      <a:round/>
                      <a:headEnd len="sm" w="sm" type="none"/>
                      <a:tailEnd len="sm" w="sm" type="none"/>
                    </a:lnB>
                  </a:tcPr>
                </a:tc>
                <a:tc>
                  <a:txBody>
                    <a:bodyPr>
                      <a:noAutofit/>
                    </a:bodyPr>
                    <a:lstStyle/>
                    <a:p>
                      <a:pPr indent="0" lvl="0" marL="0" rtl="0" algn="l">
                        <a:spcBef>
                          <a:spcPts val="0"/>
                        </a:spcBef>
                        <a:spcAft>
                          <a:spcPts val="0"/>
                        </a:spcAft>
                        <a:buNone/>
                      </a:pPr>
                      <a:r>
                        <a:t/>
                      </a:r>
                      <a:endParaRPr/>
                    </a:p>
                  </a:txBody>
                  <a:tcPr marT="91425" marB="91425" marR="91425" marL="91425">
                    <a:lnL cap="flat" cmpd="sng" w="9525">
                      <a:solidFill>
                        <a:srgbClr val="4A86E8"/>
                      </a:solidFill>
                      <a:prstDash val="lgDashDot"/>
                      <a:round/>
                      <a:headEnd len="sm" w="sm" type="none"/>
                      <a:tailEnd len="sm" w="sm" type="none"/>
                    </a:lnL>
                    <a:lnR cap="flat" cmpd="sng" w="9525">
                      <a:solidFill>
                        <a:srgbClr val="4A86E8"/>
                      </a:solidFill>
                      <a:prstDash val="lgDashDot"/>
                      <a:round/>
                      <a:headEnd len="sm" w="sm" type="none"/>
                      <a:tailEnd len="sm" w="sm" type="none"/>
                    </a:lnR>
                    <a:lnT cap="flat" cmpd="sng" w="9525">
                      <a:solidFill>
                        <a:srgbClr val="4A86E8"/>
                      </a:solidFill>
                      <a:prstDash val="lgDashDot"/>
                      <a:round/>
                      <a:headEnd len="sm" w="sm" type="none"/>
                      <a:tailEnd len="sm" w="sm" type="none"/>
                    </a:lnT>
                    <a:lnB cap="flat" cmpd="sng" w="9525">
                      <a:solidFill>
                        <a:srgbClr val="4A86E8"/>
                      </a:solidFill>
                      <a:prstDash val="lgDashDot"/>
                      <a:round/>
                      <a:headEnd len="sm" w="sm" type="none"/>
                      <a:tailEnd len="sm" w="sm" type="none"/>
                    </a:lnB>
                  </a:tcPr>
                </a:tc>
              </a:tr>
            </a:tbl>
          </a:graphicData>
        </a:graphic>
      </p:graphicFrame>
      <p:pic>
        <p:nvPicPr>
          <p:cNvPr id="340" name="Google Shape;340;p57"/>
          <p:cNvPicPr preferRelativeResize="0"/>
          <p:nvPr/>
        </p:nvPicPr>
        <p:blipFill>
          <a:blip r:embed="rId3">
            <a:alphaModFix/>
          </a:blip>
          <a:stretch>
            <a:fillRect/>
          </a:stretch>
        </p:blipFill>
        <p:spPr>
          <a:xfrm>
            <a:off x="4368875" y="1061400"/>
            <a:ext cx="2150215" cy="1557375"/>
          </a:xfrm>
          <a:prstGeom prst="rect">
            <a:avLst/>
          </a:prstGeom>
          <a:noFill/>
          <a:ln>
            <a:noFill/>
          </a:ln>
        </p:spPr>
      </p:pic>
      <p:graphicFrame>
        <p:nvGraphicFramePr>
          <p:cNvPr id="341" name="Google Shape;341;p57"/>
          <p:cNvGraphicFramePr/>
          <p:nvPr/>
        </p:nvGraphicFramePr>
        <p:xfrm>
          <a:off x="66675" y="3256475"/>
          <a:ext cx="3000000" cy="3000000"/>
        </p:xfrm>
        <a:graphic>
          <a:graphicData uri="http://schemas.openxmlformats.org/drawingml/2006/table">
            <a:tbl>
              <a:tblPr>
                <a:noFill/>
                <a:tableStyleId>{E64705A2-1D39-44DF-9B26-FDD4F64B4387}</a:tableStyleId>
              </a:tblPr>
              <a:tblGrid>
                <a:gridCol w="1236700"/>
                <a:gridCol w="3065500"/>
                <a:gridCol w="2151100"/>
              </a:tblGrid>
              <a:tr h="2844725">
                <a:tc>
                  <a:txBody>
                    <a:bodyPr>
                      <a:noAutofit/>
                    </a:bodyPr>
                    <a:lstStyle/>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rPr b="1" lang="en-GB">
                          <a:solidFill>
                            <a:srgbClr val="E69138"/>
                          </a:solidFill>
                          <a:latin typeface="Philosopher"/>
                          <a:ea typeface="Philosopher"/>
                          <a:cs typeface="Philosopher"/>
                          <a:sym typeface="Philosopher"/>
                        </a:rPr>
                        <a:t>Contralateral hemiparesis</a:t>
                      </a:r>
                      <a:endParaRPr b="1">
                        <a:solidFill>
                          <a:srgbClr val="E69138"/>
                        </a:solidFill>
                        <a:latin typeface="Philosopher"/>
                        <a:ea typeface="Philosopher"/>
                        <a:cs typeface="Philosopher"/>
                        <a:sym typeface="Philosopher"/>
                      </a:endParaRPr>
                    </a:p>
                  </a:txBody>
                  <a:tcPr marT="91425" marB="91425" marR="91425" marL="91425">
                    <a:lnL cap="flat" cmpd="sng" w="9525">
                      <a:solidFill>
                        <a:srgbClr val="45818E"/>
                      </a:solidFill>
                      <a:prstDash val="lgDashDot"/>
                      <a:round/>
                      <a:headEnd len="sm" w="sm" type="none"/>
                      <a:tailEnd len="sm" w="sm" type="none"/>
                    </a:lnL>
                    <a:lnR cap="flat" cmpd="sng" w="9525">
                      <a:solidFill>
                        <a:srgbClr val="45818E"/>
                      </a:solidFill>
                      <a:prstDash val="lgDashDot"/>
                      <a:round/>
                      <a:headEnd len="sm" w="sm" type="none"/>
                      <a:tailEnd len="sm" w="sm" type="none"/>
                    </a:lnR>
                    <a:lnT cap="flat" cmpd="sng" w="9525">
                      <a:solidFill>
                        <a:srgbClr val="45818E"/>
                      </a:solidFill>
                      <a:prstDash val="lgDashDot"/>
                      <a:round/>
                      <a:headEnd len="sm" w="sm" type="none"/>
                      <a:tailEnd len="sm" w="sm" type="none"/>
                    </a:lnT>
                    <a:lnB cap="flat" cmpd="sng" w="9525">
                      <a:solidFill>
                        <a:srgbClr val="45818E"/>
                      </a:solidFill>
                      <a:prstDash val="lgDashDot"/>
                      <a:round/>
                      <a:headEnd len="sm" w="sm" type="none"/>
                      <a:tailEnd len="sm" w="sm" type="none"/>
                    </a:lnB>
                    <a:solidFill>
                      <a:srgbClr val="FFF2CC"/>
                    </a:solidFill>
                  </a:tcPr>
                </a:tc>
                <a:tc>
                  <a:txBody>
                    <a:bodyPr>
                      <a:noAutofit/>
                    </a:bodyPr>
                    <a:lstStyle/>
                    <a:p>
                      <a:pPr indent="0" lvl="0" marL="0" rtl="0" algn="l">
                        <a:spcBef>
                          <a:spcPts val="0"/>
                        </a:spcBef>
                        <a:spcAft>
                          <a:spcPts val="0"/>
                        </a:spcAft>
                        <a:buNone/>
                      </a:pPr>
                      <a:r>
                        <a:rPr lang="en-GB">
                          <a:latin typeface="Cairo"/>
                          <a:ea typeface="Cairo"/>
                          <a:cs typeface="Cairo"/>
                          <a:sym typeface="Cairo"/>
                        </a:rPr>
                        <a:t>Lesions situated deep in the cerebral hemisphere, in the region of the </a:t>
                      </a:r>
                      <a:r>
                        <a:rPr lang="en-GB">
                          <a:solidFill>
                            <a:srgbClr val="FF0000"/>
                          </a:solidFill>
                          <a:latin typeface="Cairo"/>
                          <a:ea typeface="Cairo"/>
                          <a:cs typeface="Cairo"/>
                          <a:sym typeface="Cairo"/>
                        </a:rPr>
                        <a:t>internal capsule,</a:t>
                      </a:r>
                      <a:r>
                        <a:rPr lang="en-GB">
                          <a:latin typeface="Cairo"/>
                          <a:ea typeface="Cairo"/>
                          <a:cs typeface="Cairo"/>
                          <a:sym typeface="Cairo"/>
                        </a:rPr>
                        <a:t> are much more likely to produce weakness of </a:t>
                      </a:r>
                      <a:r>
                        <a:rPr lang="en-GB">
                          <a:solidFill>
                            <a:srgbClr val="4A86E8"/>
                          </a:solidFill>
                          <a:latin typeface="Cairo"/>
                          <a:ea typeface="Cairo"/>
                          <a:cs typeface="Cairo"/>
                          <a:sym typeface="Cairo"/>
                        </a:rPr>
                        <a:t>the whole of the contralateral side of the body</a:t>
                      </a:r>
                      <a:r>
                        <a:rPr lang="en-GB">
                          <a:latin typeface="Cairo"/>
                          <a:ea typeface="Cairo"/>
                          <a:cs typeface="Cairo"/>
                          <a:sym typeface="Cairo"/>
                        </a:rPr>
                        <a:t>, face, arm and leg. Because of the funnelling of fibre pathways in the region of the internal capsule, such lesions commonly produce significant contralateral sensory loss (hemianaesthesia) and visual loss (homonymous hemianopia), in addition to the hemiparesis.</a:t>
                      </a:r>
                      <a:endParaRPr>
                        <a:latin typeface="Cairo"/>
                        <a:ea typeface="Cairo"/>
                        <a:cs typeface="Cairo"/>
                        <a:sym typeface="Cairo"/>
                      </a:endParaRPr>
                    </a:p>
                  </a:txBody>
                  <a:tcPr marT="91425" marB="91425" marR="91425" marL="91425">
                    <a:lnL cap="flat" cmpd="sng" w="9525">
                      <a:solidFill>
                        <a:srgbClr val="45818E"/>
                      </a:solidFill>
                      <a:prstDash val="lgDashDot"/>
                      <a:round/>
                      <a:headEnd len="sm" w="sm" type="none"/>
                      <a:tailEnd len="sm" w="sm" type="none"/>
                    </a:lnL>
                    <a:lnR cap="flat" cmpd="sng" w="9525">
                      <a:solidFill>
                        <a:srgbClr val="4A86E8"/>
                      </a:solidFill>
                      <a:prstDash val="lgDashDot"/>
                      <a:round/>
                      <a:headEnd len="sm" w="sm" type="none"/>
                      <a:tailEnd len="sm" w="sm" type="none"/>
                    </a:lnR>
                    <a:lnT cap="flat" cmpd="sng" w="9525">
                      <a:solidFill>
                        <a:srgbClr val="4A86E8"/>
                      </a:solidFill>
                      <a:prstDash val="lgDashDot"/>
                      <a:round/>
                      <a:headEnd len="sm" w="sm" type="none"/>
                      <a:tailEnd len="sm" w="sm" type="none"/>
                    </a:lnT>
                    <a:lnB cap="flat" cmpd="sng" w="9525">
                      <a:solidFill>
                        <a:srgbClr val="4A86E8"/>
                      </a:solidFill>
                      <a:prstDash val="lgDashDot"/>
                      <a:round/>
                      <a:headEnd len="sm" w="sm" type="none"/>
                      <a:tailEnd len="sm" w="sm" type="none"/>
                    </a:lnB>
                  </a:tcPr>
                </a:tc>
                <a:tc>
                  <a:txBody>
                    <a:bodyPr>
                      <a:noAutofit/>
                    </a:bodyPr>
                    <a:lstStyle/>
                    <a:p>
                      <a:pPr indent="0" lvl="0" marL="0" rtl="0" algn="l">
                        <a:spcBef>
                          <a:spcPts val="0"/>
                        </a:spcBef>
                        <a:spcAft>
                          <a:spcPts val="0"/>
                        </a:spcAft>
                        <a:buNone/>
                      </a:pPr>
                      <a:r>
                        <a:t/>
                      </a:r>
                      <a:endParaRPr/>
                    </a:p>
                  </a:txBody>
                  <a:tcPr marT="91425" marB="91425" marR="91425" marL="91425">
                    <a:lnL cap="flat" cmpd="sng" w="9525">
                      <a:solidFill>
                        <a:srgbClr val="4A86E8"/>
                      </a:solidFill>
                      <a:prstDash val="lgDashDot"/>
                      <a:round/>
                      <a:headEnd len="sm" w="sm" type="none"/>
                      <a:tailEnd len="sm" w="sm" type="none"/>
                    </a:lnL>
                    <a:lnR cap="flat" cmpd="sng" w="9525">
                      <a:solidFill>
                        <a:srgbClr val="4A86E8"/>
                      </a:solidFill>
                      <a:prstDash val="lgDashDot"/>
                      <a:round/>
                      <a:headEnd len="sm" w="sm" type="none"/>
                      <a:tailEnd len="sm" w="sm" type="none"/>
                    </a:lnR>
                    <a:lnT cap="flat" cmpd="sng" w="9525">
                      <a:solidFill>
                        <a:srgbClr val="4A86E8"/>
                      </a:solidFill>
                      <a:prstDash val="lgDashDot"/>
                      <a:round/>
                      <a:headEnd len="sm" w="sm" type="none"/>
                      <a:tailEnd len="sm" w="sm" type="none"/>
                    </a:lnT>
                    <a:lnB cap="flat" cmpd="sng" w="9525">
                      <a:solidFill>
                        <a:srgbClr val="4A86E8"/>
                      </a:solidFill>
                      <a:prstDash val="lgDashDot"/>
                      <a:round/>
                      <a:headEnd len="sm" w="sm" type="none"/>
                      <a:tailEnd len="sm" w="sm" type="none"/>
                    </a:lnB>
                  </a:tcPr>
                </a:tc>
              </a:tr>
            </a:tbl>
          </a:graphicData>
        </a:graphic>
      </p:graphicFrame>
      <p:graphicFrame>
        <p:nvGraphicFramePr>
          <p:cNvPr id="342" name="Google Shape;342;p57"/>
          <p:cNvGraphicFramePr/>
          <p:nvPr/>
        </p:nvGraphicFramePr>
        <p:xfrm>
          <a:off x="66675" y="6227975"/>
          <a:ext cx="3000000" cy="3000000"/>
        </p:xfrm>
        <a:graphic>
          <a:graphicData uri="http://schemas.openxmlformats.org/drawingml/2006/table">
            <a:tbl>
              <a:tblPr>
                <a:noFill/>
                <a:tableStyleId>{E64705A2-1D39-44DF-9B26-FDD4F64B4387}</a:tableStyleId>
              </a:tblPr>
              <a:tblGrid>
                <a:gridCol w="1236700"/>
                <a:gridCol w="3065500"/>
                <a:gridCol w="2151100"/>
              </a:tblGrid>
              <a:tr h="2077050">
                <a:tc>
                  <a:txBody>
                    <a:bodyPr>
                      <a:noAutofit/>
                    </a:bodyPr>
                    <a:lstStyle/>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rPr b="1" lang="en-GB">
                          <a:solidFill>
                            <a:srgbClr val="CC0000"/>
                          </a:solidFill>
                          <a:latin typeface="Philosopher"/>
                          <a:ea typeface="Philosopher"/>
                          <a:cs typeface="Philosopher"/>
                          <a:sym typeface="Philosopher"/>
                        </a:rPr>
                        <a:t>Ipsilateral hemiparesis</a:t>
                      </a:r>
                      <a:endParaRPr b="1">
                        <a:solidFill>
                          <a:srgbClr val="CC0000"/>
                        </a:solidFill>
                        <a:latin typeface="Philosopher"/>
                        <a:ea typeface="Philosopher"/>
                        <a:cs typeface="Philosopher"/>
                        <a:sym typeface="Philosopher"/>
                      </a:endParaRPr>
                    </a:p>
                  </a:txBody>
                  <a:tcPr marT="91425" marB="91425" marR="91425" marL="91425">
                    <a:lnL cap="flat" cmpd="sng" w="9525">
                      <a:solidFill>
                        <a:srgbClr val="45818E"/>
                      </a:solidFill>
                      <a:prstDash val="lgDashDot"/>
                      <a:round/>
                      <a:headEnd len="sm" w="sm" type="none"/>
                      <a:tailEnd len="sm" w="sm" type="none"/>
                    </a:lnL>
                    <a:lnR cap="flat" cmpd="sng" w="9525">
                      <a:solidFill>
                        <a:srgbClr val="45818E"/>
                      </a:solidFill>
                      <a:prstDash val="lgDashDot"/>
                      <a:round/>
                      <a:headEnd len="sm" w="sm" type="none"/>
                      <a:tailEnd len="sm" w="sm" type="none"/>
                    </a:lnR>
                    <a:lnT cap="flat" cmpd="sng" w="9525">
                      <a:solidFill>
                        <a:srgbClr val="45818E"/>
                      </a:solidFill>
                      <a:prstDash val="lgDashDot"/>
                      <a:round/>
                      <a:headEnd len="sm" w="sm" type="none"/>
                      <a:tailEnd len="sm" w="sm" type="none"/>
                    </a:lnT>
                    <a:lnB cap="flat" cmpd="sng" w="9525">
                      <a:solidFill>
                        <a:srgbClr val="45818E"/>
                      </a:solidFill>
                      <a:prstDash val="lgDashDot"/>
                      <a:round/>
                      <a:headEnd len="sm" w="sm" type="none"/>
                      <a:tailEnd len="sm" w="sm" type="none"/>
                    </a:lnB>
                    <a:solidFill>
                      <a:srgbClr val="F4CCCC"/>
                    </a:solidFill>
                  </a:tcPr>
                </a:tc>
                <a:tc>
                  <a:txBody>
                    <a:bodyPr>
                      <a:noAutofit/>
                    </a:bodyPr>
                    <a:lstStyle/>
                    <a:p>
                      <a:pPr indent="0" lvl="0" marL="0" rtl="0" algn="l">
                        <a:spcBef>
                          <a:spcPts val="0"/>
                        </a:spcBef>
                        <a:spcAft>
                          <a:spcPts val="0"/>
                        </a:spcAft>
                        <a:buNone/>
                      </a:pPr>
                      <a:r>
                        <a:rPr lang="en-GB">
                          <a:latin typeface="Cairo"/>
                          <a:ea typeface="Cairo"/>
                          <a:cs typeface="Cairo"/>
                          <a:sym typeface="Cairo"/>
                        </a:rPr>
                        <a:t>A </a:t>
                      </a:r>
                      <a:r>
                        <a:rPr lang="en-GB">
                          <a:solidFill>
                            <a:srgbClr val="FF0000"/>
                          </a:solidFill>
                          <a:latin typeface="Cairo"/>
                          <a:ea typeface="Cairo"/>
                          <a:cs typeface="Cairo"/>
                          <a:sym typeface="Cairo"/>
                        </a:rPr>
                        <a:t>unilateral high cervical cord lesion</a:t>
                      </a:r>
                      <a:r>
                        <a:rPr lang="en-GB">
                          <a:solidFill>
                            <a:srgbClr val="4A86E8"/>
                          </a:solidFill>
                          <a:latin typeface="Cairo"/>
                          <a:ea typeface="Cairo"/>
                          <a:cs typeface="Cairo"/>
                          <a:sym typeface="Cairo"/>
                        </a:rPr>
                        <a:t> </a:t>
                      </a:r>
                      <a:r>
                        <a:rPr lang="en-GB">
                          <a:latin typeface="Cairo"/>
                          <a:ea typeface="Cairo"/>
                          <a:cs typeface="Cairo"/>
                          <a:sym typeface="Cairo"/>
                        </a:rPr>
                        <a:t>will produce a hemiparesis similar to that which is caused by a contralateral cerebral hemisphere lesion, </a:t>
                      </a:r>
                      <a:r>
                        <a:rPr lang="en-GB">
                          <a:solidFill>
                            <a:srgbClr val="4A86E8"/>
                          </a:solidFill>
                          <a:latin typeface="Cairo"/>
                          <a:ea typeface="Cairo"/>
                          <a:cs typeface="Cairo"/>
                          <a:sym typeface="Cairo"/>
                        </a:rPr>
                        <a:t>except that the face cannot be involved in the hemiparesis</a:t>
                      </a:r>
                      <a:r>
                        <a:rPr lang="en-GB">
                          <a:latin typeface="Cairo"/>
                          <a:ea typeface="Cairo"/>
                          <a:cs typeface="Cairo"/>
                          <a:sym typeface="Cairo"/>
                        </a:rPr>
                        <a:t>, vision will be normal, and the same dissociation of sensory loss (referred to above) may be found below the level of the lesion. </a:t>
                      </a:r>
                      <a:endParaRPr>
                        <a:latin typeface="Cairo"/>
                        <a:ea typeface="Cairo"/>
                        <a:cs typeface="Cairo"/>
                        <a:sym typeface="Cairo"/>
                      </a:endParaRPr>
                    </a:p>
                  </a:txBody>
                  <a:tcPr marT="91425" marB="91425" marR="91425" marL="91425">
                    <a:lnL cap="flat" cmpd="sng" w="9525">
                      <a:solidFill>
                        <a:srgbClr val="45818E"/>
                      </a:solidFill>
                      <a:prstDash val="lgDashDot"/>
                      <a:round/>
                      <a:headEnd len="sm" w="sm" type="none"/>
                      <a:tailEnd len="sm" w="sm" type="none"/>
                    </a:lnL>
                    <a:lnR cap="flat" cmpd="sng" w="9525">
                      <a:solidFill>
                        <a:srgbClr val="4A86E8"/>
                      </a:solidFill>
                      <a:prstDash val="lgDashDot"/>
                      <a:round/>
                      <a:headEnd len="sm" w="sm" type="none"/>
                      <a:tailEnd len="sm" w="sm" type="none"/>
                    </a:lnR>
                    <a:lnT cap="flat" cmpd="sng" w="9525">
                      <a:solidFill>
                        <a:srgbClr val="4A86E8"/>
                      </a:solidFill>
                      <a:prstDash val="lgDashDot"/>
                      <a:round/>
                      <a:headEnd len="sm" w="sm" type="none"/>
                      <a:tailEnd len="sm" w="sm" type="none"/>
                    </a:lnT>
                    <a:lnB cap="flat" cmpd="sng" w="9525">
                      <a:solidFill>
                        <a:srgbClr val="4A86E8"/>
                      </a:solidFill>
                      <a:prstDash val="lgDashDot"/>
                      <a:round/>
                      <a:headEnd len="sm" w="sm" type="none"/>
                      <a:tailEnd len="sm" w="sm" type="none"/>
                    </a:lnB>
                  </a:tcPr>
                </a:tc>
                <a:tc>
                  <a:txBody>
                    <a:bodyPr>
                      <a:noAutofit/>
                    </a:bodyPr>
                    <a:lstStyle/>
                    <a:p>
                      <a:pPr indent="0" lvl="0" marL="0" rtl="0" algn="l">
                        <a:spcBef>
                          <a:spcPts val="0"/>
                        </a:spcBef>
                        <a:spcAft>
                          <a:spcPts val="0"/>
                        </a:spcAft>
                        <a:buNone/>
                      </a:pPr>
                      <a:r>
                        <a:t/>
                      </a:r>
                      <a:endParaRPr/>
                    </a:p>
                  </a:txBody>
                  <a:tcPr marT="91425" marB="91425" marR="91425" marL="91425">
                    <a:lnL cap="flat" cmpd="sng" w="9525">
                      <a:solidFill>
                        <a:srgbClr val="4A86E8"/>
                      </a:solidFill>
                      <a:prstDash val="lgDashDot"/>
                      <a:round/>
                      <a:headEnd len="sm" w="sm" type="none"/>
                      <a:tailEnd len="sm" w="sm" type="none"/>
                    </a:lnL>
                    <a:lnR cap="flat" cmpd="sng" w="9525">
                      <a:solidFill>
                        <a:srgbClr val="4A86E8"/>
                      </a:solidFill>
                      <a:prstDash val="lgDashDot"/>
                      <a:round/>
                      <a:headEnd len="sm" w="sm" type="none"/>
                      <a:tailEnd len="sm" w="sm" type="none"/>
                    </a:lnR>
                    <a:lnT cap="flat" cmpd="sng" w="9525">
                      <a:solidFill>
                        <a:srgbClr val="4A86E8"/>
                      </a:solidFill>
                      <a:prstDash val="lgDashDot"/>
                      <a:round/>
                      <a:headEnd len="sm" w="sm" type="none"/>
                      <a:tailEnd len="sm" w="sm" type="none"/>
                    </a:lnT>
                    <a:lnB cap="flat" cmpd="sng" w="9525">
                      <a:solidFill>
                        <a:srgbClr val="4A86E8"/>
                      </a:solidFill>
                      <a:prstDash val="lgDashDot"/>
                      <a:round/>
                      <a:headEnd len="sm" w="sm" type="none"/>
                      <a:tailEnd len="sm" w="sm" type="none"/>
                    </a:lnB>
                  </a:tcPr>
                </a:tc>
              </a:tr>
            </a:tbl>
          </a:graphicData>
        </a:graphic>
      </p:graphicFrame>
      <p:pic>
        <p:nvPicPr>
          <p:cNvPr id="343" name="Google Shape;343;p57"/>
          <p:cNvPicPr preferRelativeResize="0"/>
          <p:nvPr/>
        </p:nvPicPr>
        <p:blipFill>
          <a:blip r:embed="rId4">
            <a:alphaModFix/>
          </a:blip>
          <a:stretch>
            <a:fillRect/>
          </a:stretch>
        </p:blipFill>
        <p:spPr>
          <a:xfrm>
            <a:off x="4414125" y="3840425"/>
            <a:ext cx="2059719" cy="1557375"/>
          </a:xfrm>
          <a:prstGeom prst="rect">
            <a:avLst/>
          </a:prstGeom>
          <a:noFill/>
          <a:ln>
            <a:noFill/>
          </a:ln>
        </p:spPr>
      </p:pic>
      <p:pic>
        <p:nvPicPr>
          <p:cNvPr id="344" name="Google Shape;344;p57"/>
          <p:cNvPicPr preferRelativeResize="0"/>
          <p:nvPr/>
        </p:nvPicPr>
        <p:blipFill>
          <a:blip r:embed="rId5">
            <a:alphaModFix/>
          </a:blip>
          <a:stretch>
            <a:fillRect/>
          </a:stretch>
        </p:blipFill>
        <p:spPr>
          <a:xfrm>
            <a:off x="4414125" y="6305886"/>
            <a:ext cx="2059725" cy="1529976"/>
          </a:xfrm>
          <a:prstGeom prst="rect">
            <a:avLst/>
          </a:prstGeom>
          <a:noFill/>
          <a:ln>
            <a:noFill/>
          </a:ln>
        </p:spPr>
      </p:pic>
      <p:graphicFrame>
        <p:nvGraphicFramePr>
          <p:cNvPr id="345" name="Google Shape;345;p57"/>
          <p:cNvGraphicFramePr/>
          <p:nvPr/>
        </p:nvGraphicFramePr>
        <p:xfrm>
          <a:off x="66675" y="8372975"/>
          <a:ext cx="3000000" cy="3000000"/>
        </p:xfrm>
        <a:graphic>
          <a:graphicData uri="http://schemas.openxmlformats.org/drawingml/2006/table">
            <a:tbl>
              <a:tblPr>
                <a:noFill/>
                <a:tableStyleId>{E64705A2-1D39-44DF-9B26-FDD4F64B4387}</a:tableStyleId>
              </a:tblPr>
              <a:tblGrid>
                <a:gridCol w="1236700"/>
                <a:gridCol w="3065500"/>
                <a:gridCol w="2151100"/>
              </a:tblGrid>
              <a:tr h="1458550">
                <a:tc>
                  <a:txBody>
                    <a:bodyPr>
                      <a:noAutofit/>
                    </a:bodyPr>
                    <a:lstStyle/>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rPr b="1" lang="en-GB" sz="1600">
                          <a:solidFill>
                            <a:srgbClr val="45818E"/>
                          </a:solidFill>
                          <a:latin typeface="Philosopher"/>
                          <a:ea typeface="Philosopher"/>
                          <a:cs typeface="Philosopher"/>
                          <a:sym typeface="Philosopher"/>
                        </a:rPr>
                        <a:t>Paraparesis</a:t>
                      </a:r>
                      <a:endParaRPr b="1" sz="1600">
                        <a:solidFill>
                          <a:srgbClr val="45818E"/>
                        </a:solidFill>
                        <a:latin typeface="Philosopher"/>
                        <a:ea typeface="Philosopher"/>
                        <a:cs typeface="Philosopher"/>
                        <a:sym typeface="Philosopher"/>
                      </a:endParaRPr>
                    </a:p>
                  </a:txBody>
                  <a:tcPr marT="91425" marB="91425" marR="91425" marL="91425">
                    <a:lnL cap="flat" cmpd="sng" w="9525">
                      <a:solidFill>
                        <a:srgbClr val="45818E"/>
                      </a:solidFill>
                      <a:prstDash val="lgDashDot"/>
                      <a:round/>
                      <a:headEnd len="sm" w="sm" type="none"/>
                      <a:tailEnd len="sm" w="sm" type="none"/>
                    </a:lnL>
                    <a:lnR cap="flat" cmpd="sng" w="9525">
                      <a:solidFill>
                        <a:srgbClr val="45818E"/>
                      </a:solidFill>
                      <a:prstDash val="lgDashDot"/>
                      <a:round/>
                      <a:headEnd len="sm" w="sm" type="none"/>
                      <a:tailEnd len="sm" w="sm" type="none"/>
                    </a:lnR>
                    <a:lnT cap="flat" cmpd="sng" w="9525">
                      <a:solidFill>
                        <a:srgbClr val="45818E"/>
                      </a:solidFill>
                      <a:prstDash val="lgDashDot"/>
                      <a:round/>
                      <a:headEnd len="sm" w="sm" type="none"/>
                      <a:tailEnd len="sm" w="sm" type="none"/>
                    </a:lnT>
                    <a:lnB cap="flat" cmpd="sng" w="9525">
                      <a:solidFill>
                        <a:srgbClr val="45818E"/>
                      </a:solidFill>
                      <a:prstDash val="lgDashDot"/>
                      <a:round/>
                      <a:headEnd len="sm" w="sm" type="none"/>
                      <a:tailEnd len="sm" w="sm" type="none"/>
                    </a:lnB>
                    <a:solidFill>
                      <a:srgbClr val="D0E0E3"/>
                    </a:solidFill>
                  </a:tcPr>
                </a:tc>
                <a:tc>
                  <a:txBody>
                    <a:bodyPr>
                      <a:noAutofit/>
                    </a:bodyPr>
                    <a:lstStyle/>
                    <a:p>
                      <a:pPr indent="0" lvl="0" marL="0" rtl="0" algn="l">
                        <a:spcBef>
                          <a:spcPts val="0"/>
                        </a:spcBef>
                        <a:spcAft>
                          <a:spcPts val="0"/>
                        </a:spcAft>
                        <a:buNone/>
                      </a:pPr>
                      <a:r>
                        <a:rPr lang="en-GB">
                          <a:latin typeface="Cairo"/>
                          <a:ea typeface="Cairo"/>
                          <a:cs typeface="Cairo"/>
                          <a:sym typeface="Cairo"/>
                        </a:rPr>
                        <a:t>Paraparesis, if </a:t>
                      </a:r>
                      <a:r>
                        <a:rPr lang="en-GB">
                          <a:solidFill>
                            <a:srgbClr val="FF0000"/>
                          </a:solidFill>
                          <a:latin typeface="Cairo"/>
                          <a:ea typeface="Cairo"/>
                          <a:cs typeface="Cairo"/>
                          <a:sym typeface="Cairo"/>
                        </a:rPr>
                        <a:t>the lesion is at or below the cervical portion</a:t>
                      </a:r>
                      <a:r>
                        <a:rPr lang="en-GB">
                          <a:latin typeface="Cairo"/>
                          <a:ea typeface="Cairo"/>
                          <a:cs typeface="Cairo"/>
                          <a:sym typeface="Cairo"/>
                        </a:rPr>
                        <a:t> of the spinal cord.</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txBody>
                  <a:tcPr marT="91425" marB="91425" marR="91425" marL="91425" anchor="ctr">
                    <a:lnL cap="flat" cmpd="sng" w="9525">
                      <a:solidFill>
                        <a:srgbClr val="45818E"/>
                      </a:solidFill>
                      <a:prstDash val="lgDashDot"/>
                      <a:round/>
                      <a:headEnd len="sm" w="sm" type="none"/>
                      <a:tailEnd len="sm" w="sm" type="none"/>
                    </a:lnL>
                    <a:lnR cap="flat" cmpd="sng" w="9525">
                      <a:solidFill>
                        <a:srgbClr val="4A86E8"/>
                      </a:solidFill>
                      <a:prstDash val="lgDashDot"/>
                      <a:round/>
                      <a:headEnd len="sm" w="sm" type="none"/>
                      <a:tailEnd len="sm" w="sm" type="none"/>
                    </a:lnR>
                    <a:lnT cap="flat" cmpd="sng" w="9525">
                      <a:solidFill>
                        <a:srgbClr val="4A86E8"/>
                      </a:solidFill>
                      <a:prstDash val="lgDashDot"/>
                      <a:round/>
                      <a:headEnd len="sm" w="sm" type="none"/>
                      <a:tailEnd len="sm" w="sm" type="none"/>
                    </a:lnT>
                    <a:lnB cap="flat" cmpd="sng" w="9525">
                      <a:solidFill>
                        <a:srgbClr val="4A86E8"/>
                      </a:solidFill>
                      <a:prstDash val="lgDashDot"/>
                      <a:round/>
                      <a:headEnd len="sm" w="sm" type="none"/>
                      <a:tailEnd len="sm" w="sm" type="none"/>
                    </a:lnB>
                  </a:tcPr>
                </a:tc>
                <a:tc>
                  <a:txBody>
                    <a:bodyPr>
                      <a:noAutofit/>
                    </a:bodyPr>
                    <a:lstStyle/>
                    <a:p>
                      <a:pPr indent="0" lvl="0" marL="0" rtl="0" algn="l">
                        <a:spcBef>
                          <a:spcPts val="0"/>
                        </a:spcBef>
                        <a:spcAft>
                          <a:spcPts val="0"/>
                        </a:spcAft>
                        <a:buNone/>
                      </a:pPr>
                      <a:r>
                        <a:t/>
                      </a:r>
                      <a:endParaRPr/>
                    </a:p>
                  </a:txBody>
                  <a:tcPr marT="91425" marB="91425" marR="91425" marL="91425" anchor="ctr">
                    <a:lnL cap="flat" cmpd="sng" w="9525">
                      <a:solidFill>
                        <a:srgbClr val="4A86E8"/>
                      </a:solidFill>
                      <a:prstDash val="lgDashDot"/>
                      <a:round/>
                      <a:headEnd len="sm" w="sm" type="none"/>
                      <a:tailEnd len="sm" w="sm" type="none"/>
                    </a:lnL>
                    <a:lnR cap="flat" cmpd="sng" w="9525">
                      <a:solidFill>
                        <a:srgbClr val="4A86E8"/>
                      </a:solidFill>
                      <a:prstDash val="lgDashDot"/>
                      <a:round/>
                      <a:headEnd len="sm" w="sm" type="none"/>
                      <a:tailEnd len="sm" w="sm" type="none"/>
                    </a:lnR>
                    <a:lnT cap="flat" cmpd="sng" w="9525">
                      <a:solidFill>
                        <a:srgbClr val="4A86E8"/>
                      </a:solidFill>
                      <a:prstDash val="lgDashDot"/>
                      <a:round/>
                      <a:headEnd len="sm" w="sm" type="none"/>
                      <a:tailEnd len="sm" w="sm" type="none"/>
                    </a:lnT>
                    <a:lnB cap="flat" cmpd="sng" w="9525">
                      <a:solidFill>
                        <a:srgbClr val="4A86E8"/>
                      </a:solidFill>
                      <a:prstDash val="lgDashDot"/>
                      <a:round/>
                      <a:headEnd len="sm" w="sm" type="none"/>
                      <a:tailEnd len="sm" w="sm" type="none"/>
                    </a:lnB>
                  </a:tcPr>
                </a:tc>
              </a:tr>
            </a:tbl>
          </a:graphicData>
        </a:graphic>
      </p:graphicFrame>
      <p:pic>
        <p:nvPicPr>
          <p:cNvPr id="346" name="Google Shape;346;p57"/>
          <p:cNvPicPr preferRelativeResize="0"/>
          <p:nvPr/>
        </p:nvPicPr>
        <p:blipFill>
          <a:blip r:embed="rId6">
            <a:alphaModFix/>
          </a:blip>
          <a:stretch>
            <a:fillRect/>
          </a:stretch>
        </p:blipFill>
        <p:spPr>
          <a:xfrm>
            <a:off x="4497837" y="8439650"/>
            <a:ext cx="1892300" cy="130441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graphicFrame>
        <p:nvGraphicFramePr>
          <p:cNvPr id="351" name="Google Shape;351;p58"/>
          <p:cNvGraphicFramePr/>
          <p:nvPr/>
        </p:nvGraphicFramePr>
        <p:xfrm>
          <a:off x="57150" y="1253869"/>
          <a:ext cx="3000000" cy="3000000"/>
        </p:xfrm>
        <a:graphic>
          <a:graphicData uri="http://schemas.openxmlformats.org/drawingml/2006/table">
            <a:tbl>
              <a:tblPr>
                <a:noFill/>
                <a:tableStyleId>{E64705A2-1D39-44DF-9B26-FDD4F64B4387}</a:tableStyleId>
              </a:tblPr>
              <a:tblGrid>
                <a:gridCol w="1236700"/>
                <a:gridCol w="3065500"/>
                <a:gridCol w="2151100"/>
              </a:tblGrid>
              <a:tr h="2435500">
                <a:tc>
                  <a:txBody>
                    <a:bodyPr>
                      <a:noAutofit/>
                    </a:bodyPr>
                    <a:lstStyle/>
                    <a:p>
                      <a:pPr indent="0" lvl="0" marL="0" rtl="0" algn="l">
                        <a:spcBef>
                          <a:spcPts val="0"/>
                        </a:spcBef>
                        <a:spcAft>
                          <a:spcPts val="0"/>
                        </a:spcAft>
                        <a:buNone/>
                      </a:pPr>
                      <a:r>
                        <a:rPr b="1" lang="en-GB">
                          <a:solidFill>
                            <a:srgbClr val="6AA84F"/>
                          </a:solidFill>
                          <a:latin typeface="Philosopher"/>
                          <a:ea typeface="Philosopher"/>
                          <a:cs typeface="Philosopher"/>
                          <a:sym typeface="Philosopher"/>
                        </a:rPr>
                        <a:t>Ipsilateral monoparesis</a:t>
                      </a:r>
                      <a:endParaRPr b="1">
                        <a:solidFill>
                          <a:srgbClr val="6AA84F"/>
                        </a:solidFill>
                        <a:latin typeface="Philosopher"/>
                        <a:ea typeface="Philosopher"/>
                        <a:cs typeface="Philosopher"/>
                        <a:sym typeface="Philosopher"/>
                      </a:endParaRPr>
                    </a:p>
                  </a:txBody>
                  <a:tcPr marT="91425" marB="91425" marR="91425" marL="91425" anchor="ctr">
                    <a:lnL cap="flat" cmpd="sng" w="9525">
                      <a:solidFill>
                        <a:srgbClr val="45818E"/>
                      </a:solidFill>
                      <a:prstDash val="lgDashDot"/>
                      <a:round/>
                      <a:headEnd len="sm" w="sm" type="none"/>
                      <a:tailEnd len="sm" w="sm" type="none"/>
                    </a:lnL>
                    <a:lnR cap="flat" cmpd="sng" w="9525">
                      <a:solidFill>
                        <a:srgbClr val="45818E"/>
                      </a:solidFill>
                      <a:prstDash val="lgDashDot"/>
                      <a:round/>
                      <a:headEnd len="sm" w="sm" type="none"/>
                      <a:tailEnd len="sm" w="sm" type="none"/>
                    </a:lnR>
                    <a:lnT cap="flat" cmpd="sng" w="9525">
                      <a:solidFill>
                        <a:srgbClr val="45818E"/>
                      </a:solidFill>
                      <a:prstDash val="lgDashDot"/>
                      <a:round/>
                      <a:headEnd len="sm" w="sm" type="none"/>
                      <a:tailEnd len="sm" w="sm" type="none"/>
                    </a:lnT>
                    <a:lnB cap="flat" cmpd="sng" w="9525">
                      <a:solidFill>
                        <a:srgbClr val="45818E"/>
                      </a:solidFill>
                      <a:prstDash val="lgDashDot"/>
                      <a:round/>
                      <a:headEnd len="sm" w="sm" type="none"/>
                      <a:tailEnd len="sm" w="sm" type="none"/>
                    </a:lnB>
                    <a:solidFill>
                      <a:srgbClr val="D9EAD3"/>
                    </a:solidFill>
                  </a:tcPr>
                </a:tc>
                <a:tc>
                  <a:txBody>
                    <a:bodyPr>
                      <a:noAutofit/>
                    </a:bodyPr>
                    <a:lstStyle/>
                    <a:p>
                      <a:pPr indent="0" lvl="0" marL="0" rtl="0" algn="l">
                        <a:spcBef>
                          <a:spcPts val="0"/>
                        </a:spcBef>
                        <a:spcAft>
                          <a:spcPts val="0"/>
                        </a:spcAft>
                        <a:buNone/>
                      </a:pPr>
                      <a:r>
                        <a:rPr lang="en-GB">
                          <a:latin typeface="Cairo"/>
                          <a:ea typeface="Cairo"/>
                          <a:cs typeface="Cairo"/>
                          <a:sym typeface="Cairo"/>
                        </a:rPr>
                        <a:t>A</a:t>
                      </a:r>
                      <a:r>
                        <a:rPr lang="en-GB">
                          <a:solidFill>
                            <a:srgbClr val="FF0000"/>
                          </a:solidFill>
                          <a:latin typeface="Cairo"/>
                          <a:ea typeface="Cairo"/>
                          <a:cs typeface="Cairo"/>
                          <a:sym typeface="Cairo"/>
                        </a:rPr>
                        <a:t> unilateral lesion in the spinal cord below the level of the neck</a:t>
                      </a:r>
                      <a:r>
                        <a:rPr lang="en-GB">
                          <a:latin typeface="Cairo"/>
                          <a:ea typeface="Cairo"/>
                          <a:cs typeface="Cairo"/>
                          <a:sym typeface="Cairo"/>
                        </a:rPr>
                        <a:t> </a:t>
                      </a:r>
                      <a:r>
                        <a:rPr lang="en-GB">
                          <a:solidFill>
                            <a:srgbClr val="4A86E8"/>
                          </a:solidFill>
                          <a:latin typeface="Cairo"/>
                          <a:ea typeface="Cairo"/>
                          <a:cs typeface="Cairo"/>
                          <a:sym typeface="Cairo"/>
                        </a:rPr>
                        <a:t>produces upper motor neuron weakness in one leg.</a:t>
                      </a:r>
                      <a:r>
                        <a:rPr lang="en-GB">
                          <a:latin typeface="Cairo"/>
                          <a:ea typeface="Cairo"/>
                          <a:cs typeface="Cairo"/>
                          <a:sym typeface="Cairo"/>
                        </a:rPr>
                        <a:t> There may be posterior column (position sense) sensory loss in the same leg, and spinothalamic (pain and temperature) sensory loss in the contralateral leg. This is known as dissociated sensory loss, and the whole picture is sometimes referred to as the </a:t>
                      </a:r>
                      <a:r>
                        <a:rPr b="1" lang="en-GB">
                          <a:solidFill>
                            <a:srgbClr val="990000"/>
                          </a:solidFill>
                          <a:highlight>
                            <a:srgbClr val="F4CCCC"/>
                          </a:highlight>
                          <a:latin typeface="Cairo"/>
                          <a:ea typeface="Cairo"/>
                          <a:cs typeface="Cairo"/>
                          <a:sym typeface="Cairo"/>
                        </a:rPr>
                        <a:t>Brown-Séquard syndrome.</a:t>
                      </a:r>
                      <a:endParaRPr b="1">
                        <a:solidFill>
                          <a:srgbClr val="990000"/>
                        </a:solidFill>
                        <a:highlight>
                          <a:srgbClr val="F4CCCC"/>
                        </a:highlight>
                        <a:latin typeface="Cairo"/>
                        <a:ea typeface="Cairo"/>
                        <a:cs typeface="Cairo"/>
                        <a:sym typeface="Cairo"/>
                      </a:endParaRPr>
                    </a:p>
                  </a:txBody>
                  <a:tcPr marT="91425" marB="91425" marR="91425" marL="91425" anchor="ctr">
                    <a:lnL cap="flat" cmpd="sng" w="9525">
                      <a:solidFill>
                        <a:srgbClr val="45818E"/>
                      </a:solidFill>
                      <a:prstDash val="lgDashDot"/>
                      <a:round/>
                      <a:headEnd len="sm" w="sm" type="none"/>
                      <a:tailEnd len="sm" w="sm" type="none"/>
                    </a:lnL>
                    <a:lnR cap="flat" cmpd="sng" w="9525">
                      <a:solidFill>
                        <a:srgbClr val="4A86E8"/>
                      </a:solidFill>
                      <a:prstDash val="lgDashDot"/>
                      <a:round/>
                      <a:headEnd len="sm" w="sm" type="none"/>
                      <a:tailEnd len="sm" w="sm" type="none"/>
                    </a:lnR>
                    <a:lnT cap="flat" cmpd="sng" w="9525">
                      <a:solidFill>
                        <a:srgbClr val="4A86E8"/>
                      </a:solidFill>
                      <a:prstDash val="lgDashDot"/>
                      <a:round/>
                      <a:headEnd len="sm" w="sm" type="none"/>
                      <a:tailEnd len="sm" w="sm" type="none"/>
                    </a:lnT>
                    <a:lnB cap="flat" cmpd="sng" w="9525">
                      <a:solidFill>
                        <a:srgbClr val="4A86E8"/>
                      </a:solidFill>
                      <a:prstDash val="lgDashDot"/>
                      <a:round/>
                      <a:headEnd len="sm" w="sm" type="none"/>
                      <a:tailEnd len="sm" w="sm" type="none"/>
                    </a:lnB>
                  </a:tcPr>
                </a:tc>
                <a:tc>
                  <a:txBody>
                    <a:bodyPr>
                      <a:noAutofit/>
                    </a:bodyPr>
                    <a:lstStyle/>
                    <a:p>
                      <a:pPr indent="0" lvl="0" marL="0" rtl="0" algn="l">
                        <a:spcBef>
                          <a:spcPts val="0"/>
                        </a:spcBef>
                        <a:spcAft>
                          <a:spcPts val="0"/>
                        </a:spcAft>
                        <a:buNone/>
                      </a:pPr>
                      <a:r>
                        <a:t/>
                      </a:r>
                      <a:endParaRPr/>
                    </a:p>
                  </a:txBody>
                  <a:tcPr marT="91425" marB="91425" marR="91425" marL="91425" anchor="ctr">
                    <a:lnL cap="flat" cmpd="sng" w="9525">
                      <a:solidFill>
                        <a:srgbClr val="4A86E8"/>
                      </a:solidFill>
                      <a:prstDash val="lgDashDot"/>
                      <a:round/>
                      <a:headEnd len="sm" w="sm" type="none"/>
                      <a:tailEnd len="sm" w="sm" type="none"/>
                    </a:lnL>
                    <a:lnR cap="flat" cmpd="sng" w="9525">
                      <a:solidFill>
                        <a:srgbClr val="4A86E8"/>
                      </a:solidFill>
                      <a:prstDash val="lgDashDot"/>
                      <a:round/>
                      <a:headEnd len="sm" w="sm" type="none"/>
                      <a:tailEnd len="sm" w="sm" type="none"/>
                    </a:lnR>
                    <a:lnT cap="flat" cmpd="sng" w="9525">
                      <a:solidFill>
                        <a:srgbClr val="4A86E8"/>
                      </a:solidFill>
                      <a:prstDash val="lgDashDot"/>
                      <a:round/>
                      <a:headEnd len="sm" w="sm" type="none"/>
                      <a:tailEnd len="sm" w="sm" type="none"/>
                    </a:lnT>
                    <a:lnB cap="flat" cmpd="sng" w="9525">
                      <a:solidFill>
                        <a:srgbClr val="4A86E8"/>
                      </a:solidFill>
                      <a:prstDash val="lgDashDot"/>
                      <a:round/>
                      <a:headEnd len="sm" w="sm" type="none"/>
                      <a:tailEnd len="sm" w="sm" type="none"/>
                    </a:lnB>
                  </a:tcPr>
                </a:tc>
              </a:tr>
            </a:tbl>
          </a:graphicData>
        </a:graphic>
      </p:graphicFrame>
      <p:pic>
        <p:nvPicPr>
          <p:cNvPr id="352" name="Google Shape;352;p58"/>
          <p:cNvPicPr preferRelativeResize="0"/>
          <p:nvPr/>
        </p:nvPicPr>
        <p:blipFill>
          <a:blip r:embed="rId3">
            <a:alphaModFix/>
          </a:blip>
          <a:stretch>
            <a:fillRect/>
          </a:stretch>
        </p:blipFill>
        <p:spPr>
          <a:xfrm>
            <a:off x="4359350" y="1659769"/>
            <a:ext cx="2073199" cy="1524874"/>
          </a:xfrm>
          <a:prstGeom prst="rect">
            <a:avLst/>
          </a:prstGeom>
          <a:noFill/>
          <a:ln>
            <a:noFill/>
          </a:ln>
        </p:spPr>
      </p:pic>
      <p:graphicFrame>
        <p:nvGraphicFramePr>
          <p:cNvPr id="353" name="Google Shape;353;p58"/>
          <p:cNvGraphicFramePr/>
          <p:nvPr/>
        </p:nvGraphicFramePr>
        <p:xfrm>
          <a:off x="57150" y="3876507"/>
          <a:ext cx="3000000" cy="3000000"/>
        </p:xfrm>
        <a:graphic>
          <a:graphicData uri="http://schemas.openxmlformats.org/drawingml/2006/table">
            <a:tbl>
              <a:tblPr>
                <a:noFill/>
                <a:tableStyleId>{E64705A2-1D39-44DF-9B26-FDD4F64B4387}</a:tableStyleId>
              </a:tblPr>
              <a:tblGrid>
                <a:gridCol w="1236700"/>
                <a:gridCol w="3065500"/>
                <a:gridCol w="2151100"/>
              </a:tblGrid>
              <a:tr h="1700875">
                <a:tc>
                  <a:txBody>
                    <a:bodyPr>
                      <a:noAutofit/>
                    </a:bodyPr>
                    <a:lstStyle/>
                    <a:p>
                      <a:pPr indent="0" lvl="0" marL="0" rtl="0" algn="l">
                        <a:spcBef>
                          <a:spcPts val="0"/>
                        </a:spcBef>
                        <a:spcAft>
                          <a:spcPts val="0"/>
                        </a:spcAft>
                        <a:buNone/>
                      </a:pPr>
                      <a:r>
                        <a:rPr b="1" lang="en-GB">
                          <a:solidFill>
                            <a:srgbClr val="E69138"/>
                          </a:solidFill>
                          <a:latin typeface="Philosopher"/>
                          <a:ea typeface="Philosopher"/>
                          <a:cs typeface="Philosopher"/>
                          <a:sym typeface="Philosopher"/>
                        </a:rPr>
                        <a:t>Tetraparesis or </a:t>
                      </a:r>
                      <a:r>
                        <a:rPr b="1" lang="en-GB" sz="1350">
                          <a:solidFill>
                            <a:srgbClr val="E69138"/>
                          </a:solidFill>
                          <a:latin typeface="Philosopher"/>
                          <a:ea typeface="Philosopher"/>
                          <a:cs typeface="Philosopher"/>
                          <a:sym typeface="Philosopher"/>
                        </a:rPr>
                        <a:t>quadriparesis</a:t>
                      </a:r>
                      <a:endParaRPr b="1" sz="1350">
                        <a:solidFill>
                          <a:srgbClr val="E69138"/>
                        </a:solidFill>
                        <a:latin typeface="Philosopher"/>
                        <a:ea typeface="Philosopher"/>
                        <a:cs typeface="Philosopher"/>
                        <a:sym typeface="Philosopher"/>
                      </a:endParaRPr>
                    </a:p>
                  </a:txBody>
                  <a:tcPr marT="91425" marB="91425" marR="91425" marL="91425" anchor="ctr">
                    <a:lnL cap="flat" cmpd="sng" w="9525">
                      <a:solidFill>
                        <a:srgbClr val="45818E"/>
                      </a:solidFill>
                      <a:prstDash val="lgDashDot"/>
                      <a:round/>
                      <a:headEnd len="sm" w="sm" type="none"/>
                      <a:tailEnd len="sm" w="sm" type="none"/>
                    </a:lnL>
                    <a:lnR cap="flat" cmpd="sng" w="9525">
                      <a:solidFill>
                        <a:srgbClr val="45818E"/>
                      </a:solidFill>
                      <a:prstDash val="lgDashDot"/>
                      <a:round/>
                      <a:headEnd len="sm" w="sm" type="none"/>
                      <a:tailEnd len="sm" w="sm" type="none"/>
                    </a:lnR>
                    <a:lnT cap="flat" cmpd="sng" w="9525">
                      <a:solidFill>
                        <a:srgbClr val="45818E"/>
                      </a:solidFill>
                      <a:prstDash val="lgDashDot"/>
                      <a:round/>
                      <a:headEnd len="sm" w="sm" type="none"/>
                      <a:tailEnd len="sm" w="sm" type="none"/>
                    </a:lnT>
                    <a:lnB cap="flat" cmpd="sng" w="9525">
                      <a:solidFill>
                        <a:srgbClr val="45818E"/>
                      </a:solidFill>
                      <a:prstDash val="lgDashDot"/>
                      <a:round/>
                      <a:headEnd len="sm" w="sm" type="none"/>
                      <a:tailEnd len="sm" w="sm" type="none"/>
                    </a:lnB>
                    <a:solidFill>
                      <a:srgbClr val="FCE5CD"/>
                    </a:solidFill>
                  </a:tcPr>
                </a:tc>
                <a:tc>
                  <a:txBody>
                    <a:bodyPr>
                      <a:noAutofit/>
                    </a:bodyPr>
                    <a:lstStyle/>
                    <a:p>
                      <a:pPr indent="0" lvl="0" marL="0" rtl="0" algn="l">
                        <a:spcBef>
                          <a:spcPts val="0"/>
                        </a:spcBef>
                        <a:spcAft>
                          <a:spcPts val="0"/>
                        </a:spcAft>
                        <a:buNone/>
                      </a:pPr>
                      <a:r>
                        <a:rPr lang="en-GB">
                          <a:latin typeface="Cairo"/>
                          <a:ea typeface="Cairo"/>
                          <a:cs typeface="Cairo"/>
                          <a:sym typeface="Cairo"/>
                        </a:rPr>
                        <a:t>Tetraparesis or quadriparesis, if the lesion is in </a:t>
                      </a:r>
                      <a:r>
                        <a:rPr lang="en-GB">
                          <a:solidFill>
                            <a:srgbClr val="FF0000"/>
                          </a:solidFill>
                          <a:latin typeface="Cairo"/>
                          <a:ea typeface="Cairo"/>
                          <a:cs typeface="Cairo"/>
                          <a:sym typeface="Cairo"/>
                        </a:rPr>
                        <a:t>the upper cervical cord or brainstem.</a:t>
                      </a:r>
                      <a:endParaRPr>
                        <a:solidFill>
                          <a:srgbClr val="FF0000"/>
                        </a:solidFill>
                        <a:latin typeface="Cairo"/>
                        <a:ea typeface="Cairo"/>
                        <a:cs typeface="Cairo"/>
                        <a:sym typeface="Cairo"/>
                      </a:endParaRPr>
                    </a:p>
                  </a:txBody>
                  <a:tcPr marT="91425" marB="91425" marR="91425" marL="91425" anchor="ctr">
                    <a:lnL cap="flat" cmpd="sng" w="9525">
                      <a:solidFill>
                        <a:srgbClr val="45818E"/>
                      </a:solidFill>
                      <a:prstDash val="lgDashDot"/>
                      <a:round/>
                      <a:headEnd len="sm" w="sm" type="none"/>
                      <a:tailEnd len="sm" w="sm" type="none"/>
                    </a:lnL>
                    <a:lnR cap="flat" cmpd="sng" w="9525">
                      <a:solidFill>
                        <a:srgbClr val="4A86E8"/>
                      </a:solidFill>
                      <a:prstDash val="lgDashDot"/>
                      <a:round/>
                      <a:headEnd len="sm" w="sm" type="none"/>
                      <a:tailEnd len="sm" w="sm" type="none"/>
                    </a:lnR>
                    <a:lnT cap="flat" cmpd="sng" w="9525">
                      <a:solidFill>
                        <a:srgbClr val="4A86E8"/>
                      </a:solidFill>
                      <a:prstDash val="lgDashDot"/>
                      <a:round/>
                      <a:headEnd len="sm" w="sm" type="none"/>
                      <a:tailEnd len="sm" w="sm" type="none"/>
                    </a:lnT>
                    <a:lnB cap="flat" cmpd="sng" w="9525">
                      <a:solidFill>
                        <a:srgbClr val="4A86E8"/>
                      </a:solidFill>
                      <a:prstDash val="lgDashDot"/>
                      <a:round/>
                      <a:headEnd len="sm" w="sm" type="none"/>
                      <a:tailEnd len="sm" w="sm" type="none"/>
                    </a:lnB>
                  </a:tcPr>
                </a:tc>
                <a:tc>
                  <a:txBody>
                    <a:bodyPr>
                      <a:noAutofit/>
                    </a:bodyPr>
                    <a:lstStyle/>
                    <a:p>
                      <a:pPr indent="0" lvl="0" marL="0" rtl="0" algn="l">
                        <a:spcBef>
                          <a:spcPts val="0"/>
                        </a:spcBef>
                        <a:spcAft>
                          <a:spcPts val="0"/>
                        </a:spcAft>
                        <a:buNone/>
                      </a:pPr>
                      <a:r>
                        <a:t/>
                      </a:r>
                      <a:endParaRPr/>
                    </a:p>
                  </a:txBody>
                  <a:tcPr marT="91425" marB="91425" marR="91425" marL="91425" anchor="ctr">
                    <a:lnL cap="flat" cmpd="sng" w="9525">
                      <a:solidFill>
                        <a:srgbClr val="4A86E8"/>
                      </a:solidFill>
                      <a:prstDash val="lgDashDot"/>
                      <a:round/>
                      <a:headEnd len="sm" w="sm" type="none"/>
                      <a:tailEnd len="sm" w="sm" type="none"/>
                    </a:lnL>
                    <a:lnR cap="flat" cmpd="sng" w="9525">
                      <a:solidFill>
                        <a:srgbClr val="4A86E8"/>
                      </a:solidFill>
                      <a:prstDash val="lgDashDot"/>
                      <a:round/>
                      <a:headEnd len="sm" w="sm" type="none"/>
                      <a:tailEnd len="sm" w="sm" type="none"/>
                    </a:lnR>
                    <a:lnT cap="flat" cmpd="sng" w="9525">
                      <a:solidFill>
                        <a:srgbClr val="4A86E8"/>
                      </a:solidFill>
                      <a:prstDash val="lgDashDot"/>
                      <a:round/>
                      <a:headEnd len="sm" w="sm" type="none"/>
                      <a:tailEnd len="sm" w="sm" type="none"/>
                    </a:lnT>
                    <a:lnB cap="flat" cmpd="sng" w="9525">
                      <a:solidFill>
                        <a:srgbClr val="4A86E8"/>
                      </a:solidFill>
                      <a:prstDash val="lgDashDot"/>
                      <a:round/>
                      <a:headEnd len="sm" w="sm" type="none"/>
                      <a:tailEnd len="sm" w="sm" type="none"/>
                    </a:lnB>
                  </a:tcPr>
                </a:tc>
              </a:tr>
            </a:tbl>
          </a:graphicData>
        </a:graphic>
      </p:graphicFrame>
      <p:pic>
        <p:nvPicPr>
          <p:cNvPr id="354" name="Google Shape;354;p58"/>
          <p:cNvPicPr preferRelativeResize="0"/>
          <p:nvPr/>
        </p:nvPicPr>
        <p:blipFill>
          <a:blip r:embed="rId4">
            <a:alphaModFix/>
          </a:blip>
          <a:stretch>
            <a:fillRect/>
          </a:stretch>
        </p:blipFill>
        <p:spPr>
          <a:xfrm>
            <a:off x="4359350" y="3971544"/>
            <a:ext cx="2073199" cy="1510796"/>
          </a:xfrm>
          <a:prstGeom prst="rect">
            <a:avLst/>
          </a:prstGeom>
          <a:noFill/>
          <a:ln>
            <a:noFill/>
          </a:ln>
        </p:spPr>
      </p:pic>
      <p:graphicFrame>
        <p:nvGraphicFramePr>
          <p:cNvPr id="355" name="Google Shape;355;p58"/>
          <p:cNvGraphicFramePr/>
          <p:nvPr/>
        </p:nvGraphicFramePr>
        <p:xfrm>
          <a:off x="57150" y="5712144"/>
          <a:ext cx="3000000" cy="3000000"/>
        </p:xfrm>
        <a:graphic>
          <a:graphicData uri="http://schemas.openxmlformats.org/drawingml/2006/table">
            <a:tbl>
              <a:tblPr>
                <a:noFill/>
                <a:tableStyleId>{E64705A2-1D39-44DF-9B26-FDD4F64B4387}</a:tableStyleId>
              </a:tblPr>
              <a:tblGrid>
                <a:gridCol w="1236700"/>
                <a:gridCol w="3065500"/>
                <a:gridCol w="2151100"/>
              </a:tblGrid>
              <a:tr h="1867550">
                <a:tc rowSpan="2">
                  <a:txBody>
                    <a:bodyPr>
                      <a:noAutofit/>
                    </a:bodyPr>
                    <a:lstStyle/>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rPr b="1" lang="en-GB" sz="1500">
                          <a:solidFill>
                            <a:srgbClr val="A64D79"/>
                          </a:solidFill>
                          <a:latin typeface="Philosopher"/>
                          <a:ea typeface="Philosopher"/>
                          <a:cs typeface="Philosopher"/>
                          <a:sym typeface="Philosopher"/>
                        </a:rPr>
                        <a:t>Generalized LMN weakness</a:t>
                      </a:r>
                      <a:endParaRPr b="1" sz="1500">
                        <a:solidFill>
                          <a:srgbClr val="A64D79"/>
                        </a:solidFill>
                        <a:latin typeface="Philosopher"/>
                        <a:ea typeface="Philosopher"/>
                        <a:cs typeface="Philosopher"/>
                        <a:sym typeface="Philosopher"/>
                      </a:endParaRPr>
                    </a:p>
                  </a:txBody>
                  <a:tcPr marT="91425" marB="91425" marR="91425" marL="91425" anchor="ctr">
                    <a:lnL cap="flat" cmpd="sng" w="9525">
                      <a:solidFill>
                        <a:srgbClr val="45818E"/>
                      </a:solidFill>
                      <a:prstDash val="lgDashDot"/>
                      <a:round/>
                      <a:headEnd len="sm" w="sm" type="none"/>
                      <a:tailEnd len="sm" w="sm" type="none"/>
                    </a:lnL>
                    <a:lnR cap="flat" cmpd="sng" w="9525">
                      <a:solidFill>
                        <a:srgbClr val="45818E"/>
                      </a:solidFill>
                      <a:prstDash val="lgDashDot"/>
                      <a:round/>
                      <a:headEnd len="sm" w="sm" type="none"/>
                      <a:tailEnd len="sm" w="sm" type="none"/>
                    </a:lnR>
                    <a:lnT cap="flat" cmpd="sng" w="9525">
                      <a:solidFill>
                        <a:srgbClr val="45818E"/>
                      </a:solidFill>
                      <a:prstDash val="lgDashDot"/>
                      <a:round/>
                      <a:headEnd len="sm" w="sm" type="none"/>
                      <a:tailEnd len="sm" w="sm" type="none"/>
                    </a:lnT>
                    <a:lnB cap="flat" cmpd="sng" w="9525">
                      <a:solidFill>
                        <a:srgbClr val="45818E"/>
                      </a:solidFill>
                      <a:prstDash val="lgDashDot"/>
                      <a:round/>
                      <a:headEnd len="sm" w="sm" type="none"/>
                      <a:tailEnd len="sm" w="sm" type="none"/>
                    </a:lnB>
                    <a:solidFill>
                      <a:srgbClr val="EAD1DC"/>
                    </a:solidFill>
                  </a:tcPr>
                </a:tc>
                <a:tc>
                  <a:txBody>
                    <a:bodyPr>
                      <a:noAutofit/>
                    </a:bodyPr>
                    <a:lstStyle/>
                    <a:p>
                      <a:pPr indent="0" lvl="0" marL="0" rtl="0" algn="l">
                        <a:spcBef>
                          <a:spcPts val="0"/>
                        </a:spcBef>
                        <a:spcAft>
                          <a:spcPts val="0"/>
                        </a:spcAft>
                        <a:buNone/>
                      </a:pPr>
                      <a:r>
                        <a:rPr lang="en-GB">
                          <a:solidFill>
                            <a:srgbClr val="4A86E8"/>
                          </a:solidFill>
                          <a:latin typeface="Cairo"/>
                          <a:ea typeface="Cairo"/>
                          <a:cs typeface="Cairo"/>
                          <a:sym typeface="Cairo"/>
                        </a:rPr>
                        <a:t>Generalized LMN weakness </a:t>
                      </a:r>
                      <a:r>
                        <a:rPr lang="en-GB">
                          <a:latin typeface="Cairo"/>
                          <a:ea typeface="Cairo"/>
                          <a:cs typeface="Cairo"/>
                          <a:sym typeface="Cairo"/>
                        </a:rPr>
                        <a:t>may also result from </a:t>
                      </a:r>
                      <a:r>
                        <a:rPr lang="en-GB">
                          <a:solidFill>
                            <a:srgbClr val="FF0000"/>
                          </a:solidFill>
                          <a:latin typeface="Cairo"/>
                          <a:ea typeface="Cairo"/>
                          <a:cs typeface="Cairo"/>
                          <a:sym typeface="Cairo"/>
                        </a:rPr>
                        <a:t>widespread damage to the axons of the LMNs. </a:t>
                      </a:r>
                      <a:r>
                        <a:rPr lang="en-GB">
                          <a:latin typeface="Cairo"/>
                          <a:ea typeface="Cairo"/>
                          <a:cs typeface="Cairo"/>
                          <a:sym typeface="Cairo"/>
                        </a:rPr>
                        <a:t>This is the nature of peripheral neuropathy (also called </a:t>
                      </a:r>
                      <a:r>
                        <a:rPr lang="en-GB">
                          <a:solidFill>
                            <a:srgbClr val="FF0000"/>
                          </a:solidFill>
                          <a:latin typeface="Cairo"/>
                          <a:ea typeface="Cairo"/>
                          <a:cs typeface="Cairo"/>
                          <a:sym typeface="Cairo"/>
                        </a:rPr>
                        <a:t>polyneuropathy</a:t>
                      </a:r>
                      <a:r>
                        <a:rPr lang="en-GB">
                          <a:latin typeface="Cairo"/>
                          <a:ea typeface="Cairo"/>
                          <a:cs typeface="Cairo"/>
                          <a:sym typeface="Cairo"/>
                        </a:rPr>
                        <a:t>). The axons of the dorsal root sensory neurons are usually simultaneously involved. The LMN weakness and sensory loss tend to be most marked distally in the limbs.</a:t>
                      </a:r>
                      <a:endParaRPr>
                        <a:highlight>
                          <a:srgbClr val="FFFF00"/>
                        </a:highlight>
                        <a:latin typeface="Cairo"/>
                        <a:ea typeface="Cairo"/>
                        <a:cs typeface="Cairo"/>
                        <a:sym typeface="Cairo"/>
                      </a:endParaRPr>
                    </a:p>
                  </a:txBody>
                  <a:tcPr marT="91425" marB="91425" marR="91425" marL="91425" anchor="ctr">
                    <a:lnL cap="flat" cmpd="sng" w="9525">
                      <a:solidFill>
                        <a:srgbClr val="45818E"/>
                      </a:solidFill>
                      <a:prstDash val="lgDashDot"/>
                      <a:round/>
                      <a:headEnd len="sm" w="sm" type="none"/>
                      <a:tailEnd len="sm" w="sm" type="none"/>
                    </a:lnL>
                    <a:lnR cap="flat" cmpd="sng" w="9525">
                      <a:solidFill>
                        <a:srgbClr val="4A86E8"/>
                      </a:solidFill>
                      <a:prstDash val="lgDashDot"/>
                      <a:round/>
                      <a:headEnd len="sm" w="sm" type="none"/>
                      <a:tailEnd len="sm" w="sm" type="none"/>
                    </a:lnR>
                    <a:lnT cap="flat" cmpd="sng" w="9525">
                      <a:solidFill>
                        <a:srgbClr val="4A86E8"/>
                      </a:solidFill>
                      <a:prstDash val="lgDashDot"/>
                      <a:round/>
                      <a:headEnd len="sm" w="sm" type="none"/>
                      <a:tailEnd len="sm" w="sm" type="none"/>
                    </a:lnT>
                    <a:lnB cap="flat" cmpd="sng" w="9525">
                      <a:solidFill>
                        <a:srgbClr val="4A86E8"/>
                      </a:solidFill>
                      <a:prstDash val="lgDashDot"/>
                      <a:round/>
                      <a:headEnd len="sm" w="sm" type="none"/>
                      <a:tailEnd len="sm" w="sm" type="none"/>
                    </a:lnB>
                  </a:tcPr>
                </a:tc>
                <a:tc>
                  <a:txBody>
                    <a:bodyPr>
                      <a:noAutofit/>
                    </a:bodyPr>
                    <a:lstStyle/>
                    <a:p>
                      <a:pPr indent="0" lvl="0" marL="0" rtl="0" algn="l">
                        <a:spcBef>
                          <a:spcPts val="0"/>
                        </a:spcBef>
                        <a:spcAft>
                          <a:spcPts val="0"/>
                        </a:spcAft>
                        <a:buNone/>
                      </a:pPr>
                      <a:r>
                        <a:t/>
                      </a:r>
                      <a:endParaRPr/>
                    </a:p>
                  </a:txBody>
                  <a:tcPr marT="91425" marB="91425" marR="91425" marL="91425" anchor="ctr">
                    <a:lnL cap="flat" cmpd="sng" w="9525">
                      <a:solidFill>
                        <a:srgbClr val="4A86E8"/>
                      </a:solidFill>
                      <a:prstDash val="lgDashDot"/>
                      <a:round/>
                      <a:headEnd len="sm" w="sm" type="none"/>
                      <a:tailEnd len="sm" w="sm" type="none"/>
                    </a:lnL>
                    <a:lnR cap="flat" cmpd="sng" w="9525">
                      <a:solidFill>
                        <a:srgbClr val="4A86E8"/>
                      </a:solidFill>
                      <a:prstDash val="lgDashDot"/>
                      <a:round/>
                      <a:headEnd len="sm" w="sm" type="none"/>
                      <a:tailEnd len="sm" w="sm" type="none"/>
                    </a:lnR>
                    <a:lnT cap="flat" cmpd="sng" w="9525">
                      <a:solidFill>
                        <a:srgbClr val="4A86E8"/>
                      </a:solidFill>
                      <a:prstDash val="lgDashDot"/>
                      <a:round/>
                      <a:headEnd len="sm" w="sm" type="none"/>
                      <a:tailEnd len="sm" w="sm" type="none"/>
                    </a:lnT>
                    <a:lnB cap="flat" cmpd="sng" w="9525">
                      <a:solidFill>
                        <a:srgbClr val="4A86E8"/>
                      </a:solidFill>
                      <a:prstDash val="lgDashDot"/>
                      <a:round/>
                      <a:headEnd len="sm" w="sm" type="none"/>
                      <a:tailEnd len="sm" w="sm" type="none"/>
                    </a:lnB>
                  </a:tcPr>
                </a:tc>
              </a:tr>
              <a:tr h="1867550">
                <a:tc vMerge="1"/>
                <a:tc>
                  <a:txBody>
                    <a:bodyPr>
                      <a:noAutofit/>
                    </a:bodyPr>
                    <a:lstStyle/>
                    <a:p>
                      <a:pPr indent="0" lvl="0" marL="0" rtl="0" algn="l">
                        <a:spcBef>
                          <a:spcPts val="0"/>
                        </a:spcBef>
                        <a:spcAft>
                          <a:spcPts val="0"/>
                        </a:spcAft>
                        <a:buNone/>
                      </a:pPr>
                      <a:r>
                        <a:rPr lang="en-GB">
                          <a:solidFill>
                            <a:srgbClr val="4A86E8"/>
                          </a:solidFill>
                          <a:latin typeface="Cairo"/>
                          <a:ea typeface="Cairo"/>
                          <a:cs typeface="Cairo"/>
                          <a:sym typeface="Cairo"/>
                        </a:rPr>
                        <a:t>Generalized LMN weakness </a:t>
                      </a:r>
                      <a:r>
                        <a:rPr lang="en-GB">
                          <a:latin typeface="Cairo"/>
                          <a:ea typeface="Cairo"/>
                          <a:cs typeface="Cairo"/>
                          <a:sym typeface="Cairo"/>
                        </a:rPr>
                        <a:t>may result from </a:t>
                      </a:r>
                      <a:r>
                        <a:rPr lang="en-GB">
                          <a:solidFill>
                            <a:srgbClr val="4A86E8"/>
                          </a:solidFill>
                          <a:latin typeface="Cairo"/>
                          <a:ea typeface="Cairo"/>
                          <a:cs typeface="Cairo"/>
                          <a:sym typeface="Cairo"/>
                        </a:rPr>
                        <a:t>pathology affecting the LMNs throughout the spinal cord and brainstem, as in motor neurone disease or poliomyelitis.</a:t>
                      </a:r>
                      <a:r>
                        <a:rPr lang="en-GB">
                          <a:latin typeface="Cairo"/>
                          <a:ea typeface="Cairo"/>
                          <a:cs typeface="Cairo"/>
                          <a:sym typeface="Cairo"/>
                        </a:rPr>
                        <a:t> </a:t>
                      </a:r>
                      <a:r>
                        <a:rPr lang="en-GB">
                          <a:solidFill>
                            <a:srgbClr val="FF0000"/>
                          </a:solidFill>
                          <a:latin typeface="Cairo"/>
                          <a:ea typeface="Cairo"/>
                          <a:cs typeface="Cairo"/>
                          <a:sym typeface="Cairo"/>
                        </a:rPr>
                        <a:t>Generalized limb weakness (proximal and distal),</a:t>
                      </a:r>
                      <a:r>
                        <a:rPr lang="en-GB">
                          <a:latin typeface="Cairo"/>
                          <a:ea typeface="Cairo"/>
                          <a:cs typeface="Cairo"/>
                          <a:sym typeface="Cairo"/>
                        </a:rPr>
                        <a:t> trunk and bulbar weakness characterize this sort of LMN disorder.</a:t>
                      </a:r>
                      <a:endParaRPr>
                        <a:latin typeface="Cairo"/>
                        <a:ea typeface="Cairo"/>
                        <a:cs typeface="Cairo"/>
                        <a:sym typeface="Cairo"/>
                      </a:endParaRPr>
                    </a:p>
                  </a:txBody>
                  <a:tcPr marT="91425" marB="91425" marR="91425" marL="91425" anchor="ctr">
                    <a:lnL cap="flat" cmpd="sng" w="9525">
                      <a:solidFill>
                        <a:srgbClr val="45818E"/>
                      </a:solidFill>
                      <a:prstDash val="lgDashDot"/>
                      <a:round/>
                      <a:headEnd len="sm" w="sm" type="none"/>
                      <a:tailEnd len="sm" w="sm" type="none"/>
                    </a:lnL>
                    <a:lnR cap="flat" cmpd="sng" w="9525">
                      <a:solidFill>
                        <a:srgbClr val="4A86E8"/>
                      </a:solidFill>
                      <a:prstDash val="lgDashDot"/>
                      <a:round/>
                      <a:headEnd len="sm" w="sm" type="none"/>
                      <a:tailEnd len="sm" w="sm" type="none"/>
                    </a:lnR>
                    <a:lnT cap="flat" cmpd="sng" w="9525">
                      <a:solidFill>
                        <a:srgbClr val="4A86E8"/>
                      </a:solidFill>
                      <a:prstDash val="lgDashDot"/>
                      <a:round/>
                      <a:headEnd len="sm" w="sm" type="none"/>
                      <a:tailEnd len="sm" w="sm" type="none"/>
                    </a:lnT>
                    <a:lnB cap="flat" cmpd="sng" w="9525">
                      <a:solidFill>
                        <a:srgbClr val="4A86E8"/>
                      </a:solidFill>
                      <a:prstDash val="lgDashDot"/>
                      <a:round/>
                      <a:headEnd len="sm" w="sm" type="none"/>
                      <a:tailEnd len="sm" w="sm" type="none"/>
                    </a:lnB>
                  </a:tcPr>
                </a:tc>
                <a:tc>
                  <a:txBody>
                    <a:bodyPr>
                      <a:noAutofit/>
                    </a:bodyPr>
                    <a:lstStyle/>
                    <a:p>
                      <a:pPr indent="0" lvl="0" marL="0" rtl="0" algn="l">
                        <a:spcBef>
                          <a:spcPts val="0"/>
                        </a:spcBef>
                        <a:spcAft>
                          <a:spcPts val="0"/>
                        </a:spcAft>
                        <a:buNone/>
                      </a:pPr>
                      <a:r>
                        <a:t/>
                      </a:r>
                      <a:endParaRPr/>
                    </a:p>
                  </a:txBody>
                  <a:tcPr marT="91425" marB="91425" marR="91425" marL="91425" anchor="ctr">
                    <a:lnL cap="flat" cmpd="sng" w="9525">
                      <a:solidFill>
                        <a:srgbClr val="4A86E8"/>
                      </a:solidFill>
                      <a:prstDash val="lgDashDot"/>
                      <a:round/>
                      <a:headEnd len="sm" w="sm" type="none"/>
                      <a:tailEnd len="sm" w="sm" type="none"/>
                    </a:lnL>
                    <a:lnR cap="flat" cmpd="sng" w="9525">
                      <a:solidFill>
                        <a:srgbClr val="4A86E8"/>
                      </a:solidFill>
                      <a:prstDash val="lgDashDot"/>
                      <a:round/>
                      <a:headEnd len="sm" w="sm" type="none"/>
                      <a:tailEnd len="sm" w="sm" type="none"/>
                    </a:lnR>
                    <a:lnT cap="flat" cmpd="sng" w="9525">
                      <a:solidFill>
                        <a:srgbClr val="4A86E8"/>
                      </a:solidFill>
                      <a:prstDash val="lgDashDot"/>
                      <a:round/>
                      <a:headEnd len="sm" w="sm" type="none"/>
                      <a:tailEnd len="sm" w="sm" type="none"/>
                    </a:lnT>
                    <a:lnB cap="flat" cmpd="sng" w="9525">
                      <a:solidFill>
                        <a:srgbClr val="4A86E8"/>
                      </a:solidFill>
                      <a:prstDash val="lgDashDot"/>
                      <a:round/>
                      <a:headEnd len="sm" w="sm" type="none"/>
                      <a:tailEnd len="sm" w="sm" type="none"/>
                    </a:lnB>
                  </a:tcPr>
                </a:tc>
              </a:tr>
            </a:tbl>
          </a:graphicData>
        </a:graphic>
      </p:graphicFrame>
      <p:pic>
        <p:nvPicPr>
          <p:cNvPr id="356" name="Google Shape;356;p58"/>
          <p:cNvPicPr preferRelativeResize="0"/>
          <p:nvPr/>
        </p:nvPicPr>
        <p:blipFill>
          <a:blip r:embed="rId5">
            <a:alphaModFix/>
          </a:blip>
          <a:stretch>
            <a:fillRect/>
          </a:stretch>
        </p:blipFill>
        <p:spPr>
          <a:xfrm>
            <a:off x="4437252" y="8133024"/>
            <a:ext cx="2073199" cy="1504811"/>
          </a:xfrm>
          <a:prstGeom prst="rect">
            <a:avLst/>
          </a:prstGeom>
          <a:noFill/>
          <a:ln>
            <a:noFill/>
          </a:ln>
        </p:spPr>
      </p:pic>
      <p:pic>
        <p:nvPicPr>
          <p:cNvPr id="357" name="Google Shape;357;p58"/>
          <p:cNvPicPr preferRelativeResize="0"/>
          <p:nvPr/>
        </p:nvPicPr>
        <p:blipFill>
          <a:blip r:embed="rId6">
            <a:alphaModFix/>
          </a:blip>
          <a:stretch>
            <a:fillRect/>
          </a:stretch>
        </p:blipFill>
        <p:spPr>
          <a:xfrm>
            <a:off x="4363613" y="6269219"/>
            <a:ext cx="2064671" cy="1504799"/>
          </a:xfrm>
          <a:prstGeom prst="rect">
            <a:avLst/>
          </a:prstGeom>
          <a:noFill/>
          <a:ln>
            <a:noFill/>
          </a:ln>
        </p:spPr>
      </p:pic>
      <p:sp>
        <p:nvSpPr>
          <p:cNvPr id="358" name="Google Shape;358;p58"/>
          <p:cNvSpPr txBox="1"/>
          <p:nvPr/>
        </p:nvSpPr>
        <p:spPr>
          <a:xfrm>
            <a:off x="219075" y="447675"/>
            <a:ext cx="6105600" cy="762000"/>
          </a:xfrm>
          <a:prstGeom prst="rect">
            <a:avLst/>
          </a:prstGeom>
          <a:solidFill>
            <a:srgbClr val="EA9999"/>
          </a:solid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iro"/>
                <a:ea typeface="Cairo"/>
                <a:cs typeface="Cairo"/>
                <a:sym typeface="Cairo"/>
              </a:rPr>
              <a:t>A spinal cord lesion more usually causes</a:t>
            </a:r>
            <a:r>
              <a:rPr b="1" lang="en-GB">
                <a:latin typeface="Cairo"/>
                <a:ea typeface="Cairo"/>
                <a:cs typeface="Cairo"/>
                <a:sym typeface="Cairo"/>
              </a:rPr>
              <a:t> upper </a:t>
            </a:r>
            <a:r>
              <a:rPr b="1" lang="en-GB">
                <a:latin typeface="Cairo"/>
                <a:ea typeface="Cairo"/>
                <a:cs typeface="Cairo"/>
                <a:sym typeface="Cairo"/>
              </a:rPr>
              <a:t>motor</a:t>
            </a:r>
            <a:r>
              <a:rPr b="1" lang="en-GB">
                <a:latin typeface="Cairo"/>
                <a:ea typeface="Cairo"/>
                <a:cs typeface="Cairo"/>
                <a:sym typeface="Cairo"/>
              </a:rPr>
              <a:t> </a:t>
            </a:r>
            <a:r>
              <a:rPr b="1" lang="en-GB">
                <a:latin typeface="Cairo"/>
                <a:ea typeface="Cairo"/>
                <a:cs typeface="Cairo"/>
                <a:sym typeface="Cairo"/>
              </a:rPr>
              <a:t>neuron</a:t>
            </a:r>
            <a:r>
              <a:rPr b="1" lang="en-GB">
                <a:latin typeface="Cairo"/>
                <a:ea typeface="Cairo"/>
                <a:cs typeface="Cairo"/>
                <a:sym typeface="Cairo"/>
              </a:rPr>
              <a:t> signs</a:t>
            </a:r>
            <a:r>
              <a:rPr lang="en-GB">
                <a:latin typeface="Cairo"/>
                <a:ea typeface="Cairo"/>
                <a:cs typeface="Cairo"/>
                <a:sym typeface="Cairo"/>
              </a:rPr>
              <a:t> in both legs, often </a:t>
            </a:r>
            <a:r>
              <a:rPr b="1" lang="en-GB">
                <a:latin typeface="Cairo"/>
                <a:ea typeface="Cairo"/>
                <a:cs typeface="Cairo"/>
                <a:sym typeface="Cairo"/>
              </a:rPr>
              <a:t>asymmetrically </a:t>
            </a:r>
            <a:r>
              <a:rPr lang="en-GB">
                <a:latin typeface="Cairo"/>
                <a:ea typeface="Cairo"/>
                <a:cs typeface="Cairo"/>
                <a:sym typeface="Cairo"/>
              </a:rPr>
              <a:t>since the pathology rarely affects both sides of the spinal cord equally.</a:t>
            </a:r>
            <a:endParaRPr>
              <a:latin typeface="Cairo"/>
              <a:ea typeface="Cairo"/>
              <a:cs typeface="Cairo"/>
              <a:sym typeface="Cai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graphicFrame>
        <p:nvGraphicFramePr>
          <p:cNvPr id="363" name="Google Shape;363;p59"/>
          <p:cNvGraphicFramePr/>
          <p:nvPr/>
        </p:nvGraphicFramePr>
        <p:xfrm>
          <a:off x="47625" y="687113"/>
          <a:ext cx="3000000" cy="3000000"/>
        </p:xfrm>
        <a:graphic>
          <a:graphicData uri="http://schemas.openxmlformats.org/drawingml/2006/table">
            <a:tbl>
              <a:tblPr>
                <a:noFill/>
                <a:tableStyleId>{E64705A2-1D39-44DF-9B26-FDD4F64B4387}</a:tableStyleId>
              </a:tblPr>
              <a:tblGrid>
                <a:gridCol w="1236700"/>
                <a:gridCol w="3065500"/>
                <a:gridCol w="2151100"/>
              </a:tblGrid>
              <a:tr h="3807100">
                <a:tc>
                  <a:txBody>
                    <a:bodyPr>
                      <a:noAutofit/>
                    </a:bodyPr>
                    <a:lstStyle/>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rPr b="1" lang="en-GB">
                          <a:solidFill>
                            <a:srgbClr val="45818E"/>
                          </a:solidFill>
                          <a:latin typeface="Philosopher"/>
                          <a:ea typeface="Philosopher"/>
                          <a:cs typeface="Philosopher"/>
                          <a:sym typeface="Philosopher"/>
                        </a:rPr>
                        <a:t>LMN weakness of one spinal root</a:t>
                      </a:r>
                      <a:endParaRPr b="1">
                        <a:solidFill>
                          <a:srgbClr val="45818E"/>
                        </a:solidFill>
                        <a:latin typeface="Philosopher"/>
                        <a:ea typeface="Philosopher"/>
                        <a:cs typeface="Philosopher"/>
                        <a:sym typeface="Philosopher"/>
                      </a:endParaRPr>
                    </a:p>
                  </a:txBody>
                  <a:tcPr marT="91425" marB="91425" marR="91425" marL="91425">
                    <a:lnL cap="flat" cmpd="sng" w="9525">
                      <a:solidFill>
                        <a:srgbClr val="45818E"/>
                      </a:solidFill>
                      <a:prstDash val="lgDashDot"/>
                      <a:round/>
                      <a:headEnd len="sm" w="sm" type="none"/>
                      <a:tailEnd len="sm" w="sm" type="none"/>
                    </a:lnL>
                    <a:lnR cap="flat" cmpd="sng" w="9525">
                      <a:solidFill>
                        <a:srgbClr val="45818E"/>
                      </a:solidFill>
                      <a:prstDash val="lgDashDot"/>
                      <a:round/>
                      <a:headEnd len="sm" w="sm" type="none"/>
                      <a:tailEnd len="sm" w="sm" type="none"/>
                    </a:lnR>
                    <a:lnT cap="flat" cmpd="sng" w="9525">
                      <a:solidFill>
                        <a:srgbClr val="45818E"/>
                      </a:solidFill>
                      <a:prstDash val="lgDashDot"/>
                      <a:round/>
                      <a:headEnd len="sm" w="sm" type="none"/>
                      <a:tailEnd len="sm" w="sm" type="none"/>
                    </a:lnT>
                    <a:lnB cap="flat" cmpd="sng" w="9525">
                      <a:solidFill>
                        <a:srgbClr val="45818E"/>
                      </a:solidFill>
                      <a:prstDash val="lgDashDot"/>
                      <a:round/>
                      <a:headEnd len="sm" w="sm" type="none"/>
                      <a:tailEnd len="sm" w="sm" type="none"/>
                    </a:lnB>
                    <a:solidFill>
                      <a:srgbClr val="D0E0E3"/>
                    </a:solidFill>
                  </a:tcPr>
                </a:tc>
                <a:tc>
                  <a:txBody>
                    <a:bodyPr>
                      <a:noAutofit/>
                    </a:bodyPr>
                    <a:lstStyle/>
                    <a:p>
                      <a:pPr indent="0" lvl="0" marL="0" rtl="0" algn="l">
                        <a:spcBef>
                          <a:spcPts val="0"/>
                        </a:spcBef>
                        <a:spcAft>
                          <a:spcPts val="0"/>
                        </a:spcAft>
                        <a:buClr>
                          <a:schemeClr val="dk1"/>
                        </a:buClr>
                        <a:buSzPts val="1100"/>
                        <a:buFont typeface="Arial"/>
                        <a:buNone/>
                      </a:pPr>
                      <a:r>
                        <a:rPr lang="en-GB">
                          <a:solidFill>
                            <a:srgbClr val="4A86E8"/>
                          </a:solidFill>
                          <a:latin typeface="Cairo"/>
                          <a:ea typeface="Cairo"/>
                          <a:cs typeface="Cairo"/>
                          <a:sym typeface="Cairo"/>
                        </a:rPr>
                        <a:t>LMN weakness </a:t>
                      </a:r>
                      <a:r>
                        <a:rPr lang="en-GB">
                          <a:latin typeface="Cairo"/>
                          <a:ea typeface="Cairo"/>
                          <a:cs typeface="Cairo"/>
                          <a:sym typeface="Cairo"/>
                        </a:rPr>
                        <a:t>may be confined to the distribution of </a:t>
                      </a:r>
                      <a:r>
                        <a:rPr lang="en-GB">
                          <a:solidFill>
                            <a:srgbClr val="FF0000"/>
                          </a:solidFill>
                          <a:latin typeface="Cairo"/>
                          <a:ea typeface="Cairo"/>
                          <a:cs typeface="Cairo"/>
                          <a:sym typeface="Cairo"/>
                        </a:rPr>
                        <a:t>one spinal root</a:t>
                      </a:r>
                      <a:r>
                        <a:rPr lang="en-GB">
                          <a:latin typeface="Cairo"/>
                          <a:ea typeface="Cairo"/>
                          <a:cs typeface="Cairo"/>
                          <a:sym typeface="Cairo"/>
                        </a:rPr>
                        <a:t>(above) or one individual peripheral nerve (below). In such circumstances, the LMN signs are found only in the muscles supplied by the particular nerve root or peripheral nerve in question. Almost always there is sensory impairment in the area supplied by the nerve or nerve root. Examples of such lesions are an                     </a:t>
                      </a:r>
                      <a:r>
                        <a:rPr b="1" lang="en-GB">
                          <a:solidFill>
                            <a:srgbClr val="E69138"/>
                          </a:solidFill>
                          <a:highlight>
                            <a:srgbClr val="FCE5CD"/>
                          </a:highlight>
                          <a:latin typeface="Cairo"/>
                          <a:ea typeface="Cairo"/>
                          <a:cs typeface="Cairo"/>
                          <a:sym typeface="Cairo"/>
                        </a:rPr>
                        <a:t>S1 nerve root syndrome</a:t>
                      </a:r>
                      <a:r>
                        <a:rPr lang="en-GB">
                          <a:latin typeface="Cairo"/>
                          <a:ea typeface="Cairo"/>
                          <a:cs typeface="Cairo"/>
                          <a:sym typeface="Cairo"/>
                        </a:rPr>
                        <a:t> caused by a prolapsed intervertebral disc, or a </a:t>
                      </a:r>
                      <a:r>
                        <a:rPr b="1" lang="en-GB">
                          <a:solidFill>
                            <a:srgbClr val="6AA84F"/>
                          </a:solidFill>
                          <a:highlight>
                            <a:srgbClr val="D9EAD3"/>
                          </a:highlight>
                          <a:latin typeface="Cairo"/>
                          <a:ea typeface="Cairo"/>
                          <a:cs typeface="Cairo"/>
                          <a:sym typeface="Cairo"/>
                        </a:rPr>
                        <a:t>common peroneal nerve</a:t>
                      </a:r>
                      <a:r>
                        <a:rPr lang="en-GB">
                          <a:latin typeface="Cairo"/>
                          <a:ea typeface="Cairo"/>
                          <a:cs typeface="Cairo"/>
                          <a:sym typeface="Cairo"/>
                        </a:rPr>
                        <a:t> palsy caused by pressure in the region of the neck of the fibula.</a:t>
                      </a:r>
                      <a:endParaRPr>
                        <a:latin typeface="Cairo"/>
                        <a:ea typeface="Cairo"/>
                        <a:cs typeface="Cairo"/>
                        <a:sym typeface="Cairo"/>
                      </a:endParaRPr>
                    </a:p>
                    <a:p>
                      <a:pPr indent="0" lvl="0" marL="0" rtl="0" algn="l">
                        <a:spcBef>
                          <a:spcPts val="0"/>
                        </a:spcBef>
                        <a:spcAft>
                          <a:spcPts val="0"/>
                        </a:spcAft>
                        <a:buClr>
                          <a:schemeClr val="dk1"/>
                        </a:buClr>
                        <a:buSzPts val="1100"/>
                        <a:buFont typeface="Arial"/>
                        <a:buNone/>
                      </a:pPr>
                      <a:r>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txBody>
                  <a:tcPr marT="91425" marB="91425" marR="91425" marL="91425">
                    <a:lnL cap="flat" cmpd="sng" w="9525">
                      <a:solidFill>
                        <a:srgbClr val="45818E"/>
                      </a:solidFill>
                      <a:prstDash val="lgDashDot"/>
                      <a:round/>
                      <a:headEnd len="sm" w="sm" type="none"/>
                      <a:tailEnd len="sm" w="sm" type="none"/>
                    </a:lnL>
                    <a:lnR cap="flat" cmpd="sng" w="9525">
                      <a:solidFill>
                        <a:srgbClr val="4A86E8"/>
                      </a:solidFill>
                      <a:prstDash val="lgDashDot"/>
                      <a:round/>
                      <a:headEnd len="sm" w="sm" type="none"/>
                      <a:tailEnd len="sm" w="sm" type="none"/>
                    </a:lnR>
                    <a:lnT cap="flat" cmpd="sng" w="9525">
                      <a:solidFill>
                        <a:srgbClr val="4A86E8"/>
                      </a:solidFill>
                      <a:prstDash val="lgDashDot"/>
                      <a:round/>
                      <a:headEnd len="sm" w="sm" type="none"/>
                      <a:tailEnd len="sm" w="sm" type="none"/>
                    </a:lnT>
                    <a:lnB cap="flat" cmpd="sng" w="9525">
                      <a:solidFill>
                        <a:srgbClr val="4A86E8"/>
                      </a:solidFill>
                      <a:prstDash val="lgDashDot"/>
                      <a:round/>
                      <a:headEnd len="sm" w="sm" type="none"/>
                      <a:tailEnd len="sm" w="sm" type="none"/>
                    </a:lnB>
                  </a:tcPr>
                </a:tc>
                <a:tc>
                  <a:txBody>
                    <a:bodyPr>
                      <a:noAutofit/>
                    </a:bodyPr>
                    <a:lstStyle/>
                    <a:p>
                      <a:pPr indent="0" lvl="0" marL="0" rtl="0" algn="l">
                        <a:spcBef>
                          <a:spcPts val="0"/>
                        </a:spcBef>
                        <a:spcAft>
                          <a:spcPts val="0"/>
                        </a:spcAft>
                        <a:buNone/>
                      </a:pPr>
                      <a:r>
                        <a:t/>
                      </a:r>
                      <a:endParaRPr/>
                    </a:p>
                  </a:txBody>
                  <a:tcPr marT="91425" marB="91425" marR="91425" marL="91425">
                    <a:lnL cap="flat" cmpd="sng" w="9525">
                      <a:solidFill>
                        <a:srgbClr val="4A86E8"/>
                      </a:solidFill>
                      <a:prstDash val="lgDashDot"/>
                      <a:round/>
                      <a:headEnd len="sm" w="sm" type="none"/>
                      <a:tailEnd len="sm" w="sm" type="none"/>
                    </a:lnL>
                    <a:lnR cap="flat" cmpd="sng" w="9525">
                      <a:solidFill>
                        <a:srgbClr val="4A86E8"/>
                      </a:solidFill>
                      <a:prstDash val="lgDashDot"/>
                      <a:round/>
                      <a:headEnd len="sm" w="sm" type="none"/>
                      <a:tailEnd len="sm" w="sm" type="none"/>
                    </a:lnR>
                    <a:lnT cap="flat" cmpd="sng" w="9525">
                      <a:solidFill>
                        <a:srgbClr val="4A86E8"/>
                      </a:solidFill>
                      <a:prstDash val="lgDashDot"/>
                      <a:round/>
                      <a:headEnd len="sm" w="sm" type="none"/>
                      <a:tailEnd len="sm" w="sm" type="none"/>
                    </a:lnT>
                    <a:lnB cap="flat" cmpd="sng" w="9525">
                      <a:solidFill>
                        <a:srgbClr val="4A86E8"/>
                      </a:solidFill>
                      <a:prstDash val="lgDashDot"/>
                      <a:round/>
                      <a:headEnd len="sm" w="sm" type="none"/>
                      <a:tailEnd len="sm" w="sm" type="none"/>
                    </a:lnB>
                  </a:tcPr>
                </a:tc>
              </a:tr>
            </a:tbl>
          </a:graphicData>
        </a:graphic>
      </p:graphicFrame>
      <p:pic>
        <p:nvPicPr>
          <p:cNvPr id="364" name="Google Shape;364;p59"/>
          <p:cNvPicPr preferRelativeResize="0"/>
          <p:nvPr/>
        </p:nvPicPr>
        <p:blipFill>
          <a:blip r:embed="rId3">
            <a:alphaModFix/>
          </a:blip>
          <a:stretch>
            <a:fillRect/>
          </a:stretch>
        </p:blipFill>
        <p:spPr>
          <a:xfrm>
            <a:off x="4391350" y="1957425"/>
            <a:ext cx="2109576" cy="1595401"/>
          </a:xfrm>
          <a:prstGeom prst="rect">
            <a:avLst/>
          </a:prstGeom>
          <a:noFill/>
          <a:ln>
            <a:noFill/>
          </a:ln>
        </p:spPr>
      </p:pic>
      <p:sp>
        <p:nvSpPr>
          <p:cNvPr id="365" name="Google Shape;365;p59"/>
          <p:cNvSpPr txBox="1"/>
          <p:nvPr/>
        </p:nvSpPr>
        <p:spPr>
          <a:xfrm>
            <a:off x="161925" y="4886325"/>
            <a:ext cx="2838600" cy="67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800">
                <a:solidFill>
                  <a:srgbClr val="45818E"/>
                </a:solidFill>
                <a:highlight>
                  <a:srgbClr val="D0E0E3"/>
                </a:highlight>
                <a:latin typeface="Josefin Sans"/>
                <a:ea typeface="Josefin Sans"/>
                <a:cs typeface="Josefin Sans"/>
                <a:sym typeface="Josefin Sans"/>
              </a:rPr>
              <a:t>Motor neuron disease</a:t>
            </a:r>
            <a:endParaRPr sz="1800">
              <a:solidFill>
                <a:srgbClr val="45818E"/>
              </a:solidFill>
              <a:highlight>
                <a:srgbClr val="D0E0E3"/>
              </a:highlight>
              <a:latin typeface="Josefin Sans"/>
              <a:ea typeface="Josefin Sans"/>
              <a:cs typeface="Josefin Sans"/>
              <a:sym typeface="Josefin Sans"/>
            </a:endParaRPr>
          </a:p>
          <a:p>
            <a:pPr indent="0" lvl="0" marL="0" rtl="0" algn="l">
              <a:spcBef>
                <a:spcPts val="0"/>
              </a:spcBef>
              <a:spcAft>
                <a:spcPts val="0"/>
              </a:spcAft>
              <a:buClr>
                <a:schemeClr val="dk1"/>
              </a:buClr>
              <a:buSzPts val="1100"/>
              <a:buFont typeface="Arial"/>
              <a:buNone/>
            </a:pPr>
            <a:r>
              <a:t/>
            </a:r>
            <a:endParaRPr sz="1800">
              <a:solidFill>
                <a:srgbClr val="45818E"/>
              </a:solidFill>
              <a:highlight>
                <a:srgbClr val="D0E0E3"/>
              </a:highlight>
              <a:latin typeface="Josefin Sans"/>
              <a:ea typeface="Josefin Sans"/>
              <a:cs typeface="Josefin Sans"/>
              <a:sym typeface="Josefin Sans"/>
            </a:endParaRPr>
          </a:p>
          <a:p>
            <a:pPr indent="0" lvl="0" marL="0" rtl="0" algn="l">
              <a:spcBef>
                <a:spcPts val="0"/>
              </a:spcBef>
              <a:spcAft>
                <a:spcPts val="0"/>
              </a:spcAft>
              <a:buNone/>
            </a:pPr>
            <a:r>
              <a:t/>
            </a:r>
            <a:endParaRPr sz="1800">
              <a:solidFill>
                <a:srgbClr val="45818E"/>
              </a:solidFill>
              <a:highlight>
                <a:srgbClr val="D0E0E3"/>
              </a:highlight>
              <a:latin typeface="Josefin Sans"/>
              <a:ea typeface="Josefin Sans"/>
              <a:cs typeface="Josefin Sans"/>
              <a:sym typeface="Josefin Sans"/>
            </a:endParaRPr>
          </a:p>
        </p:txBody>
      </p:sp>
      <p:sp>
        <p:nvSpPr>
          <p:cNvPr id="366" name="Google Shape;366;p59"/>
          <p:cNvSpPr txBox="1"/>
          <p:nvPr/>
        </p:nvSpPr>
        <p:spPr>
          <a:xfrm>
            <a:off x="2562225" y="4752975"/>
            <a:ext cx="3938700" cy="1990800"/>
          </a:xfrm>
          <a:prstGeom prst="rect">
            <a:avLst/>
          </a:prstGeom>
          <a:noFill/>
          <a:ln cap="flat" cmpd="sng" w="9525">
            <a:solidFill>
              <a:srgbClr val="4A86E8"/>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iro"/>
                <a:ea typeface="Cairo"/>
                <a:cs typeface="Cairo"/>
                <a:sym typeface="Cairo"/>
              </a:rPr>
              <a:t>Selectively affect motor neurons, that control voluntary muscle activity. </a:t>
            </a:r>
            <a:endParaRPr>
              <a:latin typeface="Cairo"/>
              <a:ea typeface="Cairo"/>
              <a:cs typeface="Cairo"/>
              <a:sym typeface="Cairo"/>
            </a:endParaRPr>
          </a:p>
          <a:p>
            <a:pPr indent="0" lvl="0" marL="0" rtl="0" algn="l">
              <a:spcBef>
                <a:spcPts val="0"/>
              </a:spcBef>
              <a:spcAft>
                <a:spcPts val="0"/>
              </a:spcAft>
              <a:buNone/>
            </a:pPr>
            <a:r>
              <a:rPr b="1" lang="en-GB">
                <a:latin typeface="Cairo"/>
                <a:ea typeface="Cairo"/>
                <a:cs typeface="Cairo"/>
                <a:sym typeface="Cairo"/>
              </a:rPr>
              <a:t>Types:</a:t>
            </a:r>
            <a:endParaRPr b="1">
              <a:latin typeface="Cairo"/>
              <a:ea typeface="Cairo"/>
              <a:cs typeface="Cairo"/>
              <a:sym typeface="Cairo"/>
            </a:endParaRPr>
          </a:p>
          <a:p>
            <a:pPr indent="-317500" lvl="0" marL="457200" rtl="0" algn="l">
              <a:spcBef>
                <a:spcPts val="0"/>
              </a:spcBef>
              <a:spcAft>
                <a:spcPts val="0"/>
              </a:spcAft>
              <a:buSzPts val="1400"/>
              <a:buFont typeface="Cairo"/>
              <a:buChar char="●"/>
            </a:pPr>
            <a:r>
              <a:rPr lang="en-GB">
                <a:latin typeface="Cairo"/>
                <a:ea typeface="Cairo"/>
                <a:cs typeface="Cairo"/>
                <a:sym typeface="Cairo"/>
              </a:rPr>
              <a:t>Amyotrophic lateral sclerosis  </a:t>
            </a:r>
            <a:r>
              <a:rPr b="1" lang="en-GB">
                <a:solidFill>
                  <a:srgbClr val="4A86E8"/>
                </a:solidFill>
                <a:highlight>
                  <a:srgbClr val="C9DAF8"/>
                </a:highlight>
                <a:latin typeface="Cairo"/>
                <a:ea typeface="Cairo"/>
                <a:cs typeface="Cairo"/>
                <a:sym typeface="Cairo"/>
              </a:rPr>
              <a:t>UMN</a:t>
            </a:r>
            <a:r>
              <a:rPr lang="en-GB">
                <a:latin typeface="Cairo"/>
                <a:ea typeface="Cairo"/>
                <a:cs typeface="Cairo"/>
                <a:sym typeface="Cairo"/>
              </a:rPr>
              <a:t>+</a:t>
            </a:r>
            <a:r>
              <a:rPr b="1" lang="en-GB">
                <a:solidFill>
                  <a:srgbClr val="4A86E8"/>
                </a:solidFill>
                <a:highlight>
                  <a:srgbClr val="C9DAF8"/>
                </a:highlight>
                <a:latin typeface="Cairo"/>
                <a:ea typeface="Cairo"/>
                <a:cs typeface="Cairo"/>
                <a:sym typeface="Cairo"/>
              </a:rPr>
              <a:t>LMN</a:t>
            </a:r>
            <a:endParaRPr b="1">
              <a:solidFill>
                <a:srgbClr val="4A86E8"/>
              </a:solidFill>
              <a:highlight>
                <a:srgbClr val="C9DAF8"/>
              </a:highlight>
              <a:latin typeface="Cairo"/>
              <a:ea typeface="Cairo"/>
              <a:cs typeface="Cairo"/>
              <a:sym typeface="Cairo"/>
            </a:endParaRPr>
          </a:p>
          <a:p>
            <a:pPr indent="-317500" lvl="0" marL="457200" rtl="0" algn="l">
              <a:spcBef>
                <a:spcPts val="0"/>
              </a:spcBef>
              <a:spcAft>
                <a:spcPts val="0"/>
              </a:spcAft>
              <a:buSzPts val="1400"/>
              <a:buFont typeface="Cairo"/>
              <a:buChar char="●"/>
            </a:pPr>
            <a:r>
              <a:rPr lang="en-GB">
                <a:latin typeface="Cairo"/>
                <a:ea typeface="Cairo"/>
                <a:cs typeface="Cairo"/>
                <a:sym typeface="Cairo"/>
              </a:rPr>
              <a:t>Primary lateral sclerosis </a:t>
            </a:r>
            <a:r>
              <a:rPr b="1" lang="en-GB">
                <a:solidFill>
                  <a:srgbClr val="4A86E8"/>
                </a:solidFill>
                <a:highlight>
                  <a:srgbClr val="C9DAF8"/>
                </a:highlight>
                <a:latin typeface="Cairo"/>
                <a:ea typeface="Cairo"/>
                <a:cs typeface="Cairo"/>
                <a:sym typeface="Cairo"/>
              </a:rPr>
              <a:t>UMN</a:t>
            </a:r>
            <a:endParaRPr b="1">
              <a:solidFill>
                <a:srgbClr val="4A86E8"/>
              </a:solidFill>
              <a:highlight>
                <a:srgbClr val="C9DAF8"/>
              </a:highlight>
              <a:latin typeface="Cairo"/>
              <a:ea typeface="Cairo"/>
              <a:cs typeface="Cairo"/>
              <a:sym typeface="Cairo"/>
            </a:endParaRPr>
          </a:p>
          <a:p>
            <a:pPr indent="-317500" lvl="0" marL="457200" rtl="0" algn="l">
              <a:spcBef>
                <a:spcPts val="0"/>
              </a:spcBef>
              <a:spcAft>
                <a:spcPts val="0"/>
              </a:spcAft>
              <a:buSzPts val="1400"/>
              <a:buFont typeface="Cairo"/>
              <a:buChar char="●"/>
            </a:pPr>
            <a:r>
              <a:rPr lang="en-GB">
                <a:latin typeface="Cairo"/>
                <a:ea typeface="Cairo"/>
                <a:cs typeface="Cairo"/>
                <a:sym typeface="Cairo"/>
              </a:rPr>
              <a:t>Progressive muscular atrophy </a:t>
            </a:r>
            <a:r>
              <a:rPr b="1" lang="en-GB">
                <a:solidFill>
                  <a:srgbClr val="4A86E8"/>
                </a:solidFill>
                <a:highlight>
                  <a:srgbClr val="C9DAF8"/>
                </a:highlight>
                <a:latin typeface="Cairo"/>
                <a:ea typeface="Cairo"/>
                <a:cs typeface="Cairo"/>
                <a:sym typeface="Cairo"/>
              </a:rPr>
              <a:t>LMN </a:t>
            </a:r>
            <a:endParaRPr b="1">
              <a:solidFill>
                <a:srgbClr val="4A86E8"/>
              </a:solidFill>
              <a:highlight>
                <a:srgbClr val="C9DAF8"/>
              </a:highlight>
              <a:latin typeface="Cairo"/>
              <a:ea typeface="Cairo"/>
              <a:cs typeface="Cairo"/>
              <a:sym typeface="Cairo"/>
            </a:endParaRPr>
          </a:p>
          <a:p>
            <a:pPr indent="-317500" lvl="0" marL="457200" rtl="0" algn="l">
              <a:spcBef>
                <a:spcPts val="0"/>
              </a:spcBef>
              <a:spcAft>
                <a:spcPts val="0"/>
              </a:spcAft>
              <a:buSzPts val="1400"/>
              <a:buFont typeface="Cairo"/>
              <a:buChar char="●"/>
            </a:pPr>
            <a:r>
              <a:rPr lang="en-GB">
                <a:latin typeface="Cairo"/>
                <a:ea typeface="Cairo"/>
                <a:cs typeface="Cairo"/>
                <a:sym typeface="Cairo"/>
              </a:rPr>
              <a:t>Bulbar palsy-bulbar </a:t>
            </a:r>
            <a:r>
              <a:rPr b="1" lang="en-GB">
                <a:solidFill>
                  <a:srgbClr val="4A86E8"/>
                </a:solidFill>
                <a:highlight>
                  <a:srgbClr val="C9DAF8"/>
                </a:highlight>
                <a:latin typeface="Cairo"/>
                <a:ea typeface="Cairo"/>
                <a:cs typeface="Cairo"/>
                <a:sym typeface="Cairo"/>
              </a:rPr>
              <a:t>LMN </a:t>
            </a:r>
            <a:endParaRPr b="1">
              <a:solidFill>
                <a:srgbClr val="4A86E8"/>
              </a:solidFill>
              <a:highlight>
                <a:srgbClr val="C9DAF8"/>
              </a:highlight>
              <a:latin typeface="Cairo"/>
              <a:ea typeface="Cairo"/>
              <a:cs typeface="Cairo"/>
              <a:sym typeface="Cairo"/>
            </a:endParaRPr>
          </a:p>
          <a:p>
            <a:pPr indent="-317500" lvl="0" marL="457200" rtl="0" algn="l">
              <a:spcBef>
                <a:spcPts val="0"/>
              </a:spcBef>
              <a:spcAft>
                <a:spcPts val="0"/>
              </a:spcAft>
              <a:buSzPts val="1400"/>
              <a:buFont typeface="Cairo"/>
              <a:buChar char="●"/>
            </a:pPr>
            <a:r>
              <a:rPr lang="en-GB">
                <a:latin typeface="Cairo"/>
                <a:ea typeface="Cairo"/>
                <a:cs typeface="Cairo"/>
                <a:sym typeface="Cairo"/>
              </a:rPr>
              <a:t>Pseudobulbar palsy-bulbar </a:t>
            </a:r>
            <a:r>
              <a:rPr b="1" lang="en-GB">
                <a:solidFill>
                  <a:srgbClr val="4A86E8"/>
                </a:solidFill>
                <a:highlight>
                  <a:srgbClr val="C9DAF8"/>
                </a:highlight>
                <a:latin typeface="Cairo"/>
                <a:ea typeface="Cairo"/>
                <a:cs typeface="Cairo"/>
                <a:sym typeface="Cairo"/>
              </a:rPr>
              <a:t>UMN</a:t>
            </a:r>
            <a:endParaRPr b="1">
              <a:solidFill>
                <a:srgbClr val="4A86E8"/>
              </a:solidFill>
              <a:highlight>
                <a:srgbClr val="C9DAF8"/>
              </a:highlight>
              <a:latin typeface="Cairo"/>
              <a:ea typeface="Cairo"/>
              <a:cs typeface="Cairo"/>
              <a:sym typeface="Cairo"/>
            </a:endParaRPr>
          </a:p>
        </p:txBody>
      </p:sp>
      <p:sp>
        <p:nvSpPr>
          <p:cNvPr id="367" name="Google Shape;367;p59"/>
          <p:cNvSpPr txBox="1"/>
          <p:nvPr/>
        </p:nvSpPr>
        <p:spPr>
          <a:xfrm>
            <a:off x="300100" y="6779463"/>
            <a:ext cx="1771800" cy="47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800">
                <a:solidFill>
                  <a:srgbClr val="45818E"/>
                </a:solidFill>
                <a:highlight>
                  <a:srgbClr val="D0E0E3"/>
                </a:highlight>
                <a:latin typeface="Josefin Sans"/>
                <a:ea typeface="Josefin Sans"/>
                <a:cs typeface="Josefin Sans"/>
                <a:sym typeface="Josefin Sans"/>
              </a:rPr>
              <a:t>Spinal cord</a:t>
            </a:r>
            <a:endParaRPr sz="1800">
              <a:solidFill>
                <a:srgbClr val="45818E"/>
              </a:solidFill>
              <a:highlight>
                <a:srgbClr val="D0E0E3"/>
              </a:highlight>
              <a:latin typeface="Josefin Sans"/>
              <a:ea typeface="Josefin Sans"/>
              <a:cs typeface="Josefin Sans"/>
              <a:sym typeface="Josefin Sans"/>
            </a:endParaRPr>
          </a:p>
          <a:p>
            <a:pPr indent="0" lvl="0" marL="0" rtl="0" algn="l">
              <a:spcBef>
                <a:spcPts val="0"/>
              </a:spcBef>
              <a:spcAft>
                <a:spcPts val="0"/>
              </a:spcAft>
              <a:buClr>
                <a:schemeClr val="dk1"/>
              </a:buClr>
              <a:buSzPts val="1100"/>
              <a:buFont typeface="Arial"/>
              <a:buNone/>
            </a:pPr>
            <a:r>
              <a:t/>
            </a:r>
            <a:endParaRPr sz="1800">
              <a:solidFill>
                <a:srgbClr val="45818E"/>
              </a:solidFill>
              <a:highlight>
                <a:srgbClr val="D0E0E3"/>
              </a:highlight>
              <a:latin typeface="Josefin Sans"/>
              <a:ea typeface="Josefin Sans"/>
              <a:cs typeface="Josefin Sans"/>
              <a:sym typeface="Josefin Sans"/>
            </a:endParaRPr>
          </a:p>
          <a:p>
            <a:pPr indent="0" lvl="0" marL="0" rtl="0" algn="l">
              <a:spcBef>
                <a:spcPts val="0"/>
              </a:spcBef>
              <a:spcAft>
                <a:spcPts val="0"/>
              </a:spcAft>
              <a:buNone/>
            </a:pPr>
            <a:r>
              <a:t/>
            </a:r>
            <a:endParaRPr sz="1800">
              <a:solidFill>
                <a:srgbClr val="45818E"/>
              </a:solidFill>
              <a:highlight>
                <a:srgbClr val="D0E0E3"/>
              </a:highlight>
              <a:latin typeface="Josefin Sans"/>
              <a:ea typeface="Josefin Sans"/>
              <a:cs typeface="Josefin Sans"/>
              <a:sym typeface="Josefin Sans"/>
            </a:endParaRPr>
          </a:p>
        </p:txBody>
      </p:sp>
      <p:graphicFrame>
        <p:nvGraphicFramePr>
          <p:cNvPr id="368" name="Google Shape;368;p59"/>
          <p:cNvGraphicFramePr/>
          <p:nvPr/>
        </p:nvGraphicFramePr>
        <p:xfrm>
          <a:off x="300025" y="7872525"/>
          <a:ext cx="3000000" cy="3000000"/>
        </p:xfrm>
        <a:graphic>
          <a:graphicData uri="http://schemas.openxmlformats.org/drawingml/2006/table">
            <a:tbl>
              <a:tblPr>
                <a:noFill/>
                <a:tableStyleId>{E64705A2-1D39-44DF-9B26-FDD4F64B4387}</a:tableStyleId>
              </a:tblPr>
              <a:tblGrid>
                <a:gridCol w="2151100"/>
                <a:gridCol w="2151100"/>
                <a:gridCol w="2151100"/>
              </a:tblGrid>
              <a:tr h="1840175">
                <a:tc>
                  <a:txBody>
                    <a:bodyPr>
                      <a:noAutofit/>
                    </a:bodyPr>
                    <a:lstStyle/>
                    <a:p>
                      <a:pPr indent="0" lvl="0" marL="0" rtl="0" algn="l">
                        <a:spcBef>
                          <a:spcPts val="0"/>
                        </a:spcBef>
                        <a:spcAft>
                          <a:spcPts val="0"/>
                        </a:spcAft>
                        <a:buNone/>
                      </a:pPr>
                      <a:r>
                        <a:rPr lang="en-GB">
                          <a:latin typeface="Cairo"/>
                          <a:ea typeface="Cairo"/>
                          <a:cs typeface="Cairo"/>
                          <a:sym typeface="Cairo"/>
                        </a:rPr>
                        <a:t>Upper sensory level for all sensations,                                 </a:t>
                      </a:r>
                      <a:r>
                        <a:rPr b="1" lang="en-GB">
                          <a:solidFill>
                            <a:srgbClr val="FF0000"/>
                          </a:solidFill>
                          <a:latin typeface="Cairo"/>
                          <a:ea typeface="Cairo"/>
                          <a:cs typeface="Cairo"/>
                          <a:sym typeface="Cairo"/>
                        </a:rPr>
                        <a:t>LMN signs </a:t>
                      </a:r>
                      <a:r>
                        <a:rPr lang="en-GB">
                          <a:latin typeface="Cairo"/>
                          <a:ea typeface="Cairo"/>
                          <a:cs typeface="Cairo"/>
                          <a:sym typeface="Cairo"/>
                        </a:rPr>
                        <a:t>at the level of lesion,</a:t>
                      </a:r>
                      <a:endParaRPr>
                        <a:latin typeface="Cairo"/>
                        <a:ea typeface="Cairo"/>
                        <a:cs typeface="Cairo"/>
                        <a:sym typeface="Cairo"/>
                      </a:endParaRPr>
                    </a:p>
                    <a:p>
                      <a:pPr indent="0" lvl="0" marL="0" rtl="0" algn="l">
                        <a:spcBef>
                          <a:spcPts val="0"/>
                        </a:spcBef>
                        <a:spcAft>
                          <a:spcPts val="0"/>
                        </a:spcAft>
                        <a:buNone/>
                      </a:pPr>
                      <a:r>
                        <a:rPr lang="en-GB">
                          <a:latin typeface="Cairo"/>
                          <a:ea typeface="Cairo"/>
                          <a:cs typeface="Cairo"/>
                          <a:sym typeface="Cairo"/>
                        </a:rPr>
                        <a:t> flaccid paralysis</a:t>
                      </a:r>
                      <a:r>
                        <a:rPr b="1" lang="en-GB">
                          <a:latin typeface="Cairo"/>
                          <a:ea typeface="Cairo"/>
                          <a:cs typeface="Cairo"/>
                          <a:sym typeface="Cairo"/>
                        </a:rPr>
                        <a:t> (spinal shock)</a:t>
                      </a:r>
                      <a:endParaRPr b="1">
                        <a:latin typeface="Cairo"/>
                        <a:ea typeface="Cairo"/>
                        <a:cs typeface="Cairo"/>
                        <a:sym typeface="Cairo"/>
                      </a:endParaRPr>
                    </a:p>
                    <a:p>
                      <a:pPr indent="0" lvl="0" marL="0" rtl="0" algn="l">
                        <a:spcBef>
                          <a:spcPts val="0"/>
                        </a:spcBef>
                        <a:spcAft>
                          <a:spcPts val="0"/>
                        </a:spcAft>
                        <a:buNone/>
                      </a:pPr>
                      <a:r>
                        <a:rPr b="1" lang="en-GB">
                          <a:solidFill>
                            <a:srgbClr val="FF0000"/>
                          </a:solidFill>
                          <a:latin typeface="Cairo"/>
                          <a:ea typeface="Cairo"/>
                          <a:cs typeface="Cairo"/>
                          <a:sym typeface="Cairo"/>
                        </a:rPr>
                        <a:t>UMN signs distally, </a:t>
                      </a:r>
                      <a:r>
                        <a:rPr lang="en-GB">
                          <a:latin typeface="Cairo"/>
                          <a:ea typeface="Cairo"/>
                          <a:cs typeface="Cairo"/>
                          <a:sym typeface="Cairo"/>
                        </a:rPr>
                        <a:t>Bladder/Bowel involved .</a:t>
                      </a:r>
                      <a:endParaRPr>
                        <a:latin typeface="Cairo"/>
                        <a:ea typeface="Cairo"/>
                        <a:cs typeface="Cairo"/>
                        <a:sym typeface="Cairo"/>
                      </a:endParaRPr>
                    </a:p>
                  </a:txBody>
                  <a:tcPr marT="91425" marB="91425" marR="91425" marL="91425">
                    <a:lnL cap="flat" cmpd="sng" w="9525">
                      <a:solidFill>
                        <a:srgbClr val="4A86E8"/>
                      </a:solidFill>
                      <a:prstDash val="lgDashDot"/>
                      <a:round/>
                      <a:headEnd len="sm" w="sm" type="none"/>
                      <a:tailEnd len="sm" w="sm" type="none"/>
                    </a:lnL>
                    <a:lnR cap="flat" cmpd="sng" w="9525">
                      <a:solidFill>
                        <a:srgbClr val="4A86E8"/>
                      </a:solidFill>
                      <a:prstDash val="lgDashDot"/>
                      <a:round/>
                      <a:headEnd len="sm" w="sm" type="none"/>
                      <a:tailEnd len="sm" w="sm" type="none"/>
                    </a:lnR>
                    <a:lnT cap="flat" cmpd="sng" w="9525">
                      <a:solidFill>
                        <a:srgbClr val="4A86E8"/>
                      </a:solidFill>
                      <a:prstDash val="lgDashDot"/>
                      <a:round/>
                      <a:headEnd len="sm" w="sm" type="none"/>
                      <a:tailEnd len="sm" w="sm" type="none"/>
                    </a:lnT>
                    <a:lnB cap="flat" cmpd="sng" w="9525">
                      <a:solidFill>
                        <a:srgbClr val="4A86E8"/>
                      </a:solidFill>
                      <a:prstDash val="lgDashDot"/>
                      <a:round/>
                      <a:headEnd len="sm" w="sm" type="none"/>
                      <a:tailEnd len="sm" w="sm" type="none"/>
                    </a:lnB>
                  </a:tcPr>
                </a:tc>
                <a:tc>
                  <a:txBody>
                    <a:bodyPr>
                      <a:noAutofit/>
                    </a:bodyPr>
                    <a:lstStyle/>
                    <a:p>
                      <a:pPr indent="0" lvl="0" marL="0" rtl="0" algn="l">
                        <a:spcBef>
                          <a:spcPts val="0"/>
                        </a:spcBef>
                        <a:spcAft>
                          <a:spcPts val="0"/>
                        </a:spcAft>
                        <a:buNone/>
                      </a:pPr>
                      <a:r>
                        <a:rPr lang="en-GB">
                          <a:latin typeface="Cairo"/>
                          <a:ea typeface="Cairo"/>
                          <a:cs typeface="Cairo"/>
                          <a:sym typeface="Cairo"/>
                        </a:rPr>
                        <a:t>Upper sensory level for pain/temperature,                      sparing of posterior columns, </a:t>
                      </a:r>
                      <a:r>
                        <a:rPr b="1" lang="en-GB">
                          <a:solidFill>
                            <a:srgbClr val="FF0000"/>
                          </a:solidFill>
                          <a:latin typeface="Cairo"/>
                          <a:ea typeface="Cairo"/>
                          <a:cs typeface="Cairo"/>
                          <a:sym typeface="Cairo"/>
                        </a:rPr>
                        <a:t>UMN signs distally .</a:t>
                      </a:r>
                      <a:endParaRPr b="1">
                        <a:solidFill>
                          <a:srgbClr val="FF0000"/>
                        </a:solidFill>
                        <a:latin typeface="Cairo"/>
                        <a:ea typeface="Cairo"/>
                        <a:cs typeface="Cairo"/>
                        <a:sym typeface="Cairo"/>
                      </a:endParaRPr>
                    </a:p>
                  </a:txBody>
                  <a:tcPr marT="91425" marB="91425" marR="91425" marL="91425">
                    <a:lnL cap="flat" cmpd="sng" w="9525">
                      <a:solidFill>
                        <a:srgbClr val="4A86E8"/>
                      </a:solidFill>
                      <a:prstDash val="lgDashDot"/>
                      <a:round/>
                      <a:headEnd len="sm" w="sm" type="none"/>
                      <a:tailEnd len="sm" w="sm" type="none"/>
                    </a:lnL>
                    <a:lnR cap="flat" cmpd="sng" w="9525">
                      <a:solidFill>
                        <a:srgbClr val="4A86E8"/>
                      </a:solidFill>
                      <a:prstDash val="lgDashDot"/>
                      <a:round/>
                      <a:headEnd len="sm" w="sm" type="none"/>
                      <a:tailEnd len="sm" w="sm" type="none"/>
                    </a:lnR>
                    <a:lnT cap="flat" cmpd="sng" w="9525">
                      <a:solidFill>
                        <a:srgbClr val="4A86E8"/>
                      </a:solidFill>
                      <a:prstDash val="lgDashDot"/>
                      <a:round/>
                      <a:headEnd len="sm" w="sm" type="none"/>
                      <a:tailEnd len="sm" w="sm" type="none"/>
                    </a:lnT>
                    <a:lnB cap="flat" cmpd="sng" w="9525">
                      <a:solidFill>
                        <a:srgbClr val="4A86E8"/>
                      </a:solidFill>
                      <a:prstDash val="lgDashDot"/>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GB">
                          <a:solidFill>
                            <a:srgbClr val="222222"/>
                          </a:solidFill>
                          <a:latin typeface="Cairo"/>
                          <a:ea typeface="Cairo"/>
                          <a:cs typeface="Cairo"/>
                          <a:sym typeface="Cairo"/>
                        </a:rPr>
                        <a:t>Ipsilateral </a:t>
                      </a:r>
                      <a:r>
                        <a:rPr lang="en-GB">
                          <a:latin typeface="Cairo"/>
                          <a:ea typeface="Cairo"/>
                          <a:cs typeface="Cairo"/>
                          <a:sym typeface="Cairo"/>
                        </a:rPr>
                        <a:t>spastic paralysis &amp; loss of joint/position sense.                          contralateral loss of pain/temperature sensation.</a:t>
                      </a:r>
                      <a:endParaRPr>
                        <a:latin typeface="Cairo"/>
                        <a:ea typeface="Cairo"/>
                        <a:cs typeface="Cairo"/>
                        <a:sym typeface="Cairo"/>
                      </a:endParaRPr>
                    </a:p>
                  </a:txBody>
                  <a:tcPr marT="91425" marB="91425" marR="91425" marL="91425">
                    <a:lnL cap="flat" cmpd="sng" w="9525">
                      <a:solidFill>
                        <a:srgbClr val="4A86E8"/>
                      </a:solidFill>
                      <a:prstDash val="lgDashDot"/>
                      <a:round/>
                      <a:headEnd len="sm" w="sm" type="none"/>
                      <a:tailEnd len="sm" w="sm" type="none"/>
                    </a:lnL>
                    <a:lnR cap="flat" cmpd="sng" w="9525">
                      <a:solidFill>
                        <a:srgbClr val="4A86E8"/>
                      </a:solidFill>
                      <a:prstDash val="lgDashDot"/>
                      <a:round/>
                      <a:headEnd len="sm" w="sm" type="none"/>
                      <a:tailEnd len="sm" w="sm" type="none"/>
                    </a:lnR>
                    <a:lnT cap="flat" cmpd="sng" w="9525">
                      <a:solidFill>
                        <a:srgbClr val="4A86E8"/>
                      </a:solidFill>
                      <a:prstDash val="lgDashDot"/>
                      <a:round/>
                      <a:headEnd len="sm" w="sm" type="none"/>
                      <a:tailEnd len="sm" w="sm" type="none"/>
                    </a:lnT>
                    <a:lnB cap="flat" cmpd="sng" w="9525">
                      <a:solidFill>
                        <a:srgbClr val="4A86E8"/>
                      </a:solidFill>
                      <a:prstDash val="lgDashDot"/>
                      <a:round/>
                      <a:headEnd len="sm" w="sm" type="none"/>
                      <a:tailEnd len="sm" w="sm" type="none"/>
                    </a:lnB>
                  </a:tcPr>
                </a:tc>
              </a:tr>
            </a:tbl>
          </a:graphicData>
        </a:graphic>
      </p:graphicFrame>
      <p:cxnSp>
        <p:nvCxnSpPr>
          <p:cNvPr id="369" name="Google Shape;369;p59"/>
          <p:cNvCxnSpPr/>
          <p:nvPr/>
        </p:nvCxnSpPr>
        <p:spPr>
          <a:xfrm>
            <a:off x="1042125" y="9106000"/>
            <a:ext cx="915900" cy="245400"/>
          </a:xfrm>
          <a:prstGeom prst="bentConnector3">
            <a:avLst>
              <a:gd fmla="val 118547" name="adj1"/>
            </a:avLst>
          </a:prstGeom>
          <a:noFill/>
          <a:ln cap="flat" cmpd="sng" w="9525">
            <a:solidFill>
              <a:srgbClr val="000000"/>
            </a:solidFill>
            <a:prstDash val="solid"/>
            <a:round/>
            <a:headEnd len="med" w="med" type="none"/>
            <a:tailEnd len="med" w="med" type="triangle"/>
          </a:ln>
        </p:spPr>
      </p:cxnSp>
      <p:sp>
        <p:nvSpPr>
          <p:cNvPr id="370" name="Google Shape;370;p59"/>
          <p:cNvSpPr txBox="1"/>
          <p:nvPr/>
        </p:nvSpPr>
        <p:spPr>
          <a:xfrm>
            <a:off x="300100" y="7255500"/>
            <a:ext cx="2109600" cy="535800"/>
          </a:xfrm>
          <a:prstGeom prst="rect">
            <a:avLst/>
          </a:prstGeom>
          <a:solidFill>
            <a:srgbClr val="F4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CC0000"/>
                </a:solidFill>
                <a:latin typeface="Philosopher"/>
                <a:ea typeface="Philosopher"/>
                <a:cs typeface="Philosopher"/>
                <a:sym typeface="Philosopher"/>
              </a:rPr>
              <a:t>Transverse myelitis </a:t>
            </a:r>
            <a:endParaRPr b="1" sz="1500">
              <a:solidFill>
                <a:srgbClr val="CC0000"/>
              </a:solidFill>
              <a:latin typeface="Philosopher"/>
              <a:ea typeface="Philosopher"/>
              <a:cs typeface="Philosopher"/>
              <a:sym typeface="Philosopher"/>
            </a:endParaRPr>
          </a:p>
        </p:txBody>
      </p:sp>
      <p:sp>
        <p:nvSpPr>
          <p:cNvPr id="371" name="Google Shape;371;p59"/>
          <p:cNvSpPr txBox="1"/>
          <p:nvPr/>
        </p:nvSpPr>
        <p:spPr>
          <a:xfrm>
            <a:off x="4595950" y="7255575"/>
            <a:ext cx="2157300" cy="535800"/>
          </a:xfrm>
          <a:prstGeom prst="rect">
            <a:avLst/>
          </a:prstGeom>
          <a:solidFill>
            <a:srgbClr val="FCE5C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E69138"/>
                </a:solidFill>
                <a:latin typeface="Philosopher"/>
                <a:ea typeface="Philosopher"/>
                <a:cs typeface="Philosopher"/>
                <a:sym typeface="Philosopher"/>
              </a:rPr>
              <a:t>Brown-Sequard syndrome</a:t>
            </a:r>
            <a:endParaRPr b="1" sz="1500">
              <a:solidFill>
                <a:srgbClr val="E69138"/>
              </a:solidFill>
              <a:latin typeface="Philosopher"/>
              <a:ea typeface="Philosopher"/>
              <a:cs typeface="Philosopher"/>
              <a:sym typeface="Philosopher"/>
            </a:endParaRPr>
          </a:p>
        </p:txBody>
      </p:sp>
      <p:sp>
        <p:nvSpPr>
          <p:cNvPr id="372" name="Google Shape;372;p59"/>
          <p:cNvSpPr txBox="1"/>
          <p:nvPr/>
        </p:nvSpPr>
        <p:spPr>
          <a:xfrm>
            <a:off x="2448025" y="7255500"/>
            <a:ext cx="2109600" cy="535800"/>
          </a:xfrm>
          <a:prstGeom prst="rect">
            <a:avLst/>
          </a:prstGeom>
          <a:solidFill>
            <a:srgbClr val="D9EAD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6AA84F"/>
                </a:solidFill>
                <a:latin typeface="Philosopher"/>
                <a:ea typeface="Philosopher"/>
                <a:cs typeface="Philosopher"/>
                <a:sym typeface="Philosopher"/>
              </a:rPr>
              <a:t>Anterior spinal artery </a:t>
            </a:r>
            <a:r>
              <a:rPr b="1" lang="en-GB" sz="1500">
                <a:solidFill>
                  <a:srgbClr val="6AA84F"/>
                </a:solidFill>
                <a:latin typeface="Philosopher"/>
                <a:ea typeface="Philosopher"/>
                <a:cs typeface="Philosopher"/>
                <a:sym typeface="Philosopher"/>
              </a:rPr>
              <a:t>syndrome</a:t>
            </a:r>
            <a:endParaRPr b="1" sz="1500">
              <a:solidFill>
                <a:srgbClr val="6AA84F"/>
              </a:solidFill>
              <a:latin typeface="Philosopher"/>
              <a:ea typeface="Philosopher"/>
              <a:cs typeface="Philosopher"/>
              <a:sym typeface="Philosopher"/>
            </a:endParaRPr>
          </a:p>
        </p:txBody>
      </p:sp>
      <p:sp>
        <p:nvSpPr>
          <p:cNvPr id="373" name="Google Shape;373;p59"/>
          <p:cNvSpPr txBox="1"/>
          <p:nvPr/>
        </p:nvSpPr>
        <p:spPr>
          <a:xfrm>
            <a:off x="334900" y="5806975"/>
            <a:ext cx="1702200" cy="535800"/>
          </a:xfrm>
          <a:prstGeom prst="rect">
            <a:avLst/>
          </a:prstGeom>
          <a:noFill/>
          <a:ln cap="flat" cmpd="sng" w="9525">
            <a:solidFill>
              <a:srgbClr val="999999"/>
            </a:solidFill>
            <a:prstDash val="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666666"/>
                </a:solidFill>
                <a:latin typeface="Cairo"/>
                <a:ea typeface="Cairo"/>
                <a:cs typeface="Cairo"/>
                <a:sym typeface="Cairo"/>
              </a:rPr>
              <a:t>Dr. Shahid said that he </a:t>
            </a:r>
            <a:r>
              <a:rPr b="1" lang="en-GB" sz="1200">
                <a:solidFill>
                  <a:srgbClr val="666666"/>
                </a:solidFill>
                <a:latin typeface="Cairo"/>
                <a:ea typeface="Cairo"/>
                <a:cs typeface="Cairo"/>
                <a:sym typeface="Cairo"/>
              </a:rPr>
              <a:t>won’t </a:t>
            </a:r>
            <a:r>
              <a:rPr lang="en-GB" sz="1200">
                <a:solidFill>
                  <a:srgbClr val="666666"/>
                </a:solidFill>
                <a:latin typeface="Cairo"/>
                <a:ea typeface="Cairo"/>
                <a:cs typeface="Cairo"/>
                <a:sym typeface="Cairo"/>
              </a:rPr>
              <a:t>ask you about it.</a:t>
            </a:r>
            <a:endParaRPr sz="1200">
              <a:solidFill>
                <a:srgbClr val="666666"/>
              </a:solidFill>
              <a:latin typeface="Cairo"/>
              <a:ea typeface="Cairo"/>
              <a:cs typeface="Cairo"/>
              <a:sym typeface="Cairo"/>
            </a:endParaRPr>
          </a:p>
        </p:txBody>
      </p:sp>
      <p:cxnSp>
        <p:nvCxnSpPr>
          <p:cNvPr id="374" name="Google Shape;374;p59"/>
          <p:cNvCxnSpPr/>
          <p:nvPr/>
        </p:nvCxnSpPr>
        <p:spPr>
          <a:xfrm rot="10800000">
            <a:off x="1227650" y="5382025"/>
            <a:ext cx="0" cy="44190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