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0" r:id="rId5"/>
    <p:sldMasterId id="2147483691" r:id="rId6"/>
    <p:sldMasterId id="214748369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Lst>
  <p:sldSz cy="9902950" cx="6858000"/>
  <p:notesSz cx="6858000" cy="9144000"/>
  <p:embeddedFontLst>
    <p:embeddedFont>
      <p:font typeface="Dosis"/>
      <p:regular r:id="rId27"/>
      <p:bold r:id="rId28"/>
    </p:embeddedFont>
    <p:embeddedFont>
      <p:font typeface="Economica"/>
      <p:regular r:id="rId29"/>
      <p:bold r:id="rId30"/>
      <p:italic r:id="rId31"/>
      <p:boldItalic r:id="rId32"/>
    </p:embeddedFont>
    <p:embeddedFont>
      <p:font typeface="Cairo"/>
      <p:regular r:id="rId33"/>
      <p:bold r:id="rId34"/>
    </p:embeddedFont>
    <p:embeddedFont>
      <p:font typeface="Josefin Sans"/>
      <p:regular r:id="rId35"/>
      <p:bold r:id="rId36"/>
      <p:italic r:id="rId37"/>
      <p:boldItalic r:id="rId38"/>
    </p:embeddedFont>
    <p:embeddedFont>
      <p:font typeface="Philosopher"/>
      <p:regular r:id="rId39"/>
      <p:bold r:id="rId40"/>
      <p:italic r:id="rId41"/>
      <p:boldItalic r:id="rId42"/>
    </p:embeddedFont>
    <p:embeddedFont>
      <p:font typeface="Comfortaa"/>
      <p:regular r:id="rId43"/>
      <p:bold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19">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81ACB14-F9D1-465D-A673-1662D17D360E}">
  <a:tblStyle styleId="{181ACB14-F9D1-465D-A673-1662D17D360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119"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hilosopher-bold.fntdata"/><Relationship Id="rId20" Type="http://schemas.openxmlformats.org/officeDocument/2006/relationships/slide" Target="slides/slide12.xml"/><Relationship Id="rId42" Type="http://schemas.openxmlformats.org/officeDocument/2006/relationships/font" Target="fonts/Philosopher-boldItalic.fntdata"/><Relationship Id="rId41" Type="http://schemas.openxmlformats.org/officeDocument/2006/relationships/font" Target="fonts/Philosopher-italic.fntdata"/><Relationship Id="rId22" Type="http://schemas.openxmlformats.org/officeDocument/2006/relationships/slide" Target="slides/slide14.xml"/><Relationship Id="rId44" Type="http://schemas.openxmlformats.org/officeDocument/2006/relationships/font" Target="fonts/Comfortaa-bold.fntdata"/><Relationship Id="rId21" Type="http://schemas.openxmlformats.org/officeDocument/2006/relationships/slide" Target="slides/slide13.xml"/><Relationship Id="rId43" Type="http://schemas.openxmlformats.org/officeDocument/2006/relationships/font" Target="fonts/Comfortaa-regular.fntdata"/><Relationship Id="rId24" Type="http://schemas.openxmlformats.org/officeDocument/2006/relationships/slide" Target="slides/slide16.xml"/><Relationship Id="rId46" Type="http://schemas.openxmlformats.org/officeDocument/2006/relationships/font" Target="fonts/OpenSans-bold.fntdata"/><Relationship Id="rId23" Type="http://schemas.openxmlformats.org/officeDocument/2006/relationships/slide" Target="slides/slide15.xml"/><Relationship Id="rId45" Type="http://schemas.openxmlformats.org/officeDocument/2006/relationships/font" Target="fonts/OpenSans-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48" Type="http://schemas.openxmlformats.org/officeDocument/2006/relationships/font" Target="fonts/OpenSans-boldItalic.fntdata"/><Relationship Id="rId25" Type="http://schemas.openxmlformats.org/officeDocument/2006/relationships/slide" Target="slides/slide17.xml"/><Relationship Id="rId47" Type="http://schemas.openxmlformats.org/officeDocument/2006/relationships/font" Target="fonts/OpenSans-italic.fntdata"/><Relationship Id="rId28" Type="http://schemas.openxmlformats.org/officeDocument/2006/relationships/font" Target="fonts/Dosis-bold.fntdata"/><Relationship Id="rId27" Type="http://schemas.openxmlformats.org/officeDocument/2006/relationships/font" Target="fonts/Dosis-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Economica-regular.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Economica-italic.fntdata"/><Relationship Id="rId30" Type="http://schemas.openxmlformats.org/officeDocument/2006/relationships/font" Target="fonts/Economica-bold.fntdata"/><Relationship Id="rId11" Type="http://schemas.openxmlformats.org/officeDocument/2006/relationships/slide" Target="slides/slide3.xml"/><Relationship Id="rId33" Type="http://schemas.openxmlformats.org/officeDocument/2006/relationships/font" Target="fonts/Cairo-regular.fntdata"/><Relationship Id="rId10" Type="http://schemas.openxmlformats.org/officeDocument/2006/relationships/slide" Target="slides/slide2.xml"/><Relationship Id="rId32" Type="http://schemas.openxmlformats.org/officeDocument/2006/relationships/font" Target="fonts/Economica-boldItalic.fntdata"/><Relationship Id="rId13" Type="http://schemas.openxmlformats.org/officeDocument/2006/relationships/slide" Target="slides/slide5.xml"/><Relationship Id="rId35" Type="http://schemas.openxmlformats.org/officeDocument/2006/relationships/font" Target="fonts/JosefinSans-regular.fntdata"/><Relationship Id="rId12" Type="http://schemas.openxmlformats.org/officeDocument/2006/relationships/slide" Target="slides/slide4.xml"/><Relationship Id="rId34" Type="http://schemas.openxmlformats.org/officeDocument/2006/relationships/font" Target="fonts/Cairo-bold.fntdata"/><Relationship Id="rId15" Type="http://schemas.openxmlformats.org/officeDocument/2006/relationships/slide" Target="slides/slide7.xml"/><Relationship Id="rId37" Type="http://schemas.openxmlformats.org/officeDocument/2006/relationships/font" Target="fonts/JosefinSans-italic.fntdata"/><Relationship Id="rId14" Type="http://schemas.openxmlformats.org/officeDocument/2006/relationships/slide" Target="slides/slide6.xml"/><Relationship Id="rId36" Type="http://schemas.openxmlformats.org/officeDocument/2006/relationships/font" Target="fonts/JosefinSans-bold.fntdata"/><Relationship Id="rId17" Type="http://schemas.openxmlformats.org/officeDocument/2006/relationships/slide" Target="slides/slide9.xml"/><Relationship Id="rId39" Type="http://schemas.openxmlformats.org/officeDocument/2006/relationships/font" Target="fonts/Philosopher-regular.fntdata"/><Relationship Id="rId16" Type="http://schemas.openxmlformats.org/officeDocument/2006/relationships/slide" Target="slides/slide8.xml"/><Relationship Id="rId38" Type="http://schemas.openxmlformats.org/officeDocument/2006/relationships/font" Target="fonts/JosefinSans-boldItalic.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40a7ce59ed_7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a:t>لِلْإِنسَانِ إِلَّا مَا سَعَىٰ (39) وَأَنَّ سَعْيَهُ سَوْفَ يُرَىٰ </a:t>
            </a:r>
            <a:endParaRPr/>
          </a:p>
          <a:p>
            <a:pPr indent="0" lvl="0" marL="0" rtl="0" algn="l">
              <a:spcBef>
                <a:spcPts val="0"/>
              </a:spcBef>
              <a:spcAft>
                <a:spcPts val="0"/>
              </a:spcAft>
              <a:buNone/>
            </a:pPr>
            <a:r>
              <a:t/>
            </a:r>
            <a:endParaRPr/>
          </a:p>
          <a:p>
            <a:pPr indent="0" lvl="0" marL="0" rtl="0" algn="l">
              <a:spcBef>
                <a:spcPts val="0"/>
              </a:spcBef>
              <a:spcAft>
                <a:spcPts val="0"/>
              </a:spcAft>
              <a:buNone/>
            </a:pPr>
            <a:r>
              <a:rPr lang="ar"/>
              <a:t>BETTER right</a:t>
            </a:r>
            <a:endParaRPr/>
          </a:p>
        </p:txBody>
      </p:sp>
      <p:sp>
        <p:nvSpPr>
          <p:cNvPr id="224" name="Google Shape;224;g40a7ce59ed_7_68:notes"/>
          <p:cNvSpPr/>
          <p:nvPr>
            <p:ph idx="2" type="sldImg"/>
          </p:nvPr>
        </p:nvSpPr>
        <p:spPr>
          <a:xfrm>
            <a:off x="1142521" y="685800"/>
            <a:ext cx="4573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338b1f6212_1_0: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38b1f621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338b1f6212_1_26: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38b1f6212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338b1f6212_1_43: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38b1f6212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338b1f6212_1_76: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38b1f6212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3f177db1a3_3_0: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f177db1a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3f177db1a3_3_72: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3f177db1a3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g3fa9d7e86f_2_152: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fa9d7e86f_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3fb1ba84b5_0_490: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fb1ba84b5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3fa9d7e86f_2_158: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fa9d7e86f_2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3fc97f460b_0_0: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fc97f46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3fa9d7e86f_2_120:notes"/>
          <p:cNvSpPr/>
          <p:nvPr>
            <p:ph idx="2" type="sldImg"/>
          </p:nvPr>
        </p:nvSpPr>
        <p:spPr>
          <a:xfrm>
            <a:off x="2241991"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fa9d7e86f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40a7ce59ed_16_0: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40a7ce59ed_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3fa9d7e86f_2_127: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fa9d7e86f_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3fa9d7e86f_2_133: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fa9d7e86f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3ed11107b3_0_8: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ed11107b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3fa9d7e86f_2_139: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fa9d7e86f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3fb251d6b2_0_5: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fb251d6b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33781" y="1433555"/>
            <a:ext cx="6390300" cy="3951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33775" y="5456634"/>
            <a:ext cx="6390300" cy="1526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33775" y="2129659"/>
            <a:ext cx="6390300" cy="37803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33775" y="6069083"/>
            <a:ext cx="6390300" cy="25044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56" name="Google Shape;56;p14"/>
          <p:cNvSpPr/>
          <p:nvPr/>
        </p:nvSpPr>
        <p:spPr>
          <a:xfrm flipH="1" rot="10800000">
            <a:off x="165688" y="7570195"/>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57" name="Google Shape;57;p14"/>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58" name="Google Shape;58;p14"/>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59" name="Google Shape;59;p1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0" name="Shape 60"/>
        <p:cNvGrpSpPr/>
        <p:nvPr/>
      </p:nvGrpSpPr>
      <p:grpSpPr>
        <a:xfrm>
          <a:off x="0" y="0"/>
          <a:ext cx="0" cy="0"/>
          <a:chOff x="0" y="0"/>
          <a:chExt cx="0" cy="0"/>
        </a:xfrm>
      </p:grpSpPr>
      <p:sp>
        <p:nvSpPr>
          <p:cNvPr id="61" name="Google Shape;61;p15"/>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73763"/>
            </a:solidFill>
            <a:prstDash val="solid"/>
            <a:miter lim="8000"/>
            <a:headEnd len="sm" w="sm" type="none"/>
            <a:tailEnd len="sm" w="sm" type="none"/>
          </a:ln>
        </p:spPr>
      </p:sp>
      <p:sp>
        <p:nvSpPr>
          <p:cNvPr id="62" name="Google Shape;62;p15"/>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073763"/>
            </a:solidFill>
            <a:prstDash val="solid"/>
            <a:miter lim="8000"/>
            <a:headEnd len="sm" w="sm" type="none"/>
            <a:tailEnd len="sm" w="sm" type="none"/>
          </a:ln>
        </p:spPr>
      </p:sp>
      <p:sp>
        <p:nvSpPr>
          <p:cNvPr id="63" name="Google Shape;63;p15"/>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64" name="Google Shape;64;p1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65" name="Google Shape;65;p15"/>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073763"/>
                </a:solidFill>
                <a:latin typeface="Dosis"/>
                <a:ea typeface="Dosis"/>
                <a:cs typeface="Dosis"/>
                <a:sym typeface="Dosis"/>
              </a:rPr>
              <a:t>The anatomy of somatic and autonomic nervous system.</a:t>
            </a:r>
            <a:br>
              <a:rPr lang="ar">
                <a:solidFill>
                  <a:srgbClr val="073763"/>
                </a:solidFill>
                <a:latin typeface="Dosis"/>
                <a:ea typeface="Dosis"/>
                <a:cs typeface="Dosis"/>
                <a:sym typeface="Dosis"/>
              </a:rPr>
            </a:br>
            <a:endParaRPr>
              <a:solidFill>
                <a:srgbClr val="073763"/>
              </a:solidFill>
              <a:latin typeface="Dosis"/>
              <a:ea typeface="Dosis"/>
              <a:cs typeface="Dosis"/>
              <a:sym typeface="Dosis"/>
            </a:endParaRPr>
          </a:p>
        </p:txBody>
      </p:sp>
      <p:cxnSp>
        <p:nvCxnSpPr>
          <p:cNvPr id="66" name="Google Shape;66;p15"/>
          <p:cNvCxnSpPr/>
          <p:nvPr/>
        </p:nvCxnSpPr>
        <p:spPr>
          <a:xfrm>
            <a:off x="164550" y="367150"/>
            <a:ext cx="6282000" cy="0"/>
          </a:xfrm>
          <a:prstGeom prst="straightConnector1">
            <a:avLst/>
          </a:prstGeom>
          <a:noFill/>
          <a:ln cap="flat" cmpd="sng" w="19050">
            <a:solidFill>
              <a:srgbClr val="073763"/>
            </a:solidFill>
            <a:prstDash val="dashDot"/>
            <a:round/>
            <a:headEnd len="med" w="med" type="diamond"/>
            <a:tailEnd len="med" w="med" type="diamon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3">
  <p:cSld name="SECTION_HEADER_3">
    <p:spTree>
      <p:nvGrpSpPr>
        <p:cNvPr id="67" name="Shape 67"/>
        <p:cNvGrpSpPr/>
        <p:nvPr/>
      </p:nvGrpSpPr>
      <p:grpSpPr>
        <a:xfrm>
          <a:off x="0" y="0"/>
          <a:ext cx="0" cy="0"/>
          <a:chOff x="0" y="0"/>
          <a:chExt cx="0" cy="0"/>
        </a:xfrm>
      </p:grpSpPr>
      <p:sp>
        <p:nvSpPr>
          <p:cNvPr id="68" name="Google Shape;68;p16"/>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69" name="Google Shape;69;p16"/>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70" name="Google Shape;70;p16"/>
          <p:cNvSpPr txBox="1"/>
          <p:nvPr>
            <p:ph type="title"/>
          </p:nvPr>
        </p:nvSpPr>
        <p:spPr>
          <a:xfrm>
            <a:off x="274050" y="515300"/>
            <a:ext cx="6147300" cy="9025500"/>
          </a:xfrm>
          <a:prstGeom prst="rect">
            <a:avLst/>
          </a:prstGeom>
          <a:ln>
            <a:noFill/>
          </a:ln>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71" name="Google Shape;71;p1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72" name="Google Shape;72;p16"/>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B7B7B7"/>
                </a:solidFill>
                <a:latin typeface="Dosis"/>
                <a:ea typeface="Dosis"/>
                <a:cs typeface="Dosis"/>
                <a:sym typeface="Dosis"/>
              </a:rPr>
              <a:t>Introduction</a:t>
            </a:r>
            <a:endParaRPr>
              <a:solidFill>
                <a:srgbClr val="B7B7B7"/>
              </a:solidFill>
              <a:latin typeface="Dosis"/>
              <a:ea typeface="Dosis"/>
              <a:cs typeface="Dosis"/>
              <a:sym typeface="Dosis"/>
            </a:endParaRPr>
          </a:p>
        </p:txBody>
      </p:sp>
      <p:cxnSp>
        <p:nvCxnSpPr>
          <p:cNvPr id="73" name="Google Shape;73;p16"/>
          <p:cNvCxnSpPr/>
          <p:nvPr/>
        </p:nvCxnSpPr>
        <p:spPr>
          <a:xfrm>
            <a:off x="164550" y="367150"/>
            <a:ext cx="6282000" cy="0"/>
          </a:xfrm>
          <a:prstGeom prst="straightConnector1">
            <a:avLst/>
          </a:prstGeom>
          <a:noFill/>
          <a:ln cap="flat" cmpd="sng" w="19050">
            <a:solidFill>
              <a:srgbClr val="B7B7B7"/>
            </a:solidFill>
            <a:prstDash val="dashDot"/>
            <a:round/>
            <a:headEnd len="med" w="med" type="diamond"/>
            <a:tailEnd len="med" w="med" type="diamon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74" name="Shape 74"/>
        <p:cNvGrpSpPr/>
        <p:nvPr/>
      </p:nvGrpSpPr>
      <p:grpSpPr>
        <a:xfrm>
          <a:off x="0" y="0"/>
          <a:ext cx="0" cy="0"/>
          <a:chOff x="0" y="0"/>
          <a:chExt cx="0" cy="0"/>
        </a:xfrm>
      </p:grpSpPr>
      <p:sp>
        <p:nvSpPr>
          <p:cNvPr id="75" name="Google Shape;75;p17"/>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76" name="Google Shape;76;p17"/>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77" name="Google Shape;77;p17"/>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78" name="Google Shape;78;p1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79" name="Google Shape;79;p17"/>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073763"/>
                </a:solidFill>
                <a:latin typeface="Dosis"/>
                <a:ea typeface="Dosis"/>
                <a:cs typeface="Dosis"/>
                <a:sym typeface="Dosis"/>
              </a:rPr>
              <a:t>Sympathetic and parasympathetic nerves </a:t>
            </a:r>
            <a:br>
              <a:rPr lang="ar">
                <a:solidFill>
                  <a:srgbClr val="073763"/>
                </a:solidFill>
                <a:latin typeface="Dosis"/>
                <a:ea typeface="Dosis"/>
                <a:cs typeface="Dosis"/>
                <a:sym typeface="Dosis"/>
              </a:rPr>
            </a:br>
            <a:endParaRPr>
              <a:solidFill>
                <a:srgbClr val="073763"/>
              </a:solidFill>
              <a:latin typeface="Dosis"/>
              <a:ea typeface="Dosis"/>
              <a:cs typeface="Dosis"/>
              <a:sym typeface="Dosis"/>
            </a:endParaRPr>
          </a:p>
        </p:txBody>
      </p:sp>
      <p:cxnSp>
        <p:nvCxnSpPr>
          <p:cNvPr id="80" name="Google Shape;80;p17"/>
          <p:cNvCxnSpPr/>
          <p:nvPr/>
        </p:nvCxnSpPr>
        <p:spPr>
          <a:xfrm>
            <a:off x="164550" y="3671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81" name="Shape 81"/>
        <p:cNvGrpSpPr/>
        <p:nvPr/>
      </p:nvGrpSpPr>
      <p:grpSpPr>
        <a:xfrm>
          <a:off x="0" y="0"/>
          <a:ext cx="0" cy="0"/>
          <a:chOff x="0" y="0"/>
          <a:chExt cx="0" cy="0"/>
        </a:xfrm>
      </p:grpSpPr>
      <p:sp>
        <p:nvSpPr>
          <p:cNvPr id="82" name="Google Shape;82;p18"/>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83" name="Google Shape;83;p18"/>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84" name="Google Shape;84;p18"/>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85" name="Google Shape;85;p1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86" name="Google Shape;86;p18"/>
          <p:cNvSpPr txBox="1"/>
          <p:nvPr/>
        </p:nvSpPr>
        <p:spPr>
          <a:xfrm>
            <a:off x="164550" y="76200"/>
            <a:ext cx="66015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082472"/>
                </a:solidFill>
                <a:latin typeface="Dosis"/>
                <a:ea typeface="Dosis"/>
                <a:cs typeface="Dosis"/>
                <a:sym typeface="Dosis"/>
              </a:rPr>
              <a:t>functions of Sympathetic &amp; parasympathetic nerves in head &amp; neck,chest,abdomen and pelvis</a:t>
            </a:r>
            <a:endParaRPr>
              <a:solidFill>
                <a:srgbClr val="082472"/>
              </a:solidFill>
              <a:latin typeface="Dosis"/>
              <a:ea typeface="Dosis"/>
              <a:cs typeface="Dosis"/>
              <a:sym typeface="Dosis"/>
            </a:endParaRPr>
          </a:p>
        </p:txBody>
      </p:sp>
      <p:cxnSp>
        <p:nvCxnSpPr>
          <p:cNvPr id="87" name="Google Shape;87;p18"/>
          <p:cNvCxnSpPr/>
          <p:nvPr/>
        </p:nvCxnSpPr>
        <p:spPr>
          <a:xfrm>
            <a:off x="164550" y="4433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1">
  <p:cSld name="SECTION_HEADER_2_1">
    <p:spTree>
      <p:nvGrpSpPr>
        <p:cNvPr id="88" name="Shape 88"/>
        <p:cNvGrpSpPr/>
        <p:nvPr/>
      </p:nvGrpSpPr>
      <p:grpSpPr>
        <a:xfrm>
          <a:off x="0" y="0"/>
          <a:ext cx="0" cy="0"/>
          <a:chOff x="0" y="0"/>
          <a:chExt cx="0" cy="0"/>
        </a:xfrm>
      </p:grpSpPr>
      <p:sp>
        <p:nvSpPr>
          <p:cNvPr id="89" name="Google Shape;89;p19"/>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90" name="Google Shape;90;p19"/>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91" name="Google Shape;91;p19"/>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92" name="Google Shape;92;p1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93" name="Google Shape;93;p19"/>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082472"/>
                </a:solidFill>
                <a:latin typeface="Dosis"/>
                <a:ea typeface="Dosis"/>
                <a:cs typeface="Dosis"/>
                <a:sym typeface="Dosis"/>
              </a:rPr>
              <a:t>Pre and post ganglionic neurons</a:t>
            </a:r>
            <a:endParaRPr>
              <a:solidFill>
                <a:srgbClr val="082472"/>
              </a:solidFill>
              <a:latin typeface="Dosis"/>
              <a:ea typeface="Dosis"/>
              <a:cs typeface="Dosis"/>
              <a:sym typeface="Dosis"/>
            </a:endParaRPr>
          </a:p>
        </p:txBody>
      </p:sp>
      <p:cxnSp>
        <p:nvCxnSpPr>
          <p:cNvPr id="94" name="Google Shape;94;p19"/>
          <p:cNvCxnSpPr/>
          <p:nvPr/>
        </p:nvCxnSpPr>
        <p:spPr>
          <a:xfrm>
            <a:off x="164550" y="3671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2">
  <p:cSld name="SECTION_HEADER_2_2">
    <p:spTree>
      <p:nvGrpSpPr>
        <p:cNvPr id="95" name="Shape 95"/>
        <p:cNvGrpSpPr/>
        <p:nvPr/>
      </p:nvGrpSpPr>
      <p:grpSpPr>
        <a:xfrm>
          <a:off x="0" y="0"/>
          <a:ext cx="0" cy="0"/>
          <a:chOff x="0" y="0"/>
          <a:chExt cx="0" cy="0"/>
        </a:xfrm>
      </p:grpSpPr>
      <p:sp>
        <p:nvSpPr>
          <p:cNvPr id="96" name="Google Shape;96;p20"/>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97" name="Google Shape;97;p20"/>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98" name="Google Shape;98;p20"/>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99" name="Google Shape;99;p2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00" name="Google Shape;100;p20"/>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a:solidFill>
                  <a:srgbClr val="082472"/>
                </a:solidFill>
                <a:latin typeface="Dosis"/>
                <a:ea typeface="Dosis"/>
                <a:cs typeface="Dosis"/>
                <a:sym typeface="Dosis"/>
              </a:rPr>
              <a:t>Neurotransmitters release at pre and post ganglionic sympathetic / parasympathetic nerves</a:t>
            </a:r>
            <a:endParaRPr>
              <a:solidFill>
                <a:srgbClr val="082472"/>
              </a:solidFill>
              <a:latin typeface="Dosis"/>
              <a:ea typeface="Dosis"/>
              <a:cs typeface="Dosis"/>
              <a:sym typeface="Dosis"/>
            </a:endParaRPr>
          </a:p>
          <a:p>
            <a:pPr indent="0" lvl="0" marL="0" rtl="0" algn="l">
              <a:spcBef>
                <a:spcPts val="0"/>
              </a:spcBef>
              <a:spcAft>
                <a:spcPts val="0"/>
              </a:spcAft>
              <a:buClr>
                <a:schemeClr val="dk1"/>
              </a:buClr>
              <a:buSzPts val="1100"/>
              <a:buFont typeface="Arial"/>
              <a:buNone/>
            </a:pPr>
            <a:r>
              <a:rPr lang="ar">
                <a:solidFill>
                  <a:srgbClr val="082472"/>
                </a:solidFill>
                <a:latin typeface="Dosis"/>
                <a:ea typeface="Dosis"/>
                <a:cs typeface="Dosis"/>
                <a:sym typeface="Dosis"/>
              </a:rPr>
              <a:t>endings</a:t>
            </a:r>
            <a:endParaRPr>
              <a:solidFill>
                <a:srgbClr val="082472"/>
              </a:solidFill>
              <a:latin typeface="Dosis"/>
              <a:ea typeface="Dosis"/>
              <a:cs typeface="Dosis"/>
              <a:sym typeface="Dosis"/>
            </a:endParaRPr>
          </a:p>
          <a:p>
            <a:pPr indent="0" lvl="0" marL="0" rtl="0" algn="l">
              <a:spcBef>
                <a:spcPts val="0"/>
              </a:spcBef>
              <a:spcAft>
                <a:spcPts val="0"/>
              </a:spcAft>
              <a:buNone/>
            </a:pPr>
            <a:r>
              <a:t/>
            </a:r>
            <a:endParaRPr>
              <a:solidFill>
                <a:srgbClr val="082472"/>
              </a:solidFill>
              <a:latin typeface="Dosis"/>
              <a:ea typeface="Dosis"/>
              <a:cs typeface="Dosis"/>
              <a:sym typeface="Dosis"/>
            </a:endParaRPr>
          </a:p>
        </p:txBody>
      </p:sp>
      <p:cxnSp>
        <p:nvCxnSpPr>
          <p:cNvPr id="101" name="Google Shape;101;p20"/>
          <p:cNvCxnSpPr/>
          <p:nvPr/>
        </p:nvCxnSpPr>
        <p:spPr>
          <a:xfrm>
            <a:off x="164550" y="5957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3">
  <p:cSld name="SECTION_HEADER_2_3">
    <p:spTree>
      <p:nvGrpSpPr>
        <p:cNvPr id="102" name="Shape 102"/>
        <p:cNvGrpSpPr/>
        <p:nvPr/>
      </p:nvGrpSpPr>
      <p:grpSpPr>
        <a:xfrm>
          <a:off x="0" y="0"/>
          <a:ext cx="0" cy="0"/>
          <a:chOff x="0" y="0"/>
          <a:chExt cx="0" cy="0"/>
        </a:xfrm>
      </p:grpSpPr>
      <p:sp>
        <p:nvSpPr>
          <p:cNvPr id="103" name="Google Shape;103;p21"/>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104" name="Google Shape;104;p21"/>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105" name="Google Shape;105;p21"/>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06" name="Google Shape;106;p2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07" name="Google Shape;107;p21"/>
          <p:cNvSpPr txBox="1"/>
          <p:nvPr/>
        </p:nvSpPr>
        <p:spPr>
          <a:xfrm>
            <a:off x="164550" y="7620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a:solidFill>
                  <a:srgbClr val="082472"/>
                </a:solidFill>
                <a:latin typeface="Dosis"/>
                <a:ea typeface="Dosis"/>
                <a:cs typeface="Dosis"/>
                <a:sym typeface="Dosis"/>
              </a:rPr>
              <a:t>Various responses due to stimulation of the sympathetic / parasympathetic nervous system</a:t>
            </a:r>
            <a:endParaRPr>
              <a:solidFill>
                <a:srgbClr val="082472"/>
              </a:solidFill>
              <a:latin typeface="Dosis"/>
              <a:ea typeface="Dosis"/>
              <a:cs typeface="Dosis"/>
              <a:sym typeface="Dosis"/>
            </a:endParaRPr>
          </a:p>
          <a:p>
            <a:pPr indent="0" lvl="0" marL="0" rtl="0" algn="l">
              <a:spcBef>
                <a:spcPts val="0"/>
              </a:spcBef>
              <a:spcAft>
                <a:spcPts val="0"/>
              </a:spcAft>
              <a:buClr>
                <a:schemeClr val="dk1"/>
              </a:buClr>
              <a:buSzPts val="1100"/>
              <a:buFont typeface="Arial"/>
              <a:buNone/>
            </a:pPr>
            <a:r>
              <a:t/>
            </a:r>
            <a:endParaRPr>
              <a:solidFill>
                <a:srgbClr val="55B787"/>
              </a:solidFill>
              <a:latin typeface="Dosis"/>
              <a:ea typeface="Dosis"/>
              <a:cs typeface="Dosis"/>
              <a:sym typeface="Dosis"/>
            </a:endParaRPr>
          </a:p>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108" name="Google Shape;108;p21"/>
          <p:cNvCxnSpPr/>
          <p:nvPr/>
        </p:nvCxnSpPr>
        <p:spPr>
          <a:xfrm>
            <a:off x="164550" y="4433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33775" y="4141102"/>
            <a:ext cx="6390300" cy="16206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4">
  <p:cSld name="SECTION_HEADER_4">
    <p:spTree>
      <p:nvGrpSpPr>
        <p:cNvPr id="109" name="Shape 109"/>
        <p:cNvGrpSpPr/>
        <p:nvPr/>
      </p:nvGrpSpPr>
      <p:grpSpPr>
        <a:xfrm>
          <a:off x="0" y="0"/>
          <a:ext cx="0" cy="0"/>
          <a:chOff x="0" y="0"/>
          <a:chExt cx="0" cy="0"/>
        </a:xfrm>
      </p:grpSpPr>
      <p:sp>
        <p:nvSpPr>
          <p:cNvPr id="110" name="Google Shape;110;p22"/>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111" name="Google Shape;111;p22"/>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112" name="Google Shape;112;p22"/>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13" name="Google Shape;113;p2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14" name="Google Shape;114;p22"/>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082472"/>
                </a:solidFill>
                <a:latin typeface="Dosis"/>
                <a:ea typeface="Dosis"/>
                <a:cs typeface="Dosis"/>
                <a:sym typeface="Dosis"/>
              </a:rPr>
              <a:t>Questions</a:t>
            </a:r>
            <a:endParaRPr>
              <a:solidFill>
                <a:srgbClr val="082472"/>
              </a:solidFill>
              <a:latin typeface="Dosis"/>
              <a:ea typeface="Dosis"/>
              <a:cs typeface="Dosis"/>
              <a:sym typeface="Dosis"/>
            </a:endParaRPr>
          </a:p>
        </p:txBody>
      </p:sp>
      <p:cxnSp>
        <p:nvCxnSpPr>
          <p:cNvPr id="115" name="Google Shape;115;p22"/>
          <p:cNvCxnSpPr/>
          <p:nvPr/>
        </p:nvCxnSpPr>
        <p:spPr>
          <a:xfrm>
            <a:off x="164550" y="3671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16" name="Shape 116"/>
        <p:cNvGrpSpPr/>
        <p:nvPr/>
      </p:nvGrpSpPr>
      <p:grpSpPr>
        <a:xfrm>
          <a:off x="0" y="0"/>
          <a:ext cx="0" cy="0"/>
          <a:chOff x="0" y="0"/>
          <a:chExt cx="0" cy="0"/>
        </a:xfrm>
      </p:grpSpPr>
      <p:sp>
        <p:nvSpPr>
          <p:cNvPr id="117" name="Google Shape;117;p23"/>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3"/>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19" name="Google Shape;119;p23"/>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0" name="Google Shape;120;p2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21" name="Shape 121"/>
        <p:cNvGrpSpPr/>
        <p:nvPr/>
      </p:nvGrpSpPr>
      <p:grpSpPr>
        <a:xfrm>
          <a:off x="0" y="0"/>
          <a:ext cx="0" cy="0"/>
          <a:chOff x="0" y="0"/>
          <a:chExt cx="0" cy="0"/>
        </a:xfrm>
      </p:grpSpPr>
      <p:sp>
        <p:nvSpPr>
          <p:cNvPr id="122" name="Google Shape;122;p24"/>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23" name="Google Shape;123;p24"/>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4" name="Google Shape;124;p24"/>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5" name="Google Shape;125;p2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6" name="Shape 126"/>
        <p:cNvGrpSpPr/>
        <p:nvPr/>
      </p:nvGrpSpPr>
      <p:grpSpPr>
        <a:xfrm>
          <a:off x="0" y="0"/>
          <a:ext cx="0" cy="0"/>
          <a:chOff x="0" y="0"/>
          <a:chExt cx="0" cy="0"/>
        </a:xfrm>
      </p:grpSpPr>
      <p:sp>
        <p:nvSpPr>
          <p:cNvPr id="127" name="Google Shape;127;p25"/>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28" name="Google Shape;128;p2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29" name="Shape 129"/>
        <p:cNvGrpSpPr/>
        <p:nvPr/>
      </p:nvGrpSpPr>
      <p:grpSpPr>
        <a:xfrm>
          <a:off x="0" y="0"/>
          <a:ext cx="0" cy="0"/>
          <a:chOff x="0" y="0"/>
          <a:chExt cx="0" cy="0"/>
        </a:xfrm>
      </p:grpSpPr>
      <p:sp>
        <p:nvSpPr>
          <p:cNvPr id="130" name="Google Shape;130;p26"/>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31" name="Google Shape;131;p26"/>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2" name="Google Shape;132;p2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33" name="Shape 133"/>
        <p:cNvGrpSpPr/>
        <p:nvPr/>
      </p:nvGrpSpPr>
      <p:grpSpPr>
        <a:xfrm>
          <a:off x="0" y="0"/>
          <a:ext cx="0" cy="0"/>
          <a:chOff x="0" y="0"/>
          <a:chExt cx="0" cy="0"/>
        </a:xfrm>
      </p:grpSpPr>
      <p:sp>
        <p:nvSpPr>
          <p:cNvPr id="134" name="Google Shape;134;p27"/>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7"/>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6" name="Google Shape;136;p2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37" name="Shape 137"/>
        <p:cNvGrpSpPr/>
        <p:nvPr/>
      </p:nvGrpSpPr>
      <p:grpSpPr>
        <a:xfrm>
          <a:off x="0" y="0"/>
          <a:ext cx="0" cy="0"/>
          <a:chOff x="0" y="0"/>
          <a:chExt cx="0" cy="0"/>
        </a:xfrm>
      </p:grpSpPr>
      <p:sp>
        <p:nvSpPr>
          <p:cNvPr id="138" name="Google Shape;138;p28"/>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9" name="Google Shape;139;p28"/>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140" name="Google Shape;140;p28"/>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141" name="Google Shape;141;p28"/>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142" name="Google Shape;142;p28"/>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43" name="Google Shape;143;p2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44" name="Shape 144"/>
        <p:cNvGrpSpPr/>
        <p:nvPr/>
      </p:nvGrpSpPr>
      <p:grpSpPr>
        <a:xfrm>
          <a:off x="0" y="0"/>
          <a:ext cx="0" cy="0"/>
          <a:chOff x="0" y="0"/>
          <a:chExt cx="0" cy="0"/>
        </a:xfrm>
      </p:grpSpPr>
      <p:sp>
        <p:nvSpPr>
          <p:cNvPr id="145" name="Google Shape;145;p29"/>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146" name="Google Shape;146;p2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47" name="Shape 147"/>
        <p:cNvGrpSpPr/>
        <p:nvPr/>
      </p:nvGrpSpPr>
      <p:grpSpPr>
        <a:xfrm>
          <a:off x="0" y="0"/>
          <a:ext cx="0" cy="0"/>
          <a:chOff x="0" y="0"/>
          <a:chExt cx="0" cy="0"/>
        </a:xfrm>
      </p:grpSpPr>
      <p:sp>
        <p:nvSpPr>
          <p:cNvPr id="148" name="Google Shape;148;p30"/>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0"/>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150" name="Google Shape;150;p30"/>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51" name="Google Shape;151;p3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2" name="Shape 152"/>
        <p:cNvGrpSpPr/>
        <p:nvPr/>
      </p:nvGrpSpPr>
      <p:grpSpPr>
        <a:xfrm>
          <a:off x="0" y="0"/>
          <a:ext cx="0" cy="0"/>
          <a:chOff x="0" y="0"/>
          <a:chExt cx="0" cy="0"/>
        </a:xfrm>
      </p:grpSpPr>
      <p:sp>
        <p:nvSpPr>
          <p:cNvPr id="153" name="Google Shape;153;p3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33775" y="856821"/>
            <a:ext cx="6390300" cy="1102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33775" y="2218898"/>
            <a:ext cx="6390300" cy="65778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8" name="Shape 158"/>
        <p:cNvGrpSpPr/>
        <p:nvPr/>
      </p:nvGrpSpPr>
      <p:grpSpPr>
        <a:xfrm>
          <a:off x="0" y="0"/>
          <a:ext cx="0" cy="0"/>
          <a:chOff x="0" y="0"/>
          <a:chExt cx="0" cy="0"/>
        </a:xfrm>
      </p:grpSpPr>
      <p:sp>
        <p:nvSpPr>
          <p:cNvPr id="159" name="Google Shape;159;p33"/>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082472"/>
            </a:solidFill>
            <a:prstDash val="solid"/>
            <a:miter lim="8000"/>
            <a:headEnd len="sm" w="sm" type="none"/>
            <a:tailEnd len="sm" w="sm" type="none"/>
          </a:ln>
          <a:effectLst>
            <a:outerShdw blurRad="57150" rotWithShape="0" algn="bl" dir="5400000" dist="19050">
              <a:srgbClr val="434343">
                <a:alpha val="50000"/>
              </a:srgbClr>
            </a:outerShdw>
          </a:effectLst>
        </p:spPr>
      </p:sp>
      <p:sp>
        <p:nvSpPr>
          <p:cNvPr id="160" name="Google Shape;160;p33"/>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61" name="Google Shape;161;p33"/>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62" name="Google Shape;162;p3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3" name="Shape 163"/>
        <p:cNvGrpSpPr/>
        <p:nvPr/>
      </p:nvGrpSpPr>
      <p:grpSpPr>
        <a:xfrm>
          <a:off x="0" y="0"/>
          <a:ext cx="0" cy="0"/>
          <a:chOff x="0" y="0"/>
          <a:chExt cx="0" cy="0"/>
        </a:xfrm>
      </p:grpSpPr>
      <p:sp>
        <p:nvSpPr>
          <p:cNvPr id="164" name="Google Shape;164;p34"/>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65" name="Google Shape;165;p34"/>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66" name="Google Shape;166;p34"/>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67" name="Google Shape;167;p3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68" name="Google Shape;168;p34"/>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55B787"/>
                </a:solidFill>
                <a:latin typeface="Dosis"/>
                <a:ea typeface="Dosis"/>
                <a:cs typeface="Dosis"/>
                <a:sym typeface="Dosis"/>
              </a:rPr>
              <a:t>Objective number or name…...</a:t>
            </a:r>
            <a:endParaRPr>
              <a:solidFill>
                <a:srgbClr val="55B787"/>
              </a:solidFill>
              <a:latin typeface="Dosis"/>
              <a:ea typeface="Dosis"/>
              <a:cs typeface="Dosis"/>
              <a:sym typeface="Dosis"/>
            </a:endParaRPr>
          </a:p>
        </p:txBody>
      </p:sp>
      <p:cxnSp>
        <p:nvCxnSpPr>
          <p:cNvPr id="169" name="Google Shape;169;p34"/>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170" name="Shape 170"/>
        <p:cNvGrpSpPr/>
        <p:nvPr/>
      </p:nvGrpSpPr>
      <p:grpSpPr>
        <a:xfrm>
          <a:off x="0" y="0"/>
          <a:ext cx="0" cy="0"/>
          <a:chOff x="0" y="0"/>
          <a:chExt cx="0" cy="0"/>
        </a:xfrm>
      </p:grpSpPr>
      <p:sp>
        <p:nvSpPr>
          <p:cNvPr id="171" name="Google Shape;171;p35"/>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72" name="Google Shape;172;p35"/>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73" name="Google Shape;173;p35"/>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74" name="Google Shape;174;p3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75" name="Google Shape;175;p35"/>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55B787"/>
                </a:solidFill>
                <a:latin typeface="Dosis"/>
                <a:ea typeface="Dosis"/>
                <a:cs typeface="Dosis"/>
                <a:sym typeface="Dosis"/>
              </a:rPr>
              <a:t>hello</a:t>
            </a:r>
            <a:endParaRPr>
              <a:solidFill>
                <a:srgbClr val="55B787"/>
              </a:solidFill>
              <a:latin typeface="Dosis"/>
              <a:ea typeface="Dosis"/>
              <a:cs typeface="Dosis"/>
              <a:sym typeface="Dosis"/>
            </a:endParaRPr>
          </a:p>
        </p:txBody>
      </p:sp>
      <p:cxnSp>
        <p:nvCxnSpPr>
          <p:cNvPr id="176" name="Google Shape;176;p35"/>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177" name="Shape 177"/>
        <p:cNvGrpSpPr/>
        <p:nvPr/>
      </p:nvGrpSpPr>
      <p:grpSpPr>
        <a:xfrm>
          <a:off x="0" y="0"/>
          <a:ext cx="0" cy="0"/>
          <a:chOff x="0" y="0"/>
          <a:chExt cx="0" cy="0"/>
        </a:xfrm>
      </p:grpSpPr>
      <p:sp>
        <p:nvSpPr>
          <p:cNvPr id="178" name="Google Shape;178;p36"/>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79" name="Google Shape;179;p36"/>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80" name="Google Shape;180;p36"/>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81" name="Google Shape;181;p3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82" name="Google Shape;182;p36"/>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55B787"/>
                </a:solidFill>
                <a:latin typeface="Dosis"/>
                <a:ea typeface="Dosis"/>
                <a:cs typeface="Dosis"/>
                <a:sym typeface="Dosis"/>
              </a:rPr>
              <a:t>hi</a:t>
            </a:r>
            <a:endParaRPr>
              <a:solidFill>
                <a:srgbClr val="55B787"/>
              </a:solidFill>
              <a:latin typeface="Dosis"/>
              <a:ea typeface="Dosis"/>
              <a:cs typeface="Dosis"/>
              <a:sym typeface="Dosis"/>
            </a:endParaRPr>
          </a:p>
        </p:txBody>
      </p:sp>
      <p:cxnSp>
        <p:nvCxnSpPr>
          <p:cNvPr id="183" name="Google Shape;183;p36"/>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4" name="Shape 184"/>
        <p:cNvGrpSpPr/>
        <p:nvPr/>
      </p:nvGrpSpPr>
      <p:grpSpPr>
        <a:xfrm>
          <a:off x="0" y="0"/>
          <a:ext cx="0" cy="0"/>
          <a:chOff x="0" y="0"/>
          <a:chExt cx="0" cy="0"/>
        </a:xfrm>
      </p:grpSpPr>
      <p:sp>
        <p:nvSpPr>
          <p:cNvPr id="185" name="Google Shape;185;p37"/>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7"/>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87" name="Google Shape;187;p37"/>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88" name="Google Shape;188;p3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89" name="Shape 189"/>
        <p:cNvGrpSpPr/>
        <p:nvPr/>
      </p:nvGrpSpPr>
      <p:grpSpPr>
        <a:xfrm>
          <a:off x="0" y="0"/>
          <a:ext cx="0" cy="0"/>
          <a:chOff x="0" y="0"/>
          <a:chExt cx="0" cy="0"/>
        </a:xfrm>
      </p:grpSpPr>
      <p:sp>
        <p:nvSpPr>
          <p:cNvPr id="190" name="Google Shape;190;p38"/>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91" name="Google Shape;191;p38"/>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2" name="Google Shape;192;p38"/>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3" name="Google Shape;193;p3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94" name="Shape 194"/>
        <p:cNvGrpSpPr/>
        <p:nvPr/>
      </p:nvGrpSpPr>
      <p:grpSpPr>
        <a:xfrm>
          <a:off x="0" y="0"/>
          <a:ext cx="0" cy="0"/>
          <a:chOff x="0" y="0"/>
          <a:chExt cx="0" cy="0"/>
        </a:xfrm>
      </p:grpSpPr>
      <p:sp>
        <p:nvSpPr>
          <p:cNvPr id="195" name="Google Shape;195;p39"/>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96" name="Google Shape;196;p3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97" name="Shape 197"/>
        <p:cNvGrpSpPr/>
        <p:nvPr/>
      </p:nvGrpSpPr>
      <p:grpSpPr>
        <a:xfrm>
          <a:off x="0" y="0"/>
          <a:ext cx="0" cy="0"/>
          <a:chOff x="0" y="0"/>
          <a:chExt cx="0" cy="0"/>
        </a:xfrm>
      </p:grpSpPr>
      <p:sp>
        <p:nvSpPr>
          <p:cNvPr id="198" name="Google Shape;198;p40"/>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99" name="Google Shape;199;p40"/>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0" name="Google Shape;200;p4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01" name="Shape 201"/>
        <p:cNvGrpSpPr/>
        <p:nvPr/>
      </p:nvGrpSpPr>
      <p:grpSpPr>
        <a:xfrm>
          <a:off x="0" y="0"/>
          <a:ext cx="0" cy="0"/>
          <a:chOff x="0" y="0"/>
          <a:chExt cx="0" cy="0"/>
        </a:xfrm>
      </p:grpSpPr>
      <p:sp>
        <p:nvSpPr>
          <p:cNvPr id="202" name="Google Shape;202;p41"/>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1"/>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04" name="Google Shape;204;p4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05" name="Shape 205"/>
        <p:cNvGrpSpPr/>
        <p:nvPr/>
      </p:nvGrpSpPr>
      <p:grpSpPr>
        <a:xfrm>
          <a:off x="0" y="0"/>
          <a:ext cx="0" cy="0"/>
          <a:chOff x="0" y="0"/>
          <a:chExt cx="0" cy="0"/>
        </a:xfrm>
      </p:grpSpPr>
      <p:sp>
        <p:nvSpPr>
          <p:cNvPr id="206" name="Google Shape;206;p42"/>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7" name="Google Shape;207;p42"/>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208" name="Google Shape;208;p42"/>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209" name="Google Shape;209;p42"/>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210" name="Google Shape;210;p42"/>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211" name="Google Shape;211;p4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33775" y="856821"/>
            <a:ext cx="6390300" cy="1102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33775" y="2218898"/>
            <a:ext cx="3000000" cy="65778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3624300" y="2218898"/>
            <a:ext cx="3000000" cy="65778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12" name="Shape 212"/>
        <p:cNvGrpSpPr/>
        <p:nvPr/>
      </p:nvGrpSpPr>
      <p:grpSpPr>
        <a:xfrm>
          <a:off x="0" y="0"/>
          <a:ext cx="0" cy="0"/>
          <a:chOff x="0" y="0"/>
          <a:chExt cx="0" cy="0"/>
        </a:xfrm>
      </p:grpSpPr>
      <p:sp>
        <p:nvSpPr>
          <p:cNvPr id="213" name="Google Shape;213;p43"/>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214" name="Google Shape;214;p4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15" name="Shape 215"/>
        <p:cNvGrpSpPr/>
        <p:nvPr/>
      </p:nvGrpSpPr>
      <p:grpSpPr>
        <a:xfrm>
          <a:off x="0" y="0"/>
          <a:ext cx="0" cy="0"/>
          <a:chOff x="0" y="0"/>
          <a:chExt cx="0" cy="0"/>
        </a:xfrm>
      </p:grpSpPr>
      <p:sp>
        <p:nvSpPr>
          <p:cNvPr id="216" name="Google Shape;216;p44"/>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4"/>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218" name="Google Shape;218;p44"/>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19" name="Google Shape;219;p4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20" name="Shape 220"/>
        <p:cNvGrpSpPr/>
        <p:nvPr/>
      </p:nvGrpSpPr>
      <p:grpSpPr>
        <a:xfrm>
          <a:off x="0" y="0"/>
          <a:ext cx="0" cy="0"/>
          <a:chOff x="0" y="0"/>
          <a:chExt cx="0" cy="0"/>
        </a:xfrm>
      </p:grpSpPr>
      <p:sp>
        <p:nvSpPr>
          <p:cNvPr id="221" name="Google Shape;221;p4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33775" y="856821"/>
            <a:ext cx="6390300" cy="1102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33775" y="2675443"/>
            <a:ext cx="2106000" cy="61215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367688" y="866689"/>
            <a:ext cx="4775700" cy="78762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429000" y="-241"/>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99125" y="2374272"/>
            <a:ext cx="3033900" cy="28539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199125" y="5396853"/>
            <a:ext cx="3033900" cy="2378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3704625" y="1394085"/>
            <a:ext cx="2877600" cy="71142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33775" y="8145265"/>
            <a:ext cx="4499100" cy="11649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theme" Target="../theme/theme4.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775" y="856821"/>
            <a:ext cx="6390300" cy="11025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33775" y="2218898"/>
            <a:ext cx="6390300" cy="65778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52" name="Google Shape;52;p13"/>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53" name="Google Shape;53;p13"/>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154" name="Shape 154"/>
        <p:cNvGrpSpPr/>
        <p:nvPr/>
      </p:nvGrpSpPr>
      <p:grpSpPr>
        <a:xfrm>
          <a:off x="0" y="0"/>
          <a:ext cx="0" cy="0"/>
          <a:chOff x="0" y="0"/>
          <a:chExt cx="0" cy="0"/>
        </a:xfrm>
      </p:grpSpPr>
      <p:sp>
        <p:nvSpPr>
          <p:cNvPr id="155" name="Google Shape;155;p32"/>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156" name="Google Shape;156;p32"/>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157" name="Google Shape;157;p32"/>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jpg"/><Relationship Id="rId5" Type="http://schemas.openxmlformats.org/officeDocument/2006/relationships/image" Target="../media/image25.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F3F3F3"/>
            </a:gs>
          </a:gsLst>
          <a:lin ang="5400012" scaled="0"/>
        </a:gradFill>
      </p:bgPr>
    </p:bg>
    <p:spTree>
      <p:nvGrpSpPr>
        <p:cNvPr id="225" name="Shape 225"/>
        <p:cNvGrpSpPr/>
        <p:nvPr/>
      </p:nvGrpSpPr>
      <p:grpSpPr>
        <a:xfrm>
          <a:off x="0" y="0"/>
          <a:ext cx="0" cy="0"/>
          <a:chOff x="0" y="0"/>
          <a:chExt cx="0" cy="0"/>
        </a:xfrm>
      </p:grpSpPr>
      <p:pic>
        <p:nvPicPr>
          <p:cNvPr id="226" name="Google Shape;226;p46"/>
          <p:cNvPicPr preferRelativeResize="0"/>
          <p:nvPr/>
        </p:nvPicPr>
        <p:blipFill rotWithShape="1">
          <a:blip r:embed="rId3">
            <a:alphaModFix/>
          </a:blip>
          <a:srcRect b="0" l="0" r="0" t="0"/>
          <a:stretch/>
        </p:blipFill>
        <p:spPr>
          <a:xfrm>
            <a:off x="0" y="288048"/>
            <a:ext cx="1874156" cy="720000"/>
          </a:xfrm>
          <a:prstGeom prst="rect">
            <a:avLst/>
          </a:prstGeom>
          <a:noFill/>
          <a:ln>
            <a:noFill/>
          </a:ln>
        </p:spPr>
      </p:pic>
      <p:sp>
        <p:nvSpPr>
          <p:cNvPr id="227" name="Google Shape;227;p46"/>
          <p:cNvSpPr txBox="1"/>
          <p:nvPr/>
        </p:nvSpPr>
        <p:spPr>
          <a:xfrm>
            <a:off x="0" y="6119650"/>
            <a:ext cx="6060000" cy="1524600"/>
          </a:xfrm>
          <a:prstGeom prst="rect">
            <a:avLst/>
          </a:prstGeom>
          <a:noFill/>
          <a:ln>
            <a:noFill/>
          </a:ln>
        </p:spPr>
        <p:txBody>
          <a:bodyPr anchorCtr="0" anchor="t" bIns="91425" lIns="91425" spcFirstLastPara="1" rIns="91425" wrap="square" tIns="91425">
            <a:noAutofit/>
          </a:bodyPr>
          <a:lstStyle/>
          <a:p>
            <a:pPr indent="-304800" lvl="0" marL="914400" rtl="0" algn="l">
              <a:spcBef>
                <a:spcPts val="0"/>
              </a:spcBef>
              <a:spcAft>
                <a:spcPts val="0"/>
              </a:spcAft>
              <a:buClr>
                <a:srgbClr val="45818E"/>
              </a:buClr>
              <a:buSzPts val="1200"/>
              <a:buFont typeface="Comfortaa"/>
              <a:buChar char="❖"/>
            </a:pPr>
            <a:r>
              <a:rPr lang="ar" sz="1200">
                <a:solidFill>
                  <a:srgbClr val="45818E"/>
                </a:solidFill>
                <a:latin typeface="Comfortaa"/>
                <a:ea typeface="Comfortaa"/>
                <a:cs typeface="Comfortaa"/>
                <a:sym typeface="Comfortaa"/>
              </a:rPr>
              <a:t>The anatomy of somatic and autonomic nervous system.</a:t>
            </a:r>
            <a:endParaRPr sz="1200">
              <a:solidFill>
                <a:srgbClr val="45818E"/>
              </a:solidFill>
              <a:latin typeface="Comfortaa"/>
              <a:ea typeface="Comfortaa"/>
              <a:cs typeface="Comfortaa"/>
              <a:sym typeface="Comfortaa"/>
            </a:endParaRPr>
          </a:p>
          <a:p>
            <a:pPr indent="-304800" lvl="0" marL="914400" rtl="0" algn="l">
              <a:spcBef>
                <a:spcPts val="0"/>
              </a:spcBef>
              <a:spcAft>
                <a:spcPts val="0"/>
              </a:spcAft>
              <a:buClr>
                <a:srgbClr val="45818E"/>
              </a:buClr>
              <a:buSzPts val="1200"/>
              <a:buFont typeface="Comfortaa"/>
              <a:buChar char="❖"/>
            </a:pPr>
            <a:r>
              <a:rPr lang="ar" sz="1200">
                <a:solidFill>
                  <a:srgbClr val="45818E"/>
                </a:solidFill>
                <a:latin typeface="Comfortaa"/>
                <a:ea typeface="Comfortaa"/>
                <a:cs typeface="Comfortaa"/>
                <a:sym typeface="Comfortaa"/>
              </a:rPr>
              <a:t>Sympathetic and parasympathetic nerves.</a:t>
            </a:r>
            <a:endParaRPr sz="1200">
              <a:solidFill>
                <a:srgbClr val="45818E"/>
              </a:solidFill>
              <a:latin typeface="Comfortaa"/>
              <a:ea typeface="Comfortaa"/>
              <a:cs typeface="Comfortaa"/>
              <a:sym typeface="Comfortaa"/>
            </a:endParaRPr>
          </a:p>
          <a:p>
            <a:pPr indent="-304800" lvl="0" marL="914400" rtl="0" algn="l">
              <a:spcBef>
                <a:spcPts val="0"/>
              </a:spcBef>
              <a:spcAft>
                <a:spcPts val="0"/>
              </a:spcAft>
              <a:buClr>
                <a:srgbClr val="45818E"/>
              </a:buClr>
              <a:buSzPts val="1200"/>
              <a:buFont typeface="Comfortaa"/>
              <a:buChar char="❖"/>
            </a:pPr>
            <a:r>
              <a:rPr lang="ar" sz="1200">
                <a:solidFill>
                  <a:srgbClr val="45818E"/>
                </a:solidFill>
                <a:latin typeface="Comfortaa"/>
                <a:ea typeface="Comfortaa"/>
                <a:cs typeface="Comfortaa"/>
                <a:sym typeface="Comfortaa"/>
              </a:rPr>
              <a:t>Pre and postganglionic neurons.</a:t>
            </a:r>
            <a:endParaRPr sz="1200">
              <a:solidFill>
                <a:srgbClr val="45818E"/>
              </a:solidFill>
              <a:latin typeface="Comfortaa"/>
              <a:ea typeface="Comfortaa"/>
              <a:cs typeface="Comfortaa"/>
              <a:sym typeface="Comfortaa"/>
            </a:endParaRPr>
          </a:p>
          <a:p>
            <a:pPr indent="-304800" lvl="0" marL="914400" rtl="0" algn="l">
              <a:spcBef>
                <a:spcPts val="0"/>
              </a:spcBef>
              <a:spcAft>
                <a:spcPts val="0"/>
              </a:spcAft>
              <a:buClr>
                <a:srgbClr val="45818E"/>
              </a:buClr>
              <a:buSzPts val="1200"/>
              <a:buFont typeface="Comfortaa"/>
              <a:buChar char="❖"/>
            </a:pPr>
            <a:r>
              <a:rPr lang="ar" sz="1200">
                <a:solidFill>
                  <a:srgbClr val="45818E"/>
                </a:solidFill>
                <a:latin typeface="Comfortaa"/>
                <a:ea typeface="Comfortaa"/>
                <a:cs typeface="Comfortaa"/>
                <a:sym typeface="Comfortaa"/>
              </a:rPr>
              <a:t>Functions of sympathetic and parasympathetic nerves in head &amp; neck, chest, abdomen and pelvis.</a:t>
            </a:r>
            <a:endParaRPr sz="1200">
              <a:solidFill>
                <a:srgbClr val="45818E"/>
              </a:solidFill>
              <a:latin typeface="Comfortaa"/>
              <a:ea typeface="Comfortaa"/>
              <a:cs typeface="Comfortaa"/>
              <a:sym typeface="Comfortaa"/>
            </a:endParaRPr>
          </a:p>
          <a:p>
            <a:pPr indent="-304800" lvl="0" marL="914400" rtl="0" algn="l">
              <a:spcBef>
                <a:spcPts val="0"/>
              </a:spcBef>
              <a:spcAft>
                <a:spcPts val="0"/>
              </a:spcAft>
              <a:buClr>
                <a:srgbClr val="45818E"/>
              </a:buClr>
              <a:buSzPts val="1200"/>
              <a:buFont typeface="Comfortaa"/>
              <a:buChar char="❖"/>
            </a:pPr>
            <a:r>
              <a:rPr lang="ar" sz="1200">
                <a:solidFill>
                  <a:srgbClr val="45818E"/>
                </a:solidFill>
                <a:latin typeface="Comfortaa"/>
                <a:ea typeface="Comfortaa"/>
                <a:cs typeface="Comfortaa"/>
                <a:sym typeface="Comfortaa"/>
              </a:rPr>
              <a:t>Neurotransmitters release at pre and postganglionic sympathetic / parasympathetic nerves endings.</a:t>
            </a:r>
            <a:endParaRPr sz="1200">
              <a:solidFill>
                <a:srgbClr val="45818E"/>
              </a:solidFill>
              <a:latin typeface="Comfortaa"/>
              <a:ea typeface="Comfortaa"/>
              <a:cs typeface="Comfortaa"/>
              <a:sym typeface="Comfortaa"/>
            </a:endParaRPr>
          </a:p>
          <a:p>
            <a:pPr indent="-304800" lvl="0" marL="914400" rtl="0" algn="l">
              <a:spcBef>
                <a:spcPts val="0"/>
              </a:spcBef>
              <a:spcAft>
                <a:spcPts val="0"/>
              </a:spcAft>
              <a:buClr>
                <a:srgbClr val="45818E"/>
              </a:buClr>
              <a:buSzPts val="1200"/>
              <a:buFont typeface="Comfortaa"/>
              <a:buChar char="❖"/>
            </a:pPr>
            <a:r>
              <a:rPr lang="ar" sz="1200">
                <a:solidFill>
                  <a:srgbClr val="45818E"/>
                </a:solidFill>
                <a:latin typeface="Comfortaa"/>
                <a:ea typeface="Comfortaa"/>
                <a:cs typeface="Comfortaa"/>
                <a:sym typeface="Comfortaa"/>
              </a:rPr>
              <a:t>Various responses due to stimulation of the sympathetic / parasympathetic nervous system.</a:t>
            </a:r>
            <a:endParaRPr sz="1200">
              <a:solidFill>
                <a:srgbClr val="45818E"/>
              </a:solidFill>
              <a:latin typeface="Comfortaa"/>
              <a:ea typeface="Comfortaa"/>
              <a:cs typeface="Comfortaa"/>
              <a:sym typeface="Comfortaa"/>
            </a:endParaRPr>
          </a:p>
          <a:p>
            <a:pPr indent="0" lvl="0" marL="914400" rtl="0" algn="l">
              <a:spcBef>
                <a:spcPts val="0"/>
              </a:spcBef>
              <a:spcAft>
                <a:spcPts val="0"/>
              </a:spcAft>
              <a:buNone/>
            </a:pPr>
            <a:r>
              <a:t/>
            </a:r>
            <a:endParaRPr sz="1200">
              <a:solidFill>
                <a:srgbClr val="45818E"/>
              </a:solidFill>
              <a:latin typeface="Comfortaa"/>
              <a:ea typeface="Comfortaa"/>
              <a:cs typeface="Comfortaa"/>
              <a:sym typeface="Comfortaa"/>
            </a:endParaRPr>
          </a:p>
        </p:txBody>
      </p:sp>
      <p:sp>
        <p:nvSpPr>
          <p:cNvPr id="228" name="Google Shape;228;p46"/>
          <p:cNvSpPr txBox="1"/>
          <p:nvPr/>
        </p:nvSpPr>
        <p:spPr>
          <a:xfrm flipH="1" rot="5400000">
            <a:off x="5235000" y="3689025"/>
            <a:ext cx="3048600" cy="221700"/>
          </a:xfrm>
          <a:prstGeom prst="rect">
            <a:avLst/>
          </a:prstGeom>
          <a:noFill/>
          <a:ln>
            <a:noFill/>
          </a:ln>
          <a:effectLst>
            <a:outerShdw blurRad="57150" rotWithShape="0" algn="bl" dir="5400000" dist="19050">
              <a:srgbClr val="434343">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2C5072"/>
                </a:solidFill>
                <a:latin typeface="Cairo"/>
                <a:ea typeface="Cairo"/>
                <a:cs typeface="Cairo"/>
                <a:sym typeface="Cairo"/>
              </a:rPr>
              <a:t>2nd </a:t>
            </a:r>
            <a:r>
              <a:rPr b="1" lang="ar">
                <a:solidFill>
                  <a:srgbClr val="2C5072"/>
                </a:solidFill>
                <a:latin typeface="Cairo"/>
                <a:ea typeface="Cairo"/>
                <a:cs typeface="Cairo"/>
                <a:sym typeface="Cairo"/>
              </a:rPr>
              <a:t> Lecture  ∣ The Physiology Team</a:t>
            </a:r>
            <a:endParaRPr b="1">
              <a:solidFill>
                <a:srgbClr val="2C5072"/>
              </a:solidFill>
              <a:latin typeface="Cairo"/>
              <a:ea typeface="Cairo"/>
              <a:cs typeface="Cairo"/>
              <a:sym typeface="Cairo"/>
            </a:endParaRPr>
          </a:p>
        </p:txBody>
      </p:sp>
      <p:sp>
        <p:nvSpPr>
          <p:cNvPr id="229" name="Google Shape;229;p46"/>
          <p:cNvSpPr/>
          <p:nvPr/>
        </p:nvSpPr>
        <p:spPr>
          <a:xfrm>
            <a:off x="-1115118" y="5671081"/>
            <a:ext cx="2786700" cy="3663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ar" sz="1600">
                <a:solidFill>
                  <a:schemeClr val="dk1"/>
                </a:solidFill>
                <a:latin typeface="Courier New"/>
                <a:ea typeface="Courier New"/>
                <a:cs typeface="Courier New"/>
                <a:sym typeface="Courier New"/>
              </a:rPr>
              <a:t>          </a:t>
            </a:r>
            <a:r>
              <a:rPr b="1" lang="ar" sz="1600">
                <a:solidFill>
                  <a:srgbClr val="FFFFFF"/>
                </a:solidFill>
                <a:latin typeface="Comfortaa"/>
                <a:ea typeface="Comfortaa"/>
                <a:cs typeface="Comfortaa"/>
                <a:sym typeface="Comfortaa"/>
              </a:rPr>
              <a:t>Objectives</a:t>
            </a:r>
            <a:r>
              <a:rPr b="1" lang="ar" sz="1600">
                <a:solidFill>
                  <a:srgbClr val="FFFFFF"/>
                </a:solidFill>
                <a:latin typeface="Courier New"/>
                <a:ea typeface="Courier New"/>
                <a:cs typeface="Courier New"/>
                <a:sym typeface="Courier New"/>
              </a:rPr>
              <a:t>:</a:t>
            </a:r>
            <a:endParaRPr sz="1600">
              <a:solidFill>
                <a:srgbClr val="FFFFFF"/>
              </a:solidFill>
            </a:endParaRPr>
          </a:p>
        </p:txBody>
      </p:sp>
      <p:cxnSp>
        <p:nvCxnSpPr>
          <p:cNvPr id="230" name="Google Shape;230;p46"/>
          <p:cNvCxnSpPr/>
          <p:nvPr/>
        </p:nvCxnSpPr>
        <p:spPr>
          <a:xfrm>
            <a:off x="3355240" y="126479"/>
            <a:ext cx="2494200" cy="300"/>
          </a:xfrm>
          <a:prstGeom prst="straightConnector1">
            <a:avLst/>
          </a:prstGeom>
          <a:noFill/>
          <a:ln cap="flat" cmpd="sng" w="28575">
            <a:solidFill>
              <a:srgbClr val="073763"/>
            </a:solidFill>
            <a:prstDash val="solid"/>
            <a:round/>
            <a:headEnd len="med" w="med" type="none"/>
            <a:tailEnd len="med" w="med" type="none"/>
          </a:ln>
          <a:effectLst>
            <a:outerShdw blurRad="57150" rotWithShape="0" algn="bl" dir="5400000" dist="19050">
              <a:srgbClr val="434343">
                <a:alpha val="50000"/>
              </a:srgbClr>
            </a:outerShdw>
          </a:effectLst>
        </p:spPr>
      </p:cxnSp>
      <p:sp>
        <p:nvSpPr>
          <p:cNvPr id="231" name="Google Shape;231;p46"/>
          <p:cNvSpPr txBox="1"/>
          <p:nvPr/>
        </p:nvSpPr>
        <p:spPr>
          <a:xfrm>
            <a:off x="1466932" y="3984312"/>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6"/>
          <p:cNvSpPr/>
          <p:nvPr/>
        </p:nvSpPr>
        <p:spPr>
          <a:xfrm flipH="1">
            <a:off x="4682100" y="9553450"/>
            <a:ext cx="2175900" cy="349500"/>
          </a:xfrm>
          <a:prstGeom prst="homePlate">
            <a:avLst>
              <a:gd fmla="val 50000" name="adj"/>
            </a:avLst>
          </a:prstGeom>
          <a:solidFill>
            <a:srgbClr val="0C343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300">
                <a:solidFill>
                  <a:srgbClr val="FFFFFF"/>
                </a:solidFill>
                <a:latin typeface="Cairo"/>
                <a:ea typeface="Cairo"/>
                <a:cs typeface="Cairo"/>
                <a:sym typeface="Cairo"/>
              </a:rPr>
              <a:t>وَأَن لَّيْسَ لِلْإِنسَانِ إِلَّا مَا سَعَىٰ </a:t>
            </a:r>
            <a:endParaRPr sz="1300">
              <a:solidFill>
                <a:srgbClr val="FFFFFF"/>
              </a:solidFill>
              <a:latin typeface="Cairo"/>
              <a:ea typeface="Cairo"/>
              <a:cs typeface="Cairo"/>
              <a:sym typeface="Cairo"/>
            </a:endParaRPr>
          </a:p>
        </p:txBody>
      </p:sp>
      <p:sp>
        <p:nvSpPr>
          <p:cNvPr id="233" name="Google Shape;233;p46"/>
          <p:cNvSpPr/>
          <p:nvPr/>
        </p:nvSpPr>
        <p:spPr>
          <a:xfrm>
            <a:off x="4772400" y="8498650"/>
            <a:ext cx="1948500" cy="932100"/>
          </a:xfrm>
          <a:prstGeom prst="round2DiagRect">
            <a:avLst>
              <a:gd fmla="val 16667" name="adj1"/>
              <a:gd fmla="val 50000" name="adj2"/>
            </a:avLst>
          </a:prstGeom>
          <a:solidFill>
            <a:srgbClr val="F3F3F3"/>
          </a:solid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a:solidFill>
                  <a:schemeClr val="accent2"/>
                </a:solidFill>
                <a:latin typeface="Cairo"/>
                <a:ea typeface="Cairo"/>
                <a:cs typeface="Cairo"/>
                <a:sym typeface="Cairo"/>
              </a:rPr>
              <a:t>Colour index: </a:t>
            </a:r>
            <a:endParaRPr>
              <a:solidFill>
                <a:schemeClr val="accent2"/>
              </a:solidFill>
              <a:latin typeface="Cairo"/>
              <a:ea typeface="Cairo"/>
              <a:cs typeface="Cairo"/>
              <a:sym typeface="Cairo"/>
            </a:endParaRPr>
          </a:p>
          <a:p>
            <a:pPr indent="-311150" lvl="0" marL="457200" rtl="0" algn="l">
              <a:spcBef>
                <a:spcPts val="0"/>
              </a:spcBef>
              <a:spcAft>
                <a:spcPts val="0"/>
              </a:spcAft>
              <a:buSzPts val="1300"/>
              <a:buFont typeface="Cairo"/>
              <a:buChar char="●"/>
            </a:pPr>
            <a:r>
              <a:rPr lang="ar" sz="1300">
                <a:solidFill>
                  <a:schemeClr val="accent3"/>
                </a:solidFill>
                <a:latin typeface="Cairo"/>
                <a:ea typeface="Cairo"/>
                <a:cs typeface="Cairo"/>
                <a:sym typeface="Cairo"/>
              </a:rPr>
              <a:t>important</a:t>
            </a:r>
            <a:r>
              <a:rPr lang="ar" sz="1300">
                <a:latin typeface="Cairo"/>
                <a:ea typeface="Cairo"/>
                <a:cs typeface="Cairo"/>
                <a:sym typeface="Cairo"/>
              </a:rPr>
              <a:t> </a:t>
            </a:r>
            <a:endParaRPr sz="1300">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ar" sz="1300">
                <a:solidFill>
                  <a:schemeClr val="accent3"/>
                </a:solidFill>
                <a:latin typeface="Cairo"/>
                <a:ea typeface="Cairo"/>
                <a:cs typeface="Cairo"/>
                <a:sym typeface="Cairo"/>
              </a:rPr>
              <a:t>Numbers</a:t>
            </a:r>
            <a:endParaRPr sz="1300">
              <a:solidFill>
                <a:schemeClr val="accent3"/>
              </a:solidFill>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ar" sz="1300">
                <a:solidFill>
                  <a:schemeClr val="accent3"/>
                </a:solidFill>
                <a:latin typeface="Cairo"/>
                <a:ea typeface="Cairo"/>
                <a:cs typeface="Cairo"/>
                <a:sym typeface="Cairo"/>
              </a:rPr>
              <a:t>Extra</a:t>
            </a:r>
            <a:endParaRPr>
              <a:solidFill>
                <a:schemeClr val="accent3"/>
              </a:solidFill>
            </a:endParaRPr>
          </a:p>
        </p:txBody>
      </p:sp>
      <p:sp>
        <p:nvSpPr>
          <p:cNvPr id="234" name="Google Shape;234;p46"/>
          <p:cNvSpPr/>
          <p:nvPr/>
        </p:nvSpPr>
        <p:spPr>
          <a:xfrm>
            <a:off x="5086628" y="9005695"/>
            <a:ext cx="174000" cy="157500"/>
          </a:xfrm>
          <a:prstGeom prst="ellipse">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6"/>
          <p:cNvSpPr/>
          <p:nvPr/>
        </p:nvSpPr>
        <p:spPr>
          <a:xfrm>
            <a:off x="5086628" y="8804803"/>
            <a:ext cx="174000" cy="157500"/>
          </a:xfrm>
          <a:prstGeom prst="ellipse">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6"/>
          <p:cNvSpPr/>
          <p:nvPr/>
        </p:nvSpPr>
        <p:spPr>
          <a:xfrm>
            <a:off x="5086628" y="9206595"/>
            <a:ext cx="174000" cy="1575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7" name="Google Shape;237;p46"/>
          <p:cNvPicPr preferRelativeResize="0"/>
          <p:nvPr/>
        </p:nvPicPr>
        <p:blipFill>
          <a:blip r:embed="rId4">
            <a:alphaModFix/>
          </a:blip>
          <a:stretch>
            <a:fillRect/>
          </a:stretch>
        </p:blipFill>
        <p:spPr>
          <a:xfrm>
            <a:off x="5410200" y="202976"/>
            <a:ext cx="1106100" cy="972757"/>
          </a:xfrm>
          <a:prstGeom prst="rect">
            <a:avLst/>
          </a:prstGeom>
          <a:noFill/>
          <a:ln>
            <a:noFill/>
          </a:ln>
        </p:spPr>
      </p:pic>
      <p:sp>
        <p:nvSpPr>
          <p:cNvPr id="238" name="Google Shape;238;p46"/>
          <p:cNvSpPr txBox="1"/>
          <p:nvPr/>
        </p:nvSpPr>
        <p:spPr>
          <a:xfrm>
            <a:off x="141900" y="4282425"/>
            <a:ext cx="5707500" cy="7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0">
                <a:solidFill>
                  <a:srgbClr val="073763"/>
                </a:solidFill>
                <a:latin typeface="Philosopher"/>
                <a:ea typeface="Philosopher"/>
                <a:cs typeface="Philosopher"/>
                <a:sym typeface="Philosopher"/>
              </a:rPr>
              <a:t>The Autonomic Nervous System</a:t>
            </a:r>
            <a:endParaRPr b="1" sz="3000">
              <a:solidFill>
                <a:srgbClr val="073763"/>
              </a:solidFill>
              <a:latin typeface="Philosopher"/>
              <a:ea typeface="Philosopher"/>
              <a:cs typeface="Philosopher"/>
              <a:sym typeface="Philosopher"/>
            </a:endParaRPr>
          </a:p>
          <a:p>
            <a:pPr indent="0" lvl="0" marL="0" rtl="0" algn="ctr">
              <a:spcBef>
                <a:spcPts val="0"/>
              </a:spcBef>
              <a:spcAft>
                <a:spcPts val="0"/>
              </a:spcAft>
              <a:buNone/>
            </a:pPr>
            <a:r>
              <a:t/>
            </a:r>
            <a:endParaRPr b="1" sz="2300"/>
          </a:p>
        </p:txBody>
      </p:sp>
      <p:sp>
        <p:nvSpPr>
          <p:cNvPr id="239" name="Google Shape;239;p46"/>
          <p:cNvSpPr/>
          <p:nvPr/>
        </p:nvSpPr>
        <p:spPr>
          <a:xfrm>
            <a:off x="-1115128" y="8031331"/>
            <a:ext cx="2786700" cy="3663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ar" sz="1600">
                <a:solidFill>
                  <a:schemeClr val="dk1"/>
                </a:solidFill>
                <a:latin typeface="Courier New"/>
                <a:ea typeface="Courier New"/>
                <a:cs typeface="Courier New"/>
                <a:sym typeface="Courier New"/>
              </a:rPr>
              <a:t>          </a:t>
            </a:r>
            <a:r>
              <a:rPr b="1" lang="ar" sz="1600">
                <a:solidFill>
                  <a:srgbClr val="FFFFFF"/>
                </a:solidFill>
                <a:latin typeface="Comfortaa"/>
                <a:ea typeface="Comfortaa"/>
                <a:cs typeface="Comfortaa"/>
                <a:sym typeface="Comfortaa"/>
              </a:rPr>
              <a:t>Done by :</a:t>
            </a:r>
            <a:endParaRPr sz="1600">
              <a:solidFill>
                <a:srgbClr val="FFFFFF"/>
              </a:solidFill>
            </a:endParaRPr>
          </a:p>
        </p:txBody>
      </p:sp>
      <p:pic>
        <p:nvPicPr>
          <p:cNvPr id="240" name="Google Shape;240;p46"/>
          <p:cNvPicPr preferRelativeResize="0"/>
          <p:nvPr/>
        </p:nvPicPr>
        <p:blipFill>
          <a:blip r:embed="rId5">
            <a:alphaModFix/>
          </a:blip>
          <a:stretch>
            <a:fillRect/>
          </a:stretch>
        </p:blipFill>
        <p:spPr>
          <a:xfrm>
            <a:off x="3507775" y="1547000"/>
            <a:ext cx="2959350" cy="2872599"/>
          </a:xfrm>
          <a:prstGeom prst="rect">
            <a:avLst/>
          </a:prstGeom>
          <a:noFill/>
          <a:ln>
            <a:noFill/>
          </a:ln>
        </p:spPr>
      </p:pic>
      <p:sp>
        <p:nvSpPr>
          <p:cNvPr id="241" name="Google Shape;241;p46"/>
          <p:cNvSpPr txBox="1"/>
          <p:nvPr/>
        </p:nvSpPr>
        <p:spPr>
          <a:xfrm>
            <a:off x="-112275" y="8482025"/>
            <a:ext cx="4884600" cy="640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5818E"/>
              </a:buClr>
              <a:buSzPts val="1400"/>
              <a:buChar char="❖"/>
            </a:pPr>
            <a:r>
              <a:rPr b="1" lang="ar">
                <a:solidFill>
                  <a:srgbClr val="45818E"/>
                </a:solidFill>
              </a:rPr>
              <a:t>Team leaders:</a:t>
            </a:r>
            <a:r>
              <a:rPr lang="ar">
                <a:solidFill>
                  <a:srgbClr val="45818E"/>
                </a:solidFill>
              </a:rPr>
              <a:t> Abdulelah Aldossari, Ali Alammari </a:t>
            </a:r>
            <a:endParaRPr>
              <a:solidFill>
                <a:srgbClr val="45818E"/>
              </a:solidFill>
            </a:endParaRPr>
          </a:p>
          <a:p>
            <a:pPr indent="0" lvl="0" marL="0" rtl="0" algn="ctr">
              <a:spcBef>
                <a:spcPts val="0"/>
              </a:spcBef>
              <a:spcAft>
                <a:spcPts val="0"/>
              </a:spcAft>
              <a:buNone/>
            </a:pPr>
            <a:r>
              <a:rPr lang="ar">
                <a:solidFill>
                  <a:srgbClr val="45818E"/>
                </a:solidFill>
              </a:rPr>
              <a:t>                          Fatima Balsharaf, Rahaf Alshammari</a:t>
            </a:r>
            <a:endParaRPr>
              <a:solidFill>
                <a:srgbClr val="45818E"/>
              </a:solidFill>
            </a:endParaRPr>
          </a:p>
          <a:p>
            <a:pPr indent="0" lvl="0" marL="0" rtl="0" algn="r">
              <a:spcBef>
                <a:spcPts val="0"/>
              </a:spcBef>
              <a:spcAft>
                <a:spcPts val="0"/>
              </a:spcAft>
              <a:buNone/>
            </a:pPr>
            <a:r>
              <a:t/>
            </a:r>
            <a:endParaRPr>
              <a:solidFill>
                <a:srgbClr val="45818E"/>
              </a:solidFill>
            </a:endParaRPr>
          </a:p>
          <a:p>
            <a:pPr indent="-317500" lvl="0" marL="457200" rtl="0" algn="l">
              <a:spcBef>
                <a:spcPts val="0"/>
              </a:spcBef>
              <a:spcAft>
                <a:spcPts val="0"/>
              </a:spcAft>
              <a:buClr>
                <a:srgbClr val="45818E"/>
              </a:buClr>
              <a:buSzPts val="1400"/>
              <a:buChar char="❖"/>
            </a:pPr>
            <a:r>
              <a:rPr b="1" lang="ar">
                <a:solidFill>
                  <a:srgbClr val="45818E"/>
                </a:solidFill>
              </a:rPr>
              <a:t>Team members:</a:t>
            </a:r>
            <a:r>
              <a:rPr lang="ar" sz="1200">
                <a:solidFill>
                  <a:srgbClr val="45818E"/>
                </a:solidFill>
              </a:rPr>
              <a:t> Abdulaziz Aldurgham, </a:t>
            </a:r>
            <a:r>
              <a:rPr lang="ar" sz="1200">
                <a:solidFill>
                  <a:srgbClr val="45818E"/>
                </a:solidFill>
              </a:rPr>
              <a:t>Fahad Alfaiz</a:t>
            </a:r>
            <a:endParaRPr sz="1200">
              <a:solidFill>
                <a:srgbClr val="45818E"/>
              </a:solidFill>
            </a:endParaRPr>
          </a:p>
          <a:p>
            <a:pPr indent="0" lvl="0" marL="457200" rtl="0" algn="l">
              <a:spcBef>
                <a:spcPts val="0"/>
              </a:spcBef>
              <a:spcAft>
                <a:spcPts val="0"/>
              </a:spcAft>
              <a:buNone/>
            </a:pPr>
            <a:r>
              <a:rPr lang="ar" sz="1200">
                <a:solidFill>
                  <a:srgbClr val="45818E"/>
                </a:solidFill>
              </a:rPr>
              <a:t>                           Khalid Almutairi, Anas Alsaif, Majed Aljohani</a:t>
            </a:r>
            <a:endParaRPr sz="1200">
              <a:solidFill>
                <a:srgbClr val="45818E"/>
              </a:solidFill>
            </a:endParaRPr>
          </a:p>
          <a:p>
            <a:pPr indent="0" lvl="0" marL="457200" rtl="0" algn="l">
              <a:spcBef>
                <a:spcPts val="0"/>
              </a:spcBef>
              <a:spcAft>
                <a:spcPts val="0"/>
              </a:spcAft>
              <a:buNone/>
            </a:pPr>
            <a:r>
              <a:rPr lang="ar" sz="1200">
                <a:solidFill>
                  <a:srgbClr val="45818E"/>
                </a:solidFill>
              </a:rPr>
              <a:t>                       Faisal Altahan, Hamdan Aldossari</a:t>
            </a:r>
            <a:endParaRPr sz="1200">
              <a:solidFill>
                <a:srgbClr val="45818E"/>
              </a:solidFill>
            </a:endParaRPr>
          </a:p>
        </p:txBody>
      </p:sp>
      <p:pic>
        <p:nvPicPr>
          <p:cNvPr id="242" name="Google Shape;242;p46"/>
          <p:cNvPicPr preferRelativeResize="0"/>
          <p:nvPr/>
        </p:nvPicPr>
        <p:blipFill>
          <a:blip r:embed="rId6">
            <a:alphaModFix/>
          </a:blip>
          <a:stretch>
            <a:fillRect/>
          </a:stretch>
        </p:blipFill>
        <p:spPr>
          <a:xfrm>
            <a:off x="4366432" y="126775"/>
            <a:ext cx="1043769" cy="1048949"/>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graphicFrame>
        <p:nvGraphicFramePr>
          <p:cNvPr id="335" name="Google Shape;335;p55"/>
          <p:cNvGraphicFramePr/>
          <p:nvPr/>
        </p:nvGraphicFramePr>
        <p:xfrm>
          <a:off x="455275" y="842800"/>
          <a:ext cx="3000000" cy="3000000"/>
        </p:xfrm>
        <a:graphic>
          <a:graphicData uri="http://schemas.openxmlformats.org/drawingml/2006/table">
            <a:tbl>
              <a:tblPr>
                <a:noFill/>
                <a:tableStyleId>{181ACB14-F9D1-465D-A673-1662D17D360E}</a:tableStyleId>
              </a:tblPr>
              <a:tblGrid>
                <a:gridCol w="1982475"/>
                <a:gridCol w="1982475"/>
                <a:gridCol w="1982475"/>
              </a:tblGrid>
              <a:tr h="667450">
                <a:tc>
                  <a:txBody>
                    <a:bodyPr>
                      <a:noAutofit/>
                    </a:bodyPr>
                    <a:lstStyle/>
                    <a:p>
                      <a:pPr indent="0" lvl="0" marL="0" rtl="0" algn="l">
                        <a:spcBef>
                          <a:spcPts val="0"/>
                        </a:spcBef>
                        <a:spcAft>
                          <a:spcPts val="0"/>
                        </a:spcAft>
                        <a:buNone/>
                      </a:pPr>
                      <a:r>
                        <a:rPr b="1" lang="ar">
                          <a:solidFill>
                            <a:srgbClr val="3D85C6"/>
                          </a:solidFill>
                          <a:latin typeface="Cairo"/>
                          <a:ea typeface="Cairo"/>
                          <a:cs typeface="Cairo"/>
                          <a:sym typeface="Cairo"/>
                        </a:rPr>
                        <a:t>Structure</a:t>
                      </a:r>
                      <a:endParaRPr b="1">
                        <a:solidFill>
                          <a:srgbClr val="3D85C6"/>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b="1" lang="ar">
                          <a:solidFill>
                            <a:srgbClr val="3D85C6"/>
                          </a:solidFill>
                          <a:latin typeface="Cairo"/>
                          <a:ea typeface="Cairo"/>
                          <a:cs typeface="Cairo"/>
                          <a:sym typeface="Cairo"/>
                        </a:rPr>
                        <a:t>Sympathetic Stimulation</a:t>
                      </a:r>
                      <a:endParaRPr b="1">
                        <a:solidFill>
                          <a:srgbClr val="3D85C6"/>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b="1" lang="ar">
                          <a:solidFill>
                            <a:srgbClr val="3D85C6"/>
                          </a:solidFill>
                          <a:latin typeface="Cairo"/>
                          <a:ea typeface="Cairo"/>
                          <a:cs typeface="Cairo"/>
                          <a:sym typeface="Cairo"/>
                        </a:rPr>
                        <a:t>Parasympathetic Stimulation</a:t>
                      </a:r>
                      <a:endParaRPr b="1">
                        <a:solidFill>
                          <a:srgbClr val="3D85C6"/>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297950">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Iris (eye muscle)</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Pupil </a:t>
                      </a:r>
                      <a:r>
                        <a:rPr lang="ar">
                          <a:solidFill>
                            <a:srgbClr val="3C78D8"/>
                          </a:solidFill>
                          <a:latin typeface="Cairo"/>
                          <a:ea typeface="Cairo"/>
                          <a:cs typeface="Cairo"/>
                          <a:sym typeface="Cairo"/>
                        </a:rPr>
                        <a:t>dilation</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Pupil </a:t>
                      </a:r>
                      <a:r>
                        <a:rPr lang="ar">
                          <a:solidFill>
                            <a:srgbClr val="3C78D8"/>
                          </a:solidFill>
                          <a:latin typeface="Cairo"/>
                          <a:ea typeface="Cairo"/>
                          <a:cs typeface="Cairo"/>
                          <a:sym typeface="Cairo"/>
                        </a:rPr>
                        <a:t>constriction</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556600">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Salivary Glands</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Saliva production </a:t>
                      </a:r>
                      <a:r>
                        <a:rPr lang="ar">
                          <a:solidFill>
                            <a:srgbClr val="3C78D8"/>
                          </a:solidFill>
                          <a:latin typeface="Cairo"/>
                          <a:ea typeface="Cairo"/>
                          <a:cs typeface="Cairo"/>
                          <a:sym typeface="Cairo"/>
                        </a:rPr>
                        <a:t>reduced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Saliva production </a:t>
                      </a:r>
                      <a:r>
                        <a:rPr lang="ar">
                          <a:solidFill>
                            <a:srgbClr val="3C78D8"/>
                          </a:solidFill>
                          <a:latin typeface="Cairo"/>
                          <a:ea typeface="Cairo"/>
                          <a:cs typeface="Cairo"/>
                          <a:sym typeface="Cairo"/>
                        </a:rPr>
                        <a:t>increased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519650">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Oral/Nasal Mucosa</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Mucus production </a:t>
                      </a:r>
                      <a:r>
                        <a:rPr lang="ar">
                          <a:solidFill>
                            <a:srgbClr val="3C78D8"/>
                          </a:solidFill>
                          <a:latin typeface="Cairo"/>
                          <a:ea typeface="Cairo"/>
                          <a:cs typeface="Cairo"/>
                          <a:sym typeface="Cairo"/>
                        </a:rPr>
                        <a:t>reduced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Mucus production </a:t>
                      </a:r>
                      <a:r>
                        <a:rPr lang="ar">
                          <a:solidFill>
                            <a:srgbClr val="3C78D8"/>
                          </a:solidFill>
                          <a:latin typeface="Cairo"/>
                          <a:ea typeface="Cairo"/>
                          <a:cs typeface="Cairo"/>
                          <a:sym typeface="Cairo"/>
                        </a:rPr>
                        <a:t>increased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575050">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Heart</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Heart rate and force </a:t>
                      </a:r>
                      <a:r>
                        <a:rPr lang="ar">
                          <a:solidFill>
                            <a:srgbClr val="3C78D8"/>
                          </a:solidFill>
                          <a:latin typeface="Cairo"/>
                          <a:ea typeface="Cairo"/>
                          <a:cs typeface="Cairo"/>
                          <a:sym typeface="Cairo"/>
                        </a:rPr>
                        <a:t>increased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Heart rate and force </a:t>
                      </a:r>
                      <a:r>
                        <a:rPr lang="ar">
                          <a:solidFill>
                            <a:srgbClr val="3C78D8"/>
                          </a:solidFill>
                          <a:latin typeface="Cairo"/>
                          <a:ea typeface="Cairo"/>
                          <a:cs typeface="Cairo"/>
                          <a:sym typeface="Cairo"/>
                        </a:rPr>
                        <a:t>decreased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519650">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Lung</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Bronchial muscle </a:t>
                      </a:r>
                      <a:r>
                        <a:rPr lang="ar">
                          <a:solidFill>
                            <a:srgbClr val="3C78D8"/>
                          </a:solidFill>
                          <a:latin typeface="Cairo"/>
                          <a:ea typeface="Cairo"/>
                          <a:cs typeface="Cairo"/>
                          <a:sym typeface="Cairo"/>
                        </a:rPr>
                        <a:t>relaxed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Bronchial muscle </a:t>
                      </a:r>
                      <a:r>
                        <a:rPr lang="ar">
                          <a:solidFill>
                            <a:srgbClr val="3D85C6"/>
                          </a:solidFill>
                          <a:latin typeface="Cairo"/>
                          <a:ea typeface="Cairo"/>
                          <a:cs typeface="Cairo"/>
                          <a:sym typeface="Cairo"/>
                        </a:rPr>
                        <a:t>contracted</a:t>
                      </a:r>
                      <a:endParaRPr>
                        <a:solidFill>
                          <a:srgbClr val="3D85C6"/>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501175">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Stomach</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Peristalsis </a:t>
                      </a:r>
                      <a:r>
                        <a:rPr lang="ar">
                          <a:solidFill>
                            <a:srgbClr val="3C78D8"/>
                          </a:solidFill>
                          <a:latin typeface="Cairo"/>
                          <a:ea typeface="Cairo"/>
                          <a:cs typeface="Cairo"/>
                          <a:sym typeface="Cairo"/>
                        </a:rPr>
                        <a:t>reduced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Gastric juice </a:t>
                      </a:r>
                      <a:r>
                        <a:rPr lang="ar">
                          <a:solidFill>
                            <a:srgbClr val="3C78D8"/>
                          </a:solidFill>
                          <a:latin typeface="Cairo"/>
                          <a:ea typeface="Cairo"/>
                          <a:cs typeface="Cairo"/>
                          <a:sym typeface="Cairo"/>
                        </a:rPr>
                        <a:t>secreted</a:t>
                      </a:r>
                      <a:r>
                        <a:rPr lang="ar">
                          <a:latin typeface="Cairo"/>
                          <a:ea typeface="Cairo"/>
                          <a:cs typeface="Cairo"/>
                          <a:sym typeface="Cairo"/>
                        </a:rPr>
                        <a:t>; motility </a:t>
                      </a:r>
                      <a:r>
                        <a:rPr lang="ar">
                          <a:solidFill>
                            <a:srgbClr val="3C78D8"/>
                          </a:solidFill>
                          <a:latin typeface="Cairo"/>
                          <a:ea typeface="Cairo"/>
                          <a:cs typeface="Cairo"/>
                          <a:sym typeface="Cairo"/>
                        </a:rPr>
                        <a:t>increased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353350">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Small Intes</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Motility </a:t>
                      </a:r>
                      <a:r>
                        <a:rPr lang="ar">
                          <a:solidFill>
                            <a:srgbClr val="3C78D8"/>
                          </a:solidFill>
                          <a:latin typeface="Cairo"/>
                          <a:ea typeface="Cairo"/>
                          <a:cs typeface="Cairo"/>
                          <a:sym typeface="Cairo"/>
                        </a:rPr>
                        <a:t>reduced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Digestion </a:t>
                      </a:r>
                      <a:r>
                        <a:rPr lang="ar">
                          <a:solidFill>
                            <a:srgbClr val="3C78D8"/>
                          </a:solidFill>
                          <a:latin typeface="Cairo"/>
                          <a:ea typeface="Cairo"/>
                          <a:cs typeface="Cairo"/>
                          <a:sym typeface="Cairo"/>
                        </a:rPr>
                        <a:t>increased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501150">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Large Intes</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Motility </a:t>
                      </a:r>
                      <a:r>
                        <a:rPr lang="ar">
                          <a:solidFill>
                            <a:srgbClr val="3C78D8"/>
                          </a:solidFill>
                          <a:latin typeface="Cairo"/>
                          <a:ea typeface="Cairo"/>
                          <a:cs typeface="Cairo"/>
                          <a:sym typeface="Cairo"/>
                        </a:rPr>
                        <a:t>reduced</a:t>
                      </a:r>
                      <a:endParaRPr>
                        <a:solidFill>
                          <a:srgbClr val="3C78D8"/>
                        </a:solidFill>
                        <a:latin typeface="Cairo"/>
                        <a:ea typeface="Cairo"/>
                        <a:cs typeface="Cairo"/>
                        <a:sym typeface="Cairo"/>
                      </a:endParaRPr>
                    </a:p>
                    <a:p>
                      <a:pPr indent="0" lvl="0" marL="0" rtl="0" algn="l">
                        <a:spcBef>
                          <a:spcPts val="0"/>
                        </a:spcBef>
                        <a:spcAft>
                          <a:spcPts val="0"/>
                        </a:spcAft>
                        <a:buNone/>
                      </a:pPr>
                      <a:r>
                        <a:rPr lang="ar">
                          <a:solidFill>
                            <a:srgbClr val="E06666"/>
                          </a:solidFill>
                          <a:latin typeface="Cairo"/>
                          <a:ea typeface="Cairo"/>
                          <a:cs typeface="Cairo"/>
                          <a:sym typeface="Cairo"/>
                        </a:rPr>
                        <a:t>“Constipation”</a:t>
                      </a:r>
                      <a:endParaRPr>
                        <a:solidFill>
                          <a:srgbClr val="E06666"/>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Motility </a:t>
                      </a:r>
                      <a:r>
                        <a:rPr lang="ar">
                          <a:solidFill>
                            <a:srgbClr val="3C78D8"/>
                          </a:solidFill>
                          <a:latin typeface="Cairo"/>
                          <a:ea typeface="Cairo"/>
                          <a:cs typeface="Cairo"/>
                          <a:sym typeface="Cairo"/>
                        </a:rPr>
                        <a:t>increased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556575">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Liver</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solidFill>
                            <a:srgbClr val="E06666"/>
                          </a:solidFill>
                          <a:latin typeface="Cairo"/>
                          <a:ea typeface="Cairo"/>
                          <a:cs typeface="Cairo"/>
                          <a:sym typeface="Cairo"/>
                        </a:rPr>
                        <a:t>Increased conversion of glycogen to glucose</a:t>
                      </a:r>
                      <a:endParaRPr>
                        <a:solidFill>
                          <a:srgbClr val="E06666"/>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solidFill>
                            <a:srgbClr val="E06666"/>
                          </a:solidFill>
                          <a:latin typeface="Cairo"/>
                          <a:ea typeface="Cairo"/>
                          <a:cs typeface="Cairo"/>
                          <a:sym typeface="Cairo"/>
                        </a:rPr>
                        <a:t>No effect</a:t>
                      </a:r>
                      <a:endParaRPr>
                        <a:solidFill>
                          <a:srgbClr val="E06666"/>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575075">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Kidney</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solidFill>
                            <a:srgbClr val="3C78D8"/>
                          </a:solidFill>
                          <a:latin typeface="Cairo"/>
                          <a:ea typeface="Cairo"/>
                          <a:cs typeface="Cairo"/>
                          <a:sym typeface="Cairo"/>
                        </a:rPr>
                        <a:t>Decreased</a:t>
                      </a:r>
                      <a:r>
                        <a:rPr lang="ar">
                          <a:latin typeface="Cairo"/>
                          <a:ea typeface="Cairo"/>
                          <a:cs typeface="Cairo"/>
                          <a:sym typeface="Cairo"/>
                        </a:rPr>
                        <a:t> urine secretion</a:t>
                      </a:r>
                      <a:endParaRPr>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solidFill>
                            <a:srgbClr val="3C78D8"/>
                          </a:solidFill>
                          <a:latin typeface="Cairo"/>
                          <a:ea typeface="Cairo"/>
                          <a:cs typeface="Cairo"/>
                          <a:sym typeface="Cairo"/>
                        </a:rPr>
                        <a:t>Increased</a:t>
                      </a:r>
                      <a:r>
                        <a:rPr lang="ar">
                          <a:latin typeface="Cairo"/>
                          <a:ea typeface="Cairo"/>
                          <a:cs typeface="Cairo"/>
                          <a:sym typeface="Cairo"/>
                        </a:rPr>
                        <a:t> urine secretion</a:t>
                      </a:r>
                      <a:endParaRPr>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519650">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Adrenal medulla</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Norepinephrine and epinephrine secreted </a:t>
                      </a:r>
                      <a:endParaRPr>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solidFill>
                            <a:srgbClr val="E06666"/>
                          </a:solidFill>
                          <a:latin typeface="Cairo"/>
                          <a:ea typeface="Cairo"/>
                          <a:cs typeface="Cairo"/>
                          <a:sym typeface="Cairo"/>
                        </a:rPr>
                        <a:t>No effect</a:t>
                      </a:r>
                      <a:endParaRPr>
                        <a:solidFill>
                          <a:srgbClr val="E06666"/>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r h="427275">
                <a:tc>
                  <a:txBody>
                    <a:bodyPr>
                      <a:noAutofit/>
                    </a:bodyPr>
                    <a:lstStyle/>
                    <a:p>
                      <a:pPr indent="0" lvl="0" marL="0" rtl="0" algn="l">
                        <a:spcBef>
                          <a:spcPts val="0"/>
                        </a:spcBef>
                        <a:spcAft>
                          <a:spcPts val="0"/>
                        </a:spcAft>
                        <a:buNone/>
                      </a:pPr>
                      <a:r>
                        <a:rPr b="1" lang="ar">
                          <a:solidFill>
                            <a:srgbClr val="D5A6BD"/>
                          </a:solidFill>
                          <a:latin typeface="Cairo"/>
                          <a:ea typeface="Cairo"/>
                          <a:cs typeface="Cairo"/>
                          <a:sym typeface="Cairo"/>
                        </a:rPr>
                        <a:t>Bladder</a:t>
                      </a:r>
                      <a:endParaRPr b="1">
                        <a:solidFill>
                          <a:srgbClr val="D5A6BD"/>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Wall </a:t>
                      </a:r>
                      <a:r>
                        <a:rPr lang="ar">
                          <a:solidFill>
                            <a:srgbClr val="3C78D8"/>
                          </a:solidFill>
                          <a:latin typeface="Cairo"/>
                          <a:ea typeface="Cairo"/>
                          <a:cs typeface="Cairo"/>
                          <a:sym typeface="Cairo"/>
                        </a:rPr>
                        <a:t>relaxed</a:t>
                      </a:r>
                      <a:r>
                        <a:rPr lang="ar">
                          <a:latin typeface="Cairo"/>
                          <a:ea typeface="Cairo"/>
                          <a:cs typeface="Cairo"/>
                          <a:sym typeface="Cairo"/>
                        </a:rPr>
                        <a:t> Sphincter </a:t>
                      </a:r>
                      <a:r>
                        <a:rPr lang="ar">
                          <a:solidFill>
                            <a:srgbClr val="3C78D8"/>
                          </a:solidFill>
                          <a:latin typeface="Cairo"/>
                          <a:ea typeface="Cairo"/>
                          <a:cs typeface="Cairo"/>
                          <a:sym typeface="Cairo"/>
                        </a:rPr>
                        <a:t>closed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c>
                  <a:txBody>
                    <a:bodyPr>
                      <a:noAutofit/>
                    </a:bodyPr>
                    <a:lstStyle/>
                    <a:p>
                      <a:pPr indent="0" lvl="0" marL="0" rtl="0" algn="l">
                        <a:spcBef>
                          <a:spcPts val="0"/>
                        </a:spcBef>
                        <a:spcAft>
                          <a:spcPts val="0"/>
                        </a:spcAft>
                        <a:buNone/>
                      </a:pPr>
                      <a:r>
                        <a:rPr lang="ar">
                          <a:latin typeface="Cairo"/>
                          <a:ea typeface="Cairo"/>
                          <a:cs typeface="Cairo"/>
                          <a:sym typeface="Cairo"/>
                        </a:rPr>
                        <a:t>Wall </a:t>
                      </a:r>
                      <a:r>
                        <a:rPr lang="ar">
                          <a:solidFill>
                            <a:srgbClr val="3C78D8"/>
                          </a:solidFill>
                          <a:latin typeface="Cairo"/>
                          <a:ea typeface="Cairo"/>
                          <a:cs typeface="Cairo"/>
                          <a:sym typeface="Cairo"/>
                        </a:rPr>
                        <a:t>contracted</a:t>
                      </a:r>
                      <a:r>
                        <a:rPr lang="ar">
                          <a:latin typeface="Cairo"/>
                          <a:ea typeface="Cairo"/>
                          <a:cs typeface="Cairo"/>
                          <a:sym typeface="Cairo"/>
                        </a:rPr>
                        <a:t> Sphincter </a:t>
                      </a:r>
                      <a:r>
                        <a:rPr lang="ar">
                          <a:solidFill>
                            <a:srgbClr val="3C78D8"/>
                          </a:solidFill>
                          <a:latin typeface="Cairo"/>
                          <a:ea typeface="Cairo"/>
                          <a:cs typeface="Cairo"/>
                          <a:sym typeface="Cairo"/>
                        </a:rPr>
                        <a:t>relaxed</a:t>
                      </a:r>
                      <a:endParaRPr>
                        <a:solidFill>
                          <a:srgbClr val="3C78D8"/>
                        </a:solidFill>
                        <a:latin typeface="Cairo"/>
                        <a:ea typeface="Cairo"/>
                        <a:cs typeface="Cairo"/>
                        <a:sym typeface="Cairo"/>
                      </a:endParaRPr>
                    </a:p>
                  </a:txBody>
                  <a:tcPr marT="91425" marB="91425" marR="91425" marL="91425">
                    <a:lnL cap="flat" cmpd="sng" w="9525">
                      <a:solidFill>
                        <a:srgbClr val="3D85C6"/>
                      </a:solidFill>
                      <a:prstDash val="dashDot"/>
                      <a:round/>
                      <a:headEnd len="sm" w="sm" type="none"/>
                      <a:tailEnd len="sm" w="sm" type="none"/>
                    </a:lnL>
                    <a:lnR cap="flat" cmpd="sng" w="9525">
                      <a:solidFill>
                        <a:srgbClr val="3D85C6"/>
                      </a:solidFill>
                      <a:prstDash val="dashDot"/>
                      <a:round/>
                      <a:headEnd len="sm" w="sm" type="none"/>
                      <a:tailEnd len="sm" w="sm" type="none"/>
                    </a:lnR>
                    <a:lnT cap="flat" cmpd="sng" w="9525">
                      <a:solidFill>
                        <a:srgbClr val="3D85C6"/>
                      </a:solidFill>
                      <a:prstDash val="dashDot"/>
                      <a:round/>
                      <a:headEnd len="sm" w="sm" type="none"/>
                      <a:tailEnd len="sm" w="sm" type="none"/>
                    </a:lnT>
                    <a:lnB cap="flat" cmpd="sng" w="9525">
                      <a:solidFill>
                        <a:srgbClr val="3D85C6"/>
                      </a:solidFill>
                      <a:prstDash val="dashDot"/>
                      <a:round/>
                      <a:headEnd len="sm" w="sm" type="none"/>
                      <a:tailEnd len="sm" w="sm" type="none"/>
                    </a:lnB>
                  </a:tcPr>
                </a:tc>
              </a:tr>
            </a:tbl>
          </a:graphicData>
        </a:graphic>
      </p:graphicFrame>
      <p:sp>
        <p:nvSpPr>
          <p:cNvPr id="336" name="Google Shape;336;p55"/>
          <p:cNvSpPr txBox="1"/>
          <p:nvPr/>
        </p:nvSpPr>
        <p:spPr>
          <a:xfrm>
            <a:off x="775975" y="8314550"/>
            <a:ext cx="5542800" cy="16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FF0000"/>
                </a:solidFill>
                <a:latin typeface="Cairo"/>
                <a:ea typeface="Cairo"/>
                <a:cs typeface="Cairo"/>
                <a:sym typeface="Cairo"/>
              </a:rPr>
              <a:t>Doctor’s Notes:</a:t>
            </a:r>
            <a:endParaRPr b="1" sz="1200">
              <a:solidFill>
                <a:srgbClr val="FF0000"/>
              </a:solidFill>
              <a:latin typeface="Cairo"/>
              <a:ea typeface="Cairo"/>
              <a:cs typeface="Cairo"/>
              <a:sym typeface="Cairo"/>
            </a:endParaRPr>
          </a:p>
          <a:p>
            <a:pPr indent="-304800" lvl="0" marL="457200" rtl="0" algn="l">
              <a:spcBef>
                <a:spcPts val="0"/>
              </a:spcBef>
              <a:spcAft>
                <a:spcPts val="0"/>
              </a:spcAft>
              <a:buSzPts val="1200"/>
              <a:buFont typeface="Cairo"/>
              <a:buChar char="★"/>
            </a:pPr>
            <a:r>
              <a:rPr lang="ar" sz="1200">
                <a:latin typeface="Cairo"/>
                <a:ea typeface="Cairo"/>
                <a:cs typeface="Cairo"/>
                <a:sym typeface="Cairo"/>
              </a:rPr>
              <a:t>Sympathetic </a:t>
            </a:r>
            <a:r>
              <a:rPr lang="ar" sz="1200">
                <a:latin typeface="Cairo"/>
                <a:ea typeface="Cairo"/>
                <a:cs typeface="Cairo"/>
                <a:sym typeface="Cairo"/>
              </a:rPr>
              <a:t>overstimulation</a:t>
            </a:r>
            <a:r>
              <a:rPr lang="ar" sz="1200">
                <a:latin typeface="Cairo"/>
                <a:ea typeface="Cairo"/>
                <a:cs typeface="Cairo"/>
                <a:sym typeface="Cairo"/>
              </a:rPr>
              <a:t> in liver =increased </a:t>
            </a:r>
            <a:r>
              <a:rPr lang="ar" sz="1200">
                <a:latin typeface="Cairo"/>
                <a:ea typeface="Cairo"/>
                <a:cs typeface="Cairo"/>
                <a:sym typeface="Cairo"/>
              </a:rPr>
              <a:t>conversion</a:t>
            </a:r>
            <a:r>
              <a:rPr lang="ar" sz="1200">
                <a:latin typeface="Cairo"/>
                <a:ea typeface="Cairo"/>
                <a:cs typeface="Cairo"/>
                <a:sym typeface="Cairo"/>
              </a:rPr>
              <a:t> of glycogen to glucose that lead to </a:t>
            </a:r>
            <a:r>
              <a:rPr b="1" lang="ar" sz="1200">
                <a:solidFill>
                  <a:srgbClr val="E06666"/>
                </a:solidFill>
                <a:latin typeface="Cairo"/>
                <a:ea typeface="Cairo"/>
                <a:cs typeface="Cairo"/>
                <a:sym typeface="Cairo"/>
              </a:rPr>
              <a:t>diabetes</a:t>
            </a:r>
            <a:endParaRPr b="1" sz="1200">
              <a:solidFill>
                <a:srgbClr val="E06666"/>
              </a:solidFill>
              <a:latin typeface="Cairo"/>
              <a:ea typeface="Cairo"/>
              <a:cs typeface="Cairo"/>
              <a:sym typeface="Cairo"/>
            </a:endParaRPr>
          </a:p>
          <a:p>
            <a:pPr indent="-304800" lvl="0" marL="457200" rtl="0" algn="l">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Sympathetic overstimulation in large intes. leads to </a:t>
            </a:r>
            <a:r>
              <a:rPr b="1" lang="ar" sz="1200">
                <a:solidFill>
                  <a:srgbClr val="E06666"/>
                </a:solidFill>
                <a:latin typeface="Cairo"/>
                <a:ea typeface="Cairo"/>
                <a:cs typeface="Cairo"/>
                <a:sym typeface="Cairo"/>
              </a:rPr>
              <a:t>constipation</a:t>
            </a:r>
            <a:endParaRPr b="1" sz="1200">
              <a:solidFill>
                <a:srgbClr val="E06666"/>
              </a:solidFill>
              <a:latin typeface="Cairo"/>
              <a:ea typeface="Cairo"/>
              <a:cs typeface="Cairo"/>
              <a:sym typeface="Cairo"/>
            </a:endParaRPr>
          </a:p>
          <a:p>
            <a:pPr indent="-304800" lvl="0" marL="457200" rtl="0" algn="l">
              <a:spcBef>
                <a:spcPts val="0"/>
              </a:spcBef>
              <a:spcAft>
                <a:spcPts val="0"/>
              </a:spcAft>
              <a:buSzPts val="1200"/>
              <a:buFont typeface="Cairo"/>
              <a:buChar char="★"/>
            </a:pPr>
            <a:r>
              <a:rPr lang="ar" sz="1200">
                <a:latin typeface="Cairo"/>
                <a:ea typeface="Cairo"/>
                <a:cs typeface="Cairo"/>
                <a:sym typeface="Cairo"/>
              </a:rPr>
              <a:t>Notice that both</a:t>
            </a:r>
            <a:r>
              <a:rPr lang="ar" sz="1200" u="sng">
                <a:solidFill>
                  <a:srgbClr val="E06666"/>
                </a:solidFill>
                <a:latin typeface="Cairo"/>
                <a:ea typeface="Cairo"/>
                <a:cs typeface="Cairo"/>
                <a:sym typeface="Cairo"/>
              </a:rPr>
              <a:t> E 80% + NE 20% released from adrenal medulla</a:t>
            </a:r>
            <a:r>
              <a:rPr lang="ar" sz="1200">
                <a:latin typeface="Cairo"/>
                <a:ea typeface="Cairo"/>
                <a:cs typeface="Cairo"/>
                <a:sym typeface="Cairo"/>
              </a:rPr>
              <a:t>, while in neuromuscular junction </a:t>
            </a:r>
            <a:r>
              <a:rPr lang="ar" sz="1200" u="sng">
                <a:solidFill>
                  <a:srgbClr val="E06666"/>
                </a:solidFill>
                <a:latin typeface="Cairo"/>
                <a:ea typeface="Cairo"/>
                <a:cs typeface="Cairo"/>
                <a:sym typeface="Cairo"/>
              </a:rPr>
              <a:t>only NE is released.</a:t>
            </a:r>
            <a:endParaRPr sz="1200" u="sng">
              <a:solidFill>
                <a:srgbClr val="E06666"/>
              </a:solidFill>
              <a:latin typeface="Cairo"/>
              <a:ea typeface="Cairo"/>
              <a:cs typeface="Cairo"/>
              <a:sym typeface="Cairo"/>
            </a:endParaRPr>
          </a:p>
          <a:p>
            <a:pPr indent="0" lvl="0" marL="0" rtl="0" algn="l">
              <a:spcBef>
                <a:spcPts val="0"/>
              </a:spcBef>
              <a:spcAft>
                <a:spcPts val="0"/>
              </a:spcAft>
              <a:buNone/>
            </a:pPr>
            <a:r>
              <a:t/>
            </a:r>
            <a:endParaRPr sz="1200">
              <a:latin typeface="Cairo"/>
              <a:ea typeface="Cairo"/>
              <a:cs typeface="Cairo"/>
              <a:sym typeface="Cair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56"/>
          <p:cNvSpPr txBox="1"/>
          <p:nvPr/>
        </p:nvSpPr>
        <p:spPr>
          <a:xfrm>
            <a:off x="233175" y="1001275"/>
            <a:ext cx="6147300" cy="3950100"/>
          </a:xfrm>
          <a:prstGeom prst="rect">
            <a:avLst/>
          </a:prstGeom>
          <a:noFill/>
          <a:ln cap="flat" cmpd="sng" w="9525">
            <a:solidFill>
              <a:srgbClr val="134F5C"/>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3D85C6"/>
                </a:solidFill>
                <a:latin typeface="Josefin Sans"/>
                <a:ea typeface="Josefin Sans"/>
                <a:cs typeface="Josefin Sans"/>
                <a:sym typeface="Josefin Sans"/>
              </a:rPr>
              <a:t>1-</a:t>
            </a:r>
            <a:r>
              <a:rPr lang="ar" sz="1800">
                <a:solidFill>
                  <a:srgbClr val="3D85C6"/>
                </a:solidFill>
                <a:latin typeface="Josefin Sans"/>
                <a:ea typeface="Josefin Sans"/>
                <a:cs typeface="Josefin Sans"/>
                <a:sym typeface="Josefin Sans"/>
              </a:rPr>
              <a:t>Sympathetic</a:t>
            </a:r>
            <a:r>
              <a:rPr lang="ar" sz="1800">
                <a:solidFill>
                  <a:srgbClr val="6FA8DC"/>
                </a:solidFill>
                <a:latin typeface="Josefin Sans"/>
                <a:ea typeface="Josefin Sans"/>
                <a:cs typeface="Josefin Sans"/>
                <a:sym typeface="Josefin Sans"/>
              </a:rPr>
              <a:t> </a:t>
            </a:r>
            <a:r>
              <a:rPr lang="ar" sz="1800">
                <a:solidFill>
                  <a:srgbClr val="3D85C6"/>
                </a:solidFill>
                <a:latin typeface="Josefin Sans"/>
                <a:ea typeface="Josefin Sans"/>
                <a:cs typeface="Josefin Sans"/>
                <a:sym typeface="Josefin Sans"/>
              </a:rPr>
              <a:t>neurons Neurotransmitters   </a:t>
            </a:r>
            <a:endParaRPr sz="1800">
              <a:solidFill>
                <a:srgbClr val="3D85C6"/>
              </a:solidFill>
              <a:latin typeface="Josefin Sans"/>
              <a:ea typeface="Josefin Sans"/>
              <a:cs typeface="Josefin Sans"/>
              <a:sym typeface="Josefin Sans"/>
            </a:endParaRPr>
          </a:p>
          <a:p>
            <a:pPr indent="0" lvl="0" marL="0" rtl="0" algn="l">
              <a:spcBef>
                <a:spcPts val="0"/>
              </a:spcBef>
              <a:spcAft>
                <a:spcPts val="0"/>
              </a:spcAft>
              <a:buNone/>
            </a:pPr>
            <a:r>
              <a:rPr lang="ar" sz="1800">
                <a:solidFill>
                  <a:srgbClr val="C27BA0"/>
                </a:solidFill>
                <a:latin typeface="Economica"/>
                <a:ea typeface="Economica"/>
                <a:cs typeface="Economica"/>
                <a:sym typeface="Economica"/>
              </a:rPr>
              <a:t>A- Preganglionic neurons</a:t>
            </a:r>
            <a:endParaRPr sz="1800">
              <a:solidFill>
                <a:srgbClr val="C27BA0"/>
              </a:solidFill>
              <a:latin typeface="Economica"/>
              <a:ea typeface="Economica"/>
              <a:cs typeface="Economica"/>
              <a:sym typeface="Economica"/>
            </a:endParaRPr>
          </a:p>
          <a:p>
            <a:pPr indent="0" lvl="0" marL="0" rtl="0" algn="l">
              <a:spcBef>
                <a:spcPts val="0"/>
              </a:spcBef>
              <a:spcAft>
                <a:spcPts val="0"/>
              </a:spcAft>
              <a:buNone/>
            </a:pPr>
            <a:r>
              <a:rPr b="1" lang="ar">
                <a:solidFill>
                  <a:srgbClr val="6FA8DC"/>
                </a:solidFill>
                <a:latin typeface="Cairo"/>
                <a:ea typeface="Cairo"/>
                <a:cs typeface="Cairo"/>
                <a:sym typeface="Cairo"/>
              </a:rPr>
              <a:t>Cholinergic:</a:t>
            </a:r>
            <a:r>
              <a:rPr lang="ar">
                <a:latin typeface="Cairo"/>
                <a:ea typeface="Cairo"/>
                <a:cs typeface="Cairo"/>
                <a:sym typeface="Cairo"/>
              </a:rPr>
              <a:t> release </a:t>
            </a:r>
            <a:r>
              <a:rPr lang="ar" u="sng">
                <a:latin typeface="Cairo"/>
                <a:ea typeface="Cairo"/>
                <a:cs typeface="Cairo"/>
                <a:sym typeface="Cairo"/>
              </a:rPr>
              <a:t>acetylcholine </a:t>
            </a:r>
            <a:r>
              <a:rPr lang="ar">
                <a:latin typeface="Cairo"/>
                <a:ea typeface="Cairo"/>
                <a:cs typeface="Cairo"/>
                <a:sym typeface="Cairo"/>
              </a:rPr>
              <a:t>.</a:t>
            </a:r>
            <a:endParaRPr>
              <a:latin typeface="Cairo"/>
              <a:ea typeface="Cairo"/>
              <a:cs typeface="Cairo"/>
              <a:sym typeface="Cairo"/>
            </a:endParaRPr>
          </a:p>
          <a:p>
            <a:pPr indent="0" lvl="0" marL="0" rtl="0" algn="l">
              <a:spcBef>
                <a:spcPts val="0"/>
              </a:spcBef>
              <a:spcAft>
                <a:spcPts val="0"/>
              </a:spcAft>
              <a:buNone/>
            </a:pPr>
            <a:r>
              <a:t/>
            </a:r>
            <a:endParaRPr/>
          </a:p>
          <a:p>
            <a:pPr indent="0" lvl="0" marL="0" rtl="0" algn="l">
              <a:spcBef>
                <a:spcPts val="0"/>
              </a:spcBef>
              <a:spcAft>
                <a:spcPts val="0"/>
              </a:spcAft>
              <a:buNone/>
            </a:pPr>
            <a:r>
              <a:rPr lang="ar" sz="1800">
                <a:solidFill>
                  <a:srgbClr val="C27BA0"/>
                </a:solidFill>
                <a:latin typeface="Economica"/>
                <a:ea typeface="Economica"/>
                <a:cs typeface="Economica"/>
                <a:sym typeface="Economica"/>
              </a:rPr>
              <a:t>B-</a:t>
            </a:r>
            <a:r>
              <a:rPr lang="ar" sz="1800">
                <a:solidFill>
                  <a:srgbClr val="C27BA0"/>
                </a:solidFill>
                <a:latin typeface="Economica"/>
                <a:ea typeface="Economica"/>
                <a:cs typeface="Economica"/>
                <a:sym typeface="Economica"/>
              </a:rPr>
              <a:t>Postganglionic neurons:</a:t>
            </a:r>
            <a:endParaRPr sz="1800">
              <a:solidFill>
                <a:srgbClr val="C27BA0"/>
              </a:solidFill>
              <a:latin typeface="Economica"/>
              <a:ea typeface="Economica"/>
              <a:cs typeface="Economica"/>
              <a:sym typeface="Economica"/>
            </a:endParaRPr>
          </a:p>
          <a:p>
            <a:pPr indent="0" lvl="0" marL="0" rtl="0" algn="l">
              <a:spcBef>
                <a:spcPts val="0"/>
              </a:spcBef>
              <a:spcAft>
                <a:spcPts val="0"/>
              </a:spcAft>
              <a:buNone/>
            </a:pPr>
            <a:r>
              <a:rPr b="1" lang="ar">
                <a:solidFill>
                  <a:srgbClr val="6FA8DC"/>
                </a:solidFill>
                <a:latin typeface="Cairo"/>
                <a:ea typeface="Cairo"/>
                <a:cs typeface="Cairo"/>
                <a:sym typeface="Cairo"/>
              </a:rPr>
              <a:t>Adrenergic:</a:t>
            </a:r>
            <a:r>
              <a:rPr lang="ar"/>
              <a:t> </a:t>
            </a:r>
            <a:r>
              <a:rPr lang="ar">
                <a:latin typeface="Cairo"/>
                <a:ea typeface="Cairo"/>
                <a:cs typeface="Cairo"/>
                <a:sym typeface="Cairo"/>
              </a:rPr>
              <a:t>release </a:t>
            </a:r>
            <a:r>
              <a:rPr lang="ar" u="sng">
                <a:latin typeface="Cairo"/>
                <a:ea typeface="Cairo"/>
                <a:cs typeface="Cairo"/>
                <a:sym typeface="Cairo"/>
              </a:rPr>
              <a:t>norepinephrine</a:t>
            </a:r>
            <a:r>
              <a:rPr lang="ar">
                <a:latin typeface="Cairo"/>
                <a:ea typeface="Cairo"/>
                <a:cs typeface="Cairo"/>
                <a:sym typeface="Cairo"/>
              </a:rPr>
              <a:t> at target organs. </a:t>
            </a:r>
            <a:r>
              <a:rPr lang="ar">
                <a:solidFill>
                  <a:srgbClr val="FF0000"/>
                </a:solidFill>
                <a:latin typeface="Cairo"/>
                <a:ea typeface="Cairo"/>
                <a:cs typeface="Cairo"/>
                <a:sym typeface="Cairo"/>
              </a:rPr>
              <a:t>except Sweat glands and</a:t>
            </a:r>
            <a:endParaRPr>
              <a:solidFill>
                <a:srgbClr val="FF0000"/>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a:solidFill>
                  <a:srgbClr val="FF0000"/>
                </a:solidFill>
                <a:latin typeface="Cairo"/>
                <a:ea typeface="Cairo"/>
                <a:cs typeface="Cairo"/>
                <a:sym typeface="Cairo"/>
              </a:rPr>
              <a:t>blood vessels to skeletal muscles where they release Ach</a:t>
            </a:r>
            <a:endParaRPr>
              <a:solidFill>
                <a:srgbClr val="FF0000"/>
              </a:solidFill>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pic>
        <p:nvPicPr>
          <p:cNvPr id="342" name="Google Shape;342;p56"/>
          <p:cNvPicPr preferRelativeResize="0"/>
          <p:nvPr/>
        </p:nvPicPr>
        <p:blipFill>
          <a:blip r:embed="rId3">
            <a:alphaModFix/>
          </a:blip>
          <a:stretch>
            <a:fillRect/>
          </a:stretch>
        </p:blipFill>
        <p:spPr>
          <a:xfrm>
            <a:off x="307175" y="2803500"/>
            <a:ext cx="5999299" cy="1756050"/>
          </a:xfrm>
          <a:prstGeom prst="rect">
            <a:avLst/>
          </a:prstGeom>
          <a:noFill/>
          <a:ln>
            <a:noFill/>
          </a:ln>
        </p:spPr>
      </p:pic>
      <p:sp>
        <p:nvSpPr>
          <p:cNvPr id="343" name="Google Shape;343;p56"/>
          <p:cNvSpPr txBox="1"/>
          <p:nvPr/>
        </p:nvSpPr>
        <p:spPr>
          <a:xfrm>
            <a:off x="233325" y="5338625"/>
            <a:ext cx="6147300" cy="3950100"/>
          </a:xfrm>
          <a:prstGeom prst="rect">
            <a:avLst/>
          </a:prstGeom>
          <a:noFill/>
          <a:ln cap="flat" cmpd="sng" w="9525">
            <a:solidFill>
              <a:srgbClr val="6FA8DC"/>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3D85C6"/>
                </a:solidFill>
                <a:latin typeface="Josefin Sans"/>
                <a:ea typeface="Josefin Sans"/>
                <a:cs typeface="Josefin Sans"/>
                <a:sym typeface="Josefin Sans"/>
              </a:rPr>
              <a:t>2-Parasympathetic Neurotransmitters</a:t>
            </a:r>
            <a:endParaRPr sz="1800">
              <a:solidFill>
                <a:srgbClr val="3D85C6"/>
              </a:solidFill>
              <a:latin typeface="Josefin Sans"/>
              <a:ea typeface="Josefin Sans"/>
              <a:cs typeface="Josefin Sans"/>
              <a:sym typeface="Josefin Sans"/>
            </a:endParaRPr>
          </a:p>
          <a:p>
            <a:pPr indent="0" lvl="0" marL="0" rtl="0" algn="l">
              <a:spcBef>
                <a:spcPts val="0"/>
              </a:spcBef>
              <a:spcAft>
                <a:spcPts val="0"/>
              </a:spcAft>
              <a:buNone/>
            </a:pPr>
            <a:r>
              <a:rPr lang="ar" sz="1800">
                <a:solidFill>
                  <a:srgbClr val="C27BA0"/>
                </a:solidFill>
                <a:latin typeface="Economica"/>
                <a:ea typeface="Economica"/>
                <a:cs typeface="Economica"/>
                <a:sym typeface="Economica"/>
              </a:rPr>
              <a:t>Pre &amp; Postganglionic neurons:</a:t>
            </a:r>
            <a:endParaRPr sz="1800">
              <a:solidFill>
                <a:srgbClr val="C27BA0"/>
              </a:solidFill>
              <a:latin typeface="Economica"/>
              <a:ea typeface="Economica"/>
              <a:cs typeface="Economica"/>
              <a:sym typeface="Economica"/>
            </a:endParaRPr>
          </a:p>
          <a:p>
            <a:pPr indent="0" lvl="0" marL="0" rtl="0" algn="l">
              <a:spcBef>
                <a:spcPts val="0"/>
              </a:spcBef>
              <a:spcAft>
                <a:spcPts val="0"/>
              </a:spcAft>
              <a:buNone/>
            </a:pPr>
            <a:r>
              <a:rPr b="1" lang="ar">
                <a:solidFill>
                  <a:srgbClr val="6FA8DC"/>
                </a:solidFill>
                <a:latin typeface="Cairo"/>
                <a:ea typeface="Cairo"/>
                <a:cs typeface="Cairo"/>
                <a:sym typeface="Cairo"/>
              </a:rPr>
              <a:t>Cholinergic: </a:t>
            </a:r>
            <a:r>
              <a:rPr lang="ar" sz="1600">
                <a:solidFill>
                  <a:srgbClr val="6FA8DC"/>
                </a:solidFill>
                <a:latin typeface="Cairo"/>
                <a:ea typeface="Cairo"/>
                <a:cs typeface="Cairo"/>
                <a:sym typeface="Cairo"/>
              </a:rPr>
              <a:t> </a:t>
            </a:r>
            <a:r>
              <a:rPr lang="ar">
                <a:latin typeface="Cairo"/>
                <a:ea typeface="Cairo"/>
                <a:cs typeface="Cairo"/>
                <a:sym typeface="Cairo"/>
              </a:rPr>
              <a:t>release </a:t>
            </a:r>
            <a:r>
              <a:rPr lang="ar" u="sng">
                <a:latin typeface="Cairo"/>
                <a:ea typeface="Cairo"/>
                <a:cs typeface="Cairo"/>
                <a:sym typeface="Cairo"/>
              </a:rPr>
              <a:t>acetylcholine</a:t>
            </a:r>
            <a:br>
              <a:rPr lang="ar"/>
            </a:br>
            <a:br>
              <a:rPr lang="ar" sz="1600"/>
            </a:br>
            <a:endParaRPr sz="1800">
              <a:solidFill>
                <a:srgbClr val="55B787"/>
              </a:solidFill>
            </a:endParaRPr>
          </a:p>
        </p:txBody>
      </p:sp>
      <p:pic>
        <p:nvPicPr>
          <p:cNvPr id="344" name="Google Shape;344;p56"/>
          <p:cNvPicPr preferRelativeResize="0"/>
          <p:nvPr/>
        </p:nvPicPr>
        <p:blipFill>
          <a:blip r:embed="rId4">
            <a:alphaModFix/>
          </a:blip>
          <a:stretch>
            <a:fillRect/>
          </a:stretch>
        </p:blipFill>
        <p:spPr>
          <a:xfrm>
            <a:off x="601488" y="6438324"/>
            <a:ext cx="5410974" cy="2301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57"/>
          <p:cNvSpPr/>
          <p:nvPr/>
        </p:nvSpPr>
        <p:spPr>
          <a:xfrm>
            <a:off x="1759075" y="678575"/>
            <a:ext cx="2834100" cy="651600"/>
          </a:xfrm>
          <a:prstGeom prst="roundRect">
            <a:avLst>
              <a:gd fmla="val 16667" name="adj"/>
            </a:avLst>
          </a:prstGeom>
          <a:no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800">
                <a:solidFill>
                  <a:srgbClr val="6FA8DC"/>
                </a:solidFill>
                <a:latin typeface="Josefin Sans"/>
                <a:ea typeface="Josefin Sans"/>
                <a:cs typeface="Josefin Sans"/>
                <a:sym typeface="Josefin Sans"/>
              </a:rPr>
              <a:t>ANS Receptors</a:t>
            </a:r>
            <a:endParaRPr sz="1800">
              <a:solidFill>
                <a:srgbClr val="6FA8DC"/>
              </a:solidFill>
              <a:latin typeface="Josefin Sans"/>
              <a:ea typeface="Josefin Sans"/>
              <a:cs typeface="Josefin Sans"/>
              <a:sym typeface="Josefin Sans"/>
            </a:endParaRPr>
          </a:p>
        </p:txBody>
      </p:sp>
      <p:sp>
        <p:nvSpPr>
          <p:cNvPr id="350" name="Google Shape;350;p57"/>
          <p:cNvSpPr/>
          <p:nvPr/>
        </p:nvSpPr>
        <p:spPr>
          <a:xfrm>
            <a:off x="4104525" y="1926350"/>
            <a:ext cx="1563600" cy="504900"/>
          </a:xfrm>
          <a:prstGeom prst="roundRect">
            <a:avLst>
              <a:gd fmla="val 16667" name="adj"/>
            </a:avLst>
          </a:prstGeom>
          <a:no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600">
                <a:solidFill>
                  <a:srgbClr val="6FA8DC"/>
                </a:solidFill>
                <a:latin typeface="Cairo"/>
                <a:ea typeface="Cairo"/>
                <a:cs typeface="Cairo"/>
                <a:sym typeface="Cairo"/>
              </a:rPr>
              <a:t>adrenergic </a:t>
            </a:r>
            <a:endParaRPr sz="1600">
              <a:solidFill>
                <a:srgbClr val="6FA8DC"/>
              </a:solidFill>
              <a:latin typeface="Cairo"/>
              <a:ea typeface="Cairo"/>
              <a:cs typeface="Cairo"/>
              <a:sym typeface="Cairo"/>
            </a:endParaRPr>
          </a:p>
        </p:txBody>
      </p:sp>
      <p:sp>
        <p:nvSpPr>
          <p:cNvPr id="351" name="Google Shape;351;p57"/>
          <p:cNvSpPr/>
          <p:nvPr/>
        </p:nvSpPr>
        <p:spPr>
          <a:xfrm>
            <a:off x="694575" y="1926350"/>
            <a:ext cx="1563600" cy="504900"/>
          </a:xfrm>
          <a:prstGeom prst="roundRect">
            <a:avLst>
              <a:gd fmla="val 16667" name="adj"/>
            </a:avLst>
          </a:prstGeom>
          <a:no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600">
                <a:solidFill>
                  <a:srgbClr val="6FA8DC"/>
                </a:solidFill>
                <a:latin typeface="Cairo"/>
                <a:ea typeface="Cairo"/>
                <a:cs typeface="Cairo"/>
                <a:sym typeface="Cairo"/>
              </a:rPr>
              <a:t>cholinergic </a:t>
            </a:r>
            <a:endParaRPr sz="1600">
              <a:solidFill>
                <a:srgbClr val="6FA8DC"/>
              </a:solidFill>
              <a:latin typeface="Cairo"/>
              <a:ea typeface="Cairo"/>
              <a:cs typeface="Cairo"/>
              <a:sym typeface="Cairo"/>
            </a:endParaRPr>
          </a:p>
        </p:txBody>
      </p:sp>
      <p:cxnSp>
        <p:nvCxnSpPr>
          <p:cNvPr id="352" name="Google Shape;352;p57"/>
          <p:cNvCxnSpPr>
            <a:stCxn id="351" idx="0"/>
            <a:endCxn id="349" idx="2"/>
          </p:cNvCxnSpPr>
          <p:nvPr/>
        </p:nvCxnSpPr>
        <p:spPr>
          <a:xfrm rot="-5400000">
            <a:off x="2028225" y="778400"/>
            <a:ext cx="596100" cy="1699800"/>
          </a:xfrm>
          <a:prstGeom prst="curvedConnector3">
            <a:avLst>
              <a:gd fmla="val 50006" name="adj1"/>
            </a:avLst>
          </a:prstGeom>
          <a:noFill/>
          <a:ln cap="flat" cmpd="sng" w="9525">
            <a:solidFill>
              <a:srgbClr val="6FA8DC"/>
            </a:solidFill>
            <a:prstDash val="solid"/>
            <a:round/>
            <a:headEnd len="med" w="med" type="none"/>
            <a:tailEnd len="med" w="med" type="none"/>
          </a:ln>
        </p:spPr>
      </p:cxnSp>
      <p:cxnSp>
        <p:nvCxnSpPr>
          <p:cNvPr id="353" name="Google Shape;353;p57"/>
          <p:cNvCxnSpPr>
            <a:stCxn id="350" idx="0"/>
            <a:endCxn id="349" idx="2"/>
          </p:cNvCxnSpPr>
          <p:nvPr/>
        </p:nvCxnSpPr>
        <p:spPr>
          <a:xfrm flipH="1" rot="5400000">
            <a:off x="3733125" y="773150"/>
            <a:ext cx="596100" cy="1710300"/>
          </a:xfrm>
          <a:prstGeom prst="curvedConnector3">
            <a:avLst>
              <a:gd fmla="val 50006" name="adj1"/>
            </a:avLst>
          </a:prstGeom>
          <a:noFill/>
          <a:ln cap="flat" cmpd="sng" w="9525">
            <a:solidFill>
              <a:srgbClr val="6FA8DC"/>
            </a:solidFill>
            <a:prstDash val="solid"/>
            <a:round/>
            <a:headEnd len="med" w="med" type="none"/>
            <a:tailEnd len="med" w="med" type="none"/>
          </a:ln>
        </p:spPr>
      </p:cxnSp>
      <p:sp>
        <p:nvSpPr>
          <p:cNvPr id="354" name="Google Shape;354;p57"/>
          <p:cNvSpPr txBox="1"/>
          <p:nvPr/>
        </p:nvSpPr>
        <p:spPr>
          <a:xfrm>
            <a:off x="2487150" y="1776800"/>
            <a:ext cx="1388400" cy="651600"/>
          </a:xfrm>
          <a:prstGeom prst="rect">
            <a:avLst/>
          </a:prstGeom>
          <a:noFill/>
          <a:ln cap="flat" cmpd="sng" w="9525">
            <a:solidFill>
              <a:srgbClr val="B7B7B7"/>
            </a:solidFill>
            <a:prstDash val="lg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200">
                <a:solidFill>
                  <a:srgbClr val="B7B7B7"/>
                </a:solidFill>
                <a:latin typeface="Cairo"/>
                <a:ea typeface="Cairo"/>
                <a:cs typeface="Cairo"/>
                <a:sym typeface="Cairo"/>
              </a:rPr>
              <a:t>based upon the </a:t>
            </a:r>
            <a:r>
              <a:rPr b="1" lang="ar" sz="1200">
                <a:solidFill>
                  <a:srgbClr val="B7B7B7"/>
                </a:solidFill>
                <a:latin typeface="Cairo"/>
                <a:ea typeface="Cairo"/>
                <a:cs typeface="Cairo"/>
                <a:sym typeface="Cairo"/>
              </a:rPr>
              <a:t>neurotransmitter released</a:t>
            </a:r>
            <a:endParaRPr b="1" sz="1200">
              <a:solidFill>
                <a:srgbClr val="B7B7B7"/>
              </a:solidFill>
              <a:latin typeface="Cairo"/>
              <a:ea typeface="Cairo"/>
              <a:cs typeface="Cairo"/>
              <a:sym typeface="Cairo"/>
            </a:endParaRPr>
          </a:p>
        </p:txBody>
      </p:sp>
      <p:sp>
        <p:nvSpPr>
          <p:cNvPr id="355" name="Google Shape;355;p57"/>
          <p:cNvSpPr txBox="1"/>
          <p:nvPr/>
        </p:nvSpPr>
        <p:spPr>
          <a:xfrm>
            <a:off x="255975" y="2566200"/>
            <a:ext cx="6362100" cy="1247100"/>
          </a:xfrm>
          <a:prstGeom prst="rect">
            <a:avLst/>
          </a:prstGeom>
          <a:noFill/>
          <a:ln cap="flat" cmpd="sng" w="9525">
            <a:solidFill>
              <a:srgbClr val="6FA8DC"/>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6FA8DC"/>
                </a:solidFill>
                <a:latin typeface="Josefin Sans"/>
                <a:ea typeface="Josefin Sans"/>
                <a:cs typeface="Josefin Sans"/>
                <a:sym typeface="Josefin Sans"/>
              </a:rPr>
              <a:t>Chemical or neural transmitter</a:t>
            </a:r>
            <a:endParaRPr>
              <a:solidFill>
                <a:srgbClr val="55B787"/>
              </a:solidFill>
            </a:endParaRPr>
          </a:p>
          <a:p>
            <a:pPr indent="-317500" lvl="0" marL="457200" rtl="0" algn="l">
              <a:spcBef>
                <a:spcPts val="0"/>
              </a:spcBef>
              <a:spcAft>
                <a:spcPts val="0"/>
              </a:spcAft>
              <a:buSzPts val="1400"/>
              <a:buFont typeface="Cairo"/>
              <a:buChar char="●"/>
            </a:pPr>
            <a:r>
              <a:rPr lang="ar">
                <a:solidFill>
                  <a:srgbClr val="CC0000"/>
                </a:solidFill>
                <a:latin typeface="Cairo"/>
                <a:ea typeface="Cairo"/>
                <a:cs typeface="Cairo"/>
                <a:sym typeface="Cairo"/>
              </a:rPr>
              <a:t>All preganglionic fibers</a:t>
            </a:r>
            <a:r>
              <a:rPr lang="ar">
                <a:latin typeface="Cairo"/>
                <a:ea typeface="Cairo"/>
                <a:cs typeface="Cairo"/>
                <a:sym typeface="Cairo"/>
              </a:rPr>
              <a:t> release acetylcholine (Ach).</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ar">
                <a:latin typeface="Cairo"/>
                <a:ea typeface="Cairo"/>
                <a:cs typeface="Cairo"/>
                <a:sym typeface="Cairo"/>
              </a:rPr>
              <a:t>All parasympathetic postganglionic release Ach.</a:t>
            </a:r>
            <a:endParaRPr>
              <a:latin typeface="Cairo"/>
              <a:ea typeface="Cairo"/>
              <a:cs typeface="Cairo"/>
              <a:sym typeface="Cairo"/>
            </a:endParaRPr>
          </a:p>
          <a:p>
            <a:pPr indent="-317500" lvl="0" marL="457200" rtl="0" algn="l">
              <a:spcBef>
                <a:spcPts val="0"/>
              </a:spcBef>
              <a:spcAft>
                <a:spcPts val="0"/>
              </a:spcAft>
              <a:buSzPts val="1400"/>
              <a:buChar char="●"/>
            </a:pPr>
            <a:r>
              <a:rPr lang="ar">
                <a:latin typeface="Cairo"/>
                <a:ea typeface="Cairo"/>
                <a:cs typeface="Cairo"/>
                <a:sym typeface="Cairo"/>
              </a:rPr>
              <a:t>All sympathetic postganglionic release noradrenaline </a:t>
            </a:r>
            <a:r>
              <a:rPr lang="ar">
                <a:solidFill>
                  <a:srgbClr val="6AA84F"/>
                </a:solidFill>
                <a:latin typeface="Cairo"/>
                <a:ea typeface="Cairo"/>
                <a:cs typeface="Cairo"/>
                <a:sym typeface="Cairo"/>
              </a:rPr>
              <a:t>except sweat glands &amp; blood  vessels to skeletal muscles</a:t>
            </a:r>
            <a:br>
              <a:rPr lang="ar" sz="1600">
                <a:solidFill>
                  <a:srgbClr val="6AA84F"/>
                </a:solidFill>
              </a:rPr>
            </a:br>
            <a:br>
              <a:rPr lang="ar"/>
            </a:br>
            <a:endParaRPr/>
          </a:p>
        </p:txBody>
      </p:sp>
      <p:sp>
        <p:nvSpPr>
          <p:cNvPr id="356" name="Google Shape;356;p57"/>
          <p:cNvSpPr txBox="1"/>
          <p:nvPr/>
        </p:nvSpPr>
        <p:spPr>
          <a:xfrm>
            <a:off x="255975" y="3951100"/>
            <a:ext cx="6362100" cy="3828900"/>
          </a:xfrm>
          <a:prstGeom prst="rect">
            <a:avLst/>
          </a:prstGeom>
          <a:noFill/>
          <a:ln cap="flat" cmpd="sng" w="9525">
            <a:solidFill>
              <a:srgbClr val="6FA8DC"/>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6FA8DC"/>
                </a:solidFill>
                <a:latin typeface="Josefin Sans"/>
                <a:ea typeface="Josefin Sans"/>
                <a:cs typeface="Josefin Sans"/>
                <a:sym typeface="Josefin Sans"/>
              </a:rPr>
              <a:t>Receptors</a:t>
            </a:r>
            <a:endParaRPr>
              <a:solidFill>
                <a:srgbClr val="55B787"/>
              </a:solidFill>
            </a:endParaRPr>
          </a:p>
          <a:p>
            <a:pPr indent="-317500" lvl="0" marL="457200" rtl="0" algn="l">
              <a:spcBef>
                <a:spcPts val="0"/>
              </a:spcBef>
              <a:spcAft>
                <a:spcPts val="0"/>
              </a:spcAft>
              <a:buSzPts val="1400"/>
              <a:buFont typeface="Cairo"/>
              <a:buChar char="●"/>
            </a:pPr>
            <a:r>
              <a:rPr b="1" lang="ar">
                <a:latin typeface="Cairo"/>
                <a:ea typeface="Cairo"/>
                <a:cs typeface="Cairo"/>
                <a:sym typeface="Cairo"/>
              </a:rPr>
              <a:t>The parasympathetic nervous system</a:t>
            </a:r>
            <a:r>
              <a:rPr lang="ar">
                <a:latin typeface="Cairo"/>
                <a:ea typeface="Cairo"/>
                <a:cs typeface="Cairo"/>
                <a:sym typeface="Cairo"/>
              </a:rPr>
              <a:t> uses only acetylcholine (ACh) as its neurotransmitter.</a:t>
            </a:r>
            <a:br>
              <a:rPr lang="ar">
                <a:latin typeface="Cairo"/>
                <a:ea typeface="Cairo"/>
                <a:cs typeface="Cairo"/>
                <a:sym typeface="Cairo"/>
              </a:rPr>
            </a:br>
            <a:r>
              <a:rPr lang="ar">
                <a:latin typeface="Cairo"/>
                <a:ea typeface="Cairo"/>
                <a:cs typeface="Cairo"/>
                <a:sym typeface="Cairo"/>
              </a:rPr>
              <a:t>The ACh acts on two types of receptors, the</a:t>
            </a:r>
            <a:r>
              <a:rPr lang="ar">
                <a:solidFill>
                  <a:srgbClr val="CC0000"/>
                </a:solidFill>
                <a:latin typeface="Cairo"/>
                <a:ea typeface="Cairo"/>
                <a:cs typeface="Cairo"/>
                <a:sym typeface="Cairo"/>
              </a:rPr>
              <a:t> muscarinic and nicotonic receptors.</a:t>
            </a:r>
            <a:endParaRPr>
              <a:solidFill>
                <a:srgbClr val="CC0000"/>
              </a:solidFill>
              <a:latin typeface="Cairo"/>
              <a:ea typeface="Cairo"/>
              <a:cs typeface="Cairo"/>
              <a:sym typeface="Cairo"/>
            </a:endParaRPr>
          </a:p>
          <a:p>
            <a:pPr indent="-304800" lvl="1" marL="914400" rtl="0" algn="l">
              <a:spcBef>
                <a:spcPts val="0"/>
              </a:spcBef>
              <a:spcAft>
                <a:spcPts val="0"/>
              </a:spcAft>
              <a:buSzPts val="1200"/>
              <a:buFont typeface="Cairo"/>
              <a:buChar char="○"/>
            </a:pPr>
            <a:r>
              <a:rPr b="1" lang="ar" sz="1200">
                <a:solidFill>
                  <a:srgbClr val="C27BA0"/>
                </a:solidFill>
                <a:latin typeface="Cairo"/>
                <a:ea typeface="Cairo"/>
                <a:cs typeface="Cairo"/>
                <a:sym typeface="Cairo"/>
              </a:rPr>
              <a:t>Note:</a:t>
            </a:r>
            <a:r>
              <a:rPr b="1" lang="ar" sz="1200">
                <a:latin typeface="Cairo"/>
                <a:ea typeface="Cairo"/>
                <a:cs typeface="Cairo"/>
                <a:sym typeface="Cairo"/>
              </a:rPr>
              <a:t>​ </a:t>
            </a:r>
            <a:r>
              <a:rPr lang="ar" sz="1200">
                <a:latin typeface="Cairo"/>
                <a:ea typeface="Cairo"/>
                <a:cs typeface="Cairo"/>
                <a:sym typeface="Cairo"/>
              </a:rPr>
              <a:t>nicotine is agonist to nicotinic receptor , and antagonist to muscarinic receptor , and vise versa.</a:t>
            </a:r>
            <a:endParaRPr sz="1200">
              <a:latin typeface="Cairo"/>
              <a:ea typeface="Cairo"/>
              <a:cs typeface="Cairo"/>
              <a:sym typeface="Cairo"/>
            </a:endParaRPr>
          </a:p>
          <a:p>
            <a:pPr indent="-304800" lvl="1" marL="914400" rtl="0" algn="l">
              <a:spcBef>
                <a:spcPts val="0"/>
              </a:spcBef>
              <a:spcAft>
                <a:spcPts val="0"/>
              </a:spcAft>
              <a:buSzPts val="1200"/>
              <a:buFont typeface="Cairo"/>
              <a:buChar char="○"/>
            </a:pPr>
            <a:r>
              <a:rPr b="1" lang="ar" sz="1200">
                <a:latin typeface="Cairo"/>
                <a:ea typeface="Cairo"/>
                <a:cs typeface="Cairo"/>
                <a:sym typeface="Cairo"/>
              </a:rPr>
              <a:t>Muscarinic receptors</a:t>
            </a:r>
            <a:r>
              <a:rPr lang="ar" sz="1200">
                <a:latin typeface="Cairo"/>
                <a:ea typeface="Cairo"/>
                <a:cs typeface="Cairo"/>
                <a:sym typeface="Cairo"/>
              </a:rPr>
              <a:t> are found on all effector cells that are stimulated by the postganglionic cholinergic neurons of either the parasympathetic nervous system or the sympathetic system. </a:t>
            </a:r>
            <a:endParaRPr sz="1200">
              <a:latin typeface="Cairo"/>
              <a:ea typeface="Cairo"/>
              <a:cs typeface="Cairo"/>
              <a:sym typeface="Cairo"/>
            </a:endParaRPr>
          </a:p>
          <a:p>
            <a:pPr indent="-304800" lvl="1" marL="914400" rtl="0" algn="l">
              <a:spcBef>
                <a:spcPts val="0"/>
              </a:spcBef>
              <a:spcAft>
                <a:spcPts val="0"/>
              </a:spcAft>
              <a:buSzPts val="1200"/>
              <a:buFont typeface="Cairo"/>
              <a:buChar char="○"/>
            </a:pPr>
            <a:r>
              <a:rPr b="1" lang="ar" sz="1200">
                <a:latin typeface="Cairo"/>
                <a:ea typeface="Cairo"/>
                <a:cs typeface="Cairo"/>
                <a:sym typeface="Cairo"/>
              </a:rPr>
              <a:t>Nicotinic receptors</a:t>
            </a:r>
            <a:r>
              <a:rPr lang="ar" sz="1200">
                <a:latin typeface="Cairo"/>
                <a:ea typeface="Cairo"/>
                <a:cs typeface="Cairo"/>
                <a:sym typeface="Cairo"/>
              </a:rPr>
              <a:t> are found in the autonomic ganglia at the synapses between the preganglionic and postganglionic neurons of both the sympathetic and parasympathetic systems.  </a:t>
            </a:r>
            <a:endParaRPr sz="1200">
              <a:latin typeface="Cairo"/>
              <a:ea typeface="Cairo"/>
              <a:cs typeface="Cairo"/>
              <a:sym typeface="Cairo"/>
            </a:endParaRPr>
          </a:p>
          <a:p>
            <a:pPr indent="-317500" lvl="0" marL="457200" rtl="0" algn="l">
              <a:spcBef>
                <a:spcPts val="0"/>
              </a:spcBef>
              <a:spcAft>
                <a:spcPts val="0"/>
              </a:spcAft>
              <a:buSzPts val="1400"/>
              <a:buFont typeface="Cairo"/>
              <a:buChar char="●"/>
            </a:pPr>
            <a:r>
              <a:rPr lang="ar">
                <a:latin typeface="Cairo"/>
                <a:ea typeface="Cairo"/>
                <a:cs typeface="Cairo"/>
                <a:sym typeface="Cairo"/>
              </a:rPr>
              <a:t>Most transmissions occur in two stages:When stimulated,  the preganglionic nerve releases ACh  at the ganglion, </a:t>
            </a:r>
            <a:r>
              <a:rPr lang="ar">
                <a:solidFill>
                  <a:srgbClr val="CC0000"/>
                </a:solidFill>
                <a:latin typeface="Cairo"/>
                <a:ea typeface="Cairo"/>
                <a:cs typeface="Cairo"/>
                <a:sym typeface="Cairo"/>
              </a:rPr>
              <a:t>which acts on nicotinic receptors of the postganglionic nerve.</a:t>
            </a:r>
            <a:endParaRPr>
              <a:solidFill>
                <a:srgbClr val="CC0000"/>
              </a:solidFill>
              <a:latin typeface="Cairo"/>
              <a:ea typeface="Cairo"/>
              <a:cs typeface="Cairo"/>
              <a:sym typeface="Cairo"/>
            </a:endParaRPr>
          </a:p>
          <a:p>
            <a:pPr indent="-317500" lvl="0" marL="457200" rtl="0" algn="l">
              <a:spcBef>
                <a:spcPts val="0"/>
              </a:spcBef>
              <a:spcAft>
                <a:spcPts val="0"/>
              </a:spcAft>
              <a:buSzPts val="1400"/>
              <a:buChar char="●"/>
            </a:pPr>
            <a:r>
              <a:rPr lang="ar">
                <a:latin typeface="Cairo"/>
                <a:ea typeface="Cairo"/>
                <a:cs typeface="Cairo"/>
                <a:sym typeface="Cairo"/>
              </a:rPr>
              <a:t>T</a:t>
            </a:r>
            <a:r>
              <a:rPr lang="ar">
                <a:latin typeface="Cairo"/>
                <a:ea typeface="Cairo"/>
                <a:cs typeface="Cairo"/>
                <a:sym typeface="Cairo"/>
              </a:rPr>
              <a:t>he postganglionic nerve then releases  ACh to stimulate the muscarinic receptors of the target organ.</a:t>
            </a:r>
            <a:br>
              <a:rPr b="1" lang="ar"/>
            </a:br>
            <a:endParaRPr b="1"/>
          </a:p>
          <a:p>
            <a:pPr indent="0" lvl="0" marL="0" rtl="0" algn="l">
              <a:spcBef>
                <a:spcPts val="0"/>
              </a:spcBef>
              <a:spcAft>
                <a:spcPts val="0"/>
              </a:spcAft>
              <a:buNone/>
            </a:pPr>
            <a:r>
              <a:t/>
            </a:r>
            <a:endParaRPr b="1"/>
          </a:p>
        </p:txBody>
      </p:sp>
      <p:pic>
        <p:nvPicPr>
          <p:cNvPr id="357" name="Google Shape;357;p57"/>
          <p:cNvPicPr preferRelativeResize="0"/>
          <p:nvPr/>
        </p:nvPicPr>
        <p:blipFill>
          <a:blip r:embed="rId3">
            <a:alphaModFix/>
          </a:blip>
          <a:stretch>
            <a:fillRect/>
          </a:stretch>
        </p:blipFill>
        <p:spPr>
          <a:xfrm>
            <a:off x="1861650" y="7779975"/>
            <a:ext cx="2356400" cy="2094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58"/>
          <p:cNvSpPr/>
          <p:nvPr/>
        </p:nvSpPr>
        <p:spPr>
          <a:xfrm>
            <a:off x="1237975" y="934400"/>
            <a:ext cx="4739700" cy="423600"/>
          </a:xfrm>
          <a:prstGeom prst="flowChartAlternateProcess">
            <a:avLst/>
          </a:prstGeom>
          <a:noFill/>
          <a:ln cap="flat" cmpd="sng" w="9525">
            <a:solidFill>
              <a:srgbClr val="6FA8D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1600">
                <a:solidFill>
                  <a:srgbClr val="6FA8DC"/>
                </a:solidFill>
                <a:latin typeface="Cairo"/>
                <a:ea typeface="Cairo"/>
                <a:cs typeface="Cairo"/>
                <a:sym typeface="Cairo"/>
              </a:rPr>
              <a:t>The Sympathetic NS Acts on two types of receptors</a:t>
            </a:r>
            <a:endParaRPr b="1" sz="1600">
              <a:solidFill>
                <a:srgbClr val="6FA8DC"/>
              </a:solidFill>
              <a:latin typeface="Cairo"/>
              <a:ea typeface="Cairo"/>
              <a:cs typeface="Cairo"/>
              <a:sym typeface="Cairo"/>
            </a:endParaRPr>
          </a:p>
        </p:txBody>
      </p:sp>
      <p:sp>
        <p:nvSpPr>
          <p:cNvPr id="363" name="Google Shape;363;p58"/>
          <p:cNvSpPr/>
          <p:nvPr/>
        </p:nvSpPr>
        <p:spPr>
          <a:xfrm>
            <a:off x="1542775" y="2060325"/>
            <a:ext cx="1091400" cy="325800"/>
          </a:xfrm>
          <a:prstGeom prst="flowChartAlternateProcess">
            <a:avLst/>
          </a:prstGeom>
          <a:noFill/>
          <a:ln cap="flat" cmpd="sng" w="9525">
            <a:solidFill>
              <a:srgbClr val="6FA8D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800">
                <a:solidFill>
                  <a:srgbClr val="6FA8DC"/>
                </a:solidFill>
                <a:latin typeface="Cairo"/>
                <a:ea typeface="Cairo"/>
                <a:cs typeface="Cairo"/>
                <a:sym typeface="Cairo"/>
              </a:rPr>
              <a:t>α </a:t>
            </a:r>
            <a:endParaRPr>
              <a:solidFill>
                <a:srgbClr val="6FA8DC"/>
              </a:solidFill>
              <a:latin typeface="Cairo"/>
              <a:ea typeface="Cairo"/>
              <a:cs typeface="Cairo"/>
              <a:sym typeface="Cairo"/>
            </a:endParaRPr>
          </a:p>
        </p:txBody>
      </p:sp>
      <p:sp>
        <p:nvSpPr>
          <p:cNvPr id="364" name="Google Shape;364;p58"/>
          <p:cNvSpPr/>
          <p:nvPr/>
        </p:nvSpPr>
        <p:spPr>
          <a:xfrm>
            <a:off x="4581475" y="2060325"/>
            <a:ext cx="1091400" cy="325800"/>
          </a:xfrm>
          <a:prstGeom prst="flowChartAlternateProcess">
            <a:avLst/>
          </a:prstGeom>
          <a:noFill/>
          <a:ln cap="flat" cmpd="sng" w="9525">
            <a:solidFill>
              <a:srgbClr val="6FA8D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800">
                <a:solidFill>
                  <a:srgbClr val="6FA8DC"/>
                </a:solidFill>
                <a:latin typeface="Cairo"/>
                <a:ea typeface="Cairo"/>
                <a:cs typeface="Cairo"/>
                <a:sym typeface="Cairo"/>
              </a:rPr>
              <a:t>β</a:t>
            </a:r>
            <a:endParaRPr>
              <a:solidFill>
                <a:srgbClr val="6FA8DC"/>
              </a:solidFill>
              <a:latin typeface="Cairo"/>
              <a:ea typeface="Cairo"/>
              <a:cs typeface="Cairo"/>
              <a:sym typeface="Cairo"/>
            </a:endParaRPr>
          </a:p>
        </p:txBody>
      </p:sp>
      <p:cxnSp>
        <p:nvCxnSpPr>
          <p:cNvPr id="365" name="Google Shape;365;p58"/>
          <p:cNvCxnSpPr/>
          <p:nvPr/>
        </p:nvCxnSpPr>
        <p:spPr>
          <a:xfrm rot="10800000">
            <a:off x="5127175" y="1471800"/>
            <a:ext cx="0" cy="537600"/>
          </a:xfrm>
          <a:prstGeom prst="straightConnector1">
            <a:avLst/>
          </a:prstGeom>
          <a:noFill/>
          <a:ln cap="flat" cmpd="sng" w="28575">
            <a:solidFill>
              <a:srgbClr val="3D85C6"/>
            </a:solidFill>
            <a:prstDash val="solid"/>
            <a:round/>
            <a:headEnd len="med" w="med" type="triangle"/>
            <a:tailEnd len="med" w="med" type="none"/>
          </a:ln>
        </p:spPr>
      </p:cxnSp>
      <p:cxnSp>
        <p:nvCxnSpPr>
          <p:cNvPr id="366" name="Google Shape;366;p58"/>
          <p:cNvCxnSpPr/>
          <p:nvPr/>
        </p:nvCxnSpPr>
        <p:spPr>
          <a:xfrm rot="10800000">
            <a:off x="2088475" y="1471800"/>
            <a:ext cx="0" cy="537600"/>
          </a:xfrm>
          <a:prstGeom prst="straightConnector1">
            <a:avLst/>
          </a:prstGeom>
          <a:noFill/>
          <a:ln cap="flat" cmpd="sng" w="28575">
            <a:solidFill>
              <a:srgbClr val="3D85C6"/>
            </a:solidFill>
            <a:prstDash val="solid"/>
            <a:round/>
            <a:headEnd len="med" w="med" type="triangle"/>
            <a:tailEnd len="med" w="med" type="none"/>
          </a:ln>
        </p:spPr>
      </p:cxnSp>
      <p:sp>
        <p:nvSpPr>
          <p:cNvPr id="367" name="Google Shape;367;p58"/>
          <p:cNvSpPr/>
          <p:nvPr/>
        </p:nvSpPr>
        <p:spPr>
          <a:xfrm>
            <a:off x="4582796" y="2939875"/>
            <a:ext cx="1091400" cy="325800"/>
          </a:xfrm>
          <a:prstGeom prst="flowChartAlternateProcess">
            <a:avLst/>
          </a:prstGeom>
          <a:noFill/>
          <a:ln cap="flat" cmpd="sng" w="9525">
            <a:solidFill>
              <a:srgbClr val="93C47D"/>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800">
                <a:solidFill>
                  <a:srgbClr val="93C47D"/>
                </a:solidFill>
                <a:latin typeface="Cairo"/>
                <a:ea typeface="Cairo"/>
                <a:cs typeface="Cairo"/>
                <a:sym typeface="Cairo"/>
              </a:rPr>
              <a:t>β2</a:t>
            </a:r>
            <a:endParaRPr>
              <a:solidFill>
                <a:srgbClr val="93C47D"/>
              </a:solidFill>
              <a:latin typeface="Cairo"/>
              <a:ea typeface="Cairo"/>
              <a:cs typeface="Cairo"/>
              <a:sym typeface="Cairo"/>
            </a:endParaRPr>
          </a:p>
        </p:txBody>
      </p:sp>
      <p:sp>
        <p:nvSpPr>
          <p:cNvPr id="368" name="Google Shape;368;p58"/>
          <p:cNvSpPr/>
          <p:nvPr/>
        </p:nvSpPr>
        <p:spPr>
          <a:xfrm>
            <a:off x="3381546" y="2939875"/>
            <a:ext cx="1091400" cy="325800"/>
          </a:xfrm>
          <a:prstGeom prst="flowChartAlternateProcess">
            <a:avLst/>
          </a:prstGeom>
          <a:noFill/>
          <a:ln cap="flat" cmpd="sng" w="9525">
            <a:solidFill>
              <a:srgbClr val="93C47D"/>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800">
                <a:solidFill>
                  <a:srgbClr val="93C47D"/>
                </a:solidFill>
                <a:latin typeface="Cairo"/>
                <a:ea typeface="Cairo"/>
                <a:cs typeface="Cairo"/>
                <a:sym typeface="Cairo"/>
              </a:rPr>
              <a:t>β1</a:t>
            </a:r>
            <a:endParaRPr>
              <a:solidFill>
                <a:srgbClr val="93C47D"/>
              </a:solidFill>
              <a:latin typeface="Cairo"/>
              <a:ea typeface="Cairo"/>
              <a:cs typeface="Cairo"/>
              <a:sym typeface="Cairo"/>
            </a:endParaRPr>
          </a:p>
        </p:txBody>
      </p:sp>
      <p:cxnSp>
        <p:nvCxnSpPr>
          <p:cNvPr id="369" name="Google Shape;369;p58"/>
          <p:cNvCxnSpPr>
            <a:stCxn id="364" idx="2"/>
            <a:endCxn id="368" idx="0"/>
          </p:cNvCxnSpPr>
          <p:nvPr/>
        </p:nvCxnSpPr>
        <p:spPr>
          <a:xfrm rot="5400000">
            <a:off x="4250275" y="2063025"/>
            <a:ext cx="553800" cy="1200000"/>
          </a:xfrm>
          <a:prstGeom prst="bentConnector3">
            <a:avLst>
              <a:gd fmla="val 49995" name="adj1"/>
            </a:avLst>
          </a:prstGeom>
          <a:noFill/>
          <a:ln cap="flat" cmpd="sng" w="19050">
            <a:solidFill>
              <a:srgbClr val="3D85C6"/>
            </a:solidFill>
            <a:prstDash val="solid"/>
            <a:round/>
            <a:headEnd len="med" w="med" type="none"/>
            <a:tailEnd len="med" w="med" type="none"/>
          </a:ln>
        </p:spPr>
      </p:cxnSp>
      <p:cxnSp>
        <p:nvCxnSpPr>
          <p:cNvPr id="370" name="Google Shape;370;p58"/>
          <p:cNvCxnSpPr>
            <a:stCxn id="364" idx="2"/>
            <a:endCxn id="367" idx="0"/>
          </p:cNvCxnSpPr>
          <p:nvPr/>
        </p:nvCxnSpPr>
        <p:spPr>
          <a:xfrm flipH="1" rot="-5400000">
            <a:off x="4850875" y="2662425"/>
            <a:ext cx="553800" cy="1200"/>
          </a:xfrm>
          <a:prstGeom prst="bentConnector3">
            <a:avLst>
              <a:gd fmla="val 49995" name="adj1"/>
            </a:avLst>
          </a:prstGeom>
          <a:noFill/>
          <a:ln cap="flat" cmpd="sng" w="19050">
            <a:solidFill>
              <a:srgbClr val="3D85C6"/>
            </a:solidFill>
            <a:prstDash val="solid"/>
            <a:round/>
            <a:headEnd len="med" w="med" type="none"/>
            <a:tailEnd len="med" w="med" type="none"/>
          </a:ln>
        </p:spPr>
      </p:cxnSp>
      <p:sp>
        <p:nvSpPr>
          <p:cNvPr id="371" name="Google Shape;371;p58"/>
          <p:cNvSpPr/>
          <p:nvPr/>
        </p:nvSpPr>
        <p:spPr>
          <a:xfrm>
            <a:off x="2294421" y="3819425"/>
            <a:ext cx="2191800" cy="698400"/>
          </a:xfrm>
          <a:prstGeom prst="flowChartAlternateProcess">
            <a:avLst/>
          </a:prstGeom>
          <a:noFill/>
          <a:ln cap="flat" cmpd="sng" w="9525">
            <a:solidFill>
              <a:srgbClr val="C27BA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a:solidFill>
                  <a:srgbClr val="C27BA0"/>
                </a:solidFill>
                <a:latin typeface="Cairo"/>
                <a:ea typeface="Cairo"/>
                <a:cs typeface="Cairo"/>
                <a:sym typeface="Cairo"/>
              </a:rPr>
              <a:t> smooth muscle</a:t>
            </a:r>
            <a:br>
              <a:rPr lang="ar">
                <a:solidFill>
                  <a:srgbClr val="C27BA0"/>
                </a:solidFill>
                <a:latin typeface="Cairo"/>
                <a:ea typeface="Cairo"/>
                <a:cs typeface="Cairo"/>
                <a:sym typeface="Cairo"/>
              </a:rPr>
            </a:br>
            <a:r>
              <a:rPr b="1" lang="ar">
                <a:solidFill>
                  <a:srgbClr val="C27BA0"/>
                </a:solidFill>
                <a:latin typeface="Cairo"/>
                <a:ea typeface="Cairo"/>
                <a:cs typeface="Cairo"/>
                <a:sym typeface="Cairo"/>
              </a:rPr>
              <a:t>contraction</a:t>
            </a:r>
            <a:r>
              <a:rPr lang="ar">
                <a:solidFill>
                  <a:srgbClr val="C27BA0"/>
                </a:solidFill>
                <a:latin typeface="Cairo"/>
                <a:ea typeface="Cairo"/>
                <a:cs typeface="Cairo"/>
                <a:sym typeface="Cairo"/>
              </a:rPr>
              <a:t> (especially in </a:t>
            </a:r>
            <a:r>
              <a:rPr lang="ar">
                <a:solidFill>
                  <a:srgbClr val="FF0000"/>
                </a:solidFill>
                <a:latin typeface="Cairo"/>
                <a:ea typeface="Cairo"/>
                <a:cs typeface="Cairo"/>
                <a:sym typeface="Cairo"/>
              </a:rPr>
              <a:t>heart</a:t>
            </a:r>
            <a:r>
              <a:rPr lang="ar">
                <a:solidFill>
                  <a:srgbClr val="C27BA0"/>
                </a:solidFill>
                <a:latin typeface="Cairo"/>
                <a:ea typeface="Cairo"/>
                <a:cs typeface="Cairo"/>
                <a:sym typeface="Cairo"/>
              </a:rPr>
              <a:t>)</a:t>
            </a:r>
            <a:endParaRPr>
              <a:solidFill>
                <a:srgbClr val="C27BA0"/>
              </a:solidFill>
              <a:latin typeface="Cairo"/>
              <a:ea typeface="Cairo"/>
              <a:cs typeface="Cairo"/>
              <a:sym typeface="Cairo"/>
            </a:endParaRPr>
          </a:p>
        </p:txBody>
      </p:sp>
      <p:sp>
        <p:nvSpPr>
          <p:cNvPr id="372" name="Google Shape;372;p58"/>
          <p:cNvSpPr/>
          <p:nvPr/>
        </p:nvSpPr>
        <p:spPr>
          <a:xfrm>
            <a:off x="4582796" y="3819425"/>
            <a:ext cx="2191800" cy="698400"/>
          </a:xfrm>
          <a:prstGeom prst="flowChartAlternateProcess">
            <a:avLst/>
          </a:prstGeom>
          <a:noFill/>
          <a:ln cap="flat" cmpd="sng" w="9525">
            <a:solidFill>
              <a:srgbClr val="C27BA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a:solidFill>
                  <a:srgbClr val="C27BA0"/>
                </a:solidFill>
                <a:latin typeface="Cairo"/>
                <a:ea typeface="Cairo"/>
                <a:cs typeface="Cairo"/>
                <a:sym typeface="Cairo"/>
              </a:rPr>
              <a:t>smooth muscle </a:t>
            </a:r>
            <a:r>
              <a:rPr b="1" lang="ar">
                <a:solidFill>
                  <a:srgbClr val="C27BA0"/>
                </a:solidFill>
                <a:latin typeface="Cairo"/>
                <a:ea typeface="Cairo"/>
                <a:cs typeface="Cairo"/>
                <a:sym typeface="Cairo"/>
              </a:rPr>
              <a:t>relaxation</a:t>
            </a:r>
            <a:endParaRPr>
              <a:solidFill>
                <a:srgbClr val="C27BA0"/>
              </a:solidFill>
              <a:latin typeface="Cairo"/>
              <a:ea typeface="Cairo"/>
              <a:cs typeface="Cairo"/>
              <a:sym typeface="Cairo"/>
            </a:endParaRPr>
          </a:p>
        </p:txBody>
      </p:sp>
      <p:cxnSp>
        <p:nvCxnSpPr>
          <p:cNvPr id="373" name="Google Shape;373;p58"/>
          <p:cNvCxnSpPr>
            <a:stCxn id="367" idx="2"/>
          </p:cNvCxnSpPr>
          <p:nvPr/>
        </p:nvCxnSpPr>
        <p:spPr>
          <a:xfrm flipH="1" rot="-5400000">
            <a:off x="5089796" y="3304375"/>
            <a:ext cx="522300" cy="444900"/>
          </a:xfrm>
          <a:prstGeom prst="bentConnector3">
            <a:avLst>
              <a:gd fmla="val 50000" name="adj1"/>
            </a:avLst>
          </a:prstGeom>
          <a:noFill/>
          <a:ln cap="flat" cmpd="sng" w="19050">
            <a:solidFill>
              <a:srgbClr val="3D85C6"/>
            </a:solidFill>
            <a:prstDash val="solid"/>
            <a:round/>
            <a:headEnd len="med" w="med" type="none"/>
            <a:tailEnd len="med" w="med" type="triangle"/>
          </a:ln>
        </p:spPr>
      </p:cxnSp>
      <p:cxnSp>
        <p:nvCxnSpPr>
          <p:cNvPr id="374" name="Google Shape;374;p58"/>
          <p:cNvCxnSpPr>
            <a:stCxn id="368" idx="2"/>
            <a:endCxn id="371" idx="0"/>
          </p:cNvCxnSpPr>
          <p:nvPr/>
        </p:nvCxnSpPr>
        <p:spPr>
          <a:xfrm rot="5400000">
            <a:off x="3381846" y="3274075"/>
            <a:ext cx="553800" cy="537000"/>
          </a:xfrm>
          <a:prstGeom prst="bentConnector3">
            <a:avLst>
              <a:gd fmla="val 49995" name="adj1"/>
            </a:avLst>
          </a:prstGeom>
          <a:noFill/>
          <a:ln cap="flat" cmpd="sng" w="19050">
            <a:solidFill>
              <a:srgbClr val="3D85C6"/>
            </a:solidFill>
            <a:prstDash val="solid"/>
            <a:round/>
            <a:headEnd len="med" w="med" type="none"/>
            <a:tailEnd len="med" w="med" type="triangle"/>
          </a:ln>
        </p:spPr>
      </p:cxnSp>
      <p:sp>
        <p:nvSpPr>
          <p:cNvPr id="375" name="Google Shape;375;p58"/>
          <p:cNvSpPr/>
          <p:nvPr/>
        </p:nvSpPr>
        <p:spPr>
          <a:xfrm>
            <a:off x="8" y="3817650"/>
            <a:ext cx="2191800" cy="698400"/>
          </a:xfrm>
          <a:prstGeom prst="flowChartAlternateProcess">
            <a:avLst/>
          </a:prstGeom>
          <a:noFill/>
          <a:ln cap="flat" cmpd="sng" w="9525">
            <a:solidFill>
              <a:srgbClr val="C27BA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a:solidFill>
                  <a:srgbClr val="C27BA0"/>
                </a:solidFill>
                <a:latin typeface="Cairo"/>
                <a:ea typeface="Cairo"/>
                <a:cs typeface="Cairo"/>
                <a:sym typeface="Cairo"/>
              </a:rPr>
              <a:t>smooth muscle </a:t>
            </a:r>
            <a:r>
              <a:rPr b="1" lang="ar">
                <a:solidFill>
                  <a:srgbClr val="C27BA0"/>
                </a:solidFill>
                <a:latin typeface="Cairo"/>
                <a:ea typeface="Cairo"/>
                <a:cs typeface="Cairo"/>
                <a:sym typeface="Cairo"/>
              </a:rPr>
              <a:t>contraction</a:t>
            </a:r>
            <a:endParaRPr>
              <a:solidFill>
                <a:srgbClr val="C27BA0"/>
              </a:solidFill>
              <a:latin typeface="Cairo"/>
              <a:ea typeface="Cairo"/>
              <a:cs typeface="Cairo"/>
              <a:sym typeface="Cairo"/>
            </a:endParaRPr>
          </a:p>
        </p:txBody>
      </p:sp>
      <p:cxnSp>
        <p:nvCxnSpPr>
          <p:cNvPr id="376" name="Google Shape;376;p58"/>
          <p:cNvCxnSpPr>
            <a:stCxn id="363" idx="2"/>
            <a:endCxn id="375" idx="0"/>
          </p:cNvCxnSpPr>
          <p:nvPr/>
        </p:nvCxnSpPr>
        <p:spPr>
          <a:xfrm rot="5400000">
            <a:off x="876325" y="2605575"/>
            <a:ext cx="1431600" cy="992700"/>
          </a:xfrm>
          <a:prstGeom prst="bentConnector3">
            <a:avLst>
              <a:gd fmla="val 49997" name="adj1"/>
            </a:avLst>
          </a:prstGeom>
          <a:noFill/>
          <a:ln cap="flat" cmpd="sng" w="19050">
            <a:solidFill>
              <a:srgbClr val="3D85C6"/>
            </a:solidFill>
            <a:prstDash val="solid"/>
            <a:round/>
            <a:headEnd len="med" w="med" type="none"/>
            <a:tailEnd len="med" w="med" type="triangle"/>
          </a:ln>
        </p:spPr>
      </p:cxnSp>
      <p:sp>
        <p:nvSpPr>
          <p:cNvPr id="377" name="Google Shape;377;p58"/>
          <p:cNvSpPr txBox="1"/>
          <p:nvPr/>
        </p:nvSpPr>
        <p:spPr>
          <a:xfrm>
            <a:off x="2615875" y="1497363"/>
            <a:ext cx="1983900" cy="423600"/>
          </a:xfrm>
          <a:prstGeom prst="rect">
            <a:avLst/>
          </a:prstGeom>
          <a:noFill/>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lt2"/>
                </a:solidFill>
                <a:latin typeface="Cairo"/>
                <a:ea typeface="Cairo"/>
                <a:cs typeface="Cairo"/>
                <a:sym typeface="Cairo"/>
              </a:rPr>
              <a:t>What do the receptors do?</a:t>
            </a:r>
            <a:endParaRPr b="1" sz="1200">
              <a:solidFill>
                <a:schemeClr val="lt2"/>
              </a:solidFill>
              <a:latin typeface="Cairo"/>
              <a:ea typeface="Cairo"/>
              <a:cs typeface="Cairo"/>
              <a:sym typeface="Cairo"/>
            </a:endParaRPr>
          </a:p>
        </p:txBody>
      </p:sp>
      <p:pic>
        <p:nvPicPr>
          <p:cNvPr id="378" name="Google Shape;378;p58"/>
          <p:cNvPicPr preferRelativeResize="0"/>
          <p:nvPr/>
        </p:nvPicPr>
        <p:blipFill rotWithShape="1">
          <a:blip r:embed="rId3">
            <a:alphaModFix/>
          </a:blip>
          <a:srcRect b="5740" l="4527" r="4189" t="4701"/>
          <a:stretch/>
        </p:blipFill>
        <p:spPr>
          <a:xfrm>
            <a:off x="1146300" y="5898975"/>
            <a:ext cx="4585599" cy="3399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59"/>
          <p:cNvSpPr/>
          <p:nvPr/>
        </p:nvSpPr>
        <p:spPr>
          <a:xfrm>
            <a:off x="2607950" y="1410775"/>
            <a:ext cx="1447200" cy="303300"/>
          </a:xfrm>
          <a:prstGeom prst="roundRect">
            <a:avLst>
              <a:gd fmla="val 16667" name="adj"/>
            </a:avLst>
          </a:prstGeom>
          <a:noFill/>
          <a:ln cap="flat" cmpd="sng" w="9525">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9"/>
          <p:cNvSpPr/>
          <p:nvPr/>
        </p:nvSpPr>
        <p:spPr>
          <a:xfrm>
            <a:off x="1962325" y="1791775"/>
            <a:ext cx="2651700" cy="303300"/>
          </a:xfrm>
          <a:prstGeom prst="roundRect">
            <a:avLst>
              <a:gd fmla="val 16667" name="adj"/>
            </a:avLst>
          </a:prstGeom>
          <a:noFill/>
          <a:ln cap="flat" cmpd="sng" w="9525">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9"/>
          <p:cNvSpPr/>
          <p:nvPr/>
        </p:nvSpPr>
        <p:spPr>
          <a:xfrm>
            <a:off x="1972000" y="2172775"/>
            <a:ext cx="2773200" cy="303300"/>
          </a:xfrm>
          <a:prstGeom prst="roundRect">
            <a:avLst>
              <a:gd fmla="val 16667" name="adj"/>
            </a:avLst>
          </a:prstGeom>
          <a:noFill/>
          <a:ln cap="flat" cmpd="sng" w="9525">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59"/>
          <p:cNvSpPr/>
          <p:nvPr/>
        </p:nvSpPr>
        <p:spPr>
          <a:xfrm>
            <a:off x="2419525" y="2629975"/>
            <a:ext cx="2211300" cy="303300"/>
          </a:xfrm>
          <a:prstGeom prst="roundRect">
            <a:avLst>
              <a:gd fmla="val 16667" name="adj"/>
            </a:avLst>
          </a:prstGeom>
          <a:noFill/>
          <a:ln cap="flat" cmpd="sng" w="9525">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59"/>
          <p:cNvSpPr/>
          <p:nvPr/>
        </p:nvSpPr>
        <p:spPr>
          <a:xfrm>
            <a:off x="2343325" y="3010975"/>
            <a:ext cx="2299200" cy="303300"/>
          </a:xfrm>
          <a:prstGeom prst="roundRect">
            <a:avLst>
              <a:gd fmla="val 16667" name="adj"/>
            </a:avLst>
          </a:prstGeom>
          <a:noFill/>
          <a:ln cap="flat" cmpd="sng" w="9525">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9"/>
          <p:cNvSpPr/>
          <p:nvPr/>
        </p:nvSpPr>
        <p:spPr>
          <a:xfrm>
            <a:off x="2974825" y="3397775"/>
            <a:ext cx="1036200" cy="303300"/>
          </a:xfrm>
          <a:prstGeom prst="roundRect">
            <a:avLst>
              <a:gd fmla="val 16667" name="adj"/>
            </a:avLst>
          </a:prstGeom>
          <a:noFill/>
          <a:ln cap="flat" cmpd="sng" w="9525">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9"/>
          <p:cNvSpPr/>
          <p:nvPr/>
        </p:nvSpPr>
        <p:spPr>
          <a:xfrm>
            <a:off x="2680850" y="3786500"/>
            <a:ext cx="1617900" cy="303300"/>
          </a:xfrm>
          <a:prstGeom prst="roundRect">
            <a:avLst>
              <a:gd fmla="val 16667" name="adj"/>
            </a:avLst>
          </a:prstGeom>
          <a:noFill/>
          <a:ln cap="flat" cmpd="sng" w="9525">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9"/>
          <p:cNvSpPr/>
          <p:nvPr/>
        </p:nvSpPr>
        <p:spPr>
          <a:xfrm>
            <a:off x="2289300" y="5464275"/>
            <a:ext cx="2857200" cy="303300"/>
          </a:xfrm>
          <a:prstGeom prst="roundRect">
            <a:avLst>
              <a:gd fmla="val 16667" name="adj"/>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9"/>
          <p:cNvSpPr/>
          <p:nvPr/>
        </p:nvSpPr>
        <p:spPr>
          <a:xfrm>
            <a:off x="2817600" y="7856050"/>
            <a:ext cx="1222800" cy="303300"/>
          </a:xfrm>
          <a:prstGeom prst="roundRect">
            <a:avLst>
              <a:gd fmla="val 16667" name="adj"/>
            </a:avLst>
          </a:prstGeom>
          <a:noFill/>
          <a:ln cap="flat" cmpd="sng" w="9525">
            <a:solidFill>
              <a:srgbClr val="F1C23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9"/>
          <p:cNvSpPr/>
          <p:nvPr/>
        </p:nvSpPr>
        <p:spPr>
          <a:xfrm>
            <a:off x="2864850" y="8298575"/>
            <a:ext cx="1128300" cy="303300"/>
          </a:xfrm>
          <a:prstGeom prst="roundRect">
            <a:avLst>
              <a:gd fmla="val 16667" name="adj"/>
            </a:avLst>
          </a:prstGeom>
          <a:noFill/>
          <a:ln cap="flat" cmpd="sng" w="9525">
            <a:solidFill>
              <a:srgbClr val="F1C23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59"/>
          <p:cNvSpPr txBox="1"/>
          <p:nvPr/>
        </p:nvSpPr>
        <p:spPr>
          <a:xfrm rot="-427131">
            <a:off x="1692686" y="2523853"/>
            <a:ext cx="1036087" cy="45288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increases</a:t>
            </a:r>
            <a:endParaRPr b="1" sz="1000"/>
          </a:p>
        </p:txBody>
      </p:sp>
      <p:sp>
        <p:nvSpPr>
          <p:cNvPr id="394" name="Google Shape;394;p59"/>
          <p:cNvSpPr txBox="1"/>
          <p:nvPr/>
        </p:nvSpPr>
        <p:spPr>
          <a:xfrm rot="564957">
            <a:off x="1947754" y="3281241"/>
            <a:ext cx="1036059" cy="4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aggregates</a:t>
            </a:r>
            <a:endParaRPr b="1" sz="1000"/>
          </a:p>
        </p:txBody>
      </p:sp>
      <p:sp>
        <p:nvSpPr>
          <p:cNvPr id="395" name="Google Shape;395;p59"/>
          <p:cNvSpPr/>
          <p:nvPr/>
        </p:nvSpPr>
        <p:spPr>
          <a:xfrm>
            <a:off x="2359500" y="771325"/>
            <a:ext cx="2139000" cy="452700"/>
          </a:xfrm>
          <a:prstGeom prst="round2DiagRect">
            <a:avLst>
              <a:gd fmla="val 16667" name="adj1"/>
              <a:gd fmla="val 22225" name="adj2"/>
            </a:avLst>
          </a:prstGeom>
          <a:gradFill>
            <a:gsLst>
              <a:gs pos="0">
                <a:srgbClr val="F5D0D0"/>
              </a:gs>
              <a:gs pos="100000">
                <a:srgbClr val="D9686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FFFFFF"/>
                </a:solidFill>
                <a:latin typeface="Cairo"/>
                <a:ea typeface="Cairo"/>
                <a:cs typeface="Cairo"/>
                <a:sym typeface="Cairo"/>
              </a:rPr>
              <a:t>    </a:t>
            </a:r>
            <a:r>
              <a:rPr lang="ar">
                <a:solidFill>
                  <a:srgbClr val="FFFFFF"/>
                </a:solidFill>
                <a:latin typeface="Cairo"/>
                <a:ea typeface="Cairo"/>
                <a:cs typeface="Cairo"/>
                <a:sym typeface="Cairo"/>
              </a:rPr>
              <a:t>circulatory</a:t>
            </a:r>
            <a:r>
              <a:rPr lang="ar">
                <a:solidFill>
                  <a:srgbClr val="FFFFFF"/>
                </a:solidFill>
                <a:latin typeface="Cairo"/>
                <a:ea typeface="Cairo"/>
                <a:cs typeface="Cairo"/>
                <a:sym typeface="Cairo"/>
              </a:rPr>
              <a:t> system </a:t>
            </a:r>
            <a:endParaRPr>
              <a:solidFill>
                <a:srgbClr val="FFFFFF"/>
              </a:solidFill>
              <a:latin typeface="Cairo"/>
              <a:ea typeface="Cairo"/>
              <a:cs typeface="Cairo"/>
              <a:sym typeface="Cairo"/>
            </a:endParaRPr>
          </a:p>
        </p:txBody>
      </p:sp>
      <p:sp>
        <p:nvSpPr>
          <p:cNvPr id="396" name="Google Shape;396;p59"/>
          <p:cNvSpPr/>
          <p:nvPr/>
        </p:nvSpPr>
        <p:spPr>
          <a:xfrm>
            <a:off x="2359500" y="4562000"/>
            <a:ext cx="2139000" cy="528300"/>
          </a:xfrm>
          <a:prstGeom prst="round2DiagRect">
            <a:avLst>
              <a:gd fmla="val 16667" name="adj1"/>
              <a:gd fmla="val 22225" name="adj2"/>
            </a:avLst>
          </a:prstGeom>
          <a:gradFill>
            <a:gsLst>
              <a:gs pos="0">
                <a:srgbClr val="B6D7A8"/>
              </a:gs>
              <a:gs pos="100000">
                <a:srgbClr val="93BC8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FFFFFF"/>
                </a:solidFill>
                <a:latin typeface="Cairo"/>
                <a:ea typeface="Cairo"/>
                <a:cs typeface="Cairo"/>
                <a:sym typeface="Cairo"/>
              </a:rPr>
              <a:t>   respiratory system </a:t>
            </a:r>
            <a:endParaRPr>
              <a:solidFill>
                <a:srgbClr val="FFFFFF"/>
              </a:solidFill>
              <a:latin typeface="Cairo"/>
              <a:ea typeface="Cairo"/>
              <a:cs typeface="Cairo"/>
              <a:sym typeface="Cairo"/>
            </a:endParaRPr>
          </a:p>
        </p:txBody>
      </p:sp>
      <p:sp>
        <p:nvSpPr>
          <p:cNvPr id="397" name="Google Shape;397;p59"/>
          <p:cNvSpPr/>
          <p:nvPr/>
        </p:nvSpPr>
        <p:spPr>
          <a:xfrm>
            <a:off x="2359500" y="6676013"/>
            <a:ext cx="2139000" cy="528300"/>
          </a:xfrm>
          <a:prstGeom prst="round2DiagRect">
            <a:avLst>
              <a:gd fmla="val 16667" name="adj1"/>
              <a:gd fmla="val 22225" name="adj2"/>
            </a:avLst>
          </a:prstGeom>
          <a:gradFill>
            <a:gsLst>
              <a:gs pos="0">
                <a:srgbClr val="FFE599"/>
              </a:gs>
              <a:gs pos="100000">
                <a:srgbClr val="FAD25C"/>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a:solidFill>
                  <a:srgbClr val="FFFFFF"/>
                </a:solidFill>
                <a:latin typeface="Cairo"/>
                <a:ea typeface="Cairo"/>
                <a:cs typeface="Cairo"/>
                <a:sym typeface="Cairo"/>
              </a:rPr>
              <a:t>    nervous system </a:t>
            </a:r>
            <a:endParaRPr>
              <a:solidFill>
                <a:srgbClr val="FFFFFF"/>
              </a:solidFill>
              <a:latin typeface="Cairo"/>
              <a:ea typeface="Cairo"/>
              <a:cs typeface="Cairo"/>
              <a:sym typeface="Cairo"/>
            </a:endParaRPr>
          </a:p>
        </p:txBody>
      </p:sp>
      <p:sp>
        <p:nvSpPr>
          <p:cNvPr id="398" name="Google Shape;398;p59"/>
          <p:cNvSpPr/>
          <p:nvPr/>
        </p:nvSpPr>
        <p:spPr>
          <a:xfrm>
            <a:off x="88075" y="681175"/>
            <a:ext cx="1447200" cy="452700"/>
          </a:xfrm>
          <a:prstGeom prst="snip2DiagRect">
            <a:avLst>
              <a:gd fmla="val 0" name="adj1"/>
              <a:gd fmla="val 16667" name="adj2"/>
            </a:avLst>
          </a:prstGeom>
          <a:gradFill>
            <a:gsLst>
              <a:gs pos="0">
                <a:srgbClr val="51AB2A"/>
              </a:gs>
              <a:gs pos="100000">
                <a:srgbClr val="203E13"/>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Cairo"/>
                <a:ea typeface="Cairo"/>
                <a:cs typeface="Cairo"/>
                <a:sym typeface="Cairo"/>
              </a:rPr>
              <a:t>sympathetic</a:t>
            </a:r>
            <a:endParaRPr b="1">
              <a:solidFill>
                <a:srgbClr val="FFFFFF"/>
              </a:solidFill>
              <a:latin typeface="Cairo"/>
              <a:ea typeface="Cairo"/>
              <a:cs typeface="Cairo"/>
              <a:sym typeface="Cairo"/>
            </a:endParaRPr>
          </a:p>
          <a:p>
            <a:pPr indent="0" lvl="0" marL="0" rtl="0" algn="ctr">
              <a:spcBef>
                <a:spcPts val="0"/>
              </a:spcBef>
              <a:spcAft>
                <a:spcPts val="0"/>
              </a:spcAft>
              <a:buNone/>
            </a:pPr>
            <a:r>
              <a:rPr b="1" lang="ar">
                <a:solidFill>
                  <a:srgbClr val="FFFFFF"/>
                </a:solidFill>
                <a:latin typeface="Cairo"/>
                <a:ea typeface="Cairo"/>
                <a:cs typeface="Cairo"/>
                <a:sym typeface="Cairo"/>
              </a:rPr>
              <a:t>adrenergic  </a:t>
            </a:r>
            <a:endParaRPr b="1">
              <a:solidFill>
                <a:srgbClr val="FFFFFF"/>
              </a:solidFill>
              <a:latin typeface="Cairo"/>
              <a:ea typeface="Cairo"/>
              <a:cs typeface="Cairo"/>
              <a:sym typeface="Cairo"/>
            </a:endParaRPr>
          </a:p>
        </p:txBody>
      </p:sp>
      <p:sp>
        <p:nvSpPr>
          <p:cNvPr id="399" name="Google Shape;399;p59"/>
          <p:cNvSpPr/>
          <p:nvPr/>
        </p:nvSpPr>
        <p:spPr>
          <a:xfrm>
            <a:off x="4909875" y="681175"/>
            <a:ext cx="1671000" cy="452700"/>
          </a:xfrm>
          <a:prstGeom prst="snip2DiagRect">
            <a:avLst>
              <a:gd fmla="val 0" name="adj1"/>
              <a:gd fmla="val 16667" name="adj2"/>
            </a:avLst>
          </a:prstGeom>
          <a:gradFill>
            <a:gsLst>
              <a:gs pos="0">
                <a:srgbClr val="EA9999"/>
              </a:gs>
              <a:gs pos="100000">
                <a:srgbClr val="E06666"/>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Cairo"/>
                <a:ea typeface="Cairo"/>
                <a:cs typeface="Cairo"/>
                <a:sym typeface="Cairo"/>
              </a:rPr>
              <a:t>para</a:t>
            </a:r>
            <a:r>
              <a:rPr b="1" lang="ar">
                <a:solidFill>
                  <a:srgbClr val="FFFFFF"/>
                </a:solidFill>
                <a:latin typeface="Cairo"/>
                <a:ea typeface="Cairo"/>
                <a:cs typeface="Cairo"/>
                <a:sym typeface="Cairo"/>
              </a:rPr>
              <a:t>sympathetic</a:t>
            </a:r>
            <a:endParaRPr b="1">
              <a:solidFill>
                <a:srgbClr val="FFFFFF"/>
              </a:solidFill>
              <a:latin typeface="Cairo"/>
              <a:ea typeface="Cairo"/>
              <a:cs typeface="Cairo"/>
              <a:sym typeface="Cairo"/>
            </a:endParaRPr>
          </a:p>
          <a:p>
            <a:pPr indent="0" lvl="0" marL="0" rtl="0" algn="ctr">
              <a:spcBef>
                <a:spcPts val="0"/>
              </a:spcBef>
              <a:spcAft>
                <a:spcPts val="0"/>
              </a:spcAft>
              <a:buNone/>
            </a:pPr>
            <a:r>
              <a:rPr b="1" lang="ar">
                <a:solidFill>
                  <a:srgbClr val="FFFFFF"/>
                </a:solidFill>
                <a:latin typeface="Cairo"/>
                <a:ea typeface="Cairo"/>
                <a:cs typeface="Cairo"/>
                <a:sym typeface="Cairo"/>
              </a:rPr>
              <a:t>muscarinic  </a:t>
            </a:r>
            <a:endParaRPr b="1">
              <a:solidFill>
                <a:srgbClr val="FFFFFF"/>
              </a:solidFill>
              <a:latin typeface="Cairo"/>
              <a:ea typeface="Cairo"/>
              <a:cs typeface="Cairo"/>
              <a:sym typeface="Cairo"/>
            </a:endParaRPr>
          </a:p>
        </p:txBody>
      </p:sp>
      <p:sp>
        <p:nvSpPr>
          <p:cNvPr id="400" name="Google Shape;400;p59"/>
          <p:cNvSpPr/>
          <p:nvPr/>
        </p:nvSpPr>
        <p:spPr>
          <a:xfrm>
            <a:off x="390175" y="7394225"/>
            <a:ext cx="702300" cy="610500"/>
          </a:xfrm>
          <a:prstGeom prst="hexagon">
            <a:avLst>
              <a:gd fmla="val 25000" name="adj"/>
              <a:gd fmla="val 115470" name="vf"/>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800">
                <a:solidFill>
                  <a:schemeClr val="dk1"/>
                </a:solidFill>
              </a:rPr>
              <a:t>α1</a:t>
            </a:r>
            <a:endParaRPr sz="1800"/>
          </a:p>
        </p:txBody>
      </p:sp>
      <p:sp>
        <p:nvSpPr>
          <p:cNvPr id="401" name="Google Shape;401;p59"/>
          <p:cNvSpPr/>
          <p:nvPr/>
        </p:nvSpPr>
        <p:spPr>
          <a:xfrm>
            <a:off x="302075" y="5531050"/>
            <a:ext cx="702300" cy="610500"/>
          </a:xfrm>
          <a:prstGeom prst="hexagon">
            <a:avLst>
              <a:gd fmla="val 25000"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2000">
                <a:solidFill>
                  <a:schemeClr val="dk1"/>
                </a:solidFill>
              </a:rPr>
              <a:t>β2</a:t>
            </a:r>
            <a:endParaRPr/>
          </a:p>
        </p:txBody>
      </p:sp>
      <p:sp>
        <p:nvSpPr>
          <p:cNvPr id="402" name="Google Shape;402;p59"/>
          <p:cNvSpPr/>
          <p:nvPr/>
        </p:nvSpPr>
        <p:spPr>
          <a:xfrm>
            <a:off x="302075" y="2195600"/>
            <a:ext cx="702300" cy="610500"/>
          </a:xfrm>
          <a:prstGeom prst="hexagon">
            <a:avLst>
              <a:gd fmla="val 25000" name="adj"/>
              <a:gd fmla="val 115470" name="vf"/>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2000">
                <a:solidFill>
                  <a:schemeClr val="dk1"/>
                </a:solidFill>
              </a:rPr>
              <a:t>α2</a:t>
            </a:r>
            <a:endParaRPr/>
          </a:p>
        </p:txBody>
      </p:sp>
      <p:sp>
        <p:nvSpPr>
          <p:cNvPr id="403" name="Google Shape;403;p59"/>
          <p:cNvSpPr/>
          <p:nvPr/>
        </p:nvSpPr>
        <p:spPr>
          <a:xfrm>
            <a:off x="298825" y="3922263"/>
            <a:ext cx="702300" cy="610500"/>
          </a:xfrm>
          <a:prstGeom prst="hexagon">
            <a:avLst>
              <a:gd fmla="val 25000"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2000">
                <a:solidFill>
                  <a:schemeClr val="dk1"/>
                </a:solidFill>
              </a:rPr>
              <a:t>β1</a:t>
            </a:r>
            <a:endParaRPr/>
          </a:p>
        </p:txBody>
      </p:sp>
      <p:sp>
        <p:nvSpPr>
          <p:cNvPr id="404" name="Google Shape;404;p59"/>
          <p:cNvSpPr/>
          <p:nvPr/>
        </p:nvSpPr>
        <p:spPr>
          <a:xfrm>
            <a:off x="5769825" y="1781200"/>
            <a:ext cx="641700" cy="610500"/>
          </a:xfrm>
          <a:prstGeom prst="hexagon">
            <a:avLst>
              <a:gd fmla="val 25000" name="adj"/>
              <a:gd fmla="val 115470" name="vf"/>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t>M1</a:t>
            </a:r>
            <a:endParaRPr b="1"/>
          </a:p>
        </p:txBody>
      </p:sp>
      <p:sp>
        <p:nvSpPr>
          <p:cNvPr id="405" name="Google Shape;405;p59"/>
          <p:cNvSpPr/>
          <p:nvPr/>
        </p:nvSpPr>
        <p:spPr>
          <a:xfrm>
            <a:off x="5769825" y="6527875"/>
            <a:ext cx="641700" cy="610500"/>
          </a:xfrm>
          <a:prstGeom prst="hexagon">
            <a:avLst>
              <a:gd fmla="val 25000" name="adj"/>
              <a:gd fmla="val 115470" name="vf"/>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M3</a:t>
            </a:r>
            <a:endParaRPr/>
          </a:p>
        </p:txBody>
      </p:sp>
      <p:sp>
        <p:nvSpPr>
          <p:cNvPr id="406" name="Google Shape;406;p59"/>
          <p:cNvSpPr/>
          <p:nvPr/>
        </p:nvSpPr>
        <p:spPr>
          <a:xfrm>
            <a:off x="5769825" y="4036175"/>
            <a:ext cx="641700" cy="610500"/>
          </a:xfrm>
          <a:prstGeom prst="hexagon">
            <a:avLst>
              <a:gd fmla="val 25000" name="adj"/>
              <a:gd fmla="val 115470" name="vf"/>
            </a:avLst>
          </a:prstGeom>
          <a:solidFill>
            <a:srgbClr val="F4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a:t>M2</a:t>
            </a:r>
            <a:endParaRPr/>
          </a:p>
        </p:txBody>
      </p:sp>
      <p:sp>
        <p:nvSpPr>
          <p:cNvPr id="407" name="Google Shape;407;p59"/>
          <p:cNvSpPr txBox="1"/>
          <p:nvPr/>
        </p:nvSpPr>
        <p:spPr>
          <a:xfrm>
            <a:off x="1535275" y="1371275"/>
            <a:ext cx="3374700" cy="30435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ar" sz="1200">
                <a:latin typeface="Cairo"/>
                <a:ea typeface="Cairo"/>
                <a:cs typeface="Cairo"/>
                <a:sym typeface="Cairo"/>
              </a:rPr>
              <a:t>                          </a:t>
            </a:r>
            <a:r>
              <a:rPr lang="ar" sz="1300">
                <a:latin typeface="Cairo"/>
                <a:ea typeface="Cairo"/>
                <a:cs typeface="Cairo"/>
                <a:sym typeface="Cairo"/>
              </a:rPr>
              <a:t>        cardiac output </a:t>
            </a:r>
            <a:endParaRPr sz="1300">
              <a:latin typeface="Cairo"/>
              <a:ea typeface="Cairo"/>
              <a:cs typeface="Cairo"/>
              <a:sym typeface="Cairo"/>
            </a:endParaRPr>
          </a:p>
          <a:p>
            <a:pPr indent="0" lvl="0" marL="0" rtl="0" algn="ctr">
              <a:lnSpc>
                <a:spcPct val="200000"/>
              </a:lnSpc>
              <a:spcBef>
                <a:spcPts val="0"/>
              </a:spcBef>
              <a:spcAft>
                <a:spcPts val="0"/>
              </a:spcAft>
              <a:buNone/>
            </a:pPr>
            <a:r>
              <a:rPr lang="ar" sz="1300">
                <a:latin typeface="Cairo"/>
                <a:ea typeface="Cairo"/>
                <a:cs typeface="Cairo"/>
                <a:sym typeface="Cairo"/>
              </a:rPr>
              <a:t>     SA node: heart rate (chronotropic)</a:t>
            </a:r>
            <a:endParaRPr sz="1300">
              <a:latin typeface="Cairo"/>
              <a:ea typeface="Cairo"/>
              <a:cs typeface="Cairo"/>
              <a:sym typeface="Cairo"/>
            </a:endParaRPr>
          </a:p>
          <a:p>
            <a:pPr indent="0" lvl="0" marL="0" rtl="0" algn="ctr">
              <a:lnSpc>
                <a:spcPct val="200000"/>
              </a:lnSpc>
              <a:spcBef>
                <a:spcPts val="0"/>
              </a:spcBef>
              <a:spcAft>
                <a:spcPts val="0"/>
              </a:spcAft>
              <a:buNone/>
            </a:pPr>
            <a:r>
              <a:rPr lang="ar" sz="1300">
                <a:latin typeface="Cairo"/>
                <a:ea typeface="Cairo"/>
                <a:cs typeface="Cairo"/>
                <a:sym typeface="Cairo"/>
              </a:rPr>
              <a:t>      </a:t>
            </a:r>
            <a:r>
              <a:rPr lang="ar" sz="1200">
                <a:latin typeface="Cairo"/>
                <a:ea typeface="Cairo"/>
                <a:cs typeface="Cairo"/>
                <a:sym typeface="Cairo"/>
              </a:rPr>
              <a:t>cardiac muscle: contractility (inotropic)*</a:t>
            </a:r>
            <a:endParaRPr sz="1200">
              <a:latin typeface="Cairo"/>
              <a:ea typeface="Cairo"/>
              <a:cs typeface="Cairo"/>
              <a:sym typeface="Cairo"/>
            </a:endParaRPr>
          </a:p>
          <a:p>
            <a:pPr indent="0" lvl="0" marL="0" rtl="0" algn="ctr">
              <a:lnSpc>
                <a:spcPct val="200000"/>
              </a:lnSpc>
              <a:spcBef>
                <a:spcPts val="0"/>
              </a:spcBef>
              <a:spcAft>
                <a:spcPts val="0"/>
              </a:spcAft>
              <a:buNone/>
            </a:pPr>
            <a:r>
              <a:rPr lang="ar" sz="1300">
                <a:latin typeface="Cairo"/>
                <a:ea typeface="Cairo"/>
                <a:cs typeface="Cairo"/>
                <a:sym typeface="Cairo"/>
              </a:rPr>
              <a:t>        conduction at AV node </a:t>
            </a:r>
            <a:endParaRPr sz="1300">
              <a:latin typeface="Cairo"/>
              <a:ea typeface="Cairo"/>
              <a:cs typeface="Cairo"/>
              <a:sym typeface="Cairo"/>
            </a:endParaRPr>
          </a:p>
          <a:p>
            <a:pPr indent="0" lvl="0" marL="0" rtl="0" algn="ctr">
              <a:lnSpc>
                <a:spcPct val="200000"/>
              </a:lnSpc>
              <a:spcBef>
                <a:spcPts val="0"/>
              </a:spcBef>
              <a:spcAft>
                <a:spcPts val="0"/>
              </a:spcAft>
              <a:buNone/>
            </a:pPr>
            <a:r>
              <a:rPr lang="ar" sz="1300">
                <a:latin typeface="Cairo"/>
                <a:ea typeface="Cairo"/>
                <a:cs typeface="Cairo"/>
                <a:sym typeface="Cairo"/>
              </a:rPr>
              <a:t>          vascular smooth muscle** </a:t>
            </a:r>
            <a:endParaRPr sz="1300">
              <a:latin typeface="Cairo"/>
              <a:ea typeface="Cairo"/>
              <a:cs typeface="Cairo"/>
              <a:sym typeface="Cairo"/>
            </a:endParaRPr>
          </a:p>
          <a:p>
            <a:pPr indent="0" lvl="0" marL="0" rtl="0" algn="ctr">
              <a:lnSpc>
                <a:spcPct val="200000"/>
              </a:lnSpc>
              <a:spcBef>
                <a:spcPts val="0"/>
              </a:spcBef>
              <a:spcAft>
                <a:spcPts val="0"/>
              </a:spcAft>
              <a:buNone/>
            </a:pPr>
            <a:r>
              <a:rPr lang="ar" sz="1300">
                <a:latin typeface="Cairo"/>
                <a:ea typeface="Cairo"/>
                <a:cs typeface="Cairo"/>
                <a:sym typeface="Cairo"/>
              </a:rPr>
              <a:t>           platelets </a:t>
            </a:r>
            <a:endParaRPr sz="1300">
              <a:latin typeface="Cairo"/>
              <a:ea typeface="Cairo"/>
              <a:cs typeface="Cairo"/>
              <a:sym typeface="Cairo"/>
            </a:endParaRPr>
          </a:p>
          <a:p>
            <a:pPr indent="0" lvl="0" marL="0" rtl="0" algn="ctr">
              <a:lnSpc>
                <a:spcPct val="200000"/>
              </a:lnSpc>
              <a:spcBef>
                <a:spcPts val="0"/>
              </a:spcBef>
              <a:spcAft>
                <a:spcPts val="0"/>
              </a:spcAft>
              <a:buNone/>
            </a:pPr>
            <a:r>
              <a:rPr lang="ar" sz="1300">
                <a:latin typeface="Cairo"/>
                <a:ea typeface="Cairo"/>
                <a:cs typeface="Cairo"/>
                <a:sym typeface="Cairo"/>
              </a:rPr>
              <a:t>            mast cells-histamine   </a:t>
            </a:r>
            <a:endParaRPr sz="1300">
              <a:latin typeface="Cairo"/>
              <a:ea typeface="Cairo"/>
              <a:cs typeface="Cairo"/>
              <a:sym typeface="Cairo"/>
            </a:endParaRPr>
          </a:p>
        </p:txBody>
      </p:sp>
      <p:sp>
        <p:nvSpPr>
          <p:cNvPr id="408" name="Google Shape;408;p59"/>
          <p:cNvSpPr txBox="1"/>
          <p:nvPr/>
        </p:nvSpPr>
        <p:spPr>
          <a:xfrm>
            <a:off x="2289300" y="5384775"/>
            <a:ext cx="2857200" cy="52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a:latin typeface="Cairo"/>
                <a:ea typeface="Cairo"/>
                <a:cs typeface="Cairo"/>
                <a:sym typeface="Cairo"/>
              </a:rPr>
              <a:t>smooth muscles of bronchioles</a:t>
            </a:r>
            <a:br>
              <a:rPr lang="ar">
                <a:latin typeface="Cairo"/>
                <a:ea typeface="Cairo"/>
                <a:cs typeface="Cairo"/>
                <a:sym typeface="Cairo"/>
              </a:rPr>
            </a:br>
            <a:endParaRPr>
              <a:latin typeface="Cairo"/>
              <a:ea typeface="Cairo"/>
              <a:cs typeface="Cairo"/>
              <a:sym typeface="Cairo"/>
            </a:endParaRPr>
          </a:p>
        </p:txBody>
      </p:sp>
      <p:sp>
        <p:nvSpPr>
          <p:cNvPr id="409" name="Google Shape;409;p59"/>
          <p:cNvSpPr txBox="1"/>
          <p:nvPr/>
        </p:nvSpPr>
        <p:spPr>
          <a:xfrm>
            <a:off x="2705400" y="7793125"/>
            <a:ext cx="1447200" cy="940200"/>
          </a:xfrm>
          <a:prstGeom prst="rect">
            <a:avLst/>
          </a:prstGeom>
          <a:noFill/>
          <a:ln>
            <a:noFill/>
          </a:ln>
        </p:spPr>
        <p:txBody>
          <a:bodyPr anchorCtr="0" anchor="t" bIns="91425" lIns="91425" spcFirstLastPara="1" rIns="91425" wrap="square" tIns="91425">
            <a:noAutofit/>
          </a:bodyPr>
          <a:lstStyle/>
          <a:p>
            <a:pPr indent="0" lvl="0" marL="0" rtl="0" algn="ctr">
              <a:lnSpc>
                <a:spcPct val="200000"/>
              </a:lnSpc>
              <a:spcBef>
                <a:spcPts val="0"/>
              </a:spcBef>
              <a:spcAft>
                <a:spcPts val="0"/>
              </a:spcAft>
              <a:buNone/>
            </a:pPr>
            <a:r>
              <a:rPr lang="ar">
                <a:latin typeface="Cairo"/>
                <a:ea typeface="Cairo"/>
                <a:cs typeface="Cairo"/>
                <a:sym typeface="Cairo"/>
              </a:rPr>
              <a:t>pupil of eye</a:t>
            </a:r>
            <a:br>
              <a:rPr lang="ar">
                <a:latin typeface="Cairo"/>
                <a:ea typeface="Cairo"/>
                <a:cs typeface="Cairo"/>
                <a:sym typeface="Cairo"/>
              </a:rPr>
            </a:br>
            <a:r>
              <a:rPr lang="ar">
                <a:latin typeface="Cairo"/>
                <a:ea typeface="Cairo"/>
                <a:cs typeface="Cairo"/>
                <a:sym typeface="Cairo"/>
              </a:rPr>
              <a:t>ciliary muscle</a:t>
            </a:r>
            <a:br>
              <a:rPr lang="ar">
                <a:latin typeface="Cairo"/>
                <a:ea typeface="Cairo"/>
                <a:cs typeface="Cairo"/>
                <a:sym typeface="Cairo"/>
              </a:rPr>
            </a:br>
            <a:endParaRPr>
              <a:latin typeface="Cairo"/>
              <a:ea typeface="Cairo"/>
              <a:cs typeface="Cairo"/>
              <a:sym typeface="Cairo"/>
            </a:endParaRPr>
          </a:p>
        </p:txBody>
      </p:sp>
      <p:pic>
        <p:nvPicPr>
          <p:cNvPr id="410" name="Google Shape;410;p59"/>
          <p:cNvPicPr preferRelativeResize="0"/>
          <p:nvPr/>
        </p:nvPicPr>
        <p:blipFill>
          <a:blip r:embed="rId3">
            <a:alphaModFix/>
          </a:blip>
          <a:stretch>
            <a:fillRect/>
          </a:stretch>
        </p:blipFill>
        <p:spPr>
          <a:xfrm>
            <a:off x="1813525" y="681175"/>
            <a:ext cx="794421" cy="794400"/>
          </a:xfrm>
          <a:prstGeom prst="rect">
            <a:avLst/>
          </a:prstGeom>
          <a:noFill/>
          <a:ln>
            <a:noFill/>
          </a:ln>
        </p:spPr>
      </p:pic>
      <p:pic>
        <p:nvPicPr>
          <p:cNvPr id="411" name="Google Shape;411;p59"/>
          <p:cNvPicPr preferRelativeResize="0"/>
          <p:nvPr/>
        </p:nvPicPr>
        <p:blipFill>
          <a:blip r:embed="rId4">
            <a:alphaModFix/>
          </a:blip>
          <a:stretch>
            <a:fillRect/>
          </a:stretch>
        </p:blipFill>
        <p:spPr>
          <a:xfrm>
            <a:off x="1740625" y="4356052"/>
            <a:ext cx="940220" cy="940200"/>
          </a:xfrm>
          <a:prstGeom prst="rect">
            <a:avLst/>
          </a:prstGeom>
          <a:noFill/>
          <a:ln>
            <a:noFill/>
          </a:ln>
        </p:spPr>
      </p:pic>
      <p:pic>
        <p:nvPicPr>
          <p:cNvPr id="412" name="Google Shape;412;p59"/>
          <p:cNvPicPr preferRelativeResize="0"/>
          <p:nvPr/>
        </p:nvPicPr>
        <p:blipFill>
          <a:blip r:embed="rId5">
            <a:alphaModFix/>
          </a:blip>
          <a:stretch>
            <a:fillRect/>
          </a:stretch>
        </p:blipFill>
        <p:spPr>
          <a:xfrm>
            <a:off x="1992300" y="6599813"/>
            <a:ext cx="794425" cy="794425"/>
          </a:xfrm>
          <a:prstGeom prst="rect">
            <a:avLst/>
          </a:prstGeom>
          <a:noFill/>
          <a:ln>
            <a:noFill/>
          </a:ln>
        </p:spPr>
      </p:pic>
      <p:sp>
        <p:nvSpPr>
          <p:cNvPr id="413" name="Google Shape;413;p59"/>
          <p:cNvSpPr/>
          <p:nvPr/>
        </p:nvSpPr>
        <p:spPr>
          <a:xfrm>
            <a:off x="1737325" y="2000725"/>
            <a:ext cx="225000" cy="390000"/>
          </a:xfrm>
          <a:prstGeom prst="leftBrace">
            <a:avLst>
              <a:gd fmla="val 8333" name="adj1"/>
              <a:gd fmla="val 50000" name="adj2"/>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4" name="Google Shape;414;p59"/>
          <p:cNvCxnSpPr>
            <a:stCxn id="413" idx="1"/>
            <a:endCxn id="403" idx="0"/>
          </p:cNvCxnSpPr>
          <p:nvPr/>
        </p:nvCxnSpPr>
        <p:spPr>
          <a:xfrm flipH="1">
            <a:off x="1001125" y="2195725"/>
            <a:ext cx="736200" cy="2031900"/>
          </a:xfrm>
          <a:prstGeom prst="curvedConnector3">
            <a:avLst>
              <a:gd fmla="val 50000" name="adj1"/>
            </a:avLst>
          </a:prstGeom>
          <a:noFill/>
          <a:ln cap="flat" cmpd="sng" w="28575">
            <a:solidFill>
              <a:srgbClr val="CC0000"/>
            </a:solidFill>
            <a:prstDash val="solid"/>
            <a:round/>
            <a:headEnd len="med" w="med" type="none"/>
            <a:tailEnd len="med" w="med" type="none"/>
          </a:ln>
        </p:spPr>
      </p:cxnSp>
      <p:sp>
        <p:nvSpPr>
          <p:cNvPr id="415" name="Google Shape;415;p59"/>
          <p:cNvSpPr/>
          <p:nvPr/>
        </p:nvSpPr>
        <p:spPr>
          <a:xfrm>
            <a:off x="4630600" y="1497400"/>
            <a:ext cx="163500" cy="1384200"/>
          </a:xfrm>
          <a:prstGeom prst="rightBrace">
            <a:avLst>
              <a:gd fmla="val 8333" name="adj1"/>
              <a:gd fmla="val 50000" name="adj2"/>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6" name="Google Shape;416;p59"/>
          <p:cNvCxnSpPr/>
          <p:nvPr/>
        </p:nvCxnSpPr>
        <p:spPr>
          <a:xfrm flipH="1" rot="-5400000">
            <a:off x="4434900" y="2554850"/>
            <a:ext cx="1846800" cy="1128300"/>
          </a:xfrm>
          <a:prstGeom prst="curvedConnector3">
            <a:avLst>
              <a:gd fmla="val 50000" name="adj1"/>
            </a:avLst>
          </a:prstGeom>
          <a:noFill/>
          <a:ln cap="flat" cmpd="sng" w="28575">
            <a:solidFill>
              <a:srgbClr val="CC0000"/>
            </a:solidFill>
            <a:prstDash val="solid"/>
            <a:round/>
            <a:headEnd len="med" w="med" type="none"/>
            <a:tailEnd len="med" w="med" type="none"/>
          </a:ln>
        </p:spPr>
      </p:cxnSp>
      <p:cxnSp>
        <p:nvCxnSpPr>
          <p:cNvPr id="417" name="Google Shape;417;p59"/>
          <p:cNvCxnSpPr>
            <a:stCxn id="408" idx="3"/>
            <a:endCxn id="405" idx="3"/>
          </p:cNvCxnSpPr>
          <p:nvPr/>
        </p:nvCxnSpPr>
        <p:spPr>
          <a:xfrm>
            <a:off x="5146500" y="5648925"/>
            <a:ext cx="623400" cy="1184100"/>
          </a:xfrm>
          <a:prstGeom prst="curvedConnector3">
            <a:avLst>
              <a:gd fmla="val 49994" name="adj1"/>
            </a:avLst>
          </a:prstGeom>
          <a:noFill/>
          <a:ln cap="flat" cmpd="sng" w="28575">
            <a:solidFill>
              <a:srgbClr val="A2C4C9"/>
            </a:solidFill>
            <a:prstDash val="solid"/>
            <a:round/>
            <a:headEnd len="med" w="med" type="none"/>
            <a:tailEnd len="med" w="med" type="none"/>
          </a:ln>
        </p:spPr>
      </p:cxnSp>
      <p:cxnSp>
        <p:nvCxnSpPr>
          <p:cNvPr id="418" name="Google Shape;418;p59"/>
          <p:cNvCxnSpPr>
            <a:stCxn id="413" idx="1"/>
            <a:endCxn id="401" idx="0"/>
          </p:cNvCxnSpPr>
          <p:nvPr/>
        </p:nvCxnSpPr>
        <p:spPr>
          <a:xfrm flipH="1">
            <a:off x="1004425" y="2195725"/>
            <a:ext cx="732900" cy="3640500"/>
          </a:xfrm>
          <a:prstGeom prst="curvedConnector3">
            <a:avLst>
              <a:gd fmla="val 50003" name="adj1"/>
            </a:avLst>
          </a:prstGeom>
          <a:noFill/>
          <a:ln cap="flat" cmpd="sng" w="28575">
            <a:solidFill>
              <a:srgbClr val="CC0000"/>
            </a:solidFill>
            <a:prstDash val="solid"/>
            <a:round/>
            <a:headEnd len="med" w="med" type="none"/>
            <a:tailEnd len="med" w="med" type="none"/>
          </a:ln>
        </p:spPr>
      </p:cxnSp>
      <p:cxnSp>
        <p:nvCxnSpPr>
          <p:cNvPr id="419" name="Google Shape;419;p59"/>
          <p:cNvCxnSpPr>
            <a:endCxn id="403" idx="5"/>
          </p:cNvCxnSpPr>
          <p:nvPr/>
        </p:nvCxnSpPr>
        <p:spPr>
          <a:xfrm flipH="1">
            <a:off x="848500" y="2805963"/>
            <a:ext cx="1617900" cy="1116300"/>
          </a:xfrm>
          <a:prstGeom prst="curvedConnector2">
            <a:avLst/>
          </a:prstGeom>
          <a:noFill/>
          <a:ln cap="flat" cmpd="sng" w="28575">
            <a:solidFill>
              <a:srgbClr val="F4CCCC"/>
            </a:solidFill>
            <a:prstDash val="solid"/>
            <a:round/>
            <a:headEnd len="med" w="med" type="none"/>
            <a:tailEnd len="med" w="med" type="none"/>
          </a:ln>
        </p:spPr>
      </p:cxnSp>
      <p:cxnSp>
        <p:nvCxnSpPr>
          <p:cNvPr id="420" name="Google Shape;420;p59"/>
          <p:cNvCxnSpPr>
            <a:endCxn id="402" idx="1"/>
          </p:cNvCxnSpPr>
          <p:nvPr/>
        </p:nvCxnSpPr>
        <p:spPr>
          <a:xfrm rot="10800000">
            <a:off x="851750" y="2806100"/>
            <a:ext cx="2105400" cy="805200"/>
          </a:xfrm>
          <a:prstGeom prst="curvedConnector2">
            <a:avLst/>
          </a:prstGeom>
          <a:noFill/>
          <a:ln cap="flat" cmpd="sng" w="28575">
            <a:solidFill>
              <a:srgbClr val="FF0000"/>
            </a:solidFill>
            <a:prstDash val="solid"/>
            <a:round/>
            <a:headEnd len="med" w="med" type="none"/>
            <a:tailEnd len="med" w="med" type="none"/>
          </a:ln>
        </p:spPr>
      </p:cxnSp>
      <p:cxnSp>
        <p:nvCxnSpPr>
          <p:cNvPr id="421" name="Google Shape;421;p59"/>
          <p:cNvCxnSpPr>
            <a:endCxn id="401" idx="5"/>
          </p:cNvCxnSpPr>
          <p:nvPr/>
        </p:nvCxnSpPr>
        <p:spPr>
          <a:xfrm flipH="1">
            <a:off x="851750" y="3976150"/>
            <a:ext cx="1853700" cy="1554900"/>
          </a:xfrm>
          <a:prstGeom prst="curvedConnector2">
            <a:avLst/>
          </a:prstGeom>
          <a:noFill/>
          <a:ln cap="flat" cmpd="sng" w="28575">
            <a:solidFill>
              <a:srgbClr val="EAD1DC"/>
            </a:solidFill>
            <a:prstDash val="solid"/>
            <a:round/>
            <a:headEnd len="med" w="med" type="none"/>
            <a:tailEnd len="med" w="med" type="none"/>
          </a:ln>
        </p:spPr>
      </p:cxnSp>
      <p:cxnSp>
        <p:nvCxnSpPr>
          <p:cNvPr id="422" name="Google Shape;422;p59"/>
          <p:cNvCxnSpPr>
            <a:stCxn id="408" idx="1"/>
            <a:endCxn id="401" idx="1"/>
          </p:cNvCxnSpPr>
          <p:nvPr/>
        </p:nvCxnSpPr>
        <p:spPr>
          <a:xfrm flipH="1">
            <a:off x="851700" y="5648925"/>
            <a:ext cx="1437600" cy="492600"/>
          </a:xfrm>
          <a:prstGeom prst="curvedConnector4">
            <a:avLst>
              <a:gd fmla="val 44690" name="adj1"/>
              <a:gd fmla="val 148345" name="adj2"/>
            </a:avLst>
          </a:prstGeom>
          <a:noFill/>
          <a:ln cap="flat" cmpd="sng" w="28575">
            <a:solidFill>
              <a:srgbClr val="45818E"/>
            </a:solidFill>
            <a:prstDash val="solid"/>
            <a:round/>
            <a:headEnd len="med" w="med" type="none"/>
            <a:tailEnd len="med" w="med" type="none"/>
          </a:ln>
        </p:spPr>
      </p:cxnSp>
      <p:cxnSp>
        <p:nvCxnSpPr>
          <p:cNvPr id="423" name="Google Shape;423;p59"/>
          <p:cNvCxnSpPr>
            <a:stCxn id="391" idx="1"/>
            <a:endCxn id="400" idx="0"/>
          </p:cNvCxnSpPr>
          <p:nvPr/>
        </p:nvCxnSpPr>
        <p:spPr>
          <a:xfrm rot="10800000">
            <a:off x="1092600" y="7699600"/>
            <a:ext cx="1725000" cy="308100"/>
          </a:xfrm>
          <a:prstGeom prst="curvedConnector3">
            <a:avLst>
              <a:gd fmla="val 50004" name="adj1"/>
            </a:avLst>
          </a:prstGeom>
          <a:noFill/>
          <a:ln cap="flat" cmpd="sng" w="28575">
            <a:solidFill>
              <a:srgbClr val="FFE599"/>
            </a:solidFill>
            <a:prstDash val="solid"/>
            <a:round/>
            <a:headEnd len="med" w="med" type="none"/>
            <a:tailEnd len="med" w="med" type="none"/>
          </a:ln>
        </p:spPr>
      </p:cxnSp>
      <p:cxnSp>
        <p:nvCxnSpPr>
          <p:cNvPr id="424" name="Google Shape;424;p59"/>
          <p:cNvCxnSpPr>
            <a:endCxn id="401" idx="2"/>
          </p:cNvCxnSpPr>
          <p:nvPr/>
        </p:nvCxnSpPr>
        <p:spPr>
          <a:xfrm flipH="1" rot="5400000">
            <a:off x="454400" y="6141850"/>
            <a:ext cx="2364600" cy="2364000"/>
          </a:xfrm>
          <a:prstGeom prst="curvedConnector3">
            <a:avLst>
              <a:gd fmla="val 50000" name="adj1"/>
            </a:avLst>
          </a:prstGeom>
          <a:noFill/>
          <a:ln cap="flat" cmpd="sng" w="28575">
            <a:solidFill>
              <a:srgbClr val="FF9900"/>
            </a:solidFill>
            <a:prstDash val="solid"/>
            <a:round/>
            <a:headEnd len="med" w="med" type="none"/>
            <a:tailEnd len="med" w="med" type="none"/>
          </a:ln>
        </p:spPr>
      </p:cxnSp>
      <p:sp>
        <p:nvSpPr>
          <p:cNvPr id="425" name="Google Shape;425;p59"/>
          <p:cNvSpPr/>
          <p:nvPr/>
        </p:nvSpPr>
        <p:spPr>
          <a:xfrm>
            <a:off x="3989100" y="7967275"/>
            <a:ext cx="163500" cy="528300"/>
          </a:xfrm>
          <a:prstGeom prst="rightBrace">
            <a:avLst>
              <a:gd fmla="val 8333" name="adj1"/>
              <a:gd fmla="val 50000" name="adj2"/>
            </a:avLst>
          </a:prstGeom>
          <a:no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6" name="Google Shape;426;p59"/>
          <p:cNvCxnSpPr>
            <a:stCxn id="425" idx="1"/>
            <a:endCxn id="405" idx="2"/>
          </p:cNvCxnSpPr>
          <p:nvPr/>
        </p:nvCxnSpPr>
        <p:spPr>
          <a:xfrm flipH="1" rot="10800000">
            <a:off x="4152600" y="7138225"/>
            <a:ext cx="1770000" cy="1093200"/>
          </a:xfrm>
          <a:prstGeom prst="curvedConnector4">
            <a:avLst>
              <a:gd fmla="val 56163" name="adj1"/>
              <a:gd fmla="val 38170" name="adj2"/>
            </a:avLst>
          </a:prstGeom>
          <a:noFill/>
          <a:ln cap="flat" cmpd="sng" w="28575">
            <a:solidFill>
              <a:srgbClr val="FF9900"/>
            </a:solidFill>
            <a:prstDash val="solid"/>
            <a:round/>
            <a:headEnd len="med" w="med" type="none"/>
            <a:tailEnd len="med" w="med" type="none"/>
          </a:ln>
        </p:spPr>
      </p:cxnSp>
      <p:sp>
        <p:nvSpPr>
          <p:cNvPr id="427" name="Google Shape;427;p59"/>
          <p:cNvSpPr txBox="1"/>
          <p:nvPr/>
        </p:nvSpPr>
        <p:spPr>
          <a:xfrm rot="-2916204">
            <a:off x="1118594" y="1987382"/>
            <a:ext cx="1036192" cy="45273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increases</a:t>
            </a:r>
            <a:endParaRPr b="1" sz="1000"/>
          </a:p>
        </p:txBody>
      </p:sp>
      <p:sp>
        <p:nvSpPr>
          <p:cNvPr id="428" name="Google Shape;428;p59"/>
          <p:cNvSpPr txBox="1"/>
          <p:nvPr/>
        </p:nvSpPr>
        <p:spPr>
          <a:xfrm rot="-427131">
            <a:off x="1845086" y="3743053"/>
            <a:ext cx="1036087" cy="45288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inhibits</a:t>
            </a:r>
            <a:endParaRPr b="1" sz="1000"/>
          </a:p>
        </p:txBody>
      </p:sp>
      <p:sp>
        <p:nvSpPr>
          <p:cNvPr id="429" name="Google Shape;429;p59"/>
          <p:cNvSpPr txBox="1"/>
          <p:nvPr/>
        </p:nvSpPr>
        <p:spPr>
          <a:xfrm rot="2700000">
            <a:off x="4840285" y="2776028"/>
            <a:ext cx="1036053" cy="45311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decreases</a:t>
            </a:r>
            <a:endParaRPr b="1" sz="1000"/>
          </a:p>
        </p:txBody>
      </p:sp>
      <p:sp>
        <p:nvSpPr>
          <p:cNvPr id="430" name="Google Shape;430;p59"/>
          <p:cNvSpPr txBox="1"/>
          <p:nvPr/>
        </p:nvSpPr>
        <p:spPr>
          <a:xfrm>
            <a:off x="1124300" y="9031525"/>
            <a:ext cx="4895700" cy="6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300">
                <a:solidFill>
                  <a:srgbClr val="B7B7B7"/>
                </a:solidFill>
                <a:latin typeface="Cairo"/>
                <a:ea typeface="Cairo"/>
                <a:cs typeface="Cairo"/>
                <a:sym typeface="Cairo"/>
              </a:rPr>
              <a:t>*</a:t>
            </a:r>
            <a:r>
              <a:rPr lang="ar" sz="1000">
                <a:solidFill>
                  <a:srgbClr val="B7B7B7"/>
                </a:solidFill>
                <a:latin typeface="Cairo"/>
                <a:ea typeface="Cairo"/>
                <a:cs typeface="Cairo"/>
                <a:sym typeface="Cairo"/>
              </a:rPr>
              <a:t>(atria only)</a:t>
            </a:r>
            <a:endParaRPr sz="1000">
              <a:solidFill>
                <a:srgbClr val="B7B7B7"/>
              </a:solidFill>
              <a:latin typeface="Cairo"/>
              <a:ea typeface="Cairo"/>
              <a:cs typeface="Cairo"/>
              <a:sym typeface="Cairo"/>
            </a:endParaRPr>
          </a:p>
          <a:p>
            <a:pPr indent="0" lvl="0" marL="0" rtl="0" algn="l">
              <a:spcBef>
                <a:spcPts val="0"/>
              </a:spcBef>
              <a:spcAft>
                <a:spcPts val="0"/>
              </a:spcAft>
              <a:buNone/>
            </a:pPr>
            <a:r>
              <a:rPr lang="ar" sz="1300">
                <a:solidFill>
                  <a:srgbClr val="B7B7B7"/>
                </a:solidFill>
                <a:latin typeface="Cairo"/>
                <a:ea typeface="Cairo"/>
                <a:cs typeface="Cairo"/>
                <a:sym typeface="Cairo"/>
              </a:rPr>
              <a:t>**</a:t>
            </a:r>
            <a:r>
              <a:rPr lang="ar" sz="1200">
                <a:solidFill>
                  <a:srgbClr val="B7B7B7"/>
                </a:solidFill>
                <a:latin typeface="Cairo"/>
                <a:ea typeface="Cairo"/>
                <a:cs typeface="Cairo"/>
                <a:sym typeface="Cairo"/>
              </a:rPr>
              <a:t>has only sympathetic </a:t>
            </a:r>
            <a:r>
              <a:rPr lang="ar" sz="1200">
                <a:solidFill>
                  <a:srgbClr val="B7B7B7"/>
                </a:solidFill>
                <a:latin typeface="Cairo"/>
                <a:ea typeface="Cairo"/>
                <a:cs typeface="Cairo"/>
                <a:sym typeface="Cairo"/>
              </a:rPr>
              <a:t>activity</a:t>
            </a:r>
            <a:r>
              <a:rPr lang="ar" sz="1200">
                <a:solidFill>
                  <a:srgbClr val="B7B7B7"/>
                </a:solidFill>
                <a:latin typeface="Cairo"/>
                <a:ea typeface="Cairo"/>
                <a:cs typeface="Cairo"/>
                <a:sym typeface="Cairo"/>
              </a:rPr>
              <a:t>  with the following receptors</a:t>
            </a:r>
            <a:r>
              <a:rPr lang="ar" sz="1200">
                <a:latin typeface="Cairo"/>
                <a:ea typeface="Cairo"/>
                <a:cs typeface="Cairo"/>
                <a:sym typeface="Cairo"/>
              </a:rPr>
              <a:t> </a:t>
            </a:r>
            <a:endParaRPr sz="1200">
              <a:latin typeface="Cairo"/>
              <a:ea typeface="Cairo"/>
              <a:cs typeface="Cairo"/>
              <a:sym typeface="Cairo"/>
            </a:endParaRPr>
          </a:p>
          <a:p>
            <a:pPr indent="0" lvl="0" marL="0" rtl="0" algn="l">
              <a:spcBef>
                <a:spcPts val="0"/>
              </a:spcBef>
              <a:spcAft>
                <a:spcPts val="0"/>
              </a:spcAft>
              <a:buNone/>
            </a:pPr>
            <a:r>
              <a:rPr lang="ar" sz="1200">
                <a:solidFill>
                  <a:srgbClr val="FF0000"/>
                </a:solidFill>
                <a:latin typeface="Cairo"/>
                <a:ea typeface="Cairo"/>
                <a:cs typeface="Cairo"/>
                <a:sym typeface="Cairo"/>
              </a:rPr>
              <a:t>M3:</a:t>
            </a:r>
            <a:r>
              <a:rPr lang="ar" sz="1200">
                <a:latin typeface="Cairo"/>
                <a:ea typeface="Cairo"/>
                <a:cs typeface="Cairo"/>
                <a:sym typeface="Cairo"/>
              </a:rPr>
              <a:t> contracts; </a:t>
            </a:r>
            <a:r>
              <a:rPr lang="ar" sz="1200">
                <a:solidFill>
                  <a:srgbClr val="38761D"/>
                </a:solidFill>
                <a:latin typeface="Cairo"/>
                <a:ea typeface="Cairo"/>
                <a:cs typeface="Cairo"/>
                <a:sym typeface="Cairo"/>
              </a:rPr>
              <a:t>α =</a:t>
            </a:r>
            <a:r>
              <a:rPr lang="ar" sz="1200">
                <a:latin typeface="Cairo"/>
                <a:ea typeface="Cairo"/>
                <a:cs typeface="Cairo"/>
                <a:sym typeface="Cairo"/>
              </a:rPr>
              <a:t> contracts; </a:t>
            </a:r>
            <a:r>
              <a:rPr lang="ar" sz="1200">
                <a:solidFill>
                  <a:srgbClr val="1155CC"/>
                </a:solidFill>
                <a:latin typeface="Cairo"/>
                <a:ea typeface="Cairo"/>
                <a:cs typeface="Cairo"/>
                <a:sym typeface="Cairo"/>
              </a:rPr>
              <a:t>β2</a:t>
            </a:r>
            <a:r>
              <a:rPr lang="ar" sz="1200">
                <a:latin typeface="Cairo"/>
                <a:ea typeface="Cairo"/>
                <a:cs typeface="Cairo"/>
                <a:sym typeface="Cairo"/>
              </a:rPr>
              <a:t> = relaxes</a:t>
            </a:r>
            <a:br>
              <a:rPr lang="ar" sz="1200"/>
            </a:br>
            <a:endParaRPr sz="1200"/>
          </a:p>
        </p:txBody>
      </p:sp>
      <p:sp>
        <p:nvSpPr>
          <p:cNvPr id="431" name="Google Shape;431;p59"/>
          <p:cNvSpPr txBox="1"/>
          <p:nvPr/>
        </p:nvSpPr>
        <p:spPr>
          <a:xfrm rot="-2279997">
            <a:off x="1033115" y="5428899"/>
            <a:ext cx="1399472" cy="45308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relaxes </a:t>
            </a:r>
            <a:r>
              <a:rPr b="1" lang="ar" sz="1000">
                <a:solidFill>
                  <a:schemeClr val="dk1"/>
                </a:solidFill>
              </a:rPr>
              <a:t>(major contribution)</a:t>
            </a:r>
            <a:endParaRPr b="1" sz="1000"/>
          </a:p>
        </p:txBody>
      </p:sp>
      <p:cxnSp>
        <p:nvCxnSpPr>
          <p:cNvPr id="432" name="Google Shape;432;p59"/>
          <p:cNvCxnSpPr>
            <a:stCxn id="400" idx="5"/>
          </p:cNvCxnSpPr>
          <p:nvPr/>
        </p:nvCxnSpPr>
        <p:spPr>
          <a:xfrm rot="-5400000">
            <a:off x="705100" y="5834375"/>
            <a:ext cx="1794600" cy="1325100"/>
          </a:xfrm>
          <a:prstGeom prst="curvedConnector3">
            <a:avLst>
              <a:gd fmla="val 50000" name="adj1"/>
            </a:avLst>
          </a:prstGeom>
          <a:noFill/>
          <a:ln cap="flat" cmpd="sng" w="28575">
            <a:solidFill>
              <a:srgbClr val="45818E"/>
            </a:solidFill>
            <a:prstDash val="solid"/>
            <a:round/>
            <a:headEnd len="med" w="med" type="none"/>
            <a:tailEnd len="med" w="med" type="none"/>
          </a:ln>
        </p:spPr>
      </p:cxnSp>
      <p:sp>
        <p:nvSpPr>
          <p:cNvPr id="433" name="Google Shape;433;p59"/>
          <p:cNvSpPr txBox="1"/>
          <p:nvPr/>
        </p:nvSpPr>
        <p:spPr>
          <a:xfrm rot="-2356794">
            <a:off x="1434176" y="6074654"/>
            <a:ext cx="1272766" cy="45322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contracts (minor contribution)</a:t>
            </a:r>
            <a:endParaRPr b="1" sz="1000"/>
          </a:p>
        </p:txBody>
      </p:sp>
      <p:sp>
        <p:nvSpPr>
          <p:cNvPr id="434" name="Google Shape;434;p59"/>
          <p:cNvSpPr txBox="1"/>
          <p:nvPr/>
        </p:nvSpPr>
        <p:spPr>
          <a:xfrm rot="3720627">
            <a:off x="4976311" y="5788414"/>
            <a:ext cx="1036201" cy="45321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contracts</a:t>
            </a:r>
            <a:endParaRPr b="1" sz="1000"/>
          </a:p>
        </p:txBody>
      </p:sp>
      <p:sp>
        <p:nvSpPr>
          <p:cNvPr id="435" name="Google Shape;435;p59"/>
          <p:cNvSpPr txBox="1"/>
          <p:nvPr/>
        </p:nvSpPr>
        <p:spPr>
          <a:xfrm rot="2172180">
            <a:off x="1947744" y="7525201"/>
            <a:ext cx="1036150" cy="45273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relaxes </a:t>
            </a:r>
            <a:endParaRPr b="1" sz="1000"/>
          </a:p>
        </p:txBody>
      </p:sp>
      <p:sp>
        <p:nvSpPr>
          <p:cNvPr id="436" name="Google Shape;436;p59"/>
          <p:cNvSpPr txBox="1"/>
          <p:nvPr/>
        </p:nvSpPr>
        <p:spPr>
          <a:xfrm rot="820932">
            <a:off x="1260528" y="7530278"/>
            <a:ext cx="1036205" cy="45265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relaxes </a:t>
            </a:r>
            <a:endParaRPr b="1" sz="1000"/>
          </a:p>
        </p:txBody>
      </p:sp>
      <p:sp>
        <p:nvSpPr>
          <p:cNvPr id="437" name="Google Shape;437;p59"/>
          <p:cNvSpPr txBox="1"/>
          <p:nvPr/>
        </p:nvSpPr>
        <p:spPr>
          <a:xfrm rot="-1526688">
            <a:off x="4661125" y="7705687"/>
            <a:ext cx="1036213" cy="45315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contracts</a:t>
            </a:r>
            <a:endParaRPr b="1" sz="1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60"/>
          <p:cNvSpPr/>
          <p:nvPr/>
        </p:nvSpPr>
        <p:spPr>
          <a:xfrm>
            <a:off x="2239250" y="1410275"/>
            <a:ext cx="2403900" cy="303300"/>
          </a:xfrm>
          <a:prstGeom prst="roundRect">
            <a:avLst>
              <a:gd fmla="val 16667" name="adj"/>
            </a:avLst>
          </a:prstGeom>
          <a:noFill/>
          <a:ln cap="flat" cmpd="sng" w="9525">
            <a:solidFill>
              <a:srgbClr val="98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60"/>
          <p:cNvSpPr/>
          <p:nvPr/>
        </p:nvSpPr>
        <p:spPr>
          <a:xfrm>
            <a:off x="2287338" y="1835775"/>
            <a:ext cx="2206800" cy="303300"/>
          </a:xfrm>
          <a:prstGeom prst="roundRect">
            <a:avLst>
              <a:gd fmla="val 16667" name="adj"/>
            </a:avLst>
          </a:prstGeom>
          <a:noFill/>
          <a:ln cap="flat" cmpd="sng" w="9525">
            <a:solidFill>
              <a:srgbClr val="98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0"/>
          <p:cNvSpPr/>
          <p:nvPr/>
        </p:nvSpPr>
        <p:spPr>
          <a:xfrm>
            <a:off x="2714250" y="2265913"/>
            <a:ext cx="1629300" cy="303300"/>
          </a:xfrm>
          <a:prstGeom prst="roundRect">
            <a:avLst>
              <a:gd fmla="val 16667" name="adj"/>
            </a:avLst>
          </a:prstGeom>
          <a:noFill/>
          <a:ln cap="flat" cmpd="sng" w="9525">
            <a:solidFill>
              <a:srgbClr val="98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60"/>
          <p:cNvSpPr/>
          <p:nvPr/>
        </p:nvSpPr>
        <p:spPr>
          <a:xfrm>
            <a:off x="2919350" y="2705675"/>
            <a:ext cx="1284900" cy="303300"/>
          </a:xfrm>
          <a:prstGeom prst="roundRect">
            <a:avLst>
              <a:gd fmla="val 16667" name="adj"/>
            </a:avLst>
          </a:prstGeom>
          <a:noFill/>
          <a:ln cap="flat" cmpd="sng" w="9525">
            <a:solidFill>
              <a:srgbClr val="98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60"/>
          <p:cNvSpPr/>
          <p:nvPr/>
        </p:nvSpPr>
        <p:spPr>
          <a:xfrm>
            <a:off x="3003700" y="3130550"/>
            <a:ext cx="1125300" cy="303300"/>
          </a:xfrm>
          <a:prstGeom prst="roundRect">
            <a:avLst>
              <a:gd fmla="val 16667" name="adj"/>
            </a:avLst>
          </a:prstGeom>
          <a:noFill/>
          <a:ln cap="flat" cmpd="sng" w="9525">
            <a:solidFill>
              <a:srgbClr val="98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60"/>
          <p:cNvSpPr/>
          <p:nvPr/>
        </p:nvSpPr>
        <p:spPr>
          <a:xfrm>
            <a:off x="2797050" y="3558375"/>
            <a:ext cx="1463700" cy="303300"/>
          </a:xfrm>
          <a:prstGeom prst="roundRect">
            <a:avLst>
              <a:gd fmla="val 16667" name="adj"/>
            </a:avLst>
          </a:prstGeom>
          <a:noFill/>
          <a:ln cap="flat" cmpd="sng" w="9525">
            <a:solidFill>
              <a:srgbClr val="98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0"/>
          <p:cNvSpPr/>
          <p:nvPr/>
        </p:nvSpPr>
        <p:spPr>
          <a:xfrm>
            <a:off x="2393800" y="4026000"/>
            <a:ext cx="2231700" cy="303300"/>
          </a:xfrm>
          <a:prstGeom prst="roundRect">
            <a:avLst>
              <a:gd fmla="val 16667" name="adj"/>
            </a:avLst>
          </a:prstGeom>
          <a:noFill/>
          <a:ln cap="flat" cmpd="sng" w="9525">
            <a:solidFill>
              <a:srgbClr val="98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0"/>
          <p:cNvSpPr/>
          <p:nvPr/>
        </p:nvSpPr>
        <p:spPr>
          <a:xfrm>
            <a:off x="2617250" y="4438425"/>
            <a:ext cx="1770600" cy="303300"/>
          </a:xfrm>
          <a:prstGeom prst="roundRect">
            <a:avLst>
              <a:gd fmla="val 16667" name="adj"/>
            </a:avLst>
          </a:prstGeom>
          <a:noFill/>
          <a:ln cap="flat" cmpd="sng" w="9525">
            <a:solidFill>
              <a:srgbClr val="98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0"/>
          <p:cNvSpPr/>
          <p:nvPr/>
        </p:nvSpPr>
        <p:spPr>
          <a:xfrm>
            <a:off x="2592050" y="5437925"/>
            <a:ext cx="1627800" cy="363900"/>
          </a:xfrm>
          <a:prstGeom prst="roundRect">
            <a:avLst>
              <a:gd fmla="val 16667" name="adj"/>
            </a:avLst>
          </a:prstGeom>
          <a:noFill/>
          <a:ln cap="flat" cmpd="sng" w="9525">
            <a:solidFill>
              <a:srgbClr val="F9CB9C"/>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0"/>
          <p:cNvSpPr/>
          <p:nvPr/>
        </p:nvSpPr>
        <p:spPr>
          <a:xfrm>
            <a:off x="2583550" y="5876875"/>
            <a:ext cx="1627800" cy="363900"/>
          </a:xfrm>
          <a:prstGeom prst="roundRect">
            <a:avLst>
              <a:gd fmla="val 16667" name="adj"/>
            </a:avLst>
          </a:prstGeom>
          <a:noFill/>
          <a:ln cap="flat" cmpd="sng" w="9525">
            <a:solidFill>
              <a:srgbClr val="F9CB9C"/>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0"/>
          <p:cNvSpPr/>
          <p:nvPr/>
        </p:nvSpPr>
        <p:spPr>
          <a:xfrm>
            <a:off x="2755000" y="6995988"/>
            <a:ext cx="1284900" cy="363900"/>
          </a:xfrm>
          <a:prstGeom prst="roundRect">
            <a:avLst>
              <a:gd fmla="val 16667" name="adj"/>
            </a:avLst>
          </a:prstGeom>
          <a:noFill/>
          <a:ln cap="flat" cmpd="sng" w="9525">
            <a:solidFill>
              <a:srgbClr val="783F04"/>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0"/>
          <p:cNvSpPr/>
          <p:nvPr/>
        </p:nvSpPr>
        <p:spPr>
          <a:xfrm>
            <a:off x="2981300" y="7466575"/>
            <a:ext cx="919800" cy="363900"/>
          </a:xfrm>
          <a:prstGeom prst="roundRect">
            <a:avLst>
              <a:gd fmla="val 16667" name="adj"/>
            </a:avLst>
          </a:prstGeom>
          <a:noFill/>
          <a:ln cap="flat" cmpd="sng" w="9525">
            <a:solidFill>
              <a:srgbClr val="783F04"/>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0"/>
          <p:cNvSpPr/>
          <p:nvPr/>
        </p:nvSpPr>
        <p:spPr>
          <a:xfrm>
            <a:off x="2981300" y="7901325"/>
            <a:ext cx="919800" cy="363900"/>
          </a:xfrm>
          <a:prstGeom prst="roundRect">
            <a:avLst>
              <a:gd fmla="val 16667" name="adj"/>
            </a:avLst>
          </a:prstGeom>
          <a:noFill/>
          <a:ln cap="flat" cmpd="sng" w="9525">
            <a:solidFill>
              <a:srgbClr val="783F04"/>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0"/>
          <p:cNvSpPr/>
          <p:nvPr/>
        </p:nvSpPr>
        <p:spPr>
          <a:xfrm>
            <a:off x="2403350" y="8330625"/>
            <a:ext cx="1988100" cy="363900"/>
          </a:xfrm>
          <a:prstGeom prst="roundRect">
            <a:avLst>
              <a:gd fmla="val 16667" name="adj"/>
            </a:avLst>
          </a:prstGeom>
          <a:noFill/>
          <a:ln cap="flat" cmpd="sng" w="9525">
            <a:solidFill>
              <a:srgbClr val="783F04"/>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0"/>
          <p:cNvSpPr/>
          <p:nvPr/>
        </p:nvSpPr>
        <p:spPr>
          <a:xfrm>
            <a:off x="2919350" y="8759925"/>
            <a:ext cx="1125300" cy="363900"/>
          </a:xfrm>
          <a:prstGeom prst="roundRect">
            <a:avLst>
              <a:gd fmla="val 16667" name="adj"/>
            </a:avLst>
          </a:prstGeom>
          <a:noFill/>
          <a:ln cap="flat" cmpd="sng" w="9525">
            <a:solidFill>
              <a:srgbClr val="783F04"/>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0"/>
          <p:cNvSpPr/>
          <p:nvPr/>
        </p:nvSpPr>
        <p:spPr>
          <a:xfrm>
            <a:off x="225875" y="2126775"/>
            <a:ext cx="702300" cy="610500"/>
          </a:xfrm>
          <a:prstGeom prst="hexagon">
            <a:avLst>
              <a:gd fmla="val 25000" name="adj"/>
              <a:gd fmla="val 115470" name="vf"/>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800">
                <a:solidFill>
                  <a:schemeClr val="dk1"/>
                </a:solidFill>
              </a:rPr>
              <a:t>α1</a:t>
            </a:r>
            <a:endParaRPr sz="1800"/>
          </a:p>
        </p:txBody>
      </p:sp>
      <p:sp>
        <p:nvSpPr>
          <p:cNvPr id="458" name="Google Shape;458;p60"/>
          <p:cNvSpPr/>
          <p:nvPr/>
        </p:nvSpPr>
        <p:spPr>
          <a:xfrm>
            <a:off x="225875" y="7155175"/>
            <a:ext cx="702300" cy="610500"/>
          </a:xfrm>
          <a:prstGeom prst="hexagon">
            <a:avLst>
              <a:gd fmla="val 25000"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2000">
                <a:solidFill>
                  <a:schemeClr val="dk1"/>
                </a:solidFill>
              </a:rPr>
              <a:t>β2</a:t>
            </a:r>
            <a:endParaRPr/>
          </a:p>
        </p:txBody>
      </p:sp>
      <p:sp>
        <p:nvSpPr>
          <p:cNvPr id="459" name="Google Shape;459;p60"/>
          <p:cNvSpPr/>
          <p:nvPr/>
        </p:nvSpPr>
        <p:spPr>
          <a:xfrm>
            <a:off x="225875" y="3657025"/>
            <a:ext cx="702300" cy="610500"/>
          </a:xfrm>
          <a:prstGeom prst="hexagon">
            <a:avLst>
              <a:gd fmla="val 25000" name="adj"/>
              <a:gd fmla="val 115470" name="vf"/>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2000">
                <a:solidFill>
                  <a:schemeClr val="dk1"/>
                </a:solidFill>
              </a:rPr>
              <a:t>α2</a:t>
            </a:r>
            <a:endParaRPr/>
          </a:p>
        </p:txBody>
      </p:sp>
      <p:sp>
        <p:nvSpPr>
          <p:cNvPr id="460" name="Google Shape;460;p60"/>
          <p:cNvSpPr/>
          <p:nvPr/>
        </p:nvSpPr>
        <p:spPr>
          <a:xfrm>
            <a:off x="73475" y="5300575"/>
            <a:ext cx="702300" cy="610500"/>
          </a:xfrm>
          <a:prstGeom prst="hexagon">
            <a:avLst>
              <a:gd fmla="val 25000" name="adj"/>
              <a:gd fmla="val 115470" name="vf"/>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2000">
                <a:solidFill>
                  <a:schemeClr val="dk1"/>
                </a:solidFill>
              </a:rPr>
              <a:t>β1</a:t>
            </a:r>
            <a:endParaRPr/>
          </a:p>
        </p:txBody>
      </p:sp>
      <p:sp>
        <p:nvSpPr>
          <p:cNvPr id="461" name="Google Shape;461;p60"/>
          <p:cNvSpPr/>
          <p:nvPr/>
        </p:nvSpPr>
        <p:spPr>
          <a:xfrm>
            <a:off x="5846025" y="2390800"/>
            <a:ext cx="641700" cy="610500"/>
          </a:xfrm>
          <a:prstGeom prst="hexagon">
            <a:avLst>
              <a:gd fmla="val 25000" name="adj"/>
              <a:gd fmla="val 115470" name="vf"/>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t>M1</a:t>
            </a:r>
            <a:endParaRPr b="1"/>
          </a:p>
        </p:txBody>
      </p:sp>
      <p:sp>
        <p:nvSpPr>
          <p:cNvPr id="462" name="Google Shape;462;p60"/>
          <p:cNvSpPr/>
          <p:nvPr/>
        </p:nvSpPr>
        <p:spPr>
          <a:xfrm>
            <a:off x="5846025" y="6985075"/>
            <a:ext cx="641700" cy="610500"/>
          </a:xfrm>
          <a:prstGeom prst="hexagon">
            <a:avLst>
              <a:gd fmla="val 25000" name="adj"/>
              <a:gd fmla="val 115470" name="vf"/>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M3</a:t>
            </a:r>
            <a:endParaRPr/>
          </a:p>
        </p:txBody>
      </p:sp>
      <p:sp>
        <p:nvSpPr>
          <p:cNvPr id="463" name="Google Shape;463;p60"/>
          <p:cNvSpPr/>
          <p:nvPr/>
        </p:nvSpPr>
        <p:spPr>
          <a:xfrm>
            <a:off x="5998425" y="4112375"/>
            <a:ext cx="641700" cy="610500"/>
          </a:xfrm>
          <a:prstGeom prst="hexagon">
            <a:avLst>
              <a:gd fmla="val 25000" name="adj"/>
              <a:gd fmla="val 115470" name="vf"/>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a:t>M2</a:t>
            </a:r>
            <a:endParaRPr/>
          </a:p>
        </p:txBody>
      </p:sp>
      <p:sp>
        <p:nvSpPr>
          <p:cNvPr id="464" name="Google Shape;464;p60"/>
          <p:cNvSpPr/>
          <p:nvPr/>
        </p:nvSpPr>
        <p:spPr>
          <a:xfrm>
            <a:off x="2359500" y="750513"/>
            <a:ext cx="2139000" cy="528300"/>
          </a:xfrm>
          <a:prstGeom prst="round2DiagRect">
            <a:avLst>
              <a:gd fmla="val 16667" name="adj1"/>
              <a:gd fmla="val 22225" name="adj2"/>
            </a:avLst>
          </a:prstGeom>
          <a:gradFill>
            <a:gsLst>
              <a:gs pos="0">
                <a:srgbClr val="DD7E6B"/>
              </a:gs>
              <a:gs pos="94000">
                <a:srgbClr val="F4CCCC"/>
              </a:gs>
              <a:gs pos="100000">
                <a:srgbClr val="DD7E6B"/>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FFFFFF"/>
                </a:solidFill>
                <a:latin typeface="Cairo"/>
                <a:ea typeface="Cairo"/>
                <a:cs typeface="Cairo"/>
                <a:sym typeface="Cairo"/>
              </a:rPr>
              <a:t>    digestive system </a:t>
            </a:r>
            <a:endParaRPr>
              <a:solidFill>
                <a:srgbClr val="FFFFFF"/>
              </a:solidFill>
              <a:latin typeface="Cairo"/>
              <a:ea typeface="Cairo"/>
              <a:cs typeface="Cairo"/>
              <a:sym typeface="Cairo"/>
            </a:endParaRPr>
          </a:p>
        </p:txBody>
      </p:sp>
      <p:sp>
        <p:nvSpPr>
          <p:cNvPr id="465" name="Google Shape;465;p60"/>
          <p:cNvSpPr/>
          <p:nvPr/>
        </p:nvSpPr>
        <p:spPr>
          <a:xfrm>
            <a:off x="2435700" y="4850825"/>
            <a:ext cx="2139000" cy="528300"/>
          </a:xfrm>
          <a:prstGeom prst="round2DiagRect">
            <a:avLst>
              <a:gd fmla="val 16667" name="adj1"/>
              <a:gd fmla="val 22225" name="adj2"/>
            </a:avLst>
          </a:prstGeom>
          <a:gradFill>
            <a:gsLst>
              <a:gs pos="0">
                <a:srgbClr val="F4CCCC"/>
              </a:gs>
              <a:gs pos="100000">
                <a:srgbClr val="F6B26B"/>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FFFFFF"/>
                </a:solidFill>
                <a:latin typeface="Cairo"/>
                <a:ea typeface="Cairo"/>
                <a:cs typeface="Cairo"/>
                <a:sym typeface="Cairo"/>
              </a:rPr>
              <a:t>     endocrine system </a:t>
            </a:r>
            <a:endParaRPr>
              <a:solidFill>
                <a:srgbClr val="FFFFFF"/>
              </a:solidFill>
              <a:latin typeface="Cairo"/>
              <a:ea typeface="Cairo"/>
              <a:cs typeface="Cairo"/>
              <a:sym typeface="Cairo"/>
            </a:endParaRPr>
          </a:p>
        </p:txBody>
      </p:sp>
      <p:sp>
        <p:nvSpPr>
          <p:cNvPr id="466" name="Google Shape;466;p60"/>
          <p:cNvSpPr/>
          <p:nvPr/>
        </p:nvSpPr>
        <p:spPr>
          <a:xfrm>
            <a:off x="2283300" y="6315825"/>
            <a:ext cx="2139000" cy="528300"/>
          </a:xfrm>
          <a:prstGeom prst="round2DiagRect">
            <a:avLst>
              <a:gd fmla="val 16667" name="adj1"/>
              <a:gd fmla="val 22225" name="adj2"/>
            </a:avLst>
          </a:prstGeom>
          <a:gradFill>
            <a:gsLst>
              <a:gs pos="0">
                <a:srgbClr val="F6B26B"/>
              </a:gs>
              <a:gs pos="100000">
                <a:srgbClr val="783F04"/>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FFFFFF"/>
                </a:solidFill>
                <a:latin typeface="Cairo"/>
                <a:ea typeface="Cairo"/>
                <a:cs typeface="Cairo"/>
                <a:sym typeface="Cairo"/>
              </a:rPr>
              <a:t>      urinary system </a:t>
            </a:r>
            <a:endParaRPr>
              <a:solidFill>
                <a:srgbClr val="FFFFFF"/>
              </a:solidFill>
              <a:latin typeface="Cairo"/>
              <a:ea typeface="Cairo"/>
              <a:cs typeface="Cairo"/>
              <a:sym typeface="Cairo"/>
            </a:endParaRPr>
          </a:p>
        </p:txBody>
      </p:sp>
      <p:sp>
        <p:nvSpPr>
          <p:cNvPr id="467" name="Google Shape;467;p60"/>
          <p:cNvSpPr txBox="1"/>
          <p:nvPr/>
        </p:nvSpPr>
        <p:spPr>
          <a:xfrm>
            <a:off x="2276400" y="1355025"/>
            <a:ext cx="2505000" cy="3389400"/>
          </a:xfrm>
          <a:prstGeom prst="rect">
            <a:avLst/>
          </a:prstGeom>
          <a:noFill/>
          <a:ln>
            <a:noFill/>
          </a:ln>
        </p:spPr>
        <p:txBody>
          <a:bodyPr anchorCtr="0" anchor="t" bIns="91425" lIns="91425" spcFirstLastPara="1" rIns="91425" wrap="square" tIns="91425">
            <a:noAutofit/>
          </a:bodyPr>
          <a:lstStyle/>
          <a:p>
            <a:pPr indent="0" lvl="0" marL="0" rtl="0" algn="ctr">
              <a:lnSpc>
                <a:spcPct val="200000"/>
              </a:lnSpc>
              <a:spcBef>
                <a:spcPts val="0"/>
              </a:spcBef>
              <a:spcAft>
                <a:spcPts val="0"/>
              </a:spcAft>
              <a:buNone/>
            </a:pPr>
            <a:r>
              <a:rPr lang="ar">
                <a:latin typeface="Cairo"/>
                <a:ea typeface="Cairo"/>
                <a:cs typeface="Cairo"/>
                <a:sym typeface="Cairo"/>
              </a:rPr>
              <a:t>salivary glands: secretions</a:t>
            </a:r>
            <a:br>
              <a:rPr lang="ar">
                <a:latin typeface="Cairo"/>
                <a:ea typeface="Cairo"/>
                <a:cs typeface="Cairo"/>
                <a:sym typeface="Cairo"/>
              </a:rPr>
            </a:br>
            <a:r>
              <a:rPr lang="ar">
                <a:latin typeface="Cairo"/>
                <a:ea typeface="Cairo"/>
                <a:cs typeface="Cairo"/>
                <a:sym typeface="Cairo"/>
              </a:rPr>
              <a:t>lacrimal glands (tears)</a:t>
            </a:r>
            <a:br>
              <a:rPr lang="ar">
                <a:latin typeface="Cairo"/>
                <a:ea typeface="Cairo"/>
                <a:cs typeface="Cairo"/>
                <a:sym typeface="Cairo"/>
              </a:rPr>
            </a:br>
            <a:r>
              <a:rPr lang="ar">
                <a:latin typeface="Cairo"/>
                <a:ea typeface="Cairo"/>
                <a:cs typeface="Cairo"/>
                <a:sym typeface="Cairo"/>
              </a:rPr>
              <a:t>kidney (renin)</a:t>
            </a:r>
            <a:br>
              <a:rPr lang="ar">
                <a:latin typeface="Cairo"/>
                <a:ea typeface="Cairo"/>
                <a:cs typeface="Cairo"/>
                <a:sym typeface="Cairo"/>
              </a:rPr>
            </a:br>
            <a:r>
              <a:rPr lang="ar">
                <a:latin typeface="Cairo"/>
                <a:ea typeface="Cairo"/>
                <a:cs typeface="Cairo"/>
                <a:sym typeface="Cairo"/>
              </a:rPr>
              <a:t>parietal cells</a:t>
            </a:r>
            <a:br>
              <a:rPr lang="ar">
                <a:latin typeface="Cairo"/>
                <a:ea typeface="Cairo"/>
                <a:cs typeface="Cairo"/>
                <a:sym typeface="Cairo"/>
              </a:rPr>
            </a:br>
            <a:r>
              <a:rPr lang="ar">
                <a:latin typeface="Cairo"/>
                <a:ea typeface="Cairo"/>
                <a:cs typeface="Cairo"/>
                <a:sym typeface="Cairo"/>
              </a:rPr>
              <a:t>liver</a:t>
            </a:r>
            <a:br>
              <a:rPr lang="ar">
                <a:latin typeface="Cairo"/>
                <a:ea typeface="Cairo"/>
                <a:cs typeface="Cairo"/>
                <a:sym typeface="Cairo"/>
              </a:rPr>
            </a:br>
            <a:r>
              <a:rPr lang="ar">
                <a:latin typeface="Cairo"/>
                <a:ea typeface="Cairo"/>
                <a:cs typeface="Cairo"/>
                <a:sym typeface="Cairo"/>
              </a:rPr>
              <a:t>GI tract motility</a:t>
            </a:r>
            <a:br>
              <a:rPr lang="ar">
                <a:latin typeface="Cairo"/>
                <a:ea typeface="Cairo"/>
                <a:cs typeface="Cairo"/>
                <a:sym typeface="Cairo"/>
              </a:rPr>
            </a:br>
            <a:r>
              <a:rPr lang="ar">
                <a:latin typeface="Cairo"/>
                <a:ea typeface="Cairo"/>
                <a:cs typeface="Cairo"/>
                <a:sym typeface="Cairo"/>
              </a:rPr>
              <a:t>smooth muscles of GI tract</a:t>
            </a:r>
            <a:br>
              <a:rPr lang="ar">
                <a:latin typeface="Cairo"/>
                <a:ea typeface="Cairo"/>
                <a:cs typeface="Cairo"/>
                <a:sym typeface="Cairo"/>
              </a:rPr>
            </a:br>
            <a:r>
              <a:rPr lang="ar">
                <a:latin typeface="Cairo"/>
                <a:ea typeface="Cairo"/>
                <a:cs typeface="Cairo"/>
                <a:sym typeface="Cairo"/>
              </a:rPr>
              <a:t>sphincters of GI tract</a:t>
            </a:r>
            <a:br>
              <a:rPr lang="ar">
                <a:latin typeface="Cairo"/>
                <a:ea typeface="Cairo"/>
                <a:cs typeface="Cairo"/>
                <a:sym typeface="Cairo"/>
              </a:rPr>
            </a:br>
            <a:endParaRPr>
              <a:latin typeface="Cairo"/>
              <a:ea typeface="Cairo"/>
              <a:cs typeface="Cairo"/>
              <a:sym typeface="Cairo"/>
            </a:endParaRPr>
          </a:p>
        </p:txBody>
      </p:sp>
      <p:sp>
        <p:nvSpPr>
          <p:cNvPr id="468" name="Google Shape;468;p60"/>
          <p:cNvSpPr txBox="1"/>
          <p:nvPr/>
        </p:nvSpPr>
        <p:spPr>
          <a:xfrm>
            <a:off x="2642475" y="5385600"/>
            <a:ext cx="2139000" cy="8919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ar">
                <a:latin typeface="Cairo"/>
                <a:ea typeface="Cairo"/>
                <a:cs typeface="Cairo"/>
                <a:sym typeface="Cairo"/>
              </a:rPr>
              <a:t>pancreas (islets)</a:t>
            </a:r>
            <a:endParaRPr>
              <a:latin typeface="Cairo"/>
              <a:ea typeface="Cairo"/>
              <a:cs typeface="Cairo"/>
              <a:sym typeface="Cairo"/>
            </a:endParaRPr>
          </a:p>
          <a:p>
            <a:pPr indent="0" lvl="0" marL="0" rtl="0" algn="l">
              <a:lnSpc>
                <a:spcPct val="200000"/>
              </a:lnSpc>
              <a:spcBef>
                <a:spcPts val="0"/>
              </a:spcBef>
              <a:spcAft>
                <a:spcPts val="0"/>
              </a:spcAft>
              <a:buNone/>
            </a:pPr>
            <a:r>
              <a:rPr lang="ar">
                <a:latin typeface="Cairo"/>
                <a:ea typeface="Cairo"/>
                <a:cs typeface="Cairo"/>
                <a:sym typeface="Cairo"/>
              </a:rPr>
              <a:t>adrenal medulla</a:t>
            </a:r>
            <a:br>
              <a:rPr lang="ar">
                <a:latin typeface="Cairo"/>
                <a:ea typeface="Cairo"/>
                <a:cs typeface="Cairo"/>
                <a:sym typeface="Cairo"/>
              </a:rPr>
            </a:br>
            <a:endParaRPr>
              <a:latin typeface="Cairo"/>
              <a:ea typeface="Cairo"/>
              <a:cs typeface="Cairo"/>
              <a:sym typeface="Cairo"/>
            </a:endParaRPr>
          </a:p>
        </p:txBody>
      </p:sp>
      <p:sp>
        <p:nvSpPr>
          <p:cNvPr id="469" name="Google Shape;469;p60"/>
          <p:cNvSpPr txBox="1"/>
          <p:nvPr/>
        </p:nvSpPr>
        <p:spPr>
          <a:xfrm>
            <a:off x="1925250" y="6971100"/>
            <a:ext cx="3007500" cy="2491500"/>
          </a:xfrm>
          <a:prstGeom prst="rect">
            <a:avLst/>
          </a:prstGeom>
          <a:noFill/>
          <a:ln>
            <a:noFill/>
          </a:ln>
        </p:spPr>
        <p:txBody>
          <a:bodyPr anchorCtr="0" anchor="t" bIns="91425" lIns="91425" spcFirstLastPara="1" rIns="91425" wrap="square" tIns="91425">
            <a:noAutofit/>
          </a:bodyPr>
          <a:lstStyle/>
          <a:p>
            <a:pPr indent="0" lvl="0" marL="0" rtl="0" algn="ctr">
              <a:lnSpc>
                <a:spcPct val="200000"/>
              </a:lnSpc>
              <a:spcBef>
                <a:spcPts val="0"/>
              </a:spcBef>
              <a:spcAft>
                <a:spcPts val="0"/>
              </a:spcAft>
              <a:buNone/>
            </a:pPr>
            <a:r>
              <a:rPr lang="ar">
                <a:latin typeface="Cairo"/>
                <a:ea typeface="Cairo"/>
                <a:cs typeface="Cairo"/>
                <a:sym typeface="Cairo"/>
              </a:rPr>
              <a:t>bladder wall</a:t>
            </a:r>
            <a:br>
              <a:rPr lang="ar">
                <a:latin typeface="Cairo"/>
                <a:ea typeface="Cairo"/>
                <a:cs typeface="Cairo"/>
                <a:sym typeface="Cairo"/>
              </a:rPr>
            </a:br>
            <a:r>
              <a:rPr lang="ar">
                <a:latin typeface="Cairo"/>
                <a:ea typeface="Cairo"/>
                <a:cs typeface="Cairo"/>
                <a:sym typeface="Cairo"/>
              </a:rPr>
              <a:t>ureter</a:t>
            </a:r>
            <a:br>
              <a:rPr lang="ar">
                <a:latin typeface="Cairo"/>
                <a:ea typeface="Cairo"/>
                <a:cs typeface="Cairo"/>
                <a:sym typeface="Cairo"/>
              </a:rPr>
            </a:br>
            <a:r>
              <a:rPr lang="ar">
                <a:latin typeface="Cairo"/>
                <a:ea typeface="Cairo"/>
                <a:cs typeface="Cairo"/>
                <a:sym typeface="Cairo"/>
              </a:rPr>
              <a:t>sphincter</a:t>
            </a:r>
            <a:br>
              <a:rPr lang="ar">
                <a:latin typeface="Cairo"/>
                <a:ea typeface="Cairo"/>
                <a:cs typeface="Cairo"/>
                <a:sym typeface="Cairo"/>
              </a:rPr>
            </a:br>
            <a:r>
              <a:rPr lang="ar">
                <a:latin typeface="Cairo"/>
                <a:ea typeface="Cairo"/>
                <a:cs typeface="Cairo"/>
                <a:sym typeface="Cairo"/>
              </a:rPr>
              <a:t>sweat gland secretions</a:t>
            </a:r>
            <a:endParaRPr>
              <a:latin typeface="Cairo"/>
              <a:ea typeface="Cairo"/>
              <a:cs typeface="Cairo"/>
              <a:sym typeface="Cairo"/>
            </a:endParaRPr>
          </a:p>
          <a:p>
            <a:pPr indent="0" lvl="0" marL="0" rtl="0" algn="ctr">
              <a:lnSpc>
                <a:spcPct val="200000"/>
              </a:lnSpc>
              <a:spcBef>
                <a:spcPts val="0"/>
              </a:spcBef>
              <a:spcAft>
                <a:spcPts val="0"/>
              </a:spcAft>
              <a:buNone/>
            </a:pPr>
            <a:r>
              <a:rPr lang="ar">
                <a:latin typeface="Cairo"/>
                <a:ea typeface="Cairo"/>
                <a:cs typeface="Cairo"/>
                <a:sym typeface="Cairo"/>
              </a:rPr>
              <a:t>arrector pili</a:t>
            </a:r>
            <a:br>
              <a:rPr lang="ar">
                <a:latin typeface="Cairo"/>
                <a:ea typeface="Cairo"/>
                <a:cs typeface="Cairo"/>
                <a:sym typeface="Cairo"/>
              </a:rPr>
            </a:br>
            <a:endParaRPr>
              <a:latin typeface="Cairo"/>
              <a:ea typeface="Cairo"/>
              <a:cs typeface="Cairo"/>
              <a:sym typeface="Cairo"/>
            </a:endParaRPr>
          </a:p>
        </p:txBody>
      </p:sp>
      <p:pic>
        <p:nvPicPr>
          <p:cNvPr id="470" name="Google Shape;470;p60"/>
          <p:cNvPicPr preferRelativeResize="0"/>
          <p:nvPr/>
        </p:nvPicPr>
        <p:blipFill>
          <a:blip r:embed="rId3">
            <a:alphaModFix/>
          </a:blip>
          <a:stretch>
            <a:fillRect/>
          </a:stretch>
        </p:blipFill>
        <p:spPr>
          <a:xfrm>
            <a:off x="1849050" y="616850"/>
            <a:ext cx="793425" cy="793425"/>
          </a:xfrm>
          <a:prstGeom prst="rect">
            <a:avLst/>
          </a:prstGeom>
          <a:noFill/>
          <a:ln>
            <a:noFill/>
          </a:ln>
        </p:spPr>
      </p:pic>
      <p:pic>
        <p:nvPicPr>
          <p:cNvPr id="471" name="Google Shape;471;p60"/>
          <p:cNvPicPr preferRelativeResize="0"/>
          <p:nvPr/>
        </p:nvPicPr>
        <p:blipFill>
          <a:blip r:embed="rId4">
            <a:alphaModFix/>
          </a:blip>
          <a:stretch>
            <a:fillRect/>
          </a:stretch>
        </p:blipFill>
        <p:spPr>
          <a:xfrm>
            <a:off x="2001439" y="4774625"/>
            <a:ext cx="702300" cy="702300"/>
          </a:xfrm>
          <a:prstGeom prst="rect">
            <a:avLst/>
          </a:prstGeom>
          <a:noFill/>
          <a:ln>
            <a:noFill/>
          </a:ln>
        </p:spPr>
      </p:pic>
      <p:pic>
        <p:nvPicPr>
          <p:cNvPr id="472" name="Google Shape;472;p60"/>
          <p:cNvPicPr preferRelativeResize="0"/>
          <p:nvPr/>
        </p:nvPicPr>
        <p:blipFill>
          <a:blip r:embed="rId5">
            <a:alphaModFix/>
          </a:blip>
          <a:stretch>
            <a:fillRect/>
          </a:stretch>
        </p:blipFill>
        <p:spPr>
          <a:xfrm>
            <a:off x="2001450" y="6289425"/>
            <a:ext cx="641700" cy="641700"/>
          </a:xfrm>
          <a:prstGeom prst="rect">
            <a:avLst/>
          </a:prstGeom>
          <a:noFill/>
          <a:ln>
            <a:noFill/>
          </a:ln>
        </p:spPr>
      </p:pic>
      <p:cxnSp>
        <p:nvCxnSpPr>
          <p:cNvPr id="473" name="Google Shape;473;p60"/>
          <p:cNvCxnSpPr>
            <a:endCxn id="457" idx="5"/>
          </p:cNvCxnSpPr>
          <p:nvPr/>
        </p:nvCxnSpPr>
        <p:spPr>
          <a:xfrm flipH="1">
            <a:off x="775550" y="1623375"/>
            <a:ext cx="1463700" cy="503400"/>
          </a:xfrm>
          <a:prstGeom prst="curvedConnector2">
            <a:avLst/>
          </a:prstGeom>
          <a:noFill/>
          <a:ln cap="flat" cmpd="sng" w="28575">
            <a:solidFill>
              <a:srgbClr val="EA9999"/>
            </a:solidFill>
            <a:prstDash val="solid"/>
            <a:round/>
            <a:headEnd len="med" w="med" type="none"/>
            <a:tailEnd len="med" w="med" type="none"/>
          </a:ln>
        </p:spPr>
      </p:cxnSp>
      <p:cxnSp>
        <p:nvCxnSpPr>
          <p:cNvPr id="474" name="Google Shape;474;p60"/>
          <p:cNvCxnSpPr>
            <a:endCxn id="457" idx="0"/>
          </p:cNvCxnSpPr>
          <p:nvPr/>
        </p:nvCxnSpPr>
        <p:spPr>
          <a:xfrm rot="10800000">
            <a:off x="928175" y="2432025"/>
            <a:ext cx="2065800" cy="864900"/>
          </a:xfrm>
          <a:prstGeom prst="curvedConnector3">
            <a:avLst>
              <a:gd fmla="val 50000" name="adj1"/>
            </a:avLst>
          </a:prstGeom>
          <a:noFill/>
          <a:ln cap="flat" cmpd="sng" w="28575">
            <a:solidFill>
              <a:srgbClr val="FF0000"/>
            </a:solidFill>
            <a:prstDash val="solid"/>
            <a:round/>
            <a:headEnd len="med" w="med" type="none"/>
            <a:tailEnd len="med" w="med" type="none"/>
          </a:ln>
        </p:spPr>
      </p:cxnSp>
      <p:cxnSp>
        <p:nvCxnSpPr>
          <p:cNvPr id="475" name="Google Shape;475;p60"/>
          <p:cNvCxnSpPr>
            <a:endCxn id="458" idx="5"/>
          </p:cNvCxnSpPr>
          <p:nvPr/>
        </p:nvCxnSpPr>
        <p:spPr>
          <a:xfrm rot="5400000">
            <a:off x="-37600" y="4135225"/>
            <a:ext cx="3833100" cy="2206800"/>
          </a:xfrm>
          <a:prstGeom prst="curvedConnector3">
            <a:avLst>
              <a:gd fmla="val 12800" name="adj1"/>
            </a:avLst>
          </a:prstGeom>
          <a:noFill/>
          <a:ln cap="flat" cmpd="sng" w="28575">
            <a:solidFill>
              <a:srgbClr val="FF0000"/>
            </a:solidFill>
            <a:prstDash val="solid"/>
            <a:round/>
            <a:headEnd len="med" w="med" type="none"/>
            <a:tailEnd len="med" w="med" type="none"/>
          </a:ln>
        </p:spPr>
      </p:cxnSp>
      <p:cxnSp>
        <p:nvCxnSpPr>
          <p:cNvPr id="476" name="Google Shape;476;p60"/>
          <p:cNvCxnSpPr>
            <a:endCxn id="458" idx="5"/>
          </p:cNvCxnSpPr>
          <p:nvPr/>
        </p:nvCxnSpPr>
        <p:spPr>
          <a:xfrm rot="5400000">
            <a:off x="100700" y="4852525"/>
            <a:ext cx="2977500" cy="1627800"/>
          </a:xfrm>
          <a:prstGeom prst="curvedConnector3">
            <a:avLst>
              <a:gd fmla="val 28312" name="adj1"/>
            </a:avLst>
          </a:prstGeom>
          <a:noFill/>
          <a:ln cap="flat" cmpd="sng" w="28575">
            <a:solidFill>
              <a:srgbClr val="CC0000"/>
            </a:solidFill>
            <a:prstDash val="solid"/>
            <a:round/>
            <a:headEnd len="med" w="med" type="none"/>
            <a:tailEnd len="med" w="med" type="none"/>
          </a:ln>
        </p:spPr>
      </p:cxnSp>
      <p:cxnSp>
        <p:nvCxnSpPr>
          <p:cNvPr id="477" name="Google Shape;477;p60"/>
          <p:cNvCxnSpPr>
            <a:endCxn id="457" idx="1"/>
          </p:cNvCxnSpPr>
          <p:nvPr/>
        </p:nvCxnSpPr>
        <p:spPr>
          <a:xfrm rot="10800000">
            <a:off x="775550" y="2737275"/>
            <a:ext cx="1841700" cy="1830300"/>
          </a:xfrm>
          <a:prstGeom prst="curvedConnector2">
            <a:avLst/>
          </a:prstGeom>
          <a:noFill/>
          <a:ln cap="flat" cmpd="sng" w="28575">
            <a:solidFill>
              <a:srgbClr val="660000"/>
            </a:solidFill>
            <a:prstDash val="solid"/>
            <a:round/>
            <a:headEnd len="med" w="med" type="none"/>
            <a:tailEnd len="med" w="med" type="none"/>
          </a:ln>
        </p:spPr>
      </p:cxnSp>
      <p:cxnSp>
        <p:nvCxnSpPr>
          <p:cNvPr id="478" name="Google Shape;478;p60"/>
          <p:cNvCxnSpPr>
            <a:endCxn id="462" idx="0"/>
          </p:cNvCxnSpPr>
          <p:nvPr/>
        </p:nvCxnSpPr>
        <p:spPr>
          <a:xfrm flipH="1" rot="-5400000">
            <a:off x="2857725" y="3660325"/>
            <a:ext cx="5314500" cy="1945500"/>
          </a:xfrm>
          <a:prstGeom prst="curvedConnector4">
            <a:avLst>
              <a:gd fmla="val 47128" name="adj1"/>
              <a:gd fmla="val 112240" name="adj2"/>
            </a:avLst>
          </a:prstGeom>
          <a:noFill/>
          <a:ln cap="flat" cmpd="sng" w="28575">
            <a:solidFill>
              <a:srgbClr val="660000"/>
            </a:solidFill>
            <a:prstDash val="solid"/>
            <a:round/>
            <a:headEnd len="med" w="med" type="none"/>
            <a:tailEnd len="med" w="med" type="none"/>
          </a:ln>
        </p:spPr>
      </p:cxnSp>
      <p:cxnSp>
        <p:nvCxnSpPr>
          <p:cNvPr id="479" name="Google Shape;479;p60"/>
          <p:cNvCxnSpPr>
            <a:endCxn id="461" idx="3"/>
          </p:cNvCxnSpPr>
          <p:nvPr/>
        </p:nvCxnSpPr>
        <p:spPr>
          <a:xfrm flipH="1" rot="10800000">
            <a:off x="4216725" y="2696050"/>
            <a:ext cx="1629300" cy="198000"/>
          </a:xfrm>
          <a:prstGeom prst="curvedConnector3">
            <a:avLst>
              <a:gd fmla="val 50000" name="adj1"/>
            </a:avLst>
          </a:prstGeom>
          <a:noFill/>
          <a:ln cap="flat" cmpd="sng" w="28575">
            <a:solidFill>
              <a:srgbClr val="FF0000"/>
            </a:solidFill>
            <a:prstDash val="solid"/>
            <a:round/>
            <a:headEnd len="med" w="med" type="none"/>
            <a:tailEnd len="med" w="med" type="none"/>
          </a:ln>
        </p:spPr>
      </p:cxnSp>
      <p:cxnSp>
        <p:nvCxnSpPr>
          <p:cNvPr id="480" name="Google Shape;480;p60"/>
          <p:cNvCxnSpPr>
            <a:endCxn id="461" idx="2"/>
          </p:cNvCxnSpPr>
          <p:nvPr/>
        </p:nvCxnSpPr>
        <p:spPr>
          <a:xfrm flipH="1" rot="10800000">
            <a:off x="4228050" y="3001300"/>
            <a:ext cx="1770600" cy="748500"/>
          </a:xfrm>
          <a:prstGeom prst="curvedConnector2">
            <a:avLst/>
          </a:prstGeom>
          <a:noFill/>
          <a:ln cap="flat" cmpd="sng" w="28575">
            <a:solidFill>
              <a:srgbClr val="CC4125"/>
            </a:solidFill>
            <a:prstDash val="solid"/>
            <a:round/>
            <a:headEnd len="med" w="med" type="none"/>
            <a:tailEnd len="med" w="med" type="none"/>
          </a:ln>
        </p:spPr>
      </p:cxnSp>
      <p:cxnSp>
        <p:nvCxnSpPr>
          <p:cNvPr id="481" name="Google Shape;481;p60"/>
          <p:cNvCxnSpPr>
            <a:endCxn id="462" idx="5"/>
          </p:cNvCxnSpPr>
          <p:nvPr/>
        </p:nvCxnSpPr>
        <p:spPr>
          <a:xfrm flipH="1" rot="-5400000">
            <a:off x="3676500" y="4326475"/>
            <a:ext cx="3235200" cy="2082000"/>
          </a:xfrm>
          <a:prstGeom prst="curvedConnector3">
            <a:avLst>
              <a:gd fmla="val 15944" name="adj1"/>
            </a:avLst>
          </a:prstGeom>
          <a:noFill/>
          <a:ln cap="flat" cmpd="sng" w="28575">
            <a:solidFill>
              <a:srgbClr val="CC4125"/>
            </a:solidFill>
            <a:prstDash val="solid"/>
            <a:round/>
            <a:headEnd len="med" w="med" type="none"/>
            <a:tailEnd len="med" w="med" type="none"/>
          </a:ln>
        </p:spPr>
      </p:cxnSp>
      <p:cxnSp>
        <p:nvCxnSpPr>
          <p:cNvPr id="482" name="Google Shape;482;p60"/>
          <p:cNvCxnSpPr>
            <a:endCxn id="462" idx="3"/>
          </p:cNvCxnSpPr>
          <p:nvPr/>
        </p:nvCxnSpPr>
        <p:spPr>
          <a:xfrm flipH="1" rot="-5400000">
            <a:off x="3707175" y="5151475"/>
            <a:ext cx="3074700" cy="1203000"/>
          </a:xfrm>
          <a:prstGeom prst="curvedConnector2">
            <a:avLst/>
          </a:prstGeom>
          <a:noFill/>
          <a:ln cap="flat" cmpd="sng" w="28575">
            <a:solidFill>
              <a:srgbClr val="FF0000"/>
            </a:solidFill>
            <a:prstDash val="solid"/>
            <a:round/>
            <a:headEnd len="med" w="med" type="none"/>
            <a:tailEnd len="med" w="med" type="none"/>
          </a:ln>
        </p:spPr>
      </p:cxnSp>
      <p:cxnSp>
        <p:nvCxnSpPr>
          <p:cNvPr id="483" name="Google Shape;483;p60"/>
          <p:cNvCxnSpPr>
            <a:endCxn id="462" idx="4"/>
          </p:cNvCxnSpPr>
          <p:nvPr/>
        </p:nvCxnSpPr>
        <p:spPr>
          <a:xfrm flipH="1" rot="-5400000">
            <a:off x="4005300" y="4991725"/>
            <a:ext cx="2379600" cy="1607100"/>
          </a:xfrm>
          <a:prstGeom prst="curvedConnector3">
            <a:avLst>
              <a:gd fmla="val 15333" name="adj1"/>
            </a:avLst>
          </a:prstGeom>
          <a:noFill/>
          <a:ln cap="flat" cmpd="sng" w="28575">
            <a:solidFill>
              <a:srgbClr val="F4CCCC"/>
            </a:solidFill>
            <a:prstDash val="solid"/>
            <a:round/>
            <a:headEnd len="med" w="med" type="none"/>
            <a:tailEnd len="med" w="med" type="none"/>
          </a:ln>
        </p:spPr>
      </p:cxnSp>
      <p:cxnSp>
        <p:nvCxnSpPr>
          <p:cNvPr id="484" name="Google Shape;484;p60"/>
          <p:cNvCxnSpPr>
            <a:endCxn id="459" idx="1"/>
          </p:cNvCxnSpPr>
          <p:nvPr/>
        </p:nvCxnSpPr>
        <p:spPr>
          <a:xfrm rot="10800000">
            <a:off x="775550" y="4267525"/>
            <a:ext cx="1816500" cy="1395000"/>
          </a:xfrm>
          <a:prstGeom prst="curvedConnector2">
            <a:avLst/>
          </a:prstGeom>
          <a:noFill/>
          <a:ln cap="flat" cmpd="sng" w="28575">
            <a:solidFill>
              <a:srgbClr val="FCE5CD"/>
            </a:solidFill>
            <a:prstDash val="solid"/>
            <a:round/>
            <a:headEnd len="med" w="med" type="none"/>
            <a:tailEnd len="med" w="med" type="none"/>
          </a:ln>
        </p:spPr>
      </p:cxnSp>
      <p:cxnSp>
        <p:nvCxnSpPr>
          <p:cNvPr id="485" name="Google Shape;485;p60"/>
          <p:cNvCxnSpPr>
            <a:endCxn id="458" idx="0"/>
          </p:cNvCxnSpPr>
          <p:nvPr/>
        </p:nvCxnSpPr>
        <p:spPr>
          <a:xfrm flipH="1">
            <a:off x="928175" y="7248025"/>
            <a:ext cx="1865400" cy="212400"/>
          </a:xfrm>
          <a:prstGeom prst="curvedConnector3">
            <a:avLst>
              <a:gd fmla="val 50000" name="adj1"/>
            </a:avLst>
          </a:prstGeom>
          <a:noFill/>
          <a:ln cap="flat" cmpd="sng" w="28575">
            <a:solidFill>
              <a:srgbClr val="FF9900"/>
            </a:solidFill>
            <a:prstDash val="solid"/>
            <a:round/>
            <a:headEnd len="med" w="med" type="none"/>
            <a:tailEnd len="med" w="med" type="none"/>
          </a:ln>
        </p:spPr>
      </p:cxnSp>
      <p:sp>
        <p:nvSpPr>
          <p:cNvPr id="486" name="Google Shape;486;p60"/>
          <p:cNvSpPr/>
          <p:nvPr/>
        </p:nvSpPr>
        <p:spPr>
          <a:xfrm>
            <a:off x="225875" y="8474375"/>
            <a:ext cx="702300" cy="610500"/>
          </a:xfrm>
          <a:prstGeom prst="hexagon">
            <a:avLst>
              <a:gd fmla="val 25000" name="adj"/>
              <a:gd fmla="val 115470" name="vf"/>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800">
                <a:solidFill>
                  <a:schemeClr val="dk1"/>
                </a:solidFill>
              </a:rPr>
              <a:t>α1</a:t>
            </a:r>
            <a:endParaRPr sz="1800"/>
          </a:p>
        </p:txBody>
      </p:sp>
      <p:cxnSp>
        <p:nvCxnSpPr>
          <p:cNvPr id="487" name="Google Shape;487;p60"/>
          <p:cNvCxnSpPr>
            <a:endCxn id="486" idx="4"/>
          </p:cNvCxnSpPr>
          <p:nvPr/>
        </p:nvCxnSpPr>
        <p:spPr>
          <a:xfrm flipH="1">
            <a:off x="378500" y="7612775"/>
            <a:ext cx="2654100" cy="861600"/>
          </a:xfrm>
          <a:prstGeom prst="curvedConnector2">
            <a:avLst/>
          </a:prstGeom>
          <a:noFill/>
          <a:ln cap="flat" cmpd="sng" w="28575">
            <a:solidFill>
              <a:srgbClr val="FFFF00"/>
            </a:solidFill>
            <a:prstDash val="solid"/>
            <a:round/>
            <a:headEnd len="med" w="med" type="none"/>
            <a:tailEnd len="med" w="med" type="none"/>
          </a:ln>
        </p:spPr>
      </p:cxnSp>
      <p:cxnSp>
        <p:nvCxnSpPr>
          <p:cNvPr id="488" name="Google Shape;488;p60"/>
          <p:cNvCxnSpPr>
            <a:endCxn id="458" idx="1"/>
          </p:cNvCxnSpPr>
          <p:nvPr/>
        </p:nvCxnSpPr>
        <p:spPr>
          <a:xfrm rot="10800000">
            <a:off x="775550" y="7765675"/>
            <a:ext cx="2231700" cy="300000"/>
          </a:xfrm>
          <a:prstGeom prst="curvedConnector2">
            <a:avLst/>
          </a:prstGeom>
          <a:noFill/>
          <a:ln cap="flat" cmpd="sng" w="28575">
            <a:solidFill>
              <a:srgbClr val="F1C232"/>
            </a:solidFill>
            <a:prstDash val="solid"/>
            <a:round/>
            <a:headEnd len="med" w="med" type="none"/>
            <a:tailEnd len="med" w="med" type="none"/>
          </a:ln>
        </p:spPr>
      </p:cxnSp>
      <p:cxnSp>
        <p:nvCxnSpPr>
          <p:cNvPr id="489" name="Google Shape;489;p60"/>
          <p:cNvCxnSpPr>
            <a:endCxn id="486" idx="5"/>
          </p:cNvCxnSpPr>
          <p:nvPr/>
        </p:nvCxnSpPr>
        <p:spPr>
          <a:xfrm flipH="1">
            <a:off x="775550" y="8078375"/>
            <a:ext cx="2256900" cy="396000"/>
          </a:xfrm>
          <a:prstGeom prst="curvedConnector2">
            <a:avLst/>
          </a:prstGeom>
          <a:noFill/>
          <a:ln cap="flat" cmpd="sng" w="28575">
            <a:solidFill>
              <a:srgbClr val="F1C232"/>
            </a:solidFill>
            <a:prstDash val="solid"/>
            <a:round/>
            <a:headEnd len="med" w="med" type="none"/>
            <a:tailEnd len="med" w="med" type="none"/>
          </a:ln>
        </p:spPr>
      </p:cxnSp>
      <p:cxnSp>
        <p:nvCxnSpPr>
          <p:cNvPr id="490" name="Google Shape;490;p60"/>
          <p:cNvCxnSpPr>
            <a:endCxn id="486" idx="1"/>
          </p:cNvCxnSpPr>
          <p:nvPr/>
        </p:nvCxnSpPr>
        <p:spPr>
          <a:xfrm flipH="1">
            <a:off x="775550" y="8959475"/>
            <a:ext cx="2143800" cy="125400"/>
          </a:xfrm>
          <a:prstGeom prst="curvedConnector4">
            <a:avLst>
              <a:gd fmla="val 46440" name="adj1"/>
              <a:gd fmla="val 289892" name="adj2"/>
            </a:avLst>
          </a:prstGeom>
          <a:noFill/>
          <a:ln cap="flat" cmpd="sng" w="28575">
            <a:solidFill>
              <a:srgbClr val="B45F06"/>
            </a:solidFill>
            <a:prstDash val="solid"/>
            <a:round/>
            <a:headEnd len="med" w="med" type="none"/>
            <a:tailEnd len="med" w="med" type="none"/>
          </a:ln>
        </p:spPr>
      </p:cxnSp>
      <p:sp>
        <p:nvSpPr>
          <p:cNvPr id="491" name="Google Shape;491;p60"/>
          <p:cNvSpPr txBox="1"/>
          <p:nvPr/>
        </p:nvSpPr>
        <p:spPr>
          <a:xfrm>
            <a:off x="0" y="1226975"/>
            <a:ext cx="21534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solidFill>
                  <a:schemeClr val="dk1"/>
                </a:solidFill>
              </a:rPr>
              <a:t>stimulates viscous, amylase secretions</a:t>
            </a:r>
            <a:endParaRPr b="1" sz="800"/>
          </a:p>
        </p:txBody>
      </p:sp>
      <p:sp>
        <p:nvSpPr>
          <p:cNvPr id="492" name="Google Shape;492;p60"/>
          <p:cNvSpPr txBox="1"/>
          <p:nvPr/>
        </p:nvSpPr>
        <p:spPr>
          <a:xfrm rot="-732521">
            <a:off x="622179" y="1478369"/>
            <a:ext cx="1770440" cy="30321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solidFill>
                  <a:schemeClr val="dk1"/>
                </a:solidFill>
              </a:rPr>
              <a:t>stimulates potassium cation</a:t>
            </a:r>
            <a:endParaRPr b="1" sz="800"/>
          </a:p>
        </p:txBody>
      </p:sp>
      <p:cxnSp>
        <p:nvCxnSpPr>
          <p:cNvPr id="493" name="Google Shape;493;p60"/>
          <p:cNvCxnSpPr>
            <a:stCxn id="443" idx="1"/>
            <a:endCxn id="494" idx="3"/>
          </p:cNvCxnSpPr>
          <p:nvPr/>
        </p:nvCxnSpPr>
        <p:spPr>
          <a:xfrm rot="10800000">
            <a:off x="2019438" y="1981125"/>
            <a:ext cx="267900" cy="6300"/>
          </a:xfrm>
          <a:prstGeom prst="straightConnector1">
            <a:avLst/>
          </a:prstGeom>
          <a:noFill/>
          <a:ln cap="flat" cmpd="sng" w="9525">
            <a:solidFill>
              <a:srgbClr val="D5A6BD"/>
            </a:solidFill>
            <a:prstDash val="solid"/>
            <a:round/>
            <a:headEnd len="med" w="med" type="none"/>
            <a:tailEnd len="med" w="med" type="triangle"/>
          </a:ln>
        </p:spPr>
      </p:cxnSp>
      <p:cxnSp>
        <p:nvCxnSpPr>
          <p:cNvPr id="495" name="Google Shape;495;p60"/>
          <p:cNvCxnSpPr>
            <a:stCxn id="444" idx="1"/>
          </p:cNvCxnSpPr>
          <p:nvPr/>
        </p:nvCxnSpPr>
        <p:spPr>
          <a:xfrm flipH="1">
            <a:off x="2252250" y="2417563"/>
            <a:ext cx="462000" cy="11100"/>
          </a:xfrm>
          <a:prstGeom prst="straightConnector1">
            <a:avLst/>
          </a:prstGeom>
          <a:noFill/>
          <a:ln cap="flat" cmpd="sng" w="9525">
            <a:solidFill>
              <a:srgbClr val="D5A6BD"/>
            </a:solidFill>
            <a:prstDash val="solid"/>
            <a:round/>
            <a:headEnd len="med" w="med" type="none"/>
            <a:tailEnd len="med" w="med" type="triangle"/>
          </a:ln>
        </p:spPr>
      </p:cxnSp>
      <p:sp>
        <p:nvSpPr>
          <p:cNvPr id="496" name="Google Shape;496;p60"/>
          <p:cNvSpPr txBox="1"/>
          <p:nvPr/>
        </p:nvSpPr>
        <p:spPr>
          <a:xfrm>
            <a:off x="1358550" y="3075688"/>
            <a:ext cx="19881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glycogenolysis, gluconeogenesis</a:t>
            </a:r>
            <a:endParaRPr b="1" sz="1000"/>
          </a:p>
        </p:txBody>
      </p:sp>
      <p:cxnSp>
        <p:nvCxnSpPr>
          <p:cNvPr id="497" name="Google Shape;497;p60"/>
          <p:cNvCxnSpPr/>
          <p:nvPr/>
        </p:nvCxnSpPr>
        <p:spPr>
          <a:xfrm flipH="1" rot="10800000">
            <a:off x="1912650" y="2969725"/>
            <a:ext cx="12600" cy="150900"/>
          </a:xfrm>
          <a:prstGeom prst="straightConnector1">
            <a:avLst/>
          </a:prstGeom>
          <a:noFill/>
          <a:ln cap="flat" cmpd="sng" w="9525">
            <a:solidFill>
              <a:srgbClr val="FF0000"/>
            </a:solidFill>
            <a:prstDash val="solid"/>
            <a:round/>
            <a:headEnd len="med" w="med" type="none"/>
            <a:tailEnd len="med" w="med" type="triangle"/>
          </a:ln>
        </p:spPr>
      </p:cxnSp>
      <p:cxnSp>
        <p:nvCxnSpPr>
          <p:cNvPr id="498" name="Google Shape;498;p60"/>
          <p:cNvCxnSpPr/>
          <p:nvPr/>
        </p:nvCxnSpPr>
        <p:spPr>
          <a:xfrm>
            <a:off x="1887475" y="3510700"/>
            <a:ext cx="88200" cy="125700"/>
          </a:xfrm>
          <a:prstGeom prst="straightConnector1">
            <a:avLst/>
          </a:prstGeom>
          <a:noFill/>
          <a:ln cap="flat" cmpd="sng" w="9525">
            <a:solidFill>
              <a:srgbClr val="FF0000"/>
            </a:solidFill>
            <a:prstDash val="solid"/>
            <a:round/>
            <a:headEnd len="med" w="med" type="none"/>
            <a:tailEnd len="med" w="med" type="triangle"/>
          </a:ln>
        </p:spPr>
      </p:cxnSp>
      <p:cxnSp>
        <p:nvCxnSpPr>
          <p:cNvPr id="499" name="Google Shape;499;p60"/>
          <p:cNvCxnSpPr/>
          <p:nvPr/>
        </p:nvCxnSpPr>
        <p:spPr>
          <a:xfrm flipH="1">
            <a:off x="2466150" y="3633825"/>
            <a:ext cx="330900" cy="64800"/>
          </a:xfrm>
          <a:prstGeom prst="straightConnector1">
            <a:avLst/>
          </a:prstGeom>
          <a:noFill/>
          <a:ln cap="flat" cmpd="sng" w="9525">
            <a:solidFill>
              <a:srgbClr val="D5A6BD"/>
            </a:solidFill>
            <a:prstDash val="solid"/>
            <a:round/>
            <a:headEnd len="med" w="med" type="none"/>
            <a:tailEnd len="med" w="med" type="triangle"/>
          </a:ln>
        </p:spPr>
      </p:cxnSp>
      <p:sp>
        <p:nvSpPr>
          <p:cNvPr id="500" name="Google Shape;500;p60"/>
          <p:cNvSpPr txBox="1"/>
          <p:nvPr/>
        </p:nvSpPr>
        <p:spPr>
          <a:xfrm rot="-2134582">
            <a:off x="1393579" y="4519640"/>
            <a:ext cx="722944" cy="29995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relaxes</a:t>
            </a:r>
            <a:endParaRPr b="1" sz="1000"/>
          </a:p>
        </p:txBody>
      </p:sp>
      <p:cxnSp>
        <p:nvCxnSpPr>
          <p:cNvPr id="501" name="Google Shape;501;p60"/>
          <p:cNvCxnSpPr/>
          <p:nvPr/>
        </p:nvCxnSpPr>
        <p:spPr>
          <a:xfrm flipH="1">
            <a:off x="2176900" y="4101450"/>
            <a:ext cx="216900" cy="25800"/>
          </a:xfrm>
          <a:prstGeom prst="straightConnector1">
            <a:avLst/>
          </a:prstGeom>
          <a:noFill/>
          <a:ln cap="flat" cmpd="sng" w="9525">
            <a:solidFill>
              <a:srgbClr val="D5A6BD"/>
            </a:solidFill>
            <a:prstDash val="solid"/>
            <a:round/>
            <a:headEnd len="med" w="med" type="none"/>
            <a:tailEnd len="med" w="med" type="triangle"/>
          </a:ln>
        </p:spPr>
      </p:cxnSp>
      <p:sp>
        <p:nvSpPr>
          <p:cNvPr id="502" name="Google Shape;502;p60"/>
          <p:cNvSpPr txBox="1"/>
          <p:nvPr/>
        </p:nvSpPr>
        <p:spPr>
          <a:xfrm rot="3263809">
            <a:off x="911265" y="3500750"/>
            <a:ext cx="762666" cy="30337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contracts</a:t>
            </a:r>
            <a:endParaRPr b="1" sz="1000"/>
          </a:p>
        </p:txBody>
      </p:sp>
      <p:sp>
        <p:nvSpPr>
          <p:cNvPr id="503" name="Google Shape;503;p60"/>
          <p:cNvSpPr txBox="1"/>
          <p:nvPr/>
        </p:nvSpPr>
        <p:spPr>
          <a:xfrm rot="1342292">
            <a:off x="1225333" y="5495701"/>
            <a:ext cx="1522814" cy="29989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t>decreases secretion</a:t>
            </a:r>
            <a:endParaRPr b="1" sz="800"/>
          </a:p>
        </p:txBody>
      </p:sp>
      <p:cxnSp>
        <p:nvCxnSpPr>
          <p:cNvPr id="504" name="Google Shape;504;p60"/>
          <p:cNvCxnSpPr>
            <a:stCxn id="451" idx="1"/>
          </p:cNvCxnSpPr>
          <p:nvPr/>
        </p:nvCxnSpPr>
        <p:spPr>
          <a:xfrm flipH="1">
            <a:off x="2239750" y="6058825"/>
            <a:ext cx="343800" cy="6300"/>
          </a:xfrm>
          <a:prstGeom prst="straightConnector1">
            <a:avLst/>
          </a:prstGeom>
          <a:noFill/>
          <a:ln cap="flat" cmpd="sng" w="9525">
            <a:solidFill>
              <a:srgbClr val="F9CB9C"/>
            </a:solidFill>
            <a:prstDash val="solid"/>
            <a:round/>
            <a:headEnd len="med" w="med" type="none"/>
            <a:tailEnd len="med" w="med" type="triangle"/>
          </a:ln>
        </p:spPr>
      </p:cxnSp>
      <p:sp>
        <p:nvSpPr>
          <p:cNvPr id="505" name="Google Shape;505;p60"/>
          <p:cNvSpPr txBox="1"/>
          <p:nvPr/>
        </p:nvSpPr>
        <p:spPr>
          <a:xfrm rot="-536389">
            <a:off x="1315067" y="7066429"/>
            <a:ext cx="762564" cy="30337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relaxes</a:t>
            </a:r>
            <a:endParaRPr b="1" sz="1000"/>
          </a:p>
        </p:txBody>
      </p:sp>
      <p:sp>
        <p:nvSpPr>
          <p:cNvPr id="506" name="Google Shape;506;p60"/>
          <p:cNvSpPr txBox="1"/>
          <p:nvPr/>
        </p:nvSpPr>
        <p:spPr>
          <a:xfrm rot="-536389">
            <a:off x="1971317" y="7388879"/>
            <a:ext cx="762564" cy="30337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contracts</a:t>
            </a:r>
            <a:endParaRPr b="1" sz="1000"/>
          </a:p>
        </p:txBody>
      </p:sp>
      <p:sp>
        <p:nvSpPr>
          <p:cNvPr id="507" name="Google Shape;507;p60"/>
          <p:cNvSpPr txBox="1"/>
          <p:nvPr/>
        </p:nvSpPr>
        <p:spPr>
          <a:xfrm rot="-536389">
            <a:off x="828317" y="7998479"/>
            <a:ext cx="762564" cy="30337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contracts</a:t>
            </a:r>
            <a:endParaRPr b="1" sz="1000"/>
          </a:p>
        </p:txBody>
      </p:sp>
      <p:sp>
        <p:nvSpPr>
          <p:cNvPr id="508" name="Google Shape;508;p60"/>
          <p:cNvSpPr txBox="1"/>
          <p:nvPr/>
        </p:nvSpPr>
        <p:spPr>
          <a:xfrm rot="539061">
            <a:off x="1619899" y="7752200"/>
            <a:ext cx="762657" cy="30342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relaxes</a:t>
            </a:r>
            <a:endParaRPr b="1" sz="1000"/>
          </a:p>
        </p:txBody>
      </p:sp>
      <p:cxnSp>
        <p:nvCxnSpPr>
          <p:cNvPr id="509" name="Google Shape;509;p60"/>
          <p:cNvCxnSpPr>
            <a:endCxn id="486" idx="0"/>
          </p:cNvCxnSpPr>
          <p:nvPr/>
        </p:nvCxnSpPr>
        <p:spPr>
          <a:xfrm flipH="1">
            <a:off x="928175" y="8659925"/>
            <a:ext cx="1531200" cy="119700"/>
          </a:xfrm>
          <a:prstGeom prst="curvedConnector3">
            <a:avLst>
              <a:gd fmla="val 50000" name="adj1"/>
            </a:avLst>
          </a:prstGeom>
          <a:noFill/>
          <a:ln cap="flat" cmpd="sng" w="28575">
            <a:solidFill>
              <a:srgbClr val="FF9900"/>
            </a:solidFill>
            <a:prstDash val="solid"/>
            <a:round/>
            <a:headEnd len="med" w="med" type="none"/>
            <a:tailEnd len="med" w="med" type="none"/>
          </a:ln>
        </p:spPr>
      </p:cxnSp>
      <p:sp>
        <p:nvSpPr>
          <p:cNvPr id="510" name="Google Shape;510;p60"/>
          <p:cNvSpPr txBox="1"/>
          <p:nvPr/>
        </p:nvSpPr>
        <p:spPr>
          <a:xfrm rot="-289629">
            <a:off x="819977" y="8425217"/>
            <a:ext cx="2135474" cy="30347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t>stimulates(minor contribution)</a:t>
            </a:r>
            <a:endParaRPr b="1" sz="800"/>
          </a:p>
        </p:txBody>
      </p:sp>
      <p:sp>
        <p:nvSpPr>
          <p:cNvPr id="511" name="Google Shape;511;p60"/>
          <p:cNvSpPr txBox="1"/>
          <p:nvPr/>
        </p:nvSpPr>
        <p:spPr>
          <a:xfrm rot="-1528703">
            <a:off x="1355825" y="8886682"/>
            <a:ext cx="884300" cy="3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stimulates</a:t>
            </a:r>
            <a:endParaRPr b="1" sz="1000"/>
          </a:p>
        </p:txBody>
      </p:sp>
      <p:cxnSp>
        <p:nvCxnSpPr>
          <p:cNvPr id="512" name="Google Shape;512;p60"/>
          <p:cNvCxnSpPr/>
          <p:nvPr/>
        </p:nvCxnSpPr>
        <p:spPr>
          <a:xfrm flipH="1">
            <a:off x="1925364" y="8381354"/>
            <a:ext cx="469800" cy="11700"/>
          </a:xfrm>
          <a:prstGeom prst="straightConnector1">
            <a:avLst/>
          </a:prstGeom>
          <a:noFill/>
          <a:ln cap="flat" cmpd="sng" w="9525">
            <a:solidFill>
              <a:srgbClr val="FF9900"/>
            </a:solidFill>
            <a:prstDash val="solid"/>
            <a:round/>
            <a:headEnd len="med" w="med" type="none"/>
            <a:tailEnd len="med" w="med" type="triangle"/>
          </a:ln>
        </p:spPr>
      </p:cxnSp>
      <p:cxnSp>
        <p:nvCxnSpPr>
          <p:cNvPr id="513" name="Google Shape;513;p60"/>
          <p:cNvCxnSpPr>
            <a:stCxn id="442" idx="3"/>
          </p:cNvCxnSpPr>
          <p:nvPr/>
        </p:nvCxnSpPr>
        <p:spPr>
          <a:xfrm flipH="1" rot="10800000">
            <a:off x="4643150" y="1547825"/>
            <a:ext cx="453000" cy="14100"/>
          </a:xfrm>
          <a:prstGeom prst="straightConnector1">
            <a:avLst/>
          </a:prstGeom>
          <a:noFill/>
          <a:ln cap="flat" cmpd="sng" w="9525">
            <a:solidFill>
              <a:srgbClr val="C27BA0"/>
            </a:solidFill>
            <a:prstDash val="solid"/>
            <a:round/>
            <a:headEnd len="med" w="med" type="none"/>
            <a:tailEnd len="med" w="med" type="triangle"/>
          </a:ln>
        </p:spPr>
      </p:cxnSp>
      <p:sp>
        <p:nvSpPr>
          <p:cNvPr id="514" name="Google Shape;514;p60"/>
          <p:cNvSpPr txBox="1"/>
          <p:nvPr/>
        </p:nvSpPr>
        <p:spPr>
          <a:xfrm>
            <a:off x="5096150" y="1410275"/>
            <a:ext cx="1284900" cy="5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stimulates watery secretions</a:t>
            </a:r>
            <a:endParaRPr b="1" sz="1000"/>
          </a:p>
        </p:txBody>
      </p:sp>
      <p:sp>
        <p:nvSpPr>
          <p:cNvPr id="494" name="Google Shape;494;p60"/>
          <p:cNvSpPr txBox="1"/>
          <p:nvPr/>
        </p:nvSpPr>
        <p:spPr>
          <a:xfrm>
            <a:off x="1175675" y="1831150"/>
            <a:ext cx="843900" cy="3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decreases</a:t>
            </a:r>
            <a:endParaRPr b="1" sz="1000"/>
          </a:p>
        </p:txBody>
      </p:sp>
      <p:sp>
        <p:nvSpPr>
          <p:cNvPr id="515" name="Google Shape;515;p60"/>
          <p:cNvSpPr txBox="1"/>
          <p:nvPr/>
        </p:nvSpPr>
        <p:spPr>
          <a:xfrm rot="4789373">
            <a:off x="4322199" y="2150729"/>
            <a:ext cx="806489" cy="30329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increase</a:t>
            </a:r>
            <a:r>
              <a:rPr b="1" lang="ar" sz="1000"/>
              <a:t>s</a:t>
            </a:r>
            <a:endParaRPr b="1" sz="1000"/>
          </a:p>
        </p:txBody>
      </p:sp>
      <p:sp>
        <p:nvSpPr>
          <p:cNvPr id="516" name="Google Shape;516;p60"/>
          <p:cNvSpPr txBox="1"/>
          <p:nvPr/>
        </p:nvSpPr>
        <p:spPr>
          <a:xfrm rot="-367207">
            <a:off x="4901874" y="2440698"/>
            <a:ext cx="793523" cy="29989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secration</a:t>
            </a:r>
            <a:endParaRPr b="1" sz="1000"/>
          </a:p>
        </p:txBody>
      </p:sp>
      <p:sp>
        <p:nvSpPr>
          <p:cNvPr id="517" name="Google Shape;517;p60"/>
          <p:cNvSpPr txBox="1"/>
          <p:nvPr/>
        </p:nvSpPr>
        <p:spPr>
          <a:xfrm rot="-530994">
            <a:off x="4204313" y="3462422"/>
            <a:ext cx="793649" cy="29963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increases</a:t>
            </a:r>
            <a:endParaRPr b="1" sz="1000"/>
          </a:p>
        </p:txBody>
      </p:sp>
      <p:sp>
        <p:nvSpPr>
          <p:cNvPr id="518" name="Google Shape;518;p60"/>
          <p:cNvSpPr txBox="1"/>
          <p:nvPr/>
        </p:nvSpPr>
        <p:spPr>
          <a:xfrm rot="884415">
            <a:off x="4368741" y="3722562"/>
            <a:ext cx="793515" cy="29972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increases</a:t>
            </a:r>
            <a:endParaRPr b="1" sz="1000"/>
          </a:p>
        </p:txBody>
      </p:sp>
      <p:sp>
        <p:nvSpPr>
          <p:cNvPr id="519" name="Google Shape;519;p60"/>
          <p:cNvSpPr txBox="1"/>
          <p:nvPr/>
        </p:nvSpPr>
        <p:spPr>
          <a:xfrm rot="4479336">
            <a:off x="4495958" y="5290951"/>
            <a:ext cx="793589" cy="29977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contracts</a:t>
            </a:r>
            <a:endParaRPr b="1" sz="1000"/>
          </a:p>
        </p:txBody>
      </p:sp>
      <p:sp>
        <p:nvSpPr>
          <p:cNvPr id="520" name="Google Shape;520;p60"/>
          <p:cNvSpPr txBox="1"/>
          <p:nvPr/>
        </p:nvSpPr>
        <p:spPr>
          <a:xfrm rot="1653770">
            <a:off x="4796357" y="4698667"/>
            <a:ext cx="793567" cy="29990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relaxes</a:t>
            </a:r>
            <a:endParaRPr b="1" sz="1000"/>
          </a:p>
        </p:txBody>
      </p:sp>
      <p:sp>
        <p:nvSpPr>
          <p:cNvPr id="521" name="Google Shape;521;p60"/>
          <p:cNvSpPr txBox="1"/>
          <p:nvPr/>
        </p:nvSpPr>
        <p:spPr>
          <a:xfrm>
            <a:off x="1604475" y="2282025"/>
            <a:ext cx="793500" cy="3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secretes</a:t>
            </a:r>
            <a:endParaRPr b="1" sz="1000"/>
          </a:p>
        </p:txBody>
      </p:sp>
      <p:sp>
        <p:nvSpPr>
          <p:cNvPr id="522" name="Google Shape;522;p60"/>
          <p:cNvSpPr txBox="1"/>
          <p:nvPr/>
        </p:nvSpPr>
        <p:spPr>
          <a:xfrm>
            <a:off x="1951751" y="3618925"/>
            <a:ext cx="919800" cy="3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decreases</a:t>
            </a:r>
            <a:endParaRPr b="1" sz="1000"/>
          </a:p>
        </p:txBody>
      </p:sp>
      <p:sp>
        <p:nvSpPr>
          <p:cNvPr id="523" name="Google Shape;523;p60"/>
          <p:cNvSpPr txBox="1"/>
          <p:nvPr/>
        </p:nvSpPr>
        <p:spPr>
          <a:xfrm>
            <a:off x="950625" y="5908825"/>
            <a:ext cx="1607100" cy="3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t>N: secretes </a:t>
            </a:r>
            <a:r>
              <a:rPr b="1" lang="ar" sz="900" u="sng"/>
              <a:t>epinephrine</a:t>
            </a:r>
            <a:endParaRPr b="1" sz="900" u="sng"/>
          </a:p>
        </p:txBody>
      </p:sp>
      <p:cxnSp>
        <p:nvCxnSpPr>
          <p:cNvPr id="524" name="Google Shape;524;p60"/>
          <p:cNvCxnSpPr>
            <a:stCxn id="452" idx="3"/>
          </p:cNvCxnSpPr>
          <p:nvPr/>
        </p:nvCxnSpPr>
        <p:spPr>
          <a:xfrm>
            <a:off x="4039900" y="7177938"/>
            <a:ext cx="439800" cy="6900"/>
          </a:xfrm>
          <a:prstGeom prst="straightConnector1">
            <a:avLst/>
          </a:prstGeom>
          <a:noFill/>
          <a:ln cap="flat" cmpd="sng" w="9525">
            <a:solidFill>
              <a:srgbClr val="B45F06"/>
            </a:solidFill>
            <a:prstDash val="solid"/>
            <a:round/>
            <a:headEnd len="med" w="med" type="none"/>
            <a:tailEnd len="med" w="med" type="triangle"/>
          </a:ln>
        </p:spPr>
      </p:cxnSp>
      <p:cxnSp>
        <p:nvCxnSpPr>
          <p:cNvPr id="525" name="Google Shape;525;p60"/>
          <p:cNvCxnSpPr/>
          <p:nvPr/>
        </p:nvCxnSpPr>
        <p:spPr>
          <a:xfrm>
            <a:off x="3887500" y="8092338"/>
            <a:ext cx="439800" cy="6900"/>
          </a:xfrm>
          <a:prstGeom prst="straightConnector1">
            <a:avLst/>
          </a:prstGeom>
          <a:noFill/>
          <a:ln cap="flat" cmpd="sng" w="9525">
            <a:solidFill>
              <a:srgbClr val="B45F06"/>
            </a:solidFill>
            <a:prstDash val="solid"/>
            <a:round/>
            <a:headEnd len="med" w="med" type="none"/>
            <a:tailEnd len="med" w="med" type="triangle"/>
          </a:ln>
        </p:spPr>
      </p:cxnSp>
      <p:cxnSp>
        <p:nvCxnSpPr>
          <p:cNvPr id="526" name="Google Shape;526;p60"/>
          <p:cNvCxnSpPr/>
          <p:nvPr/>
        </p:nvCxnSpPr>
        <p:spPr>
          <a:xfrm>
            <a:off x="3887500" y="7635138"/>
            <a:ext cx="439800" cy="6900"/>
          </a:xfrm>
          <a:prstGeom prst="straightConnector1">
            <a:avLst/>
          </a:prstGeom>
          <a:noFill/>
          <a:ln cap="flat" cmpd="sng" w="9525">
            <a:solidFill>
              <a:srgbClr val="B45F06"/>
            </a:solidFill>
            <a:prstDash val="solid"/>
            <a:round/>
            <a:headEnd len="med" w="med" type="none"/>
            <a:tailEnd len="med" w="med" type="triangle"/>
          </a:ln>
        </p:spPr>
      </p:cxnSp>
      <p:sp>
        <p:nvSpPr>
          <p:cNvPr id="527" name="Google Shape;527;p60"/>
          <p:cNvSpPr txBox="1"/>
          <p:nvPr/>
        </p:nvSpPr>
        <p:spPr>
          <a:xfrm>
            <a:off x="4467750" y="6971125"/>
            <a:ext cx="793500" cy="3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contracts</a:t>
            </a:r>
            <a:endParaRPr b="1" sz="1000"/>
          </a:p>
        </p:txBody>
      </p:sp>
      <p:sp>
        <p:nvSpPr>
          <p:cNvPr id="528" name="Google Shape;528;p60"/>
          <p:cNvSpPr txBox="1"/>
          <p:nvPr/>
        </p:nvSpPr>
        <p:spPr>
          <a:xfrm>
            <a:off x="4315350" y="7428325"/>
            <a:ext cx="793500" cy="3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relaxes</a:t>
            </a:r>
            <a:endParaRPr b="1" sz="1000"/>
          </a:p>
        </p:txBody>
      </p:sp>
      <p:sp>
        <p:nvSpPr>
          <p:cNvPr id="529" name="Google Shape;529;p60"/>
          <p:cNvSpPr txBox="1"/>
          <p:nvPr/>
        </p:nvSpPr>
        <p:spPr>
          <a:xfrm>
            <a:off x="4315350" y="7885525"/>
            <a:ext cx="793500" cy="3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relaxes</a:t>
            </a:r>
            <a:endParaRPr b="1" sz="1000"/>
          </a:p>
        </p:txBody>
      </p:sp>
      <p:sp>
        <p:nvSpPr>
          <p:cNvPr id="530" name="Google Shape;530;p60"/>
          <p:cNvSpPr txBox="1"/>
          <p:nvPr/>
        </p:nvSpPr>
        <p:spPr>
          <a:xfrm>
            <a:off x="1296150" y="9426375"/>
            <a:ext cx="52431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999999"/>
                </a:solidFill>
              </a:rPr>
              <a:t>note: if there is only an arrow that means the effect has no specific receptor mentioned in the lecture </a:t>
            </a:r>
            <a:endParaRPr sz="1000">
              <a:solidFill>
                <a:srgbClr val="999999"/>
              </a:solidFill>
            </a:endParaRPr>
          </a:p>
        </p:txBody>
      </p:sp>
      <p:cxnSp>
        <p:nvCxnSpPr>
          <p:cNvPr id="531" name="Google Shape;531;p60"/>
          <p:cNvCxnSpPr>
            <a:stCxn id="492" idx="3"/>
          </p:cNvCxnSpPr>
          <p:nvPr/>
        </p:nvCxnSpPr>
        <p:spPr>
          <a:xfrm flipH="1">
            <a:off x="1811899" y="1442774"/>
            <a:ext cx="560700" cy="4200"/>
          </a:xfrm>
          <a:prstGeom prst="straightConnector1">
            <a:avLst/>
          </a:prstGeom>
          <a:noFill/>
          <a:ln cap="flat" cmpd="sng" w="9525">
            <a:solidFill>
              <a:srgbClr val="D5A6BD"/>
            </a:solidFill>
            <a:prstDash val="solid"/>
            <a:round/>
            <a:headEnd len="med" w="med" type="none"/>
            <a:tailEnd len="med" w="med" type="triangle"/>
          </a:ln>
        </p:spPr>
      </p:cxnSp>
      <p:sp>
        <p:nvSpPr>
          <p:cNvPr id="532" name="Google Shape;532;p60"/>
          <p:cNvSpPr txBox="1"/>
          <p:nvPr/>
        </p:nvSpPr>
        <p:spPr>
          <a:xfrm>
            <a:off x="1543475" y="3988925"/>
            <a:ext cx="92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t>α:relaxes</a:t>
            </a:r>
            <a:br>
              <a:rPr b="1" lang="ar" sz="1000"/>
            </a:br>
            <a:endParaRPr b="1" sz="1000"/>
          </a:p>
        </p:txBody>
      </p:sp>
      <p:sp>
        <p:nvSpPr>
          <p:cNvPr id="533" name="Google Shape;533;p60"/>
          <p:cNvSpPr/>
          <p:nvPr/>
        </p:nvSpPr>
        <p:spPr>
          <a:xfrm>
            <a:off x="88075" y="681175"/>
            <a:ext cx="1447200" cy="452700"/>
          </a:xfrm>
          <a:prstGeom prst="snip2DiagRect">
            <a:avLst>
              <a:gd fmla="val 0" name="adj1"/>
              <a:gd fmla="val 16667" name="adj2"/>
            </a:avLst>
          </a:prstGeom>
          <a:gradFill>
            <a:gsLst>
              <a:gs pos="0">
                <a:srgbClr val="51AB2A"/>
              </a:gs>
              <a:gs pos="100000">
                <a:srgbClr val="203E13"/>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Cairo"/>
                <a:ea typeface="Cairo"/>
                <a:cs typeface="Cairo"/>
                <a:sym typeface="Cairo"/>
              </a:rPr>
              <a:t>sympathetic</a:t>
            </a:r>
            <a:endParaRPr b="1">
              <a:solidFill>
                <a:srgbClr val="FFFFFF"/>
              </a:solidFill>
              <a:latin typeface="Cairo"/>
              <a:ea typeface="Cairo"/>
              <a:cs typeface="Cairo"/>
              <a:sym typeface="Cairo"/>
            </a:endParaRPr>
          </a:p>
          <a:p>
            <a:pPr indent="0" lvl="0" marL="0" rtl="0" algn="ctr">
              <a:spcBef>
                <a:spcPts val="0"/>
              </a:spcBef>
              <a:spcAft>
                <a:spcPts val="0"/>
              </a:spcAft>
              <a:buNone/>
            </a:pPr>
            <a:r>
              <a:rPr b="1" lang="ar">
                <a:solidFill>
                  <a:srgbClr val="FFFFFF"/>
                </a:solidFill>
                <a:latin typeface="Cairo"/>
                <a:ea typeface="Cairo"/>
                <a:cs typeface="Cairo"/>
                <a:sym typeface="Cairo"/>
              </a:rPr>
              <a:t>adrenergic  </a:t>
            </a:r>
            <a:endParaRPr b="1">
              <a:solidFill>
                <a:srgbClr val="FFFFFF"/>
              </a:solidFill>
              <a:latin typeface="Cairo"/>
              <a:ea typeface="Cairo"/>
              <a:cs typeface="Cairo"/>
              <a:sym typeface="Cairo"/>
            </a:endParaRPr>
          </a:p>
        </p:txBody>
      </p:sp>
      <p:sp>
        <p:nvSpPr>
          <p:cNvPr id="534" name="Google Shape;534;p60"/>
          <p:cNvSpPr/>
          <p:nvPr/>
        </p:nvSpPr>
        <p:spPr>
          <a:xfrm>
            <a:off x="4909875" y="681175"/>
            <a:ext cx="1671000" cy="452700"/>
          </a:xfrm>
          <a:prstGeom prst="snip2DiagRect">
            <a:avLst>
              <a:gd fmla="val 0" name="adj1"/>
              <a:gd fmla="val 16667" name="adj2"/>
            </a:avLst>
          </a:prstGeom>
          <a:gradFill>
            <a:gsLst>
              <a:gs pos="0">
                <a:srgbClr val="EA9999"/>
              </a:gs>
              <a:gs pos="100000">
                <a:srgbClr val="E06666"/>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Cairo"/>
                <a:ea typeface="Cairo"/>
                <a:cs typeface="Cairo"/>
                <a:sym typeface="Cairo"/>
              </a:rPr>
              <a:t>parasympathetic</a:t>
            </a:r>
            <a:endParaRPr b="1">
              <a:solidFill>
                <a:srgbClr val="FFFFFF"/>
              </a:solidFill>
              <a:latin typeface="Cairo"/>
              <a:ea typeface="Cairo"/>
              <a:cs typeface="Cairo"/>
              <a:sym typeface="Cairo"/>
            </a:endParaRPr>
          </a:p>
          <a:p>
            <a:pPr indent="0" lvl="0" marL="0" rtl="0" algn="ctr">
              <a:spcBef>
                <a:spcPts val="0"/>
              </a:spcBef>
              <a:spcAft>
                <a:spcPts val="0"/>
              </a:spcAft>
              <a:buNone/>
            </a:pPr>
            <a:r>
              <a:rPr b="1" lang="ar">
                <a:solidFill>
                  <a:srgbClr val="FFFFFF"/>
                </a:solidFill>
                <a:latin typeface="Cairo"/>
                <a:ea typeface="Cairo"/>
                <a:cs typeface="Cairo"/>
                <a:sym typeface="Cairo"/>
              </a:rPr>
              <a:t>muscarinic  </a:t>
            </a:r>
            <a:endParaRPr b="1">
              <a:solidFill>
                <a:srgbClr val="FFFFFF"/>
              </a:solidFill>
              <a:latin typeface="Cairo"/>
              <a:ea typeface="Cairo"/>
              <a:cs typeface="Cairo"/>
              <a:sym typeface="Cai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pic>
        <p:nvPicPr>
          <p:cNvPr id="539" name="Google Shape;539;p61"/>
          <p:cNvPicPr preferRelativeResize="0"/>
          <p:nvPr/>
        </p:nvPicPr>
        <p:blipFill>
          <a:blip r:embed="rId3">
            <a:alphaModFix/>
          </a:blip>
          <a:stretch>
            <a:fillRect/>
          </a:stretch>
        </p:blipFill>
        <p:spPr>
          <a:xfrm>
            <a:off x="2215603" y="3075150"/>
            <a:ext cx="4642397" cy="5780725"/>
          </a:xfrm>
          <a:prstGeom prst="rect">
            <a:avLst/>
          </a:prstGeom>
          <a:noFill/>
          <a:ln>
            <a:noFill/>
          </a:ln>
        </p:spPr>
      </p:pic>
      <p:sp>
        <p:nvSpPr>
          <p:cNvPr id="540" name="Google Shape;540;p61"/>
          <p:cNvSpPr txBox="1"/>
          <p:nvPr/>
        </p:nvSpPr>
        <p:spPr>
          <a:xfrm>
            <a:off x="304200" y="761300"/>
            <a:ext cx="6035700" cy="14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800">
                <a:solidFill>
                  <a:srgbClr val="3D85C6"/>
                </a:solidFill>
                <a:latin typeface="Economica"/>
                <a:ea typeface="Economica"/>
                <a:cs typeface="Economica"/>
                <a:sym typeface="Economica"/>
              </a:rPr>
              <a:t>Postural orthostatic tachycardia syndrome:</a:t>
            </a:r>
            <a:endParaRPr b="1" sz="1800">
              <a:solidFill>
                <a:srgbClr val="3D85C6"/>
              </a:solidFill>
              <a:latin typeface="Economica"/>
              <a:ea typeface="Economica"/>
              <a:cs typeface="Economica"/>
              <a:sym typeface="Economica"/>
            </a:endParaRPr>
          </a:p>
          <a:p>
            <a:pPr indent="0" lvl="0" marL="0" rtl="0" algn="l">
              <a:spcBef>
                <a:spcPts val="0"/>
              </a:spcBef>
              <a:spcAft>
                <a:spcPts val="0"/>
              </a:spcAft>
              <a:buNone/>
            </a:pPr>
            <a:r>
              <a:rPr b="1" lang="ar">
                <a:latin typeface="Cairo"/>
                <a:ea typeface="Cairo"/>
                <a:cs typeface="Cairo"/>
                <a:sym typeface="Cairo"/>
              </a:rPr>
              <a:t>Postural orthostatic tachycardia syndrome (POTS) </a:t>
            </a:r>
            <a:r>
              <a:rPr lang="ar">
                <a:latin typeface="Cairo"/>
                <a:ea typeface="Cairo"/>
                <a:cs typeface="Cairo"/>
                <a:sym typeface="Cairo"/>
              </a:rPr>
              <a:t>is a condition characterized by too little blood returning to the heart when moving from a lying down to a standing up position (orthostatic intolerance). Orthostatic Intolerance causes lightheadedness or fainting that can be eased by lying back down. In people with POTS, these symptoms are also accompanied by a rapid increase in heart rate.</a:t>
            </a:r>
            <a:endParaRPr>
              <a:latin typeface="Cairo"/>
              <a:ea typeface="Cairo"/>
              <a:cs typeface="Cairo"/>
              <a:sym typeface="Cairo"/>
            </a:endParaRPr>
          </a:p>
        </p:txBody>
      </p:sp>
      <p:sp>
        <p:nvSpPr>
          <p:cNvPr id="541" name="Google Shape;541;p61"/>
          <p:cNvSpPr txBox="1"/>
          <p:nvPr/>
        </p:nvSpPr>
        <p:spPr>
          <a:xfrm>
            <a:off x="304200" y="2573275"/>
            <a:ext cx="1890900" cy="668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1800">
                <a:solidFill>
                  <a:srgbClr val="3D85C6"/>
                </a:solidFill>
                <a:latin typeface="Economica"/>
                <a:ea typeface="Economica"/>
                <a:cs typeface="Economica"/>
                <a:sym typeface="Economica"/>
              </a:rPr>
              <a:t>The stress reaction:</a:t>
            </a:r>
            <a:endParaRPr b="1" sz="1800">
              <a:solidFill>
                <a:srgbClr val="3D85C6"/>
              </a:solidFill>
              <a:latin typeface="Economica"/>
              <a:ea typeface="Economica"/>
              <a:cs typeface="Economica"/>
              <a:sym typeface="Economica"/>
            </a:endParaRPr>
          </a:p>
          <a:p>
            <a:pPr indent="0" lvl="0" marL="0" rtl="0" algn="l">
              <a:lnSpc>
                <a:spcPct val="100000"/>
              </a:lnSpc>
              <a:spcBef>
                <a:spcPts val="0"/>
              </a:spcBef>
              <a:spcAft>
                <a:spcPts val="0"/>
              </a:spcAft>
              <a:buClr>
                <a:schemeClr val="dk1"/>
              </a:buClr>
              <a:buSzPts val="1100"/>
              <a:buFont typeface="Arial"/>
              <a:buNone/>
            </a:pPr>
            <a:r>
              <a:rPr lang="ar">
                <a:latin typeface="Cairo"/>
                <a:ea typeface="Cairo"/>
                <a:cs typeface="Cairo"/>
                <a:sym typeface="Cairo"/>
              </a:rPr>
              <a:t>When stress occurs, the sympathetic nervous system is triggered. Norepinephrine is released by nerves, and epinephrine is secreted by the adrenal glands. By activating receptors in blood vessels and other str</a:t>
            </a:r>
            <a:r>
              <a:rPr lang="ar">
                <a:latin typeface="Cairo"/>
                <a:ea typeface="Cairo"/>
                <a:cs typeface="Cairo"/>
                <a:sym typeface="Cairo"/>
              </a:rPr>
              <a:t>uctures, </a:t>
            </a:r>
            <a:r>
              <a:rPr lang="ar">
                <a:latin typeface="Cairo"/>
                <a:ea typeface="Cairo"/>
                <a:cs typeface="Cairo"/>
                <a:sym typeface="Cairo"/>
              </a:rPr>
              <a:t>these substances ready the heart and working muscles for action. Acetylcholine is released in the parasympathetic nervous system, producing calming effects. The digestive tract is stimulated to digest a meal, the heart rate slows, and the pupils of the eyes become smaller. The neuroendocrine system also maintains the body’s normal internal functioning.</a:t>
            </a:r>
            <a:endParaRPr>
              <a:latin typeface="Cairo"/>
              <a:ea typeface="Cairo"/>
              <a:cs typeface="Cairo"/>
              <a:sym typeface="Cai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pic>
        <p:nvPicPr>
          <p:cNvPr id="546" name="Google Shape;546;p62"/>
          <p:cNvPicPr preferRelativeResize="0"/>
          <p:nvPr/>
        </p:nvPicPr>
        <p:blipFill rotWithShape="1">
          <a:blip r:embed="rId3">
            <a:alphaModFix/>
          </a:blip>
          <a:srcRect b="0" l="15866" r="17524" t="0"/>
          <a:stretch/>
        </p:blipFill>
        <p:spPr>
          <a:xfrm>
            <a:off x="1096249" y="2918350"/>
            <a:ext cx="4665513" cy="6884226"/>
          </a:xfrm>
          <a:prstGeom prst="rect">
            <a:avLst/>
          </a:prstGeom>
          <a:noFill/>
          <a:ln>
            <a:noFill/>
          </a:ln>
        </p:spPr>
      </p:pic>
      <p:sp>
        <p:nvSpPr>
          <p:cNvPr id="547" name="Google Shape;547;p62"/>
          <p:cNvSpPr txBox="1"/>
          <p:nvPr/>
        </p:nvSpPr>
        <p:spPr>
          <a:xfrm>
            <a:off x="335850" y="579850"/>
            <a:ext cx="6186300" cy="233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1800">
                <a:solidFill>
                  <a:srgbClr val="3D85C6"/>
                </a:solidFill>
                <a:latin typeface="Economica"/>
                <a:ea typeface="Economica"/>
                <a:cs typeface="Economica"/>
                <a:sym typeface="Economica"/>
              </a:rPr>
              <a:t>Chronic stress:</a:t>
            </a:r>
            <a:endParaRPr b="1" sz="1800">
              <a:solidFill>
                <a:srgbClr val="3D85C6"/>
              </a:solidFill>
              <a:latin typeface="Economica"/>
              <a:ea typeface="Economica"/>
              <a:cs typeface="Economica"/>
              <a:sym typeface="Economica"/>
            </a:endParaRPr>
          </a:p>
          <a:p>
            <a:pPr indent="0" lvl="0" marL="0" rtl="0" algn="l">
              <a:lnSpc>
                <a:spcPct val="100000"/>
              </a:lnSpc>
              <a:spcBef>
                <a:spcPts val="0"/>
              </a:spcBef>
              <a:spcAft>
                <a:spcPts val="0"/>
              </a:spcAft>
              <a:buNone/>
            </a:pPr>
            <a:r>
              <a:rPr lang="ar">
                <a:latin typeface="Cairo"/>
                <a:ea typeface="Cairo"/>
                <a:cs typeface="Cairo"/>
                <a:sym typeface="Cairo"/>
              </a:rPr>
              <a:t>When glucocorticoids or adrenaline are secreted in response to the prolonged psychological stress commonly encountered by humans, the results are not ideal. Normally, bodily systems gear up under stress and release hormones to improve memory, increase immune function, enhance muscular activity, and restore homeostasis. If you are not fighting or fleeing, but standing frustrated in a supermarket checkout line or sitting in a traffic jam, you are not engaging in muscular exercise. Yet these systems continue to be stimulated, and when they are stimulated chronically, there are different consequences: Memory is impaired, immune function is suppressed, and energy is stored as fat.</a:t>
            </a:r>
            <a:br>
              <a:rPr lang="ar">
                <a:solidFill>
                  <a:srgbClr val="55B787"/>
                </a:solidFill>
                <a:latin typeface="Cairo"/>
                <a:ea typeface="Cairo"/>
                <a:cs typeface="Cairo"/>
                <a:sym typeface="Cairo"/>
              </a:rPr>
            </a:br>
            <a:endParaRPr>
              <a:solidFill>
                <a:srgbClr val="55B787"/>
              </a:solidFill>
              <a:latin typeface="Cairo"/>
              <a:ea typeface="Cairo"/>
              <a:cs typeface="Cairo"/>
              <a:sym typeface="Cair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63"/>
          <p:cNvSpPr txBox="1"/>
          <p:nvPr/>
        </p:nvSpPr>
        <p:spPr>
          <a:xfrm>
            <a:off x="284350" y="543850"/>
            <a:ext cx="5940900" cy="6473700"/>
          </a:xfrm>
          <a:prstGeom prst="rect">
            <a:avLst/>
          </a:prstGeom>
          <a:noFill/>
          <a:ln cap="flat" cmpd="sng" w="9525">
            <a:solidFill>
              <a:srgbClr val="55B787"/>
            </a:solidFill>
            <a:prstDash val="dot"/>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iro"/>
              <a:buAutoNum type="arabicPeriod"/>
            </a:pPr>
            <a:r>
              <a:rPr lang="ar">
                <a:latin typeface="Cairo"/>
                <a:ea typeface="Cairo"/>
                <a:cs typeface="Cairo"/>
                <a:sym typeface="Cairo"/>
              </a:rPr>
              <a:t>Release of epinephrine from the adrenal medulla would </a:t>
            </a:r>
            <a:r>
              <a:rPr lang="ar">
                <a:latin typeface="Cairo"/>
                <a:ea typeface="Cairo"/>
                <a:cs typeface="Cairo"/>
                <a:sym typeface="Cairo"/>
              </a:rPr>
              <a:t>initially</a:t>
            </a:r>
            <a:r>
              <a:rPr lang="ar">
                <a:latin typeface="Cairo"/>
                <a:ea typeface="Cairo"/>
                <a:cs typeface="Cairo"/>
                <a:sym typeface="Cairo"/>
              </a:rPr>
              <a:t> cause</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hepatic glycogen synthesis</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decreased strength of heart contraction</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contraction of ciliary muscle</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decreased salivation</a:t>
            </a:r>
            <a:endParaRPr>
              <a:latin typeface="Cairo"/>
              <a:ea typeface="Cairo"/>
              <a:cs typeface="Cairo"/>
              <a:sym typeface="Cairo"/>
            </a:endParaRPr>
          </a:p>
          <a:p>
            <a:pPr indent="0" lvl="0" marL="0" rtl="0" algn="l">
              <a:spcBef>
                <a:spcPts val="0"/>
              </a:spcBef>
              <a:spcAft>
                <a:spcPts val="0"/>
              </a:spcAft>
              <a:buNone/>
            </a:pPr>
            <a:r>
              <a:rPr lang="ar">
                <a:latin typeface="Cairo"/>
                <a:ea typeface="Cairo"/>
                <a:cs typeface="Cairo"/>
                <a:sym typeface="Cairo"/>
              </a:rPr>
              <a:t>2.  Targets of the autonomic nervous system include all of the following except</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endocrine system</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exocrine system</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skeletal muscle</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cardiac muscle</a:t>
            </a:r>
            <a:endParaRPr>
              <a:latin typeface="Cairo"/>
              <a:ea typeface="Cairo"/>
              <a:cs typeface="Cairo"/>
              <a:sym typeface="Cairo"/>
            </a:endParaRPr>
          </a:p>
          <a:p>
            <a:pPr indent="0" lvl="0" marL="0" rtl="0" algn="l">
              <a:spcBef>
                <a:spcPts val="0"/>
              </a:spcBef>
              <a:spcAft>
                <a:spcPts val="0"/>
              </a:spcAft>
              <a:buNone/>
            </a:pPr>
            <a:r>
              <a:rPr lang="ar">
                <a:latin typeface="Cairo"/>
                <a:ea typeface="Cairo"/>
                <a:cs typeface="Cairo"/>
                <a:sym typeface="Cairo"/>
              </a:rPr>
              <a:t>3. which of the following cranial nerves doesn’t contain preganglionic parasympathetic fibers?</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II</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III</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VII</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IX</a:t>
            </a:r>
            <a:endParaRPr>
              <a:latin typeface="Cairo"/>
              <a:ea typeface="Cairo"/>
              <a:cs typeface="Cairo"/>
              <a:sym typeface="Cairo"/>
            </a:endParaRPr>
          </a:p>
          <a:p>
            <a:pPr indent="0" lvl="0" marL="0" rtl="0" algn="l">
              <a:spcBef>
                <a:spcPts val="0"/>
              </a:spcBef>
              <a:spcAft>
                <a:spcPts val="0"/>
              </a:spcAft>
              <a:buNone/>
            </a:pPr>
            <a:r>
              <a:rPr lang="ar">
                <a:latin typeface="Cairo"/>
                <a:ea typeface="Cairo"/>
                <a:cs typeface="Cairo"/>
                <a:sym typeface="Cairo"/>
              </a:rPr>
              <a:t>4. somatic motor neurons have cell bodies located __ the CNS that project axons only to __; and are usually under __ control</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inside, skeletal muscle, voluntary</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outside. skeletal muscle, involuntary</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inside, the viscera, involuntary</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inside, the viscera, voluntary</a:t>
            </a:r>
            <a:endParaRPr>
              <a:latin typeface="Cairo"/>
              <a:ea typeface="Cairo"/>
              <a:cs typeface="Cairo"/>
              <a:sym typeface="Cairo"/>
            </a:endParaRPr>
          </a:p>
          <a:p>
            <a:pPr indent="0" lvl="0" marL="0" rtl="0" algn="l">
              <a:spcBef>
                <a:spcPts val="0"/>
              </a:spcBef>
              <a:spcAft>
                <a:spcPts val="0"/>
              </a:spcAft>
              <a:buNone/>
            </a:pPr>
            <a:r>
              <a:rPr lang="ar">
                <a:latin typeface="Cairo"/>
                <a:ea typeface="Cairo"/>
                <a:cs typeface="Cairo"/>
                <a:sym typeface="Cairo"/>
              </a:rPr>
              <a:t>5. Vagus nerve carries fibers to all the following except</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Stomach</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Ureter</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Bladder</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ar">
                <a:latin typeface="Cairo"/>
                <a:ea typeface="Cairo"/>
                <a:cs typeface="Cairo"/>
                <a:sym typeface="Cairo"/>
              </a:rPr>
              <a:t> Heart</a:t>
            </a:r>
            <a:endParaRPr>
              <a:latin typeface="Cairo"/>
              <a:ea typeface="Cairo"/>
              <a:cs typeface="Cairo"/>
              <a:sym typeface="Cairo"/>
            </a:endParaRPr>
          </a:p>
        </p:txBody>
      </p:sp>
      <p:sp>
        <p:nvSpPr>
          <p:cNvPr id="553" name="Google Shape;553;p63"/>
          <p:cNvSpPr txBox="1"/>
          <p:nvPr/>
        </p:nvSpPr>
        <p:spPr>
          <a:xfrm rot="5400000">
            <a:off x="1484600" y="8567975"/>
            <a:ext cx="920100" cy="139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t>Answers:</a:t>
            </a:r>
            <a:endParaRPr/>
          </a:p>
          <a:p>
            <a:pPr indent="0" lvl="0" marL="0" rtl="0" algn="l">
              <a:spcBef>
                <a:spcPts val="0"/>
              </a:spcBef>
              <a:spcAft>
                <a:spcPts val="0"/>
              </a:spcAft>
              <a:buNone/>
            </a:pPr>
            <a:r>
              <a:rPr lang="ar"/>
              <a:t>1.D</a:t>
            </a:r>
            <a:endParaRPr/>
          </a:p>
          <a:p>
            <a:pPr indent="0" lvl="0" marL="0" rtl="0" algn="l">
              <a:spcBef>
                <a:spcPts val="0"/>
              </a:spcBef>
              <a:spcAft>
                <a:spcPts val="0"/>
              </a:spcAft>
              <a:buNone/>
            </a:pPr>
            <a:r>
              <a:rPr lang="ar"/>
              <a:t>2.C</a:t>
            </a:r>
            <a:endParaRPr/>
          </a:p>
          <a:p>
            <a:pPr indent="0" lvl="0" marL="0" rtl="0" algn="l">
              <a:spcBef>
                <a:spcPts val="0"/>
              </a:spcBef>
              <a:spcAft>
                <a:spcPts val="0"/>
              </a:spcAft>
              <a:buNone/>
            </a:pPr>
            <a:r>
              <a:rPr lang="ar"/>
              <a:t>3.A</a:t>
            </a:r>
            <a:endParaRPr/>
          </a:p>
          <a:p>
            <a:pPr indent="0" lvl="0" marL="0" rtl="0" algn="l">
              <a:spcBef>
                <a:spcPts val="0"/>
              </a:spcBef>
              <a:spcAft>
                <a:spcPts val="0"/>
              </a:spcAft>
              <a:buNone/>
            </a:pPr>
            <a:r>
              <a:rPr lang="ar"/>
              <a:t>4.A</a:t>
            </a:r>
            <a:endParaRPr/>
          </a:p>
          <a:p>
            <a:pPr indent="0" lvl="0" marL="0" rtl="0" algn="l">
              <a:spcBef>
                <a:spcPts val="0"/>
              </a:spcBef>
              <a:spcAft>
                <a:spcPts val="0"/>
              </a:spcAft>
              <a:buNone/>
            </a:pPr>
            <a:r>
              <a:rPr lang="ar"/>
              <a:t>5.C</a:t>
            </a:r>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47"/>
          <p:cNvSpPr txBox="1"/>
          <p:nvPr>
            <p:ph type="title"/>
          </p:nvPr>
        </p:nvSpPr>
        <p:spPr>
          <a:xfrm>
            <a:off x="274050" y="515300"/>
            <a:ext cx="6147300" cy="90255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999999"/>
                </a:solidFill>
                <a:latin typeface="Cairo"/>
                <a:ea typeface="Cairo"/>
                <a:cs typeface="Cairo"/>
                <a:sym typeface="Cairo"/>
              </a:rPr>
              <a:t>The Nervous system monitors and controls almost every organ / system through a series of positive and negative feedback loops.</a:t>
            </a:r>
            <a:endParaRPr sz="1200">
              <a:solidFill>
                <a:srgbClr val="999999"/>
              </a:solidFill>
              <a:latin typeface="Cairo"/>
              <a:ea typeface="Cairo"/>
              <a:cs typeface="Cairo"/>
              <a:sym typeface="Cairo"/>
            </a:endParaRPr>
          </a:p>
          <a:p>
            <a:pPr indent="-304800" lvl="0" marL="457200" rtl="0" algn="l">
              <a:spcBef>
                <a:spcPts val="0"/>
              </a:spcBef>
              <a:spcAft>
                <a:spcPts val="0"/>
              </a:spcAft>
              <a:buClr>
                <a:srgbClr val="999999"/>
              </a:buClr>
              <a:buSzPts val="1200"/>
              <a:buFont typeface="Cairo"/>
              <a:buChar char="●"/>
            </a:pPr>
            <a:r>
              <a:rPr b="1" lang="ar" sz="1200">
                <a:solidFill>
                  <a:srgbClr val="999999"/>
                </a:solidFill>
                <a:latin typeface="Cairo"/>
                <a:ea typeface="Cairo"/>
                <a:cs typeface="Cairo"/>
                <a:sym typeface="Cairo"/>
              </a:rPr>
              <a:t>The Central Nervous System (CNS):</a:t>
            </a:r>
            <a:r>
              <a:rPr lang="ar" sz="1200">
                <a:solidFill>
                  <a:srgbClr val="999999"/>
                </a:solidFill>
                <a:latin typeface="Cairo"/>
                <a:ea typeface="Cairo"/>
                <a:cs typeface="Cairo"/>
                <a:sym typeface="Cairo"/>
              </a:rPr>
              <a:t> Includes the brain and spinal cord. </a:t>
            </a:r>
            <a:endParaRPr sz="1200">
              <a:solidFill>
                <a:srgbClr val="999999"/>
              </a:solidFill>
              <a:latin typeface="Cairo"/>
              <a:ea typeface="Cairo"/>
              <a:cs typeface="Cairo"/>
              <a:sym typeface="Cairo"/>
            </a:endParaRPr>
          </a:p>
          <a:p>
            <a:pPr indent="-304800" lvl="0" marL="457200" rtl="0" algn="l">
              <a:spcBef>
                <a:spcPts val="0"/>
              </a:spcBef>
              <a:spcAft>
                <a:spcPts val="0"/>
              </a:spcAft>
              <a:buClr>
                <a:srgbClr val="999999"/>
              </a:buClr>
              <a:buSzPts val="1200"/>
              <a:buFont typeface="Cairo"/>
              <a:buChar char="●"/>
            </a:pPr>
            <a:r>
              <a:rPr b="1" lang="ar" sz="1200">
                <a:solidFill>
                  <a:srgbClr val="999999"/>
                </a:solidFill>
                <a:latin typeface="Cairo"/>
                <a:ea typeface="Cairo"/>
                <a:cs typeface="Cairo"/>
                <a:sym typeface="Cairo"/>
              </a:rPr>
              <a:t>The Peripheral Nervous System (PNS): </a:t>
            </a:r>
            <a:r>
              <a:rPr lang="ar" sz="1200">
                <a:solidFill>
                  <a:srgbClr val="999999"/>
                </a:solidFill>
                <a:latin typeface="Cairo"/>
                <a:ea typeface="Cairo"/>
                <a:cs typeface="Cairo"/>
                <a:sym typeface="Cairo"/>
              </a:rPr>
              <a:t>Formed by neurons &amp; their process present in all the regions of the body. </a:t>
            </a:r>
            <a:endParaRPr sz="1200">
              <a:solidFill>
                <a:srgbClr val="999999"/>
              </a:solidFill>
              <a:latin typeface="Cairo"/>
              <a:ea typeface="Cairo"/>
              <a:cs typeface="Cairo"/>
              <a:sym typeface="Cairo"/>
            </a:endParaRPr>
          </a:p>
          <a:p>
            <a:pPr indent="-304800" lvl="1" marL="914400" rtl="0" algn="l">
              <a:spcBef>
                <a:spcPts val="0"/>
              </a:spcBef>
              <a:spcAft>
                <a:spcPts val="0"/>
              </a:spcAft>
              <a:buClr>
                <a:srgbClr val="999999"/>
              </a:buClr>
              <a:buSzPts val="1200"/>
              <a:buFont typeface="Cairo"/>
              <a:buChar char="○"/>
            </a:pPr>
            <a:r>
              <a:rPr lang="ar" sz="1200">
                <a:solidFill>
                  <a:srgbClr val="999999"/>
                </a:solidFill>
                <a:latin typeface="Cairo"/>
                <a:ea typeface="Cairo"/>
                <a:cs typeface="Cairo"/>
                <a:sym typeface="Cairo"/>
              </a:rPr>
              <a:t>It consists of cranial nerves arising from the brain &amp; spinal nerves arising from the spinal cord. </a:t>
            </a:r>
            <a:endParaRPr sz="1200">
              <a:solidFill>
                <a:srgbClr val="999999"/>
              </a:solidFill>
              <a:latin typeface="Cairo"/>
              <a:ea typeface="Cairo"/>
              <a:cs typeface="Cairo"/>
              <a:sym typeface="Cairo"/>
            </a:endParaRPr>
          </a:p>
          <a:p>
            <a:pPr indent="-304800" lvl="1" marL="914400" rtl="0" algn="l">
              <a:spcBef>
                <a:spcPts val="0"/>
              </a:spcBef>
              <a:spcAft>
                <a:spcPts val="0"/>
              </a:spcAft>
              <a:buClr>
                <a:srgbClr val="999999"/>
              </a:buClr>
              <a:buSzPts val="1200"/>
              <a:buFont typeface="Cairo"/>
              <a:buChar char="○"/>
            </a:pPr>
            <a:r>
              <a:rPr lang="ar" sz="1200">
                <a:solidFill>
                  <a:srgbClr val="999999"/>
                </a:solidFill>
                <a:latin typeface="Cairo"/>
                <a:ea typeface="Cairo"/>
                <a:cs typeface="Cairo"/>
                <a:sym typeface="Cairo"/>
              </a:rPr>
              <a:t>The peripheral NS is divided into</a:t>
            </a:r>
            <a:endParaRPr sz="1200">
              <a:solidFill>
                <a:srgbClr val="999999"/>
              </a:solidFill>
              <a:latin typeface="Cairo"/>
              <a:ea typeface="Cairo"/>
              <a:cs typeface="Cairo"/>
              <a:sym typeface="Cairo"/>
            </a:endParaRPr>
          </a:p>
          <a:p>
            <a:pPr indent="-304800" lvl="2" marL="1371600" rtl="0" algn="l">
              <a:spcBef>
                <a:spcPts val="0"/>
              </a:spcBef>
              <a:spcAft>
                <a:spcPts val="0"/>
              </a:spcAft>
              <a:buClr>
                <a:srgbClr val="999999"/>
              </a:buClr>
              <a:buSzPts val="1200"/>
              <a:buFont typeface="Cairo"/>
              <a:buChar char="■"/>
            </a:pPr>
            <a:r>
              <a:rPr lang="ar" sz="1200">
                <a:solidFill>
                  <a:srgbClr val="999999"/>
                </a:solidFill>
                <a:latin typeface="Cairo"/>
                <a:ea typeface="Cairo"/>
                <a:cs typeface="Cairo"/>
                <a:sym typeface="Cairo"/>
              </a:rPr>
              <a:t>Somatic </a:t>
            </a:r>
            <a:r>
              <a:rPr lang="ar" sz="1200">
                <a:solidFill>
                  <a:srgbClr val="999999"/>
                </a:solidFill>
                <a:latin typeface="Cairo"/>
                <a:ea typeface="Cairo"/>
                <a:cs typeface="Cairo"/>
                <a:sym typeface="Cairo"/>
              </a:rPr>
              <a:t>Nervous system</a:t>
            </a:r>
            <a:endParaRPr sz="1200">
              <a:solidFill>
                <a:srgbClr val="999999"/>
              </a:solidFill>
              <a:latin typeface="Cairo"/>
              <a:ea typeface="Cairo"/>
              <a:cs typeface="Cairo"/>
              <a:sym typeface="Cairo"/>
            </a:endParaRPr>
          </a:p>
          <a:p>
            <a:pPr indent="-304800" lvl="2" marL="1371600" rtl="0" algn="l">
              <a:spcBef>
                <a:spcPts val="0"/>
              </a:spcBef>
              <a:spcAft>
                <a:spcPts val="0"/>
              </a:spcAft>
              <a:buClr>
                <a:srgbClr val="999999"/>
              </a:buClr>
              <a:buSzPts val="1200"/>
              <a:buFont typeface="Cairo"/>
              <a:buChar char="■"/>
            </a:pPr>
            <a:r>
              <a:rPr lang="ar" sz="1200">
                <a:solidFill>
                  <a:srgbClr val="999999"/>
                </a:solidFill>
                <a:latin typeface="Cairo"/>
                <a:ea typeface="Cairo"/>
                <a:cs typeface="Cairo"/>
                <a:sym typeface="Cairo"/>
              </a:rPr>
              <a:t>Autonomic nervous system</a:t>
            </a:r>
            <a:endParaRPr sz="1200">
              <a:solidFill>
                <a:srgbClr val="999999"/>
              </a:solidFill>
              <a:latin typeface="Cairo"/>
              <a:ea typeface="Cairo"/>
              <a:cs typeface="Cairo"/>
              <a:sym typeface="Cairo"/>
            </a:endParaRPr>
          </a:p>
          <a:p>
            <a:pPr indent="0" lvl="0" marL="0" rtl="0" algn="l">
              <a:spcBef>
                <a:spcPts val="0"/>
              </a:spcBef>
              <a:spcAft>
                <a:spcPts val="0"/>
              </a:spcAft>
              <a:buNone/>
            </a:pPr>
            <a:r>
              <a:t/>
            </a:r>
            <a:endParaRPr sz="1200">
              <a:solidFill>
                <a:srgbClr val="B7B7B7"/>
              </a:solidFill>
              <a:latin typeface="Cairo"/>
              <a:ea typeface="Cairo"/>
              <a:cs typeface="Cairo"/>
              <a:sym typeface="Cairo"/>
            </a:endParaRPr>
          </a:p>
          <a:p>
            <a:pPr indent="0" lvl="0" marL="0" rtl="0" algn="ctr">
              <a:spcBef>
                <a:spcPts val="0"/>
              </a:spcBef>
              <a:spcAft>
                <a:spcPts val="0"/>
              </a:spcAft>
              <a:buNone/>
            </a:pPr>
            <a:r>
              <a:rPr b="1" lang="ar" sz="1600">
                <a:solidFill>
                  <a:srgbClr val="434343"/>
                </a:solidFill>
                <a:latin typeface="Cairo"/>
                <a:ea typeface="Cairo"/>
                <a:cs typeface="Cairo"/>
                <a:sym typeface="Cairo"/>
              </a:rPr>
              <a:t>Autonomic </a:t>
            </a:r>
            <a:r>
              <a:rPr b="1" lang="ar" sz="1600">
                <a:solidFill>
                  <a:srgbClr val="434343"/>
                </a:solidFill>
                <a:latin typeface="Cairo"/>
                <a:ea typeface="Cairo"/>
                <a:cs typeface="Cairo"/>
                <a:sym typeface="Cairo"/>
              </a:rPr>
              <a:t>Nervous</a:t>
            </a:r>
            <a:r>
              <a:rPr b="1" lang="ar" sz="1600">
                <a:solidFill>
                  <a:srgbClr val="434343"/>
                </a:solidFill>
                <a:latin typeface="Cairo"/>
                <a:ea typeface="Cairo"/>
                <a:cs typeface="Cairo"/>
                <a:sym typeface="Cairo"/>
              </a:rPr>
              <a:t> system</a:t>
            </a:r>
            <a:endParaRPr b="1" sz="1600">
              <a:solidFill>
                <a:srgbClr val="434343"/>
              </a:solidFill>
              <a:latin typeface="Cairo"/>
              <a:ea typeface="Cairo"/>
              <a:cs typeface="Cairo"/>
              <a:sym typeface="Cairo"/>
            </a:endParaRPr>
          </a:p>
          <a:p>
            <a:pPr indent="0" lvl="0" marL="0" rtl="0" algn="ctr">
              <a:spcBef>
                <a:spcPts val="0"/>
              </a:spcBef>
              <a:spcAft>
                <a:spcPts val="0"/>
              </a:spcAft>
              <a:buNone/>
            </a:pPr>
            <a:r>
              <a:rPr b="1" lang="ar" sz="1200">
                <a:solidFill>
                  <a:srgbClr val="434343"/>
                </a:solidFill>
                <a:latin typeface="Cairo"/>
                <a:ea typeface="Cairo"/>
                <a:cs typeface="Cairo"/>
                <a:sym typeface="Cairo"/>
              </a:rPr>
              <a:t>Visceral Efferent Two-Neuron Pathway</a:t>
            </a:r>
            <a:endParaRPr b="1" sz="1200">
              <a:solidFill>
                <a:srgbClr val="434343"/>
              </a:solidFill>
              <a:latin typeface="Cairo"/>
              <a:ea typeface="Cairo"/>
              <a:cs typeface="Cairo"/>
              <a:sym typeface="Cairo"/>
            </a:endParaRPr>
          </a:p>
          <a:p>
            <a:pPr indent="0" lvl="0" marL="0" rtl="0" algn="l">
              <a:spcBef>
                <a:spcPts val="0"/>
              </a:spcBef>
              <a:spcAft>
                <a:spcPts val="0"/>
              </a:spcAft>
              <a:buNone/>
            </a:pPr>
            <a:r>
              <a:rPr lang="ar" sz="1200">
                <a:solidFill>
                  <a:srgbClr val="999999"/>
                </a:solidFill>
                <a:latin typeface="Cairo"/>
                <a:ea typeface="Cairo"/>
                <a:cs typeface="Cairo"/>
                <a:sym typeface="Cairo"/>
              </a:rPr>
              <a:t>Visceral efferent (VE) pathways that innervate smooth muscle, cardiac muscle, and glands involve two neurons and a synapse within an autonomic ganglion. The cell bodies of the preganglionic neurons are in the brainstem or spinal cord of the central nervous system (CNS). The cell bodies of the postganglionic neurons are in autonomic ganglia located peripherally. Axon terminal of preganglionic neurons synapse on dendrites and cell bodies of postganglionic neurons. </a:t>
            </a:r>
            <a:r>
              <a:rPr b="1" lang="ar" sz="1000" u="sng">
                <a:solidFill>
                  <a:srgbClr val="999999"/>
                </a:solidFill>
                <a:latin typeface="Cairo"/>
                <a:ea typeface="Cairo"/>
                <a:cs typeface="Cairo"/>
                <a:sym typeface="Cairo"/>
              </a:rPr>
              <a:t>(In contrast, somatic efferent (SE) innervation of skeletal muscle involves only a single neuron; its cell body in the CNS.)</a:t>
            </a:r>
            <a:endParaRPr b="1" sz="1000" u="sng">
              <a:solidFill>
                <a:srgbClr val="999999"/>
              </a:solidFill>
              <a:latin typeface="Cairo"/>
              <a:ea typeface="Cairo"/>
              <a:cs typeface="Cairo"/>
              <a:sym typeface="Cairo"/>
            </a:endParaRPr>
          </a:p>
          <a:p>
            <a:pPr indent="0" lvl="0" marL="0" rtl="0" algn="l">
              <a:spcBef>
                <a:spcPts val="0"/>
              </a:spcBef>
              <a:spcAft>
                <a:spcPts val="0"/>
              </a:spcAft>
              <a:buNone/>
            </a:pPr>
            <a:r>
              <a:t/>
            </a:r>
            <a:endParaRPr sz="1200">
              <a:solidFill>
                <a:srgbClr val="999999"/>
              </a:solidFill>
              <a:latin typeface="Cairo"/>
              <a:ea typeface="Cairo"/>
              <a:cs typeface="Cairo"/>
              <a:sym typeface="Cairo"/>
            </a:endParaRPr>
          </a:p>
          <a:p>
            <a:pPr indent="0" lvl="0" marL="0" rtl="0" algn="l">
              <a:spcBef>
                <a:spcPts val="0"/>
              </a:spcBef>
              <a:spcAft>
                <a:spcPts val="0"/>
              </a:spcAft>
              <a:buNone/>
            </a:pPr>
            <a:r>
              <a:rPr b="1" lang="ar" sz="1200" u="sng">
                <a:solidFill>
                  <a:srgbClr val="666666"/>
                </a:solidFill>
                <a:latin typeface="Cairo"/>
                <a:ea typeface="Cairo"/>
                <a:cs typeface="Cairo"/>
                <a:sym typeface="Cairo"/>
              </a:rPr>
              <a:t>The advantage of two neurons is conservation of</a:t>
            </a:r>
            <a:endParaRPr b="1" sz="1200" u="sng">
              <a:solidFill>
                <a:srgbClr val="666666"/>
              </a:solidFill>
              <a:latin typeface="Cairo"/>
              <a:ea typeface="Cairo"/>
              <a:cs typeface="Cairo"/>
              <a:sym typeface="Cairo"/>
            </a:endParaRPr>
          </a:p>
          <a:p>
            <a:pPr indent="0" lvl="0" marL="0" rtl="0" algn="l">
              <a:spcBef>
                <a:spcPts val="0"/>
              </a:spcBef>
              <a:spcAft>
                <a:spcPts val="0"/>
              </a:spcAft>
              <a:buNone/>
            </a:pPr>
            <a:r>
              <a:rPr b="1" lang="ar" sz="1200" u="sng">
                <a:solidFill>
                  <a:srgbClr val="666666"/>
                </a:solidFill>
                <a:latin typeface="Cairo"/>
                <a:ea typeface="Cairo"/>
                <a:cs typeface="Cairo"/>
                <a:sym typeface="Cairo"/>
              </a:rPr>
              <a:t> space in the CNS</a:t>
            </a:r>
            <a:r>
              <a:rPr lang="ar" sz="1200">
                <a:solidFill>
                  <a:srgbClr val="999999"/>
                </a:solidFill>
                <a:latin typeface="Cairo"/>
                <a:ea typeface="Cairo"/>
                <a:cs typeface="Cairo"/>
                <a:sym typeface="Cairo"/>
              </a:rPr>
              <a:t>, by shifting neurons into the</a:t>
            </a:r>
            <a:endParaRPr sz="1200">
              <a:solidFill>
                <a:srgbClr val="999999"/>
              </a:solidFill>
              <a:latin typeface="Cairo"/>
              <a:ea typeface="Cairo"/>
              <a:cs typeface="Cairo"/>
              <a:sym typeface="Cairo"/>
            </a:endParaRPr>
          </a:p>
          <a:p>
            <a:pPr indent="0" lvl="0" marL="0" rtl="0" algn="l">
              <a:spcBef>
                <a:spcPts val="0"/>
              </a:spcBef>
              <a:spcAft>
                <a:spcPts val="0"/>
              </a:spcAft>
              <a:buNone/>
            </a:pPr>
            <a:r>
              <a:rPr lang="ar" sz="1200">
                <a:solidFill>
                  <a:srgbClr val="999999"/>
                </a:solidFill>
                <a:latin typeface="Cairo"/>
                <a:ea typeface="Cairo"/>
                <a:cs typeface="Cairo"/>
                <a:sym typeface="Cairo"/>
              </a:rPr>
              <a:t> spacious periphery. </a:t>
            </a:r>
            <a:endParaRPr sz="1200">
              <a:solidFill>
                <a:srgbClr val="999999"/>
              </a:solidFill>
              <a:latin typeface="Cairo"/>
              <a:ea typeface="Cairo"/>
              <a:cs typeface="Cairo"/>
              <a:sym typeface="Cairo"/>
            </a:endParaRPr>
          </a:p>
          <a:p>
            <a:pPr indent="0" lvl="0" marL="0" rtl="0" algn="l">
              <a:spcBef>
                <a:spcPts val="0"/>
              </a:spcBef>
              <a:spcAft>
                <a:spcPts val="0"/>
              </a:spcAft>
              <a:buNone/>
            </a:pPr>
            <a:r>
              <a:rPr lang="ar" sz="1200">
                <a:solidFill>
                  <a:srgbClr val="999999"/>
                </a:solidFill>
                <a:latin typeface="Cairo"/>
                <a:ea typeface="Cairo"/>
                <a:cs typeface="Cairo"/>
                <a:sym typeface="Cairo"/>
              </a:rPr>
              <a:t>The small number of CNS neurons utilize divergent</a:t>
            </a:r>
            <a:endParaRPr sz="1200">
              <a:solidFill>
                <a:srgbClr val="999999"/>
              </a:solidFill>
              <a:latin typeface="Cairo"/>
              <a:ea typeface="Cairo"/>
              <a:cs typeface="Cairo"/>
              <a:sym typeface="Cairo"/>
            </a:endParaRPr>
          </a:p>
          <a:p>
            <a:pPr indent="0" lvl="0" marL="0" rtl="0" algn="l">
              <a:spcBef>
                <a:spcPts val="0"/>
              </a:spcBef>
              <a:spcAft>
                <a:spcPts val="0"/>
              </a:spcAft>
              <a:buNone/>
            </a:pPr>
            <a:r>
              <a:rPr lang="ar" sz="1200">
                <a:solidFill>
                  <a:srgbClr val="999999"/>
                </a:solidFill>
                <a:latin typeface="Cairo"/>
                <a:ea typeface="Cairo"/>
                <a:cs typeface="Cairo"/>
                <a:sym typeface="Cairo"/>
              </a:rPr>
              <a:t> circuits to drive the numerous peripheral neurons. </a:t>
            </a:r>
            <a:endParaRPr sz="1200">
              <a:solidFill>
                <a:srgbClr val="999999"/>
              </a:solidFill>
              <a:latin typeface="Cairo"/>
              <a:ea typeface="Cairo"/>
              <a:cs typeface="Cairo"/>
              <a:sym typeface="Cairo"/>
            </a:endParaRPr>
          </a:p>
          <a:p>
            <a:pPr indent="0" lvl="0" marL="0" rtl="0" algn="l">
              <a:spcBef>
                <a:spcPts val="0"/>
              </a:spcBef>
              <a:spcAft>
                <a:spcPts val="0"/>
              </a:spcAft>
              <a:buNone/>
            </a:pPr>
            <a:r>
              <a:rPr lang="ar" sz="1200">
                <a:solidFill>
                  <a:srgbClr val="999999"/>
                </a:solidFill>
                <a:latin typeface="Cairo"/>
                <a:ea typeface="Cairo"/>
                <a:cs typeface="Cairo"/>
                <a:sym typeface="Cairo"/>
              </a:rPr>
              <a:t>(This strategy has succeeded, in just gut wall alone </a:t>
            </a:r>
            <a:endParaRPr sz="1200">
              <a:solidFill>
                <a:srgbClr val="999999"/>
              </a:solidFill>
              <a:latin typeface="Cairo"/>
              <a:ea typeface="Cairo"/>
              <a:cs typeface="Cairo"/>
              <a:sym typeface="Cairo"/>
            </a:endParaRPr>
          </a:p>
          <a:p>
            <a:pPr indent="0" lvl="0" marL="0" rtl="0" algn="l">
              <a:spcBef>
                <a:spcPts val="0"/>
              </a:spcBef>
              <a:spcAft>
                <a:spcPts val="0"/>
              </a:spcAft>
              <a:buNone/>
            </a:pPr>
            <a:r>
              <a:rPr lang="ar" sz="1200">
                <a:solidFill>
                  <a:srgbClr val="999999"/>
                </a:solidFill>
                <a:latin typeface="Cairo"/>
                <a:ea typeface="Cairo"/>
                <a:cs typeface="Cairo"/>
                <a:sym typeface="Cairo"/>
              </a:rPr>
              <a:t>there are more neurons than in the entire spinal cord.) </a:t>
            </a:r>
            <a:endParaRPr sz="1200">
              <a:solidFill>
                <a:srgbClr val="999999"/>
              </a:solidFill>
              <a:latin typeface="Cairo"/>
              <a:ea typeface="Cairo"/>
              <a:cs typeface="Cairo"/>
              <a:sym typeface="Cairo"/>
            </a:endParaRPr>
          </a:p>
          <a:p>
            <a:pPr indent="0" lvl="0" marL="0" rtl="0" algn="l">
              <a:spcBef>
                <a:spcPts val="0"/>
              </a:spcBef>
              <a:spcAft>
                <a:spcPts val="0"/>
              </a:spcAft>
              <a:buNone/>
            </a:pPr>
            <a:r>
              <a:rPr b="1" lang="ar" sz="1200" u="sng">
                <a:solidFill>
                  <a:srgbClr val="666666"/>
                </a:solidFill>
                <a:latin typeface="Cairo"/>
                <a:ea typeface="Cairo"/>
                <a:cs typeface="Cairo"/>
                <a:sym typeface="Cairo"/>
              </a:rPr>
              <a:t>The disadvantage of moving neurons out of the CNS </a:t>
            </a:r>
            <a:endParaRPr b="1" sz="1200" u="sng">
              <a:solidFill>
                <a:srgbClr val="666666"/>
              </a:solidFill>
              <a:latin typeface="Cairo"/>
              <a:ea typeface="Cairo"/>
              <a:cs typeface="Cairo"/>
              <a:sym typeface="Cairo"/>
            </a:endParaRPr>
          </a:p>
          <a:p>
            <a:pPr indent="0" lvl="0" marL="0" rtl="0" algn="l">
              <a:spcBef>
                <a:spcPts val="0"/>
              </a:spcBef>
              <a:spcAft>
                <a:spcPts val="0"/>
              </a:spcAft>
              <a:buNone/>
            </a:pPr>
            <a:r>
              <a:rPr b="1" lang="ar" sz="1200" u="sng">
                <a:solidFill>
                  <a:srgbClr val="666666"/>
                </a:solidFill>
                <a:latin typeface="Cairo"/>
                <a:ea typeface="Cairo"/>
                <a:cs typeface="Cairo"/>
                <a:sym typeface="Cairo"/>
              </a:rPr>
              <a:t>is reduced brain control,</a:t>
            </a:r>
            <a:r>
              <a:rPr lang="ar" sz="1200" u="sng">
                <a:solidFill>
                  <a:srgbClr val="999999"/>
                </a:solidFill>
                <a:latin typeface="Cairo"/>
                <a:ea typeface="Cairo"/>
                <a:cs typeface="Cairo"/>
                <a:sym typeface="Cairo"/>
              </a:rPr>
              <a:t> </a:t>
            </a:r>
            <a:r>
              <a:rPr lang="ar" sz="1200">
                <a:solidFill>
                  <a:srgbClr val="999999"/>
                </a:solidFill>
                <a:latin typeface="Cairo"/>
                <a:ea typeface="Cairo"/>
                <a:cs typeface="Cairo"/>
                <a:sym typeface="Cairo"/>
              </a:rPr>
              <a:t>but decreased brain control is not a problem in the case of visceral organs which have a limited repertoire of actions. </a:t>
            </a:r>
            <a:br>
              <a:rPr lang="ar" sz="1200">
                <a:solidFill>
                  <a:srgbClr val="999999"/>
                </a:solidFill>
                <a:latin typeface="Cairo"/>
                <a:ea typeface="Cairo"/>
                <a:cs typeface="Cairo"/>
                <a:sym typeface="Cairo"/>
              </a:rPr>
            </a:br>
            <a:br>
              <a:rPr lang="ar" sz="1200">
                <a:solidFill>
                  <a:srgbClr val="999999"/>
                </a:solidFill>
                <a:latin typeface="Cairo"/>
                <a:ea typeface="Cairo"/>
                <a:cs typeface="Cairo"/>
                <a:sym typeface="Cairo"/>
              </a:rPr>
            </a:br>
            <a:r>
              <a:rPr lang="ar" sz="1200">
                <a:solidFill>
                  <a:srgbClr val="999999"/>
                </a:solidFill>
                <a:latin typeface="Cairo"/>
                <a:ea typeface="Cairo"/>
                <a:cs typeface="Cairo"/>
                <a:sym typeface="Cairo"/>
              </a:rPr>
              <a:t>Preganglionic axons are </a:t>
            </a:r>
            <a:r>
              <a:rPr b="1" lang="ar" sz="1200" u="sng">
                <a:solidFill>
                  <a:srgbClr val="999999"/>
                </a:solidFill>
                <a:latin typeface="Cairo"/>
                <a:ea typeface="Cairo"/>
                <a:cs typeface="Cairo"/>
                <a:sym typeface="Cairo"/>
              </a:rPr>
              <a:t>myelinated</a:t>
            </a:r>
            <a:r>
              <a:rPr lang="ar" sz="1200">
                <a:solidFill>
                  <a:srgbClr val="999999"/>
                </a:solidFill>
                <a:latin typeface="Cairo"/>
                <a:ea typeface="Cairo"/>
                <a:cs typeface="Cairo"/>
                <a:sym typeface="Cairo"/>
              </a:rPr>
              <a:t>, which means that they conduct more rapidly than do the numerous </a:t>
            </a:r>
            <a:r>
              <a:rPr b="1" lang="ar" sz="1200" u="sng">
                <a:solidFill>
                  <a:srgbClr val="999999"/>
                </a:solidFill>
                <a:latin typeface="Cairo"/>
                <a:ea typeface="Cairo"/>
                <a:cs typeface="Cairo"/>
                <a:sym typeface="Cairo"/>
              </a:rPr>
              <a:t>non-myelinated</a:t>
            </a:r>
            <a:r>
              <a:rPr lang="ar" sz="1200">
                <a:solidFill>
                  <a:srgbClr val="999999"/>
                </a:solidFill>
                <a:latin typeface="Cairo"/>
                <a:ea typeface="Cairo"/>
                <a:cs typeface="Cairo"/>
                <a:sym typeface="Cairo"/>
              </a:rPr>
              <a:t> postganglionic axons. </a:t>
            </a:r>
            <a:r>
              <a:rPr lang="ar" sz="1200" u="sng">
                <a:solidFill>
                  <a:srgbClr val="999999"/>
                </a:solidFill>
                <a:latin typeface="Cairo"/>
                <a:ea typeface="Cairo"/>
                <a:cs typeface="Cairo"/>
                <a:sym typeface="Cairo"/>
              </a:rPr>
              <a:t>However, non-myelinated axons are metabolically more efficient</a:t>
            </a:r>
            <a:r>
              <a:rPr lang="ar" sz="1200">
                <a:solidFill>
                  <a:srgbClr val="999999"/>
                </a:solidFill>
                <a:latin typeface="Cairo"/>
                <a:ea typeface="Cairo"/>
                <a:cs typeface="Cairo"/>
                <a:sym typeface="Cairo"/>
              </a:rPr>
              <a:t> and reduced conduction speed is not a problem in cases of smooth muscle contraction and gland secretion. </a:t>
            </a:r>
            <a:br>
              <a:rPr lang="ar" sz="1200">
                <a:solidFill>
                  <a:srgbClr val="999999"/>
                </a:solidFill>
                <a:latin typeface="Cairo"/>
                <a:ea typeface="Cairo"/>
                <a:cs typeface="Cairo"/>
                <a:sym typeface="Cairo"/>
              </a:rPr>
            </a:br>
            <a:br>
              <a:rPr lang="ar" sz="1200">
                <a:solidFill>
                  <a:srgbClr val="999999"/>
                </a:solidFill>
                <a:latin typeface="Cairo"/>
                <a:ea typeface="Cairo"/>
                <a:cs typeface="Cairo"/>
                <a:sym typeface="Cairo"/>
              </a:rPr>
            </a:br>
            <a:endParaRPr sz="1200">
              <a:solidFill>
                <a:srgbClr val="999999"/>
              </a:solidFill>
              <a:latin typeface="Cairo"/>
              <a:ea typeface="Cairo"/>
              <a:cs typeface="Cairo"/>
              <a:sym typeface="Cairo"/>
            </a:endParaRPr>
          </a:p>
          <a:p>
            <a:pPr indent="0" lvl="0" marL="0" rtl="0" algn="l">
              <a:spcBef>
                <a:spcPts val="0"/>
              </a:spcBef>
              <a:spcAft>
                <a:spcPts val="0"/>
              </a:spcAft>
              <a:buNone/>
            </a:pPr>
            <a:r>
              <a:rPr lang="ar" sz="1200">
                <a:solidFill>
                  <a:srgbClr val="999999"/>
                </a:solidFill>
                <a:latin typeface="Cairo"/>
                <a:ea typeface="Cairo"/>
                <a:cs typeface="Cairo"/>
                <a:sym typeface="Cairo"/>
              </a:rPr>
              <a:t>The following schematic image shows locations of a number of autonomic ganglia (yellow ovals) in the periphery. A bilateral chain of paravertebral ganglia is located beside vertebral bodies in thoracic and abdominal cavities. Prevertebral ganglia are located around major vessels within the abdomen. Cervical ganglia are located in the vicinity of the neck.</a:t>
            </a:r>
            <a:endParaRPr sz="1200">
              <a:solidFill>
                <a:srgbClr val="999999"/>
              </a:solidFill>
              <a:latin typeface="Cairo"/>
              <a:ea typeface="Cairo"/>
              <a:cs typeface="Cairo"/>
              <a:sym typeface="Cairo"/>
            </a:endParaRPr>
          </a:p>
          <a:p>
            <a:pPr indent="0" lvl="0" marL="0" rtl="0" algn="l">
              <a:spcBef>
                <a:spcPts val="0"/>
              </a:spcBef>
              <a:spcAft>
                <a:spcPts val="0"/>
              </a:spcAft>
              <a:buNone/>
            </a:pPr>
            <a:r>
              <a:t/>
            </a:r>
            <a:endParaRPr sz="1200">
              <a:solidFill>
                <a:srgbClr val="B7B7B7"/>
              </a:solidFill>
              <a:latin typeface="Cairo"/>
              <a:ea typeface="Cairo"/>
              <a:cs typeface="Cairo"/>
              <a:sym typeface="Cairo"/>
            </a:endParaRPr>
          </a:p>
        </p:txBody>
      </p:sp>
      <p:pic>
        <p:nvPicPr>
          <p:cNvPr id="248" name="Google Shape;248;p47"/>
          <p:cNvPicPr preferRelativeResize="0"/>
          <p:nvPr/>
        </p:nvPicPr>
        <p:blipFill>
          <a:blip r:embed="rId3">
            <a:alphaModFix/>
          </a:blip>
          <a:stretch>
            <a:fillRect/>
          </a:stretch>
        </p:blipFill>
        <p:spPr>
          <a:xfrm>
            <a:off x="3810000" y="4351575"/>
            <a:ext cx="3048001" cy="1527300"/>
          </a:xfrm>
          <a:prstGeom prst="rect">
            <a:avLst/>
          </a:prstGeom>
          <a:noFill/>
          <a:ln>
            <a:noFill/>
          </a:ln>
        </p:spPr>
      </p:pic>
      <p:pic>
        <p:nvPicPr>
          <p:cNvPr id="249" name="Google Shape;249;p47"/>
          <p:cNvPicPr preferRelativeResize="0"/>
          <p:nvPr/>
        </p:nvPicPr>
        <p:blipFill>
          <a:blip r:embed="rId4">
            <a:alphaModFix/>
          </a:blip>
          <a:stretch>
            <a:fillRect/>
          </a:stretch>
        </p:blipFill>
        <p:spPr>
          <a:xfrm>
            <a:off x="655338" y="8390175"/>
            <a:ext cx="5547324" cy="1384875"/>
          </a:xfrm>
          <a:prstGeom prst="rect">
            <a:avLst/>
          </a:prstGeom>
          <a:noFill/>
          <a:ln>
            <a:noFill/>
          </a:ln>
        </p:spPr>
      </p:pic>
      <p:cxnSp>
        <p:nvCxnSpPr>
          <p:cNvPr id="250" name="Google Shape;250;p47"/>
          <p:cNvCxnSpPr/>
          <p:nvPr/>
        </p:nvCxnSpPr>
        <p:spPr>
          <a:xfrm>
            <a:off x="740550" y="2510800"/>
            <a:ext cx="5376900" cy="0"/>
          </a:xfrm>
          <a:prstGeom prst="straightConnector1">
            <a:avLst/>
          </a:prstGeom>
          <a:noFill/>
          <a:ln cap="flat" cmpd="sng" w="9525">
            <a:solidFill>
              <a:schemeClr val="dk2"/>
            </a:solidFill>
            <a:prstDash val="dashDot"/>
            <a:round/>
            <a:headEnd len="med" w="med" type="oval"/>
            <a:tailEnd len="med" w="med" type="oval"/>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4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pic>
        <p:nvPicPr>
          <p:cNvPr id="256" name="Google Shape;256;p48"/>
          <p:cNvPicPr preferRelativeResize="0"/>
          <p:nvPr/>
        </p:nvPicPr>
        <p:blipFill rotWithShape="1">
          <a:blip r:embed="rId3">
            <a:alphaModFix/>
          </a:blip>
          <a:srcRect b="0" l="0" r="2486" t="11762"/>
          <a:stretch/>
        </p:blipFill>
        <p:spPr>
          <a:xfrm>
            <a:off x="234350" y="3663775"/>
            <a:ext cx="6389300" cy="2738124"/>
          </a:xfrm>
          <a:prstGeom prst="rect">
            <a:avLst/>
          </a:prstGeom>
          <a:noFill/>
          <a:ln>
            <a:noFill/>
          </a:ln>
        </p:spPr>
      </p:pic>
      <p:sp>
        <p:nvSpPr>
          <p:cNvPr id="257" name="Google Shape;257;p48"/>
          <p:cNvSpPr txBox="1"/>
          <p:nvPr/>
        </p:nvSpPr>
        <p:spPr>
          <a:xfrm>
            <a:off x="260175" y="399225"/>
            <a:ext cx="6094200" cy="757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iro"/>
              <a:buChar char="●"/>
            </a:pPr>
            <a:r>
              <a:rPr lang="ar">
                <a:solidFill>
                  <a:schemeClr val="dk1"/>
                </a:solidFill>
                <a:latin typeface="Cairo"/>
                <a:ea typeface="Cairo"/>
                <a:cs typeface="Cairo"/>
                <a:sym typeface="Cairo"/>
              </a:rPr>
              <a:t>Basic anatomical difference between the motor pathways of the voluntary somatic nervous system (to skeletal muscles) and those of the autonomic nervous system:</a:t>
            </a:r>
            <a:endParaRPr/>
          </a:p>
        </p:txBody>
      </p:sp>
      <p:sp>
        <p:nvSpPr>
          <p:cNvPr id="258" name="Google Shape;258;p48"/>
          <p:cNvSpPr txBox="1"/>
          <p:nvPr/>
        </p:nvSpPr>
        <p:spPr>
          <a:xfrm>
            <a:off x="260175" y="1288100"/>
            <a:ext cx="2915400" cy="2315400"/>
          </a:xfrm>
          <a:prstGeom prst="rect">
            <a:avLst/>
          </a:prstGeom>
          <a:noFill/>
          <a:ln cap="flat" cmpd="sng" w="9525">
            <a:solidFill>
              <a:srgbClr val="082472"/>
            </a:solidFill>
            <a:prstDash val="dash"/>
            <a:round/>
            <a:headEnd len="sm" w="sm" type="none"/>
            <a:tailEnd len="sm" w="sm" type="none"/>
          </a:ln>
        </p:spPr>
        <p:txBody>
          <a:bodyPr anchorCtr="0" anchor="t" bIns="91425" lIns="91425" spcFirstLastPara="1" rIns="91425" wrap="square" tIns="91425">
            <a:noAutofit/>
          </a:bodyPr>
          <a:lstStyle/>
          <a:p>
            <a:pPr indent="-330200" lvl="0" marL="457200" rtl="0" algn="l">
              <a:spcBef>
                <a:spcPts val="0"/>
              </a:spcBef>
              <a:spcAft>
                <a:spcPts val="0"/>
              </a:spcAft>
              <a:buClr>
                <a:srgbClr val="3D85C6"/>
              </a:buClr>
              <a:buSzPts val="1600"/>
              <a:buFont typeface="Economica"/>
              <a:buChar char="●"/>
            </a:pPr>
            <a:r>
              <a:rPr lang="ar" sz="1600">
                <a:solidFill>
                  <a:srgbClr val="3D85C6"/>
                </a:solidFill>
                <a:latin typeface="Economica"/>
                <a:ea typeface="Economica"/>
                <a:cs typeface="Economica"/>
                <a:sym typeface="Economica"/>
              </a:rPr>
              <a:t>Somatic division :</a:t>
            </a:r>
            <a:endParaRPr sz="1600">
              <a:solidFill>
                <a:srgbClr val="3D85C6"/>
              </a:solidFill>
              <a:latin typeface="Economica"/>
              <a:ea typeface="Economica"/>
              <a:cs typeface="Economica"/>
              <a:sym typeface="Economica"/>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Cell bodies of motor neurons reside in CNS (brain or spinal cord).</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Their axons (sheathed in spinal nerves) extend all the way to their skeletal muscles.</a:t>
            </a:r>
            <a:endParaRPr>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a:solidFill>
                  <a:srgbClr val="FF0000"/>
                </a:solidFill>
                <a:latin typeface="Cairo"/>
                <a:ea typeface="Cairo"/>
                <a:cs typeface="Cairo"/>
                <a:sym typeface="Cairo"/>
              </a:rPr>
              <a:t>Note : somatic signaling is faster because it is </a:t>
            </a:r>
            <a:r>
              <a:rPr b="1" lang="ar" u="sng">
                <a:solidFill>
                  <a:srgbClr val="FF0000"/>
                </a:solidFill>
                <a:latin typeface="Cairo"/>
                <a:ea typeface="Cairo"/>
                <a:cs typeface="Cairo"/>
                <a:sym typeface="Cairo"/>
              </a:rPr>
              <a:t>heavily myelinated</a:t>
            </a:r>
            <a:endParaRPr b="1" u="sng"/>
          </a:p>
        </p:txBody>
      </p:sp>
      <p:sp>
        <p:nvSpPr>
          <p:cNvPr id="259" name="Google Shape;259;p48"/>
          <p:cNvSpPr txBox="1"/>
          <p:nvPr/>
        </p:nvSpPr>
        <p:spPr>
          <a:xfrm>
            <a:off x="3429000" y="1288100"/>
            <a:ext cx="3047100" cy="2315400"/>
          </a:xfrm>
          <a:prstGeom prst="rect">
            <a:avLst/>
          </a:prstGeom>
          <a:noFill/>
          <a:ln cap="flat" cmpd="sng" w="9525">
            <a:solidFill>
              <a:srgbClr val="082472"/>
            </a:solidFill>
            <a:prstDash val="dash"/>
            <a:round/>
            <a:headEnd len="sm" w="sm" type="none"/>
            <a:tailEnd len="sm" w="sm" type="none"/>
          </a:ln>
        </p:spPr>
        <p:txBody>
          <a:bodyPr anchorCtr="0" anchor="t" bIns="91425" lIns="91425" spcFirstLastPara="1" rIns="91425" wrap="square" tIns="91425">
            <a:noAutofit/>
          </a:bodyPr>
          <a:lstStyle/>
          <a:p>
            <a:pPr indent="-330200" lvl="0" marL="457200" rtl="0" algn="l">
              <a:spcBef>
                <a:spcPts val="0"/>
              </a:spcBef>
              <a:spcAft>
                <a:spcPts val="0"/>
              </a:spcAft>
              <a:buClr>
                <a:srgbClr val="3D85C6"/>
              </a:buClr>
              <a:buSzPts val="1600"/>
              <a:buFont typeface="Economica"/>
              <a:buChar char="●"/>
            </a:pPr>
            <a:r>
              <a:rPr lang="ar" sz="1600">
                <a:solidFill>
                  <a:srgbClr val="3D85C6"/>
                </a:solidFill>
                <a:latin typeface="Economica"/>
                <a:ea typeface="Economica"/>
                <a:cs typeface="Economica"/>
                <a:sym typeface="Economica"/>
              </a:rPr>
              <a:t> Autonomic system :</a:t>
            </a:r>
            <a:endParaRPr sz="1600">
              <a:solidFill>
                <a:srgbClr val="3D85C6"/>
              </a:solidFill>
              <a:latin typeface="Economica"/>
              <a:ea typeface="Economica"/>
              <a:cs typeface="Economica"/>
              <a:sym typeface="Economica"/>
            </a:endParaRPr>
          </a:p>
          <a:p>
            <a:pPr indent="0" lvl="0" marL="457200" rtl="0" algn="l">
              <a:spcBef>
                <a:spcPts val="0"/>
              </a:spcBef>
              <a:spcAft>
                <a:spcPts val="0"/>
              </a:spcAft>
              <a:buNone/>
            </a:pPr>
            <a:r>
              <a:rPr lang="ar">
                <a:solidFill>
                  <a:srgbClr val="C27BA0"/>
                </a:solidFill>
                <a:latin typeface="Cairo"/>
                <a:ea typeface="Cairo"/>
                <a:cs typeface="Cairo"/>
                <a:sym typeface="Cairo"/>
              </a:rPr>
              <a:t> chains of two motor neurons</a:t>
            </a:r>
            <a:endParaRPr>
              <a:solidFill>
                <a:srgbClr val="C27BA0"/>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1st neuron: preganglionic neuron (in brain or spinal cord).</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2nd neuron: ganglionic neuron (cell body in ganglion outside the CNS).</a:t>
            </a:r>
            <a:endParaRPr>
              <a:solidFill>
                <a:srgbClr val="55B787"/>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a:solidFill>
                  <a:srgbClr val="FF0000"/>
                </a:solidFill>
                <a:latin typeface="Cairo"/>
                <a:ea typeface="Cairo"/>
                <a:cs typeface="Cairo"/>
                <a:sym typeface="Cairo"/>
              </a:rPr>
              <a:t>Note : autonomic signaling is slower because it is </a:t>
            </a:r>
            <a:r>
              <a:rPr b="1" lang="ar" u="sng">
                <a:solidFill>
                  <a:srgbClr val="FF0000"/>
                </a:solidFill>
                <a:latin typeface="Cairo"/>
                <a:ea typeface="Cairo"/>
                <a:cs typeface="Cairo"/>
                <a:sym typeface="Cairo"/>
              </a:rPr>
              <a:t>lightly or unmyelinated</a:t>
            </a:r>
            <a:endParaRPr b="1" u="sng"/>
          </a:p>
        </p:txBody>
      </p:sp>
      <p:sp>
        <p:nvSpPr>
          <p:cNvPr id="260" name="Google Shape;260;p48"/>
          <p:cNvSpPr txBox="1"/>
          <p:nvPr/>
        </p:nvSpPr>
        <p:spPr>
          <a:xfrm>
            <a:off x="381900" y="6384226"/>
            <a:ext cx="6094200" cy="18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600">
                <a:solidFill>
                  <a:srgbClr val="3D85C6"/>
                </a:solidFill>
                <a:latin typeface="Economica"/>
                <a:ea typeface="Economica"/>
                <a:cs typeface="Economica"/>
                <a:sym typeface="Economica"/>
              </a:rPr>
              <a:t>Basic concept</a:t>
            </a:r>
            <a:r>
              <a:rPr lang="ar" sz="1600">
                <a:solidFill>
                  <a:srgbClr val="55B787"/>
                </a:solidFill>
                <a:latin typeface="Economica"/>
                <a:ea typeface="Economica"/>
                <a:cs typeface="Economica"/>
                <a:sym typeface="Economica"/>
              </a:rPr>
              <a:t>:</a:t>
            </a:r>
            <a:r>
              <a:rPr lang="ar">
                <a:solidFill>
                  <a:schemeClr val="dk1"/>
                </a:solidFill>
                <a:latin typeface="Cairo"/>
                <a:ea typeface="Cairo"/>
                <a:cs typeface="Cairo"/>
                <a:sym typeface="Cairo"/>
              </a:rPr>
              <a:t> Autonomic nervous system is the subdivision of the peripheral nervous system that regulates body activities that are generally</a:t>
            </a:r>
            <a:r>
              <a:rPr b="1" lang="ar">
                <a:solidFill>
                  <a:schemeClr val="dk1"/>
                </a:solidFill>
                <a:latin typeface="Cairo"/>
                <a:ea typeface="Cairo"/>
                <a:cs typeface="Cairo"/>
                <a:sym typeface="Cairo"/>
              </a:rPr>
              <a:t> not under conscious control.</a:t>
            </a:r>
            <a:endParaRPr b="1">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t/>
            </a:r>
            <a:endParaRPr b="1">
              <a:solidFill>
                <a:srgbClr val="3D85C6"/>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a:solidFill>
                  <a:srgbClr val="3D85C6"/>
                </a:solidFill>
                <a:latin typeface="Josefin Sans"/>
                <a:ea typeface="Josefin Sans"/>
                <a:cs typeface="Josefin Sans"/>
                <a:sym typeface="Josefin Sans"/>
              </a:rPr>
              <a:t>Subdivisions of the Autonomic nervous system:</a:t>
            </a:r>
            <a:endParaRPr>
              <a:solidFill>
                <a:srgbClr val="3D85C6"/>
              </a:solidFill>
              <a:latin typeface="Josefin Sans"/>
              <a:ea typeface="Josefin Sans"/>
              <a:cs typeface="Josefin Sans"/>
              <a:sym typeface="Josefin Sans"/>
            </a:endParaRPr>
          </a:p>
          <a:p>
            <a:pPr indent="-317500" lvl="0" marL="457200" rtl="0" algn="l">
              <a:spcBef>
                <a:spcPts val="0"/>
              </a:spcBef>
              <a:spcAft>
                <a:spcPts val="0"/>
              </a:spcAft>
              <a:buClr>
                <a:schemeClr val="dk1"/>
              </a:buClr>
              <a:buSzPts val="1400"/>
              <a:buFont typeface="Cairo"/>
              <a:buAutoNum type="alphaUcPeriod"/>
            </a:pPr>
            <a:r>
              <a:rPr lang="ar">
                <a:solidFill>
                  <a:schemeClr val="dk1"/>
                </a:solidFill>
                <a:latin typeface="Cairo"/>
                <a:ea typeface="Cairo"/>
                <a:cs typeface="Cairo"/>
                <a:sym typeface="Cairo"/>
              </a:rPr>
              <a:t>Sympathetic</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lphaUcPeriod"/>
            </a:pPr>
            <a:r>
              <a:rPr lang="ar">
                <a:solidFill>
                  <a:schemeClr val="dk1"/>
                </a:solidFill>
                <a:latin typeface="Cairo"/>
                <a:ea typeface="Cairo"/>
                <a:cs typeface="Cairo"/>
                <a:sym typeface="Cairo"/>
              </a:rPr>
              <a:t>Parasympathetic</a:t>
            </a:r>
            <a:endParaRPr>
              <a:solidFill>
                <a:schemeClr val="dk1"/>
              </a:solidFill>
              <a:latin typeface="Cairo"/>
              <a:ea typeface="Cairo"/>
              <a:cs typeface="Cairo"/>
              <a:sym typeface="Cairo"/>
            </a:endParaRPr>
          </a:p>
          <a:p>
            <a:pPr indent="-317500" lvl="0" marL="457200" rtl="0" algn="l">
              <a:spcBef>
                <a:spcPts val="0"/>
              </a:spcBef>
              <a:spcAft>
                <a:spcPts val="0"/>
              </a:spcAft>
              <a:buClr>
                <a:srgbClr val="999999"/>
              </a:buClr>
              <a:buSzPts val="1400"/>
              <a:buFont typeface="Cairo"/>
              <a:buAutoNum type="alphaUcPeriod"/>
            </a:pPr>
            <a:r>
              <a:rPr lang="ar">
                <a:solidFill>
                  <a:srgbClr val="999999"/>
                </a:solidFill>
                <a:latin typeface="Cairo"/>
                <a:ea typeface="Cairo"/>
                <a:cs typeface="Cairo"/>
                <a:sym typeface="Cairo"/>
              </a:rPr>
              <a:t>Enteric “Second Brain”</a:t>
            </a:r>
            <a:endParaRPr>
              <a:solidFill>
                <a:srgbClr val="999999"/>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t/>
            </a:r>
            <a:endParaRPr b="1">
              <a:solidFill>
                <a:schemeClr val="dk1"/>
              </a:solidFill>
              <a:latin typeface="Cairo"/>
              <a:ea typeface="Cairo"/>
              <a:cs typeface="Cairo"/>
              <a:sym typeface="Cairo"/>
            </a:endParaRPr>
          </a:p>
        </p:txBody>
      </p:sp>
      <p:sp>
        <p:nvSpPr>
          <p:cNvPr id="261" name="Google Shape;261;p48"/>
          <p:cNvSpPr txBox="1"/>
          <p:nvPr>
            <p:ph type="title"/>
          </p:nvPr>
        </p:nvSpPr>
        <p:spPr>
          <a:xfrm>
            <a:off x="343075" y="8394493"/>
            <a:ext cx="6001200" cy="169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sz="1600">
                <a:solidFill>
                  <a:srgbClr val="3D85C6"/>
                </a:solidFill>
              </a:rPr>
              <a:t>Visceral motor innervates non-skeletal (non-somatic) muscles :</a:t>
            </a:r>
            <a:endParaRPr sz="1600">
              <a:solidFill>
                <a:srgbClr val="3D85C6"/>
              </a:solidFill>
            </a:endParaRPr>
          </a:p>
          <a:p>
            <a:pPr indent="-317500" lvl="0" marL="457200" rtl="0" algn="l">
              <a:spcBef>
                <a:spcPts val="0"/>
              </a:spcBef>
              <a:spcAft>
                <a:spcPts val="0"/>
              </a:spcAft>
              <a:buClr>
                <a:srgbClr val="000000"/>
              </a:buClr>
              <a:buSzPts val="1400"/>
              <a:buFont typeface="Cairo"/>
              <a:buAutoNum type="arabicPeriod"/>
            </a:pPr>
            <a:r>
              <a:rPr lang="ar" sz="1400">
                <a:solidFill>
                  <a:srgbClr val="000000"/>
                </a:solidFill>
                <a:latin typeface="Cairo"/>
                <a:ea typeface="Cairo"/>
                <a:cs typeface="Cairo"/>
                <a:sym typeface="Cairo"/>
              </a:rPr>
              <a:t>Cardiac muscle</a:t>
            </a:r>
            <a:endParaRPr sz="1400">
              <a:solidFill>
                <a:srgbClr val="000000"/>
              </a:solidFill>
              <a:latin typeface="Cairo"/>
              <a:ea typeface="Cairo"/>
              <a:cs typeface="Cairo"/>
              <a:sym typeface="Cairo"/>
            </a:endParaRPr>
          </a:p>
          <a:p>
            <a:pPr indent="-317500" lvl="0" marL="457200" rtl="0" algn="l">
              <a:spcBef>
                <a:spcPts val="0"/>
              </a:spcBef>
              <a:spcAft>
                <a:spcPts val="0"/>
              </a:spcAft>
              <a:buClr>
                <a:srgbClr val="000000"/>
              </a:buClr>
              <a:buSzPts val="1400"/>
              <a:buFont typeface="Cairo"/>
              <a:buAutoNum type="arabicPeriod"/>
            </a:pPr>
            <a:r>
              <a:rPr lang="ar" sz="1400">
                <a:solidFill>
                  <a:srgbClr val="000000"/>
                </a:solidFill>
                <a:latin typeface="Cairo"/>
                <a:ea typeface="Cairo"/>
                <a:cs typeface="Cairo"/>
                <a:sym typeface="Cairo"/>
              </a:rPr>
              <a:t>Smooth muscle (walls of viscera and blood vessels)</a:t>
            </a:r>
            <a:endParaRPr sz="1400">
              <a:solidFill>
                <a:srgbClr val="000000"/>
              </a:solidFill>
              <a:latin typeface="Cairo"/>
              <a:ea typeface="Cairo"/>
              <a:cs typeface="Cairo"/>
              <a:sym typeface="Cairo"/>
            </a:endParaRPr>
          </a:p>
          <a:p>
            <a:pPr indent="-317500" lvl="0" marL="457200" rtl="0" algn="l">
              <a:spcBef>
                <a:spcPts val="0"/>
              </a:spcBef>
              <a:spcAft>
                <a:spcPts val="0"/>
              </a:spcAft>
              <a:buClr>
                <a:srgbClr val="000000"/>
              </a:buClr>
              <a:buSzPts val="1400"/>
              <a:buFont typeface="Cairo"/>
              <a:buAutoNum type="arabicPeriod"/>
            </a:pPr>
            <a:r>
              <a:rPr lang="ar" sz="1400">
                <a:solidFill>
                  <a:srgbClr val="000000"/>
                </a:solidFill>
                <a:latin typeface="Cairo"/>
                <a:ea typeface="Cairo"/>
                <a:cs typeface="Cairo"/>
                <a:sym typeface="Cairo"/>
              </a:rPr>
              <a:t>Internal organs</a:t>
            </a:r>
            <a:endParaRPr sz="1400">
              <a:solidFill>
                <a:srgbClr val="000000"/>
              </a:solidFill>
              <a:latin typeface="Cairo"/>
              <a:ea typeface="Cairo"/>
              <a:cs typeface="Cairo"/>
              <a:sym typeface="Cairo"/>
            </a:endParaRPr>
          </a:p>
          <a:p>
            <a:pPr indent="-317500" lvl="0" marL="457200" rtl="0" algn="l">
              <a:spcBef>
                <a:spcPts val="0"/>
              </a:spcBef>
              <a:spcAft>
                <a:spcPts val="0"/>
              </a:spcAft>
              <a:buClr>
                <a:srgbClr val="000000"/>
              </a:buClr>
              <a:buSzPts val="1400"/>
              <a:buFont typeface="Cairo"/>
              <a:buAutoNum type="arabicPeriod"/>
            </a:pPr>
            <a:r>
              <a:rPr lang="ar" sz="1400">
                <a:solidFill>
                  <a:srgbClr val="000000"/>
                </a:solidFill>
                <a:latin typeface="Cairo"/>
                <a:ea typeface="Cairo"/>
                <a:cs typeface="Cairo"/>
                <a:sym typeface="Cairo"/>
              </a:rPr>
              <a:t>Skin</a:t>
            </a:r>
            <a:endParaRPr sz="1400">
              <a:solidFill>
                <a:srgbClr val="55B787"/>
              </a:solidFill>
              <a:latin typeface="Josefin Sans"/>
              <a:ea typeface="Josefin Sans"/>
              <a:cs typeface="Josefin Sans"/>
              <a:sym typeface="Josefi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49"/>
          <p:cNvSpPr txBox="1"/>
          <p:nvPr>
            <p:ph type="title"/>
          </p:nvPr>
        </p:nvSpPr>
        <p:spPr>
          <a:xfrm>
            <a:off x="274000" y="507250"/>
            <a:ext cx="6147300" cy="90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400">
              <a:latin typeface="Cairo"/>
              <a:ea typeface="Cairo"/>
              <a:cs typeface="Cairo"/>
              <a:sym typeface="Cairo"/>
            </a:endParaRPr>
          </a:p>
          <a:p>
            <a:pPr indent="0" lvl="0" marL="0" rtl="0" algn="ctr">
              <a:spcBef>
                <a:spcPts val="0"/>
              </a:spcBef>
              <a:spcAft>
                <a:spcPts val="0"/>
              </a:spcAft>
              <a:buClr>
                <a:schemeClr val="dk1"/>
              </a:buClr>
              <a:buSzPts val="1100"/>
              <a:buFont typeface="Arial"/>
              <a:buNone/>
            </a:pPr>
            <a:r>
              <a:t/>
            </a:r>
            <a:endParaRPr sz="1400">
              <a:latin typeface="Cairo"/>
              <a:ea typeface="Cairo"/>
              <a:cs typeface="Cairo"/>
              <a:sym typeface="Cairo"/>
            </a:endParaRPr>
          </a:p>
          <a:p>
            <a:pPr indent="0" lvl="0" marL="0" rtl="0" algn="ctr">
              <a:spcBef>
                <a:spcPts val="0"/>
              </a:spcBef>
              <a:spcAft>
                <a:spcPts val="0"/>
              </a:spcAft>
              <a:buNone/>
            </a:pPr>
            <a:r>
              <a:t/>
            </a:r>
            <a:endParaRPr sz="1400">
              <a:latin typeface="Cairo"/>
              <a:ea typeface="Cairo"/>
              <a:cs typeface="Cairo"/>
              <a:sym typeface="Cairo"/>
            </a:endParaRPr>
          </a:p>
        </p:txBody>
      </p:sp>
      <p:pic>
        <p:nvPicPr>
          <p:cNvPr id="267" name="Google Shape;267;p49"/>
          <p:cNvPicPr preferRelativeResize="0"/>
          <p:nvPr/>
        </p:nvPicPr>
        <p:blipFill>
          <a:blip r:embed="rId3">
            <a:alphaModFix/>
          </a:blip>
          <a:stretch>
            <a:fillRect/>
          </a:stretch>
        </p:blipFill>
        <p:spPr>
          <a:xfrm>
            <a:off x="880825" y="3993850"/>
            <a:ext cx="5259776" cy="2891050"/>
          </a:xfrm>
          <a:prstGeom prst="rect">
            <a:avLst/>
          </a:prstGeom>
          <a:noFill/>
          <a:ln>
            <a:noFill/>
          </a:ln>
        </p:spPr>
      </p:pic>
      <p:pic>
        <p:nvPicPr>
          <p:cNvPr id="268" name="Google Shape;268;p49"/>
          <p:cNvPicPr preferRelativeResize="0"/>
          <p:nvPr/>
        </p:nvPicPr>
        <p:blipFill rotWithShape="1">
          <a:blip r:embed="rId4">
            <a:alphaModFix/>
          </a:blip>
          <a:srcRect b="0" l="0" r="0" t="6568"/>
          <a:stretch/>
        </p:blipFill>
        <p:spPr>
          <a:xfrm>
            <a:off x="1853800" y="6887666"/>
            <a:ext cx="5004201" cy="2728184"/>
          </a:xfrm>
          <a:prstGeom prst="rect">
            <a:avLst/>
          </a:prstGeom>
          <a:noFill/>
          <a:ln>
            <a:noFill/>
          </a:ln>
        </p:spPr>
      </p:pic>
      <p:sp>
        <p:nvSpPr>
          <p:cNvPr id="269" name="Google Shape;269;p49"/>
          <p:cNvSpPr txBox="1"/>
          <p:nvPr/>
        </p:nvSpPr>
        <p:spPr>
          <a:xfrm>
            <a:off x="479400" y="1336862"/>
            <a:ext cx="2620200" cy="1968600"/>
          </a:xfrm>
          <a:prstGeom prst="rect">
            <a:avLst/>
          </a:prstGeom>
          <a:noFill/>
          <a:ln cap="flat" cmpd="sng" w="9525">
            <a:solidFill>
              <a:srgbClr val="6FA8DC"/>
            </a:solidFill>
            <a:prstDash val="dash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centers located in the spinal cord, brain stem, hypothalamus and also cerebral cortex especially the limbic cortex can transmit signals to the lower centers, influence autonomic control.</a:t>
            </a:r>
            <a:endParaRPr/>
          </a:p>
        </p:txBody>
      </p:sp>
      <p:sp>
        <p:nvSpPr>
          <p:cNvPr id="270" name="Google Shape;270;p49"/>
          <p:cNvSpPr txBox="1"/>
          <p:nvPr/>
        </p:nvSpPr>
        <p:spPr>
          <a:xfrm>
            <a:off x="3807300" y="1336862"/>
            <a:ext cx="2620200" cy="1968600"/>
          </a:xfrm>
          <a:prstGeom prst="rect">
            <a:avLst/>
          </a:prstGeom>
          <a:noFill/>
          <a:ln cap="flat" cmpd="sng" w="9525">
            <a:solidFill>
              <a:srgbClr val="674EA7"/>
            </a:solidFill>
            <a:prstDash val="dash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visceral reflexes. Subconscious sensory signals from a visceral organ enter the autonomic ganglia, brain stem or hypothalamus and then return subconscious reflex responses directly back to the visceral organ to control its activities. </a:t>
            </a:r>
            <a:endParaRPr>
              <a:solidFill>
                <a:schemeClr val="dk1"/>
              </a:solidFill>
              <a:latin typeface="Cairo"/>
              <a:ea typeface="Cairo"/>
              <a:cs typeface="Cairo"/>
              <a:sym typeface="Cairo"/>
            </a:endParaRPr>
          </a:p>
          <a:p>
            <a:pPr indent="0" lvl="0" marL="0" rtl="0" algn="just">
              <a:spcBef>
                <a:spcPts val="0"/>
              </a:spcBef>
              <a:spcAft>
                <a:spcPts val="0"/>
              </a:spcAft>
              <a:buNone/>
            </a:pPr>
            <a:r>
              <a:t/>
            </a:r>
            <a:endParaRPr/>
          </a:p>
        </p:txBody>
      </p:sp>
      <p:sp>
        <p:nvSpPr>
          <p:cNvPr id="271" name="Google Shape;271;p49"/>
          <p:cNvSpPr/>
          <p:nvPr/>
        </p:nvSpPr>
        <p:spPr>
          <a:xfrm>
            <a:off x="381600" y="507238"/>
            <a:ext cx="2718000" cy="666900"/>
          </a:xfrm>
          <a:prstGeom prst="round2DiagRect">
            <a:avLst>
              <a:gd fmla="val 16667" name="adj1"/>
              <a:gd fmla="val 0" name="adj2"/>
            </a:avLst>
          </a:prstGeom>
          <a:solidFill>
            <a:srgbClr val="D9EDFF"/>
          </a:solidFill>
          <a:ln cap="flat" cmpd="sng" w="9525">
            <a:solidFill>
              <a:srgbClr val="4A86E8"/>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800">
                <a:solidFill>
                  <a:schemeClr val="dk1"/>
                </a:solidFill>
                <a:latin typeface="Cairo"/>
                <a:ea typeface="Cairo"/>
                <a:cs typeface="Cairo"/>
                <a:sym typeface="Cairo"/>
              </a:rPr>
              <a:t>ANS activated by</a:t>
            </a:r>
            <a:endParaRPr sz="1800"/>
          </a:p>
        </p:txBody>
      </p:sp>
      <p:sp>
        <p:nvSpPr>
          <p:cNvPr id="272" name="Google Shape;272;p49"/>
          <p:cNvSpPr/>
          <p:nvPr/>
        </p:nvSpPr>
        <p:spPr>
          <a:xfrm>
            <a:off x="3758400" y="507238"/>
            <a:ext cx="2718000" cy="666900"/>
          </a:xfrm>
          <a:prstGeom prst="round2DiagRect">
            <a:avLst>
              <a:gd fmla="val 16667" name="adj1"/>
              <a:gd fmla="val 0" name="adj2"/>
            </a:avLst>
          </a:prstGeom>
          <a:solidFill>
            <a:srgbClr val="DED7EF"/>
          </a:solidFill>
          <a:ln cap="flat" cmpd="sng" w="9525">
            <a:solidFill>
              <a:srgbClr val="674EA7"/>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800">
                <a:solidFill>
                  <a:schemeClr val="dk1"/>
                </a:solidFill>
                <a:latin typeface="Cairo"/>
                <a:ea typeface="Cairo"/>
                <a:cs typeface="Cairo"/>
                <a:sym typeface="Cairo"/>
              </a:rPr>
              <a:t>ANS operates by</a:t>
            </a:r>
            <a:endParaRPr sz="1800"/>
          </a:p>
        </p:txBody>
      </p:sp>
      <p:sp>
        <p:nvSpPr>
          <p:cNvPr id="273" name="Google Shape;273;p49"/>
          <p:cNvSpPr txBox="1"/>
          <p:nvPr/>
        </p:nvSpPr>
        <p:spPr>
          <a:xfrm>
            <a:off x="-5712750" y="1572900"/>
            <a:ext cx="8178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9"/>
          <p:cNvSpPr/>
          <p:nvPr/>
        </p:nvSpPr>
        <p:spPr>
          <a:xfrm>
            <a:off x="383500" y="3461000"/>
            <a:ext cx="6037800" cy="460800"/>
          </a:xfrm>
          <a:prstGeom prst="round2DiagRect">
            <a:avLst>
              <a:gd fmla="val 16667" name="adj1"/>
              <a:gd fmla="val 0" name="adj2"/>
            </a:avLst>
          </a:prstGeom>
          <a:noFill/>
          <a:ln cap="flat" cmpd="sng" w="9525">
            <a:solidFill>
              <a:srgbClr val="38761D"/>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a:latin typeface="Cairo"/>
                <a:ea typeface="Cairo"/>
                <a:cs typeface="Cairo"/>
                <a:sym typeface="Cairo"/>
              </a:rPr>
              <a:t>DIFFERENCES IN SYMPATHETIC AND PARASYMPATHETIC DIVISIONS</a:t>
            </a:r>
            <a:endParaRPr>
              <a:latin typeface="Cairo"/>
              <a:ea typeface="Cairo"/>
              <a:cs typeface="Cairo"/>
              <a:sym typeface="Cairo"/>
            </a:endParaRPr>
          </a:p>
        </p:txBody>
      </p:sp>
      <p:sp>
        <p:nvSpPr>
          <p:cNvPr id="275" name="Google Shape;275;p49"/>
          <p:cNvSpPr/>
          <p:nvPr/>
        </p:nvSpPr>
        <p:spPr>
          <a:xfrm>
            <a:off x="274000" y="7397600"/>
            <a:ext cx="1470300" cy="1547400"/>
          </a:xfrm>
          <a:prstGeom prst="snip2DiagRect">
            <a:avLst>
              <a:gd fmla="val 0" name="adj1"/>
              <a:gd fmla="val 16667" name="adj2"/>
            </a:avLst>
          </a:prstGeom>
          <a:noFill/>
          <a:ln cap="flat" cmpd="sng" w="9525">
            <a:solidFill>
              <a:srgbClr val="45818E"/>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500">
                <a:latin typeface="Cairo"/>
                <a:ea typeface="Cairo"/>
                <a:cs typeface="Cairo"/>
                <a:sym typeface="Cairo"/>
              </a:rPr>
              <a:t>organization of the autonomic nervous system</a:t>
            </a:r>
            <a:r>
              <a:rPr lang="ar" sz="1600">
                <a:latin typeface="Cairo"/>
                <a:ea typeface="Cairo"/>
                <a:cs typeface="Cairo"/>
                <a:sym typeface="Cairo"/>
              </a:rPr>
              <a:t> </a:t>
            </a:r>
            <a:endParaRPr sz="1600">
              <a:latin typeface="Cairo"/>
              <a:ea typeface="Cairo"/>
              <a:cs typeface="Cairo"/>
              <a:sym typeface="Cairo"/>
            </a:endParaRPr>
          </a:p>
        </p:txBody>
      </p:sp>
      <p:cxnSp>
        <p:nvCxnSpPr>
          <p:cNvPr id="276" name="Google Shape;276;p49"/>
          <p:cNvCxnSpPr>
            <a:stCxn id="275" idx="0"/>
            <a:endCxn id="275" idx="0"/>
          </p:cNvCxnSpPr>
          <p:nvPr/>
        </p:nvCxnSpPr>
        <p:spPr>
          <a:xfrm>
            <a:off x="1744300" y="8171300"/>
            <a:ext cx="0" cy="0"/>
          </a:xfrm>
          <a:prstGeom prst="straightConnector1">
            <a:avLst/>
          </a:prstGeom>
          <a:noFill/>
          <a:ln cap="flat" cmpd="sng" w="9525">
            <a:solidFill>
              <a:schemeClr val="accent3"/>
            </a:solidFill>
            <a:prstDash val="solid"/>
            <a:round/>
            <a:headEnd len="med" w="med" type="none"/>
            <a:tailEnd len="med" w="med" type="triangle"/>
          </a:ln>
        </p:spPr>
      </p:cxnSp>
      <p:sp>
        <p:nvSpPr>
          <p:cNvPr id="277" name="Google Shape;277;p49"/>
          <p:cNvSpPr/>
          <p:nvPr/>
        </p:nvSpPr>
        <p:spPr>
          <a:xfrm>
            <a:off x="1853800" y="8532050"/>
            <a:ext cx="4464900" cy="8685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9"/>
          <p:cNvSpPr/>
          <p:nvPr/>
        </p:nvSpPr>
        <p:spPr>
          <a:xfrm>
            <a:off x="6428200" y="8679850"/>
            <a:ext cx="373200" cy="357600"/>
          </a:xfrm>
          <a:prstGeom prst="smileyFace">
            <a:avLst>
              <a:gd fmla="val 4653"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pic>
        <p:nvPicPr>
          <p:cNvPr id="283" name="Google Shape;283;p50"/>
          <p:cNvPicPr preferRelativeResize="0"/>
          <p:nvPr/>
        </p:nvPicPr>
        <p:blipFill rotWithShape="1">
          <a:blip r:embed="rId3">
            <a:alphaModFix/>
          </a:blip>
          <a:srcRect b="4951" l="0" r="0" t="0"/>
          <a:stretch/>
        </p:blipFill>
        <p:spPr>
          <a:xfrm>
            <a:off x="2224350" y="3010947"/>
            <a:ext cx="4633650" cy="4404250"/>
          </a:xfrm>
          <a:prstGeom prst="rect">
            <a:avLst/>
          </a:prstGeom>
          <a:noFill/>
          <a:ln>
            <a:noFill/>
          </a:ln>
        </p:spPr>
      </p:pic>
      <p:sp>
        <p:nvSpPr>
          <p:cNvPr id="284" name="Google Shape;284;p50"/>
          <p:cNvSpPr txBox="1"/>
          <p:nvPr/>
        </p:nvSpPr>
        <p:spPr>
          <a:xfrm>
            <a:off x="3907075" y="1763075"/>
            <a:ext cx="1974000" cy="14556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3D85C6"/>
              </a:buClr>
              <a:buSzPts val="1600"/>
              <a:buFont typeface="Economica"/>
              <a:buChar char="●"/>
            </a:pPr>
            <a:r>
              <a:rPr lang="ar" sz="1600">
                <a:solidFill>
                  <a:srgbClr val="3D85C6"/>
                </a:solidFill>
                <a:latin typeface="Economica"/>
                <a:ea typeface="Economica"/>
                <a:cs typeface="Economica"/>
                <a:sym typeface="Economica"/>
              </a:rPr>
              <a:t>Parasympathetic Ganglia:</a:t>
            </a:r>
            <a:endParaRPr sz="1600">
              <a:solidFill>
                <a:srgbClr val="3D85C6"/>
              </a:solidFill>
              <a:latin typeface="Josefin Sans"/>
              <a:ea typeface="Josefin Sans"/>
              <a:cs typeface="Josefin Sans"/>
              <a:sym typeface="Josefin Sans"/>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Terminal ganglia</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In the wall of organ</a:t>
            </a:r>
            <a:endParaRPr>
              <a:solidFill>
                <a:schemeClr val="dk1"/>
              </a:solidFill>
              <a:latin typeface="Cairo"/>
              <a:ea typeface="Cairo"/>
              <a:cs typeface="Cairo"/>
              <a:sym typeface="Cairo"/>
            </a:endParaRPr>
          </a:p>
        </p:txBody>
      </p:sp>
      <p:sp>
        <p:nvSpPr>
          <p:cNvPr id="285" name="Google Shape;285;p50"/>
          <p:cNvSpPr txBox="1"/>
          <p:nvPr/>
        </p:nvSpPr>
        <p:spPr>
          <a:xfrm>
            <a:off x="235500" y="7192722"/>
            <a:ext cx="4764900" cy="2368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3D85C6"/>
              </a:buClr>
              <a:buSzPts val="1800"/>
              <a:buFont typeface="Josefin Sans"/>
              <a:buChar char="❏"/>
            </a:pPr>
            <a:r>
              <a:rPr lang="ar" sz="1800">
                <a:solidFill>
                  <a:srgbClr val="3D85C6"/>
                </a:solidFill>
                <a:latin typeface="Josefin Sans"/>
                <a:ea typeface="Josefin Sans"/>
                <a:cs typeface="Josefin Sans"/>
                <a:sym typeface="Josefin Sans"/>
              </a:rPr>
              <a:t>Innervation Of Visceral Targets</a:t>
            </a:r>
            <a:endParaRPr sz="1800">
              <a:solidFill>
                <a:srgbClr val="3D85C6"/>
              </a:solidFill>
              <a:latin typeface="Josefin Sans"/>
              <a:ea typeface="Josefin Sans"/>
              <a:cs typeface="Josefin Sans"/>
              <a:sym typeface="Josefin Sans"/>
            </a:endParaRPr>
          </a:p>
          <a:p>
            <a:pPr indent="-330200" lvl="0" marL="457200" rtl="0" algn="l">
              <a:spcBef>
                <a:spcPts val="0"/>
              </a:spcBef>
              <a:spcAft>
                <a:spcPts val="0"/>
              </a:spcAft>
              <a:buClr>
                <a:srgbClr val="3D85C6"/>
              </a:buClr>
              <a:buSzPts val="1600"/>
              <a:buFont typeface="Economica"/>
              <a:buChar char="●"/>
            </a:pPr>
            <a:r>
              <a:rPr lang="ar" sz="1600">
                <a:solidFill>
                  <a:srgbClr val="3D85C6"/>
                </a:solidFill>
                <a:latin typeface="Economica"/>
                <a:ea typeface="Economica"/>
                <a:cs typeface="Economica"/>
                <a:sym typeface="Economica"/>
              </a:rPr>
              <a:t>Sympathetic:</a:t>
            </a:r>
            <a:endParaRPr>
              <a:solidFill>
                <a:srgbClr val="3D85C6"/>
              </a:solidFill>
            </a:endParaRPr>
          </a:p>
          <a:p>
            <a:pPr indent="-304800" lvl="1" marL="914400" rtl="0" algn="l">
              <a:lnSpc>
                <a:spcPct val="115000"/>
              </a:lnSpc>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Short, </a:t>
            </a:r>
            <a:r>
              <a:rPr b="1" lang="ar" sz="1200">
                <a:solidFill>
                  <a:schemeClr val="dk1"/>
                </a:solidFill>
                <a:latin typeface="Cairo"/>
                <a:ea typeface="Cairo"/>
                <a:cs typeface="Cairo"/>
                <a:sym typeface="Cairo"/>
              </a:rPr>
              <a:t>lightly myelinated </a:t>
            </a:r>
            <a:r>
              <a:rPr lang="ar" sz="1200">
                <a:solidFill>
                  <a:schemeClr val="dk1"/>
                </a:solidFill>
                <a:latin typeface="Cairo"/>
                <a:ea typeface="Cairo"/>
                <a:cs typeface="Cairo"/>
                <a:sym typeface="Cairo"/>
              </a:rPr>
              <a:t>preganglionic neurons</a:t>
            </a:r>
            <a:endParaRPr sz="1200">
              <a:solidFill>
                <a:schemeClr val="dk1"/>
              </a:solidFill>
              <a:latin typeface="Cairo"/>
              <a:ea typeface="Cairo"/>
              <a:cs typeface="Cairo"/>
              <a:sym typeface="Cairo"/>
            </a:endParaRPr>
          </a:p>
          <a:p>
            <a:pPr indent="-304800" lvl="1" marL="914400" rtl="0" algn="l">
              <a:lnSpc>
                <a:spcPct val="115000"/>
              </a:lnSpc>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Long, </a:t>
            </a:r>
            <a:r>
              <a:rPr b="1" lang="ar" sz="1200">
                <a:solidFill>
                  <a:schemeClr val="dk1"/>
                </a:solidFill>
                <a:latin typeface="Cairo"/>
                <a:ea typeface="Cairo"/>
                <a:cs typeface="Cairo"/>
                <a:sym typeface="Cairo"/>
              </a:rPr>
              <a:t>unmyelinated </a:t>
            </a:r>
            <a:r>
              <a:rPr lang="ar" sz="1200">
                <a:solidFill>
                  <a:schemeClr val="dk1"/>
                </a:solidFill>
                <a:latin typeface="Cairo"/>
                <a:ea typeface="Cairo"/>
                <a:cs typeface="Cairo"/>
                <a:sym typeface="Cairo"/>
              </a:rPr>
              <a:t>postganglionic neurons</a:t>
            </a:r>
            <a:endParaRPr sz="1200">
              <a:solidFill>
                <a:schemeClr val="dk1"/>
              </a:solidFill>
              <a:latin typeface="Cairo"/>
              <a:ea typeface="Cairo"/>
              <a:cs typeface="Cairo"/>
              <a:sym typeface="Cairo"/>
            </a:endParaRPr>
          </a:p>
          <a:p>
            <a:pPr indent="-304800" lvl="1" marL="914400" rtl="0" algn="l">
              <a:lnSpc>
                <a:spcPct val="115000"/>
              </a:lnSpc>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The sympathetic axons are Highly branched </a:t>
            </a:r>
            <a:endParaRPr sz="1200">
              <a:solidFill>
                <a:schemeClr val="dk1"/>
              </a:solidFill>
              <a:latin typeface="Cairo"/>
              <a:ea typeface="Cairo"/>
              <a:cs typeface="Cairo"/>
              <a:sym typeface="Cairo"/>
            </a:endParaRPr>
          </a:p>
          <a:p>
            <a:pPr indent="0" lvl="0" marL="0" rtl="0" algn="l">
              <a:lnSpc>
                <a:spcPct val="115000"/>
              </a:lnSpc>
              <a:spcBef>
                <a:spcPts val="0"/>
              </a:spcBef>
              <a:spcAft>
                <a:spcPts val="0"/>
              </a:spcAft>
              <a:buClr>
                <a:schemeClr val="dk1"/>
              </a:buClr>
              <a:buSzPts val="1100"/>
              <a:buFont typeface="Arial"/>
              <a:buNone/>
            </a:pPr>
            <a:r>
              <a:rPr lang="ar" sz="1200">
                <a:solidFill>
                  <a:srgbClr val="FF0000"/>
                </a:solidFill>
                <a:latin typeface="Cairo"/>
                <a:ea typeface="Cairo"/>
                <a:cs typeface="Cairo"/>
                <a:sym typeface="Cairo"/>
              </a:rPr>
              <a:t>note:</a:t>
            </a:r>
            <a:r>
              <a:rPr lang="ar" sz="1200">
                <a:solidFill>
                  <a:srgbClr val="55B787"/>
                </a:solidFill>
                <a:latin typeface="Cairo"/>
                <a:ea typeface="Cairo"/>
                <a:cs typeface="Cairo"/>
                <a:sym typeface="Cairo"/>
              </a:rPr>
              <a:t> </a:t>
            </a:r>
            <a:r>
              <a:rPr lang="ar" sz="1200">
                <a:solidFill>
                  <a:schemeClr val="dk1"/>
                </a:solidFill>
                <a:latin typeface="Cairo"/>
                <a:ea typeface="Cairo"/>
                <a:cs typeface="Cairo"/>
                <a:sym typeface="Cairo"/>
              </a:rPr>
              <a:t>Ganglia close to spinal cord</a:t>
            </a:r>
            <a:endParaRPr sz="1200">
              <a:solidFill>
                <a:srgbClr val="55B787"/>
              </a:solidFill>
              <a:latin typeface="Josefin Sans"/>
              <a:ea typeface="Josefin Sans"/>
              <a:cs typeface="Josefin Sans"/>
              <a:sym typeface="Josefin Sans"/>
            </a:endParaRPr>
          </a:p>
          <a:p>
            <a:pPr indent="-330200" lvl="0" marL="457200" rtl="0" algn="l">
              <a:spcBef>
                <a:spcPts val="0"/>
              </a:spcBef>
              <a:spcAft>
                <a:spcPts val="0"/>
              </a:spcAft>
              <a:buClr>
                <a:srgbClr val="3D85C6"/>
              </a:buClr>
              <a:buSzPts val="1600"/>
              <a:buFont typeface="Economica"/>
              <a:buChar char="●"/>
            </a:pPr>
            <a:r>
              <a:rPr lang="ar" sz="1600">
                <a:solidFill>
                  <a:srgbClr val="3D85C6"/>
                </a:solidFill>
                <a:latin typeface="Economica"/>
                <a:ea typeface="Economica"/>
                <a:cs typeface="Economica"/>
                <a:sym typeface="Economica"/>
              </a:rPr>
              <a:t>Parasympathetic:</a:t>
            </a:r>
            <a:endParaRPr>
              <a:solidFill>
                <a:srgbClr val="3D85C6"/>
              </a:solidFill>
              <a:latin typeface="Cairo"/>
              <a:ea typeface="Cairo"/>
              <a:cs typeface="Cairo"/>
              <a:sym typeface="Cairo"/>
            </a:endParaRPr>
          </a:p>
          <a:p>
            <a:pPr indent="-304800" lvl="1" marL="914400" rtl="0" algn="l">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Preganglionic neurons - long, &amp; myelinated.</a:t>
            </a:r>
            <a:endParaRPr sz="1200">
              <a:solidFill>
                <a:schemeClr val="dk1"/>
              </a:solidFill>
              <a:latin typeface="Cairo"/>
              <a:ea typeface="Cairo"/>
              <a:cs typeface="Cairo"/>
              <a:sym typeface="Cairo"/>
            </a:endParaRPr>
          </a:p>
          <a:p>
            <a:pPr indent="-304800" lvl="1" marL="914400" rtl="0" algn="l">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Postganglionic neurons - short &amp; unmyelinated</a:t>
            </a:r>
            <a:endParaRPr sz="1200">
              <a:solidFill>
                <a:schemeClr val="dk1"/>
              </a:solidFill>
              <a:latin typeface="Cairo"/>
              <a:ea typeface="Cairo"/>
              <a:cs typeface="Cairo"/>
              <a:sym typeface="Cairo"/>
            </a:endParaRPr>
          </a:p>
          <a:p>
            <a:pPr indent="-304800" lvl="1" marL="914400" rtl="0" algn="l">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The parasympathetic axons contain few branches</a:t>
            </a:r>
            <a:endParaRPr sz="1200">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sz="1200">
                <a:solidFill>
                  <a:srgbClr val="FF0000"/>
                </a:solidFill>
                <a:latin typeface="Cairo"/>
                <a:ea typeface="Cairo"/>
                <a:cs typeface="Cairo"/>
                <a:sym typeface="Cairo"/>
              </a:rPr>
              <a:t>note: </a:t>
            </a:r>
            <a:r>
              <a:rPr lang="ar" sz="1200">
                <a:solidFill>
                  <a:schemeClr val="dk1"/>
                </a:solidFill>
                <a:latin typeface="Cairo"/>
                <a:ea typeface="Cairo"/>
                <a:cs typeface="Cairo"/>
                <a:sym typeface="Cairo"/>
              </a:rPr>
              <a:t>Ganglia close to or on target organs</a:t>
            </a:r>
            <a:endParaRPr sz="1200"/>
          </a:p>
        </p:txBody>
      </p:sp>
      <p:sp>
        <p:nvSpPr>
          <p:cNvPr id="286" name="Google Shape;286;p50"/>
          <p:cNvSpPr txBox="1"/>
          <p:nvPr/>
        </p:nvSpPr>
        <p:spPr>
          <a:xfrm>
            <a:off x="235500" y="435075"/>
            <a:ext cx="6238200" cy="10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a:solidFill>
                  <a:schemeClr val="dk1"/>
                </a:solidFill>
                <a:latin typeface="Josefin Sans"/>
                <a:ea typeface="Josefin Sans"/>
                <a:cs typeface="Josefin Sans"/>
                <a:sym typeface="Josefin Sans"/>
              </a:rPr>
              <a:t>Axon of 1st (</a:t>
            </a:r>
            <a:r>
              <a:rPr i="1" lang="ar">
                <a:solidFill>
                  <a:schemeClr val="dk1"/>
                </a:solidFill>
                <a:latin typeface="Josefin Sans"/>
                <a:ea typeface="Josefin Sans"/>
                <a:cs typeface="Josefin Sans"/>
                <a:sym typeface="Josefin Sans"/>
              </a:rPr>
              <a:t>preganglionic</a:t>
            </a:r>
            <a:r>
              <a:rPr lang="ar">
                <a:solidFill>
                  <a:schemeClr val="dk1"/>
                </a:solidFill>
                <a:latin typeface="Josefin Sans"/>
                <a:ea typeface="Josefin Sans"/>
                <a:cs typeface="Josefin Sans"/>
                <a:sym typeface="Josefin Sans"/>
              </a:rPr>
              <a:t>) neuron leaves CNS to synapse with the 2nd (</a:t>
            </a:r>
            <a:r>
              <a:rPr i="1" lang="ar">
                <a:solidFill>
                  <a:schemeClr val="dk1"/>
                </a:solidFill>
                <a:latin typeface="Josefin Sans"/>
                <a:ea typeface="Josefin Sans"/>
                <a:cs typeface="Josefin Sans"/>
                <a:sym typeface="Josefin Sans"/>
              </a:rPr>
              <a:t>ganglionic</a:t>
            </a:r>
            <a:r>
              <a:rPr lang="ar">
                <a:solidFill>
                  <a:schemeClr val="dk1"/>
                </a:solidFill>
                <a:latin typeface="Josefin Sans"/>
                <a:ea typeface="Josefin Sans"/>
                <a:cs typeface="Josefin Sans"/>
                <a:sym typeface="Josefin Sans"/>
              </a:rPr>
              <a:t>) neuron</a:t>
            </a:r>
            <a:endParaRPr>
              <a:solidFill>
                <a:schemeClr val="dk1"/>
              </a:solidFill>
              <a:latin typeface="Josefin Sans"/>
              <a:ea typeface="Josefin Sans"/>
              <a:cs typeface="Josefin Sans"/>
              <a:sym typeface="Josefin Sans"/>
            </a:endParaRPr>
          </a:p>
          <a:p>
            <a:pPr indent="0" lvl="0" marL="0" rtl="0" algn="ctr">
              <a:spcBef>
                <a:spcPts val="0"/>
              </a:spcBef>
              <a:spcAft>
                <a:spcPts val="0"/>
              </a:spcAft>
              <a:buClr>
                <a:schemeClr val="dk1"/>
              </a:buClr>
              <a:buSzPts val="1100"/>
              <a:buFont typeface="Arial"/>
              <a:buNone/>
            </a:pPr>
            <a:r>
              <a:rPr lang="ar">
                <a:solidFill>
                  <a:schemeClr val="dk1"/>
                </a:solidFill>
                <a:latin typeface="Josefin Sans"/>
                <a:ea typeface="Josefin Sans"/>
                <a:cs typeface="Josefin Sans"/>
                <a:sym typeface="Josefin Sans"/>
              </a:rPr>
              <a:t>↓</a:t>
            </a:r>
            <a:endParaRPr>
              <a:solidFill>
                <a:schemeClr val="dk1"/>
              </a:solidFill>
              <a:latin typeface="Josefin Sans"/>
              <a:ea typeface="Josefin Sans"/>
              <a:cs typeface="Josefin Sans"/>
              <a:sym typeface="Josefin Sans"/>
            </a:endParaRPr>
          </a:p>
          <a:p>
            <a:pPr indent="0" lvl="0" marL="0" rtl="0" algn="ctr">
              <a:spcBef>
                <a:spcPts val="0"/>
              </a:spcBef>
              <a:spcAft>
                <a:spcPts val="0"/>
              </a:spcAft>
              <a:buClr>
                <a:schemeClr val="dk1"/>
              </a:buClr>
              <a:buSzPts val="1100"/>
              <a:buFont typeface="Arial"/>
              <a:buNone/>
            </a:pPr>
            <a:r>
              <a:rPr lang="ar">
                <a:solidFill>
                  <a:schemeClr val="dk1"/>
                </a:solidFill>
                <a:latin typeface="Josefin Sans"/>
                <a:ea typeface="Josefin Sans"/>
                <a:cs typeface="Josefin Sans"/>
                <a:sym typeface="Josefin Sans"/>
              </a:rPr>
              <a:t>Axon of 2nd (</a:t>
            </a:r>
            <a:r>
              <a:rPr i="1" lang="ar">
                <a:solidFill>
                  <a:schemeClr val="dk1"/>
                </a:solidFill>
                <a:latin typeface="Josefin Sans"/>
                <a:ea typeface="Josefin Sans"/>
                <a:cs typeface="Josefin Sans"/>
                <a:sym typeface="Josefin Sans"/>
              </a:rPr>
              <a:t>ganglionic</a:t>
            </a:r>
            <a:r>
              <a:rPr lang="ar">
                <a:solidFill>
                  <a:schemeClr val="dk1"/>
                </a:solidFill>
                <a:latin typeface="Josefin Sans"/>
                <a:ea typeface="Josefin Sans"/>
                <a:cs typeface="Josefin Sans"/>
                <a:sym typeface="Josefin Sans"/>
              </a:rPr>
              <a:t>) neuron extends to the organ it serves</a:t>
            </a:r>
            <a:endParaRPr>
              <a:solidFill>
                <a:schemeClr val="dk1"/>
              </a:solidFill>
              <a:latin typeface="Josefin Sans"/>
              <a:ea typeface="Josefin Sans"/>
              <a:cs typeface="Josefin Sans"/>
              <a:sym typeface="Josefin Sans"/>
            </a:endParaRPr>
          </a:p>
        </p:txBody>
      </p:sp>
      <p:sp>
        <p:nvSpPr>
          <p:cNvPr id="287" name="Google Shape;287;p50"/>
          <p:cNvSpPr txBox="1"/>
          <p:nvPr/>
        </p:nvSpPr>
        <p:spPr>
          <a:xfrm>
            <a:off x="100375" y="1395100"/>
            <a:ext cx="5513400" cy="643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3D85C6"/>
              </a:buClr>
              <a:buSzPts val="1800"/>
              <a:buFont typeface="Josefin Sans"/>
              <a:buChar char="❏"/>
            </a:pPr>
            <a:r>
              <a:rPr lang="ar" sz="1800">
                <a:solidFill>
                  <a:srgbClr val="3D85C6"/>
                </a:solidFill>
                <a:latin typeface="Josefin Sans"/>
                <a:ea typeface="Josefin Sans"/>
                <a:cs typeface="Josefin Sans"/>
                <a:sym typeface="Josefin Sans"/>
              </a:rPr>
              <a:t>Locations Of Autonomic Ganglia</a:t>
            </a:r>
            <a:endParaRPr sz="1800">
              <a:solidFill>
                <a:srgbClr val="3D85C6"/>
              </a:solidFill>
              <a:latin typeface="Josefin Sans"/>
              <a:ea typeface="Josefin Sans"/>
              <a:cs typeface="Josefin Sans"/>
              <a:sym typeface="Josefin Sans"/>
            </a:endParaRPr>
          </a:p>
        </p:txBody>
      </p:sp>
      <p:sp>
        <p:nvSpPr>
          <p:cNvPr id="288" name="Google Shape;288;p50"/>
          <p:cNvSpPr txBox="1"/>
          <p:nvPr/>
        </p:nvSpPr>
        <p:spPr>
          <a:xfrm>
            <a:off x="100375" y="1763075"/>
            <a:ext cx="1974000" cy="23688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3D85C6"/>
              </a:buClr>
              <a:buSzPts val="1600"/>
              <a:buFont typeface="Economica"/>
              <a:buChar char="●"/>
            </a:pPr>
            <a:r>
              <a:rPr lang="ar" sz="1600">
                <a:solidFill>
                  <a:srgbClr val="3D85C6"/>
                </a:solidFill>
                <a:latin typeface="Economica"/>
                <a:ea typeface="Economica"/>
                <a:cs typeface="Economica"/>
                <a:sym typeface="Economica"/>
              </a:rPr>
              <a:t>Sympathetic Ganglia:</a:t>
            </a:r>
            <a:endParaRPr sz="1600">
              <a:solidFill>
                <a:srgbClr val="3D85C6"/>
              </a:solidFill>
              <a:latin typeface="Josefin Sans"/>
              <a:ea typeface="Josefin Sans"/>
              <a:cs typeface="Josefin Sans"/>
              <a:sym typeface="Josefin Sans"/>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Trunk (chain) ganglia near vertebral bodies.</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Prevertebral ganglia near large blood vessel in the gut: celiac, superior mesenteric &amp; inferior mesenteric.</a:t>
            </a:r>
            <a:endParaRPr/>
          </a:p>
        </p:txBody>
      </p:sp>
      <p:cxnSp>
        <p:nvCxnSpPr>
          <p:cNvPr id="289" name="Google Shape;289;p50"/>
          <p:cNvCxnSpPr/>
          <p:nvPr/>
        </p:nvCxnSpPr>
        <p:spPr>
          <a:xfrm flipH="1" rot="-5400000">
            <a:off x="5400325" y="2237225"/>
            <a:ext cx="1154700" cy="521100"/>
          </a:xfrm>
          <a:prstGeom prst="bentConnector3">
            <a:avLst>
              <a:gd fmla="val 1260" name="adj1"/>
            </a:avLst>
          </a:prstGeom>
          <a:noFill/>
          <a:ln cap="flat" cmpd="sng" w="19050">
            <a:solidFill>
              <a:srgbClr val="3D85C6"/>
            </a:solidFill>
            <a:prstDash val="solid"/>
            <a:round/>
            <a:headEnd len="med" w="med" type="none"/>
            <a:tailEnd len="med" w="med" type="triangle"/>
          </a:ln>
        </p:spPr>
      </p:cxnSp>
      <p:cxnSp>
        <p:nvCxnSpPr>
          <p:cNvPr id="290" name="Google Shape;290;p50"/>
          <p:cNvCxnSpPr/>
          <p:nvPr/>
        </p:nvCxnSpPr>
        <p:spPr>
          <a:xfrm flipH="1" rot="-5400000">
            <a:off x="2031675" y="2069575"/>
            <a:ext cx="1074900" cy="936000"/>
          </a:xfrm>
          <a:prstGeom prst="bentConnector3">
            <a:avLst>
              <a:gd fmla="val 0" name="adj1"/>
            </a:avLst>
          </a:prstGeom>
          <a:noFill/>
          <a:ln cap="flat" cmpd="sng" w="19050">
            <a:solidFill>
              <a:srgbClr val="3D85C6"/>
            </a:solidFill>
            <a:prstDash val="solid"/>
            <a:round/>
            <a:headEnd len="med" w="med" type="none"/>
            <a:tailEnd len="med" w="med" type="triangle"/>
          </a:ln>
        </p:spPr>
      </p:cxnSp>
      <p:sp>
        <p:nvSpPr>
          <p:cNvPr id="291" name="Google Shape;291;p50"/>
          <p:cNvSpPr txBox="1"/>
          <p:nvPr/>
        </p:nvSpPr>
        <p:spPr>
          <a:xfrm>
            <a:off x="5156575" y="7717197"/>
            <a:ext cx="1092000" cy="643200"/>
          </a:xfrm>
          <a:prstGeom prst="rect">
            <a:avLst/>
          </a:prstGeom>
          <a:noFill/>
          <a:ln cap="flat" cmpd="sng" w="9525">
            <a:solidFill>
              <a:schemeClr val="dk2"/>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6A6A"/>
                </a:solidFill>
              </a:rPr>
              <a:t>See the </a:t>
            </a:r>
            <a:r>
              <a:rPr b="1" lang="ar" sz="1000">
                <a:solidFill>
                  <a:srgbClr val="6A6A6A"/>
                </a:solidFill>
              </a:rPr>
              <a:t>Introduction </a:t>
            </a:r>
            <a:r>
              <a:rPr lang="ar" sz="1000">
                <a:solidFill>
                  <a:srgbClr val="6A6A6A"/>
                </a:solidFill>
              </a:rPr>
              <a:t>to know why</a:t>
            </a:r>
            <a:endParaRPr sz="1000">
              <a:solidFill>
                <a:srgbClr val="6A6A6A"/>
              </a:solidFill>
            </a:endParaRPr>
          </a:p>
        </p:txBody>
      </p:sp>
      <p:cxnSp>
        <p:nvCxnSpPr>
          <p:cNvPr id="292" name="Google Shape;292;p50"/>
          <p:cNvCxnSpPr/>
          <p:nvPr/>
        </p:nvCxnSpPr>
        <p:spPr>
          <a:xfrm>
            <a:off x="4417975" y="7919997"/>
            <a:ext cx="662400" cy="118800"/>
          </a:xfrm>
          <a:prstGeom prst="curvedConnector3">
            <a:avLst>
              <a:gd fmla="val 50000" name="adj1"/>
            </a:avLst>
          </a:prstGeom>
          <a:noFill/>
          <a:ln cap="flat" cmpd="sng" w="9525">
            <a:solidFill>
              <a:schemeClr val="dk2"/>
            </a:solidFill>
            <a:prstDash val="solid"/>
            <a:round/>
            <a:headEnd len="med" w="med" type="diamond"/>
            <a:tailEnd len="med" w="med" type="triangle"/>
          </a:ln>
        </p:spPr>
      </p:cxnSp>
      <p:cxnSp>
        <p:nvCxnSpPr>
          <p:cNvPr id="293" name="Google Shape;293;p50"/>
          <p:cNvCxnSpPr/>
          <p:nvPr/>
        </p:nvCxnSpPr>
        <p:spPr>
          <a:xfrm flipH="1" rot="10800000">
            <a:off x="4417975" y="8038797"/>
            <a:ext cx="662400" cy="118800"/>
          </a:xfrm>
          <a:prstGeom prst="curvedConnector3">
            <a:avLst>
              <a:gd fmla="val 50000" name="adj1"/>
            </a:avLst>
          </a:prstGeom>
          <a:noFill/>
          <a:ln cap="flat" cmpd="sng" w="9525">
            <a:solidFill>
              <a:schemeClr val="dk2"/>
            </a:solidFill>
            <a:prstDash val="solid"/>
            <a:round/>
            <a:headEnd len="med" w="med" type="diamond"/>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51"/>
          <p:cNvSpPr txBox="1"/>
          <p:nvPr/>
        </p:nvSpPr>
        <p:spPr>
          <a:xfrm>
            <a:off x="75900" y="408700"/>
            <a:ext cx="1965000" cy="121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3D85C6"/>
                </a:solidFill>
                <a:latin typeface="Josefin Sans"/>
                <a:ea typeface="Josefin Sans"/>
                <a:cs typeface="Josefin Sans"/>
                <a:sym typeface="Josefin Sans"/>
              </a:rPr>
              <a:t>Sympathetic &amp; parasympathetic nervous system origin:</a:t>
            </a:r>
            <a:endParaRPr sz="1800">
              <a:solidFill>
                <a:srgbClr val="3D85C6"/>
              </a:solidFill>
              <a:latin typeface="Josefin Sans"/>
              <a:ea typeface="Josefin Sans"/>
              <a:cs typeface="Josefin Sans"/>
              <a:sym typeface="Josefin Sans"/>
            </a:endParaRPr>
          </a:p>
        </p:txBody>
      </p:sp>
      <p:sp>
        <p:nvSpPr>
          <p:cNvPr id="299" name="Google Shape;299;p51"/>
          <p:cNvSpPr txBox="1"/>
          <p:nvPr/>
        </p:nvSpPr>
        <p:spPr>
          <a:xfrm>
            <a:off x="381000" y="6984700"/>
            <a:ext cx="6096000" cy="2373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3D85C6"/>
              </a:buClr>
              <a:buSzPts val="1600"/>
              <a:buFont typeface="Economica"/>
              <a:buChar char="●"/>
            </a:pPr>
            <a:r>
              <a:rPr lang="ar" sz="1600">
                <a:solidFill>
                  <a:srgbClr val="3D85C6"/>
                </a:solidFill>
                <a:latin typeface="Economica"/>
                <a:ea typeface="Economica"/>
                <a:cs typeface="Economica"/>
                <a:sym typeface="Economica"/>
              </a:rPr>
              <a:t>Sympathetic - Origin: </a:t>
            </a:r>
            <a:endParaRPr sz="1600">
              <a:solidFill>
                <a:srgbClr val="3D85C6"/>
              </a:solidFill>
              <a:latin typeface="Economica"/>
              <a:ea typeface="Economica"/>
              <a:cs typeface="Economica"/>
              <a:sym typeface="Economica"/>
            </a:endParaRPr>
          </a:p>
          <a:p>
            <a:pPr indent="-317500" lvl="1" marL="914400" rtl="0" algn="l">
              <a:spcBef>
                <a:spcPts val="0"/>
              </a:spcBef>
              <a:spcAft>
                <a:spcPts val="0"/>
              </a:spcAft>
              <a:buSzPts val="1400"/>
              <a:buFont typeface="Josefin Sans"/>
              <a:buChar char="○"/>
            </a:pPr>
            <a:r>
              <a:rPr lang="ar">
                <a:latin typeface="Cairo"/>
                <a:ea typeface="Cairo"/>
                <a:cs typeface="Cairo"/>
                <a:sym typeface="Cairo"/>
              </a:rPr>
              <a:t>Thoracolumbar </a:t>
            </a:r>
            <a:r>
              <a:rPr b="1" lang="ar">
                <a:latin typeface="Cairo"/>
                <a:ea typeface="Cairo"/>
                <a:cs typeface="Cairo"/>
                <a:sym typeface="Cairo"/>
              </a:rPr>
              <a:t>lateral horns of the spinal segment T1 - L2.</a:t>
            </a:r>
            <a:endParaRPr b="1">
              <a:latin typeface="Cairo"/>
              <a:ea typeface="Cairo"/>
              <a:cs typeface="Cairo"/>
              <a:sym typeface="Cairo"/>
            </a:endParaRPr>
          </a:p>
          <a:p>
            <a:pPr indent="-317500" lvl="1" marL="914400" rtl="0" algn="l">
              <a:spcBef>
                <a:spcPts val="0"/>
              </a:spcBef>
              <a:spcAft>
                <a:spcPts val="0"/>
              </a:spcAft>
              <a:buSzPts val="1400"/>
              <a:buFont typeface="Cairo"/>
              <a:buChar char="○"/>
            </a:pPr>
            <a:r>
              <a:rPr lang="ar">
                <a:latin typeface="Cairo"/>
                <a:ea typeface="Cairo"/>
                <a:cs typeface="Cairo"/>
                <a:sym typeface="Cairo"/>
              </a:rPr>
              <a:t>Nerve fibers originate between T1 &amp; L2.</a:t>
            </a:r>
            <a:endParaRPr>
              <a:latin typeface="Cairo"/>
              <a:ea typeface="Cairo"/>
              <a:cs typeface="Cairo"/>
              <a:sym typeface="Cairo"/>
            </a:endParaRPr>
          </a:p>
          <a:p>
            <a:pPr indent="0" lvl="0" marL="0" rtl="0" algn="l">
              <a:spcBef>
                <a:spcPts val="0"/>
              </a:spcBef>
              <a:spcAft>
                <a:spcPts val="0"/>
              </a:spcAft>
              <a:buNone/>
            </a:pPr>
            <a:r>
              <a:t/>
            </a:r>
            <a:endParaRPr>
              <a:solidFill>
                <a:schemeClr val="accent5"/>
              </a:solidFill>
              <a:latin typeface="Josefin Sans"/>
              <a:ea typeface="Josefin Sans"/>
              <a:cs typeface="Josefin Sans"/>
              <a:sym typeface="Josefin Sans"/>
            </a:endParaRPr>
          </a:p>
          <a:p>
            <a:pPr indent="-330200" lvl="0" marL="457200" rtl="0" algn="l">
              <a:spcBef>
                <a:spcPts val="0"/>
              </a:spcBef>
              <a:spcAft>
                <a:spcPts val="0"/>
              </a:spcAft>
              <a:buClr>
                <a:srgbClr val="3D85C6"/>
              </a:buClr>
              <a:buSzPts val="1600"/>
              <a:buFont typeface="Economica"/>
              <a:buChar char="●"/>
            </a:pPr>
            <a:r>
              <a:rPr lang="ar" sz="1600">
                <a:solidFill>
                  <a:srgbClr val="3D85C6"/>
                </a:solidFill>
                <a:latin typeface="Economica"/>
                <a:ea typeface="Economica"/>
                <a:cs typeface="Economica"/>
                <a:sym typeface="Economica"/>
              </a:rPr>
              <a:t>Parasympathetic - Origin:</a:t>
            </a:r>
            <a:endParaRPr sz="1600">
              <a:solidFill>
                <a:srgbClr val="3D85C6"/>
              </a:solidFill>
              <a:latin typeface="Economica"/>
              <a:ea typeface="Economica"/>
              <a:cs typeface="Economica"/>
              <a:sym typeface="Economica"/>
            </a:endParaRPr>
          </a:p>
          <a:p>
            <a:pPr indent="-317500" lvl="1" marL="914400" rtl="0" algn="l">
              <a:spcBef>
                <a:spcPts val="0"/>
              </a:spcBef>
              <a:spcAft>
                <a:spcPts val="0"/>
              </a:spcAft>
              <a:buSzPts val="1400"/>
              <a:buFont typeface="Josefin Sans"/>
              <a:buChar char="○"/>
            </a:pPr>
            <a:r>
              <a:rPr lang="ar">
                <a:latin typeface="Cairo"/>
                <a:ea typeface="Cairo"/>
                <a:cs typeface="Cairo"/>
                <a:sym typeface="Cairo"/>
              </a:rPr>
              <a:t>Craniosacral cell bodies of the motor </a:t>
            </a:r>
            <a:r>
              <a:rPr lang="ar">
                <a:latin typeface="Cairo"/>
                <a:ea typeface="Cairo"/>
                <a:cs typeface="Cairo"/>
                <a:sym typeface="Cairo"/>
              </a:rPr>
              <a:t>nuclei</a:t>
            </a:r>
            <a:r>
              <a:rPr lang="ar">
                <a:latin typeface="Cairo"/>
                <a:ea typeface="Cairo"/>
                <a:cs typeface="Cairo"/>
                <a:sym typeface="Cairo"/>
              </a:rPr>
              <a:t> of the </a:t>
            </a:r>
            <a:r>
              <a:rPr b="1" lang="ar">
                <a:latin typeface="Cairo"/>
                <a:ea typeface="Cairo"/>
                <a:cs typeface="Cairo"/>
                <a:sym typeface="Cairo"/>
              </a:rPr>
              <a:t>cranial nerves III, VII, IX and X </a:t>
            </a:r>
            <a:r>
              <a:rPr lang="ar">
                <a:latin typeface="Cairo"/>
                <a:ea typeface="Cairo"/>
                <a:cs typeface="Cairo"/>
                <a:sym typeface="Cairo"/>
              </a:rPr>
              <a:t>in the brain stem.</a:t>
            </a:r>
            <a:endParaRPr>
              <a:latin typeface="Cairo"/>
              <a:ea typeface="Cairo"/>
              <a:cs typeface="Cairo"/>
              <a:sym typeface="Cairo"/>
            </a:endParaRPr>
          </a:p>
          <a:p>
            <a:pPr indent="-317500" lvl="1" marL="914400" rtl="0" algn="l">
              <a:spcBef>
                <a:spcPts val="0"/>
              </a:spcBef>
              <a:spcAft>
                <a:spcPts val="0"/>
              </a:spcAft>
              <a:buSzPts val="1400"/>
              <a:buFont typeface="Josefin Sans"/>
              <a:buChar char="○"/>
            </a:pPr>
            <a:r>
              <a:rPr b="1" lang="ar">
                <a:latin typeface="Cairo"/>
                <a:ea typeface="Cairo"/>
                <a:cs typeface="Cairo"/>
                <a:sym typeface="Cairo"/>
              </a:rPr>
              <a:t>Second, third and fourth [S2-S4] sacral segments</a:t>
            </a:r>
            <a:r>
              <a:rPr lang="ar">
                <a:latin typeface="Cairo"/>
                <a:ea typeface="Cairo"/>
                <a:cs typeface="Cairo"/>
                <a:sym typeface="Cairo"/>
              </a:rPr>
              <a:t> of the spinal cord.</a:t>
            </a:r>
            <a:endParaRPr>
              <a:latin typeface="Cairo"/>
              <a:ea typeface="Cairo"/>
              <a:cs typeface="Cairo"/>
              <a:sym typeface="Cairo"/>
            </a:endParaRPr>
          </a:p>
          <a:p>
            <a:pPr indent="-317500" lvl="1" marL="914400" rtl="0" algn="l">
              <a:spcBef>
                <a:spcPts val="0"/>
              </a:spcBef>
              <a:spcAft>
                <a:spcPts val="0"/>
              </a:spcAft>
              <a:buSzPts val="1400"/>
              <a:buFont typeface="Cairo"/>
              <a:buChar char="○"/>
            </a:pPr>
            <a:r>
              <a:rPr lang="ar">
                <a:latin typeface="Cairo"/>
                <a:ea typeface="Cairo"/>
                <a:cs typeface="Cairo"/>
                <a:sym typeface="Cairo"/>
              </a:rPr>
              <a:t>Nerve fibers emerge from brain &amp; sacrum forming </a:t>
            </a:r>
            <a:r>
              <a:rPr lang="ar">
                <a:latin typeface="Cairo"/>
                <a:ea typeface="Cairo"/>
                <a:cs typeface="Cairo"/>
                <a:sym typeface="Cairo"/>
              </a:rPr>
              <a:t>craniosacral</a:t>
            </a:r>
            <a:r>
              <a:rPr lang="ar">
                <a:latin typeface="Cairo"/>
                <a:ea typeface="Cairo"/>
                <a:cs typeface="Cairo"/>
                <a:sym typeface="Cairo"/>
              </a:rPr>
              <a:t> outflow.</a:t>
            </a:r>
            <a:endParaRPr>
              <a:latin typeface="Cairo"/>
              <a:ea typeface="Cairo"/>
              <a:cs typeface="Cairo"/>
              <a:sym typeface="Cairo"/>
            </a:endParaRPr>
          </a:p>
        </p:txBody>
      </p:sp>
      <p:pic>
        <p:nvPicPr>
          <p:cNvPr id="300" name="Google Shape;300;p51"/>
          <p:cNvPicPr preferRelativeResize="0"/>
          <p:nvPr/>
        </p:nvPicPr>
        <p:blipFill>
          <a:blip r:embed="rId3">
            <a:alphaModFix/>
          </a:blip>
          <a:stretch>
            <a:fillRect/>
          </a:stretch>
        </p:blipFill>
        <p:spPr>
          <a:xfrm>
            <a:off x="1925100" y="408700"/>
            <a:ext cx="4628100" cy="6575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id="305" name="Google Shape;305;p52"/>
          <p:cNvPicPr preferRelativeResize="0"/>
          <p:nvPr/>
        </p:nvPicPr>
        <p:blipFill>
          <a:blip r:embed="rId3">
            <a:alphaModFix/>
          </a:blip>
          <a:stretch>
            <a:fillRect/>
          </a:stretch>
        </p:blipFill>
        <p:spPr>
          <a:xfrm>
            <a:off x="650401" y="2899812"/>
            <a:ext cx="6207601" cy="4740341"/>
          </a:xfrm>
          <a:prstGeom prst="rect">
            <a:avLst/>
          </a:prstGeom>
          <a:noFill/>
          <a:ln>
            <a:noFill/>
          </a:ln>
        </p:spPr>
      </p:pic>
      <p:sp>
        <p:nvSpPr>
          <p:cNvPr id="306" name="Google Shape;306;p52"/>
          <p:cNvSpPr txBox="1"/>
          <p:nvPr/>
        </p:nvSpPr>
        <p:spPr>
          <a:xfrm>
            <a:off x="250350" y="490450"/>
            <a:ext cx="6207600" cy="18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3D85C6"/>
                </a:solidFill>
                <a:latin typeface="Josefin Sans"/>
                <a:ea typeface="Josefin Sans"/>
                <a:cs typeface="Josefin Sans"/>
                <a:sym typeface="Josefin Sans"/>
              </a:rPr>
              <a:t>Parasympathetic </a:t>
            </a:r>
            <a:r>
              <a:rPr lang="ar" sz="1800">
                <a:solidFill>
                  <a:srgbClr val="3D85C6"/>
                </a:solidFill>
                <a:latin typeface="Josefin Sans"/>
                <a:ea typeface="Josefin Sans"/>
                <a:cs typeface="Josefin Sans"/>
                <a:sym typeface="Josefin Sans"/>
              </a:rPr>
              <a:t>Nervous</a:t>
            </a:r>
            <a:r>
              <a:rPr lang="ar" sz="1800">
                <a:solidFill>
                  <a:srgbClr val="3D85C6"/>
                </a:solidFill>
                <a:latin typeface="Josefin Sans"/>
                <a:ea typeface="Josefin Sans"/>
                <a:cs typeface="Josefin Sans"/>
                <a:sym typeface="Josefin Sans"/>
              </a:rPr>
              <a:t> system:</a:t>
            </a:r>
            <a:endParaRPr sz="1800">
              <a:solidFill>
                <a:srgbClr val="3D85C6"/>
              </a:solidFill>
              <a:latin typeface="Josefin Sans"/>
              <a:ea typeface="Josefin Sans"/>
              <a:cs typeface="Josefin Sans"/>
              <a:sym typeface="Josefin Sans"/>
            </a:endParaRPr>
          </a:p>
          <a:p>
            <a:pPr indent="-317500" lvl="1" marL="914400" rtl="0" algn="l">
              <a:spcBef>
                <a:spcPts val="0"/>
              </a:spcBef>
              <a:spcAft>
                <a:spcPts val="0"/>
              </a:spcAft>
              <a:buSzPts val="1400"/>
              <a:buFont typeface="Cairo"/>
              <a:buChar char="○"/>
            </a:pPr>
            <a:r>
              <a:rPr lang="ar">
                <a:latin typeface="Cairo"/>
                <a:ea typeface="Cairo"/>
                <a:cs typeface="Cairo"/>
                <a:sym typeface="Cairo"/>
              </a:rPr>
              <a:t>The </a:t>
            </a:r>
            <a:r>
              <a:rPr b="1" lang="ar">
                <a:latin typeface="Cairo"/>
                <a:ea typeface="Cairo"/>
                <a:cs typeface="Cairo"/>
                <a:sym typeface="Cairo"/>
              </a:rPr>
              <a:t>cranial nerves III, VII and IX</a:t>
            </a:r>
            <a:r>
              <a:rPr lang="ar">
                <a:latin typeface="Cairo"/>
                <a:ea typeface="Cairo"/>
                <a:cs typeface="Cairo"/>
                <a:sym typeface="Cairo"/>
              </a:rPr>
              <a:t> affect the pupil and salivary gland secretion.</a:t>
            </a:r>
            <a:endParaRPr>
              <a:latin typeface="Cairo"/>
              <a:ea typeface="Cairo"/>
              <a:cs typeface="Cairo"/>
              <a:sym typeface="Cairo"/>
            </a:endParaRPr>
          </a:p>
          <a:p>
            <a:pPr indent="-317500" lvl="1" marL="914400" rtl="0" algn="l">
              <a:spcBef>
                <a:spcPts val="0"/>
              </a:spcBef>
              <a:spcAft>
                <a:spcPts val="0"/>
              </a:spcAft>
              <a:buSzPts val="1400"/>
              <a:buFont typeface="Cairo"/>
              <a:buChar char="○"/>
            </a:pPr>
            <a:r>
              <a:rPr b="1" lang="ar">
                <a:latin typeface="Cairo"/>
                <a:ea typeface="Cairo"/>
                <a:cs typeface="Cairo"/>
                <a:sym typeface="Cairo"/>
              </a:rPr>
              <a:t>Vagus nerve (X)</a:t>
            </a:r>
            <a:r>
              <a:rPr lang="ar">
                <a:latin typeface="Cairo"/>
                <a:ea typeface="Cairo"/>
                <a:cs typeface="Cairo"/>
                <a:sym typeface="Cairo"/>
              </a:rPr>
              <a:t> carries fibres to the heart, lungs, stomach, upper intestine and ureter.</a:t>
            </a:r>
            <a:endParaRPr>
              <a:latin typeface="Cairo"/>
              <a:ea typeface="Cairo"/>
              <a:cs typeface="Cairo"/>
              <a:sym typeface="Cairo"/>
            </a:endParaRPr>
          </a:p>
          <a:p>
            <a:pPr indent="-317500" lvl="1" marL="914400" rtl="0" algn="l">
              <a:spcBef>
                <a:spcPts val="0"/>
              </a:spcBef>
              <a:spcAft>
                <a:spcPts val="0"/>
              </a:spcAft>
              <a:buSzPts val="1400"/>
              <a:buFont typeface="Cairo"/>
              <a:buChar char="○"/>
            </a:pPr>
            <a:r>
              <a:rPr b="1" lang="ar">
                <a:latin typeface="Cairo"/>
                <a:ea typeface="Cairo"/>
                <a:cs typeface="Cairo"/>
                <a:sym typeface="Cairo"/>
              </a:rPr>
              <a:t>The sacral fibres</a:t>
            </a:r>
            <a:r>
              <a:rPr lang="ar">
                <a:latin typeface="Cairo"/>
                <a:ea typeface="Cairo"/>
                <a:cs typeface="Cairo"/>
                <a:sym typeface="Cairo"/>
              </a:rPr>
              <a:t> form pelvic plexuses which innervate the distal colon, rectum, bladder and reproductive organs. </a:t>
            </a:r>
            <a:endParaRPr>
              <a:latin typeface="Cairo"/>
              <a:ea typeface="Cairo"/>
              <a:cs typeface="Cairo"/>
              <a:sym typeface="Cairo"/>
            </a:endParaRPr>
          </a:p>
        </p:txBody>
      </p:sp>
      <p:sp>
        <p:nvSpPr>
          <p:cNvPr id="307" name="Google Shape;307;p52"/>
          <p:cNvSpPr txBox="1"/>
          <p:nvPr/>
        </p:nvSpPr>
        <p:spPr>
          <a:xfrm>
            <a:off x="-121650" y="3274212"/>
            <a:ext cx="2681100" cy="16593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3D85C6"/>
              </a:buClr>
              <a:buSzPts val="1600"/>
              <a:buFont typeface="Economica"/>
              <a:buChar char="●"/>
            </a:pPr>
            <a:r>
              <a:rPr lang="ar" sz="1600">
                <a:solidFill>
                  <a:srgbClr val="3D85C6"/>
                </a:solidFill>
                <a:latin typeface="Economica"/>
                <a:ea typeface="Economica"/>
                <a:cs typeface="Economica"/>
                <a:sym typeface="Economica"/>
              </a:rPr>
              <a:t>Sympathetic</a:t>
            </a:r>
            <a:r>
              <a:rPr lang="ar" sz="1600">
                <a:solidFill>
                  <a:srgbClr val="55B787"/>
                </a:solidFill>
                <a:latin typeface="Economica"/>
                <a:ea typeface="Economica"/>
                <a:cs typeface="Economica"/>
                <a:sym typeface="Economica"/>
              </a:rPr>
              <a:t>: </a:t>
            </a:r>
            <a:endParaRPr sz="1600">
              <a:solidFill>
                <a:srgbClr val="55B787"/>
              </a:solidFill>
              <a:latin typeface="Economica"/>
              <a:ea typeface="Economica"/>
              <a:cs typeface="Economica"/>
              <a:sym typeface="Economica"/>
            </a:endParaRPr>
          </a:p>
          <a:p>
            <a:pPr indent="-317500" lvl="1" marL="914400" rtl="0" algn="l">
              <a:spcBef>
                <a:spcPts val="0"/>
              </a:spcBef>
              <a:spcAft>
                <a:spcPts val="0"/>
              </a:spcAft>
              <a:buClr>
                <a:schemeClr val="dk1"/>
              </a:buClr>
              <a:buSzPts val="1400"/>
              <a:buFont typeface="Cairo"/>
              <a:buChar char="○"/>
            </a:pPr>
            <a:r>
              <a:rPr lang="ar">
                <a:solidFill>
                  <a:schemeClr val="dk1"/>
                </a:solidFill>
                <a:latin typeface="Cairo"/>
                <a:ea typeface="Cairo"/>
                <a:cs typeface="Cairo"/>
                <a:sym typeface="Cairo"/>
              </a:rPr>
              <a:t>“Fight or Flight”</a:t>
            </a:r>
            <a:endParaRPr>
              <a:solidFill>
                <a:schemeClr val="dk1"/>
              </a:solidFill>
              <a:latin typeface="Cairo"/>
              <a:ea typeface="Cairo"/>
              <a:cs typeface="Cairo"/>
              <a:sym typeface="Cairo"/>
            </a:endParaRPr>
          </a:p>
          <a:p>
            <a:pPr indent="-317500" lvl="1" marL="914400" rtl="0" algn="l">
              <a:spcBef>
                <a:spcPts val="0"/>
              </a:spcBef>
              <a:spcAft>
                <a:spcPts val="0"/>
              </a:spcAft>
              <a:buClr>
                <a:schemeClr val="dk1"/>
              </a:buClr>
              <a:buSzPts val="1400"/>
              <a:buFont typeface="Cairo"/>
              <a:buChar char="○"/>
            </a:pPr>
            <a:r>
              <a:rPr lang="ar">
                <a:solidFill>
                  <a:schemeClr val="dk1"/>
                </a:solidFill>
                <a:latin typeface="Cairo"/>
                <a:ea typeface="Cairo"/>
                <a:cs typeface="Cairo"/>
                <a:sym typeface="Cairo"/>
              </a:rPr>
              <a:t>“Alarm Reaction”</a:t>
            </a:r>
            <a:endParaRPr>
              <a:solidFill>
                <a:schemeClr val="dk1"/>
              </a:solidFill>
              <a:latin typeface="Cairo"/>
              <a:ea typeface="Cairo"/>
              <a:cs typeface="Cairo"/>
              <a:sym typeface="Cairo"/>
            </a:endParaRPr>
          </a:p>
          <a:p>
            <a:pPr indent="-317500" lvl="1" marL="914400" rtl="0" algn="l">
              <a:spcBef>
                <a:spcPts val="0"/>
              </a:spcBef>
              <a:spcAft>
                <a:spcPts val="0"/>
              </a:spcAft>
              <a:buClr>
                <a:schemeClr val="dk1"/>
              </a:buClr>
              <a:buSzPts val="1400"/>
              <a:buFont typeface="Cairo"/>
              <a:buChar char="○"/>
            </a:pPr>
            <a:r>
              <a:rPr b="1" lang="ar">
                <a:solidFill>
                  <a:schemeClr val="dk1"/>
                </a:solidFill>
                <a:latin typeface="Cairo"/>
                <a:ea typeface="Cairo"/>
                <a:cs typeface="Cairo"/>
                <a:sym typeface="Cairo"/>
              </a:rPr>
              <a:t>“E” division</a:t>
            </a:r>
            <a:r>
              <a:rPr lang="ar">
                <a:solidFill>
                  <a:schemeClr val="dk1"/>
                </a:solidFill>
                <a:latin typeface="Cairo"/>
                <a:ea typeface="Cairo"/>
                <a:cs typeface="Cairo"/>
                <a:sym typeface="Cairo"/>
              </a:rPr>
              <a:t> (exercise, excitement, emergency, and embarrassment.)</a:t>
            </a:r>
            <a:endParaRPr sz="1800">
              <a:solidFill>
                <a:srgbClr val="55B787"/>
              </a:solidFill>
              <a:latin typeface="Josefin Sans"/>
              <a:ea typeface="Josefin Sans"/>
              <a:cs typeface="Josefin Sans"/>
              <a:sym typeface="Josefin Sans"/>
            </a:endParaRPr>
          </a:p>
        </p:txBody>
      </p:sp>
      <p:sp>
        <p:nvSpPr>
          <p:cNvPr id="308" name="Google Shape;308;p52"/>
          <p:cNvSpPr txBox="1"/>
          <p:nvPr/>
        </p:nvSpPr>
        <p:spPr>
          <a:xfrm>
            <a:off x="345600" y="2259487"/>
            <a:ext cx="48450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800">
                <a:solidFill>
                  <a:srgbClr val="3D85C6"/>
                </a:solidFill>
                <a:latin typeface="Josefin Sans"/>
                <a:ea typeface="Josefin Sans"/>
                <a:cs typeface="Josefin Sans"/>
                <a:sym typeface="Josefin Sans"/>
              </a:rPr>
              <a:t>Autonomic nervous system divisions:</a:t>
            </a:r>
            <a:endParaRPr sz="1800">
              <a:solidFill>
                <a:srgbClr val="3D85C6"/>
              </a:solidFill>
            </a:endParaRPr>
          </a:p>
        </p:txBody>
      </p:sp>
      <p:sp>
        <p:nvSpPr>
          <p:cNvPr id="309" name="Google Shape;309;p52"/>
          <p:cNvSpPr txBox="1"/>
          <p:nvPr/>
        </p:nvSpPr>
        <p:spPr>
          <a:xfrm>
            <a:off x="2744050" y="7309837"/>
            <a:ext cx="4110000" cy="1250400"/>
          </a:xfrm>
          <a:prstGeom prst="rect">
            <a:avLst/>
          </a:prstGeom>
          <a:solidFill>
            <a:schemeClr val="lt1"/>
          </a:solid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3D85C6"/>
              </a:buClr>
              <a:buSzPts val="1600"/>
              <a:buFont typeface="Josefin Sans"/>
              <a:buChar char="●"/>
            </a:pPr>
            <a:r>
              <a:rPr lang="ar" sz="1600">
                <a:solidFill>
                  <a:srgbClr val="3D85C6"/>
                </a:solidFill>
                <a:latin typeface="Economica"/>
                <a:ea typeface="Economica"/>
                <a:cs typeface="Economica"/>
                <a:sym typeface="Economica"/>
              </a:rPr>
              <a:t>Parasympathetic</a:t>
            </a:r>
            <a:r>
              <a:rPr lang="ar" sz="1600">
                <a:solidFill>
                  <a:srgbClr val="3D85C6"/>
                </a:solidFill>
                <a:latin typeface="Josefin Sans"/>
                <a:ea typeface="Josefin Sans"/>
                <a:cs typeface="Josefin Sans"/>
                <a:sym typeface="Josefin Sans"/>
              </a:rPr>
              <a:t>:</a:t>
            </a:r>
            <a:endParaRPr sz="1600">
              <a:solidFill>
                <a:srgbClr val="3D85C6"/>
              </a:solidFill>
              <a:latin typeface="Josefin Sans"/>
              <a:ea typeface="Josefin Sans"/>
              <a:cs typeface="Josefin Sans"/>
              <a:sym typeface="Josefin Sans"/>
            </a:endParaRPr>
          </a:p>
          <a:p>
            <a:pPr indent="-317500" lvl="1" marL="914400" rtl="0" algn="l">
              <a:spcBef>
                <a:spcPts val="0"/>
              </a:spcBef>
              <a:spcAft>
                <a:spcPts val="0"/>
              </a:spcAft>
              <a:buClr>
                <a:schemeClr val="dk1"/>
              </a:buClr>
              <a:buSzPts val="1400"/>
              <a:buFont typeface="Cairo"/>
              <a:buChar char="○"/>
            </a:pPr>
            <a:r>
              <a:rPr lang="ar">
                <a:solidFill>
                  <a:schemeClr val="dk1"/>
                </a:solidFill>
                <a:latin typeface="Cairo"/>
                <a:ea typeface="Cairo"/>
                <a:cs typeface="Cairo"/>
                <a:sym typeface="Cairo"/>
              </a:rPr>
              <a:t>“Rest and digest”</a:t>
            </a:r>
            <a:endParaRPr>
              <a:solidFill>
                <a:schemeClr val="dk1"/>
              </a:solidFill>
              <a:latin typeface="Cairo"/>
              <a:ea typeface="Cairo"/>
              <a:cs typeface="Cairo"/>
              <a:sym typeface="Cairo"/>
            </a:endParaRPr>
          </a:p>
          <a:p>
            <a:pPr indent="-317500" lvl="1" marL="914400" rtl="0" algn="l">
              <a:spcBef>
                <a:spcPts val="0"/>
              </a:spcBef>
              <a:spcAft>
                <a:spcPts val="0"/>
              </a:spcAft>
              <a:buClr>
                <a:schemeClr val="dk1"/>
              </a:buClr>
              <a:buSzPts val="1400"/>
              <a:buFont typeface="Cairo"/>
              <a:buChar char="○"/>
            </a:pPr>
            <a:r>
              <a:rPr b="1" lang="ar">
                <a:solidFill>
                  <a:schemeClr val="dk1"/>
                </a:solidFill>
                <a:latin typeface="Cairo"/>
                <a:ea typeface="Cairo"/>
                <a:cs typeface="Cairo"/>
                <a:sym typeface="Cairo"/>
              </a:rPr>
              <a:t>“SLUDD”</a:t>
            </a:r>
            <a:r>
              <a:rPr lang="ar">
                <a:solidFill>
                  <a:schemeClr val="dk1"/>
                </a:solidFill>
                <a:latin typeface="Cairo"/>
                <a:ea typeface="Cairo"/>
                <a:cs typeface="Cairo"/>
                <a:sym typeface="Cairo"/>
              </a:rPr>
              <a:t> responses:</a:t>
            </a:r>
            <a:endParaRPr>
              <a:solidFill>
                <a:schemeClr val="dk1"/>
              </a:solidFill>
              <a:latin typeface="Cairo"/>
              <a:ea typeface="Cairo"/>
              <a:cs typeface="Cairo"/>
              <a:sym typeface="Cairo"/>
            </a:endParaRPr>
          </a:p>
          <a:p>
            <a:pPr indent="-317500" lvl="2" marL="1371600" rtl="0" algn="l">
              <a:spcBef>
                <a:spcPts val="0"/>
              </a:spcBef>
              <a:spcAft>
                <a:spcPts val="0"/>
              </a:spcAft>
              <a:buClr>
                <a:schemeClr val="dk1"/>
              </a:buClr>
              <a:buSzPts val="1400"/>
              <a:buFont typeface="Cairo"/>
              <a:buChar char="■"/>
            </a:pPr>
            <a:r>
              <a:rPr lang="ar">
                <a:solidFill>
                  <a:schemeClr val="dk1"/>
                </a:solidFill>
                <a:latin typeface="Cairo"/>
                <a:ea typeface="Cairo"/>
                <a:cs typeface="Cairo"/>
                <a:sym typeface="Cairo"/>
              </a:rPr>
              <a:t>salivation, lacrimation, urination, digestion &amp; defecation.</a:t>
            </a:r>
            <a:endParaRPr>
              <a:solidFill>
                <a:schemeClr val="dk1"/>
              </a:solidFill>
              <a:latin typeface="Cairo"/>
              <a:ea typeface="Cairo"/>
              <a:cs typeface="Cairo"/>
              <a:sym typeface="Cairo"/>
            </a:endParaRPr>
          </a:p>
          <a:p>
            <a:pPr indent="-317500" lvl="1" marL="914400" rtl="0" algn="l">
              <a:spcBef>
                <a:spcPts val="0"/>
              </a:spcBef>
              <a:spcAft>
                <a:spcPts val="0"/>
              </a:spcAft>
              <a:buClr>
                <a:schemeClr val="dk1"/>
              </a:buClr>
              <a:buSzPts val="1400"/>
              <a:buFont typeface="Cairo"/>
              <a:buChar char="○"/>
            </a:pPr>
            <a:r>
              <a:rPr b="1" lang="ar">
                <a:solidFill>
                  <a:schemeClr val="dk1"/>
                </a:solidFill>
                <a:latin typeface="Cairo"/>
                <a:ea typeface="Cairo"/>
                <a:cs typeface="Cairo"/>
                <a:sym typeface="Cairo"/>
              </a:rPr>
              <a:t>”D” division</a:t>
            </a:r>
            <a:endParaRPr b="1">
              <a:solidFill>
                <a:schemeClr val="dk1"/>
              </a:solidFill>
              <a:latin typeface="Cairo"/>
              <a:ea typeface="Cairo"/>
              <a:cs typeface="Cairo"/>
              <a:sym typeface="Cairo"/>
            </a:endParaRPr>
          </a:p>
          <a:p>
            <a:pPr indent="-317500" lvl="2" marL="1371600" rtl="0" algn="l">
              <a:spcBef>
                <a:spcPts val="0"/>
              </a:spcBef>
              <a:spcAft>
                <a:spcPts val="0"/>
              </a:spcAft>
              <a:buClr>
                <a:schemeClr val="dk1"/>
              </a:buClr>
              <a:buSzPts val="1400"/>
              <a:buFont typeface="Cairo"/>
              <a:buChar char="■"/>
            </a:pPr>
            <a:r>
              <a:rPr lang="ar">
                <a:solidFill>
                  <a:schemeClr val="dk1"/>
                </a:solidFill>
                <a:latin typeface="Cairo"/>
                <a:ea typeface="Cairo"/>
                <a:cs typeface="Cairo"/>
                <a:sym typeface="Cairo"/>
              </a:rPr>
              <a:t>Digestion, defecation, and diuresis</a:t>
            </a:r>
            <a:endParaRPr/>
          </a:p>
        </p:txBody>
      </p:sp>
      <p:sp>
        <p:nvSpPr>
          <p:cNvPr id="310" name="Google Shape;310;p52"/>
          <p:cNvSpPr txBox="1"/>
          <p:nvPr/>
        </p:nvSpPr>
        <p:spPr>
          <a:xfrm>
            <a:off x="345600" y="7957850"/>
            <a:ext cx="2987700" cy="1456200"/>
          </a:xfrm>
          <a:prstGeom prst="rect">
            <a:avLst/>
          </a:prstGeom>
          <a:noFill/>
          <a:ln cap="flat" cmpd="sng" w="19050">
            <a:solidFill>
              <a:srgbClr val="CC0000"/>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E06666"/>
                </a:solidFill>
                <a:latin typeface="Cairo"/>
                <a:ea typeface="Cairo"/>
                <a:cs typeface="Cairo"/>
                <a:sym typeface="Cairo"/>
              </a:rPr>
              <a:t>Paradoxical fear: </a:t>
            </a:r>
            <a:r>
              <a:rPr lang="ar">
                <a:latin typeface="Cairo"/>
                <a:ea typeface="Cairo"/>
                <a:cs typeface="Cairo"/>
                <a:sym typeface="Cairo"/>
              </a:rPr>
              <a:t>when there is no escape route or no way to win causes </a:t>
            </a:r>
            <a:r>
              <a:rPr lang="ar" u="sng">
                <a:solidFill>
                  <a:srgbClr val="C27BA0"/>
                </a:solidFill>
                <a:latin typeface="Cairo"/>
                <a:ea typeface="Cairo"/>
                <a:cs typeface="Cairo"/>
                <a:sym typeface="Cairo"/>
              </a:rPr>
              <a:t>massive activation of parasympathetic division</a:t>
            </a:r>
            <a:endParaRPr>
              <a:solidFill>
                <a:srgbClr val="C27BA0"/>
              </a:solidFill>
              <a:latin typeface="Cairo"/>
              <a:ea typeface="Cairo"/>
              <a:cs typeface="Cairo"/>
              <a:sym typeface="Cairo"/>
            </a:endParaRPr>
          </a:p>
          <a:p>
            <a:pPr indent="-317500" lvl="0" marL="457200" rtl="0" algn="l">
              <a:spcBef>
                <a:spcPts val="0"/>
              </a:spcBef>
              <a:spcAft>
                <a:spcPts val="0"/>
              </a:spcAft>
              <a:buSzPts val="1400"/>
              <a:buFont typeface="Cairo"/>
              <a:buChar char="★"/>
            </a:pPr>
            <a:r>
              <a:rPr lang="ar">
                <a:latin typeface="Cairo"/>
                <a:ea typeface="Cairo"/>
                <a:cs typeface="Cairo"/>
                <a:sym typeface="Cairo"/>
              </a:rPr>
              <a:t>loss of control over urination and defecation </a:t>
            </a:r>
            <a:endParaRPr>
              <a:latin typeface="Cairo"/>
              <a:ea typeface="Cairo"/>
              <a:cs typeface="Cairo"/>
              <a:sym typeface="Cairo"/>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53"/>
          <p:cNvSpPr txBox="1"/>
          <p:nvPr/>
        </p:nvSpPr>
        <p:spPr>
          <a:xfrm>
            <a:off x="3876825" y="1100775"/>
            <a:ext cx="1988700" cy="5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53"/>
          <p:cNvSpPr txBox="1"/>
          <p:nvPr/>
        </p:nvSpPr>
        <p:spPr>
          <a:xfrm>
            <a:off x="108125" y="444344"/>
            <a:ext cx="6441000" cy="41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3D85C6"/>
                </a:solidFill>
                <a:latin typeface="Josefin Sans"/>
                <a:ea typeface="Josefin Sans"/>
                <a:cs typeface="Josefin Sans"/>
                <a:sym typeface="Josefin Sans"/>
              </a:rPr>
              <a:t>Functions of Sympathetic nervous system</a:t>
            </a:r>
            <a:endParaRPr sz="1800">
              <a:solidFill>
                <a:srgbClr val="3D85C6"/>
              </a:solidFill>
              <a:latin typeface="Josefin Sans"/>
              <a:ea typeface="Josefin Sans"/>
              <a:cs typeface="Josefin Sans"/>
              <a:sym typeface="Josefin Sans"/>
            </a:endParaRPr>
          </a:p>
          <a:p>
            <a:pPr indent="0" lvl="0" marL="0" rtl="0" algn="l">
              <a:spcBef>
                <a:spcPts val="0"/>
              </a:spcBef>
              <a:spcAft>
                <a:spcPts val="0"/>
              </a:spcAft>
              <a:buNone/>
            </a:pPr>
            <a:r>
              <a:rPr lang="ar" sz="1600">
                <a:solidFill>
                  <a:srgbClr val="3D85C6"/>
                </a:solidFill>
                <a:latin typeface="Economica"/>
                <a:ea typeface="Economica"/>
                <a:cs typeface="Economica"/>
                <a:sym typeface="Economica"/>
              </a:rPr>
              <a:t>  Fear - Flight - Fight :</a:t>
            </a:r>
            <a:endParaRPr sz="1600">
              <a:solidFill>
                <a:srgbClr val="3D85C6"/>
              </a:solidFill>
              <a:latin typeface="Economica"/>
              <a:ea typeface="Economica"/>
              <a:cs typeface="Economica"/>
              <a:sym typeface="Economica"/>
            </a:endParaRPr>
          </a:p>
          <a:p>
            <a:pPr indent="-330200" lvl="0" marL="457200" rtl="0" algn="l">
              <a:spcBef>
                <a:spcPts val="0"/>
              </a:spcBef>
              <a:spcAft>
                <a:spcPts val="0"/>
              </a:spcAft>
              <a:buSzPts val="1600"/>
              <a:buFont typeface="Josefin Sans"/>
              <a:buChar char="●"/>
            </a:pPr>
            <a:r>
              <a:rPr lang="ar">
                <a:latin typeface="Cairo"/>
                <a:ea typeface="Cairo"/>
                <a:cs typeface="Cairo"/>
                <a:sym typeface="Cairo"/>
              </a:rPr>
              <a:t>The sympathetic nervous system allows the the body to be prepared for the Fear-Flight-Fight situations.</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ar">
                <a:latin typeface="Cairo"/>
                <a:ea typeface="Cairo"/>
                <a:cs typeface="Cairo"/>
                <a:sym typeface="Cairo"/>
              </a:rPr>
              <a:t>Sympathetic responses also </a:t>
            </a:r>
            <a:r>
              <a:rPr lang="ar">
                <a:latin typeface="Cairo"/>
                <a:ea typeface="Cairo"/>
                <a:cs typeface="Cairo"/>
                <a:sym typeface="Cairo"/>
              </a:rPr>
              <a:t>contribute</a:t>
            </a:r>
            <a:r>
              <a:rPr lang="ar">
                <a:latin typeface="Cairo"/>
                <a:ea typeface="Cairo"/>
                <a:cs typeface="Cairo"/>
                <a:sym typeface="Cairo"/>
              </a:rPr>
              <a:t> to Increase in heart rate , blood pressure , and cardiac output.</a:t>
            </a:r>
            <a:endParaRPr>
              <a:latin typeface="Cairo"/>
              <a:ea typeface="Cairo"/>
              <a:cs typeface="Cairo"/>
              <a:sym typeface="Cairo"/>
            </a:endParaRPr>
          </a:p>
          <a:p>
            <a:pPr indent="-317500" lvl="0" marL="457200" rtl="0" algn="l">
              <a:spcBef>
                <a:spcPts val="0"/>
              </a:spcBef>
              <a:spcAft>
                <a:spcPts val="0"/>
              </a:spcAft>
              <a:buClr>
                <a:srgbClr val="CC0000"/>
              </a:buClr>
              <a:buSzPts val="1400"/>
              <a:buFont typeface="Cairo"/>
              <a:buChar char="●"/>
            </a:pPr>
            <a:r>
              <a:rPr lang="ar">
                <a:solidFill>
                  <a:srgbClr val="CC0000"/>
                </a:solidFill>
                <a:latin typeface="Cairo"/>
                <a:ea typeface="Cairo"/>
                <a:cs typeface="Cairo"/>
                <a:sym typeface="Cairo"/>
              </a:rPr>
              <a:t>It diverts blood flow away from the GIT “splanchnic vessels ”and skin via </a:t>
            </a:r>
            <a:r>
              <a:rPr b="1" lang="ar">
                <a:solidFill>
                  <a:srgbClr val="CC0000"/>
                </a:solidFill>
                <a:latin typeface="Cairo"/>
                <a:ea typeface="Cairo"/>
                <a:cs typeface="Cairo"/>
                <a:sym typeface="Cairo"/>
              </a:rPr>
              <a:t>vasoconstriction</a:t>
            </a:r>
            <a:r>
              <a:rPr lang="ar">
                <a:solidFill>
                  <a:srgbClr val="CC0000"/>
                </a:solidFill>
                <a:latin typeface="Cairo"/>
                <a:ea typeface="Cairo"/>
                <a:cs typeface="Cairo"/>
                <a:sym typeface="Cairo"/>
              </a:rPr>
              <a:t>. </a:t>
            </a:r>
            <a:endParaRPr>
              <a:solidFill>
                <a:srgbClr val="CC0000"/>
              </a:solidFill>
              <a:latin typeface="Cairo"/>
              <a:ea typeface="Cairo"/>
              <a:cs typeface="Cairo"/>
              <a:sym typeface="Cairo"/>
            </a:endParaRPr>
          </a:p>
          <a:p>
            <a:pPr indent="-317500" lvl="1" marL="914400" rtl="0" algn="l">
              <a:spcBef>
                <a:spcPts val="0"/>
              </a:spcBef>
              <a:spcAft>
                <a:spcPts val="0"/>
              </a:spcAft>
              <a:buSzPts val="1400"/>
              <a:buFont typeface="Cairo"/>
              <a:buChar char="○"/>
            </a:pPr>
            <a:r>
              <a:rPr lang="ar">
                <a:latin typeface="Cairo"/>
                <a:ea typeface="Cairo"/>
                <a:cs typeface="Cairo"/>
                <a:sym typeface="Cairo"/>
              </a:rPr>
              <a:t>Blood flow to skeletal muscles, lungs is </a:t>
            </a:r>
            <a:r>
              <a:rPr lang="ar">
                <a:solidFill>
                  <a:srgbClr val="CC0000"/>
                </a:solidFill>
                <a:latin typeface="Cairo"/>
                <a:ea typeface="Cairo"/>
                <a:cs typeface="Cairo"/>
                <a:sym typeface="Cairo"/>
              </a:rPr>
              <a:t>not only maintained, but enhanced</a:t>
            </a:r>
            <a:r>
              <a:rPr lang="ar">
                <a:latin typeface="Cairo"/>
                <a:ea typeface="Cairo"/>
                <a:cs typeface="Cairo"/>
                <a:sym typeface="Cairo"/>
              </a:rPr>
              <a:t> (by as much as 1200%), in case of skeletal muscles.</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ar">
                <a:latin typeface="Cairo"/>
                <a:ea typeface="Cairo"/>
                <a:cs typeface="Cairo"/>
                <a:sym typeface="Cairo"/>
              </a:rPr>
              <a:t>Increase </a:t>
            </a:r>
            <a:r>
              <a:rPr lang="ar">
                <a:latin typeface="Cairo"/>
                <a:ea typeface="Cairo"/>
                <a:cs typeface="Cairo"/>
                <a:sym typeface="Cairo"/>
              </a:rPr>
              <a:t>pupil</a:t>
            </a:r>
            <a:r>
              <a:rPr lang="ar">
                <a:latin typeface="Cairo"/>
                <a:ea typeface="Cairo"/>
                <a:cs typeface="Cairo"/>
                <a:sym typeface="Cairo"/>
              </a:rPr>
              <a:t> size , bronchial dilatation , and contraction  of  sphincters  and  metabolic  changes </a:t>
            </a:r>
            <a:r>
              <a:rPr b="1" lang="ar">
                <a:latin typeface="Cairo"/>
                <a:ea typeface="Cairo"/>
                <a:cs typeface="Cairo"/>
                <a:sym typeface="Cairo"/>
              </a:rPr>
              <a:t>such as the mobilisation of fat and glycogen.</a:t>
            </a:r>
            <a:endParaRPr b="1">
              <a:latin typeface="Cairo"/>
              <a:ea typeface="Cairo"/>
              <a:cs typeface="Cairo"/>
              <a:sym typeface="Cairo"/>
            </a:endParaRPr>
          </a:p>
          <a:p>
            <a:pPr indent="0" lvl="0" marL="0" rtl="0" algn="l">
              <a:spcBef>
                <a:spcPts val="0"/>
              </a:spcBef>
              <a:spcAft>
                <a:spcPts val="0"/>
              </a:spcAft>
              <a:buNone/>
            </a:pPr>
            <a:r>
              <a:t/>
            </a:r>
            <a:endParaRPr b="1">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ar">
                <a:latin typeface="Cairo"/>
                <a:ea typeface="Cairo"/>
                <a:cs typeface="Cairo"/>
                <a:sym typeface="Cairo"/>
              </a:rPr>
              <a:t>Bronchioles dilate              Increase alveolar oxygen exchange.</a:t>
            </a:r>
            <a:endParaRPr>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ar">
                <a:latin typeface="Cairo"/>
                <a:ea typeface="Cairo"/>
                <a:cs typeface="Cairo"/>
                <a:sym typeface="Cairo"/>
              </a:rPr>
              <a:t>Increases heart rate and contractility of skeletal muscles (Myocytes)             Will increase blood flow to skeletal muscles.</a:t>
            </a:r>
            <a:endParaRPr>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ar">
                <a:latin typeface="Cairo"/>
                <a:ea typeface="Cairo"/>
                <a:cs typeface="Cairo"/>
                <a:sym typeface="Cairo"/>
              </a:rPr>
              <a:t>Dilation of the pupil and relaxation of lens               Allow MORE light to enter through the eye.</a:t>
            </a:r>
            <a:endParaRPr>
              <a:solidFill>
                <a:srgbClr val="55B787"/>
              </a:solidFill>
              <a:latin typeface="Josefin Sans"/>
              <a:ea typeface="Josefin Sans"/>
              <a:cs typeface="Josefin Sans"/>
              <a:sym typeface="Josefin Sans"/>
            </a:endParaRPr>
          </a:p>
        </p:txBody>
      </p:sp>
      <p:sp>
        <p:nvSpPr>
          <p:cNvPr id="317" name="Google Shape;317;p53"/>
          <p:cNvSpPr txBox="1"/>
          <p:nvPr/>
        </p:nvSpPr>
        <p:spPr>
          <a:xfrm>
            <a:off x="288300" y="7739475"/>
            <a:ext cx="6281400" cy="20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800">
                <a:solidFill>
                  <a:srgbClr val="3D85C6"/>
                </a:solidFill>
                <a:latin typeface="Josefin Sans"/>
                <a:ea typeface="Josefin Sans"/>
                <a:cs typeface="Josefin Sans"/>
                <a:sym typeface="Josefin Sans"/>
              </a:rPr>
              <a:t>Functions of Parasympathetic nervous system</a:t>
            </a:r>
            <a:endParaRPr sz="1800">
              <a:solidFill>
                <a:srgbClr val="3D85C6"/>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rPr lang="ar" sz="1800">
                <a:solidFill>
                  <a:srgbClr val="3D85C6"/>
                </a:solidFill>
                <a:latin typeface="Josefin Sans"/>
                <a:ea typeface="Josefin Sans"/>
                <a:cs typeface="Josefin Sans"/>
                <a:sym typeface="Josefin Sans"/>
              </a:rPr>
              <a:t>  </a:t>
            </a:r>
            <a:r>
              <a:rPr lang="ar" sz="1600">
                <a:solidFill>
                  <a:srgbClr val="3D85C6"/>
                </a:solidFill>
                <a:latin typeface="Economica"/>
                <a:ea typeface="Economica"/>
                <a:cs typeface="Economica"/>
                <a:sym typeface="Economica"/>
              </a:rPr>
              <a:t>Rest and Digest :</a:t>
            </a:r>
            <a:endParaRPr sz="1600">
              <a:solidFill>
                <a:srgbClr val="3D85C6"/>
              </a:solidFill>
              <a:latin typeface="Economica"/>
              <a:ea typeface="Economica"/>
              <a:cs typeface="Economica"/>
              <a:sym typeface="Economica"/>
            </a:endParaRPr>
          </a:p>
          <a:p>
            <a:pPr indent="-317500" lvl="0" marL="457200" rtl="0" algn="l">
              <a:spcBef>
                <a:spcPts val="0"/>
              </a:spcBef>
              <a:spcAft>
                <a:spcPts val="0"/>
              </a:spcAft>
              <a:buClr>
                <a:schemeClr val="dk1"/>
              </a:buClr>
              <a:buSzPts val="1400"/>
              <a:buFont typeface="Cairo"/>
              <a:buChar char="●"/>
            </a:pPr>
            <a:r>
              <a:rPr lang="ar">
                <a:solidFill>
                  <a:schemeClr val="dk1"/>
                </a:solidFill>
                <a:latin typeface="Cairo"/>
                <a:ea typeface="Cairo"/>
                <a:cs typeface="Cairo"/>
                <a:sym typeface="Cairo"/>
              </a:rPr>
              <a:t>In physiological terms, the parasympathetic system is concerned with   conservation and restoration of energy, as it causes </a:t>
            </a:r>
            <a:r>
              <a:rPr i="1" lang="ar">
                <a:solidFill>
                  <a:schemeClr val="dk1"/>
                </a:solidFill>
                <a:latin typeface="Cairo"/>
                <a:ea typeface="Cairo"/>
                <a:cs typeface="Cairo"/>
                <a:sym typeface="Cairo"/>
              </a:rPr>
              <a:t>a reduction in heart rate and blood pressure</a:t>
            </a:r>
            <a:r>
              <a:rPr lang="ar">
                <a:solidFill>
                  <a:schemeClr val="dk1"/>
                </a:solidFill>
                <a:latin typeface="Cairo"/>
                <a:ea typeface="Cairo"/>
                <a:cs typeface="Cairo"/>
                <a:sym typeface="Cairo"/>
              </a:rPr>
              <a:t>,  and  facilitates digestion and absorption of nutrients, and consequently the excretion of waste products.</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ar">
                <a:solidFill>
                  <a:schemeClr val="dk1"/>
                </a:solidFill>
                <a:latin typeface="Cairo"/>
                <a:ea typeface="Cairo"/>
                <a:cs typeface="Cairo"/>
                <a:sym typeface="Cairo"/>
              </a:rPr>
              <a:t>The chemical transmitter at both pre and postganglionic synapses in the parasympathetic system is </a:t>
            </a:r>
            <a:r>
              <a:rPr b="1" lang="ar">
                <a:solidFill>
                  <a:schemeClr val="dk1"/>
                </a:solidFill>
                <a:latin typeface="Cairo"/>
                <a:ea typeface="Cairo"/>
                <a:cs typeface="Cairo"/>
                <a:sym typeface="Cairo"/>
              </a:rPr>
              <a:t>Acetylcholine (Ach).</a:t>
            </a:r>
            <a:endParaRPr b="1">
              <a:solidFill>
                <a:schemeClr val="dk1"/>
              </a:solidFill>
              <a:latin typeface="Cairo"/>
              <a:ea typeface="Cairo"/>
              <a:cs typeface="Cairo"/>
              <a:sym typeface="Cairo"/>
            </a:endParaRPr>
          </a:p>
        </p:txBody>
      </p:sp>
      <p:cxnSp>
        <p:nvCxnSpPr>
          <p:cNvPr id="318" name="Google Shape;318;p53"/>
          <p:cNvCxnSpPr/>
          <p:nvPr/>
        </p:nvCxnSpPr>
        <p:spPr>
          <a:xfrm>
            <a:off x="2050725" y="3501337"/>
            <a:ext cx="455400" cy="0"/>
          </a:xfrm>
          <a:prstGeom prst="straightConnector1">
            <a:avLst/>
          </a:prstGeom>
          <a:noFill/>
          <a:ln cap="flat" cmpd="sng" w="19050">
            <a:solidFill>
              <a:srgbClr val="3D85C6"/>
            </a:solidFill>
            <a:prstDash val="solid"/>
            <a:round/>
            <a:headEnd len="med" w="med" type="none"/>
            <a:tailEnd len="med" w="med" type="triangle"/>
          </a:ln>
        </p:spPr>
      </p:cxnSp>
      <p:cxnSp>
        <p:nvCxnSpPr>
          <p:cNvPr id="319" name="Google Shape;319;p53"/>
          <p:cNvCxnSpPr/>
          <p:nvPr/>
        </p:nvCxnSpPr>
        <p:spPr>
          <a:xfrm>
            <a:off x="5775000" y="3720412"/>
            <a:ext cx="455400" cy="0"/>
          </a:xfrm>
          <a:prstGeom prst="straightConnector1">
            <a:avLst/>
          </a:prstGeom>
          <a:noFill/>
          <a:ln cap="flat" cmpd="sng" w="19050">
            <a:solidFill>
              <a:srgbClr val="3D85C6"/>
            </a:solidFill>
            <a:prstDash val="solid"/>
            <a:round/>
            <a:headEnd len="med" w="med" type="none"/>
            <a:tailEnd len="med" w="med" type="triangle"/>
          </a:ln>
        </p:spPr>
      </p:cxnSp>
      <p:cxnSp>
        <p:nvCxnSpPr>
          <p:cNvPr id="320" name="Google Shape;320;p53"/>
          <p:cNvCxnSpPr/>
          <p:nvPr/>
        </p:nvCxnSpPr>
        <p:spPr>
          <a:xfrm>
            <a:off x="3819675" y="4132762"/>
            <a:ext cx="455400" cy="0"/>
          </a:xfrm>
          <a:prstGeom prst="straightConnector1">
            <a:avLst/>
          </a:prstGeom>
          <a:noFill/>
          <a:ln cap="flat" cmpd="sng" w="19050">
            <a:solidFill>
              <a:srgbClr val="3D85C6"/>
            </a:solidFill>
            <a:prstDash val="solid"/>
            <a:round/>
            <a:headEnd len="med" w="med" type="none"/>
            <a:tailEnd len="med" w="med" type="triangle"/>
          </a:ln>
        </p:spPr>
      </p:cxnSp>
      <p:pic>
        <p:nvPicPr>
          <p:cNvPr id="321" name="Google Shape;321;p53"/>
          <p:cNvPicPr preferRelativeResize="0"/>
          <p:nvPr/>
        </p:nvPicPr>
        <p:blipFill>
          <a:blip r:embed="rId3">
            <a:alphaModFix/>
          </a:blip>
          <a:stretch>
            <a:fillRect/>
          </a:stretch>
        </p:blipFill>
        <p:spPr>
          <a:xfrm>
            <a:off x="956339" y="4525925"/>
            <a:ext cx="5222060" cy="3213550"/>
          </a:xfrm>
          <a:prstGeom prst="rect">
            <a:avLst/>
          </a:prstGeom>
          <a:noFill/>
          <a:ln>
            <a:noFill/>
          </a:ln>
        </p:spPr>
      </p:pic>
      <p:cxnSp>
        <p:nvCxnSpPr>
          <p:cNvPr id="322" name="Google Shape;322;p53"/>
          <p:cNvCxnSpPr/>
          <p:nvPr/>
        </p:nvCxnSpPr>
        <p:spPr>
          <a:xfrm>
            <a:off x="301925" y="3216850"/>
            <a:ext cx="6053400" cy="0"/>
          </a:xfrm>
          <a:prstGeom prst="straightConnector1">
            <a:avLst/>
          </a:prstGeom>
          <a:noFill/>
          <a:ln cap="flat" cmpd="sng" w="9525">
            <a:solidFill>
              <a:srgbClr val="76A5AF"/>
            </a:solidFill>
            <a:prstDash val="solid"/>
            <a:round/>
            <a:headEnd len="med" w="med" type="diamond"/>
            <a:tailEnd len="med" w="med" type="diamond"/>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54"/>
          <p:cNvSpPr txBox="1"/>
          <p:nvPr/>
        </p:nvSpPr>
        <p:spPr>
          <a:xfrm>
            <a:off x="362850" y="620600"/>
            <a:ext cx="6132300" cy="46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800">
                <a:solidFill>
                  <a:srgbClr val="3D85C6"/>
                </a:solidFill>
                <a:latin typeface="Josefin Sans"/>
                <a:ea typeface="Josefin Sans"/>
                <a:cs typeface="Josefin Sans"/>
                <a:sym typeface="Josefin Sans"/>
              </a:rPr>
              <a:t>Autonomic nervous system</a:t>
            </a:r>
            <a:endParaRPr sz="1800">
              <a:solidFill>
                <a:srgbClr val="3D85C6"/>
              </a:solidFill>
              <a:latin typeface="Josefin Sans"/>
              <a:ea typeface="Josefin Sans"/>
              <a:cs typeface="Josefin Sans"/>
              <a:sym typeface="Josefin Sans"/>
            </a:endParaRPr>
          </a:p>
        </p:txBody>
      </p:sp>
      <p:graphicFrame>
        <p:nvGraphicFramePr>
          <p:cNvPr id="328" name="Google Shape;328;p54"/>
          <p:cNvGraphicFramePr/>
          <p:nvPr/>
        </p:nvGraphicFramePr>
        <p:xfrm>
          <a:off x="65950" y="1261475"/>
          <a:ext cx="3000000" cy="3000000"/>
        </p:xfrm>
        <a:graphic>
          <a:graphicData uri="http://schemas.openxmlformats.org/drawingml/2006/table">
            <a:tbl>
              <a:tblPr>
                <a:noFill/>
                <a:tableStyleId>{181ACB14-F9D1-465D-A673-1662D17D360E}</a:tableStyleId>
              </a:tblPr>
              <a:tblGrid>
                <a:gridCol w="1454375"/>
                <a:gridCol w="1332425"/>
                <a:gridCol w="1038275"/>
                <a:gridCol w="1371625"/>
                <a:gridCol w="1297700"/>
              </a:tblGrid>
              <a:tr h="878500">
                <a:tc>
                  <a:txBody>
                    <a:bodyPr>
                      <a:noAutofit/>
                    </a:bodyPr>
                    <a:lstStyle/>
                    <a:p>
                      <a:pPr indent="0" lvl="0" marL="0" rtl="0" algn="l">
                        <a:spcBef>
                          <a:spcPts val="0"/>
                        </a:spcBef>
                        <a:spcAft>
                          <a:spcPts val="0"/>
                        </a:spcAft>
                        <a:buNone/>
                      </a:pPr>
                      <a:r>
                        <a:rPr b="1" lang="ar">
                          <a:solidFill>
                            <a:srgbClr val="6FA8DC"/>
                          </a:solidFill>
                          <a:latin typeface="Cairo"/>
                          <a:ea typeface="Cairo"/>
                          <a:cs typeface="Cairo"/>
                          <a:sym typeface="Cairo"/>
                        </a:rPr>
                        <a:t>S</a:t>
                      </a:r>
                      <a:r>
                        <a:rPr b="1" lang="ar">
                          <a:solidFill>
                            <a:srgbClr val="6FA8DC"/>
                          </a:solidFill>
                          <a:latin typeface="Cairo"/>
                          <a:ea typeface="Cairo"/>
                          <a:cs typeface="Cairo"/>
                          <a:sym typeface="Cairo"/>
                        </a:rPr>
                        <a:t>ubdivisions </a:t>
                      </a:r>
                      <a:endParaRPr b="1">
                        <a:solidFill>
                          <a:srgbClr val="6FA8DC"/>
                        </a:solidFill>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ar">
                          <a:solidFill>
                            <a:srgbClr val="6FA8DC"/>
                          </a:solidFill>
                          <a:latin typeface="Cairo"/>
                          <a:ea typeface="Cairo"/>
                          <a:cs typeface="Cairo"/>
                          <a:sym typeface="Cairo"/>
                        </a:rPr>
                        <a:t>N</a:t>
                      </a:r>
                      <a:r>
                        <a:rPr b="1" lang="ar">
                          <a:solidFill>
                            <a:srgbClr val="6FA8DC"/>
                          </a:solidFill>
                          <a:latin typeface="Cairo"/>
                          <a:ea typeface="Cairo"/>
                          <a:cs typeface="Cairo"/>
                          <a:sym typeface="Cairo"/>
                        </a:rPr>
                        <a:t>erves Employed</a:t>
                      </a:r>
                      <a:endParaRPr b="1">
                        <a:solidFill>
                          <a:srgbClr val="6FA8DC"/>
                        </a:solidFill>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ar">
                          <a:solidFill>
                            <a:srgbClr val="6FA8DC"/>
                          </a:solidFill>
                          <a:latin typeface="Cairo"/>
                          <a:ea typeface="Cairo"/>
                          <a:cs typeface="Cairo"/>
                          <a:sym typeface="Cairo"/>
                        </a:rPr>
                        <a:t>L</a:t>
                      </a:r>
                      <a:r>
                        <a:rPr b="1" lang="ar">
                          <a:solidFill>
                            <a:srgbClr val="6FA8DC"/>
                          </a:solidFill>
                          <a:latin typeface="Cairo"/>
                          <a:ea typeface="Cairo"/>
                          <a:cs typeface="Cairo"/>
                          <a:sym typeface="Cairo"/>
                        </a:rPr>
                        <a:t>ocation of Ganglia</a:t>
                      </a:r>
                      <a:endParaRPr b="1">
                        <a:solidFill>
                          <a:srgbClr val="6FA8DC"/>
                        </a:solidFill>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ar">
                          <a:solidFill>
                            <a:srgbClr val="6FA8DC"/>
                          </a:solidFill>
                          <a:latin typeface="Cairo"/>
                          <a:ea typeface="Cairo"/>
                          <a:cs typeface="Cairo"/>
                          <a:sym typeface="Cairo"/>
                        </a:rPr>
                        <a:t>C</a:t>
                      </a:r>
                      <a:r>
                        <a:rPr b="1" lang="ar">
                          <a:solidFill>
                            <a:srgbClr val="6FA8DC"/>
                          </a:solidFill>
                          <a:latin typeface="Cairo"/>
                          <a:ea typeface="Cairo"/>
                          <a:cs typeface="Cairo"/>
                          <a:sym typeface="Cairo"/>
                        </a:rPr>
                        <a:t>hemical Messenger</a:t>
                      </a:r>
                      <a:endParaRPr b="1">
                        <a:solidFill>
                          <a:srgbClr val="6FA8DC"/>
                        </a:solidFill>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ar">
                          <a:solidFill>
                            <a:srgbClr val="6FA8DC"/>
                          </a:solidFill>
                          <a:latin typeface="Cairo"/>
                          <a:ea typeface="Cairo"/>
                          <a:cs typeface="Cairo"/>
                          <a:sym typeface="Cairo"/>
                        </a:rPr>
                        <a:t>G</a:t>
                      </a:r>
                      <a:r>
                        <a:rPr b="1" lang="ar">
                          <a:solidFill>
                            <a:srgbClr val="6FA8DC"/>
                          </a:solidFill>
                          <a:latin typeface="Cairo"/>
                          <a:ea typeface="Cairo"/>
                          <a:cs typeface="Cairo"/>
                          <a:sym typeface="Cairo"/>
                        </a:rPr>
                        <a:t>eneral</a:t>
                      </a:r>
                      <a:r>
                        <a:rPr b="1" lang="ar">
                          <a:solidFill>
                            <a:srgbClr val="6FA8DC"/>
                          </a:solidFill>
                          <a:latin typeface="Cairo"/>
                          <a:ea typeface="Cairo"/>
                          <a:cs typeface="Cairo"/>
                          <a:sym typeface="Cairo"/>
                        </a:rPr>
                        <a:t> F</a:t>
                      </a:r>
                      <a:r>
                        <a:rPr b="1" lang="ar">
                          <a:solidFill>
                            <a:srgbClr val="6FA8DC"/>
                          </a:solidFill>
                          <a:latin typeface="Cairo"/>
                          <a:ea typeface="Cairo"/>
                          <a:cs typeface="Cairo"/>
                          <a:sym typeface="Cairo"/>
                        </a:rPr>
                        <a:t>unction</a:t>
                      </a:r>
                      <a:endParaRPr b="1">
                        <a:solidFill>
                          <a:srgbClr val="6FA8DC"/>
                        </a:solidFill>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r>
              <a:tr h="969650">
                <a:tc>
                  <a:txBody>
                    <a:bodyPr>
                      <a:noAutofit/>
                    </a:bodyPr>
                    <a:lstStyle/>
                    <a:p>
                      <a:pPr indent="0" lvl="0" marL="0" rtl="0" algn="ctr">
                        <a:spcBef>
                          <a:spcPts val="0"/>
                        </a:spcBef>
                        <a:spcAft>
                          <a:spcPts val="0"/>
                        </a:spcAft>
                        <a:buNone/>
                      </a:pPr>
                      <a:r>
                        <a:rPr lang="ar">
                          <a:latin typeface="Cairo"/>
                          <a:ea typeface="Cairo"/>
                          <a:cs typeface="Cairo"/>
                          <a:sym typeface="Cairo"/>
                        </a:rPr>
                        <a:t>S</a:t>
                      </a:r>
                      <a:r>
                        <a:rPr lang="ar">
                          <a:latin typeface="Cairo"/>
                          <a:ea typeface="Cairo"/>
                          <a:cs typeface="Cairo"/>
                          <a:sym typeface="Cairo"/>
                        </a:rPr>
                        <a:t>ympathetic</a:t>
                      </a:r>
                      <a:endParaRPr>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ar">
                          <a:latin typeface="Cairo"/>
                          <a:ea typeface="Cairo"/>
                          <a:cs typeface="Cairo"/>
                          <a:sym typeface="Cairo"/>
                        </a:rPr>
                        <a:t>T</a:t>
                      </a:r>
                      <a:r>
                        <a:rPr lang="ar">
                          <a:latin typeface="Cairo"/>
                          <a:ea typeface="Cairo"/>
                          <a:cs typeface="Cairo"/>
                          <a:sym typeface="Cairo"/>
                        </a:rPr>
                        <a:t>horacolumbar</a:t>
                      </a:r>
                      <a:endParaRPr>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ar">
                          <a:solidFill>
                            <a:srgbClr val="E06666"/>
                          </a:solidFill>
                          <a:latin typeface="Cairo"/>
                          <a:ea typeface="Cairo"/>
                          <a:cs typeface="Cairo"/>
                          <a:sym typeface="Cairo"/>
                        </a:rPr>
                        <a:t>A</a:t>
                      </a:r>
                      <a:r>
                        <a:rPr lang="ar">
                          <a:solidFill>
                            <a:srgbClr val="E06666"/>
                          </a:solidFill>
                          <a:latin typeface="Cairo"/>
                          <a:ea typeface="Cairo"/>
                          <a:cs typeface="Cairo"/>
                          <a:sym typeface="Cairo"/>
                        </a:rPr>
                        <a:t>longside vertebral column</a:t>
                      </a:r>
                      <a:endParaRPr>
                        <a:solidFill>
                          <a:srgbClr val="E06666"/>
                        </a:solidFill>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ar">
                          <a:latin typeface="Cairo"/>
                          <a:ea typeface="Cairo"/>
                          <a:cs typeface="Cairo"/>
                          <a:sym typeface="Cairo"/>
                        </a:rPr>
                        <a:t>N</a:t>
                      </a:r>
                      <a:r>
                        <a:rPr lang="ar">
                          <a:latin typeface="Cairo"/>
                          <a:ea typeface="Cairo"/>
                          <a:cs typeface="Cairo"/>
                          <a:sym typeface="Cairo"/>
                        </a:rPr>
                        <a:t>orepinephrine</a:t>
                      </a:r>
                      <a:endParaRPr>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ar">
                          <a:latin typeface="Cairo"/>
                          <a:ea typeface="Cairo"/>
                          <a:cs typeface="Cairo"/>
                          <a:sym typeface="Cairo"/>
                        </a:rPr>
                        <a:t>F</a:t>
                      </a:r>
                      <a:r>
                        <a:rPr lang="ar">
                          <a:latin typeface="Cairo"/>
                          <a:ea typeface="Cairo"/>
                          <a:cs typeface="Cairo"/>
                          <a:sym typeface="Cairo"/>
                        </a:rPr>
                        <a:t>i</a:t>
                      </a:r>
                      <a:r>
                        <a:rPr lang="ar">
                          <a:latin typeface="Cairo"/>
                          <a:ea typeface="Cairo"/>
                          <a:cs typeface="Cairo"/>
                          <a:sym typeface="Cairo"/>
                        </a:rPr>
                        <a:t>ght or flight </a:t>
                      </a:r>
                      <a:endParaRPr>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r>
              <a:tr h="878500">
                <a:tc>
                  <a:txBody>
                    <a:bodyPr>
                      <a:noAutofit/>
                    </a:bodyPr>
                    <a:lstStyle/>
                    <a:p>
                      <a:pPr indent="0" lvl="0" marL="0" rtl="0" algn="ctr">
                        <a:spcBef>
                          <a:spcPts val="0"/>
                        </a:spcBef>
                        <a:spcAft>
                          <a:spcPts val="0"/>
                        </a:spcAft>
                        <a:buNone/>
                      </a:pPr>
                      <a:r>
                        <a:rPr lang="ar">
                          <a:latin typeface="Cairo"/>
                          <a:ea typeface="Cairo"/>
                          <a:cs typeface="Cairo"/>
                          <a:sym typeface="Cairo"/>
                        </a:rPr>
                        <a:t>P</a:t>
                      </a:r>
                      <a:r>
                        <a:rPr lang="ar">
                          <a:latin typeface="Cairo"/>
                          <a:ea typeface="Cairo"/>
                          <a:cs typeface="Cairo"/>
                          <a:sym typeface="Cairo"/>
                        </a:rPr>
                        <a:t>arasympathetic</a:t>
                      </a:r>
                      <a:endParaRPr>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ar">
                          <a:latin typeface="Cairo"/>
                          <a:ea typeface="Cairo"/>
                          <a:cs typeface="Cairo"/>
                          <a:sym typeface="Cairo"/>
                        </a:rPr>
                        <a:t>C</a:t>
                      </a:r>
                      <a:r>
                        <a:rPr lang="ar">
                          <a:latin typeface="Cairo"/>
                          <a:ea typeface="Cairo"/>
                          <a:cs typeface="Cairo"/>
                          <a:sym typeface="Cairo"/>
                        </a:rPr>
                        <a:t>raniosacral</a:t>
                      </a:r>
                      <a:endParaRPr>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ar">
                          <a:solidFill>
                            <a:srgbClr val="E06666"/>
                          </a:solidFill>
                          <a:latin typeface="Cairo"/>
                          <a:ea typeface="Cairo"/>
                          <a:cs typeface="Cairo"/>
                          <a:sym typeface="Cairo"/>
                        </a:rPr>
                        <a:t>O</a:t>
                      </a:r>
                      <a:r>
                        <a:rPr lang="ar">
                          <a:solidFill>
                            <a:srgbClr val="E06666"/>
                          </a:solidFill>
                          <a:latin typeface="Cairo"/>
                          <a:ea typeface="Cairo"/>
                          <a:cs typeface="Cairo"/>
                          <a:sym typeface="Cairo"/>
                        </a:rPr>
                        <a:t>n or near an effect organ</a:t>
                      </a:r>
                      <a:endParaRPr>
                        <a:solidFill>
                          <a:srgbClr val="E06666"/>
                        </a:solidFill>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ar">
                          <a:latin typeface="Cairo"/>
                          <a:ea typeface="Cairo"/>
                          <a:cs typeface="Cairo"/>
                          <a:sym typeface="Cairo"/>
                        </a:rPr>
                        <a:t>A</a:t>
                      </a:r>
                      <a:r>
                        <a:rPr lang="ar">
                          <a:latin typeface="Cairo"/>
                          <a:ea typeface="Cairo"/>
                          <a:cs typeface="Cairo"/>
                          <a:sym typeface="Cairo"/>
                        </a:rPr>
                        <a:t>cetylcholine</a:t>
                      </a:r>
                      <a:endParaRPr>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ar">
                          <a:latin typeface="Cairo"/>
                          <a:ea typeface="Cairo"/>
                          <a:cs typeface="Cairo"/>
                          <a:sym typeface="Cairo"/>
                        </a:rPr>
                        <a:t>Conservation</a:t>
                      </a:r>
                      <a:r>
                        <a:rPr lang="ar">
                          <a:latin typeface="Cairo"/>
                          <a:ea typeface="Cairo"/>
                          <a:cs typeface="Cairo"/>
                          <a:sym typeface="Cairo"/>
                        </a:rPr>
                        <a:t> of body energy</a:t>
                      </a:r>
                      <a:endParaRPr>
                        <a:latin typeface="Cairo"/>
                        <a:ea typeface="Cairo"/>
                        <a:cs typeface="Cairo"/>
                        <a:sym typeface="Cairo"/>
                      </a:endParaRPr>
                    </a:p>
                  </a:txBody>
                  <a:tcPr marT="91425" marB="91425" marR="91425" marL="91425">
                    <a:lnL cap="flat" cmpd="sng" w="9525">
                      <a:solidFill>
                        <a:srgbClr val="3D85C6"/>
                      </a:solidFill>
                      <a:prstDash val="solid"/>
                      <a:round/>
                      <a:headEnd len="sm" w="sm" type="none"/>
                      <a:tailEnd len="sm" w="sm" type="none"/>
                    </a:lnL>
                    <a:lnR cap="flat" cmpd="sng" w="9525">
                      <a:solidFill>
                        <a:srgbClr val="3D85C6"/>
                      </a:solidFill>
                      <a:prstDash val="solid"/>
                      <a:round/>
                      <a:headEnd len="sm" w="sm" type="none"/>
                      <a:tailEnd len="sm" w="sm" type="none"/>
                    </a:lnR>
                    <a:lnT cap="flat" cmpd="sng" w="9525">
                      <a:solidFill>
                        <a:srgbClr val="3D85C6"/>
                      </a:solidFill>
                      <a:prstDash val="solid"/>
                      <a:round/>
                      <a:headEnd len="sm" w="sm" type="none"/>
                      <a:tailEnd len="sm" w="sm" type="none"/>
                    </a:lnT>
                    <a:lnB cap="flat" cmpd="sng" w="9525">
                      <a:solidFill>
                        <a:srgbClr val="3D85C6"/>
                      </a:solidFill>
                      <a:prstDash val="solid"/>
                      <a:round/>
                      <a:headEnd len="sm" w="sm" type="none"/>
                      <a:tailEnd len="sm" w="sm" type="none"/>
                    </a:lnB>
                  </a:tcPr>
                </a:tc>
              </a:tr>
            </a:tbl>
          </a:graphicData>
        </a:graphic>
      </p:graphicFrame>
      <p:pic>
        <p:nvPicPr>
          <p:cNvPr id="329" name="Google Shape;329;p54"/>
          <p:cNvPicPr preferRelativeResize="0"/>
          <p:nvPr/>
        </p:nvPicPr>
        <p:blipFill>
          <a:blip r:embed="rId3">
            <a:alphaModFix/>
          </a:blip>
          <a:stretch>
            <a:fillRect/>
          </a:stretch>
        </p:blipFill>
        <p:spPr>
          <a:xfrm>
            <a:off x="362854" y="4410947"/>
            <a:ext cx="2355387" cy="5215848"/>
          </a:xfrm>
          <a:prstGeom prst="rect">
            <a:avLst/>
          </a:prstGeom>
          <a:noFill/>
          <a:ln>
            <a:noFill/>
          </a:ln>
        </p:spPr>
      </p:pic>
      <p:pic>
        <p:nvPicPr>
          <p:cNvPr id="330" name="Google Shape;330;p54"/>
          <p:cNvPicPr preferRelativeResize="0"/>
          <p:nvPr/>
        </p:nvPicPr>
        <p:blipFill>
          <a:blip r:embed="rId4">
            <a:alphaModFix/>
          </a:blip>
          <a:stretch>
            <a:fillRect/>
          </a:stretch>
        </p:blipFill>
        <p:spPr>
          <a:xfrm>
            <a:off x="4101485" y="4349075"/>
            <a:ext cx="2522967" cy="53395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