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28" r:id="rId5"/>
    <p:sldMasterId id="2147483729" r:id="rId6"/>
    <p:sldMasterId id="2147483730" r:id="rId7"/>
    <p:sldMasterId id="2147483731" r:id="rId8"/>
    <p:sldMasterId id="2147483732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</p:sldIdLst>
  <p:sldSz cy="9902950" cx="6858000"/>
  <p:notesSz cx="6858000" cy="9144000"/>
  <p:embeddedFontLst>
    <p:embeddedFont>
      <p:font typeface="Dosis"/>
      <p:regular r:id="rId28"/>
      <p:bold r:id="rId29"/>
    </p:embeddedFont>
    <p:embeddedFont>
      <p:font typeface="Economica"/>
      <p:regular r:id="rId30"/>
      <p:bold r:id="rId31"/>
      <p:italic r:id="rId32"/>
      <p:boldItalic r:id="rId33"/>
    </p:embeddedFont>
    <p:embeddedFont>
      <p:font typeface="Roboto"/>
      <p:regular r:id="rId34"/>
      <p:bold r:id="rId35"/>
      <p:italic r:id="rId36"/>
      <p:boldItalic r:id="rId37"/>
    </p:embeddedFont>
    <p:embeddedFont>
      <p:font typeface="Cairo"/>
      <p:regular r:id="rId38"/>
      <p:bold r:id="rId39"/>
    </p:embeddedFont>
    <p:embeddedFont>
      <p:font typeface="Tahoma"/>
      <p:regular r:id="rId40"/>
      <p:bold r:id="rId41"/>
    </p:embeddedFont>
    <p:embeddedFont>
      <p:font typeface="Josefin Sans"/>
      <p:regular r:id="rId42"/>
      <p:bold r:id="rId43"/>
      <p:italic r:id="rId44"/>
      <p:boldItalic r:id="rId45"/>
    </p:embeddedFont>
    <p:embeddedFont>
      <p:font typeface="Philosopher"/>
      <p:regular r:id="rId46"/>
      <p:bold r:id="rId47"/>
      <p:italic r:id="rId48"/>
      <p:boldItalic r:id="rId49"/>
    </p:embeddedFont>
    <p:embeddedFont>
      <p:font typeface="Comfortaa"/>
      <p:regular r:id="rId50"/>
      <p:bold r:id="rId51"/>
    </p:embeddedFont>
    <p:embeddedFont>
      <p:font typeface="Open Sans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9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85BF776-4346-42A5-BC94-1D128CC05105}">
  <a:tblStyle styleId="{285BF776-4346-42A5-BC94-1D128CC0510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9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ahoma-regular.fntdata"/><Relationship Id="rId42" Type="http://schemas.openxmlformats.org/officeDocument/2006/relationships/font" Target="fonts/JosefinSans-regular.fntdata"/><Relationship Id="rId41" Type="http://schemas.openxmlformats.org/officeDocument/2006/relationships/font" Target="fonts/Tahoma-bold.fntdata"/><Relationship Id="rId44" Type="http://schemas.openxmlformats.org/officeDocument/2006/relationships/font" Target="fonts/JosefinSans-italic.fntdata"/><Relationship Id="rId43" Type="http://schemas.openxmlformats.org/officeDocument/2006/relationships/font" Target="fonts/JosefinSans-bold.fntdata"/><Relationship Id="rId46" Type="http://schemas.openxmlformats.org/officeDocument/2006/relationships/font" Target="fonts/Philosopher-regular.fntdata"/><Relationship Id="rId45" Type="http://schemas.openxmlformats.org/officeDocument/2006/relationships/font" Target="fonts/JosefinSans-boldItalic.fntdata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font" Target="fonts/Philosopher-italic.fntdata"/><Relationship Id="rId47" Type="http://schemas.openxmlformats.org/officeDocument/2006/relationships/font" Target="fonts/Philosopher-bold.fntdata"/><Relationship Id="rId49" Type="http://schemas.openxmlformats.org/officeDocument/2006/relationships/font" Target="fonts/Philosopher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Economica-bold.fntdata"/><Relationship Id="rId30" Type="http://schemas.openxmlformats.org/officeDocument/2006/relationships/font" Target="fonts/Economica-regular.fntdata"/><Relationship Id="rId33" Type="http://schemas.openxmlformats.org/officeDocument/2006/relationships/font" Target="fonts/Economica-boldItalic.fntdata"/><Relationship Id="rId32" Type="http://schemas.openxmlformats.org/officeDocument/2006/relationships/font" Target="fonts/Economica-italic.fntdata"/><Relationship Id="rId35" Type="http://schemas.openxmlformats.org/officeDocument/2006/relationships/font" Target="fonts/Roboto-bold.fntdata"/><Relationship Id="rId34" Type="http://schemas.openxmlformats.org/officeDocument/2006/relationships/font" Target="fonts/Roboto-regular.fntdata"/><Relationship Id="rId37" Type="http://schemas.openxmlformats.org/officeDocument/2006/relationships/font" Target="fonts/Roboto-boldItalic.fntdata"/><Relationship Id="rId36" Type="http://schemas.openxmlformats.org/officeDocument/2006/relationships/font" Target="fonts/Roboto-italic.fntdata"/><Relationship Id="rId39" Type="http://schemas.openxmlformats.org/officeDocument/2006/relationships/font" Target="fonts/Cairo-bold.fntdata"/><Relationship Id="rId38" Type="http://schemas.openxmlformats.org/officeDocument/2006/relationships/font" Target="fonts/Cairo-regular.fntdata"/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font" Target="fonts/Dosis-regular.fntdata"/><Relationship Id="rId27" Type="http://schemas.openxmlformats.org/officeDocument/2006/relationships/slide" Target="slides/slide17.xml"/><Relationship Id="rId29" Type="http://schemas.openxmlformats.org/officeDocument/2006/relationships/font" Target="fonts/Dosis-bold.fntdata"/><Relationship Id="rId51" Type="http://schemas.openxmlformats.org/officeDocument/2006/relationships/font" Target="fonts/Comfortaa-bold.fntdata"/><Relationship Id="rId50" Type="http://schemas.openxmlformats.org/officeDocument/2006/relationships/font" Target="fonts/Comfortaa-regular.fntdata"/><Relationship Id="rId53" Type="http://schemas.openxmlformats.org/officeDocument/2006/relationships/font" Target="fonts/OpenSans-bold.fntdata"/><Relationship Id="rId52" Type="http://schemas.openxmlformats.org/officeDocument/2006/relationships/font" Target="fonts/OpenSans-regular.fntdata"/><Relationship Id="rId11" Type="http://schemas.openxmlformats.org/officeDocument/2006/relationships/slide" Target="slides/slide1.xml"/><Relationship Id="rId55" Type="http://schemas.openxmlformats.org/officeDocument/2006/relationships/font" Target="fonts/OpenSans-boldItalic.fntdata"/><Relationship Id="rId10" Type="http://schemas.openxmlformats.org/officeDocument/2006/relationships/notesMaster" Target="notesMasters/notesMaster1.xml"/><Relationship Id="rId54" Type="http://schemas.openxmlformats.org/officeDocument/2006/relationships/font" Target="fonts/OpenSans-italic.fntdata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40ec82b5cb_2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لِلْإِنسَانِ إِلَّا مَا سَعَىٰ (39) وَأَنَّ سَعْيَهُ سَوْفَ يُرَىٰ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BETTER right</a:t>
            </a:r>
            <a:endParaRPr/>
          </a:p>
        </p:txBody>
      </p:sp>
      <p:sp>
        <p:nvSpPr>
          <p:cNvPr id="446" name="Google Shape;446;g40ec82b5cb_2_68:notes"/>
          <p:cNvSpPr/>
          <p:nvPr>
            <p:ph idx="2" type="sldImg"/>
          </p:nvPr>
        </p:nvSpPr>
        <p:spPr>
          <a:xfrm>
            <a:off x="1142521" y="685800"/>
            <a:ext cx="457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4212915168_8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g4212915168_8_91:notes"/>
          <p:cNvSpPr/>
          <p:nvPr>
            <p:ph idx="2" type="sldImg"/>
          </p:nvPr>
        </p:nvSpPr>
        <p:spPr>
          <a:xfrm>
            <a:off x="2241565" y="685800"/>
            <a:ext cx="237487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f4ca18255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g3f4ca18255_2_101:notes"/>
          <p:cNvSpPr/>
          <p:nvPr>
            <p:ph idx="2" type="sldImg"/>
          </p:nvPr>
        </p:nvSpPr>
        <p:spPr>
          <a:xfrm>
            <a:off x="2242011" y="685800"/>
            <a:ext cx="237477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40ec82b5cb_0_55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40ec82b5c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40ec82b5cb_0_59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40ec82b5c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FF0000"/>
                </a:solidFill>
              </a:rPr>
              <a:t>THE WORK IS NOT DONE YET </a:t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438eafe815_5_124:notes"/>
          <p:cNvSpPr/>
          <p:nvPr>
            <p:ph idx="2" type="sldImg"/>
          </p:nvPr>
        </p:nvSpPr>
        <p:spPr>
          <a:xfrm>
            <a:off x="2241565" y="685800"/>
            <a:ext cx="237487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5" name="Google Shape;645;g438eafe815_5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2000">
                <a:solidFill>
                  <a:srgbClr val="FF00FF"/>
                </a:solidFill>
              </a:rPr>
              <a:t>Girls slides only </a:t>
            </a:r>
            <a:endParaRPr b="1" i="0" sz="2000" u="none" cap="none" strike="noStrike">
              <a:solidFill>
                <a:srgbClr val="FF00FF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438eafe815_5_135:notes"/>
          <p:cNvSpPr/>
          <p:nvPr>
            <p:ph idx="2" type="sldImg"/>
          </p:nvPr>
        </p:nvSpPr>
        <p:spPr>
          <a:xfrm>
            <a:off x="2241565" y="685800"/>
            <a:ext cx="237487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7" name="Google Shape;657;g438eafe815_5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420942995b_0_559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420942995b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40ec82b5cb_2_482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40ec82b5cb_2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40ec82b5cb_2_200:notes"/>
          <p:cNvSpPr/>
          <p:nvPr>
            <p:ph idx="2" type="sldImg"/>
          </p:nvPr>
        </p:nvSpPr>
        <p:spPr>
          <a:xfrm>
            <a:off x="2241991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40ec82b5cb_2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0000"/>
                </a:solidFill>
              </a:rPr>
              <a:t>THE WORK IS NOT DONE YET </a:t>
            </a:r>
            <a:endParaRPr b="1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420942995b_0_0:notes"/>
          <p:cNvSpPr/>
          <p:nvPr>
            <p:ph idx="2" type="sldImg"/>
          </p:nvPr>
        </p:nvSpPr>
        <p:spPr>
          <a:xfrm>
            <a:off x="2241991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42094299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0000"/>
                </a:solidFill>
              </a:rPr>
              <a:t>THE WORK IS NOT DONE YET </a:t>
            </a:r>
            <a:endParaRPr b="1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4214c64a75_0_2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4214c64a7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rgbClr val="FF00FF"/>
                </a:solidFill>
              </a:rPr>
              <a:t>Girls slides only </a:t>
            </a:r>
            <a:endParaRPr b="1" sz="20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41ed8bd55b_0_20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41ed8bd55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FF0000"/>
                </a:solidFill>
              </a:rPr>
              <a:t>THE WORK IS NOT DONE YET </a:t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4214c64a75_0_9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4214c64a7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FF0000"/>
                </a:solidFill>
              </a:rPr>
              <a:t>THE WORK IS NOT DONE YET </a:t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41ed8bd55b_0_35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41ed8bd55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FF0000"/>
                </a:solidFill>
              </a:rPr>
              <a:t>THE WORK IS NOT DONE YET </a:t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40ec82b5cb_0_51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40ec82b5c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FF0000"/>
                </a:solidFill>
              </a:rPr>
              <a:t>THE WORK IS NOT DONE YET </a:t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4212915168_8_76:notes"/>
          <p:cNvSpPr/>
          <p:nvPr>
            <p:ph idx="2" type="sldImg"/>
          </p:nvPr>
        </p:nvSpPr>
        <p:spPr>
          <a:xfrm>
            <a:off x="2241565" y="685800"/>
            <a:ext cx="237487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1" name="Google Shape;561;g4212915168_8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3781" y="1433555"/>
            <a:ext cx="6390300" cy="3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33775" y="5456634"/>
            <a:ext cx="6390300" cy="1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33775" y="2129659"/>
            <a:ext cx="6390300" cy="378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33775" y="6069083"/>
            <a:ext cx="6390300" cy="2504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flipH="1">
            <a:off x="5830559" y="126399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2283525" y="2780672"/>
            <a:ext cx="2290800" cy="2959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2283525" y="6000455"/>
            <a:ext cx="2290800" cy="1350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1" name="Google Shape;61;p15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2" name="Google Shape;62;p15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15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Objective number or name…...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65" name="Google Shape;65;p15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">
  <p:cSld name="SECTION_HEADER_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8" name="Google Shape;68;p16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9" name="Google Shape;69;p16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" name="Google Shape;71;p16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hello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72" name="Google Shape;72;p16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1">
  <p:cSld name="SECTION_HEADER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5" name="Google Shape;75;p17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6" name="Google Shape;76;p17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7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hi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79" name="Google Shape;79;p17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8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233775" y="2358966"/>
            <a:ext cx="63903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33775" y="2358966"/>
            <a:ext cx="30000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3624300" y="2358966"/>
            <a:ext cx="30000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type="title"/>
          </p:nvPr>
        </p:nvSpPr>
        <p:spPr>
          <a:xfrm>
            <a:off x="233775" y="1069715"/>
            <a:ext cx="2106000" cy="1455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5" name="Google Shape;95;p21"/>
          <p:cNvSpPr txBox="1"/>
          <p:nvPr>
            <p:ph idx="1" type="body"/>
          </p:nvPr>
        </p:nvSpPr>
        <p:spPr>
          <a:xfrm>
            <a:off x="233775" y="2694311"/>
            <a:ext cx="2106000" cy="536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33775" y="4141102"/>
            <a:ext cx="6390300" cy="16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2"/>
          <p:cNvSpPr txBox="1"/>
          <p:nvPr>
            <p:ph type="title"/>
          </p:nvPr>
        </p:nvSpPr>
        <p:spPr>
          <a:xfrm>
            <a:off x="367688" y="866689"/>
            <a:ext cx="4409100" cy="78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/>
          <p:nvPr/>
        </p:nvSpPr>
        <p:spPr>
          <a:xfrm>
            <a:off x="3429000" y="-48"/>
            <a:ext cx="3429000" cy="990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3" name="Google Shape;103;p23"/>
          <p:cNvCxnSpPr/>
          <p:nvPr/>
        </p:nvCxnSpPr>
        <p:spPr>
          <a:xfrm>
            <a:off x="3772256" y="8655334"/>
            <a:ext cx="351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p23"/>
          <p:cNvSpPr txBox="1"/>
          <p:nvPr>
            <p:ph type="title"/>
          </p:nvPr>
        </p:nvSpPr>
        <p:spPr>
          <a:xfrm>
            <a:off x="199125" y="1789164"/>
            <a:ext cx="3033900" cy="3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5" name="Google Shape;105;p23"/>
          <p:cNvSpPr txBox="1"/>
          <p:nvPr>
            <p:ph idx="1" type="subTitle"/>
          </p:nvPr>
        </p:nvSpPr>
        <p:spPr>
          <a:xfrm>
            <a:off x="199125" y="5331248"/>
            <a:ext cx="3033900" cy="3030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06" name="Google Shape;106;p23"/>
          <p:cNvSpPr txBox="1"/>
          <p:nvPr>
            <p:ph idx="2" type="body"/>
          </p:nvPr>
        </p:nvSpPr>
        <p:spPr>
          <a:xfrm>
            <a:off x="3704625" y="1394326"/>
            <a:ext cx="2877600" cy="711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idx="1" type="body"/>
          </p:nvPr>
        </p:nvSpPr>
        <p:spPr>
          <a:xfrm>
            <a:off x="239625" y="8122835"/>
            <a:ext cx="4499100" cy="115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5"/>
          <p:cNvSpPr txBox="1"/>
          <p:nvPr>
            <p:ph hasCustomPrompt="1" type="title"/>
          </p:nvPr>
        </p:nvSpPr>
        <p:spPr>
          <a:xfrm>
            <a:off x="233775" y="1842784"/>
            <a:ext cx="6390300" cy="40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25"/>
          <p:cNvSpPr txBox="1"/>
          <p:nvPr>
            <p:ph idx="1" type="body"/>
          </p:nvPr>
        </p:nvSpPr>
        <p:spPr>
          <a:xfrm>
            <a:off x="233775" y="6087903"/>
            <a:ext cx="6390300" cy="206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/>
          <p:nvPr/>
        </p:nvSpPr>
        <p:spPr>
          <a:xfrm flipH="1">
            <a:off x="5830559" y="126399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55B78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4" name="Google Shape;124;p28"/>
          <p:cNvSpPr/>
          <p:nvPr/>
        </p:nvSpPr>
        <p:spPr>
          <a:xfrm flipH="1" rot="10800000">
            <a:off x="165688" y="7570195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55B78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5" name="Google Shape;125;p28"/>
          <p:cNvSpPr txBox="1"/>
          <p:nvPr>
            <p:ph type="ctrTitle"/>
          </p:nvPr>
        </p:nvSpPr>
        <p:spPr>
          <a:xfrm>
            <a:off x="2283525" y="2780672"/>
            <a:ext cx="2290800" cy="2959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1" type="subTitle"/>
          </p:nvPr>
        </p:nvSpPr>
        <p:spPr>
          <a:xfrm>
            <a:off x="2283525" y="6000455"/>
            <a:ext cx="2290800" cy="1350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27" name="Google Shape;127;p28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0" name="Google Shape;130;p29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1" name="Google Shape;131;p29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29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00"/>
                </a:solidFill>
                <a:latin typeface="Dosis"/>
                <a:ea typeface="Dosis"/>
                <a:cs typeface="Dosis"/>
                <a:sym typeface="Dosis"/>
              </a:rPr>
              <a:t>Cerebral circulation &amp; circle of Willis</a:t>
            </a:r>
            <a:endParaRPr>
              <a:solidFill>
                <a:srgbClr val="99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34" name="Google Shape;134;p29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3">
  <p:cSld name="SECTION_HEADER_3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B7B7B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7" name="Google Shape;137;p30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B7B7B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8" name="Google Shape;138;p30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9" name="Google Shape;139;p30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30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  <a:latin typeface="Dosis"/>
                <a:ea typeface="Dosis"/>
                <a:cs typeface="Dosis"/>
                <a:sym typeface="Dosis"/>
              </a:rPr>
              <a:t>Introduction</a:t>
            </a:r>
            <a:endParaRPr>
              <a:solidFill>
                <a:srgbClr val="B7B7B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41" name="Google Shape;141;p30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">
  <p:cSld name="SECTION_HEADER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4" name="Google Shape;144;p31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5" name="Google Shape;145;p31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46" name="Google Shape;146;p3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31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00"/>
                </a:solidFill>
                <a:latin typeface="Dosis"/>
                <a:ea typeface="Dosis"/>
                <a:cs typeface="Dosis"/>
                <a:sym typeface="Dosis"/>
              </a:rPr>
              <a:t>Normal Rate of Cerebral Blood Flow</a:t>
            </a:r>
            <a:endParaRPr>
              <a:solidFill>
                <a:srgbClr val="99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48" name="Google Shape;148;p31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 4">
  <p:cSld name="SECTION_HEADER_2_4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1" name="Google Shape;151;p32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2" name="Google Shape;152;p32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2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00"/>
                </a:solidFill>
                <a:latin typeface="Dosis"/>
                <a:ea typeface="Dosis"/>
                <a:cs typeface="Dosis"/>
                <a:sym typeface="Dosis"/>
              </a:rPr>
              <a:t>A</a:t>
            </a:r>
            <a:r>
              <a:rPr lang="en-GB">
                <a:solidFill>
                  <a:srgbClr val="990000"/>
                </a:solidFill>
                <a:latin typeface="Dosis"/>
                <a:ea typeface="Dosis"/>
                <a:cs typeface="Dosis"/>
                <a:sym typeface="Dosis"/>
              </a:rPr>
              <a:t>utoregulation</a:t>
            </a:r>
            <a:r>
              <a:rPr lang="en-GB">
                <a:solidFill>
                  <a:srgbClr val="990000"/>
                </a:solidFill>
                <a:latin typeface="Dosis"/>
                <a:ea typeface="Dosis"/>
                <a:cs typeface="Dosis"/>
                <a:sym typeface="Dosis"/>
              </a:rPr>
              <a:t> of cerebral blood flow</a:t>
            </a:r>
            <a:endParaRPr>
              <a:solidFill>
                <a:srgbClr val="99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55" name="Google Shape;155;p32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33775" y="2218898"/>
            <a:ext cx="6390300" cy="6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 5">
  <p:cSld name="SECTION_HEADER_2_5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8" name="Google Shape;158;p33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9" name="Google Shape;159;p33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1" name="Google Shape;161;p33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00"/>
                </a:solidFill>
                <a:latin typeface="Dosis"/>
                <a:ea typeface="Dosis"/>
                <a:cs typeface="Dosis"/>
                <a:sym typeface="Dosis"/>
              </a:rPr>
              <a:t>The factors </a:t>
            </a:r>
            <a:r>
              <a:rPr lang="en-GB">
                <a:solidFill>
                  <a:srgbClr val="990000"/>
                </a:solidFill>
                <a:latin typeface="Dosis"/>
                <a:ea typeface="Dosis"/>
                <a:cs typeface="Dosis"/>
                <a:sym typeface="Dosis"/>
              </a:rPr>
              <a:t>affecting</a:t>
            </a:r>
            <a:r>
              <a:rPr lang="en-GB">
                <a:solidFill>
                  <a:srgbClr val="990000"/>
                </a:solidFill>
                <a:latin typeface="Dosis"/>
                <a:ea typeface="Dosis"/>
                <a:cs typeface="Dosis"/>
                <a:sym typeface="Dosis"/>
              </a:rPr>
              <a:t> the cerebral blood flow</a:t>
            </a:r>
            <a:endParaRPr>
              <a:solidFill>
                <a:srgbClr val="99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62" name="Google Shape;162;p33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 6">
  <p:cSld name="SECTION_HEADER_2_6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5" name="Google Shape;165;p34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6" name="Google Shape;166;p34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34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00"/>
                </a:solidFill>
                <a:latin typeface="Dosis"/>
                <a:ea typeface="Dosis"/>
                <a:cs typeface="Dosis"/>
                <a:sym typeface="Dosis"/>
              </a:rPr>
              <a:t>Effects of impaired cerebral blood circulation</a:t>
            </a:r>
            <a:endParaRPr>
              <a:solidFill>
                <a:srgbClr val="99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69" name="Google Shape;169;p34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1">
  <p:cSld name="SECTION_HEADER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2" name="Google Shape;172;p35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3" name="Google Shape;173;p35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74" name="Google Shape;174;p35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35"/>
          <p:cNvSpPr txBox="1"/>
          <p:nvPr/>
        </p:nvSpPr>
        <p:spPr>
          <a:xfrm>
            <a:off x="164550" y="76200"/>
            <a:ext cx="66015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functions of Sympathetic &amp; parasympathetic nerves in head &amp; neck,chest,abdomen and pelvis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76" name="Google Shape;176;p35"/>
          <p:cNvCxnSpPr/>
          <p:nvPr/>
        </p:nvCxnSpPr>
        <p:spPr>
          <a:xfrm>
            <a:off x="164550" y="4433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 1">
  <p:cSld name="SECTION_HEADER_2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9" name="Google Shape;179;p36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0" name="Google Shape;180;p36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1" name="Google Shape;181;p36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" name="Google Shape;182;p36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00"/>
                </a:solidFill>
                <a:latin typeface="Dosis"/>
                <a:ea typeface="Dosis"/>
                <a:cs typeface="Dosis"/>
                <a:sym typeface="Dosis"/>
              </a:rPr>
              <a:t>main arteries that supply blood to brain</a:t>
            </a:r>
            <a:endParaRPr>
              <a:solidFill>
                <a:srgbClr val="99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83" name="Google Shape;183;p36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 2">
  <p:cSld name="SECTION_HEADER_2_2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7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6" name="Google Shape;186;p37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7" name="Google Shape;187;p37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8" name="Google Shape;188;p37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Google Shape;189;p37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Neurotransmitters release at pre and post ganglionic sympathetic / parasympathetic nerves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endings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90" name="Google Shape;190;p37"/>
          <p:cNvCxnSpPr/>
          <p:nvPr/>
        </p:nvCxnSpPr>
        <p:spPr>
          <a:xfrm>
            <a:off x="164550" y="5957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 3">
  <p:cSld name="SECTION_HEADER_2_3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8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3" name="Google Shape;193;p38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4" name="Google Shape;194;p38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5" name="Google Shape;195;p38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6" name="Google Shape;196;p38"/>
          <p:cNvSpPr txBox="1"/>
          <p:nvPr/>
        </p:nvSpPr>
        <p:spPr>
          <a:xfrm>
            <a:off x="164550" y="7620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Various responses due to stimulation of the sympathetic / parasympathetic nervous system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97" name="Google Shape;197;p38"/>
          <p:cNvCxnSpPr/>
          <p:nvPr/>
        </p:nvCxnSpPr>
        <p:spPr>
          <a:xfrm>
            <a:off x="164550" y="4433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4">
  <p:cSld name="SECTION_HEADER_4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0" name="Google Shape;200;p39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1" name="Google Shape;201;p39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02" name="Google Shape;202;p39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3" name="Google Shape;203;p39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00"/>
                </a:solidFill>
                <a:latin typeface="Dosis"/>
                <a:ea typeface="Dosis"/>
                <a:cs typeface="Dosis"/>
                <a:sym typeface="Dosis"/>
              </a:rPr>
              <a:t>Questions</a:t>
            </a:r>
            <a:endParaRPr>
              <a:solidFill>
                <a:srgbClr val="99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04" name="Google Shape;204;p39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0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40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08" name="Google Shape;208;p40"/>
          <p:cNvSpPr txBox="1"/>
          <p:nvPr>
            <p:ph idx="1" type="body"/>
          </p:nvPr>
        </p:nvSpPr>
        <p:spPr>
          <a:xfrm>
            <a:off x="233775" y="2358966"/>
            <a:ext cx="63903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9" name="Google Shape;209;p40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1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12" name="Google Shape;212;p41"/>
          <p:cNvSpPr txBox="1"/>
          <p:nvPr>
            <p:ph idx="1" type="body"/>
          </p:nvPr>
        </p:nvSpPr>
        <p:spPr>
          <a:xfrm>
            <a:off x="233775" y="2358966"/>
            <a:ext cx="30000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3" name="Google Shape;213;p41"/>
          <p:cNvSpPr txBox="1"/>
          <p:nvPr>
            <p:ph idx="2" type="body"/>
          </p:nvPr>
        </p:nvSpPr>
        <p:spPr>
          <a:xfrm>
            <a:off x="3624300" y="2358966"/>
            <a:ext cx="30000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4" name="Google Shape;214;p4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2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17" name="Google Shape;217;p4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33775" y="2218898"/>
            <a:ext cx="3000000" cy="6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624300" y="2218898"/>
            <a:ext cx="3000000" cy="6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3"/>
          <p:cNvSpPr txBox="1"/>
          <p:nvPr>
            <p:ph type="title"/>
          </p:nvPr>
        </p:nvSpPr>
        <p:spPr>
          <a:xfrm>
            <a:off x="233775" y="1069715"/>
            <a:ext cx="2106000" cy="1455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0" name="Google Shape;220;p43"/>
          <p:cNvSpPr txBox="1"/>
          <p:nvPr>
            <p:ph idx="1" type="body"/>
          </p:nvPr>
        </p:nvSpPr>
        <p:spPr>
          <a:xfrm>
            <a:off x="233775" y="2694311"/>
            <a:ext cx="2106000" cy="536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1" name="Google Shape;221;p4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4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4"/>
          <p:cNvSpPr txBox="1"/>
          <p:nvPr>
            <p:ph type="title"/>
          </p:nvPr>
        </p:nvSpPr>
        <p:spPr>
          <a:xfrm>
            <a:off x="367688" y="866689"/>
            <a:ext cx="4409100" cy="78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5" name="Google Shape;225;p4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5"/>
          <p:cNvSpPr/>
          <p:nvPr/>
        </p:nvSpPr>
        <p:spPr>
          <a:xfrm>
            <a:off x="3429000" y="-48"/>
            <a:ext cx="3429000" cy="990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8" name="Google Shape;228;p45"/>
          <p:cNvCxnSpPr/>
          <p:nvPr/>
        </p:nvCxnSpPr>
        <p:spPr>
          <a:xfrm>
            <a:off x="3772256" y="8655334"/>
            <a:ext cx="351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9" name="Google Shape;229;p45"/>
          <p:cNvSpPr txBox="1"/>
          <p:nvPr>
            <p:ph type="title"/>
          </p:nvPr>
        </p:nvSpPr>
        <p:spPr>
          <a:xfrm>
            <a:off x="199125" y="1789164"/>
            <a:ext cx="3033900" cy="3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0" name="Google Shape;230;p45"/>
          <p:cNvSpPr txBox="1"/>
          <p:nvPr>
            <p:ph idx="1" type="subTitle"/>
          </p:nvPr>
        </p:nvSpPr>
        <p:spPr>
          <a:xfrm>
            <a:off x="199125" y="5331248"/>
            <a:ext cx="3033900" cy="3030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31" name="Google Shape;231;p45"/>
          <p:cNvSpPr txBox="1"/>
          <p:nvPr>
            <p:ph idx="2" type="body"/>
          </p:nvPr>
        </p:nvSpPr>
        <p:spPr>
          <a:xfrm>
            <a:off x="3704625" y="1394326"/>
            <a:ext cx="2877600" cy="711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2" name="Google Shape;232;p45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6"/>
          <p:cNvSpPr txBox="1"/>
          <p:nvPr>
            <p:ph idx="1" type="body"/>
          </p:nvPr>
        </p:nvSpPr>
        <p:spPr>
          <a:xfrm>
            <a:off x="239625" y="8122835"/>
            <a:ext cx="4499100" cy="115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235" name="Google Shape;235;p46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7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7"/>
          <p:cNvSpPr txBox="1"/>
          <p:nvPr>
            <p:ph hasCustomPrompt="1" type="title"/>
          </p:nvPr>
        </p:nvSpPr>
        <p:spPr>
          <a:xfrm>
            <a:off x="233775" y="1842784"/>
            <a:ext cx="6390300" cy="40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9" name="Google Shape;239;p47"/>
          <p:cNvSpPr txBox="1"/>
          <p:nvPr>
            <p:ph idx="1" type="body"/>
          </p:nvPr>
        </p:nvSpPr>
        <p:spPr>
          <a:xfrm>
            <a:off x="233775" y="6087903"/>
            <a:ext cx="6390300" cy="206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0" name="Google Shape;240;p47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8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 4">
  <p:cSld name="SECTION_HEADER_2_4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0"/>
          <p:cNvSpPr/>
          <p:nvPr/>
        </p:nvSpPr>
        <p:spPr>
          <a:xfrm flipH="1">
            <a:off x="5814828" y="128213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9" name="Google Shape;249;p50"/>
          <p:cNvSpPr/>
          <p:nvPr/>
        </p:nvSpPr>
        <p:spPr>
          <a:xfrm flipH="1" rot="10800000">
            <a:off x="164544" y="7570268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0" name="Google Shape;250;p50"/>
          <p:cNvSpPr txBox="1"/>
          <p:nvPr>
            <p:ph type="title"/>
          </p:nvPr>
        </p:nvSpPr>
        <p:spPr>
          <a:xfrm>
            <a:off x="274050" y="515307"/>
            <a:ext cx="6147300" cy="9025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51" name="Google Shape;251;p50"/>
          <p:cNvSpPr txBox="1"/>
          <p:nvPr>
            <p:ph idx="12" type="sldNum"/>
          </p:nvPr>
        </p:nvSpPr>
        <p:spPr>
          <a:xfrm>
            <a:off x="6354343" y="8978359"/>
            <a:ext cx="411600" cy="75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2" name="Google Shape;252;p50"/>
          <p:cNvSpPr txBox="1"/>
          <p:nvPr/>
        </p:nvSpPr>
        <p:spPr>
          <a:xfrm>
            <a:off x="0" y="0"/>
            <a:ext cx="65307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990000"/>
                </a:solidFill>
                <a:latin typeface="Dosis"/>
                <a:ea typeface="Dosis"/>
                <a:cs typeface="Dosis"/>
                <a:sym typeface="Dosis"/>
              </a:rPr>
              <a:t>Autoregulation of cerebral blood flow and </a:t>
            </a:r>
            <a:r>
              <a:rPr lang="en-GB" sz="1200">
                <a:solidFill>
                  <a:srgbClr val="990000"/>
                </a:solidFill>
                <a:latin typeface="Comfortaa"/>
                <a:ea typeface="Comfortaa"/>
                <a:cs typeface="Comfortaa"/>
                <a:sym typeface="Comfortaa"/>
              </a:rPr>
              <a:t> the factors affecting the cerebral blood flow</a:t>
            </a:r>
            <a:endParaRPr sz="1200">
              <a:solidFill>
                <a:srgbClr val="99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07376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53" name="Google Shape;253;p50"/>
          <p:cNvCxnSpPr/>
          <p:nvPr/>
        </p:nvCxnSpPr>
        <p:spPr>
          <a:xfrm>
            <a:off x="164550" y="367155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1"/>
          <p:cNvSpPr/>
          <p:nvPr/>
        </p:nvSpPr>
        <p:spPr>
          <a:xfrm flipH="1">
            <a:off x="5830559" y="126401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55B78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6" name="Google Shape;256;p51"/>
          <p:cNvSpPr/>
          <p:nvPr/>
        </p:nvSpPr>
        <p:spPr>
          <a:xfrm flipH="1" rot="10800000">
            <a:off x="165688" y="7570291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55B78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7" name="Google Shape;257;p51"/>
          <p:cNvSpPr txBox="1"/>
          <p:nvPr>
            <p:ph type="ctrTitle"/>
          </p:nvPr>
        </p:nvSpPr>
        <p:spPr>
          <a:xfrm>
            <a:off x="2283525" y="2780707"/>
            <a:ext cx="2290800" cy="29595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58" name="Google Shape;258;p51"/>
          <p:cNvSpPr txBox="1"/>
          <p:nvPr>
            <p:ph idx="1" type="subTitle"/>
          </p:nvPr>
        </p:nvSpPr>
        <p:spPr>
          <a:xfrm>
            <a:off x="2283525" y="6000531"/>
            <a:ext cx="2290800" cy="1350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59" name="Google Shape;259;p51"/>
          <p:cNvSpPr txBox="1"/>
          <p:nvPr>
            <p:ph idx="12" type="sldNum"/>
          </p:nvPr>
        </p:nvSpPr>
        <p:spPr>
          <a:xfrm>
            <a:off x="6354343" y="8978359"/>
            <a:ext cx="411600" cy="75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1">
  <p:cSld name="SECTION_HEADER_1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2"/>
          <p:cNvSpPr/>
          <p:nvPr/>
        </p:nvSpPr>
        <p:spPr>
          <a:xfrm flipH="1">
            <a:off x="5814828" y="128213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2" name="Google Shape;262;p52"/>
          <p:cNvSpPr/>
          <p:nvPr/>
        </p:nvSpPr>
        <p:spPr>
          <a:xfrm flipH="1" rot="10800000">
            <a:off x="164544" y="7570268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3" name="Google Shape;263;p52"/>
          <p:cNvSpPr txBox="1"/>
          <p:nvPr>
            <p:ph type="title"/>
          </p:nvPr>
        </p:nvSpPr>
        <p:spPr>
          <a:xfrm>
            <a:off x="274050" y="515307"/>
            <a:ext cx="6147300" cy="9025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64" name="Google Shape;264;p52"/>
          <p:cNvSpPr txBox="1"/>
          <p:nvPr>
            <p:ph idx="12" type="sldNum"/>
          </p:nvPr>
        </p:nvSpPr>
        <p:spPr>
          <a:xfrm>
            <a:off x="6354343" y="8978359"/>
            <a:ext cx="411600" cy="75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5" name="Google Shape;265;p52"/>
          <p:cNvSpPr txBox="1"/>
          <p:nvPr/>
        </p:nvSpPr>
        <p:spPr>
          <a:xfrm>
            <a:off x="164550" y="76201"/>
            <a:ext cx="6601500" cy="2190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functions of Sympathetic &amp; parasympathetic nerves in head &amp; neck,chest,abdomen and pelvis</a:t>
            </a:r>
            <a:endParaRPr b="0" i="0" sz="1400" u="none" cap="none" strike="noStrike"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66" name="Google Shape;266;p52"/>
          <p:cNvCxnSpPr/>
          <p:nvPr/>
        </p:nvCxnSpPr>
        <p:spPr>
          <a:xfrm>
            <a:off x="164550" y="443356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 2">
  <p:cSld name="SECTION_HEADER_2_2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3"/>
          <p:cNvSpPr/>
          <p:nvPr/>
        </p:nvSpPr>
        <p:spPr>
          <a:xfrm flipH="1">
            <a:off x="5814828" y="128213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9" name="Google Shape;269;p53"/>
          <p:cNvSpPr/>
          <p:nvPr/>
        </p:nvSpPr>
        <p:spPr>
          <a:xfrm flipH="1" rot="10800000">
            <a:off x="164544" y="7570268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70" name="Google Shape;270;p53"/>
          <p:cNvSpPr txBox="1"/>
          <p:nvPr>
            <p:ph type="title"/>
          </p:nvPr>
        </p:nvSpPr>
        <p:spPr>
          <a:xfrm>
            <a:off x="274050" y="515307"/>
            <a:ext cx="6147300" cy="9025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71" name="Google Shape;271;p53"/>
          <p:cNvSpPr txBox="1"/>
          <p:nvPr>
            <p:ph idx="12" type="sldNum"/>
          </p:nvPr>
        </p:nvSpPr>
        <p:spPr>
          <a:xfrm>
            <a:off x="6354343" y="8978359"/>
            <a:ext cx="411600" cy="75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2" name="Google Shape;272;p53"/>
          <p:cNvSpPr txBox="1"/>
          <p:nvPr/>
        </p:nvSpPr>
        <p:spPr>
          <a:xfrm>
            <a:off x="164550" y="0"/>
            <a:ext cx="6366300" cy="2190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400" u="none" cap="none" strike="noStrike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Neurotransmitters release at pre and post ganglionic sympathetic / parasympathetic nerves</a:t>
            </a:r>
            <a:endParaRPr b="0" i="0" sz="1400" u="none" cap="none" strike="noStrike"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400" u="none" cap="none" strike="noStrike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endings</a:t>
            </a:r>
            <a:endParaRPr b="0" i="0" sz="1400" u="none" cap="none" strike="noStrike"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73" name="Google Shape;273;p53"/>
          <p:cNvCxnSpPr/>
          <p:nvPr/>
        </p:nvCxnSpPr>
        <p:spPr>
          <a:xfrm>
            <a:off x="164550" y="595758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 3">
  <p:cSld name="SECTION_HEADER_2_3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4"/>
          <p:cNvSpPr/>
          <p:nvPr/>
        </p:nvSpPr>
        <p:spPr>
          <a:xfrm flipH="1">
            <a:off x="5814828" y="128213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76" name="Google Shape;276;p54"/>
          <p:cNvSpPr/>
          <p:nvPr/>
        </p:nvSpPr>
        <p:spPr>
          <a:xfrm flipH="1" rot="10800000">
            <a:off x="164544" y="7570268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77" name="Google Shape;277;p54"/>
          <p:cNvSpPr txBox="1"/>
          <p:nvPr>
            <p:ph type="title"/>
          </p:nvPr>
        </p:nvSpPr>
        <p:spPr>
          <a:xfrm>
            <a:off x="274050" y="515307"/>
            <a:ext cx="6147300" cy="9025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78" name="Google Shape;278;p54"/>
          <p:cNvSpPr txBox="1"/>
          <p:nvPr>
            <p:ph idx="12" type="sldNum"/>
          </p:nvPr>
        </p:nvSpPr>
        <p:spPr>
          <a:xfrm>
            <a:off x="6354343" y="8978359"/>
            <a:ext cx="411600" cy="75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9" name="Google Shape;279;p54"/>
          <p:cNvSpPr txBox="1"/>
          <p:nvPr/>
        </p:nvSpPr>
        <p:spPr>
          <a:xfrm>
            <a:off x="164550" y="76201"/>
            <a:ext cx="6366300" cy="2190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400" u="none" cap="none" strike="noStrike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Various responses due to stimulation of the sympathetic / parasympathetic nervous system</a:t>
            </a:r>
            <a:endParaRPr b="0" i="0" sz="1400" u="none" cap="none" strike="noStrike"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80" name="Google Shape;280;p54"/>
          <p:cNvCxnSpPr/>
          <p:nvPr/>
        </p:nvCxnSpPr>
        <p:spPr>
          <a:xfrm>
            <a:off x="164550" y="443356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5"/>
          <p:cNvSpPr/>
          <p:nvPr/>
        </p:nvSpPr>
        <p:spPr>
          <a:xfrm>
            <a:off x="0" y="9714775"/>
            <a:ext cx="6858000" cy="18840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55"/>
          <p:cNvSpPr txBox="1"/>
          <p:nvPr>
            <p:ph type="title"/>
          </p:nvPr>
        </p:nvSpPr>
        <p:spPr>
          <a:xfrm>
            <a:off x="233775" y="608269"/>
            <a:ext cx="6390300" cy="16005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84" name="Google Shape;284;p55"/>
          <p:cNvSpPr txBox="1"/>
          <p:nvPr>
            <p:ph idx="1" type="body"/>
          </p:nvPr>
        </p:nvSpPr>
        <p:spPr>
          <a:xfrm>
            <a:off x="233775" y="2358996"/>
            <a:ext cx="6390300" cy="64575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b="0" i="0" sz="18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 b="0" i="0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 b="0" i="0" sz="1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85" name="Google Shape;285;p55"/>
          <p:cNvSpPr txBox="1"/>
          <p:nvPr>
            <p:ph idx="12" type="sldNum"/>
          </p:nvPr>
        </p:nvSpPr>
        <p:spPr>
          <a:xfrm>
            <a:off x="6354343" y="8978359"/>
            <a:ext cx="411600" cy="75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6"/>
          <p:cNvSpPr txBox="1"/>
          <p:nvPr>
            <p:ph type="title"/>
          </p:nvPr>
        </p:nvSpPr>
        <p:spPr>
          <a:xfrm>
            <a:off x="233775" y="608269"/>
            <a:ext cx="6390300" cy="16005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88" name="Google Shape;288;p56"/>
          <p:cNvSpPr txBox="1"/>
          <p:nvPr>
            <p:ph idx="1" type="body"/>
          </p:nvPr>
        </p:nvSpPr>
        <p:spPr>
          <a:xfrm>
            <a:off x="233775" y="2358996"/>
            <a:ext cx="3000000" cy="64575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●"/>
              <a:defRPr b="0" i="0" sz="1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○"/>
              <a:defRPr b="0" i="0" sz="12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conomica"/>
              <a:buChar char="■"/>
              <a:defRPr b="0" i="0" sz="1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89" name="Google Shape;289;p56"/>
          <p:cNvSpPr txBox="1"/>
          <p:nvPr>
            <p:ph idx="2" type="body"/>
          </p:nvPr>
        </p:nvSpPr>
        <p:spPr>
          <a:xfrm>
            <a:off x="3624300" y="2358996"/>
            <a:ext cx="3000000" cy="64575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●"/>
              <a:defRPr b="0" i="0" sz="1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○"/>
              <a:defRPr b="0" i="0" sz="12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conomica"/>
              <a:buChar char="■"/>
              <a:defRPr b="0" i="0" sz="1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0" name="Google Shape;290;p56"/>
          <p:cNvSpPr txBox="1"/>
          <p:nvPr>
            <p:ph idx="12" type="sldNum"/>
          </p:nvPr>
        </p:nvSpPr>
        <p:spPr>
          <a:xfrm>
            <a:off x="6354343" y="8978359"/>
            <a:ext cx="411600" cy="75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7"/>
          <p:cNvSpPr txBox="1"/>
          <p:nvPr>
            <p:ph type="title"/>
          </p:nvPr>
        </p:nvSpPr>
        <p:spPr>
          <a:xfrm>
            <a:off x="233775" y="608269"/>
            <a:ext cx="6390300" cy="16005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93" name="Google Shape;293;p57"/>
          <p:cNvSpPr txBox="1"/>
          <p:nvPr>
            <p:ph idx="12" type="sldNum"/>
          </p:nvPr>
        </p:nvSpPr>
        <p:spPr>
          <a:xfrm>
            <a:off x="6354343" y="8978359"/>
            <a:ext cx="411600" cy="75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8"/>
          <p:cNvSpPr txBox="1"/>
          <p:nvPr>
            <p:ph type="title"/>
          </p:nvPr>
        </p:nvSpPr>
        <p:spPr>
          <a:xfrm>
            <a:off x="233775" y="1069729"/>
            <a:ext cx="2106000" cy="145501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96" name="Google Shape;296;p58"/>
          <p:cNvSpPr txBox="1"/>
          <p:nvPr>
            <p:ph idx="1" type="body"/>
          </p:nvPr>
        </p:nvSpPr>
        <p:spPr>
          <a:xfrm>
            <a:off x="233775" y="2694345"/>
            <a:ext cx="2106000" cy="5361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"/>
              <a:buChar char="●"/>
              <a:defRPr b="0" i="0" sz="12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○"/>
              <a:defRPr b="0" i="0" sz="12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conomica"/>
              <a:buChar char="■"/>
              <a:defRPr b="0" i="0" sz="1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7" name="Google Shape;297;p58"/>
          <p:cNvSpPr txBox="1"/>
          <p:nvPr>
            <p:ph idx="12" type="sldNum"/>
          </p:nvPr>
        </p:nvSpPr>
        <p:spPr>
          <a:xfrm>
            <a:off x="6354343" y="8978359"/>
            <a:ext cx="411600" cy="75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9"/>
          <p:cNvSpPr/>
          <p:nvPr/>
        </p:nvSpPr>
        <p:spPr>
          <a:xfrm>
            <a:off x="0" y="9714775"/>
            <a:ext cx="6858000" cy="18840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9"/>
          <p:cNvSpPr txBox="1"/>
          <p:nvPr>
            <p:ph type="title"/>
          </p:nvPr>
        </p:nvSpPr>
        <p:spPr>
          <a:xfrm>
            <a:off x="367688" y="866700"/>
            <a:ext cx="4409100" cy="7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01" name="Google Shape;301;p59"/>
          <p:cNvSpPr txBox="1"/>
          <p:nvPr>
            <p:ph idx="12" type="sldNum"/>
          </p:nvPr>
        </p:nvSpPr>
        <p:spPr>
          <a:xfrm>
            <a:off x="6354343" y="8978359"/>
            <a:ext cx="411600" cy="75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/>
          <p:nvPr/>
        </p:nvSpPr>
        <p:spPr>
          <a:xfrm>
            <a:off x="3429000" y="-48"/>
            <a:ext cx="3429000" cy="99031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60"/>
          <p:cNvCxnSpPr/>
          <p:nvPr/>
        </p:nvCxnSpPr>
        <p:spPr>
          <a:xfrm>
            <a:off x="3772256" y="8655444"/>
            <a:ext cx="351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5" name="Google Shape;305;p60"/>
          <p:cNvSpPr txBox="1"/>
          <p:nvPr>
            <p:ph type="title"/>
          </p:nvPr>
        </p:nvSpPr>
        <p:spPr>
          <a:xfrm>
            <a:off x="199125" y="1789187"/>
            <a:ext cx="3033900" cy="34389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06" name="Google Shape;306;p60"/>
          <p:cNvSpPr txBox="1"/>
          <p:nvPr>
            <p:ph idx="1" type="subTitle"/>
          </p:nvPr>
        </p:nvSpPr>
        <p:spPr>
          <a:xfrm>
            <a:off x="199125" y="5331315"/>
            <a:ext cx="3033900" cy="30306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07" name="Google Shape;307;p60"/>
          <p:cNvSpPr txBox="1"/>
          <p:nvPr>
            <p:ph idx="2" type="body"/>
          </p:nvPr>
        </p:nvSpPr>
        <p:spPr>
          <a:xfrm>
            <a:off x="3704625" y="1394344"/>
            <a:ext cx="2877600" cy="7114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Char char="●"/>
              <a:defRPr b="0" i="0" sz="18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Char char="○"/>
              <a:defRPr b="0" i="0" sz="1400" u="none" cap="none" strike="noStrike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conomica"/>
              <a:buChar char="■"/>
              <a:defRPr b="0" i="0" sz="14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8" name="Google Shape;308;p60"/>
          <p:cNvSpPr txBox="1"/>
          <p:nvPr>
            <p:ph idx="12" type="sldNum"/>
          </p:nvPr>
        </p:nvSpPr>
        <p:spPr>
          <a:xfrm>
            <a:off x="6354343" y="8978359"/>
            <a:ext cx="411600" cy="75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1"/>
          <p:cNvSpPr txBox="1"/>
          <p:nvPr>
            <p:ph idx="1" type="body"/>
          </p:nvPr>
        </p:nvSpPr>
        <p:spPr>
          <a:xfrm>
            <a:off x="239625" y="8122938"/>
            <a:ext cx="4499100" cy="1152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311" name="Google Shape;311;p61"/>
          <p:cNvSpPr txBox="1"/>
          <p:nvPr>
            <p:ph idx="12" type="sldNum"/>
          </p:nvPr>
        </p:nvSpPr>
        <p:spPr>
          <a:xfrm>
            <a:off x="6354343" y="8978359"/>
            <a:ext cx="411600" cy="75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2"/>
          <p:cNvSpPr/>
          <p:nvPr/>
        </p:nvSpPr>
        <p:spPr>
          <a:xfrm>
            <a:off x="0" y="9714775"/>
            <a:ext cx="6858000" cy="18840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62"/>
          <p:cNvSpPr txBox="1"/>
          <p:nvPr>
            <p:ph hasCustomPrompt="1" type="title"/>
          </p:nvPr>
        </p:nvSpPr>
        <p:spPr>
          <a:xfrm>
            <a:off x="233775" y="1842807"/>
            <a:ext cx="6390300" cy="4098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r>
              <a:t>xx%</a:t>
            </a:r>
          </a:p>
        </p:txBody>
      </p:sp>
      <p:sp>
        <p:nvSpPr>
          <p:cNvPr id="315" name="Google Shape;315;p62"/>
          <p:cNvSpPr txBox="1"/>
          <p:nvPr>
            <p:ph idx="1" type="body"/>
          </p:nvPr>
        </p:nvSpPr>
        <p:spPr>
          <a:xfrm>
            <a:off x="233775" y="6087980"/>
            <a:ext cx="6390300" cy="20631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b="0" i="0" sz="18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 b="0" i="0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 b="0" i="0" sz="1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16" name="Google Shape;316;p62"/>
          <p:cNvSpPr txBox="1"/>
          <p:nvPr>
            <p:ph idx="12" type="sldNum"/>
          </p:nvPr>
        </p:nvSpPr>
        <p:spPr>
          <a:xfrm>
            <a:off x="6354343" y="8978359"/>
            <a:ext cx="411600" cy="75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3"/>
          <p:cNvSpPr txBox="1"/>
          <p:nvPr>
            <p:ph idx="12" type="sldNum"/>
          </p:nvPr>
        </p:nvSpPr>
        <p:spPr>
          <a:xfrm>
            <a:off x="6354343" y="8978359"/>
            <a:ext cx="411600" cy="75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33775" y="1069715"/>
            <a:ext cx="2106000" cy="1455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33775" y="2675443"/>
            <a:ext cx="2106000" cy="6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3">
  <p:cSld name="SECTION_HEADER_3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4"/>
          <p:cNvSpPr/>
          <p:nvPr/>
        </p:nvSpPr>
        <p:spPr>
          <a:xfrm flipH="1">
            <a:off x="5814828" y="128213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B7B7B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21" name="Google Shape;321;p64"/>
          <p:cNvSpPr/>
          <p:nvPr/>
        </p:nvSpPr>
        <p:spPr>
          <a:xfrm flipH="1" rot="10800000">
            <a:off x="164544" y="7570268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B7B7B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22" name="Google Shape;322;p64"/>
          <p:cNvSpPr txBox="1"/>
          <p:nvPr>
            <p:ph type="title"/>
          </p:nvPr>
        </p:nvSpPr>
        <p:spPr>
          <a:xfrm>
            <a:off x="274050" y="515307"/>
            <a:ext cx="6147300" cy="9025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23" name="Google Shape;323;p64"/>
          <p:cNvSpPr txBox="1"/>
          <p:nvPr>
            <p:ph idx="12" type="sldNum"/>
          </p:nvPr>
        </p:nvSpPr>
        <p:spPr>
          <a:xfrm>
            <a:off x="6354343" y="8978359"/>
            <a:ext cx="411600" cy="75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4" name="Google Shape;324;p64"/>
          <p:cNvSpPr txBox="1"/>
          <p:nvPr/>
        </p:nvSpPr>
        <p:spPr>
          <a:xfrm>
            <a:off x="164550" y="0"/>
            <a:ext cx="6366300" cy="2190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B7B7B7"/>
                </a:solidFill>
                <a:latin typeface="Dosis"/>
                <a:ea typeface="Dosis"/>
                <a:cs typeface="Dosis"/>
                <a:sym typeface="Dosis"/>
              </a:rPr>
              <a:t>Introduction</a:t>
            </a:r>
            <a:endParaRPr b="0" i="0" sz="1400" u="none" cap="none" strike="noStrike">
              <a:solidFill>
                <a:srgbClr val="B7B7B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325" name="Google Shape;325;p64"/>
          <p:cNvCxnSpPr/>
          <p:nvPr/>
        </p:nvCxnSpPr>
        <p:spPr>
          <a:xfrm>
            <a:off x="164550" y="367155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5"/>
          <p:cNvSpPr/>
          <p:nvPr/>
        </p:nvSpPr>
        <p:spPr>
          <a:xfrm flipH="1">
            <a:off x="5814828" y="128213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73763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28" name="Google Shape;328;p65"/>
          <p:cNvSpPr/>
          <p:nvPr/>
        </p:nvSpPr>
        <p:spPr>
          <a:xfrm flipH="1" rot="10800000">
            <a:off x="164544" y="7570268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73763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29" name="Google Shape;329;p65"/>
          <p:cNvSpPr txBox="1"/>
          <p:nvPr>
            <p:ph type="title"/>
          </p:nvPr>
        </p:nvSpPr>
        <p:spPr>
          <a:xfrm>
            <a:off x="274050" y="515307"/>
            <a:ext cx="6147300" cy="9025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30" name="Google Shape;330;p65"/>
          <p:cNvSpPr txBox="1"/>
          <p:nvPr>
            <p:ph idx="12" type="sldNum"/>
          </p:nvPr>
        </p:nvSpPr>
        <p:spPr>
          <a:xfrm>
            <a:off x="6354343" y="8978359"/>
            <a:ext cx="411600" cy="75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1" name="Google Shape;331;p65"/>
          <p:cNvSpPr txBox="1"/>
          <p:nvPr/>
        </p:nvSpPr>
        <p:spPr>
          <a:xfrm>
            <a:off x="164550" y="0"/>
            <a:ext cx="6366300" cy="2190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73763"/>
                </a:solidFill>
                <a:latin typeface="Dosis"/>
                <a:ea typeface="Dosis"/>
                <a:cs typeface="Dosis"/>
                <a:sym typeface="Dosis"/>
              </a:rPr>
              <a:t>Cerebral circulation &amp; circle of Willis</a:t>
            </a:r>
            <a:endParaRPr b="0" i="0" sz="1400" u="none" cap="none" strike="noStrike">
              <a:solidFill>
                <a:srgbClr val="07376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332" name="Google Shape;332;p65"/>
          <p:cNvCxnSpPr/>
          <p:nvPr/>
        </p:nvCxnSpPr>
        <p:spPr>
          <a:xfrm>
            <a:off x="164550" y="367155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73763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 1">
  <p:cSld name="SECTION_HEADER_2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6"/>
          <p:cNvSpPr/>
          <p:nvPr/>
        </p:nvSpPr>
        <p:spPr>
          <a:xfrm flipH="1">
            <a:off x="5814828" y="128213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35" name="Google Shape;335;p66"/>
          <p:cNvSpPr/>
          <p:nvPr/>
        </p:nvSpPr>
        <p:spPr>
          <a:xfrm flipH="1" rot="10800000">
            <a:off x="164544" y="7570268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36" name="Google Shape;336;p66"/>
          <p:cNvSpPr txBox="1"/>
          <p:nvPr>
            <p:ph type="title"/>
          </p:nvPr>
        </p:nvSpPr>
        <p:spPr>
          <a:xfrm>
            <a:off x="274050" y="515307"/>
            <a:ext cx="6147300" cy="9025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37" name="Google Shape;337;p66"/>
          <p:cNvSpPr txBox="1"/>
          <p:nvPr>
            <p:ph idx="12" type="sldNum"/>
          </p:nvPr>
        </p:nvSpPr>
        <p:spPr>
          <a:xfrm>
            <a:off x="6354343" y="8978359"/>
            <a:ext cx="411600" cy="75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8" name="Google Shape;338;p66"/>
          <p:cNvSpPr txBox="1"/>
          <p:nvPr/>
        </p:nvSpPr>
        <p:spPr>
          <a:xfrm>
            <a:off x="164550" y="0"/>
            <a:ext cx="6366300" cy="2190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main arteries that supply blood to brain</a:t>
            </a:r>
            <a:endParaRPr b="0" i="0" sz="1400" u="none" cap="none" strike="noStrike"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339" name="Google Shape;339;p66"/>
          <p:cNvCxnSpPr/>
          <p:nvPr/>
        </p:nvCxnSpPr>
        <p:spPr>
          <a:xfrm>
            <a:off x="164550" y="367155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">
  <p:cSld name="SECTION_HEADER_2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7"/>
          <p:cNvSpPr/>
          <p:nvPr/>
        </p:nvSpPr>
        <p:spPr>
          <a:xfrm flipH="1">
            <a:off x="5814828" y="128213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42" name="Google Shape;342;p67"/>
          <p:cNvSpPr/>
          <p:nvPr/>
        </p:nvSpPr>
        <p:spPr>
          <a:xfrm flipH="1" rot="10800000">
            <a:off x="164544" y="7570268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43" name="Google Shape;343;p67"/>
          <p:cNvSpPr txBox="1"/>
          <p:nvPr>
            <p:ph type="title"/>
          </p:nvPr>
        </p:nvSpPr>
        <p:spPr>
          <a:xfrm>
            <a:off x="274050" y="515307"/>
            <a:ext cx="6147300" cy="9025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44" name="Google Shape;344;p67"/>
          <p:cNvSpPr txBox="1"/>
          <p:nvPr>
            <p:ph idx="12" type="sldNum"/>
          </p:nvPr>
        </p:nvSpPr>
        <p:spPr>
          <a:xfrm>
            <a:off x="6354343" y="8978359"/>
            <a:ext cx="411600" cy="75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5" name="Google Shape;345;p67"/>
          <p:cNvSpPr txBox="1"/>
          <p:nvPr/>
        </p:nvSpPr>
        <p:spPr>
          <a:xfrm>
            <a:off x="164550" y="0"/>
            <a:ext cx="6366300" cy="2190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73763"/>
                </a:solidFill>
                <a:latin typeface="Dosis"/>
                <a:ea typeface="Dosis"/>
                <a:cs typeface="Dosis"/>
                <a:sym typeface="Dosis"/>
              </a:rPr>
              <a:t>Normal Rate of Cerebral Blood Flow</a:t>
            </a:r>
            <a:endParaRPr b="0" i="0" sz="1400" u="none" cap="none" strike="noStrike">
              <a:solidFill>
                <a:srgbClr val="07376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346" name="Google Shape;346;p67"/>
          <p:cNvCxnSpPr/>
          <p:nvPr/>
        </p:nvCxnSpPr>
        <p:spPr>
          <a:xfrm>
            <a:off x="164550" y="367155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 5">
  <p:cSld name="SECTION_HEADER_2_5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8"/>
          <p:cNvSpPr/>
          <p:nvPr/>
        </p:nvSpPr>
        <p:spPr>
          <a:xfrm flipH="1">
            <a:off x="5814828" y="128213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49" name="Google Shape;349;p68"/>
          <p:cNvSpPr/>
          <p:nvPr/>
        </p:nvSpPr>
        <p:spPr>
          <a:xfrm flipH="1" rot="10800000">
            <a:off x="164544" y="7570268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50" name="Google Shape;350;p68"/>
          <p:cNvSpPr txBox="1"/>
          <p:nvPr>
            <p:ph type="title"/>
          </p:nvPr>
        </p:nvSpPr>
        <p:spPr>
          <a:xfrm>
            <a:off x="274050" y="515307"/>
            <a:ext cx="6147300" cy="9025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51" name="Google Shape;351;p68"/>
          <p:cNvSpPr txBox="1"/>
          <p:nvPr>
            <p:ph idx="12" type="sldNum"/>
          </p:nvPr>
        </p:nvSpPr>
        <p:spPr>
          <a:xfrm>
            <a:off x="6354343" y="8978359"/>
            <a:ext cx="411600" cy="75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2" name="Google Shape;352;p68"/>
          <p:cNvSpPr txBox="1"/>
          <p:nvPr/>
        </p:nvSpPr>
        <p:spPr>
          <a:xfrm>
            <a:off x="164550" y="0"/>
            <a:ext cx="6366300" cy="2190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73763"/>
                </a:solidFill>
                <a:latin typeface="Dosis"/>
                <a:ea typeface="Dosis"/>
                <a:cs typeface="Dosis"/>
                <a:sym typeface="Dosis"/>
              </a:rPr>
              <a:t>The factors affecting the cerebral blood flow</a:t>
            </a:r>
            <a:endParaRPr b="0" i="0" sz="1400" u="none" cap="none" strike="noStrike">
              <a:solidFill>
                <a:srgbClr val="07376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353" name="Google Shape;353;p68"/>
          <p:cNvCxnSpPr/>
          <p:nvPr/>
        </p:nvCxnSpPr>
        <p:spPr>
          <a:xfrm>
            <a:off x="164550" y="367155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 6">
  <p:cSld name="SECTION_HEADER_2_6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9"/>
          <p:cNvSpPr/>
          <p:nvPr/>
        </p:nvSpPr>
        <p:spPr>
          <a:xfrm flipH="1">
            <a:off x="5814828" y="128213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56" name="Google Shape;356;p69"/>
          <p:cNvSpPr/>
          <p:nvPr/>
        </p:nvSpPr>
        <p:spPr>
          <a:xfrm flipH="1" rot="10800000">
            <a:off x="164544" y="7570268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57" name="Google Shape;357;p69"/>
          <p:cNvSpPr txBox="1"/>
          <p:nvPr>
            <p:ph type="title"/>
          </p:nvPr>
        </p:nvSpPr>
        <p:spPr>
          <a:xfrm>
            <a:off x="274050" y="515307"/>
            <a:ext cx="6147300" cy="9025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58" name="Google Shape;358;p69"/>
          <p:cNvSpPr txBox="1"/>
          <p:nvPr>
            <p:ph idx="12" type="sldNum"/>
          </p:nvPr>
        </p:nvSpPr>
        <p:spPr>
          <a:xfrm>
            <a:off x="6354343" y="8978359"/>
            <a:ext cx="411600" cy="75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9" name="Google Shape;359;p69"/>
          <p:cNvSpPr txBox="1"/>
          <p:nvPr/>
        </p:nvSpPr>
        <p:spPr>
          <a:xfrm>
            <a:off x="164550" y="0"/>
            <a:ext cx="6366300" cy="2190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73763"/>
                </a:solidFill>
                <a:latin typeface="Dosis"/>
                <a:ea typeface="Dosis"/>
                <a:cs typeface="Dosis"/>
                <a:sym typeface="Dosis"/>
              </a:rPr>
              <a:t>Effects of impaired cerebral blood circulation</a:t>
            </a:r>
            <a:endParaRPr b="0" i="0" sz="1400" u="none" cap="none" strike="noStrike">
              <a:solidFill>
                <a:srgbClr val="07376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360" name="Google Shape;360;p69"/>
          <p:cNvCxnSpPr/>
          <p:nvPr/>
        </p:nvCxnSpPr>
        <p:spPr>
          <a:xfrm>
            <a:off x="164550" y="367155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4">
  <p:cSld name="SECTION_HEADER_4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0"/>
          <p:cNvSpPr/>
          <p:nvPr/>
        </p:nvSpPr>
        <p:spPr>
          <a:xfrm flipH="1">
            <a:off x="5814828" y="128213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63" name="Google Shape;363;p70"/>
          <p:cNvSpPr/>
          <p:nvPr/>
        </p:nvSpPr>
        <p:spPr>
          <a:xfrm flipH="1" rot="10800000">
            <a:off x="164544" y="7570268"/>
            <a:ext cx="811219" cy="2165893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64" name="Google Shape;364;p70"/>
          <p:cNvSpPr txBox="1"/>
          <p:nvPr>
            <p:ph type="title"/>
          </p:nvPr>
        </p:nvSpPr>
        <p:spPr>
          <a:xfrm>
            <a:off x="274050" y="515307"/>
            <a:ext cx="6147300" cy="9025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65" name="Google Shape;365;p70"/>
          <p:cNvSpPr txBox="1"/>
          <p:nvPr>
            <p:ph idx="12" type="sldNum"/>
          </p:nvPr>
        </p:nvSpPr>
        <p:spPr>
          <a:xfrm>
            <a:off x="6354343" y="8978359"/>
            <a:ext cx="411600" cy="75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6" name="Google Shape;366;p70"/>
          <p:cNvSpPr txBox="1"/>
          <p:nvPr/>
        </p:nvSpPr>
        <p:spPr>
          <a:xfrm>
            <a:off x="164550" y="0"/>
            <a:ext cx="6366300" cy="2190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990000"/>
                </a:solidFill>
                <a:latin typeface="Dosis"/>
                <a:ea typeface="Dosis"/>
                <a:cs typeface="Dosis"/>
                <a:sym typeface="Dosis"/>
              </a:rPr>
              <a:t>Cerebrospinal fluid </a:t>
            </a:r>
            <a:endParaRPr b="0" i="0" sz="1400" u="none" cap="none" strike="noStrike">
              <a:solidFill>
                <a:srgbClr val="99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367" name="Google Shape;367;p70"/>
          <p:cNvCxnSpPr/>
          <p:nvPr/>
        </p:nvCxnSpPr>
        <p:spPr>
          <a:xfrm>
            <a:off x="164550" y="367155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 4">
  <p:cSld name="SECTION_HEADER_2_4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72"/>
          <p:cNvSpPr/>
          <p:nvPr/>
        </p:nvSpPr>
        <p:spPr>
          <a:xfrm flipH="1">
            <a:off x="5814828" y="128215"/>
            <a:ext cx="811219" cy="216592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74" name="Google Shape;374;p72"/>
          <p:cNvSpPr/>
          <p:nvPr/>
        </p:nvSpPr>
        <p:spPr>
          <a:xfrm flipH="1" rot="10800000">
            <a:off x="164544" y="7570363"/>
            <a:ext cx="811219" cy="216592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75" name="Google Shape;375;p72"/>
          <p:cNvSpPr txBox="1"/>
          <p:nvPr>
            <p:ph type="title"/>
          </p:nvPr>
        </p:nvSpPr>
        <p:spPr>
          <a:xfrm>
            <a:off x="274050" y="515313"/>
            <a:ext cx="6147300" cy="9025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76" name="Google Shape;376;p72"/>
          <p:cNvSpPr txBox="1"/>
          <p:nvPr>
            <p:ph idx="12" type="sldNum"/>
          </p:nvPr>
        </p:nvSpPr>
        <p:spPr>
          <a:xfrm>
            <a:off x="6354343" y="8978473"/>
            <a:ext cx="411600" cy="757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7" name="Google Shape;377;p72"/>
          <p:cNvSpPr txBox="1"/>
          <p:nvPr/>
        </p:nvSpPr>
        <p:spPr>
          <a:xfrm>
            <a:off x="164550" y="0"/>
            <a:ext cx="6366300" cy="2190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990000"/>
                </a:solidFill>
                <a:latin typeface="Dosis"/>
                <a:ea typeface="Dosis"/>
                <a:cs typeface="Dosis"/>
                <a:sym typeface="Dosis"/>
              </a:rPr>
              <a:t>Autoregulation of cerebral blood flow</a:t>
            </a:r>
            <a:endParaRPr b="0" i="0" sz="1400" u="none" cap="none" strike="noStrike">
              <a:solidFill>
                <a:srgbClr val="99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378" name="Google Shape;378;p72"/>
          <p:cNvCxnSpPr/>
          <p:nvPr/>
        </p:nvCxnSpPr>
        <p:spPr>
          <a:xfrm>
            <a:off x="164550" y="36716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3"/>
          <p:cNvSpPr/>
          <p:nvPr/>
        </p:nvSpPr>
        <p:spPr>
          <a:xfrm flipH="1">
            <a:off x="5830559" y="126403"/>
            <a:ext cx="811219" cy="216592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55B78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81" name="Google Shape;381;p73"/>
          <p:cNvSpPr/>
          <p:nvPr/>
        </p:nvSpPr>
        <p:spPr>
          <a:xfrm flipH="1" rot="10800000">
            <a:off x="165688" y="7570387"/>
            <a:ext cx="811219" cy="216592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55B78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82" name="Google Shape;382;p73"/>
          <p:cNvSpPr txBox="1"/>
          <p:nvPr>
            <p:ph type="ctrTitle"/>
          </p:nvPr>
        </p:nvSpPr>
        <p:spPr>
          <a:xfrm>
            <a:off x="2283525" y="2780742"/>
            <a:ext cx="2290800" cy="29595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83" name="Google Shape;383;p73"/>
          <p:cNvSpPr txBox="1"/>
          <p:nvPr>
            <p:ph idx="1" type="subTitle"/>
          </p:nvPr>
        </p:nvSpPr>
        <p:spPr>
          <a:xfrm>
            <a:off x="2283525" y="6000607"/>
            <a:ext cx="2290800" cy="13503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84" name="Google Shape;384;p73"/>
          <p:cNvSpPr txBox="1"/>
          <p:nvPr>
            <p:ph idx="12" type="sldNum"/>
          </p:nvPr>
        </p:nvSpPr>
        <p:spPr>
          <a:xfrm>
            <a:off x="6354343" y="8978473"/>
            <a:ext cx="411600" cy="757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1">
  <p:cSld name="SECTION_HEADER_1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4"/>
          <p:cNvSpPr/>
          <p:nvPr/>
        </p:nvSpPr>
        <p:spPr>
          <a:xfrm flipH="1">
            <a:off x="5814828" y="128215"/>
            <a:ext cx="811219" cy="216592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87" name="Google Shape;387;p74"/>
          <p:cNvSpPr/>
          <p:nvPr/>
        </p:nvSpPr>
        <p:spPr>
          <a:xfrm flipH="1" rot="10800000">
            <a:off x="164544" y="7570363"/>
            <a:ext cx="811219" cy="216592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88" name="Google Shape;388;p74"/>
          <p:cNvSpPr txBox="1"/>
          <p:nvPr>
            <p:ph type="title"/>
          </p:nvPr>
        </p:nvSpPr>
        <p:spPr>
          <a:xfrm>
            <a:off x="274050" y="515313"/>
            <a:ext cx="6147300" cy="9025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89" name="Google Shape;389;p74"/>
          <p:cNvSpPr txBox="1"/>
          <p:nvPr>
            <p:ph idx="12" type="sldNum"/>
          </p:nvPr>
        </p:nvSpPr>
        <p:spPr>
          <a:xfrm>
            <a:off x="6354343" y="8978473"/>
            <a:ext cx="411600" cy="757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0" name="Google Shape;390;p74"/>
          <p:cNvSpPr txBox="1"/>
          <p:nvPr/>
        </p:nvSpPr>
        <p:spPr>
          <a:xfrm>
            <a:off x="164550" y="76202"/>
            <a:ext cx="6601500" cy="2190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functions of Sympathetic &amp; parasympathetic nerves in head &amp; neck,chest,abdomen and pelvis</a:t>
            </a:r>
            <a:endParaRPr b="0" i="0" sz="1400" u="none" cap="none" strike="noStrike"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391" name="Google Shape;391;p74"/>
          <p:cNvCxnSpPr/>
          <p:nvPr/>
        </p:nvCxnSpPr>
        <p:spPr>
          <a:xfrm>
            <a:off x="164550" y="443362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67688" y="866689"/>
            <a:ext cx="4775700" cy="78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 2">
  <p:cSld name="SECTION_HEADER_2_2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5"/>
          <p:cNvSpPr/>
          <p:nvPr/>
        </p:nvSpPr>
        <p:spPr>
          <a:xfrm flipH="1">
            <a:off x="5814828" y="128215"/>
            <a:ext cx="811219" cy="216592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94" name="Google Shape;394;p75"/>
          <p:cNvSpPr/>
          <p:nvPr/>
        </p:nvSpPr>
        <p:spPr>
          <a:xfrm flipH="1" rot="10800000">
            <a:off x="164544" y="7570363"/>
            <a:ext cx="811219" cy="216592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95" name="Google Shape;395;p75"/>
          <p:cNvSpPr txBox="1"/>
          <p:nvPr>
            <p:ph type="title"/>
          </p:nvPr>
        </p:nvSpPr>
        <p:spPr>
          <a:xfrm>
            <a:off x="274050" y="515313"/>
            <a:ext cx="6147300" cy="9025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96" name="Google Shape;396;p75"/>
          <p:cNvSpPr txBox="1"/>
          <p:nvPr>
            <p:ph idx="12" type="sldNum"/>
          </p:nvPr>
        </p:nvSpPr>
        <p:spPr>
          <a:xfrm>
            <a:off x="6354343" y="8978473"/>
            <a:ext cx="411600" cy="757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7" name="Google Shape;397;p75"/>
          <p:cNvSpPr txBox="1"/>
          <p:nvPr/>
        </p:nvSpPr>
        <p:spPr>
          <a:xfrm>
            <a:off x="164550" y="0"/>
            <a:ext cx="6366300" cy="2190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400" u="none" cap="none" strike="noStrike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Neurotransmitters release at pre and post ganglionic sympathetic / parasympathetic nerves</a:t>
            </a:r>
            <a:endParaRPr b="0" i="0" sz="1400" u="none" cap="none" strike="noStrike"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400" u="none" cap="none" strike="noStrike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endings</a:t>
            </a:r>
            <a:endParaRPr b="0" i="0" sz="1400" u="none" cap="none" strike="noStrike"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398" name="Google Shape;398;p75"/>
          <p:cNvCxnSpPr/>
          <p:nvPr/>
        </p:nvCxnSpPr>
        <p:spPr>
          <a:xfrm>
            <a:off x="164550" y="595766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 3">
  <p:cSld name="SECTION_HEADER_2_3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6"/>
          <p:cNvSpPr/>
          <p:nvPr/>
        </p:nvSpPr>
        <p:spPr>
          <a:xfrm flipH="1">
            <a:off x="5814828" y="128215"/>
            <a:ext cx="811219" cy="216592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01" name="Google Shape;401;p76"/>
          <p:cNvSpPr/>
          <p:nvPr/>
        </p:nvSpPr>
        <p:spPr>
          <a:xfrm flipH="1" rot="10800000">
            <a:off x="164544" y="7570363"/>
            <a:ext cx="811219" cy="216592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02" name="Google Shape;402;p76"/>
          <p:cNvSpPr txBox="1"/>
          <p:nvPr>
            <p:ph type="title"/>
          </p:nvPr>
        </p:nvSpPr>
        <p:spPr>
          <a:xfrm>
            <a:off x="274050" y="515313"/>
            <a:ext cx="6147300" cy="9025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03" name="Google Shape;403;p76"/>
          <p:cNvSpPr txBox="1"/>
          <p:nvPr>
            <p:ph idx="12" type="sldNum"/>
          </p:nvPr>
        </p:nvSpPr>
        <p:spPr>
          <a:xfrm>
            <a:off x="6354343" y="8978473"/>
            <a:ext cx="411600" cy="757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4" name="Google Shape;404;p76"/>
          <p:cNvSpPr txBox="1"/>
          <p:nvPr/>
        </p:nvSpPr>
        <p:spPr>
          <a:xfrm>
            <a:off x="164550" y="76202"/>
            <a:ext cx="6366300" cy="2190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400" u="none" cap="none" strike="noStrike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Various responses due to stimulation of the sympathetic / parasympathetic nervous system</a:t>
            </a:r>
            <a:endParaRPr b="0" i="0" sz="1400" u="none" cap="none" strike="noStrike"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405" name="Google Shape;405;p76"/>
          <p:cNvCxnSpPr/>
          <p:nvPr/>
        </p:nvCxnSpPr>
        <p:spPr>
          <a:xfrm>
            <a:off x="164550" y="443362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7"/>
          <p:cNvSpPr/>
          <p:nvPr/>
        </p:nvSpPr>
        <p:spPr>
          <a:xfrm>
            <a:off x="0" y="9714898"/>
            <a:ext cx="6858000" cy="18840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77"/>
          <p:cNvSpPr txBox="1"/>
          <p:nvPr>
            <p:ph type="title"/>
          </p:nvPr>
        </p:nvSpPr>
        <p:spPr>
          <a:xfrm>
            <a:off x="233775" y="608277"/>
            <a:ext cx="6390300" cy="16005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09" name="Google Shape;409;p77"/>
          <p:cNvSpPr txBox="1"/>
          <p:nvPr>
            <p:ph idx="1" type="body"/>
          </p:nvPr>
        </p:nvSpPr>
        <p:spPr>
          <a:xfrm>
            <a:off x="233775" y="2359026"/>
            <a:ext cx="6390300" cy="64576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b="0" i="0" sz="18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 b="0" i="0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 b="0" i="0" sz="1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10" name="Google Shape;410;p77"/>
          <p:cNvSpPr txBox="1"/>
          <p:nvPr>
            <p:ph idx="12" type="sldNum"/>
          </p:nvPr>
        </p:nvSpPr>
        <p:spPr>
          <a:xfrm>
            <a:off x="6354343" y="8978473"/>
            <a:ext cx="411600" cy="757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8"/>
          <p:cNvSpPr txBox="1"/>
          <p:nvPr>
            <p:ph type="title"/>
          </p:nvPr>
        </p:nvSpPr>
        <p:spPr>
          <a:xfrm>
            <a:off x="233775" y="608277"/>
            <a:ext cx="6390300" cy="16005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13" name="Google Shape;413;p78"/>
          <p:cNvSpPr txBox="1"/>
          <p:nvPr>
            <p:ph idx="1" type="body"/>
          </p:nvPr>
        </p:nvSpPr>
        <p:spPr>
          <a:xfrm>
            <a:off x="233775" y="2359026"/>
            <a:ext cx="3000000" cy="64576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●"/>
              <a:defRPr b="0" i="0" sz="1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○"/>
              <a:defRPr b="0" i="0" sz="12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conomica"/>
              <a:buChar char="■"/>
              <a:defRPr b="0" i="0" sz="1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14" name="Google Shape;414;p78"/>
          <p:cNvSpPr txBox="1"/>
          <p:nvPr>
            <p:ph idx="2" type="body"/>
          </p:nvPr>
        </p:nvSpPr>
        <p:spPr>
          <a:xfrm>
            <a:off x="3624300" y="2359026"/>
            <a:ext cx="3000000" cy="64576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●"/>
              <a:defRPr b="0" i="0" sz="1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○"/>
              <a:defRPr b="0" i="0" sz="12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conomica"/>
              <a:buChar char="■"/>
              <a:defRPr b="0" i="0" sz="1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15" name="Google Shape;415;p78"/>
          <p:cNvSpPr txBox="1"/>
          <p:nvPr>
            <p:ph idx="12" type="sldNum"/>
          </p:nvPr>
        </p:nvSpPr>
        <p:spPr>
          <a:xfrm>
            <a:off x="6354343" y="8978473"/>
            <a:ext cx="411600" cy="757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9"/>
          <p:cNvSpPr txBox="1"/>
          <p:nvPr>
            <p:ph type="title"/>
          </p:nvPr>
        </p:nvSpPr>
        <p:spPr>
          <a:xfrm>
            <a:off x="233775" y="608277"/>
            <a:ext cx="6390300" cy="16005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18" name="Google Shape;418;p79"/>
          <p:cNvSpPr txBox="1"/>
          <p:nvPr>
            <p:ph idx="12" type="sldNum"/>
          </p:nvPr>
        </p:nvSpPr>
        <p:spPr>
          <a:xfrm>
            <a:off x="6354343" y="8978473"/>
            <a:ext cx="411600" cy="757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80"/>
          <p:cNvSpPr txBox="1"/>
          <p:nvPr>
            <p:ph type="title"/>
          </p:nvPr>
        </p:nvSpPr>
        <p:spPr>
          <a:xfrm>
            <a:off x="233775" y="1069743"/>
            <a:ext cx="2106000" cy="14550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21" name="Google Shape;421;p80"/>
          <p:cNvSpPr txBox="1"/>
          <p:nvPr>
            <p:ph idx="1" type="body"/>
          </p:nvPr>
        </p:nvSpPr>
        <p:spPr>
          <a:xfrm>
            <a:off x="233775" y="2694379"/>
            <a:ext cx="2106000" cy="53620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"/>
              <a:buChar char="●"/>
              <a:defRPr b="0" i="0" sz="12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○"/>
              <a:defRPr b="0" i="0" sz="12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conomica"/>
              <a:buChar char="■"/>
              <a:defRPr b="0" i="0" sz="1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22" name="Google Shape;422;p80"/>
          <p:cNvSpPr txBox="1"/>
          <p:nvPr>
            <p:ph idx="12" type="sldNum"/>
          </p:nvPr>
        </p:nvSpPr>
        <p:spPr>
          <a:xfrm>
            <a:off x="6354343" y="8978473"/>
            <a:ext cx="411600" cy="757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81"/>
          <p:cNvSpPr/>
          <p:nvPr/>
        </p:nvSpPr>
        <p:spPr>
          <a:xfrm>
            <a:off x="0" y="9714898"/>
            <a:ext cx="6858000" cy="18840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81"/>
          <p:cNvSpPr txBox="1"/>
          <p:nvPr>
            <p:ph type="title"/>
          </p:nvPr>
        </p:nvSpPr>
        <p:spPr>
          <a:xfrm>
            <a:off x="367688" y="866711"/>
            <a:ext cx="4409100" cy="78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26" name="Google Shape;426;p81"/>
          <p:cNvSpPr txBox="1"/>
          <p:nvPr>
            <p:ph idx="12" type="sldNum"/>
          </p:nvPr>
        </p:nvSpPr>
        <p:spPr>
          <a:xfrm>
            <a:off x="6354343" y="8978473"/>
            <a:ext cx="411600" cy="757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82"/>
          <p:cNvSpPr/>
          <p:nvPr/>
        </p:nvSpPr>
        <p:spPr>
          <a:xfrm>
            <a:off x="3429000" y="-48"/>
            <a:ext cx="3429000" cy="99032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9" name="Google Shape;429;p82"/>
          <p:cNvCxnSpPr/>
          <p:nvPr/>
        </p:nvCxnSpPr>
        <p:spPr>
          <a:xfrm>
            <a:off x="3772256" y="8655553"/>
            <a:ext cx="351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0" name="Google Shape;430;p82"/>
          <p:cNvSpPr txBox="1"/>
          <p:nvPr>
            <p:ph type="title"/>
          </p:nvPr>
        </p:nvSpPr>
        <p:spPr>
          <a:xfrm>
            <a:off x="199125" y="1789209"/>
            <a:ext cx="3033900" cy="34389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31" name="Google Shape;431;p82"/>
          <p:cNvSpPr txBox="1"/>
          <p:nvPr>
            <p:ph idx="1" type="subTitle"/>
          </p:nvPr>
        </p:nvSpPr>
        <p:spPr>
          <a:xfrm>
            <a:off x="199125" y="5331382"/>
            <a:ext cx="3033900" cy="3030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32" name="Google Shape;432;p82"/>
          <p:cNvSpPr txBox="1"/>
          <p:nvPr>
            <p:ph idx="2" type="body"/>
          </p:nvPr>
        </p:nvSpPr>
        <p:spPr>
          <a:xfrm>
            <a:off x="3704625" y="1394362"/>
            <a:ext cx="2877600" cy="7114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"/>
              <a:buChar char="●"/>
              <a:defRPr b="0" i="0" sz="18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Char char="○"/>
              <a:defRPr b="0" i="0" sz="1400" u="none" cap="none" strike="noStrike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conomica"/>
              <a:buChar char="■"/>
              <a:defRPr b="0" i="0" sz="14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33" name="Google Shape;433;p82"/>
          <p:cNvSpPr txBox="1"/>
          <p:nvPr>
            <p:ph idx="12" type="sldNum"/>
          </p:nvPr>
        </p:nvSpPr>
        <p:spPr>
          <a:xfrm>
            <a:off x="6354343" y="8978473"/>
            <a:ext cx="411600" cy="757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83"/>
          <p:cNvSpPr txBox="1"/>
          <p:nvPr>
            <p:ph idx="1" type="body"/>
          </p:nvPr>
        </p:nvSpPr>
        <p:spPr>
          <a:xfrm>
            <a:off x="239625" y="8123041"/>
            <a:ext cx="4499100" cy="1152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436" name="Google Shape;436;p83"/>
          <p:cNvSpPr txBox="1"/>
          <p:nvPr>
            <p:ph idx="12" type="sldNum"/>
          </p:nvPr>
        </p:nvSpPr>
        <p:spPr>
          <a:xfrm>
            <a:off x="6354343" y="8978473"/>
            <a:ext cx="411600" cy="757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84"/>
          <p:cNvSpPr/>
          <p:nvPr/>
        </p:nvSpPr>
        <p:spPr>
          <a:xfrm>
            <a:off x="0" y="9714898"/>
            <a:ext cx="6858000" cy="18840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84"/>
          <p:cNvSpPr txBox="1"/>
          <p:nvPr>
            <p:ph hasCustomPrompt="1" type="title"/>
          </p:nvPr>
        </p:nvSpPr>
        <p:spPr>
          <a:xfrm>
            <a:off x="233775" y="1842830"/>
            <a:ext cx="6390300" cy="4098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r>
              <a:t>xx%</a:t>
            </a:r>
          </a:p>
        </p:txBody>
      </p:sp>
      <p:sp>
        <p:nvSpPr>
          <p:cNvPr id="440" name="Google Shape;440;p84"/>
          <p:cNvSpPr txBox="1"/>
          <p:nvPr>
            <p:ph idx="1" type="body"/>
          </p:nvPr>
        </p:nvSpPr>
        <p:spPr>
          <a:xfrm>
            <a:off x="233775" y="6088057"/>
            <a:ext cx="6390300" cy="2063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b="0" i="0" sz="18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 b="0" i="0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 b="0" i="0" sz="1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41" name="Google Shape;441;p84"/>
          <p:cNvSpPr txBox="1"/>
          <p:nvPr>
            <p:ph idx="12" type="sldNum"/>
          </p:nvPr>
        </p:nvSpPr>
        <p:spPr>
          <a:xfrm>
            <a:off x="6354343" y="8978473"/>
            <a:ext cx="411600" cy="757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41"/>
            <a:ext cx="3429000" cy="990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99125" y="2374272"/>
            <a:ext cx="3033900" cy="2853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99125" y="5396853"/>
            <a:ext cx="3033900" cy="2378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704625" y="1394085"/>
            <a:ext cx="2877600" cy="711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5"/>
          <p:cNvSpPr txBox="1"/>
          <p:nvPr>
            <p:ph idx="12" type="sldNum"/>
          </p:nvPr>
        </p:nvSpPr>
        <p:spPr>
          <a:xfrm>
            <a:off x="6354343" y="8978473"/>
            <a:ext cx="411600" cy="757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33775" y="8145265"/>
            <a:ext cx="4499100" cy="11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35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43.xml"/><Relationship Id="rId6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56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64.xml"/><Relationship Id="rId6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775" y="2218898"/>
            <a:ext cx="6390300" cy="6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33775" y="2358966"/>
            <a:ext cx="6390300" cy="6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20" name="Google Shape;120;p27"/>
          <p:cNvSpPr txBox="1"/>
          <p:nvPr>
            <p:ph idx="1" type="body"/>
          </p:nvPr>
        </p:nvSpPr>
        <p:spPr>
          <a:xfrm>
            <a:off x="233775" y="2358966"/>
            <a:ext cx="6390300" cy="6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9"/>
          <p:cNvSpPr txBox="1"/>
          <p:nvPr>
            <p:ph type="title"/>
          </p:nvPr>
        </p:nvSpPr>
        <p:spPr>
          <a:xfrm>
            <a:off x="233775" y="608269"/>
            <a:ext cx="6390300" cy="16005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45" name="Google Shape;245;p49"/>
          <p:cNvSpPr txBox="1"/>
          <p:nvPr>
            <p:ph idx="1" type="body"/>
          </p:nvPr>
        </p:nvSpPr>
        <p:spPr>
          <a:xfrm>
            <a:off x="233775" y="2358996"/>
            <a:ext cx="6390300" cy="64575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b="0" i="0" sz="18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 b="0" i="0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 b="0" i="0" sz="1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6" name="Google Shape;246;p49"/>
          <p:cNvSpPr txBox="1"/>
          <p:nvPr>
            <p:ph idx="12" type="sldNum"/>
          </p:nvPr>
        </p:nvSpPr>
        <p:spPr>
          <a:xfrm>
            <a:off x="6354343" y="8978359"/>
            <a:ext cx="411600" cy="757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1"/>
          <p:cNvSpPr txBox="1"/>
          <p:nvPr>
            <p:ph type="title"/>
          </p:nvPr>
        </p:nvSpPr>
        <p:spPr>
          <a:xfrm>
            <a:off x="233775" y="608277"/>
            <a:ext cx="6390300" cy="16005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70" name="Google Shape;370;p71"/>
          <p:cNvSpPr txBox="1"/>
          <p:nvPr>
            <p:ph idx="1" type="body"/>
          </p:nvPr>
        </p:nvSpPr>
        <p:spPr>
          <a:xfrm>
            <a:off x="233775" y="2359026"/>
            <a:ext cx="6390300" cy="64576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b="0" i="0" sz="18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 b="0" i="0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 b="0" i="0" sz="1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71" name="Google Shape;371;p71"/>
          <p:cNvSpPr txBox="1"/>
          <p:nvPr>
            <p:ph idx="12" type="sldNum"/>
          </p:nvPr>
        </p:nvSpPr>
        <p:spPr>
          <a:xfrm>
            <a:off x="6354343" y="8978473"/>
            <a:ext cx="411600" cy="757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Relationship Id="rId4" Type="http://schemas.openxmlformats.org/officeDocument/2006/relationships/image" Target="../media/image1.jpg"/><Relationship Id="rId5" Type="http://schemas.openxmlformats.org/officeDocument/2006/relationships/image" Target="../media/image30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13.jpg"/><Relationship Id="rId5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Relationship Id="rId7" Type="http://schemas.openxmlformats.org/officeDocument/2006/relationships/image" Target="../media/image20.png"/><Relationship Id="rId8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hyperlink" Target="http://www.nda.ox.ac.uk/wfsa/html/u08/u08b_p04.htm" TargetMode="External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F3F3F3"/>
            </a:gs>
          </a:gsLst>
          <a:lin ang="5400012" scaled="0"/>
        </a:gra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8048"/>
            <a:ext cx="1874156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86"/>
          <p:cNvSpPr txBox="1"/>
          <p:nvPr/>
        </p:nvSpPr>
        <p:spPr>
          <a:xfrm>
            <a:off x="0" y="6119650"/>
            <a:ext cx="60600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200"/>
              <a:buFont typeface="Comfortaa"/>
              <a:buChar char="❖"/>
            </a:pPr>
            <a:r>
              <a:rPr lang="en-GB" sz="1200">
                <a:solidFill>
                  <a:srgbClr val="660000"/>
                </a:solidFill>
                <a:latin typeface="Comfortaa"/>
                <a:ea typeface="Comfortaa"/>
                <a:cs typeface="Comfortaa"/>
                <a:sym typeface="Comfortaa"/>
              </a:rPr>
              <a:t>Describe cerebral circulation &amp; circle of Willis</a:t>
            </a:r>
            <a:endParaRPr sz="1200">
              <a:solidFill>
                <a:srgbClr val="66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200"/>
              <a:buFont typeface="Comfortaa"/>
              <a:buChar char="❖"/>
            </a:pPr>
            <a:r>
              <a:rPr lang="en-GB" sz="1200">
                <a:solidFill>
                  <a:srgbClr val="660000"/>
                </a:solidFill>
                <a:latin typeface="Comfortaa"/>
                <a:ea typeface="Comfortaa"/>
                <a:cs typeface="Comfortaa"/>
                <a:sym typeface="Comfortaa"/>
              </a:rPr>
              <a:t>Explain main arteries that supply blood to brain</a:t>
            </a:r>
            <a:endParaRPr sz="1200">
              <a:solidFill>
                <a:srgbClr val="66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200"/>
              <a:buFont typeface="Comfortaa"/>
              <a:buChar char="❖"/>
            </a:pPr>
            <a:r>
              <a:rPr lang="en-GB" sz="1200">
                <a:solidFill>
                  <a:srgbClr val="660000"/>
                </a:solidFill>
                <a:latin typeface="Comfortaa"/>
                <a:ea typeface="Comfortaa"/>
                <a:cs typeface="Comfortaa"/>
                <a:sym typeface="Comfortaa"/>
              </a:rPr>
              <a:t>Normal Rate of Cerebral Blood Flow</a:t>
            </a:r>
            <a:endParaRPr sz="1200">
              <a:solidFill>
                <a:srgbClr val="66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200"/>
              <a:buFont typeface="Comfortaa"/>
              <a:buChar char="❖"/>
            </a:pPr>
            <a:r>
              <a:rPr lang="en-GB" sz="1200">
                <a:solidFill>
                  <a:srgbClr val="660000"/>
                </a:solidFill>
                <a:latin typeface="Comfortaa"/>
                <a:ea typeface="Comfortaa"/>
                <a:cs typeface="Comfortaa"/>
                <a:sym typeface="Comfortaa"/>
              </a:rPr>
              <a:t>Explain auto-regulation of cerebral blood flow</a:t>
            </a:r>
            <a:endParaRPr sz="1200">
              <a:solidFill>
                <a:srgbClr val="66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200"/>
              <a:buFont typeface="Comfortaa"/>
              <a:buChar char="❖"/>
            </a:pPr>
            <a:r>
              <a:rPr lang="en-GB" sz="1200">
                <a:solidFill>
                  <a:srgbClr val="660000"/>
                </a:solidFill>
                <a:latin typeface="Comfortaa"/>
                <a:ea typeface="Comfortaa"/>
                <a:cs typeface="Comfortaa"/>
                <a:sym typeface="Comfortaa"/>
              </a:rPr>
              <a:t>Explain the factors </a:t>
            </a:r>
            <a:r>
              <a:rPr lang="en-GB" sz="1200">
                <a:solidFill>
                  <a:srgbClr val="660000"/>
                </a:solidFill>
                <a:latin typeface="Comfortaa"/>
                <a:ea typeface="Comfortaa"/>
                <a:cs typeface="Comfortaa"/>
                <a:sym typeface="Comfortaa"/>
              </a:rPr>
              <a:t>affecting</a:t>
            </a:r>
            <a:r>
              <a:rPr lang="en-GB" sz="1200">
                <a:solidFill>
                  <a:srgbClr val="660000"/>
                </a:solidFill>
                <a:latin typeface="Comfortaa"/>
                <a:ea typeface="Comfortaa"/>
                <a:cs typeface="Comfortaa"/>
                <a:sym typeface="Comfortaa"/>
              </a:rPr>
              <a:t> the cerebral blood flow</a:t>
            </a:r>
            <a:endParaRPr sz="1200">
              <a:solidFill>
                <a:srgbClr val="66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200"/>
              <a:buFont typeface="Comfortaa"/>
              <a:buChar char="❖"/>
            </a:pPr>
            <a:r>
              <a:rPr lang="en-GB" sz="1200">
                <a:solidFill>
                  <a:srgbClr val="660000"/>
                </a:solidFill>
                <a:latin typeface="Comfortaa"/>
                <a:ea typeface="Comfortaa"/>
                <a:cs typeface="Comfortaa"/>
                <a:sym typeface="Comfortaa"/>
              </a:rPr>
              <a:t>Effects of impaired cerebral blood circulation</a:t>
            </a:r>
            <a:endParaRPr sz="1200">
              <a:solidFill>
                <a:srgbClr val="66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737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50" name="Google Shape;450;p86"/>
          <p:cNvSpPr txBox="1"/>
          <p:nvPr/>
        </p:nvSpPr>
        <p:spPr>
          <a:xfrm flipH="1" rot="5400000">
            <a:off x="5235000" y="3689025"/>
            <a:ext cx="3048600" cy="22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660000"/>
                </a:solidFill>
                <a:latin typeface="Cairo"/>
                <a:ea typeface="Cairo"/>
                <a:cs typeface="Cairo"/>
                <a:sym typeface="Cairo"/>
              </a:rPr>
              <a:t>22th </a:t>
            </a:r>
            <a:r>
              <a:rPr b="1" lang="en-GB">
                <a:solidFill>
                  <a:srgbClr val="660000"/>
                </a:solidFill>
                <a:latin typeface="Cairo"/>
                <a:ea typeface="Cairo"/>
                <a:cs typeface="Cairo"/>
                <a:sym typeface="Cairo"/>
              </a:rPr>
              <a:t>Lecture  ∣ The Physiology Team</a:t>
            </a:r>
            <a:endParaRPr b="1">
              <a:solidFill>
                <a:srgbClr val="66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1" name="Google Shape;451;p86"/>
          <p:cNvSpPr/>
          <p:nvPr/>
        </p:nvSpPr>
        <p:spPr>
          <a:xfrm>
            <a:off x="-1115118" y="5671081"/>
            <a:ext cx="2786700" cy="366300"/>
          </a:xfrm>
          <a:prstGeom prst="roundRect">
            <a:avLst>
              <a:gd fmla="val 50000" name="adj"/>
            </a:avLst>
          </a:prstGeom>
          <a:solidFill>
            <a:srgbClr val="99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en-GB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Objectives</a:t>
            </a:r>
            <a:r>
              <a:rPr b="1" lang="en-GB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600">
              <a:solidFill>
                <a:srgbClr val="FFFFFF"/>
              </a:solidFill>
            </a:endParaRPr>
          </a:p>
        </p:txBody>
      </p:sp>
      <p:cxnSp>
        <p:nvCxnSpPr>
          <p:cNvPr id="452" name="Google Shape;452;p86"/>
          <p:cNvCxnSpPr/>
          <p:nvPr/>
        </p:nvCxnSpPr>
        <p:spPr>
          <a:xfrm>
            <a:off x="3355240" y="126479"/>
            <a:ext cx="2494200" cy="300"/>
          </a:xfrm>
          <a:prstGeom prst="straightConnector1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</p:cxnSp>
      <p:sp>
        <p:nvSpPr>
          <p:cNvPr id="453" name="Google Shape;453;p86"/>
          <p:cNvSpPr txBox="1"/>
          <p:nvPr/>
        </p:nvSpPr>
        <p:spPr>
          <a:xfrm>
            <a:off x="1466932" y="3984312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86"/>
          <p:cNvSpPr/>
          <p:nvPr/>
        </p:nvSpPr>
        <p:spPr>
          <a:xfrm flipH="1">
            <a:off x="4682100" y="9553450"/>
            <a:ext cx="2175900" cy="349500"/>
          </a:xfrm>
          <a:prstGeom prst="homePlate">
            <a:avLst>
              <a:gd fmla="val 50000" name="adj"/>
            </a:avLst>
          </a:prstGeom>
          <a:solidFill>
            <a:srgbClr val="6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وَأَن لَّيْسَ لِلْإِنسَانِ إِلَّا مَا سَعَىٰ </a:t>
            </a:r>
            <a:endParaRPr sz="13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5" name="Google Shape;455;p86"/>
          <p:cNvSpPr/>
          <p:nvPr/>
        </p:nvSpPr>
        <p:spPr>
          <a:xfrm>
            <a:off x="4772400" y="8498650"/>
            <a:ext cx="1948500" cy="932100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rgbClr val="F3F3F3"/>
          </a:solidFill>
          <a:ln cap="flat" cmpd="sng" w="2857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Cairo"/>
                <a:ea typeface="Cairo"/>
                <a:cs typeface="Cairo"/>
                <a:sym typeface="Cairo"/>
              </a:rPr>
              <a:t>Colour index: </a:t>
            </a:r>
            <a:endParaRPr>
              <a:solidFill>
                <a:schemeClr val="accent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iro"/>
              <a:buChar char="●"/>
            </a:pPr>
            <a:r>
              <a:rPr lang="en-GB" sz="1300">
                <a:solidFill>
                  <a:schemeClr val="accent3"/>
                </a:solidFill>
                <a:latin typeface="Cairo"/>
                <a:ea typeface="Cairo"/>
                <a:cs typeface="Cairo"/>
                <a:sym typeface="Cairo"/>
              </a:rPr>
              <a:t>important</a:t>
            </a:r>
            <a:r>
              <a:rPr lang="en-GB" sz="1300">
                <a:latin typeface="Cairo"/>
                <a:ea typeface="Cairo"/>
                <a:cs typeface="Cairo"/>
                <a:sym typeface="Cairo"/>
              </a:rPr>
              <a:t> 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Cairo"/>
              <a:buChar char="●"/>
            </a:pPr>
            <a:r>
              <a:rPr lang="en-GB" sz="1300">
                <a:solidFill>
                  <a:schemeClr val="accent3"/>
                </a:solidFill>
                <a:latin typeface="Cairo"/>
                <a:ea typeface="Cairo"/>
                <a:cs typeface="Cairo"/>
                <a:sym typeface="Cairo"/>
              </a:rPr>
              <a:t>Numbers</a:t>
            </a:r>
            <a:endParaRPr sz="1300">
              <a:solidFill>
                <a:schemeClr val="accent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Cairo"/>
              <a:buChar char="●"/>
            </a:pPr>
            <a:r>
              <a:rPr lang="en-GB" sz="1300">
                <a:solidFill>
                  <a:schemeClr val="accent3"/>
                </a:solidFill>
                <a:latin typeface="Cairo"/>
                <a:ea typeface="Cairo"/>
                <a:cs typeface="Cairo"/>
                <a:sym typeface="Cairo"/>
              </a:rPr>
              <a:t>Extra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56" name="Google Shape;456;p86"/>
          <p:cNvSpPr/>
          <p:nvPr/>
        </p:nvSpPr>
        <p:spPr>
          <a:xfrm>
            <a:off x="5086628" y="9005695"/>
            <a:ext cx="174000" cy="1575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86"/>
          <p:cNvSpPr/>
          <p:nvPr/>
        </p:nvSpPr>
        <p:spPr>
          <a:xfrm>
            <a:off x="5086628" y="8804803"/>
            <a:ext cx="174000" cy="1575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86"/>
          <p:cNvSpPr/>
          <p:nvPr/>
        </p:nvSpPr>
        <p:spPr>
          <a:xfrm>
            <a:off x="5086628" y="9206595"/>
            <a:ext cx="174000" cy="1575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9" name="Google Shape;459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0200" y="202976"/>
            <a:ext cx="1106100" cy="972757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86"/>
          <p:cNvSpPr txBox="1"/>
          <p:nvPr/>
        </p:nvSpPr>
        <p:spPr>
          <a:xfrm>
            <a:off x="141900" y="4282425"/>
            <a:ext cx="57075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660000"/>
                </a:solidFill>
                <a:latin typeface="Philosopher"/>
                <a:ea typeface="Philosopher"/>
                <a:cs typeface="Philosopher"/>
                <a:sym typeface="Philosopher"/>
              </a:rPr>
              <a:t>AUTOREGULATION OF CEREBRAL BLOOD FLOW</a:t>
            </a:r>
            <a:endParaRPr b="1" sz="3000">
              <a:solidFill>
                <a:srgbClr val="660000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</p:txBody>
      </p:sp>
      <p:sp>
        <p:nvSpPr>
          <p:cNvPr id="461" name="Google Shape;461;p86"/>
          <p:cNvSpPr/>
          <p:nvPr/>
        </p:nvSpPr>
        <p:spPr>
          <a:xfrm>
            <a:off x="-1115128" y="8031331"/>
            <a:ext cx="2786700" cy="366300"/>
          </a:xfrm>
          <a:prstGeom prst="roundRect">
            <a:avLst>
              <a:gd fmla="val 50000" name="adj"/>
            </a:avLst>
          </a:prstGeom>
          <a:solidFill>
            <a:srgbClr val="99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en-GB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Done by :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462" name="Google Shape;462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7775" y="1547000"/>
            <a:ext cx="2959350" cy="2872599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86"/>
          <p:cNvSpPr txBox="1"/>
          <p:nvPr/>
        </p:nvSpPr>
        <p:spPr>
          <a:xfrm>
            <a:off x="-112275" y="8482025"/>
            <a:ext cx="4884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400"/>
              <a:buChar char="❖"/>
            </a:pPr>
            <a:r>
              <a:rPr b="1" lang="en-GB">
                <a:solidFill>
                  <a:srgbClr val="660000"/>
                </a:solidFill>
              </a:rPr>
              <a:t>Team leaders:</a:t>
            </a:r>
            <a:r>
              <a:rPr lang="en-GB">
                <a:solidFill>
                  <a:srgbClr val="660000"/>
                </a:solidFill>
              </a:rPr>
              <a:t> Abdulelah Aldossari, Ali Alammari </a:t>
            </a:r>
            <a:endParaRPr>
              <a:solidFill>
                <a:srgbClr val="66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0000"/>
                </a:solidFill>
              </a:rPr>
              <a:t>                          Fatima Balsharaf, Rahaf Alshammari</a:t>
            </a:r>
            <a:endParaRPr>
              <a:solidFill>
                <a:srgbClr val="6600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400"/>
              <a:buChar char="❖"/>
            </a:pPr>
            <a:r>
              <a:rPr b="1" lang="en-GB">
                <a:solidFill>
                  <a:srgbClr val="660000"/>
                </a:solidFill>
              </a:rPr>
              <a:t>Team members:</a:t>
            </a:r>
            <a:r>
              <a:rPr lang="en-GB">
                <a:solidFill>
                  <a:srgbClr val="660000"/>
                </a:solidFill>
              </a:rPr>
              <a:t> Majed Aljohani, Rasheed Alballa</a:t>
            </a:r>
            <a:endParaRPr>
              <a:solidFill>
                <a:srgbClr val="660000"/>
              </a:solidFill>
            </a:endParaRPr>
          </a:p>
        </p:txBody>
      </p:sp>
      <p:pic>
        <p:nvPicPr>
          <p:cNvPr id="464" name="Google Shape;464;p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6432" y="126775"/>
            <a:ext cx="1043769" cy="1048949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86"/>
          <p:cNvSpPr txBox="1"/>
          <p:nvPr/>
        </p:nvSpPr>
        <p:spPr>
          <a:xfrm>
            <a:off x="-7371800" y="951575"/>
            <a:ext cx="6355500" cy="79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ما أبي أوزع بناء على الابجكتفز لأن مثلا اللي بياخذ الاوتورجيوليشن مثلا بيسوي 20 سلايد والثاني 10 بس :) وهذا فيه ظلم شوي، فقررت أخليها بناء على عدد السلايدات النص بالنص: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1-15 ماجد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16-30 رشيد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---------------------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ملاحظة: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لاتنسون تشيكون على:ش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أ- المرجع ---&gt; صور واذا فيه جداول او نقاط شارحها بطريقة حلوة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ب- كتب ال High yield: e.g first aid, kaplan, linda لنفس السبب فوق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ج- التيم عشان تشيكون اذا فيه نقاط</a:t>
            </a:r>
            <a:r>
              <a:rPr lang="en-GB" sz="2400">
                <a:highlight>
                  <a:srgbClr val="FFFF00"/>
                </a:highlight>
              </a:rPr>
              <a:t> ناقصة ومهمة (موب حشو كلام) </a:t>
            </a:r>
            <a:r>
              <a:rPr lang="en-GB" sz="2400"/>
              <a:t>عشان نضيفها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الصورة في السلايدات وجودتها سيئة حاولوا تجيبون وحدة نفس الفكرة لكن أفضل جودة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--------------------------------------------------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المرجع هو قايتون وقانونج، اذا تبوني ارسلها لكم كلموني واتس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-------------------------------------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الله يوفقكم ويجزاكم خير على تعبكم</a:t>
            </a:r>
            <a:endParaRPr sz="2400"/>
          </a:p>
        </p:txBody>
      </p:sp>
      <p:sp>
        <p:nvSpPr>
          <p:cNvPr id="466" name="Google Shape;466;p86"/>
          <p:cNvSpPr txBox="1"/>
          <p:nvPr/>
        </p:nvSpPr>
        <p:spPr>
          <a:xfrm>
            <a:off x="8670775" y="1369075"/>
            <a:ext cx="13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95"/>
          <p:cNvSpPr/>
          <p:nvPr/>
        </p:nvSpPr>
        <p:spPr>
          <a:xfrm>
            <a:off x="260255" y="5497037"/>
            <a:ext cx="3024000" cy="4185900"/>
          </a:xfrm>
          <a:prstGeom prst="rect">
            <a:avLst/>
          </a:prstGeom>
          <a:solidFill>
            <a:srgbClr val="DCF1E7"/>
          </a:solidFill>
          <a:ln cap="flat" cmpd="sng" w="9525">
            <a:solidFill>
              <a:srgbClr val="DCF1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airo"/>
              <a:buChar char="-"/>
            </a:pPr>
            <a:r>
              <a:rPr b="1" i="0" lang="en-GB" sz="135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Carbon dioxide</a:t>
            </a:r>
            <a:r>
              <a:rPr b="0" i="0" lang="en-GB" sz="135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increase cerebral blood flow by combining first with water in the body fluids to form </a:t>
            </a:r>
            <a:r>
              <a:rPr b="1" i="0" lang="en-GB" sz="135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carbonic acid,</a:t>
            </a:r>
            <a:r>
              <a:rPr b="0" i="0" lang="en-GB" sz="135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with subsequent dissociation of this acid to form </a:t>
            </a:r>
            <a:r>
              <a:rPr b="1" i="0" lang="en-GB" sz="135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hydrogen ions</a:t>
            </a:r>
            <a:r>
              <a:rPr b="0" i="0" lang="en-GB" sz="135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.</a:t>
            </a:r>
            <a:endParaRPr b="0" i="0" sz="135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282575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airo"/>
              <a:buChar char="-"/>
            </a:pPr>
            <a:r>
              <a:rPr b="0" i="0" lang="en-GB" sz="135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The hydrogen ions cause vasodilation of the cerebral vessels.</a:t>
            </a:r>
            <a:endParaRPr b="0" i="0" sz="135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282575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airo"/>
              <a:buChar char="-"/>
            </a:pPr>
            <a:r>
              <a:rPr b="0" i="0" lang="en-GB" sz="135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The dilation directly proportional to the increase in hydrogen ion concentration. </a:t>
            </a:r>
            <a:endParaRPr b="0" i="0" sz="135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282575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airo"/>
              <a:buChar char="-"/>
            </a:pPr>
            <a:r>
              <a:rPr b="0" i="0" lang="en-GB" sz="135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Increases Hydrogen ion concentration, increase CBF </a:t>
            </a:r>
            <a:endParaRPr b="0" i="0" sz="135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282575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airo"/>
              <a:buChar char="-"/>
            </a:pPr>
            <a:r>
              <a:rPr b="0" i="0" lang="en-GB" sz="135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Substance that increases the </a:t>
            </a:r>
            <a:r>
              <a:rPr b="1" i="0" lang="en-GB" sz="135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acidity</a:t>
            </a:r>
            <a:r>
              <a:rPr b="0" i="0" lang="en-GB" sz="135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of the brain tissue (Such as lactic acid, pyruvic acid) &amp; increases hydrogen ion concentration, will </a:t>
            </a:r>
            <a:r>
              <a:rPr b="1" i="0" lang="en-GB" sz="135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increase cerebral blood flow</a:t>
            </a:r>
            <a:r>
              <a:rPr b="0" i="0" lang="en-GB" sz="135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..</a:t>
            </a:r>
            <a:endParaRPr b="0" i="0" sz="135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82" name="Google Shape;582;p95"/>
          <p:cNvSpPr/>
          <p:nvPr/>
        </p:nvSpPr>
        <p:spPr>
          <a:xfrm>
            <a:off x="2214961" y="4764687"/>
            <a:ext cx="2491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B5394"/>
                </a:solidFill>
                <a:latin typeface="Economica"/>
                <a:ea typeface="Economica"/>
                <a:cs typeface="Economica"/>
                <a:sym typeface="Economica"/>
              </a:rPr>
              <a:t>Hydrogen ion concentration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95"/>
          <p:cNvSpPr/>
          <p:nvPr/>
        </p:nvSpPr>
        <p:spPr>
          <a:xfrm>
            <a:off x="3506375" y="5478399"/>
            <a:ext cx="3091500" cy="4185900"/>
          </a:xfrm>
          <a:prstGeom prst="rect">
            <a:avLst/>
          </a:prstGeom>
          <a:solidFill>
            <a:srgbClr val="DCF1E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8275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airo"/>
              <a:buChar char="-"/>
            </a:pPr>
            <a:r>
              <a:rPr b="0" i="0" lang="en-GB" sz="135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Increased hydrogen ion depresses neuronal activity. </a:t>
            </a:r>
            <a:r>
              <a:rPr b="0" i="0" lang="en-GB" sz="135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It is fortunate that an </a:t>
            </a:r>
            <a:r>
              <a:rPr b="1" i="0" lang="en-GB" sz="135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increase in hydrogen</a:t>
            </a:r>
            <a:r>
              <a:rPr b="0" i="0" lang="en-GB" sz="135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ion concentration also causes an increase in blood flow, which in turn carries hydrogen ions, carbon dioxide, and other acid forming substances away from the brain tissues.</a:t>
            </a:r>
            <a:endParaRPr b="0" i="0" sz="135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168275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airo"/>
              <a:buChar char="-"/>
            </a:pPr>
            <a:r>
              <a:rPr b="0" i="0" lang="en-GB" sz="135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Loss of </a:t>
            </a:r>
            <a:r>
              <a:rPr b="1" i="0" lang="en-GB" sz="135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carbon dioxide</a:t>
            </a:r>
            <a:r>
              <a:rPr b="0" i="0" lang="en-GB" sz="135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removes carbonic acid from the tissues; this, along with removal of other acids, reduces the hydrogen ion concentration back toward normal</a:t>
            </a:r>
            <a:r>
              <a:rPr b="0" i="0" lang="en-GB" sz="135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. Thus, this mechanism helps </a:t>
            </a:r>
            <a:r>
              <a:rPr b="1" i="0" lang="en-GB" sz="135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maintain a constant hydrogen ion concentration </a:t>
            </a:r>
            <a:r>
              <a:rPr b="0" i="0" lang="en-GB" sz="135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in the cerebral fluids and thereby helps to maintain a normal, constant level of neuronal activity</a:t>
            </a:r>
            <a:endParaRPr b="0" i="0" sz="135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84" name="Google Shape;584;p95"/>
          <p:cNvSpPr txBox="1"/>
          <p:nvPr/>
        </p:nvSpPr>
        <p:spPr>
          <a:xfrm>
            <a:off x="-4586175" y="4434781"/>
            <a:ext cx="3285900" cy="22362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ما اعرفت من وين اللقي صور مناسبه احطها هنا ممكن اذا لقينا صور نشيل شوي من هنا ونحطها تحت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erebral Blood Flow (CBF)&#10;O2 concentration &#10;&#10; CO2&#10;&#10; CO2&#10;&#10;vasodilator&#10;&#10;vasoconstriction&#10;&#10;dilation of&#10;cerebral vessels&#10; ..." id="585" name="Google Shape;585;p95"/>
          <p:cNvPicPr preferRelativeResize="0"/>
          <p:nvPr/>
        </p:nvPicPr>
        <p:blipFill rotWithShape="1">
          <a:blip r:embed="rId3">
            <a:alphaModFix/>
          </a:blip>
          <a:srcRect b="15599" l="4520" r="3658" t="20770"/>
          <a:stretch/>
        </p:blipFill>
        <p:spPr>
          <a:xfrm>
            <a:off x="155284" y="1321260"/>
            <a:ext cx="6223231" cy="3068397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95"/>
          <p:cNvSpPr/>
          <p:nvPr/>
        </p:nvSpPr>
        <p:spPr>
          <a:xfrm>
            <a:off x="457188" y="625415"/>
            <a:ext cx="317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i="0" lang="en-GB" sz="1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Metabolic Autoregulation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95"/>
          <p:cNvSpPr/>
          <p:nvPr/>
        </p:nvSpPr>
        <p:spPr>
          <a:xfrm>
            <a:off x="4184745" y="1006550"/>
            <a:ext cx="2289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i="0" lang="en-GB" sz="1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CBF: O2 and CO</a:t>
            </a:r>
            <a:r>
              <a:rPr b="1" baseline="-25000" i="0" lang="en-GB" sz="1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 b="1" i="0" sz="16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8" name="Google Shape;588;p95"/>
          <p:cNvSpPr txBox="1"/>
          <p:nvPr/>
        </p:nvSpPr>
        <p:spPr>
          <a:xfrm>
            <a:off x="485300" y="537925"/>
            <a:ext cx="5712300" cy="4083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FFFFFF"/>
                </a:solidFill>
              </a:rPr>
              <a:t>2- </a:t>
            </a:r>
            <a:r>
              <a:rPr b="1" lang="en-GB" sz="1800">
                <a:solidFill>
                  <a:srgbClr val="FFFFFF"/>
                </a:solidFill>
              </a:rPr>
              <a:t>Metabolic Autoregulation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9" name="Google Shape;589;p95"/>
          <p:cNvSpPr txBox="1"/>
          <p:nvPr/>
        </p:nvSpPr>
        <p:spPr>
          <a:xfrm>
            <a:off x="296250" y="4739200"/>
            <a:ext cx="4268700" cy="4083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FFFFFF"/>
                </a:solidFill>
              </a:rPr>
              <a:t>Hydrogen ion concentration</a:t>
            </a:r>
            <a:br>
              <a:rPr b="1" lang="en-GB" sz="1800">
                <a:solidFill>
                  <a:srgbClr val="FFFFFF"/>
                </a:solidFill>
              </a:rPr>
            </a:b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6"/>
          <p:cNvSpPr/>
          <p:nvPr/>
        </p:nvSpPr>
        <p:spPr>
          <a:xfrm>
            <a:off x="253709" y="591292"/>
            <a:ext cx="6228372" cy="584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B5394"/>
                </a:solidFill>
                <a:latin typeface="Economica"/>
                <a:ea typeface="Economica"/>
                <a:cs typeface="Economica"/>
                <a:sym typeface="Economica"/>
              </a:rPr>
              <a:t>Neurogenic Autoregulation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B5394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95" name="Google Shape;595;p96"/>
          <p:cNvSpPr/>
          <p:nvPr/>
        </p:nvSpPr>
        <p:spPr>
          <a:xfrm>
            <a:off x="253709" y="2899030"/>
            <a:ext cx="6228372" cy="1169566"/>
          </a:xfrm>
          <a:prstGeom prst="rect">
            <a:avLst/>
          </a:prstGeom>
          <a:solidFill>
            <a:srgbClr val="F7FAD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During acute hypertension, sympathetic attenuates increase in CBF</a:t>
            </a:r>
            <a:endParaRPr b="1" i="0" sz="1400" u="none" cap="none" strike="noStrike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iro"/>
              <a:buChar char="-"/>
            </a:pPr>
            <a:r>
              <a:rPr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The sympathetic nervous system normally constricts the large and intermediate-sized brain arteries enough to prevent the high pressure from reaching the smaller brain blood vessels. This is important in preventing vascular hemorrhages, preventing the occurrence of “cerebral stroke.”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96" name="Google Shape;596;p96"/>
          <p:cNvSpPr/>
          <p:nvPr/>
        </p:nvSpPr>
        <p:spPr>
          <a:xfrm>
            <a:off x="253709" y="1345046"/>
            <a:ext cx="6228372" cy="1385012"/>
          </a:xfrm>
          <a:prstGeom prst="rect">
            <a:avLst/>
          </a:prstGeom>
          <a:solidFill>
            <a:srgbClr val="DCF1E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iro"/>
              <a:buChar char="-"/>
            </a:pPr>
            <a:r>
              <a:rPr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The cerebral circulatory system has strong sympathetic innervation that passes upward from the</a:t>
            </a:r>
            <a:r>
              <a:rPr i="0" lang="en-GB" sz="1400" u="none" cap="none" strike="noStrike">
                <a:solidFill>
                  <a:srgbClr val="E69138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i="0" lang="en-GB" sz="1400" u="none" cap="none" strike="noStrike">
                <a:solidFill>
                  <a:srgbClr val="E69138"/>
                </a:solidFill>
                <a:latin typeface="Cairo"/>
                <a:ea typeface="Cairo"/>
                <a:cs typeface="Cairo"/>
                <a:sym typeface="Cairo"/>
              </a:rPr>
              <a:t>superior cervical sympathetic</a:t>
            </a:r>
            <a:r>
              <a:rPr i="0" lang="en-GB" sz="14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ganglia in the neck and then into the brain along with the cerebral arteries.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iro"/>
              <a:buChar char="-"/>
            </a:pPr>
            <a:r>
              <a:rPr b="1" i="0" lang="en-GB" sz="14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ANS and Neurochemical control has minor role, Pressure and Metabolic Autoregulation is most important </a:t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97" name="Google Shape;597;p96"/>
          <p:cNvSpPr/>
          <p:nvPr/>
        </p:nvSpPr>
        <p:spPr>
          <a:xfrm>
            <a:off x="1105427" y="4782198"/>
            <a:ext cx="301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B5394"/>
                </a:solidFill>
                <a:latin typeface="Economica"/>
                <a:ea typeface="Economica"/>
                <a:cs typeface="Economica"/>
                <a:sym typeface="Economica"/>
              </a:rPr>
              <a:t>Factors disturb the Autoregulation</a:t>
            </a:r>
            <a:endParaRPr b="0" i="0" sz="1600" u="none" cap="none" strike="noStrike">
              <a:solidFill>
                <a:srgbClr val="0B5394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98" name="Google Shape;598;p96"/>
          <p:cNvSpPr/>
          <p:nvPr/>
        </p:nvSpPr>
        <p:spPr>
          <a:xfrm>
            <a:off x="329947" y="7690183"/>
            <a:ext cx="6228300" cy="1754400"/>
          </a:xfrm>
          <a:prstGeom prst="rect">
            <a:avLst/>
          </a:prstGeom>
          <a:solidFill>
            <a:srgbClr val="E3E8E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B5394"/>
                </a:solidFill>
                <a:latin typeface="Cairo"/>
                <a:ea typeface="Cairo"/>
                <a:cs typeface="Cairo"/>
                <a:sym typeface="Cairo"/>
              </a:rPr>
              <a:t>Noxious stimuli such as:</a:t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-228600" lvl="0" marL="228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iro"/>
              <a:buAutoNum type="arabicPeriod"/>
            </a:pPr>
            <a:r>
              <a:rPr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Hypoxia due to occlusive cerebro-vascular disease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228600" lvl="0" marL="228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iro"/>
              <a:buAutoNum type="arabicPeriod"/>
            </a:pPr>
            <a:r>
              <a:rPr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Trauma from head injury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228600" lvl="0" marL="228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iro"/>
              <a:buAutoNum type="arabicPeriod"/>
            </a:pPr>
            <a:r>
              <a:rPr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Brain compression from tumors, hematoma, cerebral edema. These factors results in the loss of normal cerebral blood flow (CBF) autoregulation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99" name="Google Shape;599;p96"/>
          <p:cNvSpPr txBox="1"/>
          <p:nvPr/>
        </p:nvSpPr>
        <p:spPr>
          <a:xfrm>
            <a:off x="-2989150" y="2806600"/>
            <a:ext cx="2464500" cy="51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دوت علي صور وما لقيت ممكن نحط النوتس هنا </a:t>
            </a:r>
            <a:endParaRPr/>
          </a:p>
        </p:txBody>
      </p:sp>
      <p:pic>
        <p:nvPicPr>
          <p:cNvPr id="600" name="Google Shape;600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700" y="5608000"/>
            <a:ext cx="6228300" cy="17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96"/>
          <p:cNvSpPr txBox="1"/>
          <p:nvPr/>
        </p:nvSpPr>
        <p:spPr>
          <a:xfrm>
            <a:off x="591975" y="591300"/>
            <a:ext cx="5714100" cy="4527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None/>
            </a:pPr>
            <a:r>
              <a:rPr b="1" lang="en-GB" sz="20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3- </a:t>
            </a:r>
            <a:r>
              <a:rPr b="1" lang="en-GB" sz="20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Neurogenic Autoregulation</a:t>
            </a:r>
            <a:endParaRPr b="1" sz="20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602" name="Google Shape;602;p96"/>
          <p:cNvSpPr txBox="1"/>
          <p:nvPr/>
        </p:nvSpPr>
        <p:spPr>
          <a:xfrm>
            <a:off x="694550" y="4725125"/>
            <a:ext cx="5022000" cy="4527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None/>
            </a:pPr>
            <a:r>
              <a:rPr b="1" lang="en-GB" sz="20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Factors disturb the Autoregulation</a:t>
            </a:r>
            <a:br>
              <a:rPr b="1" lang="en-GB" sz="20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</a:br>
            <a:endParaRPr b="1" sz="20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97"/>
          <p:cNvSpPr/>
          <p:nvPr/>
        </p:nvSpPr>
        <p:spPr>
          <a:xfrm>
            <a:off x="-657067" y="4659130"/>
            <a:ext cx="622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B5394"/>
                </a:solidFill>
                <a:latin typeface="Economica"/>
                <a:ea typeface="Economica"/>
                <a:cs typeface="Economica"/>
                <a:sym typeface="Economica"/>
              </a:rPr>
              <a:t>stroke</a:t>
            </a:r>
            <a:endParaRPr b="0" i="0" sz="1600" u="none" cap="none" strike="noStrike">
              <a:solidFill>
                <a:srgbClr val="0B5394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B5394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grpSp>
        <p:nvGrpSpPr>
          <p:cNvPr id="608" name="Google Shape;608;p97"/>
          <p:cNvGrpSpPr/>
          <p:nvPr/>
        </p:nvGrpSpPr>
        <p:grpSpPr>
          <a:xfrm>
            <a:off x="653403" y="7335334"/>
            <a:ext cx="5777496" cy="2266141"/>
            <a:chOff x="1393" y="519709"/>
            <a:chExt cx="5777496" cy="2266141"/>
          </a:xfrm>
        </p:grpSpPr>
        <p:sp>
          <p:nvSpPr>
            <p:cNvPr id="609" name="Google Shape;609;p97"/>
            <p:cNvSpPr/>
            <p:nvPr/>
          </p:nvSpPr>
          <p:spPr>
            <a:xfrm>
              <a:off x="2890189" y="929748"/>
              <a:ext cx="1581600" cy="5490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8D9FA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10" name="Google Shape;610;p97"/>
            <p:cNvSpPr/>
            <p:nvPr/>
          </p:nvSpPr>
          <p:spPr>
            <a:xfrm>
              <a:off x="1308540" y="929748"/>
              <a:ext cx="1581600" cy="5490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8D9FA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11" name="Google Shape;611;p97"/>
            <p:cNvSpPr/>
            <p:nvPr/>
          </p:nvSpPr>
          <p:spPr>
            <a:xfrm>
              <a:off x="2202890" y="519709"/>
              <a:ext cx="1374600" cy="410100"/>
            </a:xfrm>
            <a:prstGeom prst="rect">
              <a:avLst/>
            </a:prstGeom>
            <a:gradFill>
              <a:gsLst>
                <a:gs pos="0">
                  <a:srgbClr val="BDD5E1">
                    <a:alpha val="80000"/>
                  </a:srgbClr>
                </a:gs>
                <a:gs pos="35000">
                  <a:srgbClr val="D2E1E7">
                    <a:alpha val="80000"/>
                  </a:srgbClr>
                </a:gs>
                <a:gs pos="100000">
                  <a:srgbClr val="ECF3F6">
                    <a:alpha val="80000"/>
                  </a:srgbClr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97"/>
            <p:cNvSpPr txBox="1"/>
            <p:nvPr/>
          </p:nvSpPr>
          <p:spPr>
            <a:xfrm>
              <a:off x="2202890" y="519709"/>
              <a:ext cx="13746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600" u="none" cap="none" strike="noStrik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stroke </a:t>
              </a:r>
              <a:endParaRPr b="1" i="0" sz="16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endParaRPr>
            </a:p>
          </p:txBody>
        </p:sp>
        <p:sp>
          <p:nvSpPr>
            <p:cNvPr id="613" name="Google Shape;613;p97"/>
            <p:cNvSpPr/>
            <p:nvPr/>
          </p:nvSpPr>
          <p:spPr>
            <a:xfrm>
              <a:off x="1393" y="1478750"/>
              <a:ext cx="2614200" cy="1307100"/>
            </a:xfrm>
            <a:prstGeom prst="rect">
              <a:avLst/>
            </a:prstGeom>
            <a:gradFill>
              <a:gsLst>
                <a:gs pos="0">
                  <a:srgbClr val="BDD5E1">
                    <a:alpha val="69803"/>
                  </a:srgbClr>
                </a:gs>
                <a:gs pos="35000">
                  <a:srgbClr val="D2E1E7">
                    <a:alpha val="69803"/>
                  </a:srgbClr>
                </a:gs>
                <a:gs pos="100000">
                  <a:srgbClr val="ECF3F6">
                    <a:alpha val="69803"/>
                  </a:srgbClr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97"/>
            <p:cNvSpPr txBox="1"/>
            <p:nvPr/>
          </p:nvSpPr>
          <p:spPr>
            <a:xfrm>
              <a:off x="1393" y="1478750"/>
              <a:ext cx="2614200" cy="130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Ischemic</a:t>
              </a:r>
              <a:endParaRPr b="1"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i="0" lang="en-GB" sz="1400" u="none" cap="none" strike="noStrik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-thrombus formation or embolism</a:t>
              </a:r>
              <a:endParaRPr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i="0" lang="en-GB" sz="1400" u="none" cap="none" strike="noStrik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-vasospasm</a:t>
              </a:r>
              <a:r>
                <a:rPr i="0" lang="en-GB" sz="1400" u="none" cap="none" strike="noStrik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 (ET-1?) associated with subarachnoid hemorrhage </a:t>
              </a:r>
              <a:endParaRPr i="0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endParaRPr>
            </a:p>
          </p:txBody>
        </p:sp>
        <p:sp>
          <p:nvSpPr>
            <p:cNvPr id="615" name="Google Shape;615;p97"/>
            <p:cNvSpPr/>
            <p:nvPr/>
          </p:nvSpPr>
          <p:spPr>
            <a:xfrm>
              <a:off x="3164689" y="1478750"/>
              <a:ext cx="2614200" cy="1307100"/>
            </a:xfrm>
            <a:prstGeom prst="rect">
              <a:avLst/>
            </a:prstGeom>
            <a:gradFill>
              <a:gsLst>
                <a:gs pos="0">
                  <a:srgbClr val="BDD5E1">
                    <a:alpha val="69803"/>
                  </a:srgbClr>
                </a:gs>
                <a:gs pos="35000">
                  <a:srgbClr val="D2E1E7">
                    <a:alpha val="69803"/>
                  </a:srgbClr>
                </a:gs>
                <a:gs pos="100000">
                  <a:srgbClr val="ECF3F6">
                    <a:alpha val="69803"/>
                  </a:srgbClr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97"/>
            <p:cNvSpPr txBox="1"/>
            <p:nvPr/>
          </p:nvSpPr>
          <p:spPr>
            <a:xfrm>
              <a:off x="3164689" y="1478750"/>
              <a:ext cx="2614200" cy="130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hemorrhagic</a:t>
              </a:r>
              <a:endParaRPr b="1"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i="0" lang="en-GB" sz="1400" u="none" cap="none" strike="noStrik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-ruptured aneurism</a:t>
              </a:r>
              <a:endParaRPr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i="0" lang="en-GB" sz="1400" u="none" cap="none" strike="noStrik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-vascular weakening due to chronic hypertension  </a:t>
              </a:r>
              <a:endParaRPr i="0" sz="1400" u="none" cap="none" strike="noStrik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endParaRPr>
            </a:p>
          </p:txBody>
        </p:sp>
      </p:grpSp>
      <p:sp>
        <p:nvSpPr>
          <p:cNvPr id="617" name="Google Shape;617;p97"/>
          <p:cNvSpPr/>
          <p:nvPr/>
        </p:nvSpPr>
        <p:spPr>
          <a:xfrm>
            <a:off x="463260" y="4988588"/>
            <a:ext cx="61578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Occurs when the blood supply to a part of the brain is blocked resulting in the death of an area.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If a large vessel is blocked</a:t>
            </a:r>
            <a:r>
              <a:rPr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the outcome may be rapidly fatal or may lead to very severe disability.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i="0" lang="en-GB" sz="1400" u="none" cap="none" strike="noStrike">
                <a:solidFill>
                  <a:schemeClr val="accent1"/>
                </a:solidFill>
                <a:latin typeface="Cairo"/>
                <a:ea typeface="Cairo"/>
                <a:cs typeface="Cairo"/>
                <a:sym typeface="Cairo"/>
              </a:rPr>
              <a:t>The most common types of disability are the loss of functions of one side of the body and speech problems</a:t>
            </a:r>
            <a:endParaRPr i="0" sz="14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descr="pictureofstroke" id="618" name="Google Shape;618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9100" y="6118475"/>
            <a:ext cx="2021950" cy="18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433" y="6373707"/>
            <a:ext cx="2189532" cy="1427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rebral perfusion pressure" id="620" name="Google Shape;620;p97"/>
          <p:cNvPicPr preferRelativeResize="0"/>
          <p:nvPr/>
        </p:nvPicPr>
        <p:blipFill rotWithShape="1">
          <a:blip r:embed="rId5">
            <a:alphaModFix/>
          </a:blip>
          <a:srcRect b="8203" l="6619" r="10837" t="11372"/>
          <a:stretch/>
        </p:blipFill>
        <p:spPr>
          <a:xfrm>
            <a:off x="1444539" y="1666150"/>
            <a:ext cx="4201002" cy="2795508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97"/>
          <p:cNvSpPr txBox="1"/>
          <p:nvPr/>
        </p:nvSpPr>
        <p:spPr>
          <a:xfrm>
            <a:off x="226433" y="875923"/>
            <a:ext cx="5915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iro"/>
              <a:buChar char="•"/>
            </a:pPr>
            <a:r>
              <a:rPr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normal intracranial pressure is 10 mmHg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iro"/>
              <a:buChar char="•"/>
            </a:pPr>
            <a:r>
              <a:rPr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if the pressure is over 20 mmHg it is abnormal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iro"/>
              <a:buChar char="•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increase in</a:t>
            </a:r>
            <a:r>
              <a:rPr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ICP will lead to a decrease in CBF and a decrease in cerebral perfusion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22" name="Google Shape;622;p97"/>
          <p:cNvSpPr/>
          <p:nvPr/>
        </p:nvSpPr>
        <p:spPr>
          <a:xfrm>
            <a:off x="315464" y="462810"/>
            <a:ext cx="622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None/>
            </a:pPr>
            <a:r>
              <a:rPr i="0" lang="en-GB" sz="1600" u="none" cap="none" strike="noStrike">
                <a:solidFill>
                  <a:srgbClr val="0B5394"/>
                </a:solidFill>
                <a:latin typeface="Cairo"/>
                <a:ea typeface="Cairo"/>
                <a:cs typeface="Cairo"/>
                <a:sym typeface="Cairo"/>
              </a:rPr>
              <a:t>cerebral perfusion pressure</a:t>
            </a:r>
            <a:endParaRPr i="0" sz="1600" u="none" cap="none" strike="noStrike">
              <a:solidFill>
                <a:srgbClr val="0B5394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rgbClr val="0B5394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23" name="Google Shape;623;p97"/>
          <p:cNvSpPr txBox="1"/>
          <p:nvPr/>
        </p:nvSpPr>
        <p:spPr>
          <a:xfrm>
            <a:off x="918000" y="462800"/>
            <a:ext cx="5022000" cy="4527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None/>
            </a:pPr>
            <a:r>
              <a:rPr b="1" lang="en-GB" sz="20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cerebral perfusion pressure</a:t>
            </a:r>
            <a:br>
              <a:rPr b="1" lang="en-GB" sz="20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</a:br>
            <a:endParaRPr b="1" sz="20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624" name="Google Shape;624;p97"/>
          <p:cNvSpPr txBox="1"/>
          <p:nvPr/>
        </p:nvSpPr>
        <p:spPr>
          <a:xfrm>
            <a:off x="387050" y="4498775"/>
            <a:ext cx="2738100" cy="4527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None/>
            </a:pPr>
            <a:r>
              <a:rPr b="1" lang="en-GB" sz="20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stroke</a:t>
            </a:r>
            <a:endParaRPr b="1" sz="20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98"/>
          <p:cNvSpPr txBox="1"/>
          <p:nvPr/>
        </p:nvSpPr>
        <p:spPr>
          <a:xfrm>
            <a:off x="-5690500" y="1566725"/>
            <a:ext cx="1256400" cy="13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98"/>
          <p:cNvSpPr txBox="1"/>
          <p:nvPr/>
        </p:nvSpPr>
        <p:spPr>
          <a:xfrm>
            <a:off x="232000" y="687425"/>
            <a:ext cx="2770500" cy="4764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</a:rPr>
              <a:t>Fainting </a:t>
            </a:r>
            <a:r>
              <a:rPr b="1" lang="en-GB" sz="2200">
                <a:solidFill>
                  <a:srgbClr val="333399"/>
                </a:solidFill>
              </a:rPr>
              <a:t>   </a:t>
            </a:r>
            <a:endParaRPr b="1" sz="2200"/>
          </a:p>
        </p:txBody>
      </p:sp>
      <p:sp>
        <p:nvSpPr>
          <p:cNvPr id="631" name="Google Shape;631;p98"/>
          <p:cNvSpPr txBox="1"/>
          <p:nvPr/>
        </p:nvSpPr>
        <p:spPr>
          <a:xfrm>
            <a:off x="386350" y="1390575"/>
            <a:ext cx="2461800" cy="20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Fainting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: Temporary loss of consciousness, weakness of muscles, and inability to stand up, caused by sudden loss of blood flow to the brain, changes in blood pressure. 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632" name="Google Shape;632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63" y="4210875"/>
            <a:ext cx="2067125" cy="256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6025" y="4209550"/>
            <a:ext cx="2067100" cy="2561050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98"/>
          <p:cNvSpPr txBox="1"/>
          <p:nvPr/>
        </p:nvSpPr>
        <p:spPr>
          <a:xfrm>
            <a:off x="3376100" y="1316925"/>
            <a:ext cx="2989800" cy="21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Dementia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: Result from repeated episodes of small strokes produce progressive damage to the brain over a period of time. </a:t>
            </a:r>
            <a:b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The main clinical feature of dementia is a gradual loss of memory and intellectual capacity. Loss of motor function in the limbs and incontinence can also occur.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35" name="Google Shape;635;p98"/>
          <p:cNvSpPr txBox="1"/>
          <p:nvPr/>
        </p:nvSpPr>
        <p:spPr>
          <a:xfrm>
            <a:off x="3425750" y="687425"/>
            <a:ext cx="2890500" cy="4764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</a:rPr>
              <a:t>Dementia</a:t>
            </a:r>
            <a:endParaRPr b="1" sz="2200">
              <a:solidFill>
                <a:srgbClr val="FFFFFF"/>
              </a:solidFill>
            </a:endParaRPr>
          </a:p>
        </p:txBody>
      </p:sp>
      <p:sp>
        <p:nvSpPr>
          <p:cNvPr id="636" name="Google Shape;636;p98"/>
          <p:cNvSpPr txBox="1"/>
          <p:nvPr/>
        </p:nvSpPr>
        <p:spPr>
          <a:xfrm>
            <a:off x="146175" y="3589575"/>
            <a:ext cx="3666000" cy="4764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>
                <a:solidFill>
                  <a:srgbClr val="FFFFFF"/>
                </a:solidFill>
              </a:rPr>
              <a:t>Infarction</a:t>
            </a:r>
            <a:endParaRPr b="1" sz="2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33399"/>
                </a:solidFill>
              </a:rPr>
              <a:t>   </a:t>
            </a:r>
            <a:endParaRPr b="1" sz="1800"/>
          </a:p>
        </p:txBody>
      </p:sp>
      <p:pic>
        <p:nvPicPr>
          <p:cNvPr id="637" name="Google Shape;637;p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0100" y="4182537"/>
            <a:ext cx="2005925" cy="261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775" y="6916850"/>
            <a:ext cx="2160883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72038" y="6914175"/>
            <a:ext cx="2160875" cy="250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9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13300" y="6916851"/>
            <a:ext cx="2005925" cy="2627762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98"/>
          <p:cNvSpPr txBox="1"/>
          <p:nvPr/>
        </p:nvSpPr>
        <p:spPr>
          <a:xfrm>
            <a:off x="3866525" y="3613050"/>
            <a:ext cx="29898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B7B7B7"/>
                </a:solidFill>
              </a:rPr>
              <a:t>First 2 pictures were in the lecture the other pictures are extra for </a:t>
            </a:r>
            <a:r>
              <a:rPr b="1" lang="en-GB" sz="1200">
                <a:solidFill>
                  <a:srgbClr val="B7B7B7"/>
                </a:solidFill>
              </a:rPr>
              <a:t>illustration </a:t>
            </a:r>
            <a:endParaRPr b="1" sz="1200">
              <a:solidFill>
                <a:srgbClr val="B7B7B7"/>
              </a:solidFill>
            </a:endParaRPr>
          </a:p>
        </p:txBody>
      </p:sp>
      <p:sp>
        <p:nvSpPr>
          <p:cNvPr id="642" name="Google Shape;642;p98"/>
          <p:cNvSpPr/>
          <p:nvPr/>
        </p:nvSpPr>
        <p:spPr>
          <a:xfrm>
            <a:off x="146175" y="4106325"/>
            <a:ext cx="4413900" cy="2701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99"/>
          <p:cNvSpPr/>
          <p:nvPr/>
        </p:nvSpPr>
        <p:spPr>
          <a:xfrm>
            <a:off x="184650" y="474725"/>
            <a:ext cx="6390900" cy="89535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99"/>
          <p:cNvSpPr txBox="1"/>
          <p:nvPr/>
        </p:nvSpPr>
        <p:spPr>
          <a:xfrm>
            <a:off x="367925" y="549713"/>
            <a:ext cx="5629200" cy="4776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Cerebrospinal fluid </a:t>
            </a:r>
            <a:endParaRPr b="1" i="0" sz="2200" u="none" cap="none" strike="noStrike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49" name="Google Shape;649;p99"/>
          <p:cNvSpPr/>
          <p:nvPr/>
        </p:nvSpPr>
        <p:spPr>
          <a:xfrm>
            <a:off x="4416450" y="1812650"/>
            <a:ext cx="2072700" cy="2642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50" name="Google Shape;650;p99"/>
          <p:cNvSpPr txBox="1"/>
          <p:nvPr/>
        </p:nvSpPr>
        <p:spPr>
          <a:xfrm>
            <a:off x="233550" y="2596375"/>
            <a:ext cx="3863100" cy="3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2075">
            <a:noAutofit/>
          </a:bodyPr>
          <a:lstStyle/>
          <a:p>
            <a:pPr indent="-292149" lvl="0" marL="2870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1600"/>
              <a:buFont typeface="Cairo"/>
              <a:buChar char="-"/>
            </a:pPr>
            <a:r>
              <a:rPr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Volume = </a:t>
            </a:r>
            <a:r>
              <a:rPr b="1"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150 ml</a:t>
            </a:r>
            <a:endParaRPr b="1" sz="1600">
              <a:latin typeface="Cairo"/>
              <a:ea typeface="Cairo"/>
              <a:cs typeface="Cairo"/>
              <a:sym typeface="Cairo"/>
            </a:endParaRPr>
          </a:p>
          <a:p>
            <a:pPr indent="-292149" lvl="0" marL="287020" marR="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0AD0D9"/>
              </a:buClr>
              <a:buSzPts val="1600"/>
              <a:buFont typeface="Cairo"/>
              <a:buChar char="-"/>
            </a:pPr>
            <a:r>
              <a:rPr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Rate of production =</a:t>
            </a:r>
            <a:r>
              <a:rPr b="1"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500 ml/day</a:t>
            </a:r>
            <a:endParaRPr b="1" i="0" sz="16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292149" lvl="0" marL="287020" marR="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0AD0D9"/>
              </a:buClr>
              <a:buSzPts val="1600"/>
              <a:buFont typeface="Cairo"/>
              <a:buChar char="-"/>
            </a:pPr>
            <a:r>
              <a:rPr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Lumbar CSF pressure = </a:t>
            </a:r>
            <a:r>
              <a:rPr b="1"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70-180 mm hg</a:t>
            </a:r>
            <a:endParaRPr b="1" sz="1600">
              <a:latin typeface="Cairo"/>
              <a:ea typeface="Cairo"/>
              <a:cs typeface="Cairo"/>
              <a:sym typeface="Cairo"/>
            </a:endParaRPr>
          </a:p>
          <a:p>
            <a:pPr indent="-292149" lvl="0" marL="287020" marR="100965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0AD0D9"/>
              </a:buClr>
              <a:buSzPts val="1600"/>
              <a:buFont typeface="Cairo"/>
              <a:buChar char="-"/>
            </a:pPr>
            <a:r>
              <a:rPr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Absorption of CSF is proportionate to  CSF pressure</a:t>
            </a:r>
            <a:endParaRPr sz="1600">
              <a:latin typeface="Cairo"/>
              <a:ea typeface="Cairo"/>
              <a:cs typeface="Cairo"/>
              <a:sym typeface="Cairo"/>
            </a:endParaRPr>
          </a:p>
          <a:p>
            <a:pPr indent="-292149" lvl="0" marL="287020" marR="215265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0AD0D9"/>
              </a:buClr>
              <a:buSzPts val="1600"/>
              <a:buFont typeface="Cairo"/>
              <a:buChar char="-"/>
            </a:pPr>
            <a:r>
              <a:rPr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At pressure of </a:t>
            </a:r>
            <a:r>
              <a:rPr b="1"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112 mm </a:t>
            </a:r>
            <a:r>
              <a:rPr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(normal  average): filtration and absorption are  equal.</a:t>
            </a:r>
            <a:endParaRPr sz="1600">
              <a:latin typeface="Cairo"/>
              <a:ea typeface="Cairo"/>
              <a:cs typeface="Cairo"/>
              <a:sym typeface="Cairo"/>
            </a:endParaRPr>
          </a:p>
          <a:p>
            <a:pPr indent="-292149" lvl="0" marL="287020" marR="105918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AD0D9"/>
              </a:buClr>
              <a:buSzPts val="1600"/>
              <a:buFont typeface="Cairo"/>
              <a:buChar char="-"/>
            </a:pPr>
            <a:r>
              <a:rPr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Below pressure of</a:t>
            </a:r>
            <a:r>
              <a:rPr b="1"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68 mm </a:t>
            </a:r>
            <a:endParaRPr b="1" i="0" sz="16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292149" lvl="0" marL="287020" marR="105918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AD0D9"/>
              </a:buClr>
              <a:buSzPts val="1600"/>
              <a:buFont typeface="Cairo"/>
              <a:buChar char="-"/>
            </a:pPr>
            <a:r>
              <a:rPr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CSF,  absorption stops.</a:t>
            </a:r>
            <a:endParaRPr sz="16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51" name="Google Shape;651;p99"/>
          <p:cNvSpPr/>
          <p:nvPr/>
        </p:nvSpPr>
        <p:spPr>
          <a:xfrm>
            <a:off x="4281150" y="4455050"/>
            <a:ext cx="2343300" cy="2463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52" name="Google Shape;652;p99"/>
          <p:cNvSpPr txBox="1"/>
          <p:nvPr/>
        </p:nvSpPr>
        <p:spPr>
          <a:xfrm>
            <a:off x="367913" y="6815024"/>
            <a:ext cx="5629200" cy="4776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Functions of the CSF</a:t>
            </a:r>
            <a:endParaRPr b="1" i="0" sz="2200" u="none" cap="none" strike="noStrike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53" name="Google Shape;653;p99"/>
          <p:cNvSpPr/>
          <p:nvPr/>
        </p:nvSpPr>
        <p:spPr>
          <a:xfrm>
            <a:off x="367925" y="7434750"/>
            <a:ext cx="6038100" cy="19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3695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iro"/>
              <a:buAutoNum type="arabicPeriod"/>
            </a:pPr>
            <a:r>
              <a:rPr b="1" i="0" lang="en-GB" sz="1500" u="none" cap="none" strike="noStrike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Protective function(cushioning):</a:t>
            </a:r>
            <a:r>
              <a:rPr i="0" lang="en-GB" sz="15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-In air brain weight =1400 gm, but in its water bath of CSF , brain weight =  50 gm, making it suspended and floated effectively.</a:t>
            </a:r>
            <a:endParaRPr sz="1500">
              <a:latin typeface="Cairo"/>
              <a:ea typeface="Cairo"/>
              <a:cs typeface="Cairo"/>
              <a:sym typeface="Cairo"/>
            </a:endParaRPr>
          </a:p>
          <a:p>
            <a:pPr indent="-353695" lvl="0" marL="3556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iro"/>
              <a:buAutoNum type="arabicPeriod"/>
            </a:pPr>
            <a:r>
              <a:rPr b="1" i="0" lang="en-GB" sz="1500" u="none" cap="none" strike="noStrike">
                <a:solidFill>
                  <a:srgbClr val="3C78D8"/>
                </a:solidFill>
                <a:latin typeface="Cairo"/>
                <a:ea typeface="Cairo"/>
                <a:cs typeface="Cairo"/>
                <a:sym typeface="Cairo"/>
              </a:rPr>
              <a:t>Facilitation</a:t>
            </a:r>
            <a:r>
              <a:rPr i="0" lang="en-GB" sz="15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of pulsatile cerebral blood flow</a:t>
            </a:r>
            <a:endParaRPr sz="1500">
              <a:latin typeface="Cairo"/>
              <a:ea typeface="Cairo"/>
              <a:cs typeface="Cairo"/>
              <a:sym typeface="Cairo"/>
            </a:endParaRPr>
          </a:p>
          <a:p>
            <a:pPr indent="-353695" lvl="0" marL="3556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iro"/>
              <a:buAutoNum type="arabicPeriod"/>
            </a:pPr>
            <a:r>
              <a:rPr b="1" i="0" lang="en-GB" sz="1500" u="none" cap="none" strike="noStrike">
                <a:solidFill>
                  <a:srgbClr val="8E7CC3"/>
                </a:solidFill>
                <a:latin typeface="Cairo"/>
                <a:ea typeface="Cairo"/>
                <a:cs typeface="Cairo"/>
                <a:sym typeface="Cairo"/>
              </a:rPr>
              <a:t>Distribution </a:t>
            </a:r>
            <a:r>
              <a:rPr i="0" lang="en-GB" sz="15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of peptides, hormones, neuroendocrine factors and other  nutrients and essential substances to cells of the body</a:t>
            </a:r>
            <a:endParaRPr sz="1500">
              <a:latin typeface="Cairo"/>
              <a:ea typeface="Cairo"/>
              <a:cs typeface="Cairo"/>
              <a:sym typeface="Cairo"/>
            </a:endParaRPr>
          </a:p>
          <a:p>
            <a:pPr indent="-353695" lvl="0" marL="3556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iro"/>
              <a:buAutoNum type="arabicPeriod"/>
            </a:pPr>
            <a:r>
              <a:rPr b="1" i="0" lang="en-GB" sz="1500" u="none" cap="none" strike="noStrike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Wash away</a:t>
            </a:r>
            <a:r>
              <a:rPr i="0" lang="en-GB" sz="15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waste products.</a:t>
            </a:r>
            <a:endParaRPr sz="15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54" name="Google Shape;654;p99"/>
          <p:cNvSpPr txBox="1"/>
          <p:nvPr>
            <p:ph type="title"/>
          </p:nvPr>
        </p:nvSpPr>
        <p:spPr>
          <a:xfrm>
            <a:off x="309750" y="542500"/>
            <a:ext cx="6390900" cy="17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349875">
            <a:noAutofit/>
          </a:bodyPr>
          <a:lstStyle/>
          <a:p>
            <a:pPr indent="0" lvl="0" marL="0" marR="716280" rtl="0" algn="l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i="0" lang="en-GB" sz="15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This fluid is present in </a:t>
            </a:r>
            <a:r>
              <a:rPr i="0" lang="en-GB" sz="15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the ventricles of  the brain, cisterna around brain and in  the subarachnoid space around both the  brain and the spinal cord</a:t>
            </a:r>
            <a:r>
              <a:rPr b="1" i="0" lang="en-GB" sz="15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. </a:t>
            </a:r>
            <a:r>
              <a:rPr i="0" lang="en-GB" sz="15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All these  chambers are connected with one  another, and the pressure of the fluid is  maintained at a constant level.</a:t>
            </a:r>
            <a:endParaRPr sz="1500"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00"/>
          <p:cNvSpPr txBox="1"/>
          <p:nvPr/>
        </p:nvSpPr>
        <p:spPr>
          <a:xfrm>
            <a:off x="182395" y="470859"/>
            <a:ext cx="5629200" cy="477606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Composition of the CSF</a:t>
            </a:r>
            <a:endParaRPr b="1" i="0" sz="2200" u="none" cap="none" strike="noStrike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660" name="Google Shape;660;p100"/>
          <p:cNvGraphicFramePr/>
          <p:nvPr/>
        </p:nvGraphicFramePr>
        <p:xfrm>
          <a:off x="346495" y="31183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{285BF776-4346-42A5-BC94-1D128CC05105}</a:tableStyleId>
              </a:tblPr>
              <a:tblGrid>
                <a:gridCol w="2032000"/>
                <a:gridCol w="2032000"/>
                <a:gridCol w="2032000"/>
              </a:tblGrid>
              <a:tr h="349175">
                <a:tc>
                  <a:txBody>
                    <a:bodyPr>
                      <a:noAutofit/>
                    </a:bodyPr>
                    <a:lstStyle/>
                    <a:p>
                      <a:pPr indent="0" lvl="0" marL="10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FFFFF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Substance</a:t>
                      </a:r>
                      <a:endParaRPr sz="18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04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FFFFF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CSF</a:t>
                      </a:r>
                      <a:endParaRPr sz="18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04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FFFFF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Plasma</a:t>
                      </a:r>
                      <a:endParaRPr sz="18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04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349175">
                <a:tc>
                  <a:txBody>
                    <a:bodyPr>
                      <a:noAutofit/>
                    </a:bodyPr>
                    <a:lstStyle/>
                    <a:p>
                      <a:pPr indent="0" lvl="0" marL="10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Na+</a:t>
                      </a:r>
                      <a:endParaRPr sz="18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04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0D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147</a:t>
                      </a:r>
                      <a:endParaRPr sz="18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04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0D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150</a:t>
                      </a:r>
                      <a:endParaRPr sz="18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04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0D0"/>
                    </a:solidFill>
                  </a:tcPr>
                </a:tc>
              </a:tr>
              <a:tr h="349175">
                <a:tc>
                  <a:txBody>
                    <a:bodyPr>
                      <a:noAutofit/>
                    </a:bodyPr>
                    <a:lstStyle/>
                    <a:p>
                      <a:pPr indent="0" lvl="0" marL="10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K+</a:t>
                      </a:r>
                      <a:endParaRPr sz="18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2.9</a:t>
                      </a:r>
                      <a:endParaRPr sz="18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4.6</a:t>
                      </a:r>
                      <a:endParaRPr sz="18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BF5"/>
                    </a:solidFill>
                  </a:tcPr>
                </a:tc>
              </a:tr>
              <a:tr h="348575">
                <a:tc>
                  <a:txBody>
                    <a:bodyPr>
                      <a:noAutofit/>
                    </a:bodyPr>
                    <a:lstStyle/>
                    <a:p>
                      <a:pPr indent="0" lvl="0" marL="10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HCO3-</a:t>
                      </a:r>
                      <a:endParaRPr sz="18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0D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25</a:t>
                      </a:r>
                      <a:endParaRPr sz="18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0D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24.8</a:t>
                      </a:r>
                      <a:endParaRPr sz="18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0D0"/>
                    </a:solidFill>
                  </a:tcPr>
                </a:tc>
              </a:tr>
              <a:tr h="349175">
                <a:tc>
                  <a:txBody>
                    <a:bodyPr>
                      <a:noAutofit/>
                    </a:bodyPr>
                    <a:lstStyle/>
                    <a:p>
                      <a:pPr indent="0" lvl="0" marL="10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PCO2</a:t>
                      </a:r>
                      <a:endParaRPr sz="18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50</a:t>
                      </a:r>
                      <a:endParaRPr sz="18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39.5</a:t>
                      </a:r>
                      <a:endParaRPr sz="18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BF5"/>
                    </a:solidFill>
                  </a:tcPr>
                </a:tc>
              </a:tr>
              <a:tr h="349175">
                <a:tc>
                  <a:txBody>
                    <a:bodyPr>
                      <a:noAutofit/>
                    </a:bodyPr>
                    <a:lstStyle/>
                    <a:p>
                      <a:pPr indent="0" lvl="0" marL="10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pH</a:t>
                      </a:r>
                      <a:endParaRPr sz="18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0D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7.33</a:t>
                      </a:r>
                      <a:endParaRPr sz="18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0D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7.4</a:t>
                      </a:r>
                      <a:endParaRPr sz="14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0D0"/>
                    </a:solidFill>
                  </a:tcPr>
                </a:tc>
              </a:tr>
              <a:tr h="860975">
                <a:tc>
                  <a:txBody>
                    <a:bodyPr>
                      <a:noAutofit/>
                    </a:bodyPr>
                    <a:lstStyle/>
                    <a:p>
                      <a:pPr indent="0" lvl="0" marL="101600" marR="838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Osmolality</a:t>
                      </a:r>
                      <a:endParaRPr sz="14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28</a:t>
                      </a:r>
                      <a:r>
                        <a:rPr lang="en-GB" sz="18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9</a:t>
                      </a:r>
                      <a:endParaRPr sz="18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10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289</a:t>
                      </a:r>
                      <a:endParaRPr sz="14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BF5"/>
                    </a:solidFill>
                  </a:tcPr>
                </a:tc>
              </a:tr>
              <a:tr h="860975">
                <a:tc>
                  <a:txBody>
                    <a:bodyPr>
                      <a:noAutofit/>
                    </a:bodyPr>
                    <a:lstStyle/>
                    <a:p>
                      <a:pPr indent="0" lvl="0" marL="101600" marR="838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>
                          <a:latin typeface="Cairo"/>
                          <a:ea typeface="Cairo"/>
                          <a:cs typeface="Cairo"/>
                          <a:sym typeface="Cairo"/>
                        </a:rPr>
                        <a:t>Glucose</a:t>
                      </a:r>
                      <a:endParaRPr sz="18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CBC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>
                          <a:latin typeface="Cairo"/>
                          <a:ea typeface="Cairo"/>
                          <a:cs typeface="Cairo"/>
                          <a:sym typeface="Cairo"/>
                        </a:rPr>
                        <a:t>64</a:t>
                      </a:r>
                      <a:endParaRPr sz="18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10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CBC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>
                          <a:latin typeface="Cairo"/>
                          <a:ea typeface="Cairo"/>
                          <a:cs typeface="Cairo"/>
                          <a:sym typeface="Cairo"/>
                        </a:rPr>
                        <a:t>100</a:t>
                      </a:r>
                      <a:endParaRPr sz="18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CBCB"/>
                    </a:solidFill>
                  </a:tcPr>
                </a:tc>
              </a:tr>
            </a:tbl>
          </a:graphicData>
        </a:graphic>
      </p:graphicFrame>
      <p:sp>
        <p:nvSpPr>
          <p:cNvPr id="661" name="Google Shape;661;p100"/>
          <p:cNvSpPr txBox="1"/>
          <p:nvPr/>
        </p:nvSpPr>
        <p:spPr>
          <a:xfrm>
            <a:off x="182400" y="1100879"/>
            <a:ext cx="6424200" cy="1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291959" lvl="0" marL="2870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1600"/>
              <a:buFont typeface="Cairo"/>
              <a:buChar char="▪"/>
            </a:pPr>
            <a:r>
              <a:rPr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The composition of CSF is nearly the same as brain ECF</a:t>
            </a:r>
            <a:endParaRPr i="0" sz="16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291465" lvl="0" marL="28702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AD0D9"/>
              </a:buClr>
              <a:buSzPts val="1600"/>
              <a:buFont typeface="Cairo"/>
              <a:buChar char="▪"/>
            </a:pPr>
            <a:r>
              <a:rPr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osmotic pressure, approximately</a:t>
            </a:r>
            <a:r>
              <a:rPr i="0" lang="en-GB" sz="16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i="0" lang="en-GB" sz="1600" u="sng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equal</a:t>
            </a:r>
            <a:r>
              <a:rPr i="0" lang="en-GB" sz="16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to that of plasma; -</a:t>
            </a:r>
            <a:endParaRPr sz="1600">
              <a:latin typeface="Cairo"/>
              <a:ea typeface="Cairo"/>
              <a:cs typeface="Cairo"/>
              <a:sym typeface="Cairo"/>
            </a:endParaRPr>
          </a:p>
          <a:p>
            <a:pPr indent="-291465" lvl="0" marL="2870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1600"/>
              <a:buFont typeface="Cairo"/>
              <a:buChar char="▪"/>
            </a:pPr>
            <a:r>
              <a:rPr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sodium ion concentration is approximately</a:t>
            </a:r>
            <a:r>
              <a:rPr i="0" lang="en-GB" sz="16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i="0" lang="en-GB" sz="1600" u="sng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equal</a:t>
            </a:r>
            <a:r>
              <a:rPr i="0" lang="en-GB" sz="16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to that of plasma;</a:t>
            </a:r>
            <a:endParaRPr i="0" sz="16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291465" lvl="0" marL="2870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1600"/>
              <a:buFont typeface="Cairo"/>
              <a:buChar char="▪"/>
            </a:pPr>
            <a:r>
              <a:rPr b="1" i="0" lang="en-GB" sz="1600" u="none" cap="none" strike="noStrike">
                <a:solidFill>
                  <a:srgbClr val="A64D79"/>
                </a:solidFill>
                <a:latin typeface="Cairo"/>
                <a:ea typeface="Cairo"/>
                <a:cs typeface="Cairo"/>
                <a:sym typeface="Cairo"/>
              </a:rPr>
              <a:t>chloride </a:t>
            </a:r>
            <a:r>
              <a:rPr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ion, about</a:t>
            </a:r>
            <a:r>
              <a:rPr i="0" lang="en-GB" sz="16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i="0" lang="en-GB" sz="1600" u="sng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15 percent greater</a:t>
            </a:r>
            <a:r>
              <a:rPr i="0" lang="en-GB" sz="16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than in plasma;</a:t>
            </a:r>
            <a:endParaRPr i="0" sz="16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291465" lvl="0" marL="2870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1600"/>
              <a:buFont typeface="Cairo"/>
              <a:buChar char="▪"/>
            </a:pPr>
            <a:r>
              <a:rPr b="1" i="0" lang="en-GB" sz="1600" u="none" cap="none" strike="noStrike">
                <a:solidFill>
                  <a:srgbClr val="E69138"/>
                </a:solidFill>
                <a:latin typeface="Cairo"/>
                <a:ea typeface="Cairo"/>
                <a:cs typeface="Cairo"/>
                <a:sym typeface="Cairo"/>
              </a:rPr>
              <a:t>potassium </a:t>
            </a:r>
            <a:r>
              <a:rPr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ion, approximately</a:t>
            </a:r>
            <a:r>
              <a:rPr i="0" lang="en-GB" sz="16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i="0" lang="en-GB" sz="1600" u="sng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40 percent less</a:t>
            </a:r>
            <a:endParaRPr i="0" sz="16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291465" lvl="0" marL="2870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1600"/>
              <a:buFont typeface="Cairo"/>
              <a:buChar char="▪"/>
            </a:pPr>
            <a:r>
              <a:rPr b="1" i="0" lang="en-GB" sz="1600" u="none" cap="none" strike="noStrike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glucose </a:t>
            </a:r>
            <a:r>
              <a:rPr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about</a:t>
            </a:r>
            <a:r>
              <a:rPr i="0" lang="en-GB" sz="16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i="0" lang="en-GB" sz="1600" u="sng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30 percent less</a:t>
            </a:r>
            <a:r>
              <a:rPr i="0" lang="en-GB" sz="1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.</a:t>
            </a:r>
            <a:endParaRPr i="0" sz="16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01"/>
          <p:cNvSpPr txBox="1"/>
          <p:nvPr/>
        </p:nvSpPr>
        <p:spPr>
          <a:xfrm>
            <a:off x="839125" y="441800"/>
            <a:ext cx="4662600" cy="476400"/>
          </a:xfrm>
          <a:prstGeom prst="rect">
            <a:avLst/>
          </a:prstGeom>
          <a:gradFill>
            <a:gsLst>
              <a:gs pos="0">
                <a:srgbClr val="DB0000">
                  <a:alpha val="51372"/>
                </a:srgbClr>
              </a:gs>
              <a:gs pos="100000">
                <a:srgbClr val="BE0606">
                  <a:alpha val="80000"/>
                </a:srgbClr>
              </a:gs>
            </a:gsLst>
            <a:lin ang="10800025" scaled="0"/>
          </a:gradFill>
          <a:ln cap="flat" cmpd="sng" w="9525">
            <a:solidFill>
              <a:srgbClr val="4A86E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Brief Summary </a:t>
            </a:r>
            <a:endParaRPr b="1" sz="22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667" name="Google Shape;667;p101"/>
          <p:cNvPicPr preferRelativeResize="0"/>
          <p:nvPr/>
        </p:nvPicPr>
        <p:blipFill rotWithShape="1">
          <a:blip r:embed="rId3">
            <a:alphaModFix/>
          </a:blip>
          <a:srcRect b="0" l="1136" r="0" t="0"/>
          <a:stretch/>
        </p:blipFill>
        <p:spPr>
          <a:xfrm>
            <a:off x="250550" y="1107650"/>
            <a:ext cx="6239625" cy="82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101"/>
          <p:cNvSpPr/>
          <p:nvPr/>
        </p:nvSpPr>
        <p:spPr>
          <a:xfrm>
            <a:off x="379475" y="1371375"/>
            <a:ext cx="1279200" cy="19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101"/>
          <p:cNvSpPr/>
          <p:nvPr/>
        </p:nvSpPr>
        <p:spPr>
          <a:xfrm>
            <a:off x="379475" y="2022250"/>
            <a:ext cx="1585200" cy="19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101"/>
          <p:cNvSpPr/>
          <p:nvPr/>
        </p:nvSpPr>
        <p:spPr>
          <a:xfrm>
            <a:off x="379475" y="2839825"/>
            <a:ext cx="1585200" cy="19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71" name="Google Shape;671;p101"/>
          <p:cNvCxnSpPr/>
          <p:nvPr/>
        </p:nvCxnSpPr>
        <p:spPr>
          <a:xfrm>
            <a:off x="766925" y="3183750"/>
            <a:ext cx="962700" cy="13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2" name="Google Shape;672;p101"/>
          <p:cNvCxnSpPr/>
          <p:nvPr/>
        </p:nvCxnSpPr>
        <p:spPr>
          <a:xfrm>
            <a:off x="766925" y="6467150"/>
            <a:ext cx="962700" cy="13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3" name="Google Shape;673;p101"/>
          <p:cNvSpPr/>
          <p:nvPr/>
        </p:nvSpPr>
        <p:spPr>
          <a:xfrm rot="10800000">
            <a:off x="326600" y="1041400"/>
            <a:ext cx="6210900" cy="8426400"/>
          </a:xfrm>
          <a:prstGeom prst="snip2DiagRect">
            <a:avLst>
              <a:gd fmla="val 0" name="adj1"/>
              <a:gd fmla="val 4460" name="adj2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02"/>
          <p:cNvSpPr txBox="1"/>
          <p:nvPr/>
        </p:nvSpPr>
        <p:spPr>
          <a:xfrm rot="5400000">
            <a:off x="3444975" y="7002900"/>
            <a:ext cx="9201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Answers: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1-D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2-A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3-D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4-C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5-C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6-A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7-A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8-B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9-B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10-A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79" name="Google Shape;679;p102"/>
          <p:cNvSpPr txBox="1"/>
          <p:nvPr/>
        </p:nvSpPr>
        <p:spPr>
          <a:xfrm>
            <a:off x="237500" y="896775"/>
            <a:ext cx="28746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1-which one of the following 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does not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supply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 the brain with blood? </a:t>
            </a:r>
            <a:endParaRPr b="1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80" name="Google Shape;680;p102"/>
          <p:cNvSpPr txBox="1"/>
          <p:nvPr/>
        </p:nvSpPr>
        <p:spPr>
          <a:xfrm>
            <a:off x="234650" y="2320975"/>
            <a:ext cx="28746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2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-The circle of Willis is origin of how many large vessels?</a:t>
            </a:r>
            <a:endParaRPr b="1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81" name="Google Shape;681;p102"/>
          <p:cNvSpPr txBox="1"/>
          <p:nvPr/>
        </p:nvSpPr>
        <p:spPr>
          <a:xfrm>
            <a:off x="171625" y="3849525"/>
            <a:ext cx="2874600" cy="7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3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- 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what 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results if blood flow to the brain is below 18 to 20 ml / 100 g / min  </a:t>
            </a:r>
            <a:br>
              <a:rPr b="1" lang="en-GB">
                <a:latin typeface="Cairo"/>
                <a:ea typeface="Cairo"/>
                <a:cs typeface="Cairo"/>
                <a:sym typeface="Cairo"/>
              </a:rPr>
            </a:br>
            <a:endParaRPr b="1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82" name="Google Shape;682;p102"/>
          <p:cNvSpPr txBox="1"/>
          <p:nvPr/>
        </p:nvSpPr>
        <p:spPr>
          <a:xfrm>
            <a:off x="171625" y="5568775"/>
            <a:ext cx="28746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4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-The net pressure of blood flow to the brain is.</a:t>
            </a:r>
            <a:endParaRPr b="1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83" name="Google Shape;683;p102"/>
          <p:cNvSpPr txBox="1"/>
          <p:nvPr/>
        </p:nvSpPr>
        <p:spPr>
          <a:xfrm>
            <a:off x="237500" y="7142700"/>
            <a:ext cx="28746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5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-The vascular smooth muscles are highly responsive to changes in pressure, a process called</a:t>
            </a:r>
            <a:endParaRPr b="1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84" name="Google Shape;684;p102"/>
          <p:cNvSpPr txBox="1"/>
          <p:nvPr/>
        </p:nvSpPr>
        <p:spPr>
          <a:xfrm>
            <a:off x="316550" y="1339950"/>
            <a:ext cx="2874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A-internal carotid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artery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B-vertebral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artery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C-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basilar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artery.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D-external carotid artery.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85" name="Google Shape;685;p102"/>
          <p:cNvSpPr txBox="1"/>
          <p:nvPr/>
        </p:nvSpPr>
        <p:spPr>
          <a:xfrm>
            <a:off x="316550" y="2735613"/>
            <a:ext cx="2874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A-6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B-5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C-4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D-7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86" name="Google Shape;686;p102"/>
          <p:cNvSpPr txBox="1"/>
          <p:nvPr/>
        </p:nvSpPr>
        <p:spPr>
          <a:xfrm>
            <a:off x="316550" y="4505688"/>
            <a:ext cx="2874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A-h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B-tissue death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C-normal blood flow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D-Ischemia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87" name="Google Shape;687;p102"/>
          <p:cNvSpPr txBox="1"/>
          <p:nvPr/>
        </p:nvSpPr>
        <p:spPr>
          <a:xfrm>
            <a:off x="395600" y="6114000"/>
            <a:ext cx="2874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A-extracranial pressure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B-Mean Arterial pressure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C-Cerebral perfusion pressure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D-intracranial pressure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88" name="Google Shape;688;p102"/>
          <p:cNvSpPr txBox="1"/>
          <p:nvPr/>
        </p:nvSpPr>
        <p:spPr>
          <a:xfrm>
            <a:off x="395600" y="7815300"/>
            <a:ext cx="2874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A-Neurogenic Autoregulation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B-Metabolic Autoregulation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C-myogenic activity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D-hydrogenic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activity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89" name="Google Shape;689;p102"/>
          <p:cNvSpPr txBox="1"/>
          <p:nvPr/>
        </p:nvSpPr>
        <p:spPr>
          <a:xfrm>
            <a:off x="3046225" y="768725"/>
            <a:ext cx="3751500" cy="78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6-</a:t>
            </a: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)which when of the following is the the primary stimulus that will cause v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asodilatation?</a:t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a)H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b)CO</a:t>
            </a:r>
            <a:r>
              <a:rPr baseline="-25000" lang="en-GB">
                <a:latin typeface="Cairo"/>
                <a:ea typeface="Cairo"/>
                <a:cs typeface="Cairo"/>
                <a:sym typeface="Cairo"/>
              </a:rPr>
              <a:t>2</a:t>
            </a:r>
            <a:endParaRPr baseline="-250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c)O</a:t>
            </a:r>
            <a:r>
              <a:rPr baseline="-25000" lang="en-GB">
                <a:latin typeface="Cairo"/>
                <a:ea typeface="Cairo"/>
                <a:cs typeface="Cairo"/>
                <a:sym typeface="Cairo"/>
              </a:rPr>
              <a:t>2</a:t>
            </a:r>
            <a:endParaRPr baseline="-250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7-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…........increase in arterial PCO2,  approximately doubles the cerebral blood flow</a:t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a)70%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b)50%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c)75%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d)89%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8-ANS and Neurochemical control have a …....... Role and Metabolic Autoregulation has a ….......role ?</a:t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a)major .. minor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b)minor ...major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c)major ... major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d)miner ... minor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9-….. can dirctly penetrate the blood BBB while …... cant</a:t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a)O</a:t>
            </a:r>
            <a:r>
              <a:rPr baseline="-25000" lang="en-GB">
                <a:latin typeface="Cairo"/>
                <a:ea typeface="Cairo"/>
                <a:cs typeface="Cairo"/>
                <a:sym typeface="Cairo"/>
              </a:rPr>
              <a:t>2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......CO</a:t>
            </a:r>
            <a:r>
              <a:rPr baseline="-25000" lang="en-GB">
                <a:latin typeface="Cairo"/>
                <a:ea typeface="Cairo"/>
                <a:cs typeface="Cairo"/>
                <a:sym typeface="Cairo"/>
              </a:rPr>
              <a:t>2</a:t>
            </a:r>
            <a:endParaRPr baseline="-250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b)CO</a:t>
            </a:r>
            <a:r>
              <a:rPr baseline="-25000" lang="en-GB">
                <a:latin typeface="Cairo"/>
                <a:ea typeface="Cairo"/>
                <a:cs typeface="Cairo"/>
                <a:sym typeface="Cairo"/>
              </a:rPr>
              <a:t>2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.....H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c)H.... CO</a:t>
            </a:r>
            <a:r>
              <a:rPr baseline="-25000" lang="en-GB">
                <a:latin typeface="Cairo"/>
                <a:ea typeface="Cairo"/>
                <a:cs typeface="Cairo"/>
                <a:sym typeface="Cairo"/>
              </a:rPr>
              <a:t>2</a:t>
            </a:r>
            <a:endParaRPr baseline="-250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10-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 an increase in ICP will lead to a …...in CBF and a ….....in cerebral perfusion</a:t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a)decrease …. decrease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b)increase .... decrease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c)decrease ...increase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d)increase .....increase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87"/>
          <p:cNvSpPr txBox="1"/>
          <p:nvPr/>
        </p:nvSpPr>
        <p:spPr>
          <a:xfrm>
            <a:off x="320400" y="670925"/>
            <a:ext cx="3417000" cy="4776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CEREBRAL CIRCULATION</a:t>
            </a:r>
            <a:endParaRPr b="1" sz="18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2" name="Google Shape;472;p87"/>
          <p:cNvSpPr txBox="1"/>
          <p:nvPr/>
        </p:nvSpPr>
        <p:spPr>
          <a:xfrm>
            <a:off x="3737525" y="7454825"/>
            <a:ext cx="2773200" cy="19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FF00"/>
                </a:solidFill>
                <a:latin typeface="Cairo"/>
                <a:ea typeface="Cairo"/>
                <a:cs typeface="Cairo"/>
                <a:sym typeface="Cairo"/>
              </a:rPr>
              <a:t>The clinical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consequences of vascular disease in the cerebral circulation is depend upon which vessels or combinations of vessels are involved.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3" name="Google Shape;473;p87"/>
          <p:cNvSpPr txBox="1"/>
          <p:nvPr/>
        </p:nvSpPr>
        <p:spPr>
          <a:xfrm>
            <a:off x="212750" y="2542100"/>
            <a:ext cx="2847000" cy="23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❖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The vertebral arteries unite to form Basilar artery. 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❖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The basilar artery and the carotids arteries form the circle of Willis.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The circle of Willis is origin of six large vessels</a:t>
            </a:r>
            <a:br>
              <a:rPr lang="en-GB"/>
            </a:br>
            <a:br>
              <a:rPr lang="en-GB"/>
            </a:br>
            <a:endParaRPr/>
          </a:p>
        </p:txBody>
      </p:sp>
      <p:pic>
        <p:nvPicPr>
          <p:cNvPr id="474" name="Google Shape;474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388" y="4788150"/>
            <a:ext cx="2332850" cy="2160901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87"/>
          <p:cNvSpPr txBox="1"/>
          <p:nvPr/>
        </p:nvSpPr>
        <p:spPr>
          <a:xfrm>
            <a:off x="212750" y="1505825"/>
            <a:ext cx="6214800" cy="9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b="1" lang="en-GB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Brain receive its blood supply from four </a:t>
            </a:r>
            <a:r>
              <a:rPr b="1" lang="en-GB" sz="1600" u="sng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main arteries</a:t>
            </a:r>
            <a:r>
              <a:rPr b="1" lang="en-GB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: </a:t>
            </a:r>
            <a:b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- </a:t>
            </a:r>
            <a:r>
              <a:rPr lang="en-GB" sz="1500">
                <a:latin typeface="Cairo"/>
                <a:ea typeface="Cairo"/>
                <a:cs typeface="Cairo"/>
                <a:sym typeface="Cairo"/>
              </a:rPr>
              <a:t>Two internal carotid arteries</a:t>
            </a:r>
            <a:br>
              <a:rPr lang="en-GB" sz="1500">
                <a:latin typeface="Cairo"/>
                <a:ea typeface="Cairo"/>
                <a:cs typeface="Cairo"/>
                <a:sym typeface="Cairo"/>
              </a:rPr>
            </a:br>
            <a:r>
              <a:rPr lang="en-GB" sz="1500">
                <a:latin typeface="Cairo"/>
                <a:ea typeface="Cairo"/>
                <a:cs typeface="Cairo"/>
                <a:sym typeface="Cairo"/>
              </a:rPr>
              <a:t>- Two vertebral arteries. </a:t>
            </a:r>
            <a:endParaRPr sz="1500"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76" name="Google Shape;476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6862" y="4706182"/>
            <a:ext cx="3730749" cy="2160886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87"/>
          <p:cNvSpPr/>
          <p:nvPr/>
        </p:nvSpPr>
        <p:spPr>
          <a:xfrm>
            <a:off x="2864944" y="5708986"/>
            <a:ext cx="641100" cy="198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87"/>
          <p:cNvSpPr/>
          <p:nvPr/>
        </p:nvSpPr>
        <p:spPr>
          <a:xfrm>
            <a:off x="2806863" y="5907934"/>
            <a:ext cx="498900" cy="198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87"/>
          <p:cNvSpPr/>
          <p:nvPr/>
        </p:nvSpPr>
        <p:spPr>
          <a:xfrm>
            <a:off x="2822130" y="6106360"/>
            <a:ext cx="498900" cy="124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87"/>
          <p:cNvSpPr/>
          <p:nvPr/>
        </p:nvSpPr>
        <p:spPr>
          <a:xfrm>
            <a:off x="320388" y="5878903"/>
            <a:ext cx="798900" cy="289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87"/>
          <p:cNvSpPr/>
          <p:nvPr/>
        </p:nvSpPr>
        <p:spPr>
          <a:xfrm>
            <a:off x="464133" y="5516105"/>
            <a:ext cx="491400" cy="243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87"/>
          <p:cNvSpPr/>
          <p:nvPr/>
        </p:nvSpPr>
        <p:spPr>
          <a:xfrm>
            <a:off x="530578" y="6170288"/>
            <a:ext cx="491400" cy="243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87"/>
          <p:cNvSpPr txBox="1"/>
          <p:nvPr/>
        </p:nvSpPr>
        <p:spPr>
          <a:xfrm>
            <a:off x="464125" y="7695425"/>
            <a:ext cx="2895000" cy="17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Substances injected into one carotid artery distributed completely to the cerebral hemisphere on that side. Normally </a:t>
            </a:r>
            <a:r>
              <a:rPr b="1"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no crossing over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occurs </a:t>
            </a:r>
            <a:r>
              <a:rPr lang="en-GB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because of equal pressure on both sides.</a:t>
            </a:r>
            <a:endParaRPr u="sng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4" name="Google Shape;484;p87"/>
          <p:cNvSpPr/>
          <p:nvPr/>
        </p:nvSpPr>
        <p:spPr>
          <a:xfrm>
            <a:off x="4331890" y="2446024"/>
            <a:ext cx="1177500" cy="3264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circle of Willis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485" name="Google Shape;485;p87"/>
          <p:cNvSpPr/>
          <p:nvPr/>
        </p:nvSpPr>
        <p:spPr>
          <a:xfrm>
            <a:off x="3078650" y="3607628"/>
            <a:ext cx="756000" cy="4659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internal carotid artery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6" name="Google Shape;486;p87"/>
          <p:cNvSpPr/>
          <p:nvPr/>
        </p:nvSpPr>
        <p:spPr>
          <a:xfrm>
            <a:off x="4968018" y="3747109"/>
            <a:ext cx="719400" cy="32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vertebral artery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7" name="Google Shape;487;p87"/>
          <p:cNvSpPr/>
          <p:nvPr/>
        </p:nvSpPr>
        <p:spPr>
          <a:xfrm>
            <a:off x="4177294" y="3747109"/>
            <a:ext cx="719400" cy="32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vertebral artery</a:t>
            </a:r>
            <a:endParaRPr sz="1000">
              <a:solidFill>
                <a:srgbClr val="FFFFFF"/>
              </a:solidFill>
            </a:endParaRPr>
          </a:p>
        </p:txBody>
      </p:sp>
      <p:cxnSp>
        <p:nvCxnSpPr>
          <p:cNvPr id="488" name="Google Shape;488;p87"/>
          <p:cNvCxnSpPr>
            <a:stCxn id="484" idx="2"/>
            <a:endCxn id="489" idx="0"/>
          </p:cNvCxnSpPr>
          <p:nvPr/>
        </p:nvCxnSpPr>
        <p:spPr>
          <a:xfrm flipH="1" rot="-5400000">
            <a:off x="4834540" y="2858524"/>
            <a:ext cx="1728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0" name="Google Shape;490;p87"/>
          <p:cNvCxnSpPr>
            <a:stCxn id="485" idx="0"/>
            <a:endCxn id="484" idx="1"/>
          </p:cNvCxnSpPr>
          <p:nvPr/>
        </p:nvCxnSpPr>
        <p:spPr>
          <a:xfrm rot="-5400000">
            <a:off x="3395000" y="2670878"/>
            <a:ext cx="998400" cy="875100"/>
          </a:xfrm>
          <a:prstGeom prst="bentConnector2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1" name="Google Shape;491;p87"/>
          <p:cNvCxnSpPr>
            <a:stCxn id="489" idx="2"/>
            <a:endCxn id="486" idx="0"/>
          </p:cNvCxnSpPr>
          <p:nvPr/>
        </p:nvCxnSpPr>
        <p:spPr>
          <a:xfrm flipH="1" rot="-5400000">
            <a:off x="4886375" y="3305825"/>
            <a:ext cx="475500" cy="4071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2" name="Google Shape;492;p87"/>
          <p:cNvCxnSpPr>
            <a:stCxn id="487" idx="0"/>
            <a:endCxn id="489" idx="2"/>
          </p:cNvCxnSpPr>
          <p:nvPr/>
        </p:nvCxnSpPr>
        <p:spPr>
          <a:xfrm rot="-5400000">
            <a:off x="4491094" y="3317509"/>
            <a:ext cx="475500" cy="3837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9" name="Google Shape;489;p87"/>
          <p:cNvSpPr/>
          <p:nvPr/>
        </p:nvSpPr>
        <p:spPr>
          <a:xfrm>
            <a:off x="4542575" y="2945225"/>
            <a:ext cx="756000" cy="326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basilar artery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493" name="Google Shape;493;p87"/>
          <p:cNvSpPr/>
          <p:nvPr/>
        </p:nvSpPr>
        <p:spPr>
          <a:xfrm flipH="1">
            <a:off x="5923550" y="3606423"/>
            <a:ext cx="683700" cy="4659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internal carotid artery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4" name="Google Shape;494;p87"/>
          <p:cNvCxnSpPr>
            <a:stCxn id="493" idx="0"/>
            <a:endCxn id="484" idx="3"/>
          </p:cNvCxnSpPr>
          <p:nvPr/>
        </p:nvCxnSpPr>
        <p:spPr>
          <a:xfrm flipH="1" rot="5400000">
            <a:off x="5388800" y="2729823"/>
            <a:ext cx="997200" cy="756000"/>
          </a:xfrm>
          <a:prstGeom prst="bentConnector2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5" name="Google Shape;495;p87"/>
          <p:cNvCxnSpPr/>
          <p:nvPr/>
        </p:nvCxnSpPr>
        <p:spPr>
          <a:xfrm flipH="1">
            <a:off x="2726425" y="4875275"/>
            <a:ext cx="22500" cy="20532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96" name="Google Shape;496;p87"/>
          <p:cNvSpPr txBox="1"/>
          <p:nvPr/>
        </p:nvSpPr>
        <p:spPr>
          <a:xfrm>
            <a:off x="320400" y="7121548"/>
            <a:ext cx="3108600" cy="4263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Carotid artery injection </a:t>
            </a:r>
            <a:endParaRPr b="1" sz="18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97" name="Google Shape;497;p87"/>
          <p:cNvSpPr txBox="1"/>
          <p:nvPr/>
        </p:nvSpPr>
        <p:spPr>
          <a:xfrm>
            <a:off x="3597000" y="7121548"/>
            <a:ext cx="3108600" cy="4263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Clinical significance</a:t>
            </a:r>
            <a:endParaRPr b="1" sz="18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2025" y="7224875"/>
            <a:ext cx="1784800" cy="172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575" y="6874606"/>
            <a:ext cx="3683901" cy="1938893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88"/>
          <p:cNvSpPr txBox="1"/>
          <p:nvPr/>
        </p:nvSpPr>
        <p:spPr>
          <a:xfrm>
            <a:off x="320400" y="8813500"/>
            <a:ext cx="42129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</a:rPr>
              <a:t>Group of arteries near the base of the brain which is called </a:t>
            </a:r>
            <a:r>
              <a:rPr lang="en-GB" sz="1200">
                <a:solidFill>
                  <a:srgbClr val="666666"/>
                </a:solidFill>
              </a:rPr>
              <a:t>t</a:t>
            </a:r>
            <a:r>
              <a:rPr b="1" lang="en-GB" sz="1200">
                <a:solidFill>
                  <a:srgbClr val="666666"/>
                </a:solidFill>
              </a:rPr>
              <a:t>he Arterial Circle of Willis. </a:t>
            </a:r>
            <a:br>
              <a:rPr lang="en-GB" sz="1200">
                <a:solidFill>
                  <a:srgbClr val="999999"/>
                </a:solidFill>
              </a:rPr>
            </a:br>
            <a:r>
              <a:rPr lang="en-GB" sz="1200">
                <a:solidFill>
                  <a:srgbClr val="999999"/>
                </a:solidFill>
              </a:rPr>
              <a:t>English physician, </a:t>
            </a:r>
            <a:r>
              <a:rPr b="1" lang="en-GB" sz="1200">
                <a:solidFill>
                  <a:srgbClr val="666666"/>
                </a:solidFill>
              </a:rPr>
              <a:t>Thomas Willis</a:t>
            </a:r>
            <a:r>
              <a:rPr b="1" lang="en-GB" sz="1200">
                <a:solidFill>
                  <a:srgbClr val="999999"/>
                </a:solidFill>
              </a:rPr>
              <a:t>,</a:t>
            </a:r>
            <a:r>
              <a:rPr lang="en-GB" sz="1200">
                <a:solidFill>
                  <a:srgbClr val="999999"/>
                </a:solidFill>
              </a:rPr>
              <a:t> who discovered it and then published findings in 1664, on  Cerebri anatomi </a:t>
            </a:r>
            <a:br>
              <a:rPr lang="en-GB" sz="1200">
                <a:solidFill>
                  <a:srgbClr val="999999"/>
                </a:solidFill>
              </a:rPr>
            </a:br>
            <a:endParaRPr sz="1200">
              <a:solidFill>
                <a:srgbClr val="999999"/>
              </a:solidFill>
            </a:endParaRPr>
          </a:p>
        </p:txBody>
      </p:sp>
      <p:pic>
        <p:nvPicPr>
          <p:cNvPr id="505" name="Google Shape;505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2925" y="1286825"/>
            <a:ext cx="3683900" cy="586659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88"/>
          <p:cNvSpPr txBox="1"/>
          <p:nvPr/>
        </p:nvSpPr>
        <p:spPr>
          <a:xfrm>
            <a:off x="320400" y="1286825"/>
            <a:ext cx="2376600" cy="4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The circle of Willis consists of six large Vessels: </a:t>
            </a:r>
            <a:endParaRPr b="1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airo"/>
                <a:ea typeface="Cairo"/>
                <a:cs typeface="Cairo"/>
                <a:sym typeface="Cairo"/>
              </a:rPr>
              <a:t>1-</a:t>
            </a:r>
            <a:r>
              <a:rPr lang="en-GB" sz="1500">
                <a:latin typeface="Cairo"/>
                <a:ea typeface="Cairo"/>
                <a:cs typeface="Cairo"/>
                <a:sym typeface="Cairo"/>
              </a:rPr>
              <a:t>Anterior cerebral artery (left and right) Anterior communicating artery </a:t>
            </a:r>
            <a:endParaRPr sz="15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airo"/>
                <a:ea typeface="Cairo"/>
                <a:cs typeface="Cairo"/>
                <a:sym typeface="Cairo"/>
              </a:rPr>
              <a:t>2-</a:t>
            </a:r>
            <a:r>
              <a:rPr lang="en-GB" sz="1500">
                <a:latin typeface="Cairo"/>
                <a:ea typeface="Cairo"/>
                <a:cs typeface="Cairo"/>
                <a:sym typeface="Cairo"/>
              </a:rPr>
              <a:t>Internal carotid artery (left and right) </a:t>
            </a:r>
            <a:endParaRPr sz="15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airo"/>
                <a:ea typeface="Cairo"/>
                <a:cs typeface="Cairo"/>
                <a:sym typeface="Cairo"/>
              </a:rPr>
              <a:t>3-</a:t>
            </a:r>
            <a:r>
              <a:rPr lang="en-GB" sz="1500">
                <a:latin typeface="Cairo"/>
                <a:ea typeface="Cairo"/>
                <a:cs typeface="Cairo"/>
                <a:sym typeface="Cairo"/>
              </a:rPr>
              <a:t>Posterior</a:t>
            </a:r>
            <a:r>
              <a:rPr lang="en-GB" sz="1500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sz="1500">
                <a:latin typeface="Cairo"/>
                <a:ea typeface="Cairo"/>
                <a:cs typeface="Cairo"/>
                <a:sym typeface="Cairo"/>
              </a:rPr>
              <a:t>cerebral artery (left and right) Posterior communicating artery (left and right) Basilar artery</a:t>
            </a:r>
            <a:endParaRPr sz="15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N.B:</a:t>
            </a:r>
            <a:r>
              <a:rPr lang="en-GB" sz="1500">
                <a:latin typeface="Cairo"/>
                <a:ea typeface="Cairo"/>
                <a:cs typeface="Cairo"/>
                <a:sym typeface="Cairo"/>
              </a:rPr>
              <a:t> The middle cerebral arteries, supplying the brain, are </a:t>
            </a:r>
            <a:r>
              <a:rPr b="1" lang="en-GB" sz="1500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not considered part of the circle.</a:t>
            </a:r>
            <a:endParaRPr b="1" sz="1500" u="sng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07" name="Google Shape;507;p88"/>
          <p:cNvSpPr txBox="1"/>
          <p:nvPr/>
        </p:nvSpPr>
        <p:spPr>
          <a:xfrm>
            <a:off x="320400" y="670925"/>
            <a:ext cx="3417000" cy="4776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CEREBRAL CIRCULATION</a:t>
            </a:r>
            <a:endParaRPr b="1" sz="18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9"/>
          <p:cNvSpPr/>
          <p:nvPr/>
        </p:nvSpPr>
        <p:spPr>
          <a:xfrm>
            <a:off x="184650" y="474725"/>
            <a:ext cx="6454500" cy="91779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89"/>
          <p:cNvSpPr txBox="1"/>
          <p:nvPr/>
        </p:nvSpPr>
        <p:spPr>
          <a:xfrm>
            <a:off x="320400" y="518525"/>
            <a:ext cx="2811300" cy="4776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Innervation</a:t>
            </a:r>
            <a:br>
              <a:rPr b="1" lang="en-GB" sz="20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</a:br>
            <a:endParaRPr b="1" sz="20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14" name="Google Shape;514;p89"/>
          <p:cNvSpPr txBox="1"/>
          <p:nvPr/>
        </p:nvSpPr>
        <p:spPr>
          <a:xfrm>
            <a:off x="437300" y="945025"/>
            <a:ext cx="5163000" cy="30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Cairo"/>
                <a:ea typeface="Cairo"/>
                <a:cs typeface="Cairo"/>
                <a:sym typeface="Cairo"/>
              </a:rPr>
              <a:t>Three systems of nerves innervate the cerebral blood vessels: </a:t>
            </a:r>
            <a:endParaRPr b="1" sz="1600">
              <a:latin typeface="Cairo"/>
              <a:ea typeface="Cairo"/>
              <a:cs typeface="Cairo"/>
              <a:sym typeface="Cairo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Cairo"/>
              <a:buAutoNum type="arabicPeriod"/>
            </a:pPr>
            <a:r>
              <a:rPr b="1" lang="en-GB" sz="1600" u="sng">
                <a:solidFill>
                  <a:srgbClr val="38761D"/>
                </a:solidFill>
                <a:highlight>
                  <a:srgbClr val="D9EAD3"/>
                </a:highlight>
                <a:latin typeface="Cairo"/>
                <a:ea typeface="Cairo"/>
                <a:cs typeface="Cairo"/>
                <a:sym typeface="Cairo"/>
              </a:rPr>
              <a:t>Sympathetic</a:t>
            </a:r>
            <a:r>
              <a:rPr b="1" lang="en-GB" sz="1600" u="sng">
                <a:highlight>
                  <a:srgbClr val="D9EAD3"/>
                </a:highlight>
                <a:latin typeface="Cairo"/>
                <a:ea typeface="Cairo"/>
                <a:cs typeface="Cairo"/>
                <a:sym typeface="Cairo"/>
              </a:rPr>
              <a:t>:</a:t>
            </a:r>
            <a:r>
              <a:rPr lang="en-GB" sz="1600">
                <a:latin typeface="Cairo"/>
                <a:ea typeface="Cairo"/>
                <a:cs typeface="Cairo"/>
                <a:sym typeface="Cairo"/>
              </a:rPr>
              <a:t> Postganglionic sympathetic neurons have</a:t>
            </a:r>
            <a:r>
              <a:rPr b="1" lang="en-GB" sz="1600">
                <a:latin typeface="Cairo"/>
                <a:ea typeface="Cairo"/>
                <a:cs typeface="Cairo"/>
                <a:sym typeface="Cairo"/>
              </a:rPr>
              <a:t> their bodies in the </a:t>
            </a:r>
            <a:r>
              <a:rPr b="1" lang="en-GB" sz="16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superior cervical ganglia.</a:t>
            </a:r>
            <a:r>
              <a:rPr b="1" lang="en-GB" sz="1600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sz="1600">
                <a:latin typeface="Cairo"/>
                <a:ea typeface="Cairo"/>
                <a:cs typeface="Cairo"/>
                <a:sym typeface="Cairo"/>
              </a:rPr>
              <a:t>During acute hypertension it attenuates the increase in CBF. </a:t>
            </a:r>
            <a:endParaRPr sz="1600">
              <a:latin typeface="Cairo"/>
              <a:ea typeface="Cairo"/>
              <a:cs typeface="Cairo"/>
              <a:sym typeface="Cairo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Cairo"/>
              <a:buAutoNum type="arabicPeriod"/>
            </a:pPr>
            <a:r>
              <a:rPr b="1" lang="en-GB" sz="1600" u="sng">
                <a:solidFill>
                  <a:srgbClr val="3C78D8"/>
                </a:solidFill>
                <a:highlight>
                  <a:srgbClr val="C9DAF8"/>
                </a:highlight>
                <a:latin typeface="Cairo"/>
                <a:ea typeface="Cairo"/>
                <a:cs typeface="Cairo"/>
                <a:sym typeface="Cairo"/>
              </a:rPr>
              <a:t>Parasympathetic</a:t>
            </a:r>
            <a:r>
              <a:rPr b="1" lang="en-GB" sz="1600">
                <a:solidFill>
                  <a:srgbClr val="3C78D8"/>
                </a:solidFill>
                <a:highlight>
                  <a:srgbClr val="C9DAF8"/>
                </a:highlight>
                <a:latin typeface="Cairo"/>
                <a:ea typeface="Cairo"/>
                <a:cs typeface="Cairo"/>
                <a:sym typeface="Cairo"/>
              </a:rPr>
              <a:t>:</a:t>
            </a:r>
            <a:r>
              <a:rPr lang="en-GB" sz="1600">
                <a:latin typeface="Cairo"/>
                <a:ea typeface="Cairo"/>
                <a:cs typeface="Cairo"/>
                <a:sym typeface="Cairo"/>
              </a:rPr>
              <a:t> Cholinergic neuron originate in </a:t>
            </a:r>
            <a:r>
              <a:rPr b="1" lang="en-GB" sz="1600">
                <a:solidFill>
                  <a:srgbClr val="E69138"/>
                </a:solidFill>
                <a:latin typeface="Cairo"/>
                <a:ea typeface="Cairo"/>
                <a:cs typeface="Cairo"/>
                <a:sym typeface="Cairo"/>
              </a:rPr>
              <a:t>sphenopalatine ganglia</a:t>
            </a:r>
            <a:r>
              <a:rPr lang="en-GB" sz="1600">
                <a:latin typeface="Cairo"/>
                <a:ea typeface="Cairo"/>
                <a:cs typeface="Cairo"/>
                <a:sym typeface="Cairo"/>
              </a:rPr>
              <a:t> end on large arteries. </a:t>
            </a:r>
            <a:endParaRPr sz="1600">
              <a:latin typeface="Cairo"/>
              <a:ea typeface="Cairo"/>
              <a:cs typeface="Cairo"/>
              <a:sym typeface="Cairo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Cairo"/>
              <a:buAutoNum type="arabicPeriod"/>
            </a:pPr>
            <a:r>
              <a:rPr b="1" lang="en-GB" sz="1600" u="sng">
                <a:solidFill>
                  <a:srgbClr val="A64D79"/>
                </a:solidFill>
                <a:highlight>
                  <a:srgbClr val="EAD1DC"/>
                </a:highlight>
                <a:latin typeface="Cairo"/>
                <a:ea typeface="Cairo"/>
                <a:cs typeface="Cairo"/>
                <a:sym typeface="Cairo"/>
              </a:rPr>
              <a:t>Sensory nerves.</a:t>
            </a:r>
            <a:endParaRPr b="1" sz="1600" u="sng">
              <a:solidFill>
                <a:srgbClr val="A64D79"/>
              </a:solidFill>
              <a:highlight>
                <a:srgbClr val="EAD1DC"/>
              </a:highlight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15" name="Google Shape;515;p89"/>
          <p:cNvSpPr txBox="1"/>
          <p:nvPr/>
        </p:nvSpPr>
        <p:spPr>
          <a:xfrm>
            <a:off x="372825" y="3355325"/>
            <a:ext cx="5781300" cy="4776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Blood Brain Barrier</a:t>
            </a:r>
            <a:br>
              <a:rPr b="1" lang="en-GB" sz="20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</a:br>
            <a:endParaRPr b="1" sz="20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16" name="Google Shape;516;p89"/>
          <p:cNvSpPr txBox="1"/>
          <p:nvPr/>
        </p:nvSpPr>
        <p:spPr>
          <a:xfrm>
            <a:off x="284150" y="3832924"/>
            <a:ext cx="51630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It is between</a:t>
            </a:r>
            <a:r>
              <a:rPr b="1" lang="en-GB" sz="1500">
                <a:solidFill>
                  <a:schemeClr val="dk1"/>
                </a:solidFill>
              </a:rPr>
              <a:t> blood &amp; CSF &amp; brain tissue</a:t>
            </a:r>
            <a:endParaRPr sz="1500"/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500">
                <a:solidFill>
                  <a:schemeClr val="dk1"/>
                </a:solidFill>
              </a:rPr>
              <a:t>Choroid plexus epithelial cells </a:t>
            </a:r>
            <a:r>
              <a:rPr b="1" lang="en-GB" sz="1500">
                <a:solidFill>
                  <a:schemeClr val="dk1"/>
                </a:solidFill>
              </a:rPr>
              <a:t>(astro &amp; pericytes).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GB" sz="1500">
                <a:solidFill>
                  <a:schemeClr val="dk1"/>
                </a:solidFill>
              </a:rPr>
              <a:t>At brain capillary membrane </a:t>
            </a:r>
            <a:r>
              <a:rPr b="1" lang="en-GB" sz="1500">
                <a:solidFill>
                  <a:schemeClr val="dk1"/>
                </a:solidFill>
              </a:rPr>
              <a:t>(endothelial cells ).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517" name="Google Shape;517;p89"/>
          <p:cNvSpPr txBox="1"/>
          <p:nvPr/>
        </p:nvSpPr>
        <p:spPr>
          <a:xfrm>
            <a:off x="320400" y="5296500"/>
            <a:ext cx="2923500" cy="23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200"/>
            </a:br>
            <a:r>
              <a:rPr lang="en-GB" sz="1200"/>
              <a:t> </a:t>
            </a:r>
            <a:r>
              <a:rPr b="1" lang="en-GB" sz="1200" u="sng">
                <a:solidFill>
                  <a:srgbClr val="45818E"/>
                </a:solidFill>
              </a:rPr>
              <a:t>Molecules pass easily:</a:t>
            </a:r>
            <a:endParaRPr b="1" sz="1200" u="sng">
              <a:solidFill>
                <a:srgbClr val="45818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H2O, CO2, O2, lipid-soluble 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substances(as steroid hormones).</a:t>
            </a:r>
            <a:br>
              <a:rPr lang="en-GB" sz="1200"/>
            </a:br>
            <a:r>
              <a:rPr b="1" lang="en-GB" sz="1200"/>
              <a:t> </a:t>
            </a:r>
            <a:r>
              <a:rPr b="1" lang="en-GB" sz="1200" u="sng">
                <a:solidFill>
                  <a:srgbClr val="FF0000"/>
                </a:solidFill>
              </a:rPr>
              <a:t>Molecules not pass:</a:t>
            </a:r>
            <a:r>
              <a:rPr b="1" lang="en-GB" sz="1200"/>
              <a:t> 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proteins, antibodies, non- </a:t>
            </a:r>
            <a:r>
              <a:rPr lang="en-GB" sz="1200"/>
              <a:t>lipid soluble </a:t>
            </a:r>
            <a:r>
              <a:rPr lang="en-GB" sz="1200"/>
              <a:t>large molecules.</a:t>
            </a:r>
            <a:br>
              <a:rPr lang="en-GB" sz="1200"/>
            </a:br>
            <a:r>
              <a:rPr lang="en-GB" sz="1200"/>
              <a:t> </a:t>
            </a:r>
            <a:r>
              <a:rPr b="1" lang="en-GB" sz="1200" u="sng">
                <a:solidFill>
                  <a:srgbClr val="E69138"/>
                </a:solidFill>
              </a:rPr>
              <a:t>Slight penetration:</a:t>
            </a:r>
            <a:r>
              <a:rPr lang="en-GB" sz="1200"/>
              <a:t> cl, Na, K</a:t>
            </a:r>
            <a:br>
              <a:rPr lang="en-GB" sz="1200"/>
            </a:br>
            <a:r>
              <a:rPr lang="en-GB" sz="1200"/>
              <a:t> </a:t>
            </a:r>
            <a:r>
              <a:rPr b="1" lang="en-GB" sz="1200" u="sng">
                <a:solidFill>
                  <a:srgbClr val="6AA84F"/>
                </a:solidFill>
              </a:rPr>
              <a:t>Glucose :</a:t>
            </a:r>
            <a:r>
              <a:rPr lang="en-GB" sz="1200">
                <a:solidFill>
                  <a:srgbClr val="FF0000"/>
                </a:solidFill>
              </a:rPr>
              <a:t> </a:t>
            </a:r>
            <a:r>
              <a:rPr lang="en-GB" sz="1200"/>
              <a:t>its passive penetration is slow, but is </a:t>
            </a:r>
            <a:r>
              <a:rPr lang="en-GB" sz="1200">
                <a:solidFill>
                  <a:schemeClr val="dk1"/>
                </a:solidFill>
              </a:rPr>
              <a:t>transported across brain capillaries by </a:t>
            </a:r>
            <a:r>
              <a:rPr lang="en-GB" sz="1200" u="sng">
                <a:solidFill>
                  <a:srgbClr val="FF0000"/>
                </a:solidFill>
              </a:rPr>
              <a:t>GLUT1</a:t>
            </a:r>
            <a:br>
              <a:rPr lang="en-GB" sz="1200"/>
            </a:br>
            <a:endParaRPr sz="1200"/>
          </a:p>
        </p:txBody>
      </p:sp>
      <p:sp>
        <p:nvSpPr>
          <p:cNvPr id="518" name="Google Shape;518;p89"/>
          <p:cNvSpPr txBox="1"/>
          <p:nvPr/>
        </p:nvSpPr>
        <p:spPr>
          <a:xfrm>
            <a:off x="3243900" y="5436900"/>
            <a:ext cx="3564000" cy="17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 </a:t>
            </a:r>
            <a:r>
              <a:rPr b="1" lang="en-GB"/>
              <a:t>Maintains</a:t>
            </a:r>
            <a:r>
              <a:rPr lang="en-GB"/>
              <a:t> the constancy of the environment of the neurons in the CNS.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/>
              <a:t>Protection</a:t>
            </a:r>
            <a:r>
              <a:rPr lang="en-GB"/>
              <a:t> of the brain from endogenous and exogenous toxins.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/>
              <a:t>Prevent </a:t>
            </a:r>
            <a:r>
              <a:rPr lang="en-GB"/>
              <a:t>escape of the neurotransmitters into the</a:t>
            </a:r>
            <a:br>
              <a:rPr lang="en-GB"/>
            </a:br>
            <a:r>
              <a:rPr lang="en-GB"/>
              <a:t>general circulation.</a:t>
            </a:r>
            <a:endParaRPr/>
          </a:p>
        </p:txBody>
      </p:sp>
      <p:sp>
        <p:nvSpPr>
          <p:cNvPr id="519" name="Google Shape;519;p89"/>
          <p:cNvSpPr txBox="1"/>
          <p:nvPr/>
        </p:nvSpPr>
        <p:spPr>
          <a:xfrm>
            <a:off x="3751425" y="4896403"/>
            <a:ext cx="2811300" cy="4776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Functions of BBB</a:t>
            </a:r>
            <a:br>
              <a:rPr b="1" lang="en-GB" sz="16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</a:br>
            <a:endParaRPr b="1" sz="16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20" name="Google Shape;520;p89"/>
          <p:cNvSpPr txBox="1"/>
          <p:nvPr/>
        </p:nvSpPr>
        <p:spPr>
          <a:xfrm>
            <a:off x="152400" y="4915600"/>
            <a:ext cx="3263700" cy="5916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Penetration of substances into the brain</a:t>
            </a:r>
            <a:endParaRPr b="1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521" name="Google Shape;521;p89"/>
          <p:cNvPicPr preferRelativeResize="0"/>
          <p:nvPr/>
        </p:nvPicPr>
        <p:blipFill rotWithShape="1">
          <a:blip r:embed="rId3">
            <a:alphaModFix/>
          </a:blip>
          <a:srcRect b="7319" l="3323" r="2532" t="4815"/>
          <a:stretch/>
        </p:blipFill>
        <p:spPr>
          <a:xfrm>
            <a:off x="1204650" y="7810150"/>
            <a:ext cx="5358002" cy="17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90"/>
          <p:cNvSpPr txBox="1"/>
          <p:nvPr/>
        </p:nvSpPr>
        <p:spPr>
          <a:xfrm>
            <a:off x="194525" y="1140501"/>
            <a:ext cx="6065400" cy="23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CBF is tightly regulated to meet the brain's 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metabolic demands</a:t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Normal Rate of Cerebral Blood Flow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○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Brain: 1350 gm; 2% of Total Body Weight 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Normal blood flow through the brain of the adult person average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50 to 65 ml/ per 100 grams of brain tissue per minute. 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For entire brain: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750 to 900 ml/min, 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b="1" lang="en-GB">
                <a:solidFill>
                  <a:srgbClr val="00FF00"/>
                </a:solidFill>
                <a:latin typeface="Cairo"/>
                <a:ea typeface="Cairo"/>
                <a:cs typeface="Cairo"/>
                <a:sym typeface="Cairo"/>
              </a:rPr>
              <a:t>15 percent </a:t>
            </a:r>
            <a:r>
              <a:rPr lang="en-GB">
                <a:solidFill>
                  <a:srgbClr val="00FF00"/>
                </a:solidFill>
                <a:latin typeface="Cairo"/>
                <a:ea typeface="Cairo"/>
                <a:cs typeface="Cairo"/>
                <a:sym typeface="Cairo"/>
              </a:rPr>
              <a:t>of the resting cardiac output.</a:t>
            </a:r>
            <a:endParaRPr>
              <a:solidFill>
                <a:srgbClr val="00FF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7" name="Google Shape;527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863" y="6293298"/>
            <a:ext cx="5630375" cy="31519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dashDot"/>
            <a:round/>
            <a:headEnd len="sm" w="sm" type="none"/>
            <a:tailEnd len="sm" w="sm" type="none"/>
          </a:ln>
        </p:spPr>
      </p:pic>
      <p:sp>
        <p:nvSpPr>
          <p:cNvPr id="528" name="Google Shape;528;p90"/>
          <p:cNvSpPr txBox="1"/>
          <p:nvPr/>
        </p:nvSpPr>
        <p:spPr>
          <a:xfrm>
            <a:off x="347700" y="600400"/>
            <a:ext cx="5912100" cy="4776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CEREBRAL BLOOD FLOW</a:t>
            </a:r>
            <a:endParaRPr b="1" sz="18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29" name="Google Shape;529;p90"/>
          <p:cNvSpPr txBox="1"/>
          <p:nvPr/>
        </p:nvSpPr>
        <p:spPr>
          <a:xfrm>
            <a:off x="613800" y="3989579"/>
            <a:ext cx="5630400" cy="21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It is important to maintain CBF within narrow limits because too much blood can raise intracranial pressure(ICP) which can compress and damage delicate brain tissue.  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Too little blood flow causes ischemia.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</a:pP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Ischemia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results if blood flow to the brain is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below 18 to 20 ml / 100 g / min  </a:t>
            </a:r>
            <a:endParaRPr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</a:pP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Tissue death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occurs if flow drops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below 8 to 10 ml / 100 g / minute. </a:t>
            </a:r>
            <a:endParaRPr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30" name="Google Shape;530;p90"/>
          <p:cNvSpPr txBox="1"/>
          <p:nvPr/>
        </p:nvSpPr>
        <p:spPr>
          <a:xfrm>
            <a:off x="613800" y="3446838"/>
            <a:ext cx="2462400" cy="4776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ischemia</a:t>
            </a:r>
            <a:endParaRPr b="1" sz="20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91"/>
          <p:cNvSpPr txBox="1"/>
          <p:nvPr/>
        </p:nvSpPr>
        <p:spPr>
          <a:xfrm>
            <a:off x="414625" y="4716925"/>
            <a:ext cx="5580900" cy="4776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REGULATION OF CEREBRAL BLOOD FLOW</a:t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id="536" name="Google Shape;536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225" y="5321475"/>
            <a:ext cx="4884825" cy="3094788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91"/>
          <p:cNvSpPr txBox="1"/>
          <p:nvPr/>
        </p:nvSpPr>
        <p:spPr>
          <a:xfrm>
            <a:off x="341075" y="8416275"/>
            <a:ext cx="6545400" cy="10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Cairo"/>
                <a:ea typeface="Cairo"/>
                <a:cs typeface="Cairo"/>
                <a:sym typeface="Cairo"/>
              </a:rPr>
              <a:t>Cardiac output (CO); Sympathetic nervous activity (SNA);Renin–angiotensin–aldosterone (RAA) system; Arterial blood pressure (ABP); Cerebral perfusion pressure (CPP); Carbon dioxide (CO2) and oxygen (O2)</a:t>
            </a:r>
            <a:br>
              <a:rPr lang="en-GB">
                <a:solidFill>
                  <a:srgbClr val="666666"/>
                </a:solidFill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solidFill>
                  <a:srgbClr val="666666"/>
                </a:solidFill>
                <a:latin typeface="Cairo"/>
                <a:ea typeface="Cairo"/>
                <a:cs typeface="Cairo"/>
                <a:sym typeface="Cairo"/>
              </a:rPr>
              <a:t>(R) Cerebral resistance vessels at high (Rhigh), normal (Rnorm), and low (Rlow)</a:t>
            </a:r>
            <a:br>
              <a:rPr lang="en-GB">
                <a:solidFill>
                  <a:srgbClr val="666666"/>
                </a:solidFill>
                <a:latin typeface="Cairo"/>
                <a:ea typeface="Cairo"/>
                <a:cs typeface="Cairo"/>
                <a:sym typeface="Cairo"/>
              </a:rPr>
            </a:br>
            <a:endParaRPr>
              <a:solidFill>
                <a:srgbClr val="66666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38" name="Google Shape;538;p91"/>
          <p:cNvSpPr txBox="1"/>
          <p:nvPr/>
        </p:nvSpPr>
        <p:spPr>
          <a:xfrm>
            <a:off x="341075" y="547650"/>
            <a:ext cx="6014700" cy="4533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Cerebral perfusion pressure(CPP)</a:t>
            </a:r>
            <a:endParaRPr b="1" sz="20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39" name="Google Shape;539;p91"/>
          <p:cNvSpPr txBox="1"/>
          <p:nvPr/>
        </p:nvSpPr>
        <p:spPr>
          <a:xfrm>
            <a:off x="442241" y="1000964"/>
            <a:ext cx="5764800" cy="3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iro"/>
              <a:buChar char="●"/>
            </a:pPr>
            <a:r>
              <a:rPr b="1" lang="en-GB" sz="1600">
                <a:latin typeface="Cairo"/>
                <a:ea typeface="Cairo"/>
                <a:cs typeface="Cairo"/>
                <a:sym typeface="Cairo"/>
              </a:rPr>
              <a:t>Cerebral perfusion pressure (CPP):-</a:t>
            </a:r>
            <a:endParaRPr sz="1600">
              <a:latin typeface="Cairo"/>
              <a:ea typeface="Cairo"/>
              <a:cs typeface="Cairo"/>
              <a:sym typeface="Cair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Cairo"/>
              <a:buChar char="○"/>
            </a:pPr>
            <a:r>
              <a:rPr lang="en-GB" sz="1600">
                <a:latin typeface="Cairo"/>
                <a:ea typeface="Cairo"/>
                <a:cs typeface="Cairo"/>
                <a:sym typeface="Cairo"/>
              </a:rPr>
              <a:t> The net pressure of blood flow to the brain.</a:t>
            </a:r>
            <a:br>
              <a:rPr lang="en-GB" sz="1600">
                <a:latin typeface="Cairo"/>
                <a:ea typeface="Cairo"/>
                <a:cs typeface="Cairo"/>
                <a:sym typeface="Cairo"/>
              </a:rPr>
            </a:br>
            <a:r>
              <a:rPr lang="en-GB" sz="1600"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-GB" sz="1600">
                <a:latin typeface="Cairo"/>
                <a:ea typeface="Cairo"/>
                <a:cs typeface="Cairo"/>
                <a:sym typeface="Cairo"/>
              </a:rPr>
              <a:t>CPP</a:t>
            </a:r>
            <a:r>
              <a:rPr lang="en-GB" sz="1600">
                <a:latin typeface="Cairo"/>
                <a:ea typeface="Cairo"/>
                <a:cs typeface="Cairo"/>
                <a:sym typeface="Cairo"/>
              </a:rPr>
              <a:t> can be defined as:</a:t>
            </a:r>
            <a:endParaRPr sz="1600"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600">
                <a:latin typeface="Cairo"/>
                <a:ea typeface="Cairo"/>
                <a:cs typeface="Cairo"/>
                <a:sym typeface="Cairo"/>
              </a:rPr>
            </a:br>
            <a:r>
              <a:rPr lang="en-GB" sz="1600">
                <a:latin typeface="Cairo"/>
                <a:ea typeface="Cairo"/>
                <a:cs typeface="Cairo"/>
                <a:sym typeface="Cairo"/>
              </a:rPr>
              <a:t> </a:t>
            </a:r>
            <a:endParaRPr sz="1600">
              <a:latin typeface="Cairo"/>
              <a:ea typeface="Cairo"/>
              <a:cs typeface="Cairo"/>
              <a:sym typeface="Cai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iro"/>
              <a:buChar char="●"/>
            </a:pPr>
            <a:r>
              <a:rPr b="1" lang="en-GB" sz="1600">
                <a:latin typeface="Cairo"/>
                <a:ea typeface="Cairo"/>
                <a:cs typeface="Cairo"/>
                <a:sym typeface="Cairo"/>
              </a:rPr>
              <a:t>CPP </a:t>
            </a:r>
            <a:r>
              <a:rPr lang="en-GB" sz="1600">
                <a:latin typeface="Cairo"/>
                <a:ea typeface="Cairo"/>
                <a:cs typeface="Cairo"/>
                <a:sym typeface="Cairo"/>
              </a:rPr>
              <a:t>is regulated by two balanced, opposing</a:t>
            </a:r>
            <a:br>
              <a:rPr lang="en-GB" sz="1600">
                <a:latin typeface="Cairo"/>
                <a:ea typeface="Cairo"/>
                <a:cs typeface="Cairo"/>
                <a:sym typeface="Cairo"/>
              </a:rPr>
            </a:br>
            <a:r>
              <a:rPr lang="en-GB" sz="1600">
                <a:latin typeface="Cairo"/>
                <a:ea typeface="Cairo"/>
                <a:cs typeface="Cairo"/>
                <a:sym typeface="Cairo"/>
              </a:rPr>
              <a:t>forces:</a:t>
            </a:r>
            <a:br>
              <a:rPr lang="en-GB" sz="1600">
                <a:latin typeface="Cairo"/>
                <a:ea typeface="Cairo"/>
                <a:cs typeface="Cairo"/>
                <a:sym typeface="Cairo"/>
              </a:rPr>
            </a:br>
            <a:r>
              <a:rPr lang="en-GB" sz="1600">
                <a:latin typeface="Cairo"/>
                <a:ea typeface="Cairo"/>
                <a:cs typeface="Cairo"/>
                <a:sym typeface="Cairo"/>
              </a:rPr>
              <a:t> 1-</a:t>
            </a:r>
            <a:r>
              <a:rPr lang="en-GB" sz="1600">
                <a:solidFill>
                  <a:srgbClr val="B45F06"/>
                </a:solidFill>
                <a:latin typeface="Cairo"/>
                <a:ea typeface="Cairo"/>
                <a:cs typeface="Cairo"/>
                <a:sym typeface="Cairo"/>
              </a:rPr>
              <a:t>Mean Arterial pressure </a:t>
            </a:r>
            <a:r>
              <a:rPr b="1" lang="en-GB" sz="1600">
                <a:solidFill>
                  <a:srgbClr val="B45F06"/>
                </a:solidFill>
                <a:latin typeface="Cairo"/>
                <a:ea typeface="Cairo"/>
                <a:cs typeface="Cairo"/>
                <a:sym typeface="Cairo"/>
              </a:rPr>
              <a:t>(MAP)</a:t>
            </a:r>
            <a:r>
              <a:rPr lang="en-GB" sz="1600">
                <a:latin typeface="Cairo"/>
                <a:ea typeface="Cairo"/>
                <a:cs typeface="Cairo"/>
                <a:sym typeface="Cairo"/>
              </a:rPr>
              <a:t> is the force that</a:t>
            </a:r>
            <a:br>
              <a:rPr lang="en-GB" sz="1600">
                <a:latin typeface="Cairo"/>
                <a:ea typeface="Cairo"/>
                <a:cs typeface="Cairo"/>
                <a:sym typeface="Cairo"/>
              </a:rPr>
            </a:br>
            <a:r>
              <a:rPr lang="en-GB" sz="1600">
                <a:latin typeface="Cairo"/>
                <a:ea typeface="Cairo"/>
                <a:cs typeface="Cairo"/>
                <a:sym typeface="Cairo"/>
              </a:rPr>
              <a:t>pushes blood into the brain</a:t>
            </a:r>
            <a:br>
              <a:rPr lang="en-GB" sz="1600">
                <a:latin typeface="Cairo"/>
                <a:ea typeface="Cairo"/>
                <a:cs typeface="Cairo"/>
                <a:sym typeface="Cairo"/>
              </a:rPr>
            </a:br>
            <a:r>
              <a:rPr lang="en-GB" sz="1600">
                <a:latin typeface="Cairo"/>
                <a:ea typeface="Cairo"/>
                <a:cs typeface="Cairo"/>
                <a:sym typeface="Cairo"/>
              </a:rPr>
              <a:t> 2-</a:t>
            </a:r>
            <a:r>
              <a:rPr lang="en-GB" sz="1600">
                <a:solidFill>
                  <a:srgbClr val="B45F06"/>
                </a:solidFill>
                <a:latin typeface="Cairo"/>
                <a:ea typeface="Cairo"/>
                <a:cs typeface="Cairo"/>
                <a:sym typeface="Cairo"/>
              </a:rPr>
              <a:t>intracranial</a:t>
            </a:r>
            <a:r>
              <a:rPr lang="en-GB" sz="1600">
                <a:solidFill>
                  <a:srgbClr val="B45F06"/>
                </a:solidFill>
                <a:latin typeface="Cairo"/>
                <a:ea typeface="Cairo"/>
                <a:cs typeface="Cairo"/>
                <a:sym typeface="Cairo"/>
              </a:rPr>
              <a:t> pressure</a:t>
            </a:r>
            <a:r>
              <a:rPr b="1" lang="en-GB" sz="1600">
                <a:solidFill>
                  <a:srgbClr val="B45F06"/>
                </a:solidFill>
                <a:latin typeface="Cairo"/>
                <a:ea typeface="Cairo"/>
                <a:cs typeface="Cairo"/>
                <a:sym typeface="Cairo"/>
              </a:rPr>
              <a:t> (ICP)</a:t>
            </a:r>
            <a:r>
              <a:rPr b="1" lang="en-GB" sz="1600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sz="1600">
                <a:latin typeface="Cairo"/>
                <a:ea typeface="Cairo"/>
                <a:cs typeface="Cairo"/>
                <a:sym typeface="Cairo"/>
              </a:rPr>
              <a:t>force that pushes out.</a:t>
            </a:r>
            <a:br>
              <a:rPr lang="en-GB" sz="1600">
                <a:latin typeface="Cairo"/>
                <a:ea typeface="Cairo"/>
                <a:cs typeface="Cairo"/>
                <a:sym typeface="Cairo"/>
              </a:rPr>
            </a:br>
            <a:r>
              <a:rPr lang="en-GB" sz="1600">
                <a:latin typeface="Cairo"/>
                <a:ea typeface="Cairo"/>
                <a:cs typeface="Cairo"/>
                <a:sym typeface="Cairo"/>
              </a:rPr>
              <a:t> </a:t>
            </a:r>
            <a:endParaRPr sz="1600">
              <a:latin typeface="Cairo"/>
              <a:ea typeface="Cairo"/>
              <a:cs typeface="Cairo"/>
              <a:sym typeface="Cai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iro"/>
              <a:buChar char="●"/>
            </a:pPr>
            <a:r>
              <a:rPr lang="en-GB" sz="1600">
                <a:latin typeface="Cairo"/>
                <a:ea typeface="Cairo"/>
                <a:cs typeface="Cairo"/>
                <a:sym typeface="Cairo"/>
              </a:rPr>
              <a:t>CPP is normally between </a:t>
            </a:r>
            <a:r>
              <a:rPr b="1" lang="en-GB" sz="1600">
                <a:latin typeface="Cairo"/>
                <a:ea typeface="Cairo"/>
                <a:cs typeface="Cairo"/>
                <a:sym typeface="Cairo"/>
              </a:rPr>
              <a:t>70 - 90 mmHg</a:t>
            </a:r>
            <a:r>
              <a:rPr lang="en-GB" sz="1600">
                <a:latin typeface="Cairo"/>
                <a:ea typeface="Cairo"/>
                <a:cs typeface="Cairo"/>
                <a:sym typeface="Cairo"/>
              </a:rPr>
              <a:t> in an</a:t>
            </a:r>
            <a:br>
              <a:rPr lang="en-GB" sz="1600">
                <a:latin typeface="Cairo"/>
                <a:ea typeface="Cairo"/>
                <a:cs typeface="Cairo"/>
                <a:sym typeface="Cairo"/>
              </a:rPr>
            </a:br>
            <a:r>
              <a:rPr lang="en-GB" sz="1600">
                <a:latin typeface="Cairo"/>
                <a:ea typeface="Cairo"/>
                <a:cs typeface="Cairo"/>
                <a:sym typeface="Cairo"/>
              </a:rPr>
              <a:t>adult human</a:t>
            </a:r>
            <a:endParaRPr sz="16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40" name="Google Shape;540;p91"/>
          <p:cNvSpPr txBox="1"/>
          <p:nvPr/>
        </p:nvSpPr>
        <p:spPr>
          <a:xfrm>
            <a:off x="2303865" y="1919627"/>
            <a:ext cx="2234400" cy="453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Cairo"/>
                <a:ea typeface="Cairo"/>
                <a:cs typeface="Cairo"/>
                <a:sym typeface="Cairo"/>
              </a:rPr>
              <a:t>CPP = MAP − ICP</a:t>
            </a:r>
            <a:endParaRPr b="1" sz="16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41" name="Google Shape;541;p91"/>
          <p:cNvSpPr txBox="1"/>
          <p:nvPr/>
        </p:nvSpPr>
        <p:spPr>
          <a:xfrm>
            <a:off x="5317250" y="6295050"/>
            <a:ext cx="1344600" cy="5709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</a:rPr>
              <a:t>For your understanding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92"/>
          <p:cNvSpPr txBox="1"/>
          <p:nvPr/>
        </p:nvSpPr>
        <p:spPr>
          <a:xfrm>
            <a:off x="367925" y="433750"/>
            <a:ext cx="5629200" cy="4776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REGULATION OF CEREBRAL BLOOD FLOW</a:t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descr="Image result" id="547" name="Google Shape;547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00" y="1203800"/>
            <a:ext cx="5629199" cy="2733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8612" y="4057075"/>
            <a:ext cx="4460776" cy="31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92"/>
          <p:cNvSpPr txBox="1"/>
          <p:nvPr/>
        </p:nvSpPr>
        <p:spPr>
          <a:xfrm>
            <a:off x="2557500" y="5419675"/>
            <a:ext cx="1732500" cy="797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CBF is “auto-regulated” well between arterial pressure limits of 60 and 140 mm Hg. </a:t>
            </a:r>
            <a:br>
              <a:rPr lang="en-GB" sz="1000"/>
            </a:br>
            <a:endParaRPr sz="1000"/>
          </a:p>
        </p:txBody>
      </p:sp>
      <p:pic>
        <p:nvPicPr>
          <p:cNvPr id="550" name="Google Shape;550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2813" y="7500025"/>
            <a:ext cx="3372374" cy="22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93"/>
          <p:cNvSpPr txBox="1"/>
          <p:nvPr/>
        </p:nvSpPr>
        <p:spPr>
          <a:xfrm>
            <a:off x="373425" y="598225"/>
            <a:ext cx="5960400" cy="4083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FFFFFF"/>
                </a:solidFill>
              </a:rPr>
              <a:t>1- Myogenic/Pressure Autoregulation: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6" name="Google Shape;556;p93"/>
          <p:cNvSpPr txBox="1"/>
          <p:nvPr/>
        </p:nvSpPr>
        <p:spPr>
          <a:xfrm>
            <a:off x="0" y="1234725"/>
            <a:ext cx="3265200" cy="3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airo"/>
              <a:buChar char="●"/>
            </a:pPr>
            <a:r>
              <a:rPr lang="en-GB" sz="1500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sz="15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Arterioles dilate or constrict </a:t>
            </a:r>
            <a:r>
              <a:rPr lang="en-GB" sz="1500">
                <a:latin typeface="Cairo"/>
                <a:ea typeface="Cairo"/>
                <a:cs typeface="Cairo"/>
                <a:sym typeface="Cairo"/>
              </a:rPr>
              <a:t>in response to changes in BP and ICP in order to maintain a constant CBF  </a:t>
            </a:r>
            <a:br>
              <a:rPr lang="en-GB" sz="1500">
                <a:latin typeface="Cairo"/>
                <a:ea typeface="Cairo"/>
                <a:cs typeface="Cairo"/>
                <a:sym typeface="Cairo"/>
              </a:rPr>
            </a:br>
            <a:endParaRPr sz="1500">
              <a:latin typeface="Cairo"/>
              <a:ea typeface="Cairo"/>
              <a:cs typeface="Cairo"/>
              <a:sym typeface="Cair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airo"/>
              <a:buChar char="●"/>
            </a:pPr>
            <a:r>
              <a:rPr lang="en-GB" sz="15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Myogenic theory:</a:t>
            </a:r>
            <a:r>
              <a:rPr lang="en-GB" sz="1500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sz="1500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The vascular smooth muscles are highly responsive to changes in pressure, a process called </a:t>
            </a:r>
            <a:r>
              <a:rPr b="1" lang="en-GB" sz="1500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myogenic activity,</a:t>
            </a:r>
            <a:r>
              <a:rPr lang="en-GB" sz="1500">
                <a:latin typeface="Cairo"/>
                <a:ea typeface="Cairo"/>
                <a:cs typeface="Cairo"/>
                <a:sym typeface="Cairo"/>
              </a:rPr>
              <a:t> that contributes to auto-regulation of cerebral blood flow.</a:t>
            </a:r>
            <a:br>
              <a:rPr lang="en-GB" sz="1500">
                <a:latin typeface="Cairo"/>
                <a:ea typeface="Cairo"/>
                <a:cs typeface="Cairo"/>
                <a:sym typeface="Cairo"/>
              </a:rPr>
            </a:br>
            <a:endParaRPr sz="1500">
              <a:latin typeface="Cairo"/>
              <a:ea typeface="Cairo"/>
              <a:cs typeface="Cairo"/>
              <a:sym typeface="Cair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airo"/>
              <a:buChar char="●"/>
            </a:pPr>
            <a:r>
              <a:rPr lang="en-GB" sz="1500">
                <a:latin typeface="Cairo"/>
                <a:ea typeface="Cairo"/>
                <a:cs typeface="Cairo"/>
                <a:sym typeface="Cairo"/>
              </a:rPr>
              <a:t>Vascular smooth muscle within cerebral arterioles contract to stretch response, regulating pressure changes. Autoregulation of CBF completely BP-dependent</a:t>
            </a:r>
            <a:br>
              <a:rPr lang="en-GB" sz="1500">
                <a:latin typeface="Cairo"/>
                <a:ea typeface="Cairo"/>
                <a:cs typeface="Cairo"/>
                <a:sym typeface="Cairo"/>
              </a:rPr>
            </a:br>
            <a:endParaRPr sz="15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57" name="Google Shape;557;p93"/>
          <p:cNvSpPr txBox="1"/>
          <p:nvPr/>
        </p:nvSpPr>
        <p:spPr>
          <a:xfrm>
            <a:off x="358950" y="6258750"/>
            <a:ext cx="6140100" cy="26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-GB" sz="15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Cerebral blood flow is well extremely “auto-regulated”</a:t>
            </a:r>
            <a:r>
              <a:rPr lang="en-GB" sz="1500">
                <a:latin typeface="Cairo"/>
                <a:ea typeface="Cairo"/>
                <a:cs typeface="Cairo"/>
                <a:sym typeface="Cairo"/>
              </a:rPr>
              <a:t>  between arterial pressure limits </a:t>
            </a:r>
            <a:r>
              <a:rPr lang="en-GB" sz="15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of 60 and 140 mm</a:t>
            </a:r>
            <a:r>
              <a:rPr lang="en-GB" sz="1500">
                <a:latin typeface="Cairo"/>
                <a:ea typeface="Cairo"/>
                <a:cs typeface="Cairo"/>
                <a:sym typeface="Cairo"/>
              </a:rPr>
              <a:t> Hg. </a:t>
            </a:r>
            <a:br>
              <a:rPr lang="en-GB" sz="1500">
                <a:latin typeface="Cairo"/>
                <a:ea typeface="Cairo"/>
                <a:cs typeface="Cairo"/>
                <a:sym typeface="Cairo"/>
              </a:rPr>
            </a:br>
            <a:endParaRPr sz="1500">
              <a:latin typeface="Cairo"/>
              <a:ea typeface="Cairo"/>
              <a:cs typeface="Cairo"/>
              <a:sym typeface="Cair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airo"/>
              <a:buChar char="●"/>
            </a:pPr>
            <a:r>
              <a:rPr lang="en-GB" sz="1500">
                <a:latin typeface="Cairo"/>
                <a:ea typeface="Cairo"/>
                <a:cs typeface="Cairo"/>
                <a:sym typeface="Cairo"/>
              </a:rPr>
              <a:t>Mean arterial pressure can be decreased acutely to as low as </a:t>
            </a:r>
            <a:r>
              <a:rPr lang="en-GB" sz="15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60 mm Hg or increased to as high as 140 mm Hg </a:t>
            </a:r>
            <a:r>
              <a:rPr lang="en-GB" sz="1500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without significant change in cerebral blood flow. </a:t>
            </a:r>
            <a:br>
              <a:rPr lang="en-GB" sz="1500" u="sng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</a:br>
            <a:endParaRPr sz="1500" u="sng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 sz="1500">
                <a:latin typeface="Cairo"/>
                <a:ea typeface="Cairo"/>
                <a:cs typeface="Cairo"/>
                <a:sym typeface="Cairo"/>
              </a:rPr>
              <a:t>Hypertension, auto-regulation of cerebral blood flow occurs even when the mean arterial pressure rises to as high as </a:t>
            </a:r>
            <a:r>
              <a:rPr lang="en-GB" sz="15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160 to 180 mmHg.</a:t>
            </a:r>
            <a:r>
              <a:rPr lang="en-GB" sz="1500">
                <a:latin typeface="Cairo"/>
                <a:ea typeface="Cairo"/>
                <a:cs typeface="Cairo"/>
                <a:sym typeface="Cairo"/>
              </a:rPr>
              <a:t> If arterial pressure falls below </a:t>
            </a:r>
            <a:r>
              <a:rPr lang="en-GB" sz="1500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60 mmHg, cerebral blood flow become severely decreased.</a:t>
            </a:r>
            <a:br>
              <a:rPr lang="en-GB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</a:br>
            <a:endParaRPr>
              <a:solidFill>
                <a:srgbClr val="4A86E8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558" name="Google Shape;558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7075" y="1943050"/>
            <a:ext cx="3265200" cy="281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4"/>
          <p:cNvSpPr/>
          <p:nvPr/>
        </p:nvSpPr>
        <p:spPr>
          <a:xfrm>
            <a:off x="81242" y="339294"/>
            <a:ext cx="6329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sz="1600">
              <a:solidFill>
                <a:srgbClr val="0B5394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sz="1600">
              <a:solidFill>
                <a:srgbClr val="0B5394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iro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Arterioles </a:t>
            </a:r>
            <a:r>
              <a:rPr b="1" i="0" lang="en-GB" sz="1400" u="sng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dilate</a:t>
            </a:r>
            <a:r>
              <a:rPr b="1" i="0" lang="en-GB" sz="1400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in response to potent chemicals that are by-products of metabolism such as lactic acid, carbon dioxide and pyruvic acid </a:t>
            </a:r>
            <a:endParaRPr b="0" i="0" sz="14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iro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Cerebral blood flow is highly </a:t>
            </a:r>
            <a:r>
              <a:rPr b="0" i="0" lang="en-GB" sz="14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related to metabolism of the tissue</a:t>
            </a:r>
            <a:r>
              <a:rPr b="0"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. Three metabolic factors have potent effects in controlling the cerebral blood flow.                        </a:t>
            </a:r>
            <a:r>
              <a:rPr b="1" i="0" lang="en-GB" sz="14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(1) Carbon dioxide concentration, (2) Hydrogen ion concentration,  (3) Oxygen concentration.</a:t>
            </a:r>
            <a:endParaRPr b="1" i="0" sz="1400" u="none" cap="none" strike="noStrike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64" name="Google Shape;564;p94"/>
          <p:cNvSpPr/>
          <p:nvPr/>
        </p:nvSpPr>
        <p:spPr>
          <a:xfrm>
            <a:off x="197504" y="2442664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ffects of arterial pco 2" id="565" name="Google Shape;565;p94"/>
          <p:cNvPicPr preferRelativeResize="0"/>
          <p:nvPr/>
        </p:nvPicPr>
        <p:blipFill rotWithShape="1">
          <a:blip r:embed="rId3">
            <a:alphaModFix/>
          </a:blip>
          <a:srcRect b="0" l="0" r="0" t="25323"/>
          <a:stretch/>
        </p:blipFill>
        <p:spPr>
          <a:xfrm>
            <a:off x="3555400" y="4565539"/>
            <a:ext cx="3233700" cy="1516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Fig 4]" id="566" name="Google Shape;566;p9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26504" y="2292059"/>
            <a:ext cx="2949524" cy="1867321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94"/>
          <p:cNvSpPr/>
          <p:nvPr/>
        </p:nvSpPr>
        <p:spPr>
          <a:xfrm>
            <a:off x="4195480" y="4176962"/>
            <a:ext cx="2662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Noto Sans Symbols"/>
              <a:buNone/>
            </a:pPr>
            <a:r>
              <a:rPr b="1" i="0" lang="en-GB" sz="1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Metabolic Autoregulation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94"/>
          <p:cNvSpPr/>
          <p:nvPr/>
        </p:nvSpPr>
        <p:spPr>
          <a:xfrm>
            <a:off x="4361464" y="2101744"/>
            <a:ext cx="2859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Noto Sans Symbols"/>
              <a:buNone/>
            </a:pPr>
            <a:r>
              <a:rPr b="1" i="0" lang="en-GB" sz="1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CBF and CO</a:t>
            </a:r>
            <a:r>
              <a:rPr b="1" baseline="-25000" i="0" lang="en-GB" sz="1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 b="1" i="0" sz="10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9" name="Google Shape;569;p94"/>
          <p:cNvSpPr/>
          <p:nvPr/>
        </p:nvSpPr>
        <p:spPr>
          <a:xfrm>
            <a:off x="81242" y="2241424"/>
            <a:ext cx="2629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B5394"/>
                </a:solidFill>
                <a:latin typeface="Economica"/>
                <a:ea typeface="Economica"/>
                <a:cs typeface="Economica"/>
                <a:sym typeface="Economica"/>
              </a:rPr>
              <a:t>Carbon dioxide concentration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94"/>
          <p:cNvSpPr/>
          <p:nvPr/>
        </p:nvSpPr>
        <p:spPr>
          <a:xfrm>
            <a:off x="121304" y="2647122"/>
            <a:ext cx="34290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Cairo"/>
              <a:buChar char="-"/>
            </a:pPr>
            <a:r>
              <a:rPr b="1" i="0" lang="en-GB" sz="15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CO2 </a:t>
            </a:r>
            <a:r>
              <a:rPr i="0" lang="en-GB" sz="15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is a potent vasodilator</a:t>
            </a:r>
            <a:endParaRPr i="0" sz="15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</a:pPr>
            <a:r>
              <a:rPr i="0" lang="en-GB" sz="15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i="0" lang="en-GB" sz="15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Increased CO2/decreased BP </a:t>
            </a:r>
            <a:r>
              <a:rPr i="0" lang="en-GB" sz="15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→vasodilation </a:t>
            </a:r>
            <a:endParaRPr i="0" sz="15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</a:pPr>
            <a:r>
              <a:rPr b="1" i="0" lang="en-GB" sz="15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Decreased CO2/increased BP </a:t>
            </a:r>
            <a:r>
              <a:rPr i="0" lang="en-GB" sz="15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→vasoconstriction </a:t>
            </a:r>
            <a:endParaRPr i="0" sz="15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iro"/>
              <a:buChar char="-"/>
            </a:pPr>
            <a:r>
              <a:rPr i="0" lang="en-GB" sz="15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Increase Carbon dioxide (Hypercapnia)  causes cerebral vasodilation. </a:t>
            </a:r>
            <a:endParaRPr i="0" sz="15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iro"/>
              <a:buChar char="-"/>
            </a:pPr>
            <a:r>
              <a:rPr i="0" lang="en-GB" sz="15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As the arterial tension of CO2 rises, CBV and CBF increases </a:t>
            </a:r>
            <a:endParaRPr i="0" sz="15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iro"/>
              <a:buChar char="-"/>
            </a:pPr>
            <a:r>
              <a:rPr i="0" lang="en-GB" sz="15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When it is decreased vasoconstriction is induced</a:t>
            </a:r>
            <a:endParaRPr i="0" sz="15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Char char="-"/>
            </a:pPr>
            <a:r>
              <a:rPr i="0" lang="en-GB" sz="15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70 % increase in arterial PCO2,  approximately </a:t>
            </a:r>
            <a:r>
              <a:rPr b="1" i="0" lang="en-GB" sz="15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doubles </a:t>
            </a:r>
            <a:r>
              <a:rPr i="0" lang="en-GB" sz="15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the cerebral blood</a:t>
            </a:r>
            <a:r>
              <a:rPr b="0" i="0" lang="en-GB" sz="1500" u="none" cap="none" strike="noStrike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flow</a:t>
            </a:r>
            <a:endParaRPr b="0" i="0" sz="1500" u="none" cap="none" strike="noStrike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71" name="Google Shape;571;p94"/>
          <p:cNvSpPr/>
          <p:nvPr/>
        </p:nvSpPr>
        <p:spPr>
          <a:xfrm>
            <a:off x="380375" y="6488625"/>
            <a:ext cx="3024000" cy="3184800"/>
          </a:xfrm>
          <a:prstGeom prst="rect">
            <a:avLst/>
          </a:prstGeom>
          <a:solidFill>
            <a:srgbClr val="F7FAD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iro"/>
              <a:buChar char="-"/>
            </a:pPr>
            <a:r>
              <a:rPr b="0"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The rate of utilization of oxygen by the brain tissue remains within narrow </a:t>
            </a:r>
            <a:r>
              <a:rPr b="0" i="0" lang="en-GB" sz="14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limits—almost exactly </a:t>
            </a:r>
            <a:r>
              <a:rPr b="1" i="0" lang="en-GB" sz="14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3.5 (± 0.2) ml of oxygen per 100 grams</a:t>
            </a:r>
            <a:r>
              <a:rPr b="0" i="0" lang="en-GB" sz="14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of brain tissue per minute. </a:t>
            </a:r>
            <a:endParaRPr b="0" i="0" sz="14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825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825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iro"/>
              <a:buChar char="-"/>
            </a:pPr>
            <a:r>
              <a:rPr b="0"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If blood flow to the brain insufficient to supply this needed amount of oxygen, </a:t>
            </a:r>
            <a:r>
              <a:rPr b="0" i="0" lang="en-GB" sz="1400" u="sng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the oxygen deficiency mechanism </a:t>
            </a:r>
            <a:r>
              <a:rPr b="1" i="0" lang="en-GB" sz="1400" u="sng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causing vasodilation,</a:t>
            </a:r>
            <a:r>
              <a:rPr b="0"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0" i="0" lang="en-GB" sz="14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returning the brain blood flow and transport of oxygen to the cerebral tissues to normal. </a:t>
            </a:r>
            <a:endParaRPr b="0" i="0" sz="14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72" name="Google Shape;572;p94"/>
          <p:cNvSpPr/>
          <p:nvPr/>
        </p:nvSpPr>
        <p:spPr>
          <a:xfrm>
            <a:off x="3626498" y="6488626"/>
            <a:ext cx="3091500" cy="3184800"/>
          </a:xfrm>
          <a:prstGeom prst="rect">
            <a:avLst/>
          </a:prstGeom>
          <a:solidFill>
            <a:srgbClr val="F7FAD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iro"/>
              <a:buChar char="-"/>
            </a:pPr>
            <a:r>
              <a:rPr b="0"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Decrease in cerebral tissue PO2 </a:t>
            </a:r>
            <a:r>
              <a:rPr b="0" i="0" lang="en-GB" sz="14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below about </a:t>
            </a:r>
            <a:r>
              <a:rPr b="1" i="0" lang="en-GB" sz="14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30 mm Hg</a:t>
            </a:r>
            <a:r>
              <a:rPr b="0" i="0" lang="en-GB" sz="14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(normal value is </a:t>
            </a:r>
            <a:r>
              <a:rPr b="1" i="0" lang="en-GB" sz="14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35</a:t>
            </a:r>
            <a:r>
              <a:rPr b="0" i="0" lang="en-GB" sz="14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to </a:t>
            </a:r>
            <a:r>
              <a:rPr b="1" i="0" lang="en-GB" sz="14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40 mm Hg</a:t>
            </a:r>
            <a:r>
              <a:rPr b="0" i="0" lang="en-GB" sz="14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) immediately begins to increase cerebral blood flow. </a:t>
            </a:r>
            <a:endParaRPr b="0" i="0" sz="14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iro"/>
              <a:buChar char="-"/>
            </a:pPr>
            <a:r>
              <a:rPr b="0"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Brain function becomes unbalanced at </a:t>
            </a:r>
            <a:r>
              <a:rPr b="0" i="0" lang="en-GB" sz="14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lower values of </a:t>
            </a:r>
            <a:r>
              <a:rPr b="1" i="0" lang="en-GB" sz="14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PO2</a:t>
            </a:r>
            <a:r>
              <a:rPr b="0" i="0" lang="en-GB" sz="14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, at PO2 levels below </a:t>
            </a:r>
            <a:r>
              <a:rPr b="1" i="0" lang="en-GB" sz="14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20 mm Hg</a:t>
            </a:r>
            <a:r>
              <a:rPr b="0" i="0" lang="en-GB" sz="1400" u="none" cap="none" strike="noStrike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iro"/>
              <a:buChar char="-"/>
            </a:pPr>
            <a:r>
              <a:rPr b="0" i="0" lang="en-GB" sz="14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Oxygen mechanism for local regulation of cerebral blood flow is important protective response against diminished cerebral neuronal activity and therefore, against derangement of mental capability.</a:t>
            </a:r>
            <a:endParaRPr b="0" i="0" sz="14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73" name="Google Shape;573;p94"/>
          <p:cNvSpPr/>
          <p:nvPr/>
        </p:nvSpPr>
        <p:spPr>
          <a:xfrm>
            <a:off x="197504" y="5913520"/>
            <a:ext cx="20571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B5394"/>
                </a:solidFill>
                <a:latin typeface="Economica"/>
                <a:ea typeface="Economica"/>
                <a:cs typeface="Economica"/>
                <a:sym typeface="Economica"/>
              </a:rPr>
              <a:t>Oxygen concentration.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94"/>
          <p:cNvSpPr txBox="1"/>
          <p:nvPr/>
        </p:nvSpPr>
        <p:spPr>
          <a:xfrm>
            <a:off x="380375" y="426175"/>
            <a:ext cx="5949000" cy="4083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FFFFFF"/>
                </a:solidFill>
              </a:rPr>
              <a:t>2- </a:t>
            </a:r>
            <a:r>
              <a:rPr b="1" lang="en-GB" sz="1800">
                <a:solidFill>
                  <a:srgbClr val="FFFFFF"/>
                </a:solidFill>
              </a:rPr>
              <a:t>Metabolic Autoregulation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75" name="Google Shape;575;p94"/>
          <p:cNvSpPr txBox="1"/>
          <p:nvPr/>
        </p:nvSpPr>
        <p:spPr>
          <a:xfrm>
            <a:off x="157450" y="2206625"/>
            <a:ext cx="3233700" cy="4083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GB" sz="18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Carbon dioxide concentration</a:t>
            </a:r>
            <a:endParaRPr b="1" sz="18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576" name="Google Shape;576;p94"/>
          <p:cNvSpPr txBox="1"/>
          <p:nvPr/>
        </p:nvSpPr>
        <p:spPr>
          <a:xfrm>
            <a:off x="197500" y="5959225"/>
            <a:ext cx="2778900" cy="4572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GB" sz="18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Oxygen concentration.</a:t>
            </a:r>
            <a:endParaRPr b="1" sz="18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