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72"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y="9902950" cx="6858000"/>
  <p:notesSz cx="6858000" cy="9144000"/>
  <p:embeddedFontLst>
    <p:embeddedFont>
      <p:font typeface="Dosis"/>
      <p:regular r:id="rId25"/>
      <p:bold r:id="rId26"/>
    </p:embeddedFont>
    <p:embeddedFont>
      <p:font typeface="Economica"/>
      <p:regular r:id="rId27"/>
      <p:bold r:id="rId28"/>
      <p:italic r:id="rId29"/>
      <p:boldItalic r:id="rId30"/>
    </p:embeddedFont>
    <p:embeddedFont>
      <p:font typeface="Cairo"/>
      <p:regular r:id="rId31"/>
      <p:bold r:id="rId32"/>
    </p:embeddedFont>
    <p:embeddedFont>
      <p:font typeface="Josefin Sans"/>
      <p:regular r:id="rId33"/>
      <p:bold r:id="rId34"/>
      <p:italic r:id="rId35"/>
      <p:boldItalic r:id="rId36"/>
    </p:embeddedFont>
    <p:embeddedFont>
      <p:font typeface="Philosopher"/>
      <p:regular r:id="rId37"/>
      <p:bold r:id="rId38"/>
      <p:italic r:id="rId39"/>
      <p:boldItalic r:id="rId40"/>
    </p:embeddedFont>
    <p:embeddedFont>
      <p:font typeface="Comfortaa"/>
      <p:regular r:id="rId41"/>
      <p:bold r:id="rId42"/>
    </p:embeddedFont>
    <p:embeddedFont>
      <p:font typeface="Open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19">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F3712956-AAF5-4494-8889-791DA237F952}">
  <a:tblStyle styleId="{F3712956-AAF5-4494-8889-791DA237F95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119"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hilosopher-boldItalic.fntdata"/><Relationship Id="rId20" Type="http://schemas.openxmlformats.org/officeDocument/2006/relationships/slide" Target="slides/slide13.xml"/><Relationship Id="rId42" Type="http://schemas.openxmlformats.org/officeDocument/2006/relationships/font" Target="fonts/Comfortaa-bold.fntdata"/><Relationship Id="rId41" Type="http://schemas.openxmlformats.org/officeDocument/2006/relationships/font" Target="fonts/Comfortaa-regular.fntdata"/><Relationship Id="rId22" Type="http://schemas.openxmlformats.org/officeDocument/2006/relationships/slide" Target="slides/slide15.xml"/><Relationship Id="rId44" Type="http://schemas.openxmlformats.org/officeDocument/2006/relationships/font" Target="fonts/OpenSans-bold.fntdata"/><Relationship Id="rId21" Type="http://schemas.openxmlformats.org/officeDocument/2006/relationships/slide" Target="slides/slide14.xml"/><Relationship Id="rId43" Type="http://schemas.openxmlformats.org/officeDocument/2006/relationships/font" Target="fonts/OpenSans-regular.fntdata"/><Relationship Id="rId24" Type="http://schemas.openxmlformats.org/officeDocument/2006/relationships/slide" Target="slides/slide17.xml"/><Relationship Id="rId46" Type="http://schemas.openxmlformats.org/officeDocument/2006/relationships/font" Target="fonts/OpenSans-boldItalic.fntdata"/><Relationship Id="rId23" Type="http://schemas.openxmlformats.org/officeDocument/2006/relationships/slide" Target="slides/slide16.xml"/><Relationship Id="rId45" Type="http://schemas.openxmlformats.org/officeDocument/2006/relationships/font" Target="fonts/OpenSans-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Dosis-bold.fntdata"/><Relationship Id="rId25" Type="http://schemas.openxmlformats.org/officeDocument/2006/relationships/font" Target="fonts/Dosis-regular.fntdata"/><Relationship Id="rId28" Type="http://schemas.openxmlformats.org/officeDocument/2006/relationships/font" Target="fonts/Economica-bold.fntdata"/><Relationship Id="rId27" Type="http://schemas.openxmlformats.org/officeDocument/2006/relationships/font" Target="fonts/Economica-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Economica-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Cairo-regular.fntdata"/><Relationship Id="rId30" Type="http://schemas.openxmlformats.org/officeDocument/2006/relationships/font" Target="fonts/Economica-boldItalic.fntdata"/><Relationship Id="rId11" Type="http://schemas.openxmlformats.org/officeDocument/2006/relationships/slide" Target="slides/slide4.xml"/><Relationship Id="rId33" Type="http://schemas.openxmlformats.org/officeDocument/2006/relationships/font" Target="fonts/JosefinSans-regular.fntdata"/><Relationship Id="rId10" Type="http://schemas.openxmlformats.org/officeDocument/2006/relationships/slide" Target="slides/slide3.xml"/><Relationship Id="rId32" Type="http://schemas.openxmlformats.org/officeDocument/2006/relationships/font" Target="fonts/Cairo-bold.fntdata"/><Relationship Id="rId13" Type="http://schemas.openxmlformats.org/officeDocument/2006/relationships/slide" Target="slides/slide6.xml"/><Relationship Id="rId35" Type="http://schemas.openxmlformats.org/officeDocument/2006/relationships/font" Target="fonts/JosefinSans-italic.fntdata"/><Relationship Id="rId12" Type="http://schemas.openxmlformats.org/officeDocument/2006/relationships/slide" Target="slides/slide5.xml"/><Relationship Id="rId34" Type="http://schemas.openxmlformats.org/officeDocument/2006/relationships/font" Target="fonts/JosefinSans-bold.fntdata"/><Relationship Id="rId15" Type="http://schemas.openxmlformats.org/officeDocument/2006/relationships/slide" Target="slides/slide8.xml"/><Relationship Id="rId37" Type="http://schemas.openxmlformats.org/officeDocument/2006/relationships/font" Target="fonts/Philosopher-regular.fntdata"/><Relationship Id="rId14" Type="http://schemas.openxmlformats.org/officeDocument/2006/relationships/slide" Target="slides/slide7.xml"/><Relationship Id="rId36" Type="http://schemas.openxmlformats.org/officeDocument/2006/relationships/font" Target="fonts/JosefinSans-boldItalic.fntdata"/><Relationship Id="rId17" Type="http://schemas.openxmlformats.org/officeDocument/2006/relationships/slide" Target="slides/slide10.xml"/><Relationship Id="rId39" Type="http://schemas.openxmlformats.org/officeDocument/2006/relationships/font" Target="fonts/Philosopher-italic.fntdata"/><Relationship Id="rId16" Type="http://schemas.openxmlformats.org/officeDocument/2006/relationships/slide" Target="slides/slide9.xml"/><Relationship Id="rId38" Type="http://schemas.openxmlformats.org/officeDocument/2006/relationships/font" Target="fonts/Philosopher-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15824284228b991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g15824284228b9910_0: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4008038950_1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g4008038950_1_194: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5b3f4703268eaab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g5b3f4703268eaab_6: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670553e7154513b4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g670553e7154513b4_16: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g5b3f4703268eaab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g5b3f4703268eaab_18: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g5b3f4703268eaab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g5b3f4703268eaab_12: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g6fdea0e23e86a549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g6fdea0e23e86a549_5: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g43a424a681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g43a424a681_1_1: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g51fe6b97394642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g51fe6b973946424_0: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77e863885360fb1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g77e863885360fb11_35: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6c43742d7133f358_7: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6c43742d7133f358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6fdea0e23e86a549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g6fdea0e23e86a549_19: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718701974a0e84c4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718701974a0e84c4_9: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6c43742d7133f358_19: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6c43742d7133f358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6fdea0e23e86a549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g6fdea0e23e86a549_26: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6c43742d7133f358_35: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6c43742d7133f358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77e863885360fb1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g77e863885360fb11_47: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5830559" y="126399"/>
            <a:ext cx="811219" cy="2165866"/>
          </a:xfrm>
          <a:custGeom>
            <a:rect b="b" l="l" r="r" t="t"/>
            <a:pathLst>
              <a:path extrusionOk="0" h="44998" w="43265">
                <a:moveTo>
                  <a:pt x="0" y="44998"/>
                </a:moveTo>
                <a:lnTo>
                  <a:pt x="0" y="0"/>
                </a:lnTo>
                <a:lnTo>
                  <a:pt x="43265" y="0"/>
                </a:lnTo>
              </a:path>
            </a:pathLst>
          </a:custGeom>
          <a:noFill/>
          <a:ln cap="flat" cmpd="sng" w="28575">
            <a:solidFill>
              <a:srgbClr val="2C5072"/>
            </a:solidFill>
            <a:prstDash val="solid"/>
            <a:miter lim="8000"/>
            <a:headEnd len="sm" w="sm" type="none"/>
            <a:tailEnd len="sm" w="sm" type="none"/>
          </a:ln>
        </p:spPr>
      </p:sp>
      <p:sp>
        <p:nvSpPr>
          <p:cNvPr id="11" name="Google Shape;11;p2"/>
          <p:cNvSpPr/>
          <p:nvPr/>
        </p:nvSpPr>
        <p:spPr>
          <a:xfrm flipH="1" rot="10800000">
            <a:off x="165688" y="7570195"/>
            <a:ext cx="811219" cy="2165866"/>
          </a:xfrm>
          <a:custGeom>
            <a:rect b="b" l="l" r="r" t="t"/>
            <a:pathLst>
              <a:path extrusionOk="0" h="44998" w="43265">
                <a:moveTo>
                  <a:pt x="0" y="44998"/>
                </a:moveTo>
                <a:lnTo>
                  <a:pt x="0" y="0"/>
                </a:lnTo>
                <a:lnTo>
                  <a:pt x="43265" y="0"/>
                </a:lnTo>
              </a:path>
            </a:pathLst>
          </a:custGeom>
          <a:noFill/>
          <a:ln cap="flat" cmpd="sng" w="28575">
            <a:solidFill>
              <a:srgbClr val="2C5072"/>
            </a:solidFill>
            <a:prstDash val="solid"/>
            <a:miter lim="8000"/>
            <a:headEnd len="sm" w="sm" type="none"/>
            <a:tailEnd len="sm" w="sm" type="none"/>
          </a:ln>
        </p:spPr>
      </p:sp>
      <p:sp>
        <p:nvSpPr>
          <p:cNvPr id="12" name="Google Shape;12;p2"/>
          <p:cNvSpPr txBox="1"/>
          <p:nvPr>
            <p:ph type="ctrTitle"/>
          </p:nvPr>
        </p:nvSpPr>
        <p:spPr>
          <a:xfrm>
            <a:off x="2283525" y="2780672"/>
            <a:ext cx="2290800" cy="29595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3" name="Google Shape;13;p2"/>
          <p:cNvSpPr txBox="1"/>
          <p:nvPr>
            <p:ph idx="1" type="subTitle"/>
          </p:nvPr>
        </p:nvSpPr>
        <p:spPr>
          <a:xfrm>
            <a:off x="2283525" y="6000455"/>
            <a:ext cx="2290800" cy="13503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rtl="0"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rtl="0"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rtl="0"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rtl="0"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rtl="0"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rtl="0"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rtl="0"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rtl="0"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3" name="Shape 53"/>
        <p:cNvGrpSpPr/>
        <p:nvPr/>
      </p:nvGrpSpPr>
      <p:grpSpPr>
        <a:xfrm>
          <a:off x="0" y="0"/>
          <a:ext cx="0" cy="0"/>
          <a:chOff x="0" y="0"/>
          <a:chExt cx="0" cy="0"/>
        </a:xfrm>
      </p:grpSpPr>
      <p:sp>
        <p:nvSpPr>
          <p:cNvPr id="54" name="Google Shape;54;p11"/>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1"/>
          <p:cNvSpPr txBox="1"/>
          <p:nvPr>
            <p:ph hasCustomPrompt="1" type="title"/>
          </p:nvPr>
        </p:nvSpPr>
        <p:spPr>
          <a:xfrm>
            <a:off x="233775" y="1842784"/>
            <a:ext cx="6390300" cy="4098600"/>
          </a:xfrm>
          <a:prstGeom prst="rect">
            <a:avLst/>
          </a:prstGeom>
        </p:spPr>
        <p:txBody>
          <a:bodyPr anchorCtr="0" anchor="ctr" bIns="91425" lIns="91425" spcFirstLastPara="1" rIns="91425" wrap="square" tIns="91425"/>
          <a:lstStyle>
            <a:lvl1pPr lvl="0" rtl="0" algn="ctr">
              <a:spcBef>
                <a:spcPts val="0"/>
              </a:spcBef>
              <a:spcAft>
                <a:spcPts val="0"/>
              </a:spcAft>
              <a:buClr>
                <a:schemeClr val="lt2"/>
              </a:buClr>
              <a:buSzPts val="16000"/>
              <a:buNone/>
              <a:defRPr sz="16000">
                <a:solidFill>
                  <a:schemeClr val="lt2"/>
                </a:solidFill>
              </a:defRPr>
            </a:lvl1pPr>
            <a:lvl2pPr lvl="1" rtl="0" algn="ctr">
              <a:spcBef>
                <a:spcPts val="0"/>
              </a:spcBef>
              <a:spcAft>
                <a:spcPts val="0"/>
              </a:spcAft>
              <a:buClr>
                <a:schemeClr val="lt2"/>
              </a:buClr>
              <a:buSzPts val="16000"/>
              <a:buNone/>
              <a:defRPr sz="16000">
                <a:solidFill>
                  <a:schemeClr val="lt2"/>
                </a:solidFill>
              </a:defRPr>
            </a:lvl2pPr>
            <a:lvl3pPr lvl="2" rtl="0" algn="ctr">
              <a:spcBef>
                <a:spcPts val="0"/>
              </a:spcBef>
              <a:spcAft>
                <a:spcPts val="0"/>
              </a:spcAft>
              <a:buClr>
                <a:schemeClr val="lt2"/>
              </a:buClr>
              <a:buSzPts val="16000"/>
              <a:buNone/>
              <a:defRPr sz="16000">
                <a:solidFill>
                  <a:schemeClr val="lt2"/>
                </a:solidFill>
              </a:defRPr>
            </a:lvl3pPr>
            <a:lvl4pPr lvl="3" rtl="0" algn="ctr">
              <a:spcBef>
                <a:spcPts val="0"/>
              </a:spcBef>
              <a:spcAft>
                <a:spcPts val="0"/>
              </a:spcAft>
              <a:buClr>
                <a:schemeClr val="lt2"/>
              </a:buClr>
              <a:buSzPts val="16000"/>
              <a:buNone/>
              <a:defRPr sz="16000">
                <a:solidFill>
                  <a:schemeClr val="lt2"/>
                </a:solidFill>
              </a:defRPr>
            </a:lvl4pPr>
            <a:lvl5pPr lvl="4" rtl="0" algn="ctr">
              <a:spcBef>
                <a:spcPts val="0"/>
              </a:spcBef>
              <a:spcAft>
                <a:spcPts val="0"/>
              </a:spcAft>
              <a:buClr>
                <a:schemeClr val="lt2"/>
              </a:buClr>
              <a:buSzPts val="16000"/>
              <a:buNone/>
              <a:defRPr sz="16000">
                <a:solidFill>
                  <a:schemeClr val="lt2"/>
                </a:solidFill>
              </a:defRPr>
            </a:lvl5pPr>
            <a:lvl6pPr lvl="5" rtl="0" algn="ctr">
              <a:spcBef>
                <a:spcPts val="0"/>
              </a:spcBef>
              <a:spcAft>
                <a:spcPts val="0"/>
              </a:spcAft>
              <a:buClr>
                <a:schemeClr val="lt2"/>
              </a:buClr>
              <a:buSzPts val="16000"/>
              <a:buNone/>
              <a:defRPr sz="16000">
                <a:solidFill>
                  <a:schemeClr val="lt2"/>
                </a:solidFill>
              </a:defRPr>
            </a:lvl6pPr>
            <a:lvl7pPr lvl="6" rtl="0" algn="ctr">
              <a:spcBef>
                <a:spcPts val="0"/>
              </a:spcBef>
              <a:spcAft>
                <a:spcPts val="0"/>
              </a:spcAft>
              <a:buClr>
                <a:schemeClr val="lt2"/>
              </a:buClr>
              <a:buSzPts val="16000"/>
              <a:buNone/>
              <a:defRPr sz="16000">
                <a:solidFill>
                  <a:schemeClr val="lt2"/>
                </a:solidFill>
              </a:defRPr>
            </a:lvl7pPr>
            <a:lvl8pPr lvl="7" rtl="0" algn="ctr">
              <a:spcBef>
                <a:spcPts val="0"/>
              </a:spcBef>
              <a:spcAft>
                <a:spcPts val="0"/>
              </a:spcAft>
              <a:buClr>
                <a:schemeClr val="lt2"/>
              </a:buClr>
              <a:buSzPts val="16000"/>
              <a:buNone/>
              <a:defRPr sz="16000">
                <a:solidFill>
                  <a:schemeClr val="lt2"/>
                </a:solidFill>
              </a:defRPr>
            </a:lvl8pPr>
            <a:lvl9pPr lvl="8" rtl="0" algn="ctr">
              <a:spcBef>
                <a:spcPts val="0"/>
              </a:spcBef>
              <a:spcAft>
                <a:spcPts val="0"/>
              </a:spcAft>
              <a:buClr>
                <a:schemeClr val="lt2"/>
              </a:buClr>
              <a:buSzPts val="16000"/>
              <a:buNone/>
              <a:defRPr sz="16000">
                <a:solidFill>
                  <a:schemeClr val="lt2"/>
                </a:solidFill>
              </a:defRPr>
            </a:lvl9pPr>
          </a:lstStyle>
          <a:p>
            <a:r>
              <a:t>xx%</a:t>
            </a:r>
          </a:p>
        </p:txBody>
      </p:sp>
      <p:sp>
        <p:nvSpPr>
          <p:cNvPr id="56" name="Google Shape;56;p11"/>
          <p:cNvSpPr txBox="1"/>
          <p:nvPr>
            <p:ph idx="1" type="body"/>
          </p:nvPr>
        </p:nvSpPr>
        <p:spPr>
          <a:xfrm>
            <a:off x="233775" y="6087903"/>
            <a:ext cx="6390300" cy="20631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57" name="Google Shape;57;p11"/>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64" name="Shape 64"/>
        <p:cNvGrpSpPr/>
        <p:nvPr/>
      </p:nvGrpSpPr>
      <p:grpSpPr>
        <a:xfrm>
          <a:off x="0" y="0"/>
          <a:ext cx="0" cy="0"/>
          <a:chOff x="0" y="0"/>
          <a:chExt cx="0" cy="0"/>
        </a:xfrm>
      </p:grpSpPr>
      <p:sp>
        <p:nvSpPr>
          <p:cNvPr id="65" name="Google Shape;65;p14"/>
          <p:cNvSpPr/>
          <p:nvPr/>
        </p:nvSpPr>
        <p:spPr>
          <a:xfrm flipH="1">
            <a:off x="5830559" y="126399"/>
            <a:ext cx="811219" cy="2165866"/>
          </a:xfrm>
          <a:custGeom>
            <a:rect b="b" l="l" r="r" t="t"/>
            <a:pathLst>
              <a:path extrusionOk="0" h="44998" w="43265">
                <a:moveTo>
                  <a:pt x="0" y="44998"/>
                </a:moveTo>
                <a:lnTo>
                  <a:pt x="0" y="0"/>
                </a:lnTo>
                <a:lnTo>
                  <a:pt x="43265" y="0"/>
                </a:lnTo>
              </a:path>
            </a:pathLst>
          </a:custGeom>
          <a:noFill/>
          <a:ln cap="flat" cmpd="sng" w="28575">
            <a:solidFill>
              <a:srgbClr val="082472"/>
            </a:solidFill>
            <a:prstDash val="solid"/>
            <a:miter lim="8000"/>
            <a:headEnd len="sm" w="sm" type="none"/>
            <a:tailEnd len="sm" w="sm" type="none"/>
          </a:ln>
          <a:effectLst>
            <a:outerShdw blurRad="57150" rotWithShape="0" algn="bl" dir="5400000" dist="19050">
              <a:srgbClr val="434343">
                <a:alpha val="50000"/>
              </a:srgbClr>
            </a:outerShdw>
          </a:effectLst>
        </p:spPr>
      </p:sp>
      <p:sp>
        <p:nvSpPr>
          <p:cNvPr id="66" name="Google Shape;66;p14"/>
          <p:cNvSpPr txBox="1"/>
          <p:nvPr>
            <p:ph type="ctrTitle"/>
          </p:nvPr>
        </p:nvSpPr>
        <p:spPr>
          <a:xfrm>
            <a:off x="2283525" y="2780672"/>
            <a:ext cx="2290800" cy="29595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67" name="Google Shape;67;p14"/>
          <p:cNvSpPr txBox="1"/>
          <p:nvPr>
            <p:ph idx="1" type="subTitle"/>
          </p:nvPr>
        </p:nvSpPr>
        <p:spPr>
          <a:xfrm>
            <a:off x="2283525" y="6000455"/>
            <a:ext cx="2290800" cy="13503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rtl="0"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rtl="0"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rtl="0"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rtl="0"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rtl="0"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rtl="0"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rtl="0"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rtl="0"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68" name="Google Shape;68;p14"/>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9" name="Shape 69"/>
        <p:cNvGrpSpPr/>
        <p:nvPr/>
      </p:nvGrpSpPr>
      <p:grpSpPr>
        <a:xfrm>
          <a:off x="0" y="0"/>
          <a:ext cx="0" cy="0"/>
          <a:chOff x="0" y="0"/>
          <a:chExt cx="0" cy="0"/>
        </a:xfrm>
      </p:grpSpPr>
      <p:sp>
        <p:nvSpPr>
          <p:cNvPr id="70" name="Google Shape;70;p15"/>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71" name="Google Shape;71;p15"/>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72" name="Google Shape;72;p15"/>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73" name="Google Shape;73;p15"/>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74" name="Google Shape;74;p15"/>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B787"/>
                </a:solidFill>
                <a:latin typeface="Dosis"/>
                <a:ea typeface="Dosis"/>
                <a:cs typeface="Dosis"/>
                <a:sym typeface="Dosis"/>
              </a:rPr>
              <a:t>Objective number or name…...</a:t>
            </a:r>
            <a:endParaRPr>
              <a:solidFill>
                <a:srgbClr val="55B787"/>
              </a:solidFill>
              <a:latin typeface="Dosis"/>
              <a:ea typeface="Dosis"/>
              <a:cs typeface="Dosis"/>
              <a:sym typeface="Dosis"/>
            </a:endParaRPr>
          </a:p>
        </p:txBody>
      </p:sp>
      <p:cxnSp>
        <p:nvCxnSpPr>
          <p:cNvPr id="75" name="Google Shape;75;p15"/>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2">
  <p:cSld name="SECTION_HEADER_2">
    <p:spTree>
      <p:nvGrpSpPr>
        <p:cNvPr id="76" name="Shape 76"/>
        <p:cNvGrpSpPr/>
        <p:nvPr/>
      </p:nvGrpSpPr>
      <p:grpSpPr>
        <a:xfrm>
          <a:off x="0" y="0"/>
          <a:ext cx="0" cy="0"/>
          <a:chOff x="0" y="0"/>
          <a:chExt cx="0" cy="0"/>
        </a:xfrm>
      </p:grpSpPr>
      <p:sp>
        <p:nvSpPr>
          <p:cNvPr id="77" name="Google Shape;77;p16"/>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78" name="Google Shape;78;p16"/>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79" name="Google Shape;79;p16"/>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80" name="Google Shape;80;p1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1" name="Google Shape;81;p16"/>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B787"/>
                </a:solidFill>
                <a:latin typeface="Dosis"/>
                <a:ea typeface="Dosis"/>
                <a:cs typeface="Dosis"/>
                <a:sym typeface="Dosis"/>
              </a:rPr>
              <a:t>hello</a:t>
            </a:r>
            <a:endParaRPr>
              <a:solidFill>
                <a:srgbClr val="55B787"/>
              </a:solidFill>
              <a:latin typeface="Dosis"/>
              <a:ea typeface="Dosis"/>
              <a:cs typeface="Dosis"/>
              <a:sym typeface="Dosis"/>
            </a:endParaRPr>
          </a:p>
        </p:txBody>
      </p:sp>
      <p:cxnSp>
        <p:nvCxnSpPr>
          <p:cNvPr id="82" name="Google Shape;82;p16"/>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1">
  <p:cSld name="SECTION_HEADER_1">
    <p:spTree>
      <p:nvGrpSpPr>
        <p:cNvPr id="83" name="Shape 83"/>
        <p:cNvGrpSpPr/>
        <p:nvPr/>
      </p:nvGrpSpPr>
      <p:grpSpPr>
        <a:xfrm>
          <a:off x="0" y="0"/>
          <a:ext cx="0" cy="0"/>
          <a:chOff x="0" y="0"/>
          <a:chExt cx="0" cy="0"/>
        </a:xfrm>
      </p:grpSpPr>
      <p:sp>
        <p:nvSpPr>
          <p:cNvPr id="84" name="Google Shape;84;p17"/>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85" name="Google Shape;85;p17"/>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86" name="Google Shape;86;p17"/>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87" name="Google Shape;87;p17"/>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8" name="Google Shape;88;p17"/>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B787"/>
                </a:solidFill>
                <a:latin typeface="Dosis"/>
                <a:ea typeface="Dosis"/>
                <a:cs typeface="Dosis"/>
                <a:sym typeface="Dosis"/>
              </a:rPr>
              <a:t>hi</a:t>
            </a:r>
            <a:endParaRPr>
              <a:solidFill>
                <a:srgbClr val="55B787"/>
              </a:solidFill>
              <a:latin typeface="Dosis"/>
              <a:ea typeface="Dosis"/>
              <a:cs typeface="Dosis"/>
              <a:sym typeface="Dosis"/>
            </a:endParaRPr>
          </a:p>
        </p:txBody>
      </p:sp>
      <p:cxnSp>
        <p:nvCxnSpPr>
          <p:cNvPr id="89" name="Google Shape;89;p17"/>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90" name="Shape 90"/>
        <p:cNvGrpSpPr/>
        <p:nvPr/>
      </p:nvGrpSpPr>
      <p:grpSpPr>
        <a:xfrm>
          <a:off x="0" y="0"/>
          <a:ext cx="0" cy="0"/>
          <a:chOff x="0" y="0"/>
          <a:chExt cx="0" cy="0"/>
        </a:xfrm>
      </p:grpSpPr>
      <p:sp>
        <p:nvSpPr>
          <p:cNvPr id="91" name="Google Shape;91;p18"/>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8"/>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93" name="Google Shape;93;p18"/>
          <p:cNvSpPr txBox="1"/>
          <p:nvPr>
            <p:ph idx="1" type="body"/>
          </p:nvPr>
        </p:nvSpPr>
        <p:spPr>
          <a:xfrm>
            <a:off x="233775" y="2358966"/>
            <a:ext cx="6390300" cy="64575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94" name="Google Shape;94;p18"/>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95" name="Shape 95"/>
        <p:cNvGrpSpPr/>
        <p:nvPr/>
      </p:nvGrpSpPr>
      <p:grpSpPr>
        <a:xfrm>
          <a:off x="0" y="0"/>
          <a:ext cx="0" cy="0"/>
          <a:chOff x="0" y="0"/>
          <a:chExt cx="0" cy="0"/>
        </a:xfrm>
      </p:grpSpPr>
      <p:sp>
        <p:nvSpPr>
          <p:cNvPr id="96" name="Google Shape;96;p19"/>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97" name="Google Shape;97;p19"/>
          <p:cNvSpPr txBox="1"/>
          <p:nvPr>
            <p:ph idx="1" type="body"/>
          </p:nvPr>
        </p:nvSpPr>
        <p:spPr>
          <a:xfrm>
            <a:off x="233775"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8" name="Google Shape;98;p19"/>
          <p:cNvSpPr txBox="1"/>
          <p:nvPr>
            <p:ph idx="2" type="body"/>
          </p:nvPr>
        </p:nvSpPr>
        <p:spPr>
          <a:xfrm>
            <a:off x="3624300"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9" name="Google Shape;99;p19"/>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00" name="Shape 100"/>
        <p:cNvGrpSpPr/>
        <p:nvPr/>
      </p:nvGrpSpPr>
      <p:grpSpPr>
        <a:xfrm>
          <a:off x="0" y="0"/>
          <a:ext cx="0" cy="0"/>
          <a:chOff x="0" y="0"/>
          <a:chExt cx="0" cy="0"/>
        </a:xfrm>
      </p:grpSpPr>
      <p:sp>
        <p:nvSpPr>
          <p:cNvPr id="101" name="Google Shape;101;p20"/>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102" name="Google Shape;102;p20"/>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03" name="Shape 103"/>
        <p:cNvGrpSpPr/>
        <p:nvPr/>
      </p:nvGrpSpPr>
      <p:grpSpPr>
        <a:xfrm>
          <a:off x="0" y="0"/>
          <a:ext cx="0" cy="0"/>
          <a:chOff x="0" y="0"/>
          <a:chExt cx="0" cy="0"/>
        </a:xfrm>
      </p:grpSpPr>
      <p:sp>
        <p:nvSpPr>
          <p:cNvPr id="104" name="Google Shape;104;p21"/>
          <p:cNvSpPr txBox="1"/>
          <p:nvPr>
            <p:ph type="title"/>
          </p:nvPr>
        </p:nvSpPr>
        <p:spPr>
          <a:xfrm>
            <a:off x="233775" y="1069715"/>
            <a:ext cx="2106000" cy="1455000"/>
          </a:xfrm>
          <a:prstGeom prst="rect">
            <a:avLst/>
          </a:prstGeom>
        </p:spPr>
        <p:txBody>
          <a:bodyPr anchorCtr="0" anchor="b"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05" name="Google Shape;105;p21"/>
          <p:cNvSpPr txBox="1"/>
          <p:nvPr>
            <p:ph idx="1" type="body"/>
          </p:nvPr>
        </p:nvSpPr>
        <p:spPr>
          <a:xfrm>
            <a:off x="233775" y="2694311"/>
            <a:ext cx="2106000" cy="53619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06" name="Google Shape;106;p21"/>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7" name="Google Shape;17;p3"/>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8" name="Google Shape;18;p3"/>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9" name="Google Shape;19;p3"/>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0" name="Google Shape;20;p3"/>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B787"/>
                </a:solidFill>
                <a:latin typeface="Dosis"/>
                <a:ea typeface="Dosis"/>
                <a:cs typeface="Dosis"/>
                <a:sym typeface="Dosis"/>
              </a:rPr>
              <a:t>Objective number or name…...</a:t>
            </a:r>
            <a:endParaRPr>
              <a:solidFill>
                <a:srgbClr val="55B787"/>
              </a:solidFill>
              <a:latin typeface="Dosis"/>
              <a:ea typeface="Dosis"/>
              <a:cs typeface="Dosis"/>
              <a:sym typeface="Dosis"/>
            </a:endParaRPr>
          </a:p>
        </p:txBody>
      </p:sp>
      <p:cxnSp>
        <p:nvCxnSpPr>
          <p:cNvPr id="21" name="Google Shape;21;p3"/>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107" name="Shape 107"/>
        <p:cNvGrpSpPr/>
        <p:nvPr/>
      </p:nvGrpSpPr>
      <p:grpSpPr>
        <a:xfrm>
          <a:off x="0" y="0"/>
          <a:ext cx="0" cy="0"/>
          <a:chOff x="0" y="0"/>
          <a:chExt cx="0" cy="0"/>
        </a:xfrm>
      </p:grpSpPr>
      <p:sp>
        <p:nvSpPr>
          <p:cNvPr id="108" name="Google Shape;108;p22"/>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2"/>
          <p:cNvSpPr txBox="1"/>
          <p:nvPr>
            <p:ph type="title"/>
          </p:nvPr>
        </p:nvSpPr>
        <p:spPr>
          <a:xfrm>
            <a:off x="367688" y="866689"/>
            <a:ext cx="4409100" cy="78762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10" name="Google Shape;110;p2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11" name="Shape 111"/>
        <p:cNvGrpSpPr/>
        <p:nvPr/>
      </p:nvGrpSpPr>
      <p:grpSpPr>
        <a:xfrm>
          <a:off x="0" y="0"/>
          <a:ext cx="0" cy="0"/>
          <a:chOff x="0" y="0"/>
          <a:chExt cx="0" cy="0"/>
        </a:xfrm>
      </p:grpSpPr>
      <p:sp>
        <p:nvSpPr>
          <p:cNvPr id="112" name="Google Shape;112;p23"/>
          <p:cNvSpPr/>
          <p:nvPr/>
        </p:nvSpPr>
        <p:spPr>
          <a:xfrm>
            <a:off x="3429000" y="-48"/>
            <a:ext cx="3429000" cy="990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3" name="Google Shape;113;p23"/>
          <p:cNvCxnSpPr/>
          <p:nvPr/>
        </p:nvCxnSpPr>
        <p:spPr>
          <a:xfrm>
            <a:off x="3772256" y="8655334"/>
            <a:ext cx="351300" cy="0"/>
          </a:xfrm>
          <a:prstGeom prst="straightConnector1">
            <a:avLst/>
          </a:prstGeom>
          <a:noFill/>
          <a:ln cap="flat" cmpd="sng" w="19050">
            <a:solidFill>
              <a:schemeClr val="lt1"/>
            </a:solidFill>
            <a:prstDash val="solid"/>
            <a:round/>
            <a:headEnd len="sm" w="sm" type="none"/>
            <a:tailEnd len="sm" w="sm" type="none"/>
          </a:ln>
        </p:spPr>
      </p:cxnSp>
      <p:sp>
        <p:nvSpPr>
          <p:cNvPr id="114" name="Google Shape;114;p23"/>
          <p:cNvSpPr txBox="1"/>
          <p:nvPr>
            <p:ph type="title"/>
          </p:nvPr>
        </p:nvSpPr>
        <p:spPr>
          <a:xfrm>
            <a:off x="199125" y="1789164"/>
            <a:ext cx="3033900" cy="3438900"/>
          </a:xfrm>
          <a:prstGeom prst="rect">
            <a:avLst/>
          </a:prstGeom>
        </p:spPr>
        <p:txBody>
          <a:bodyPr anchorCtr="0" anchor="b" bIns="91425" lIns="91425" spcFirstLastPara="1" rIns="91425" wrap="square" tIns="91425"/>
          <a:lstStyle>
            <a:lvl1pPr lvl="0" rtl="0" algn="ctr">
              <a:spcBef>
                <a:spcPts val="0"/>
              </a:spcBef>
              <a:spcAft>
                <a:spcPts val="0"/>
              </a:spcAft>
              <a:buClr>
                <a:schemeClr val="lt2"/>
              </a:buClr>
              <a:buSzPts val="4200"/>
              <a:buNone/>
              <a:defRPr>
                <a:solidFill>
                  <a:schemeClr val="lt2"/>
                </a:solidFill>
              </a:defRPr>
            </a:lvl1pPr>
            <a:lvl2pPr lvl="1" rtl="0" algn="ctr">
              <a:spcBef>
                <a:spcPts val="0"/>
              </a:spcBef>
              <a:spcAft>
                <a:spcPts val="0"/>
              </a:spcAft>
              <a:buClr>
                <a:schemeClr val="lt2"/>
              </a:buClr>
              <a:buSzPts val="4200"/>
              <a:buNone/>
              <a:defRPr>
                <a:solidFill>
                  <a:schemeClr val="lt2"/>
                </a:solidFill>
              </a:defRPr>
            </a:lvl2pPr>
            <a:lvl3pPr lvl="2" rtl="0" algn="ctr">
              <a:spcBef>
                <a:spcPts val="0"/>
              </a:spcBef>
              <a:spcAft>
                <a:spcPts val="0"/>
              </a:spcAft>
              <a:buClr>
                <a:schemeClr val="lt2"/>
              </a:buClr>
              <a:buSzPts val="4200"/>
              <a:buNone/>
              <a:defRPr>
                <a:solidFill>
                  <a:schemeClr val="lt2"/>
                </a:solidFill>
              </a:defRPr>
            </a:lvl3pPr>
            <a:lvl4pPr lvl="3" rtl="0" algn="ctr">
              <a:spcBef>
                <a:spcPts val="0"/>
              </a:spcBef>
              <a:spcAft>
                <a:spcPts val="0"/>
              </a:spcAft>
              <a:buClr>
                <a:schemeClr val="lt2"/>
              </a:buClr>
              <a:buSzPts val="4200"/>
              <a:buNone/>
              <a:defRPr>
                <a:solidFill>
                  <a:schemeClr val="lt2"/>
                </a:solidFill>
              </a:defRPr>
            </a:lvl4pPr>
            <a:lvl5pPr lvl="4" rtl="0" algn="ctr">
              <a:spcBef>
                <a:spcPts val="0"/>
              </a:spcBef>
              <a:spcAft>
                <a:spcPts val="0"/>
              </a:spcAft>
              <a:buClr>
                <a:schemeClr val="lt2"/>
              </a:buClr>
              <a:buSzPts val="4200"/>
              <a:buNone/>
              <a:defRPr>
                <a:solidFill>
                  <a:schemeClr val="lt2"/>
                </a:solidFill>
              </a:defRPr>
            </a:lvl5pPr>
            <a:lvl6pPr lvl="5" rtl="0" algn="ctr">
              <a:spcBef>
                <a:spcPts val="0"/>
              </a:spcBef>
              <a:spcAft>
                <a:spcPts val="0"/>
              </a:spcAft>
              <a:buClr>
                <a:schemeClr val="lt2"/>
              </a:buClr>
              <a:buSzPts val="4200"/>
              <a:buNone/>
              <a:defRPr>
                <a:solidFill>
                  <a:schemeClr val="lt2"/>
                </a:solidFill>
              </a:defRPr>
            </a:lvl6pPr>
            <a:lvl7pPr lvl="6" rtl="0" algn="ctr">
              <a:spcBef>
                <a:spcPts val="0"/>
              </a:spcBef>
              <a:spcAft>
                <a:spcPts val="0"/>
              </a:spcAft>
              <a:buClr>
                <a:schemeClr val="lt2"/>
              </a:buClr>
              <a:buSzPts val="4200"/>
              <a:buNone/>
              <a:defRPr>
                <a:solidFill>
                  <a:schemeClr val="lt2"/>
                </a:solidFill>
              </a:defRPr>
            </a:lvl7pPr>
            <a:lvl8pPr lvl="7" rtl="0" algn="ctr">
              <a:spcBef>
                <a:spcPts val="0"/>
              </a:spcBef>
              <a:spcAft>
                <a:spcPts val="0"/>
              </a:spcAft>
              <a:buClr>
                <a:schemeClr val="lt2"/>
              </a:buClr>
              <a:buSzPts val="4200"/>
              <a:buNone/>
              <a:defRPr>
                <a:solidFill>
                  <a:schemeClr val="lt2"/>
                </a:solidFill>
              </a:defRPr>
            </a:lvl8pPr>
            <a:lvl9pPr lvl="8" rtl="0" algn="ctr">
              <a:spcBef>
                <a:spcPts val="0"/>
              </a:spcBef>
              <a:spcAft>
                <a:spcPts val="0"/>
              </a:spcAft>
              <a:buClr>
                <a:schemeClr val="lt2"/>
              </a:buClr>
              <a:buSzPts val="4200"/>
              <a:buNone/>
              <a:defRPr>
                <a:solidFill>
                  <a:schemeClr val="lt2"/>
                </a:solidFill>
              </a:defRPr>
            </a:lvl9pPr>
          </a:lstStyle>
          <a:p/>
        </p:txBody>
      </p:sp>
      <p:sp>
        <p:nvSpPr>
          <p:cNvPr id="115" name="Google Shape;115;p23"/>
          <p:cNvSpPr txBox="1"/>
          <p:nvPr>
            <p:ph idx="1" type="subTitle"/>
          </p:nvPr>
        </p:nvSpPr>
        <p:spPr>
          <a:xfrm>
            <a:off x="199125" y="5331248"/>
            <a:ext cx="3033900" cy="3030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rtl="0"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rtl="0"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rtl="0"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rtl="0"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rtl="0"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rtl="0"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rtl="0"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rtl="0"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116" name="Google Shape;116;p23"/>
          <p:cNvSpPr txBox="1"/>
          <p:nvPr>
            <p:ph idx="2" type="body"/>
          </p:nvPr>
        </p:nvSpPr>
        <p:spPr>
          <a:xfrm>
            <a:off x="3704625" y="1394326"/>
            <a:ext cx="2877600" cy="71142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117" name="Google Shape;117;p23"/>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18" name="Shape 118"/>
        <p:cNvGrpSpPr/>
        <p:nvPr/>
      </p:nvGrpSpPr>
      <p:grpSpPr>
        <a:xfrm>
          <a:off x="0" y="0"/>
          <a:ext cx="0" cy="0"/>
          <a:chOff x="0" y="0"/>
          <a:chExt cx="0" cy="0"/>
        </a:xfrm>
      </p:grpSpPr>
      <p:sp>
        <p:nvSpPr>
          <p:cNvPr id="119" name="Google Shape;119;p24"/>
          <p:cNvSpPr txBox="1"/>
          <p:nvPr>
            <p:ph idx="1" type="body"/>
          </p:nvPr>
        </p:nvSpPr>
        <p:spPr>
          <a:xfrm>
            <a:off x="239625" y="8122835"/>
            <a:ext cx="4499100" cy="11529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120" name="Google Shape;120;p24"/>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21" name="Shape 121"/>
        <p:cNvGrpSpPr/>
        <p:nvPr/>
      </p:nvGrpSpPr>
      <p:grpSpPr>
        <a:xfrm>
          <a:off x="0" y="0"/>
          <a:ext cx="0" cy="0"/>
          <a:chOff x="0" y="0"/>
          <a:chExt cx="0" cy="0"/>
        </a:xfrm>
      </p:grpSpPr>
      <p:sp>
        <p:nvSpPr>
          <p:cNvPr id="122" name="Google Shape;122;p25"/>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5"/>
          <p:cNvSpPr txBox="1"/>
          <p:nvPr>
            <p:ph hasCustomPrompt="1" type="title"/>
          </p:nvPr>
        </p:nvSpPr>
        <p:spPr>
          <a:xfrm>
            <a:off x="233775" y="1842784"/>
            <a:ext cx="6390300" cy="4098600"/>
          </a:xfrm>
          <a:prstGeom prst="rect">
            <a:avLst/>
          </a:prstGeom>
        </p:spPr>
        <p:txBody>
          <a:bodyPr anchorCtr="0" anchor="ctr" bIns="91425" lIns="91425" spcFirstLastPara="1" rIns="91425" wrap="square" tIns="91425"/>
          <a:lstStyle>
            <a:lvl1pPr lvl="0" rtl="0" algn="ctr">
              <a:spcBef>
                <a:spcPts val="0"/>
              </a:spcBef>
              <a:spcAft>
                <a:spcPts val="0"/>
              </a:spcAft>
              <a:buClr>
                <a:schemeClr val="lt2"/>
              </a:buClr>
              <a:buSzPts val="16000"/>
              <a:buNone/>
              <a:defRPr sz="16000">
                <a:solidFill>
                  <a:schemeClr val="lt2"/>
                </a:solidFill>
              </a:defRPr>
            </a:lvl1pPr>
            <a:lvl2pPr lvl="1" rtl="0" algn="ctr">
              <a:spcBef>
                <a:spcPts val="0"/>
              </a:spcBef>
              <a:spcAft>
                <a:spcPts val="0"/>
              </a:spcAft>
              <a:buClr>
                <a:schemeClr val="lt2"/>
              </a:buClr>
              <a:buSzPts val="16000"/>
              <a:buNone/>
              <a:defRPr sz="16000">
                <a:solidFill>
                  <a:schemeClr val="lt2"/>
                </a:solidFill>
              </a:defRPr>
            </a:lvl2pPr>
            <a:lvl3pPr lvl="2" rtl="0" algn="ctr">
              <a:spcBef>
                <a:spcPts val="0"/>
              </a:spcBef>
              <a:spcAft>
                <a:spcPts val="0"/>
              </a:spcAft>
              <a:buClr>
                <a:schemeClr val="lt2"/>
              </a:buClr>
              <a:buSzPts val="16000"/>
              <a:buNone/>
              <a:defRPr sz="16000">
                <a:solidFill>
                  <a:schemeClr val="lt2"/>
                </a:solidFill>
              </a:defRPr>
            </a:lvl3pPr>
            <a:lvl4pPr lvl="3" rtl="0" algn="ctr">
              <a:spcBef>
                <a:spcPts val="0"/>
              </a:spcBef>
              <a:spcAft>
                <a:spcPts val="0"/>
              </a:spcAft>
              <a:buClr>
                <a:schemeClr val="lt2"/>
              </a:buClr>
              <a:buSzPts val="16000"/>
              <a:buNone/>
              <a:defRPr sz="16000">
                <a:solidFill>
                  <a:schemeClr val="lt2"/>
                </a:solidFill>
              </a:defRPr>
            </a:lvl4pPr>
            <a:lvl5pPr lvl="4" rtl="0" algn="ctr">
              <a:spcBef>
                <a:spcPts val="0"/>
              </a:spcBef>
              <a:spcAft>
                <a:spcPts val="0"/>
              </a:spcAft>
              <a:buClr>
                <a:schemeClr val="lt2"/>
              </a:buClr>
              <a:buSzPts val="16000"/>
              <a:buNone/>
              <a:defRPr sz="16000">
                <a:solidFill>
                  <a:schemeClr val="lt2"/>
                </a:solidFill>
              </a:defRPr>
            </a:lvl5pPr>
            <a:lvl6pPr lvl="5" rtl="0" algn="ctr">
              <a:spcBef>
                <a:spcPts val="0"/>
              </a:spcBef>
              <a:spcAft>
                <a:spcPts val="0"/>
              </a:spcAft>
              <a:buClr>
                <a:schemeClr val="lt2"/>
              </a:buClr>
              <a:buSzPts val="16000"/>
              <a:buNone/>
              <a:defRPr sz="16000">
                <a:solidFill>
                  <a:schemeClr val="lt2"/>
                </a:solidFill>
              </a:defRPr>
            </a:lvl6pPr>
            <a:lvl7pPr lvl="6" rtl="0" algn="ctr">
              <a:spcBef>
                <a:spcPts val="0"/>
              </a:spcBef>
              <a:spcAft>
                <a:spcPts val="0"/>
              </a:spcAft>
              <a:buClr>
                <a:schemeClr val="lt2"/>
              </a:buClr>
              <a:buSzPts val="16000"/>
              <a:buNone/>
              <a:defRPr sz="16000">
                <a:solidFill>
                  <a:schemeClr val="lt2"/>
                </a:solidFill>
              </a:defRPr>
            </a:lvl7pPr>
            <a:lvl8pPr lvl="7" rtl="0" algn="ctr">
              <a:spcBef>
                <a:spcPts val="0"/>
              </a:spcBef>
              <a:spcAft>
                <a:spcPts val="0"/>
              </a:spcAft>
              <a:buClr>
                <a:schemeClr val="lt2"/>
              </a:buClr>
              <a:buSzPts val="16000"/>
              <a:buNone/>
              <a:defRPr sz="16000">
                <a:solidFill>
                  <a:schemeClr val="lt2"/>
                </a:solidFill>
              </a:defRPr>
            </a:lvl8pPr>
            <a:lvl9pPr lvl="8" rtl="0" algn="ctr">
              <a:spcBef>
                <a:spcPts val="0"/>
              </a:spcBef>
              <a:spcAft>
                <a:spcPts val="0"/>
              </a:spcAft>
              <a:buClr>
                <a:schemeClr val="lt2"/>
              </a:buClr>
              <a:buSzPts val="16000"/>
              <a:buNone/>
              <a:defRPr sz="16000">
                <a:solidFill>
                  <a:schemeClr val="lt2"/>
                </a:solidFill>
              </a:defRPr>
            </a:lvl9pPr>
          </a:lstStyle>
          <a:p>
            <a:r>
              <a:t>xx%</a:t>
            </a:r>
          </a:p>
        </p:txBody>
      </p:sp>
      <p:sp>
        <p:nvSpPr>
          <p:cNvPr id="124" name="Google Shape;124;p25"/>
          <p:cNvSpPr txBox="1"/>
          <p:nvPr>
            <p:ph idx="1" type="body"/>
          </p:nvPr>
        </p:nvSpPr>
        <p:spPr>
          <a:xfrm>
            <a:off x="233775" y="6087903"/>
            <a:ext cx="6390300" cy="20631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25" name="Google Shape;125;p25"/>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6" name="Shape 126"/>
        <p:cNvGrpSpPr/>
        <p:nvPr/>
      </p:nvGrpSpPr>
      <p:grpSpPr>
        <a:xfrm>
          <a:off x="0" y="0"/>
          <a:ext cx="0" cy="0"/>
          <a:chOff x="0" y="0"/>
          <a:chExt cx="0" cy="0"/>
        </a:xfrm>
      </p:grpSpPr>
      <p:sp>
        <p:nvSpPr>
          <p:cNvPr id="127" name="Google Shape;127;p2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2" name="Shape 22"/>
        <p:cNvGrpSpPr/>
        <p:nvPr/>
      </p:nvGrpSpPr>
      <p:grpSpPr>
        <a:xfrm>
          <a:off x="0" y="0"/>
          <a:ext cx="0" cy="0"/>
          <a:chOff x="0" y="0"/>
          <a:chExt cx="0" cy="0"/>
        </a:xfrm>
      </p:grpSpPr>
      <p:sp>
        <p:nvSpPr>
          <p:cNvPr id="23" name="Google Shape;23;p4"/>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4"/>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25" name="Google Shape;25;p4"/>
          <p:cNvSpPr txBox="1"/>
          <p:nvPr>
            <p:ph idx="1" type="body"/>
          </p:nvPr>
        </p:nvSpPr>
        <p:spPr>
          <a:xfrm>
            <a:off x="233775" y="2358966"/>
            <a:ext cx="6390300" cy="64575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6" name="Google Shape;26;p4"/>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7" name="Shape 27"/>
        <p:cNvGrpSpPr/>
        <p:nvPr/>
      </p:nvGrpSpPr>
      <p:grpSpPr>
        <a:xfrm>
          <a:off x="0" y="0"/>
          <a:ext cx="0" cy="0"/>
          <a:chOff x="0" y="0"/>
          <a:chExt cx="0" cy="0"/>
        </a:xfrm>
      </p:grpSpPr>
      <p:sp>
        <p:nvSpPr>
          <p:cNvPr id="28" name="Google Shape;28;p5"/>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29" name="Google Shape;29;p5"/>
          <p:cNvSpPr txBox="1"/>
          <p:nvPr>
            <p:ph idx="1" type="body"/>
          </p:nvPr>
        </p:nvSpPr>
        <p:spPr>
          <a:xfrm>
            <a:off x="233775"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0" name="Google Shape;30;p5"/>
          <p:cNvSpPr txBox="1"/>
          <p:nvPr>
            <p:ph idx="2" type="body"/>
          </p:nvPr>
        </p:nvSpPr>
        <p:spPr>
          <a:xfrm>
            <a:off x="3624300"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5"/>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2" name="Shape 32"/>
        <p:cNvGrpSpPr/>
        <p:nvPr/>
      </p:nvGrpSpPr>
      <p:grpSpPr>
        <a:xfrm>
          <a:off x="0" y="0"/>
          <a:ext cx="0" cy="0"/>
          <a:chOff x="0" y="0"/>
          <a:chExt cx="0" cy="0"/>
        </a:xfrm>
      </p:grpSpPr>
      <p:sp>
        <p:nvSpPr>
          <p:cNvPr id="33" name="Google Shape;33;p6"/>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34" name="Google Shape;34;p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5" name="Shape 35"/>
        <p:cNvGrpSpPr/>
        <p:nvPr/>
      </p:nvGrpSpPr>
      <p:grpSpPr>
        <a:xfrm>
          <a:off x="0" y="0"/>
          <a:ext cx="0" cy="0"/>
          <a:chOff x="0" y="0"/>
          <a:chExt cx="0" cy="0"/>
        </a:xfrm>
      </p:grpSpPr>
      <p:sp>
        <p:nvSpPr>
          <p:cNvPr id="36" name="Google Shape;36;p7"/>
          <p:cNvSpPr txBox="1"/>
          <p:nvPr>
            <p:ph type="title"/>
          </p:nvPr>
        </p:nvSpPr>
        <p:spPr>
          <a:xfrm>
            <a:off x="233775" y="1069715"/>
            <a:ext cx="2106000" cy="1455000"/>
          </a:xfrm>
          <a:prstGeom prst="rect">
            <a:avLst/>
          </a:prstGeom>
        </p:spPr>
        <p:txBody>
          <a:bodyPr anchorCtr="0" anchor="b"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37" name="Google Shape;37;p7"/>
          <p:cNvSpPr txBox="1"/>
          <p:nvPr>
            <p:ph idx="1" type="body"/>
          </p:nvPr>
        </p:nvSpPr>
        <p:spPr>
          <a:xfrm>
            <a:off x="233775" y="2694311"/>
            <a:ext cx="2106000" cy="53619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8" name="Google Shape;38;p7"/>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9" name="Shape 39"/>
        <p:cNvGrpSpPr/>
        <p:nvPr/>
      </p:nvGrpSpPr>
      <p:grpSpPr>
        <a:xfrm>
          <a:off x="0" y="0"/>
          <a:ext cx="0" cy="0"/>
          <a:chOff x="0" y="0"/>
          <a:chExt cx="0" cy="0"/>
        </a:xfrm>
      </p:grpSpPr>
      <p:sp>
        <p:nvSpPr>
          <p:cNvPr id="40" name="Google Shape;40;p8"/>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8"/>
          <p:cNvSpPr txBox="1"/>
          <p:nvPr>
            <p:ph type="title"/>
          </p:nvPr>
        </p:nvSpPr>
        <p:spPr>
          <a:xfrm>
            <a:off x="367688" y="866689"/>
            <a:ext cx="4409100" cy="78762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42" name="Google Shape;42;p8"/>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9"/>
          <p:cNvSpPr/>
          <p:nvPr/>
        </p:nvSpPr>
        <p:spPr>
          <a:xfrm>
            <a:off x="3429000" y="-48"/>
            <a:ext cx="3429000" cy="990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5" name="Google Shape;45;p9"/>
          <p:cNvCxnSpPr/>
          <p:nvPr/>
        </p:nvCxnSpPr>
        <p:spPr>
          <a:xfrm>
            <a:off x="3772256" y="8655334"/>
            <a:ext cx="351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9"/>
          <p:cNvSpPr txBox="1"/>
          <p:nvPr>
            <p:ph type="title"/>
          </p:nvPr>
        </p:nvSpPr>
        <p:spPr>
          <a:xfrm>
            <a:off x="199125" y="1789164"/>
            <a:ext cx="3033900" cy="3438900"/>
          </a:xfrm>
          <a:prstGeom prst="rect">
            <a:avLst/>
          </a:prstGeom>
        </p:spPr>
        <p:txBody>
          <a:bodyPr anchorCtr="0" anchor="b" bIns="91425" lIns="91425" spcFirstLastPara="1" rIns="91425" wrap="square" tIns="91425"/>
          <a:lstStyle>
            <a:lvl1pPr lvl="0" rtl="0" algn="ctr">
              <a:spcBef>
                <a:spcPts val="0"/>
              </a:spcBef>
              <a:spcAft>
                <a:spcPts val="0"/>
              </a:spcAft>
              <a:buClr>
                <a:schemeClr val="lt2"/>
              </a:buClr>
              <a:buSzPts val="4200"/>
              <a:buNone/>
              <a:defRPr>
                <a:solidFill>
                  <a:schemeClr val="lt2"/>
                </a:solidFill>
              </a:defRPr>
            </a:lvl1pPr>
            <a:lvl2pPr lvl="1" rtl="0" algn="ctr">
              <a:spcBef>
                <a:spcPts val="0"/>
              </a:spcBef>
              <a:spcAft>
                <a:spcPts val="0"/>
              </a:spcAft>
              <a:buClr>
                <a:schemeClr val="lt2"/>
              </a:buClr>
              <a:buSzPts val="4200"/>
              <a:buNone/>
              <a:defRPr>
                <a:solidFill>
                  <a:schemeClr val="lt2"/>
                </a:solidFill>
              </a:defRPr>
            </a:lvl2pPr>
            <a:lvl3pPr lvl="2" rtl="0" algn="ctr">
              <a:spcBef>
                <a:spcPts val="0"/>
              </a:spcBef>
              <a:spcAft>
                <a:spcPts val="0"/>
              </a:spcAft>
              <a:buClr>
                <a:schemeClr val="lt2"/>
              </a:buClr>
              <a:buSzPts val="4200"/>
              <a:buNone/>
              <a:defRPr>
                <a:solidFill>
                  <a:schemeClr val="lt2"/>
                </a:solidFill>
              </a:defRPr>
            </a:lvl3pPr>
            <a:lvl4pPr lvl="3" rtl="0" algn="ctr">
              <a:spcBef>
                <a:spcPts val="0"/>
              </a:spcBef>
              <a:spcAft>
                <a:spcPts val="0"/>
              </a:spcAft>
              <a:buClr>
                <a:schemeClr val="lt2"/>
              </a:buClr>
              <a:buSzPts val="4200"/>
              <a:buNone/>
              <a:defRPr>
                <a:solidFill>
                  <a:schemeClr val="lt2"/>
                </a:solidFill>
              </a:defRPr>
            </a:lvl4pPr>
            <a:lvl5pPr lvl="4" rtl="0" algn="ctr">
              <a:spcBef>
                <a:spcPts val="0"/>
              </a:spcBef>
              <a:spcAft>
                <a:spcPts val="0"/>
              </a:spcAft>
              <a:buClr>
                <a:schemeClr val="lt2"/>
              </a:buClr>
              <a:buSzPts val="4200"/>
              <a:buNone/>
              <a:defRPr>
                <a:solidFill>
                  <a:schemeClr val="lt2"/>
                </a:solidFill>
              </a:defRPr>
            </a:lvl5pPr>
            <a:lvl6pPr lvl="5" rtl="0" algn="ctr">
              <a:spcBef>
                <a:spcPts val="0"/>
              </a:spcBef>
              <a:spcAft>
                <a:spcPts val="0"/>
              </a:spcAft>
              <a:buClr>
                <a:schemeClr val="lt2"/>
              </a:buClr>
              <a:buSzPts val="4200"/>
              <a:buNone/>
              <a:defRPr>
                <a:solidFill>
                  <a:schemeClr val="lt2"/>
                </a:solidFill>
              </a:defRPr>
            </a:lvl6pPr>
            <a:lvl7pPr lvl="6" rtl="0" algn="ctr">
              <a:spcBef>
                <a:spcPts val="0"/>
              </a:spcBef>
              <a:spcAft>
                <a:spcPts val="0"/>
              </a:spcAft>
              <a:buClr>
                <a:schemeClr val="lt2"/>
              </a:buClr>
              <a:buSzPts val="4200"/>
              <a:buNone/>
              <a:defRPr>
                <a:solidFill>
                  <a:schemeClr val="lt2"/>
                </a:solidFill>
              </a:defRPr>
            </a:lvl7pPr>
            <a:lvl8pPr lvl="7" rtl="0" algn="ctr">
              <a:spcBef>
                <a:spcPts val="0"/>
              </a:spcBef>
              <a:spcAft>
                <a:spcPts val="0"/>
              </a:spcAft>
              <a:buClr>
                <a:schemeClr val="lt2"/>
              </a:buClr>
              <a:buSzPts val="4200"/>
              <a:buNone/>
              <a:defRPr>
                <a:solidFill>
                  <a:schemeClr val="lt2"/>
                </a:solidFill>
              </a:defRPr>
            </a:lvl8pPr>
            <a:lvl9pPr lvl="8" rtl="0" algn="ctr">
              <a:spcBef>
                <a:spcPts val="0"/>
              </a:spcBef>
              <a:spcAft>
                <a:spcPts val="0"/>
              </a:spcAft>
              <a:buClr>
                <a:schemeClr val="lt2"/>
              </a:buClr>
              <a:buSzPts val="4200"/>
              <a:buNone/>
              <a:defRPr>
                <a:solidFill>
                  <a:schemeClr val="lt2"/>
                </a:solidFill>
              </a:defRPr>
            </a:lvl9pPr>
          </a:lstStyle>
          <a:p/>
        </p:txBody>
      </p:sp>
      <p:sp>
        <p:nvSpPr>
          <p:cNvPr id="47" name="Google Shape;47;p9"/>
          <p:cNvSpPr txBox="1"/>
          <p:nvPr>
            <p:ph idx="1" type="subTitle"/>
          </p:nvPr>
        </p:nvSpPr>
        <p:spPr>
          <a:xfrm>
            <a:off x="199125" y="5331248"/>
            <a:ext cx="3033900" cy="3030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rtl="0"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rtl="0"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rtl="0"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rtl="0"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rtl="0"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rtl="0"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rtl="0"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rtl="0"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8" name="Google Shape;48;p9"/>
          <p:cNvSpPr txBox="1"/>
          <p:nvPr>
            <p:ph idx="2" type="body"/>
          </p:nvPr>
        </p:nvSpPr>
        <p:spPr>
          <a:xfrm>
            <a:off x="3704625" y="1394326"/>
            <a:ext cx="2877600" cy="71142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49" name="Google Shape;49;p9"/>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0" name="Shape 50"/>
        <p:cNvGrpSpPr/>
        <p:nvPr/>
      </p:nvGrpSpPr>
      <p:grpSpPr>
        <a:xfrm>
          <a:off x="0" y="0"/>
          <a:ext cx="0" cy="0"/>
          <a:chOff x="0" y="0"/>
          <a:chExt cx="0" cy="0"/>
        </a:xfrm>
      </p:grpSpPr>
      <p:sp>
        <p:nvSpPr>
          <p:cNvPr id="51" name="Google Shape;51;p10"/>
          <p:cNvSpPr txBox="1"/>
          <p:nvPr>
            <p:ph idx="1" type="body"/>
          </p:nvPr>
        </p:nvSpPr>
        <p:spPr>
          <a:xfrm>
            <a:off x="239625" y="8122835"/>
            <a:ext cx="4499100" cy="11529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2" name="Google Shape;52;p10"/>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1.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775" y="608261"/>
            <a:ext cx="6390300" cy="1600500"/>
          </a:xfrm>
          <a:prstGeom prst="rect">
            <a:avLst/>
          </a:prstGeom>
          <a:noFill/>
          <a:ln>
            <a:noFill/>
          </a:ln>
        </p:spPr>
        <p:txBody>
          <a:bodyPr anchorCtr="0" anchor="b" bIns="91425" lIns="91425" spcFirstLastPara="1" rIns="91425" wrap="square" tIns="91425"/>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233775" y="2358966"/>
            <a:ext cx="6390300" cy="64575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1"/>
              </a:buClr>
              <a:buSzPts val="1800"/>
              <a:buFont typeface="Josefin Sans"/>
              <a:buChar char="●"/>
              <a:defRPr sz="1800">
                <a:solidFill>
                  <a:schemeClr val="dk1"/>
                </a:solidFill>
                <a:latin typeface="Josefin Sans"/>
                <a:ea typeface="Josefin Sans"/>
                <a:cs typeface="Josefin Sans"/>
                <a:sym typeface="Josefin Sans"/>
              </a:defRPr>
            </a:lvl1pPr>
            <a:lvl2pPr indent="-317500" lvl="1" marL="914400" rtl="0">
              <a:lnSpc>
                <a:spcPct val="115000"/>
              </a:lnSpc>
              <a:spcBef>
                <a:spcPts val="1600"/>
              </a:spcBef>
              <a:spcAft>
                <a:spcPts val="0"/>
              </a:spcAft>
              <a:buClr>
                <a:schemeClr val="dk1"/>
              </a:buClr>
              <a:buSzPts val="1400"/>
              <a:buFont typeface="Cairo"/>
              <a:buChar char="○"/>
              <a:defRPr>
                <a:solidFill>
                  <a:schemeClr val="dk1"/>
                </a:solidFill>
                <a:latin typeface="Cairo"/>
                <a:ea typeface="Cairo"/>
                <a:cs typeface="Cairo"/>
                <a:sym typeface="Cairo"/>
              </a:defRPr>
            </a:lvl2pPr>
            <a:lvl3pPr indent="-317500" lvl="2" marL="1371600" rtl="0">
              <a:lnSpc>
                <a:spcPct val="115000"/>
              </a:lnSpc>
              <a:spcBef>
                <a:spcPts val="1600"/>
              </a:spcBef>
              <a:spcAft>
                <a:spcPts val="0"/>
              </a:spcAft>
              <a:buClr>
                <a:schemeClr val="dk1"/>
              </a:buClr>
              <a:buSzPts val="1400"/>
              <a:buFont typeface="Economica"/>
              <a:buChar char="■"/>
              <a:defRPr>
                <a:solidFill>
                  <a:schemeClr val="dk1"/>
                </a:solidFill>
                <a:latin typeface="Economica"/>
                <a:ea typeface="Economica"/>
                <a:cs typeface="Economica"/>
                <a:sym typeface="Economica"/>
              </a:defRPr>
            </a:lvl3pPr>
            <a:lvl4pPr indent="-317500" lvl="3" marL="18288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6354343" y="8978245"/>
            <a:ext cx="411600" cy="7578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Economica"/>
                <a:ea typeface="Economica"/>
                <a:cs typeface="Economica"/>
                <a:sym typeface="Economica"/>
              </a:defRPr>
            </a:lvl1pPr>
            <a:lvl2pPr lvl="1" rtl="0" algn="r">
              <a:buNone/>
              <a:defRPr sz="1000">
                <a:solidFill>
                  <a:schemeClr val="dk1"/>
                </a:solidFill>
                <a:latin typeface="Economica"/>
                <a:ea typeface="Economica"/>
                <a:cs typeface="Economica"/>
                <a:sym typeface="Economica"/>
              </a:defRPr>
            </a:lvl2pPr>
            <a:lvl3pPr lvl="2" rtl="0" algn="r">
              <a:buNone/>
              <a:defRPr sz="1000">
                <a:solidFill>
                  <a:schemeClr val="dk1"/>
                </a:solidFill>
                <a:latin typeface="Economica"/>
                <a:ea typeface="Economica"/>
                <a:cs typeface="Economica"/>
                <a:sym typeface="Economica"/>
              </a:defRPr>
            </a:lvl3pPr>
            <a:lvl4pPr lvl="3" rtl="0" algn="r">
              <a:buNone/>
              <a:defRPr sz="1000">
                <a:solidFill>
                  <a:schemeClr val="dk1"/>
                </a:solidFill>
                <a:latin typeface="Economica"/>
                <a:ea typeface="Economica"/>
                <a:cs typeface="Economica"/>
                <a:sym typeface="Economica"/>
              </a:defRPr>
            </a:lvl4pPr>
            <a:lvl5pPr lvl="4" rtl="0" algn="r">
              <a:buNone/>
              <a:defRPr sz="1000">
                <a:solidFill>
                  <a:schemeClr val="dk1"/>
                </a:solidFill>
                <a:latin typeface="Economica"/>
                <a:ea typeface="Economica"/>
                <a:cs typeface="Economica"/>
                <a:sym typeface="Economica"/>
              </a:defRPr>
            </a:lvl5pPr>
            <a:lvl6pPr lvl="5" rtl="0" algn="r">
              <a:buNone/>
              <a:defRPr sz="1000">
                <a:solidFill>
                  <a:schemeClr val="dk1"/>
                </a:solidFill>
                <a:latin typeface="Economica"/>
                <a:ea typeface="Economica"/>
                <a:cs typeface="Economica"/>
                <a:sym typeface="Economica"/>
              </a:defRPr>
            </a:lvl6pPr>
            <a:lvl7pPr lvl="6" rtl="0" algn="r">
              <a:buNone/>
              <a:defRPr sz="1000">
                <a:solidFill>
                  <a:schemeClr val="dk1"/>
                </a:solidFill>
                <a:latin typeface="Economica"/>
                <a:ea typeface="Economica"/>
                <a:cs typeface="Economica"/>
                <a:sym typeface="Economica"/>
              </a:defRPr>
            </a:lvl7pPr>
            <a:lvl8pPr lvl="7" rtl="0" algn="r">
              <a:buNone/>
              <a:defRPr sz="1000">
                <a:solidFill>
                  <a:schemeClr val="dk1"/>
                </a:solidFill>
                <a:latin typeface="Economica"/>
                <a:ea typeface="Economica"/>
                <a:cs typeface="Economica"/>
                <a:sym typeface="Economica"/>
              </a:defRPr>
            </a:lvl8pPr>
            <a:lvl9pPr lvl="8" rtl="0"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60" name="Shape 60"/>
        <p:cNvGrpSpPr/>
        <p:nvPr/>
      </p:nvGrpSpPr>
      <p:grpSpPr>
        <a:xfrm>
          <a:off x="0" y="0"/>
          <a:ext cx="0" cy="0"/>
          <a:chOff x="0" y="0"/>
          <a:chExt cx="0" cy="0"/>
        </a:xfrm>
      </p:grpSpPr>
      <p:sp>
        <p:nvSpPr>
          <p:cNvPr id="61" name="Google Shape;61;p13"/>
          <p:cNvSpPr txBox="1"/>
          <p:nvPr>
            <p:ph type="title"/>
          </p:nvPr>
        </p:nvSpPr>
        <p:spPr>
          <a:xfrm>
            <a:off x="233775" y="608261"/>
            <a:ext cx="6390300" cy="1600500"/>
          </a:xfrm>
          <a:prstGeom prst="rect">
            <a:avLst/>
          </a:prstGeom>
          <a:noFill/>
          <a:ln>
            <a:noFill/>
          </a:ln>
        </p:spPr>
        <p:txBody>
          <a:bodyPr anchorCtr="0" anchor="b" bIns="91425" lIns="91425" spcFirstLastPara="1" rIns="91425" wrap="square" tIns="91425"/>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62" name="Google Shape;62;p13"/>
          <p:cNvSpPr txBox="1"/>
          <p:nvPr>
            <p:ph idx="1" type="body"/>
          </p:nvPr>
        </p:nvSpPr>
        <p:spPr>
          <a:xfrm>
            <a:off x="233775" y="2358966"/>
            <a:ext cx="6390300" cy="64575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1"/>
              </a:buClr>
              <a:buSzPts val="1800"/>
              <a:buFont typeface="Josefin Sans"/>
              <a:buChar char="●"/>
              <a:defRPr sz="1800">
                <a:solidFill>
                  <a:schemeClr val="dk1"/>
                </a:solidFill>
                <a:latin typeface="Josefin Sans"/>
                <a:ea typeface="Josefin Sans"/>
                <a:cs typeface="Josefin Sans"/>
                <a:sym typeface="Josefin Sans"/>
              </a:defRPr>
            </a:lvl1pPr>
            <a:lvl2pPr indent="-317500" lvl="1" marL="914400" rtl="0">
              <a:lnSpc>
                <a:spcPct val="115000"/>
              </a:lnSpc>
              <a:spcBef>
                <a:spcPts val="1600"/>
              </a:spcBef>
              <a:spcAft>
                <a:spcPts val="0"/>
              </a:spcAft>
              <a:buClr>
                <a:schemeClr val="dk1"/>
              </a:buClr>
              <a:buSzPts val="1400"/>
              <a:buFont typeface="Cairo"/>
              <a:buChar char="○"/>
              <a:defRPr>
                <a:solidFill>
                  <a:schemeClr val="dk1"/>
                </a:solidFill>
                <a:latin typeface="Cairo"/>
                <a:ea typeface="Cairo"/>
                <a:cs typeface="Cairo"/>
                <a:sym typeface="Cairo"/>
              </a:defRPr>
            </a:lvl2pPr>
            <a:lvl3pPr indent="-317500" lvl="2" marL="1371600" rtl="0">
              <a:lnSpc>
                <a:spcPct val="115000"/>
              </a:lnSpc>
              <a:spcBef>
                <a:spcPts val="1600"/>
              </a:spcBef>
              <a:spcAft>
                <a:spcPts val="0"/>
              </a:spcAft>
              <a:buClr>
                <a:schemeClr val="dk1"/>
              </a:buClr>
              <a:buSzPts val="1400"/>
              <a:buFont typeface="Economica"/>
              <a:buChar char="■"/>
              <a:defRPr>
                <a:solidFill>
                  <a:schemeClr val="dk1"/>
                </a:solidFill>
                <a:latin typeface="Economica"/>
                <a:ea typeface="Economica"/>
                <a:cs typeface="Economica"/>
                <a:sym typeface="Economica"/>
              </a:defRPr>
            </a:lvl3pPr>
            <a:lvl4pPr indent="-317500" lvl="3" marL="18288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63" name="Google Shape;63;p13"/>
          <p:cNvSpPr txBox="1"/>
          <p:nvPr>
            <p:ph idx="12" type="sldNum"/>
          </p:nvPr>
        </p:nvSpPr>
        <p:spPr>
          <a:xfrm>
            <a:off x="6354343" y="8978245"/>
            <a:ext cx="411600" cy="7578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Economica"/>
                <a:ea typeface="Economica"/>
                <a:cs typeface="Economica"/>
                <a:sym typeface="Economica"/>
              </a:defRPr>
            </a:lvl1pPr>
            <a:lvl2pPr lvl="1" rtl="0" algn="r">
              <a:buNone/>
              <a:defRPr sz="1000">
                <a:solidFill>
                  <a:schemeClr val="dk1"/>
                </a:solidFill>
                <a:latin typeface="Economica"/>
                <a:ea typeface="Economica"/>
                <a:cs typeface="Economica"/>
                <a:sym typeface="Economica"/>
              </a:defRPr>
            </a:lvl2pPr>
            <a:lvl3pPr lvl="2" rtl="0" algn="r">
              <a:buNone/>
              <a:defRPr sz="1000">
                <a:solidFill>
                  <a:schemeClr val="dk1"/>
                </a:solidFill>
                <a:latin typeface="Economica"/>
                <a:ea typeface="Economica"/>
                <a:cs typeface="Economica"/>
                <a:sym typeface="Economica"/>
              </a:defRPr>
            </a:lvl3pPr>
            <a:lvl4pPr lvl="3" rtl="0" algn="r">
              <a:buNone/>
              <a:defRPr sz="1000">
                <a:solidFill>
                  <a:schemeClr val="dk1"/>
                </a:solidFill>
                <a:latin typeface="Economica"/>
                <a:ea typeface="Economica"/>
                <a:cs typeface="Economica"/>
                <a:sym typeface="Economica"/>
              </a:defRPr>
            </a:lvl4pPr>
            <a:lvl5pPr lvl="4" rtl="0" algn="r">
              <a:buNone/>
              <a:defRPr sz="1000">
                <a:solidFill>
                  <a:schemeClr val="dk1"/>
                </a:solidFill>
                <a:latin typeface="Economica"/>
                <a:ea typeface="Economica"/>
                <a:cs typeface="Economica"/>
                <a:sym typeface="Economica"/>
              </a:defRPr>
            </a:lvl5pPr>
            <a:lvl6pPr lvl="5" rtl="0" algn="r">
              <a:buNone/>
              <a:defRPr sz="1000">
                <a:solidFill>
                  <a:schemeClr val="dk1"/>
                </a:solidFill>
                <a:latin typeface="Economica"/>
                <a:ea typeface="Economica"/>
                <a:cs typeface="Economica"/>
                <a:sym typeface="Economica"/>
              </a:defRPr>
            </a:lvl6pPr>
            <a:lvl7pPr lvl="6" rtl="0" algn="r">
              <a:buNone/>
              <a:defRPr sz="1000">
                <a:solidFill>
                  <a:schemeClr val="dk1"/>
                </a:solidFill>
                <a:latin typeface="Economica"/>
                <a:ea typeface="Economica"/>
                <a:cs typeface="Economica"/>
                <a:sym typeface="Economica"/>
              </a:defRPr>
            </a:lvl7pPr>
            <a:lvl8pPr lvl="7" rtl="0" algn="r">
              <a:buNone/>
              <a:defRPr sz="1000">
                <a:solidFill>
                  <a:schemeClr val="dk1"/>
                </a:solidFill>
                <a:latin typeface="Economica"/>
                <a:ea typeface="Economica"/>
                <a:cs typeface="Economica"/>
                <a:sym typeface="Economica"/>
              </a:defRPr>
            </a:lvl8pPr>
            <a:lvl9pPr lvl="8" rtl="0"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1.png"/><Relationship Id="rId4" Type="http://schemas.openxmlformats.org/officeDocument/2006/relationships/image" Target="../media/image5.jpg"/><Relationship Id="rId5" Type="http://schemas.openxmlformats.org/officeDocument/2006/relationships/image" Target="../media/image28.png"/><Relationship Id="rId6" Type="http://schemas.openxmlformats.org/officeDocument/2006/relationships/hyperlink" Target="https://docs.google.com/presentation/d/1R8CEhz73qen_9MBqvOKC-VDcrBEXPTix3-poWY3aNyM" TargetMode="External"/><Relationship Id="rId7"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image" Target="../media/image14.jpg"/><Relationship Id="rId6"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5.jpg"/><Relationship Id="rId4" Type="http://schemas.openxmlformats.org/officeDocument/2006/relationships/image" Target="../media/image26.jpg"/><Relationship Id="rId5" Type="http://schemas.openxmlformats.org/officeDocument/2006/relationships/hyperlink" Target="https://docs.google.com/presentation/d/1RUntyiqPIS5Dc7PAm4taGormVYu4pmVc8CmB0iPIKg4"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0.png"/><Relationship Id="rId4" Type="http://schemas.openxmlformats.org/officeDocument/2006/relationships/image" Target="../media/image17.png"/><Relationship Id="rId5"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4.jpg"/><Relationship Id="rId4" Type="http://schemas.openxmlformats.org/officeDocument/2006/relationships/image" Target="../media/image18.jpg"/><Relationship Id="rId5" Type="http://schemas.openxmlformats.org/officeDocument/2006/relationships/image" Target="../media/image29.jpg"/><Relationship Id="rId6" Type="http://schemas.openxmlformats.org/officeDocument/2006/relationships/image" Target="../media/image23.jpg"/><Relationship Id="rId7" Type="http://schemas.openxmlformats.org/officeDocument/2006/relationships/hyperlink" Target="https://youtu.be/xpVYU1UUkDc"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5.png"/><Relationship Id="rId5" Type="http://schemas.openxmlformats.org/officeDocument/2006/relationships/hyperlink" Target="http://www.youtube.com/watch?v=O0jEaV88Ok8" TargetMode="External"/><Relationship Id="rId6" Type="http://schemas.openxmlformats.org/officeDocument/2006/relationships/image" Target="../media/image7.jpg"/><Relationship Id="rId7" Type="http://schemas.openxmlformats.org/officeDocument/2006/relationships/hyperlink" Target="https://www.youtube.com/watch?v=O0jEaV88Ok8" TargetMode="External"/><Relationship Id="rId8"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9.png"/><Relationship Id="rId5" Type="http://schemas.openxmlformats.org/officeDocument/2006/relationships/image" Target="../media/image3.png"/><Relationship Id="rId6"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3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FFFF"/>
            </a:gs>
            <a:gs pos="100000">
              <a:srgbClr val="F3F3F3"/>
            </a:gs>
          </a:gsLst>
          <a:lin ang="5400012" scaled="0"/>
        </a:gradFill>
      </p:bgPr>
    </p:bg>
    <p:spTree>
      <p:nvGrpSpPr>
        <p:cNvPr id="131" name="Shape 131"/>
        <p:cNvGrpSpPr/>
        <p:nvPr/>
      </p:nvGrpSpPr>
      <p:grpSpPr>
        <a:xfrm>
          <a:off x="0" y="0"/>
          <a:ext cx="0" cy="0"/>
          <a:chOff x="0" y="0"/>
          <a:chExt cx="0" cy="0"/>
        </a:xfrm>
      </p:grpSpPr>
      <p:pic>
        <p:nvPicPr>
          <p:cNvPr id="132" name="Google Shape;132;p27"/>
          <p:cNvPicPr preferRelativeResize="0"/>
          <p:nvPr/>
        </p:nvPicPr>
        <p:blipFill rotWithShape="1">
          <a:blip r:embed="rId3">
            <a:alphaModFix/>
          </a:blip>
          <a:srcRect b="0" l="0" r="0" t="0"/>
          <a:stretch/>
        </p:blipFill>
        <p:spPr>
          <a:xfrm>
            <a:off x="2" y="405236"/>
            <a:ext cx="1569150" cy="602825"/>
          </a:xfrm>
          <a:prstGeom prst="rect">
            <a:avLst/>
          </a:prstGeom>
          <a:noFill/>
          <a:ln>
            <a:noFill/>
          </a:ln>
        </p:spPr>
      </p:pic>
      <p:sp>
        <p:nvSpPr>
          <p:cNvPr id="133" name="Google Shape;133;p27"/>
          <p:cNvSpPr txBox="1"/>
          <p:nvPr/>
        </p:nvSpPr>
        <p:spPr>
          <a:xfrm>
            <a:off x="-493175" y="5324175"/>
            <a:ext cx="7446600" cy="3048600"/>
          </a:xfrm>
          <a:prstGeom prst="rect">
            <a:avLst/>
          </a:prstGeom>
          <a:noFill/>
          <a:ln>
            <a:noFill/>
          </a:ln>
        </p:spPr>
        <p:txBody>
          <a:bodyPr anchorCtr="0" anchor="t" bIns="91425" lIns="91425" spcFirstLastPara="1" rIns="91425" wrap="square" tIns="91425">
            <a:noAutofit/>
          </a:bodyPr>
          <a:lstStyle/>
          <a:p>
            <a:pPr indent="-317500" lvl="0" marL="914400" rtl="0" algn="l">
              <a:spcBef>
                <a:spcPts val="0"/>
              </a:spcBef>
              <a:spcAft>
                <a:spcPts val="0"/>
              </a:spcAft>
              <a:buClr>
                <a:srgbClr val="073763"/>
              </a:buClr>
              <a:buSzPts val="1400"/>
              <a:buFont typeface="Cairo"/>
              <a:buChar char="❖"/>
            </a:pPr>
            <a:r>
              <a:rPr lang="en">
                <a:solidFill>
                  <a:srgbClr val="073763"/>
                </a:solidFill>
                <a:latin typeface="Cairo"/>
                <a:ea typeface="Cairo"/>
                <a:cs typeface="Cairo"/>
                <a:sym typeface="Cairo"/>
              </a:rPr>
              <a:t>t</a:t>
            </a:r>
            <a:r>
              <a:rPr lang="en">
                <a:solidFill>
                  <a:srgbClr val="073763"/>
                </a:solidFill>
                <a:latin typeface="Cairo"/>
                <a:ea typeface="Cairo"/>
                <a:cs typeface="Cairo"/>
                <a:sym typeface="Cairo"/>
              </a:rPr>
              <a:t>o know about proprioceptors its definition and its role in body balance.</a:t>
            </a:r>
            <a:endParaRPr>
              <a:solidFill>
                <a:srgbClr val="073763"/>
              </a:solidFill>
              <a:latin typeface="Cairo"/>
              <a:ea typeface="Cairo"/>
              <a:cs typeface="Cairo"/>
              <a:sym typeface="Cairo"/>
            </a:endParaRPr>
          </a:p>
          <a:p>
            <a:pPr indent="-317500" lvl="0" marL="914400" rtl="0" algn="l">
              <a:spcBef>
                <a:spcPts val="0"/>
              </a:spcBef>
              <a:spcAft>
                <a:spcPts val="0"/>
              </a:spcAft>
              <a:buClr>
                <a:srgbClr val="073763"/>
              </a:buClr>
              <a:buSzPts val="1400"/>
              <a:buFont typeface="Cairo"/>
              <a:buChar char="❖"/>
            </a:pPr>
            <a:r>
              <a:rPr lang="en">
                <a:solidFill>
                  <a:srgbClr val="073763"/>
                </a:solidFill>
                <a:latin typeface="Cairo"/>
                <a:ea typeface="Cairo"/>
                <a:cs typeface="Cairo"/>
                <a:sym typeface="Cairo"/>
              </a:rPr>
              <a:t>The muscle spindles and their role in stretch reflex.  </a:t>
            </a:r>
            <a:endParaRPr>
              <a:solidFill>
                <a:srgbClr val="073763"/>
              </a:solidFill>
              <a:latin typeface="Cairo"/>
              <a:ea typeface="Cairo"/>
              <a:cs typeface="Cairo"/>
              <a:sym typeface="Cairo"/>
            </a:endParaRPr>
          </a:p>
          <a:p>
            <a:pPr indent="-317500" lvl="0" marL="914400" rtl="0" algn="l">
              <a:spcBef>
                <a:spcPts val="0"/>
              </a:spcBef>
              <a:spcAft>
                <a:spcPts val="0"/>
              </a:spcAft>
              <a:buClr>
                <a:srgbClr val="073763"/>
              </a:buClr>
              <a:buSzPts val="1400"/>
              <a:buFont typeface="Cairo"/>
              <a:buChar char="❖"/>
            </a:pPr>
            <a:r>
              <a:rPr lang="en">
                <a:solidFill>
                  <a:srgbClr val="073763"/>
                </a:solidFill>
                <a:latin typeface="Cairo"/>
                <a:ea typeface="Cairo"/>
                <a:cs typeface="Cairo"/>
                <a:sym typeface="Cairo"/>
              </a:rPr>
              <a:t>Organization of spinal cord</a:t>
            </a:r>
            <a:endParaRPr>
              <a:solidFill>
                <a:srgbClr val="073763"/>
              </a:solidFill>
              <a:latin typeface="Cairo"/>
              <a:ea typeface="Cairo"/>
              <a:cs typeface="Cairo"/>
              <a:sym typeface="Cairo"/>
            </a:endParaRPr>
          </a:p>
          <a:p>
            <a:pPr indent="-317500" lvl="0" marL="914400" rtl="0" algn="l">
              <a:spcBef>
                <a:spcPts val="0"/>
              </a:spcBef>
              <a:spcAft>
                <a:spcPts val="0"/>
              </a:spcAft>
              <a:buClr>
                <a:srgbClr val="073763"/>
              </a:buClr>
              <a:buSzPts val="1400"/>
              <a:buFont typeface="Cairo"/>
              <a:buChar char="❖"/>
            </a:pPr>
            <a:r>
              <a:rPr lang="en">
                <a:solidFill>
                  <a:srgbClr val="073763"/>
                </a:solidFill>
                <a:latin typeface="Cairo"/>
                <a:ea typeface="Cairo"/>
                <a:cs typeface="Cairo"/>
                <a:sym typeface="Cairo"/>
              </a:rPr>
              <a:t>Sensory receptor types </a:t>
            </a:r>
            <a:endParaRPr>
              <a:solidFill>
                <a:srgbClr val="073763"/>
              </a:solidFill>
              <a:latin typeface="Cairo"/>
              <a:ea typeface="Cairo"/>
              <a:cs typeface="Cairo"/>
              <a:sym typeface="Cairo"/>
            </a:endParaRPr>
          </a:p>
          <a:p>
            <a:pPr indent="-317500" lvl="0" marL="914400" rtl="0" algn="l">
              <a:spcBef>
                <a:spcPts val="0"/>
              </a:spcBef>
              <a:spcAft>
                <a:spcPts val="0"/>
              </a:spcAft>
              <a:buClr>
                <a:srgbClr val="073763"/>
              </a:buClr>
              <a:buSzPts val="1400"/>
              <a:buFont typeface="Cairo"/>
              <a:buChar char="❖"/>
            </a:pPr>
            <a:r>
              <a:rPr lang="en">
                <a:solidFill>
                  <a:srgbClr val="073763"/>
                </a:solidFill>
                <a:latin typeface="Cairo"/>
                <a:ea typeface="Cairo"/>
                <a:cs typeface="Cairo"/>
                <a:sym typeface="Cairo"/>
              </a:rPr>
              <a:t>Identify the major sensory pathways to the cerebral - with consciousness- components, processes and functions &amp; its damage(appreciate the   dorsal column system in conscious proprioception)</a:t>
            </a:r>
            <a:endParaRPr>
              <a:solidFill>
                <a:srgbClr val="073763"/>
              </a:solidFill>
              <a:latin typeface="Cairo"/>
              <a:ea typeface="Cairo"/>
              <a:cs typeface="Cairo"/>
              <a:sym typeface="Cairo"/>
            </a:endParaRPr>
          </a:p>
          <a:p>
            <a:pPr indent="-317500" lvl="0" marL="914400" rtl="0" algn="l">
              <a:spcBef>
                <a:spcPts val="0"/>
              </a:spcBef>
              <a:spcAft>
                <a:spcPts val="0"/>
              </a:spcAft>
              <a:buClr>
                <a:srgbClr val="073763"/>
              </a:buClr>
              <a:buSzPts val="1400"/>
              <a:buFont typeface="Cairo"/>
              <a:buChar char="❖"/>
            </a:pPr>
            <a:r>
              <a:rPr lang="en">
                <a:solidFill>
                  <a:srgbClr val="073763"/>
                </a:solidFill>
                <a:latin typeface="Cairo"/>
                <a:ea typeface="Cairo"/>
                <a:cs typeface="Cairo"/>
                <a:sym typeface="Cairo"/>
              </a:rPr>
              <a:t>Identify the major sensory pathways to the cerebellum - unconscious &amp; its damage (describe  the pathway of  spinocerebellar tract in unconscious proprioception from muscles,tendons,and joints)</a:t>
            </a:r>
            <a:endParaRPr>
              <a:solidFill>
                <a:srgbClr val="073763"/>
              </a:solidFill>
              <a:latin typeface="Cairo"/>
              <a:ea typeface="Cairo"/>
              <a:cs typeface="Cairo"/>
              <a:sym typeface="Cairo"/>
            </a:endParaRPr>
          </a:p>
          <a:p>
            <a:pPr indent="-317500" lvl="0" marL="914400" rtl="0" algn="l">
              <a:spcBef>
                <a:spcPts val="0"/>
              </a:spcBef>
              <a:spcAft>
                <a:spcPts val="0"/>
              </a:spcAft>
              <a:buClr>
                <a:srgbClr val="073763"/>
              </a:buClr>
              <a:buSzPts val="1400"/>
              <a:buFont typeface="Cairo"/>
              <a:buChar char="❖"/>
            </a:pPr>
            <a:r>
              <a:rPr lang="en">
                <a:solidFill>
                  <a:srgbClr val="073763"/>
                </a:solidFill>
                <a:latin typeface="Cairo"/>
                <a:ea typeface="Cairo"/>
                <a:cs typeface="Cairo"/>
                <a:sym typeface="Cairo"/>
              </a:rPr>
              <a:t>differentiate between sensory and motor ataxia</a:t>
            </a:r>
            <a:br>
              <a:rPr lang="en">
                <a:solidFill>
                  <a:srgbClr val="073763"/>
                </a:solidFill>
                <a:latin typeface="Cairo"/>
                <a:ea typeface="Cairo"/>
                <a:cs typeface="Cairo"/>
                <a:sym typeface="Cairo"/>
              </a:rPr>
            </a:br>
            <a:endParaRPr sz="1200">
              <a:solidFill>
                <a:srgbClr val="073763"/>
              </a:solidFill>
              <a:latin typeface="Cairo"/>
              <a:ea typeface="Cairo"/>
              <a:cs typeface="Cairo"/>
              <a:sym typeface="Cairo"/>
            </a:endParaRPr>
          </a:p>
        </p:txBody>
      </p:sp>
      <p:sp>
        <p:nvSpPr>
          <p:cNvPr id="134" name="Google Shape;134;p27"/>
          <p:cNvSpPr txBox="1"/>
          <p:nvPr/>
        </p:nvSpPr>
        <p:spPr>
          <a:xfrm flipH="1" rot="5400000">
            <a:off x="5235000" y="3689025"/>
            <a:ext cx="3048600" cy="221700"/>
          </a:xfrm>
          <a:prstGeom prst="rect">
            <a:avLst/>
          </a:prstGeom>
          <a:noFill/>
          <a:ln>
            <a:noFill/>
          </a:ln>
          <a:effectLst>
            <a:outerShdw blurRad="57150" rotWithShape="0" algn="bl" dir="5400000" dist="19050">
              <a:srgbClr val="434343">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16th </a:t>
            </a:r>
            <a:r>
              <a:rPr b="1" lang="en">
                <a:solidFill>
                  <a:srgbClr val="2C5072"/>
                </a:solidFill>
                <a:latin typeface="Cairo"/>
                <a:ea typeface="Cairo"/>
                <a:cs typeface="Cairo"/>
                <a:sym typeface="Cairo"/>
              </a:rPr>
              <a:t>Lecture  ∣ The Physiology Team</a:t>
            </a:r>
            <a:endParaRPr b="1">
              <a:solidFill>
                <a:srgbClr val="2C5072"/>
              </a:solidFill>
              <a:latin typeface="Cairo"/>
              <a:ea typeface="Cairo"/>
              <a:cs typeface="Cairo"/>
              <a:sym typeface="Cairo"/>
            </a:endParaRPr>
          </a:p>
        </p:txBody>
      </p:sp>
      <p:sp>
        <p:nvSpPr>
          <p:cNvPr id="135" name="Google Shape;135;p27"/>
          <p:cNvSpPr/>
          <p:nvPr/>
        </p:nvSpPr>
        <p:spPr>
          <a:xfrm>
            <a:off x="-1115118" y="4709756"/>
            <a:ext cx="2786700" cy="366300"/>
          </a:xfrm>
          <a:prstGeom prst="roundRect">
            <a:avLst>
              <a:gd fmla="val 50000" name="adj"/>
            </a:avLst>
          </a:prstGeom>
          <a:solidFill>
            <a:srgbClr val="134F5C"/>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b="1" lang="en" sz="1600">
                <a:solidFill>
                  <a:schemeClr val="dk1"/>
                </a:solidFill>
                <a:latin typeface="Courier New"/>
                <a:ea typeface="Courier New"/>
                <a:cs typeface="Courier New"/>
                <a:sym typeface="Courier New"/>
              </a:rPr>
              <a:t>          </a:t>
            </a:r>
            <a:r>
              <a:rPr b="1" lang="en" sz="1600">
                <a:solidFill>
                  <a:srgbClr val="FFFFFF"/>
                </a:solidFill>
                <a:latin typeface="Comfortaa"/>
                <a:ea typeface="Comfortaa"/>
                <a:cs typeface="Comfortaa"/>
                <a:sym typeface="Comfortaa"/>
              </a:rPr>
              <a:t>Objectives</a:t>
            </a:r>
            <a:r>
              <a:rPr b="1" lang="en" sz="1600">
                <a:solidFill>
                  <a:srgbClr val="FFFFFF"/>
                </a:solidFill>
                <a:latin typeface="Courier New"/>
                <a:ea typeface="Courier New"/>
                <a:cs typeface="Courier New"/>
                <a:sym typeface="Courier New"/>
              </a:rPr>
              <a:t>:</a:t>
            </a:r>
            <a:endParaRPr sz="1600">
              <a:solidFill>
                <a:srgbClr val="FFFFFF"/>
              </a:solidFill>
            </a:endParaRPr>
          </a:p>
        </p:txBody>
      </p:sp>
      <p:cxnSp>
        <p:nvCxnSpPr>
          <p:cNvPr id="136" name="Google Shape;136;p27"/>
          <p:cNvCxnSpPr/>
          <p:nvPr/>
        </p:nvCxnSpPr>
        <p:spPr>
          <a:xfrm>
            <a:off x="3355240" y="126479"/>
            <a:ext cx="2494200" cy="300"/>
          </a:xfrm>
          <a:prstGeom prst="straightConnector1">
            <a:avLst/>
          </a:prstGeom>
          <a:noFill/>
          <a:ln cap="flat" cmpd="sng" w="28575">
            <a:solidFill>
              <a:srgbClr val="073763"/>
            </a:solidFill>
            <a:prstDash val="solid"/>
            <a:round/>
            <a:headEnd len="med" w="med" type="none"/>
            <a:tailEnd len="med" w="med" type="none"/>
          </a:ln>
          <a:effectLst>
            <a:outerShdw blurRad="57150" rotWithShape="0" algn="bl" dir="5400000" dist="19050">
              <a:srgbClr val="434343">
                <a:alpha val="50000"/>
              </a:srgbClr>
            </a:outerShdw>
          </a:effectLst>
        </p:spPr>
      </p:cxnSp>
      <p:sp>
        <p:nvSpPr>
          <p:cNvPr id="137" name="Google Shape;137;p27"/>
          <p:cNvSpPr txBox="1"/>
          <p:nvPr/>
        </p:nvSpPr>
        <p:spPr>
          <a:xfrm>
            <a:off x="1466932" y="3965987"/>
            <a:ext cx="54864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7"/>
          <p:cNvSpPr/>
          <p:nvPr/>
        </p:nvSpPr>
        <p:spPr>
          <a:xfrm flipH="1">
            <a:off x="4682100" y="9553450"/>
            <a:ext cx="2175900" cy="349500"/>
          </a:xfrm>
          <a:prstGeom prst="homePlate">
            <a:avLst>
              <a:gd fmla="val 50000" name="adj"/>
            </a:avLst>
          </a:prstGeom>
          <a:solidFill>
            <a:srgbClr val="0C343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300">
                <a:solidFill>
                  <a:srgbClr val="FFFFFF"/>
                </a:solidFill>
                <a:latin typeface="Cairo"/>
                <a:ea typeface="Cairo"/>
                <a:cs typeface="Cairo"/>
                <a:sym typeface="Cairo"/>
              </a:rPr>
              <a:t>وَأَن لَّيْسَ لِلْإِنسَانِ إِلَّا مَا سَعَىٰ </a:t>
            </a:r>
            <a:endParaRPr sz="1300">
              <a:solidFill>
                <a:srgbClr val="FFFFFF"/>
              </a:solidFill>
              <a:latin typeface="Cairo"/>
              <a:ea typeface="Cairo"/>
              <a:cs typeface="Cairo"/>
              <a:sym typeface="Cairo"/>
            </a:endParaRPr>
          </a:p>
        </p:txBody>
      </p:sp>
      <p:sp>
        <p:nvSpPr>
          <p:cNvPr id="139" name="Google Shape;139;p27"/>
          <p:cNvSpPr/>
          <p:nvPr/>
        </p:nvSpPr>
        <p:spPr>
          <a:xfrm>
            <a:off x="4772400" y="8498650"/>
            <a:ext cx="1948500" cy="932100"/>
          </a:xfrm>
          <a:prstGeom prst="round2DiagRect">
            <a:avLst>
              <a:gd fmla="val 16667" name="adj1"/>
              <a:gd fmla="val 50000" name="adj2"/>
            </a:avLst>
          </a:prstGeom>
          <a:solidFill>
            <a:srgbClr val="F3F3F3"/>
          </a:solidFill>
          <a:ln cap="flat" cmpd="sng" w="28575">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accent2"/>
                </a:solidFill>
                <a:latin typeface="Cairo"/>
                <a:ea typeface="Cairo"/>
                <a:cs typeface="Cairo"/>
                <a:sym typeface="Cairo"/>
              </a:rPr>
              <a:t>Colour index: </a:t>
            </a:r>
            <a:endParaRPr>
              <a:solidFill>
                <a:schemeClr val="accent2"/>
              </a:solidFill>
              <a:latin typeface="Cairo"/>
              <a:ea typeface="Cairo"/>
              <a:cs typeface="Cairo"/>
              <a:sym typeface="Cairo"/>
            </a:endParaRPr>
          </a:p>
          <a:p>
            <a:pPr indent="-311150" lvl="0" marL="457200" rtl="0" algn="l">
              <a:spcBef>
                <a:spcPts val="0"/>
              </a:spcBef>
              <a:spcAft>
                <a:spcPts val="0"/>
              </a:spcAft>
              <a:buSzPts val="1300"/>
              <a:buFont typeface="Cairo"/>
              <a:buChar char="●"/>
            </a:pPr>
            <a:r>
              <a:rPr lang="en" sz="1300">
                <a:solidFill>
                  <a:schemeClr val="accent3"/>
                </a:solidFill>
                <a:latin typeface="Cairo"/>
                <a:ea typeface="Cairo"/>
                <a:cs typeface="Cairo"/>
                <a:sym typeface="Cairo"/>
              </a:rPr>
              <a:t>important</a:t>
            </a:r>
            <a:r>
              <a:rPr lang="en" sz="1300">
                <a:latin typeface="Cairo"/>
                <a:ea typeface="Cairo"/>
                <a:cs typeface="Cairo"/>
                <a:sym typeface="Cairo"/>
              </a:rPr>
              <a:t> </a:t>
            </a:r>
            <a:endParaRPr sz="1300">
              <a:latin typeface="Cairo"/>
              <a:ea typeface="Cairo"/>
              <a:cs typeface="Cairo"/>
              <a:sym typeface="Cairo"/>
            </a:endParaRPr>
          </a:p>
          <a:p>
            <a:pPr indent="-311150" lvl="0" marL="457200" rtl="0" algn="l">
              <a:spcBef>
                <a:spcPts val="0"/>
              </a:spcBef>
              <a:spcAft>
                <a:spcPts val="0"/>
              </a:spcAft>
              <a:buClr>
                <a:schemeClr val="accent3"/>
              </a:buClr>
              <a:buSzPts val="1300"/>
              <a:buFont typeface="Cairo"/>
              <a:buChar char="●"/>
            </a:pPr>
            <a:r>
              <a:rPr lang="en" sz="1300">
                <a:solidFill>
                  <a:schemeClr val="accent3"/>
                </a:solidFill>
                <a:latin typeface="Cairo"/>
                <a:ea typeface="Cairo"/>
                <a:cs typeface="Cairo"/>
                <a:sym typeface="Cairo"/>
              </a:rPr>
              <a:t>Numbers</a:t>
            </a:r>
            <a:endParaRPr sz="1300">
              <a:solidFill>
                <a:schemeClr val="accent3"/>
              </a:solidFill>
              <a:latin typeface="Cairo"/>
              <a:ea typeface="Cairo"/>
              <a:cs typeface="Cairo"/>
              <a:sym typeface="Cairo"/>
            </a:endParaRPr>
          </a:p>
          <a:p>
            <a:pPr indent="-311150" lvl="0" marL="457200" rtl="0" algn="l">
              <a:spcBef>
                <a:spcPts val="0"/>
              </a:spcBef>
              <a:spcAft>
                <a:spcPts val="0"/>
              </a:spcAft>
              <a:buClr>
                <a:schemeClr val="accent3"/>
              </a:buClr>
              <a:buSzPts val="1300"/>
              <a:buFont typeface="Cairo"/>
              <a:buChar char="●"/>
            </a:pPr>
            <a:r>
              <a:rPr lang="en" sz="1300">
                <a:solidFill>
                  <a:schemeClr val="accent3"/>
                </a:solidFill>
                <a:latin typeface="Cairo"/>
                <a:ea typeface="Cairo"/>
                <a:cs typeface="Cairo"/>
                <a:sym typeface="Cairo"/>
              </a:rPr>
              <a:t>Extra</a:t>
            </a:r>
            <a:endParaRPr>
              <a:solidFill>
                <a:schemeClr val="accent3"/>
              </a:solidFill>
            </a:endParaRPr>
          </a:p>
        </p:txBody>
      </p:sp>
      <p:sp>
        <p:nvSpPr>
          <p:cNvPr id="140" name="Google Shape;140;p27"/>
          <p:cNvSpPr/>
          <p:nvPr/>
        </p:nvSpPr>
        <p:spPr>
          <a:xfrm>
            <a:off x="5086628" y="9005695"/>
            <a:ext cx="174000" cy="157500"/>
          </a:xfrm>
          <a:prstGeom prst="ellipse">
            <a:avLst/>
          </a:pr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7"/>
          <p:cNvSpPr/>
          <p:nvPr/>
        </p:nvSpPr>
        <p:spPr>
          <a:xfrm>
            <a:off x="5086628" y="8804803"/>
            <a:ext cx="174000" cy="157500"/>
          </a:xfrm>
          <a:prstGeom prst="ellipse">
            <a:avLst/>
          </a:pr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7"/>
          <p:cNvSpPr/>
          <p:nvPr/>
        </p:nvSpPr>
        <p:spPr>
          <a:xfrm>
            <a:off x="5086628" y="9206595"/>
            <a:ext cx="174000" cy="157500"/>
          </a:xfrm>
          <a:prstGeom prst="ellipse">
            <a:avLst/>
          </a:pr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3" name="Google Shape;143;p27"/>
          <p:cNvPicPr preferRelativeResize="0"/>
          <p:nvPr/>
        </p:nvPicPr>
        <p:blipFill>
          <a:blip r:embed="rId4">
            <a:alphaModFix/>
          </a:blip>
          <a:stretch>
            <a:fillRect/>
          </a:stretch>
        </p:blipFill>
        <p:spPr>
          <a:xfrm>
            <a:off x="5410200" y="202976"/>
            <a:ext cx="1106100" cy="972757"/>
          </a:xfrm>
          <a:prstGeom prst="rect">
            <a:avLst/>
          </a:prstGeom>
          <a:noFill/>
          <a:ln>
            <a:noFill/>
          </a:ln>
        </p:spPr>
      </p:pic>
      <p:sp>
        <p:nvSpPr>
          <p:cNvPr id="144" name="Google Shape;144;p27"/>
          <p:cNvSpPr txBox="1"/>
          <p:nvPr/>
        </p:nvSpPr>
        <p:spPr>
          <a:xfrm>
            <a:off x="91926" y="3952711"/>
            <a:ext cx="4994700" cy="72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300">
                <a:solidFill>
                  <a:srgbClr val="073763"/>
                </a:solidFill>
                <a:latin typeface="Philosopher"/>
                <a:ea typeface="Philosopher"/>
                <a:cs typeface="Philosopher"/>
                <a:sym typeface="Philosopher"/>
              </a:rPr>
              <a:t>Proprioceptive</a:t>
            </a:r>
            <a:r>
              <a:rPr b="1" lang="en" sz="2300">
                <a:solidFill>
                  <a:srgbClr val="073763"/>
                </a:solidFill>
                <a:latin typeface="Philosopher"/>
                <a:ea typeface="Philosopher"/>
                <a:cs typeface="Philosopher"/>
                <a:sym typeface="Philosopher"/>
              </a:rPr>
              <a:t> pathway </a:t>
            </a:r>
            <a:endParaRPr b="1" sz="2300">
              <a:solidFill>
                <a:srgbClr val="073763"/>
              </a:solidFill>
              <a:latin typeface="Philosopher"/>
              <a:ea typeface="Philosopher"/>
              <a:cs typeface="Philosopher"/>
              <a:sym typeface="Philosopher"/>
            </a:endParaRPr>
          </a:p>
          <a:p>
            <a:pPr indent="0" lvl="0" marL="0" rtl="0" algn="ctr">
              <a:spcBef>
                <a:spcPts val="0"/>
              </a:spcBef>
              <a:spcAft>
                <a:spcPts val="0"/>
              </a:spcAft>
              <a:buNone/>
            </a:pPr>
            <a:r>
              <a:t/>
            </a:r>
            <a:endParaRPr b="1" sz="2300"/>
          </a:p>
        </p:txBody>
      </p:sp>
      <p:sp>
        <p:nvSpPr>
          <p:cNvPr id="145" name="Google Shape;145;p27"/>
          <p:cNvSpPr/>
          <p:nvPr/>
        </p:nvSpPr>
        <p:spPr>
          <a:xfrm>
            <a:off x="-1115128" y="8132361"/>
            <a:ext cx="2786700" cy="366300"/>
          </a:xfrm>
          <a:prstGeom prst="roundRect">
            <a:avLst>
              <a:gd fmla="val 50000" name="adj"/>
            </a:avLst>
          </a:prstGeom>
          <a:solidFill>
            <a:srgbClr val="134F5C"/>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b="1" lang="en" sz="1600">
                <a:solidFill>
                  <a:schemeClr val="dk1"/>
                </a:solidFill>
                <a:latin typeface="Courier New"/>
                <a:ea typeface="Courier New"/>
                <a:cs typeface="Courier New"/>
                <a:sym typeface="Courier New"/>
              </a:rPr>
              <a:t>          </a:t>
            </a:r>
            <a:r>
              <a:rPr b="1" lang="en" sz="1600">
                <a:solidFill>
                  <a:srgbClr val="FFFFFF"/>
                </a:solidFill>
                <a:latin typeface="Comfortaa"/>
                <a:ea typeface="Comfortaa"/>
                <a:cs typeface="Comfortaa"/>
                <a:sym typeface="Comfortaa"/>
              </a:rPr>
              <a:t>Done by :</a:t>
            </a:r>
            <a:endParaRPr sz="1600">
              <a:solidFill>
                <a:srgbClr val="FFFFFF"/>
              </a:solidFill>
            </a:endParaRPr>
          </a:p>
        </p:txBody>
      </p:sp>
      <p:pic>
        <p:nvPicPr>
          <p:cNvPr id="146" name="Google Shape;146;p27"/>
          <p:cNvPicPr preferRelativeResize="0"/>
          <p:nvPr/>
        </p:nvPicPr>
        <p:blipFill>
          <a:blip r:embed="rId5">
            <a:alphaModFix/>
          </a:blip>
          <a:stretch>
            <a:fillRect/>
          </a:stretch>
        </p:blipFill>
        <p:spPr>
          <a:xfrm>
            <a:off x="3507775" y="1547000"/>
            <a:ext cx="2959350" cy="2872599"/>
          </a:xfrm>
          <a:prstGeom prst="rect">
            <a:avLst/>
          </a:prstGeom>
          <a:noFill/>
          <a:ln>
            <a:noFill/>
          </a:ln>
        </p:spPr>
      </p:pic>
      <p:sp>
        <p:nvSpPr>
          <p:cNvPr id="147" name="Google Shape;147;p27">
            <a:hlinkClick r:id="rId6"/>
          </p:cNvPr>
          <p:cNvSpPr txBox="1"/>
          <p:nvPr/>
        </p:nvSpPr>
        <p:spPr>
          <a:xfrm>
            <a:off x="-711321" y="9481750"/>
            <a:ext cx="2382900" cy="49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1800" u="sng">
                <a:solidFill>
                  <a:srgbClr val="073763"/>
                </a:solidFill>
                <a:latin typeface="Economica"/>
                <a:ea typeface="Economica"/>
                <a:cs typeface="Economica"/>
                <a:sym typeface="Economica"/>
              </a:rPr>
              <a:t>Editing file </a:t>
            </a:r>
            <a:endParaRPr b="1" i="1" sz="1800" u="sng">
              <a:solidFill>
                <a:srgbClr val="073763"/>
              </a:solidFill>
              <a:latin typeface="Economica"/>
              <a:ea typeface="Economica"/>
              <a:cs typeface="Economica"/>
              <a:sym typeface="Economica"/>
            </a:endParaRPr>
          </a:p>
        </p:txBody>
      </p:sp>
      <p:sp>
        <p:nvSpPr>
          <p:cNvPr id="148" name="Google Shape;148;p27"/>
          <p:cNvSpPr txBox="1"/>
          <p:nvPr/>
        </p:nvSpPr>
        <p:spPr>
          <a:xfrm>
            <a:off x="0" y="8498625"/>
            <a:ext cx="4787400" cy="13476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073763"/>
              </a:buClr>
              <a:buSzPts val="1200"/>
              <a:buChar char="❖"/>
            </a:pPr>
            <a:r>
              <a:rPr lang="en" sz="1200">
                <a:solidFill>
                  <a:srgbClr val="073763"/>
                </a:solidFill>
              </a:rPr>
              <a:t>Team leader: Fatima Balsharaf , Rahaf Alshammari,</a:t>
            </a:r>
            <a:endParaRPr sz="1200">
              <a:solidFill>
                <a:srgbClr val="073763"/>
              </a:solidFill>
            </a:endParaRPr>
          </a:p>
          <a:p>
            <a:pPr indent="0" lvl="0" marL="457200" rtl="0" algn="l">
              <a:spcBef>
                <a:spcPts val="0"/>
              </a:spcBef>
              <a:spcAft>
                <a:spcPts val="0"/>
              </a:spcAft>
              <a:buClr>
                <a:srgbClr val="000000"/>
              </a:buClr>
              <a:buSzPts val="1100"/>
              <a:buFont typeface="Arial"/>
              <a:buNone/>
            </a:pPr>
            <a:r>
              <a:rPr lang="en" sz="1200">
                <a:solidFill>
                  <a:srgbClr val="073763"/>
                </a:solidFill>
              </a:rPr>
              <a:t>                      Abdulelah Aldossari, Ali Alammari. </a:t>
            </a:r>
            <a:endParaRPr sz="1200">
              <a:solidFill>
                <a:srgbClr val="073763"/>
              </a:solidFill>
            </a:endParaRPr>
          </a:p>
          <a:p>
            <a:pPr indent="-304800" lvl="0" marL="457200" rtl="0" algn="l">
              <a:spcBef>
                <a:spcPts val="0"/>
              </a:spcBef>
              <a:spcAft>
                <a:spcPts val="0"/>
              </a:spcAft>
              <a:buClr>
                <a:srgbClr val="073763"/>
              </a:buClr>
              <a:buSzPts val="1200"/>
              <a:buChar char="❖"/>
            </a:pPr>
            <a:r>
              <a:rPr lang="en" sz="1200">
                <a:solidFill>
                  <a:srgbClr val="073763"/>
                </a:solidFill>
              </a:rPr>
              <a:t>Team members: </a:t>
            </a:r>
            <a:r>
              <a:rPr lang="en" sz="1200">
                <a:solidFill>
                  <a:srgbClr val="0B5394"/>
                </a:solidFill>
                <a:latin typeface="Cairo"/>
                <a:ea typeface="Cairo"/>
                <a:cs typeface="Cairo"/>
                <a:sym typeface="Cairo"/>
              </a:rPr>
              <a:t> </a:t>
            </a:r>
            <a:r>
              <a:rPr lang="en" sz="1200">
                <a:solidFill>
                  <a:srgbClr val="073763"/>
                </a:solidFill>
              </a:rPr>
              <a:t>Renad alsuelmi,Maha Alamri ,Abdullah Alzaid,  Esra’a alnazzawi,Haifa Alessa, Ebtesam Almutairi,Rawan </a:t>
            </a:r>
            <a:r>
              <a:rPr lang="en" sz="1200">
                <a:solidFill>
                  <a:srgbClr val="073763"/>
                </a:solidFill>
              </a:rPr>
              <a:t>Alharbi. </a:t>
            </a:r>
            <a:endParaRPr sz="1200">
              <a:solidFill>
                <a:srgbClr val="073763"/>
              </a:solidFill>
            </a:endParaRPr>
          </a:p>
        </p:txBody>
      </p:sp>
      <p:pic>
        <p:nvPicPr>
          <p:cNvPr id="149" name="Google Shape;149;p27"/>
          <p:cNvPicPr preferRelativeResize="0"/>
          <p:nvPr/>
        </p:nvPicPr>
        <p:blipFill>
          <a:blip r:embed="rId7">
            <a:alphaModFix/>
          </a:blip>
          <a:stretch>
            <a:fillRect/>
          </a:stretch>
        </p:blipFill>
        <p:spPr>
          <a:xfrm>
            <a:off x="4585649" y="126475"/>
            <a:ext cx="967871" cy="972750"/>
          </a:xfrm>
          <a:prstGeom prst="rect">
            <a:avLst/>
          </a:prstGeom>
          <a:noFill/>
          <a:ln>
            <a:noFill/>
          </a:ln>
        </p:spPr>
      </p:pic>
    </p:spTree>
  </p:cSld>
  <p:clrMapOvr>
    <a:masterClrMapping/>
  </p:clrMapOvr>
  <mc:AlternateContent>
    <mc:Choice Requires="p14">
      <p:transition spd="slow" p14:dur="1000">
        <p:fade thruBlk="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36"/>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16th Lecture  ∣ The Physiology Team</a:t>
            </a:r>
            <a:endParaRPr b="1">
              <a:solidFill>
                <a:srgbClr val="2C5072"/>
              </a:solidFill>
              <a:latin typeface="Cairo"/>
              <a:ea typeface="Cairo"/>
              <a:cs typeface="Cairo"/>
              <a:sym typeface="Cairo"/>
            </a:endParaRPr>
          </a:p>
        </p:txBody>
      </p:sp>
      <p:sp>
        <p:nvSpPr>
          <p:cNvPr id="244" name="Google Shape;244;p36"/>
          <p:cNvSpPr txBox="1"/>
          <p:nvPr/>
        </p:nvSpPr>
        <p:spPr>
          <a:xfrm>
            <a:off x="49510" y="-5"/>
            <a:ext cx="6759000" cy="577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73763"/>
              </a:buClr>
              <a:buSzPts val="1800"/>
              <a:buFont typeface="Economica"/>
              <a:buChar char="❖"/>
            </a:pPr>
            <a:r>
              <a:rPr lang="en" sz="1800">
                <a:solidFill>
                  <a:srgbClr val="073763"/>
                </a:solidFill>
                <a:latin typeface="Economica"/>
                <a:ea typeface="Economica"/>
                <a:cs typeface="Economica"/>
                <a:sym typeface="Economica"/>
              </a:rPr>
              <a:t>To know about proprioceptors its definition and its role in body balance.</a:t>
            </a:r>
            <a:endParaRPr b="1" sz="1800">
              <a:solidFill>
                <a:srgbClr val="073763"/>
              </a:solidFill>
              <a:latin typeface="Economica"/>
              <a:ea typeface="Economica"/>
              <a:cs typeface="Economica"/>
              <a:sym typeface="Economica"/>
            </a:endParaRPr>
          </a:p>
        </p:txBody>
      </p:sp>
      <p:sp>
        <p:nvSpPr>
          <p:cNvPr id="245" name="Google Shape;245;p36"/>
          <p:cNvSpPr txBox="1"/>
          <p:nvPr/>
        </p:nvSpPr>
        <p:spPr>
          <a:xfrm>
            <a:off x="152550" y="473000"/>
            <a:ext cx="2295300" cy="41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u="sng">
                <a:solidFill>
                  <a:srgbClr val="0B5394"/>
                </a:solidFill>
                <a:latin typeface="Economica"/>
                <a:ea typeface="Economica"/>
                <a:cs typeface="Economica"/>
                <a:sym typeface="Economica"/>
              </a:rPr>
              <a:t>Three Types of Proprioceptors: </a:t>
            </a:r>
            <a:endParaRPr b="1" sz="1600" u="sng">
              <a:solidFill>
                <a:srgbClr val="0B5394"/>
              </a:solidFill>
              <a:latin typeface="Economica"/>
              <a:ea typeface="Economica"/>
              <a:cs typeface="Economica"/>
              <a:sym typeface="Economica"/>
            </a:endParaRPr>
          </a:p>
        </p:txBody>
      </p:sp>
      <p:sp>
        <p:nvSpPr>
          <p:cNvPr id="246" name="Google Shape;246;p36"/>
          <p:cNvSpPr txBox="1"/>
          <p:nvPr/>
        </p:nvSpPr>
        <p:spPr>
          <a:xfrm>
            <a:off x="125850" y="710225"/>
            <a:ext cx="6423300" cy="246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iro"/>
                <a:ea typeface="Cairo"/>
                <a:cs typeface="Cairo"/>
                <a:sym typeface="Cairo"/>
              </a:rPr>
              <a:t>Proprioceptors include the muscle spindles, Golgi tendon organs, and joint receptors.  These provide a sense of body position and allow fine control of skeletal movements</a:t>
            </a:r>
            <a:endParaRPr>
              <a:solidFill>
                <a:schemeClr val="dk1"/>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1)Muscle spindles:</a:t>
            </a:r>
            <a:endParaRPr>
              <a:solidFill>
                <a:schemeClr val="dk1"/>
              </a:solidFill>
              <a:latin typeface="Cairo"/>
              <a:ea typeface="Cairo"/>
              <a:cs typeface="Cairo"/>
              <a:sym typeface="Cairo"/>
            </a:endParaRPr>
          </a:p>
          <a:p>
            <a:pPr indent="-317500" lvl="1" marL="914400" rtl="0" algn="l">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measure the changing </a:t>
            </a:r>
            <a:r>
              <a:rPr lang="en">
                <a:solidFill>
                  <a:srgbClr val="FF0000"/>
                </a:solidFill>
                <a:latin typeface="Cairo"/>
                <a:ea typeface="Cairo"/>
                <a:cs typeface="Cairo"/>
                <a:sym typeface="Cairo"/>
              </a:rPr>
              <a:t>length</a:t>
            </a:r>
            <a:r>
              <a:rPr lang="en">
                <a:solidFill>
                  <a:schemeClr val="dk1"/>
                </a:solidFill>
                <a:latin typeface="Cairo"/>
                <a:ea typeface="Cairo"/>
                <a:cs typeface="Cairo"/>
                <a:sym typeface="Cairo"/>
              </a:rPr>
              <a:t> of a muscle</a:t>
            </a:r>
            <a:endParaRPr>
              <a:solidFill>
                <a:schemeClr val="dk1"/>
              </a:solidFill>
              <a:latin typeface="Cairo"/>
              <a:ea typeface="Cairo"/>
              <a:cs typeface="Cairo"/>
              <a:sym typeface="Cairo"/>
            </a:endParaRPr>
          </a:p>
          <a:p>
            <a:pPr indent="-317500" lvl="1" marL="914400" rtl="0" algn="l">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Imbedded in the perimysium between muscle fascicles</a:t>
            </a:r>
            <a:endParaRPr>
              <a:solidFill>
                <a:schemeClr val="dk1"/>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2)Golgi tendon organs:</a:t>
            </a:r>
            <a:endParaRPr>
              <a:solidFill>
                <a:schemeClr val="dk1"/>
              </a:solidFill>
              <a:latin typeface="Cairo"/>
              <a:ea typeface="Cairo"/>
              <a:cs typeface="Cairo"/>
              <a:sym typeface="Cairo"/>
            </a:endParaRPr>
          </a:p>
          <a:p>
            <a:pPr indent="-317500" lvl="1" marL="914400" rtl="0" algn="l">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located near the muscle-tendon junction</a:t>
            </a:r>
            <a:endParaRPr>
              <a:solidFill>
                <a:schemeClr val="dk1"/>
              </a:solidFill>
              <a:latin typeface="Cairo"/>
              <a:ea typeface="Cairo"/>
              <a:cs typeface="Cairo"/>
              <a:sym typeface="Cairo"/>
            </a:endParaRPr>
          </a:p>
          <a:p>
            <a:pPr indent="-317500" lvl="1" marL="914400" rtl="0" algn="l">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Monitor </a:t>
            </a:r>
            <a:r>
              <a:rPr lang="en">
                <a:solidFill>
                  <a:srgbClr val="FF0000"/>
                </a:solidFill>
                <a:latin typeface="Cairo"/>
                <a:ea typeface="Cairo"/>
                <a:cs typeface="Cairo"/>
                <a:sym typeface="Cairo"/>
              </a:rPr>
              <a:t>tension</a:t>
            </a:r>
            <a:r>
              <a:rPr lang="en">
                <a:solidFill>
                  <a:schemeClr val="dk1"/>
                </a:solidFill>
                <a:latin typeface="Cairo"/>
                <a:ea typeface="Cairo"/>
                <a:cs typeface="Cairo"/>
                <a:sym typeface="Cairo"/>
              </a:rPr>
              <a:t> within tendons (</a:t>
            </a:r>
            <a:r>
              <a:rPr lang="en">
                <a:solidFill>
                  <a:schemeClr val="dk1"/>
                </a:solidFill>
                <a:latin typeface="Cairo"/>
                <a:ea typeface="Cairo"/>
                <a:cs typeface="Cairo"/>
                <a:sym typeface="Cairo"/>
              </a:rPr>
              <a:t>locomotory organs ) </a:t>
            </a:r>
            <a:endParaRPr>
              <a:solidFill>
                <a:schemeClr val="dk1"/>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3)Joint kinesthetic receptors:</a:t>
            </a:r>
            <a:endParaRPr>
              <a:solidFill>
                <a:schemeClr val="dk1"/>
              </a:solidFill>
              <a:latin typeface="Cairo"/>
              <a:ea typeface="Cairo"/>
              <a:cs typeface="Cairo"/>
              <a:sym typeface="Cairo"/>
            </a:endParaRPr>
          </a:p>
          <a:p>
            <a:pPr indent="-317500" lvl="1" marL="914400" rtl="0" algn="l">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Sensory nerve endings within the joint capsules</a:t>
            </a:r>
            <a:endParaRPr>
              <a:solidFill>
                <a:schemeClr val="dk1"/>
              </a:solidFill>
              <a:latin typeface="Cairo"/>
              <a:ea typeface="Cairo"/>
              <a:cs typeface="Cairo"/>
              <a:sym typeface="Cairo"/>
            </a:endParaRPr>
          </a:p>
        </p:txBody>
      </p:sp>
      <p:pic>
        <p:nvPicPr>
          <p:cNvPr id="247" name="Google Shape;247;p36"/>
          <p:cNvPicPr preferRelativeResize="0"/>
          <p:nvPr/>
        </p:nvPicPr>
        <p:blipFill>
          <a:blip r:embed="rId3">
            <a:alphaModFix/>
          </a:blip>
          <a:stretch>
            <a:fillRect/>
          </a:stretch>
        </p:blipFill>
        <p:spPr>
          <a:xfrm>
            <a:off x="1733375" y="5575550"/>
            <a:ext cx="3223975" cy="2054025"/>
          </a:xfrm>
          <a:prstGeom prst="rect">
            <a:avLst/>
          </a:prstGeom>
          <a:noFill/>
          <a:ln>
            <a:noFill/>
          </a:ln>
        </p:spPr>
      </p:pic>
      <p:pic>
        <p:nvPicPr>
          <p:cNvPr id="248" name="Google Shape;248;p36"/>
          <p:cNvPicPr preferRelativeResize="0"/>
          <p:nvPr/>
        </p:nvPicPr>
        <p:blipFill>
          <a:blip r:embed="rId4">
            <a:alphaModFix/>
          </a:blip>
          <a:stretch>
            <a:fillRect/>
          </a:stretch>
        </p:blipFill>
        <p:spPr>
          <a:xfrm>
            <a:off x="315375" y="7649931"/>
            <a:ext cx="3136600" cy="1930575"/>
          </a:xfrm>
          <a:prstGeom prst="rect">
            <a:avLst/>
          </a:prstGeom>
          <a:noFill/>
          <a:ln>
            <a:noFill/>
          </a:ln>
        </p:spPr>
      </p:pic>
      <p:pic>
        <p:nvPicPr>
          <p:cNvPr id="249" name="Google Shape;249;p36"/>
          <p:cNvPicPr preferRelativeResize="0"/>
          <p:nvPr/>
        </p:nvPicPr>
        <p:blipFill>
          <a:blip r:embed="rId5">
            <a:alphaModFix/>
          </a:blip>
          <a:stretch>
            <a:fillRect/>
          </a:stretch>
        </p:blipFill>
        <p:spPr>
          <a:xfrm>
            <a:off x="3451975" y="7649924"/>
            <a:ext cx="2757451" cy="1930575"/>
          </a:xfrm>
          <a:prstGeom prst="rect">
            <a:avLst/>
          </a:prstGeom>
          <a:noFill/>
          <a:ln>
            <a:noFill/>
          </a:ln>
        </p:spPr>
      </p:pic>
      <p:sp>
        <p:nvSpPr>
          <p:cNvPr id="250" name="Google Shape;250;p36"/>
          <p:cNvSpPr txBox="1"/>
          <p:nvPr/>
        </p:nvSpPr>
        <p:spPr>
          <a:xfrm>
            <a:off x="1318826" y="5723700"/>
            <a:ext cx="663900" cy="5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1</a:t>
            </a:r>
            <a:endParaRPr/>
          </a:p>
        </p:txBody>
      </p:sp>
      <p:sp>
        <p:nvSpPr>
          <p:cNvPr id="251" name="Google Shape;251;p36"/>
          <p:cNvSpPr txBox="1"/>
          <p:nvPr/>
        </p:nvSpPr>
        <p:spPr>
          <a:xfrm>
            <a:off x="3570500" y="7711700"/>
            <a:ext cx="286200" cy="3522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2</a:t>
            </a:r>
            <a:endParaRPr>
              <a:solidFill>
                <a:srgbClr val="FF0000"/>
              </a:solidFill>
            </a:endParaRPr>
          </a:p>
        </p:txBody>
      </p:sp>
      <p:pic>
        <p:nvPicPr>
          <p:cNvPr id="252" name="Google Shape;252;p36"/>
          <p:cNvPicPr preferRelativeResize="0"/>
          <p:nvPr/>
        </p:nvPicPr>
        <p:blipFill>
          <a:blip r:embed="rId6">
            <a:alphaModFix/>
          </a:blip>
          <a:stretch>
            <a:fillRect/>
          </a:stretch>
        </p:blipFill>
        <p:spPr>
          <a:xfrm>
            <a:off x="315375" y="3210100"/>
            <a:ext cx="5894049" cy="2283313"/>
          </a:xfrm>
          <a:prstGeom prst="rect">
            <a:avLst/>
          </a:prstGeom>
          <a:noFill/>
          <a:ln cap="flat" cmpd="sng" w="19050">
            <a:solidFill>
              <a:srgbClr val="FF0000"/>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37"/>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16th Lecture  ∣ The Physiology Team</a:t>
            </a:r>
            <a:endParaRPr b="1">
              <a:solidFill>
                <a:srgbClr val="2C5072"/>
              </a:solidFill>
              <a:latin typeface="Cairo"/>
              <a:ea typeface="Cairo"/>
              <a:cs typeface="Cairo"/>
              <a:sym typeface="Cairo"/>
            </a:endParaRPr>
          </a:p>
        </p:txBody>
      </p:sp>
      <p:sp>
        <p:nvSpPr>
          <p:cNvPr id="258" name="Google Shape;258;p37"/>
          <p:cNvSpPr txBox="1"/>
          <p:nvPr/>
        </p:nvSpPr>
        <p:spPr>
          <a:xfrm>
            <a:off x="-477950" y="129426"/>
            <a:ext cx="7562400" cy="335700"/>
          </a:xfrm>
          <a:prstGeom prst="rect">
            <a:avLst/>
          </a:prstGeom>
          <a:noFill/>
          <a:ln>
            <a:noFill/>
          </a:ln>
        </p:spPr>
        <p:txBody>
          <a:bodyPr anchorCtr="0" anchor="ctr" bIns="91425" lIns="91425" spcFirstLastPara="1" rIns="91425" wrap="square" tIns="91425">
            <a:noAutofit/>
          </a:bodyPr>
          <a:lstStyle/>
          <a:p>
            <a:pPr indent="-342900" lvl="0" marL="914400" rtl="0" algn="l">
              <a:spcBef>
                <a:spcPts val="0"/>
              </a:spcBef>
              <a:spcAft>
                <a:spcPts val="0"/>
              </a:spcAft>
              <a:buClr>
                <a:srgbClr val="073763"/>
              </a:buClr>
              <a:buSzPts val="1800"/>
              <a:buFont typeface="Economica"/>
              <a:buChar char="❖"/>
            </a:pPr>
            <a:r>
              <a:rPr lang="en" sz="1800">
                <a:solidFill>
                  <a:srgbClr val="073763"/>
                </a:solidFill>
                <a:latin typeface="Economica"/>
                <a:ea typeface="Economica"/>
                <a:cs typeface="Economica"/>
                <a:sym typeface="Economica"/>
              </a:rPr>
              <a:t>Identify the major sensory pathways to the cerebral - with consciousness- </a:t>
            </a:r>
            <a:endParaRPr sz="1800">
              <a:solidFill>
                <a:srgbClr val="073763"/>
              </a:solidFill>
              <a:latin typeface="Economica"/>
              <a:ea typeface="Economica"/>
              <a:cs typeface="Economica"/>
              <a:sym typeface="Economica"/>
            </a:endParaRPr>
          </a:p>
        </p:txBody>
      </p:sp>
      <p:sp>
        <p:nvSpPr>
          <p:cNvPr id="259" name="Google Shape;259;p37"/>
          <p:cNvSpPr txBox="1"/>
          <p:nvPr/>
        </p:nvSpPr>
        <p:spPr>
          <a:xfrm>
            <a:off x="0" y="647495"/>
            <a:ext cx="6417600" cy="349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073763"/>
                </a:solidFill>
                <a:latin typeface="Cairo"/>
                <a:ea typeface="Cairo"/>
                <a:cs typeface="Cairo"/>
                <a:sym typeface="Cairo"/>
              </a:rPr>
              <a:t>SENSORY TRACTS</a:t>
            </a:r>
            <a:endParaRPr b="1" sz="1600">
              <a:solidFill>
                <a:srgbClr val="073763"/>
              </a:solidFill>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•DORSAL COLUMN SYSTEM</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•ANTEROLATERAL SYSTEM</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en">
                <a:latin typeface="Cairo"/>
                <a:ea typeface="Cairo"/>
                <a:cs typeface="Cairo"/>
                <a:sym typeface="Cairo"/>
              </a:rPr>
              <a:t>Each system carries different types of sensations which are known as MODALITIES like pain,temperature,finetouch,crude touch, vibration, proprioception etc</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en">
                <a:latin typeface="Cairo"/>
                <a:ea typeface="Cairo"/>
                <a:cs typeface="Cairo"/>
                <a:sym typeface="Cairo"/>
              </a:rPr>
              <a:t>1. </a:t>
            </a:r>
            <a:r>
              <a:rPr lang="en" u="sng">
                <a:solidFill>
                  <a:srgbClr val="073763"/>
                </a:solidFill>
                <a:latin typeface="Cairo"/>
                <a:ea typeface="Cairo"/>
                <a:cs typeface="Cairo"/>
                <a:sym typeface="Cairo"/>
              </a:rPr>
              <a:t>Dorsal column pathway</a:t>
            </a:r>
            <a:endParaRPr u="sng">
              <a:solidFill>
                <a:srgbClr val="073763"/>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en">
                <a:latin typeface="Cairo"/>
                <a:ea typeface="Cairo"/>
                <a:cs typeface="Cairo"/>
                <a:sym typeface="Cairo"/>
              </a:rPr>
              <a:t>carries signal of fine touch(two point discrimination), pressure, vibration, </a:t>
            </a:r>
            <a:r>
              <a:rPr lang="en">
                <a:latin typeface="Cairo"/>
                <a:ea typeface="Cairo"/>
                <a:cs typeface="Cairo"/>
                <a:sym typeface="Cairo"/>
              </a:rPr>
              <a:t>stereognosis</a:t>
            </a:r>
            <a:r>
              <a:rPr lang="en">
                <a:latin typeface="Cairo"/>
                <a:ea typeface="Cairo"/>
                <a:cs typeface="Cairo"/>
                <a:sym typeface="Cairo"/>
              </a:rPr>
              <a:t> and proprioception,</a:t>
            </a:r>
            <a:endParaRPr>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en" u="sng">
                <a:solidFill>
                  <a:srgbClr val="073763"/>
                </a:solidFill>
                <a:latin typeface="Cairo"/>
                <a:ea typeface="Cairo"/>
                <a:cs typeface="Cairo"/>
                <a:sym typeface="Cairo"/>
              </a:rPr>
              <a:t>2. Spinothalamic pathway</a:t>
            </a:r>
            <a:endParaRPr u="sng">
              <a:solidFill>
                <a:srgbClr val="073763"/>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en">
                <a:latin typeface="Cairo"/>
                <a:ea typeface="Cairo"/>
                <a:cs typeface="Cairo"/>
                <a:sym typeface="Cairo"/>
              </a:rPr>
              <a:t>carries signals of pain, temperature, deep pressure, and crude touch. </a:t>
            </a:r>
            <a:endParaRPr>
              <a:latin typeface="Cairo"/>
              <a:ea typeface="Cairo"/>
              <a:cs typeface="Cairo"/>
              <a:sym typeface="Cairo"/>
            </a:endParaRPr>
          </a:p>
          <a:p>
            <a:pPr indent="0" lvl="0" marL="0" rtl="0" algn="l">
              <a:spcBef>
                <a:spcPts val="0"/>
              </a:spcBef>
              <a:spcAft>
                <a:spcPts val="0"/>
              </a:spcAft>
              <a:buNone/>
            </a:pPr>
            <a:r>
              <a:rPr lang="en" u="sng">
                <a:solidFill>
                  <a:srgbClr val="073763"/>
                </a:solidFill>
                <a:latin typeface="Cairo"/>
                <a:ea typeface="Cairo"/>
                <a:cs typeface="Cairo"/>
                <a:sym typeface="Cairo"/>
              </a:rPr>
              <a:t>3,4-Posterior and anterior spinocerebellar pathways</a:t>
            </a:r>
            <a:endParaRPr u="sng">
              <a:solidFill>
                <a:srgbClr val="073763"/>
              </a:solidFill>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carry </a:t>
            </a:r>
            <a:r>
              <a:rPr lang="en">
                <a:latin typeface="Cairo"/>
                <a:ea typeface="Cairo"/>
                <a:cs typeface="Cairo"/>
                <a:sym typeface="Cairo"/>
              </a:rPr>
              <a:t>subconscious</a:t>
            </a:r>
            <a:r>
              <a:rPr lang="en">
                <a:latin typeface="Cairo"/>
                <a:ea typeface="Cairo"/>
                <a:cs typeface="Cairo"/>
                <a:sym typeface="Cairo"/>
              </a:rPr>
              <a:t> proprioception.Dorsal gray horn-to lateral column-to medulla oblongata-to pons–to cerebellum.</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p:txBody>
      </p:sp>
      <p:sp>
        <p:nvSpPr>
          <p:cNvPr id="260" name="Google Shape;260;p37"/>
          <p:cNvSpPr txBox="1"/>
          <p:nvPr/>
        </p:nvSpPr>
        <p:spPr>
          <a:xfrm>
            <a:off x="268825" y="7462775"/>
            <a:ext cx="3231300" cy="224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600">
                <a:solidFill>
                  <a:srgbClr val="073763"/>
                </a:solidFill>
                <a:latin typeface="Economica"/>
                <a:ea typeface="Economica"/>
                <a:cs typeface="Economica"/>
                <a:sym typeface="Economica"/>
              </a:rPr>
              <a:t>ANTEROLATERAL SYSTEM</a:t>
            </a:r>
            <a:r>
              <a:rPr b="1" lang="en">
                <a:solidFill>
                  <a:srgbClr val="073763"/>
                </a:solidFill>
                <a:latin typeface="Cairo"/>
                <a:ea typeface="Cairo"/>
                <a:cs typeface="Cairo"/>
                <a:sym typeface="Cairo"/>
              </a:rPr>
              <a:t> (Ventral &amp; lateral spinothalamic tracts)</a:t>
            </a:r>
            <a:endParaRPr b="1">
              <a:solidFill>
                <a:srgbClr val="073763"/>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en">
                <a:solidFill>
                  <a:schemeClr val="dk1"/>
                </a:solidFill>
                <a:latin typeface="Cairo"/>
                <a:ea typeface="Cairo"/>
                <a:cs typeface="Cairo"/>
                <a:sym typeface="Cairo"/>
              </a:rPr>
              <a:t>1.Pain </a:t>
            </a:r>
            <a:endParaRPr>
              <a:solidFill>
                <a:schemeClr val="dk1"/>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en">
                <a:solidFill>
                  <a:schemeClr val="dk1"/>
                </a:solidFill>
                <a:latin typeface="Cairo"/>
                <a:ea typeface="Cairo"/>
                <a:cs typeface="Cairo"/>
                <a:sym typeface="Cairo"/>
              </a:rPr>
              <a:t>2.Thermal sensations, (warmth &amp; cold) </a:t>
            </a:r>
            <a:endParaRPr>
              <a:solidFill>
                <a:schemeClr val="dk1"/>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en">
                <a:solidFill>
                  <a:schemeClr val="dk1"/>
                </a:solidFill>
                <a:latin typeface="Cairo"/>
                <a:ea typeface="Cairo"/>
                <a:cs typeface="Cairo"/>
                <a:sym typeface="Cairo"/>
              </a:rPr>
              <a:t>3.Crude touch and pressure sensations capable only of crude localizing ability on the surface of the body</a:t>
            </a:r>
            <a:endParaRPr>
              <a:solidFill>
                <a:schemeClr val="dk1"/>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en">
                <a:solidFill>
                  <a:schemeClr val="dk1"/>
                </a:solidFill>
                <a:latin typeface="Cairo"/>
                <a:ea typeface="Cairo"/>
                <a:cs typeface="Cairo"/>
                <a:sym typeface="Cairo"/>
              </a:rPr>
              <a:t> 4.Tickle and itch sensations</a:t>
            </a:r>
            <a:endParaRPr>
              <a:solidFill>
                <a:schemeClr val="dk1"/>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en">
                <a:solidFill>
                  <a:schemeClr val="dk1"/>
                </a:solidFill>
                <a:latin typeface="Cairo"/>
                <a:ea typeface="Cairo"/>
                <a:cs typeface="Cairo"/>
                <a:sym typeface="Cairo"/>
              </a:rPr>
              <a:t> 5.Sexual sensations </a:t>
            </a:r>
            <a:endParaRPr>
              <a:latin typeface="Cairo"/>
              <a:ea typeface="Cairo"/>
              <a:cs typeface="Cairo"/>
              <a:sym typeface="Cairo"/>
            </a:endParaRPr>
          </a:p>
        </p:txBody>
      </p:sp>
      <p:sp>
        <p:nvSpPr>
          <p:cNvPr id="261" name="Google Shape;261;p37"/>
          <p:cNvSpPr txBox="1"/>
          <p:nvPr/>
        </p:nvSpPr>
        <p:spPr>
          <a:xfrm>
            <a:off x="131575" y="4038875"/>
            <a:ext cx="3297300" cy="342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073763"/>
                </a:solidFill>
                <a:latin typeface="Cairo"/>
                <a:ea typeface="Cairo"/>
                <a:cs typeface="Cairo"/>
                <a:sym typeface="Cairo"/>
              </a:rPr>
              <a:t>DORSAL COLUMN MEDIAL LEMNISCAL SYSTEM</a:t>
            </a:r>
            <a:r>
              <a:rPr b="1" lang="en">
                <a:solidFill>
                  <a:srgbClr val="FF0000"/>
                </a:solidFill>
                <a:latin typeface="Cairo"/>
                <a:ea typeface="Cairo"/>
                <a:cs typeface="Cairo"/>
                <a:sym typeface="Cairo"/>
              </a:rPr>
              <a:t> “Advanced types of sensations”</a:t>
            </a:r>
            <a:endParaRPr b="1">
              <a:solidFill>
                <a:srgbClr val="FF0000"/>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en">
                <a:solidFill>
                  <a:schemeClr val="dk1"/>
                </a:solidFill>
                <a:latin typeface="Cairo"/>
                <a:ea typeface="Cairo"/>
                <a:cs typeface="Cairo"/>
                <a:sym typeface="Cairo"/>
              </a:rPr>
              <a:t>1.Touch sensations requiring a high degree of localization of the stimulus 2.Touch sensations requiring transmission of fine gradations of intensity </a:t>
            </a:r>
            <a:endParaRPr>
              <a:solidFill>
                <a:schemeClr val="dk1"/>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en">
                <a:solidFill>
                  <a:schemeClr val="dk1"/>
                </a:solidFill>
                <a:latin typeface="Cairo"/>
                <a:ea typeface="Cairo"/>
                <a:cs typeface="Cairo"/>
                <a:sym typeface="Cairo"/>
              </a:rPr>
              <a:t>3.Phasic sensations like vibratory sensations </a:t>
            </a:r>
            <a:endParaRPr>
              <a:solidFill>
                <a:schemeClr val="dk1"/>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en">
                <a:solidFill>
                  <a:schemeClr val="dk1"/>
                </a:solidFill>
                <a:latin typeface="Cairo"/>
                <a:ea typeface="Cairo"/>
                <a:cs typeface="Cairo"/>
                <a:sym typeface="Cairo"/>
              </a:rPr>
              <a:t>4.Sensations that signal movement against skin </a:t>
            </a:r>
            <a:endParaRPr>
              <a:solidFill>
                <a:schemeClr val="dk1"/>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en">
                <a:solidFill>
                  <a:schemeClr val="dk1"/>
                </a:solidFill>
                <a:latin typeface="Cairo"/>
                <a:ea typeface="Cairo"/>
                <a:cs typeface="Cairo"/>
                <a:sym typeface="Cairo"/>
              </a:rPr>
              <a:t>5.Joints Position sensations (Proprioception)</a:t>
            </a:r>
            <a:endParaRPr>
              <a:solidFill>
                <a:schemeClr val="dk1"/>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en">
                <a:solidFill>
                  <a:schemeClr val="dk1"/>
                </a:solidFill>
                <a:latin typeface="Cairo"/>
                <a:ea typeface="Cairo"/>
                <a:cs typeface="Cairo"/>
                <a:sym typeface="Cairo"/>
              </a:rPr>
              <a:t>6.Pressure sensations requiring fine degrees of judgment of intensity 7.Strereognosis</a:t>
            </a:r>
            <a:endParaRPr>
              <a:latin typeface="Cairo"/>
              <a:ea typeface="Cairo"/>
              <a:cs typeface="Cairo"/>
              <a:sym typeface="Cairo"/>
            </a:endParaRPr>
          </a:p>
        </p:txBody>
      </p:sp>
      <p:pic>
        <p:nvPicPr>
          <p:cNvPr id="262" name="Google Shape;262;p37"/>
          <p:cNvPicPr preferRelativeResize="0"/>
          <p:nvPr/>
        </p:nvPicPr>
        <p:blipFill>
          <a:blip r:embed="rId3">
            <a:alphaModFix/>
          </a:blip>
          <a:stretch>
            <a:fillRect/>
          </a:stretch>
        </p:blipFill>
        <p:spPr>
          <a:xfrm>
            <a:off x="4292612" y="3883650"/>
            <a:ext cx="2127913" cy="2243175"/>
          </a:xfrm>
          <a:prstGeom prst="rect">
            <a:avLst/>
          </a:prstGeom>
          <a:noFill/>
          <a:ln>
            <a:noFill/>
          </a:ln>
        </p:spPr>
      </p:pic>
      <p:pic>
        <p:nvPicPr>
          <p:cNvPr id="263" name="Google Shape;263;p37"/>
          <p:cNvPicPr preferRelativeResize="0"/>
          <p:nvPr/>
        </p:nvPicPr>
        <p:blipFill>
          <a:blip r:embed="rId4">
            <a:alphaModFix/>
          </a:blip>
          <a:stretch>
            <a:fillRect/>
          </a:stretch>
        </p:blipFill>
        <p:spPr>
          <a:xfrm>
            <a:off x="4343391" y="6834000"/>
            <a:ext cx="1934385" cy="2243174"/>
          </a:xfrm>
          <a:prstGeom prst="rect">
            <a:avLst/>
          </a:prstGeom>
          <a:noFill/>
          <a:ln>
            <a:noFill/>
          </a:ln>
        </p:spPr>
      </p:pic>
      <p:sp>
        <p:nvSpPr>
          <p:cNvPr id="264" name="Google Shape;264;p37"/>
          <p:cNvSpPr txBox="1"/>
          <p:nvPr/>
        </p:nvSpPr>
        <p:spPr>
          <a:xfrm>
            <a:off x="5466699" y="9545355"/>
            <a:ext cx="19479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999999"/>
                </a:solidFill>
              </a:rPr>
              <a:t>Mid term part </a:t>
            </a:r>
            <a:endParaRPr b="1">
              <a:solidFill>
                <a:srgbClr val="999999"/>
              </a:solidFill>
            </a:endParaRPr>
          </a:p>
        </p:txBody>
      </p:sp>
      <p:sp>
        <p:nvSpPr>
          <p:cNvPr id="265" name="Google Shape;265;p37">
            <a:hlinkClick r:id="rId5"/>
          </p:cNvPr>
          <p:cNvSpPr txBox="1"/>
          <p:nvPr/>
        </p:nvSpPr>
        <p:spPr>
          <a:xfrm>
            <a:off x="2958000" y="9268605"/>
            <a:ext cx="5486400" cy="51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u="sng">
                <a:solidFill>
                  <a:srgbClr val="666666"/>
                </a:solidFill>
                <a:latin typeface="Cairo"/>
                <a:ea typeface="Cairo"/>
                <a:cs typeface="Cairo"/>
                <a:sym typeface="Cairo"/>
              </a:rPr>
              <a:t>If you want Dr.Najeeb </a:t>
            </a:r>
            <a:r>
              <a:rPr i="1" lang="en" sz="1300" u="sng">
                <a:solidFill>
                  <a:srgbClr val="666666"/>
                </a:solidFill>
                <a:latin typeface="Cairo"/>
                <a:ea typeface="Cairo"/>
                <a:cs typeface="Cairo"/>
                <a:sym typeface="Cairo"/>
              </a:rPr>
              <a:t>explanations for tracts click here </a:t>
            </a:r>
            <a:endParaRPr i="1" sz="1300" u="sng">
              <a:solidFill>
                <a:srgbClr val="666666"/>
              </a:solidFill>
              <a:latin typeface="Cairo"/>
              <a:ea typeface="Cairo"/>
              <a:cs typeface="Cairo"/>
              <a:sym typeface="Cairo"/>
            </a:endParaRPr>
          </a:p>
        </p:txBody>
      </p:sp>
      <p:sp>
        <p:nvSpPr>
          <p:cNvPr id="266" name="Google Shape;266;p37"/>
          <p:cNvSpPr txBox="1"/>
          <p:nvPr/>
        </p:nvSpPr>
        <p:spPr>
          <a:xfrm>
            <a:off x="4677900" y="5958251"/>
            <a:ext cx="1236000" cy="95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2"/>
                </a:solidFill>
                <a:latin typeface="Cairo"/>
                <a:ea typeface="Cairo"/>
                <a:cs typeface="Cairo"/>
                <a:sym typeface="Cairo"/>
              </a:rPr>
              <a:t>-</a:t>
            </a:r>
            <a:r>
              <a:rPr b="1" lang="en" sz="1200">
                <a:solidFill>
                  <a:schemeClr val="dk2"/>
                </a:solidFill>
                <a:latin typeface="Cairo"/>
                <a:ea typeface="Cairo"/>
                <a:cs typeface="Cairo"/>
                <a:sym typeface="Cairo"/>
              </a:rPr>
              <a:t>Fine Touch</a:t>
            </a:r>
            <a:endParaRPr b="1" sz="1200">
              <a:solidFill>
                <a:schemeClr val="dk2"/>
              </a:solidFill>
              <a:latin typeface="Cairo"/>
              <a:ea typeface="Cairo"/>
              <a:cs typeface="Cairo"/>
              <a:sym typeface="Cairo"/>
            </a:endParaRPr>
          </a:p>
          <a:p>
            <a:pPr indent="0" lvl="0" marL="0" rtl="0" algn="l">
              <a:spcBef>
                <a:spcPts val="0"/>
              </a:spcBef>
              <a:spcAft>
                <a:spcPts val="0"/>
              </a:spcAft>
              <a:buNone/>
            </a:pPr>
            <a:r>
              <a:rPr b="1" lang="en" sz="1200">
                <a:solidFill>
                  <a:schemeClr val="dk2"/>
                </a:solidFill>
                <a:latin typeface="Cairo"/>
                <a:ea typeface="Cairo"/>
                <a:cs typeface="Cairo"/>
                <a:sym typeface="Cairo"/>
              </a:rPr>
              <a:t>-Fine Pressure</a:t>
            </a:r>
            <a:endParaRPr b="1" sz="1200">
              <a:solidFill>
                <a:schemeClr val="dk2"/>
              </a:solidFill>
              <a:latin typeface="Cairo"/>
              <a:ea typeface="Cairo"/>
              <a:cs typeface="Cairo"/>
              <a:sym typeface="Cairo"/>
            </a:endParaRPr>
          </a:p>
          <a:p>
            <a:pPr indent="0" lvl="0" marL="0" rtl="0" algn="l">
              <a:spcBef>
                <a:spcPts val="0"/>
              </a:spcBef>
              <a:spcAft>
                <a:spcPts val="0"/>
              </a:spcAft>
              <a:buNone/>
            </a:pPr>
            <a:r>
              <a:rPr b="1" lang="en" sz="1200">
                <a:solidFill>
                  <a:schemeClr val="dk2"/>
                </a:solidFill>
                <a:latin typeface="Cairo"/>
                <a:ea typeface="Cairo"/>
                <a:cs typeface="Cairo"/>
                <a:sym typeface="Cairo"/>
              </a:rPr>
              <a:t>-Vibration</a:t>
            </a:r>
            <a:endParaRPr b="1" sz="1200">
              <a:solidFill>
                <a:schemeClr val="dk2"/>
              </a:solidFill>
              <a:latin typeface="Cairo"/>
              <a:ea typeface="Cairo"/>
              <a:cs typeface="Cairo"/>
              <a:sym typeface="Cairo"/>
            </a:endParaRPr>
          </a:p>
          <a:p>
            <a:pPr indent="0" lvl="0" marL="0" rtl="0" algn="l">
              <a:spcBef>
                <a:spcPts val="0"/>
              </a:spcBef>
              <a:spcAft>
                <a:spcPts val="0"/>
              </a:spcAft>
              <a:buNone/>
            </a:pPr>
            <a:r>
              <a:rPr b="1" lang="en" sz="1200">
                <a:solidFill>
                  <a:schemeClr val="dk2"/>
                </a:solidFill>
                <a:latin typeface="Cairo"/>
                <a:ea typeface="Cairo"/>
                <a:cs typeface="Cairo"/>
                <a:sym typeface="Cairo"/>
              </a:rPr>
              <a:t>-Position</a:t>
            </a:r>
            <a:br>
              <a:rPr b="1" lang="en" sz="1200">
                <a:solidFill>
                  <a:schemeClr val="dk2"/>
                </a:solidFill>
                <a:latin typeface="Cairo"/>
                <a:ea typeface="Cairo"/>
                <a:cs typeface="Cairo"/>
                <a:sym typeface="Cairo"/>
              </a:rPr>
            </a:br>
            <a:endParaRPr b="1" sz="1200">
              <a:solidFill>
                <a:schemeClr val="dk2"/>
              </a:solidFill>
              <a:latin typeface="Cairo"/>
              <a:ea typeface="Cairo"/>
              <a:cs typeface="Cairo"/>
              <a:sym typeface="Cair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38"/>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16th Lecture  ∣ The Physiology Team</a:t>
            </a:r>
            <a:endParaRPr b="1">
              <a:solidFill>
                <a:srgbClr val="2C5072"/>
              </a:solidFill>
              <a:latin typeface="Cairo"/>
              <a:ea typeface="Cairo"/>
              <a:cs typeface="Cairo"/>
              <a:sym typeface="Cairo"/>
            </a:endParaRPr>
          </a:p>
        </p:txBody>
      </p:sp>
      <p:sp>
        <p:nvSpPr>
          <p:cNvPr id="272" name="Google Shape;272;p38"/>
          <p:cNvSpPr txBox="1"/>
          <p:nvPr/>
        </p:nvSpPr>
        <p:spPr>
          <a:xfrm>
            <a:off x="633025" y="3000825"/>
            <a:ext cx="5592000" cy="195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dk1"/>
                </a:solidFill>
                <a:latin typeface="Cairo"/>
                <a:ea typeface="Cairo"/>
                <a:cs typeface="Cairo"/>
                <a:sym typeface="Cairo"/>
              </a:rPr>
              <a:t>1- معناها قدرة الجسم على الاحساس بان هناك جسمين يلامسانه وليس  جسم واحد </a:t>
            </a:r>
            <a:endParaRPr>
              <a:solidFill>
                <a:schemeClr val="dk1"/>
              </a:solidFill>
              <a:latin typeface="Cairo"/>
              <a:ea typeface="Cairo"/>
              <a:cs typeface="Cairo"/>
              <a:sym typeface="Cairo"/>
            </a:endParaRPr>
          </a:p>
          <a:p>
            <a:pPr indent="0" lvl="0" marL="0" rtl="0" algn="ctr">
              <a:spcBef>
                <a:spcPts val="0"/>
              </a:spcBef>
              <a:spcAft>
                <a:spcPts val="0"/>
              </a:spcAft>
              <a:buClr>
                <a:schemeClr val="dk1"/>
              </a:buClr>
              <a:buSzPts val="1100"/>
              <a:buFont typeface="Arial"/>
              <a:buNone/>
            </a:pPr>
            <a:r>
              <a:rPr lang="en">
                <a:solidFill>
                  <a:schemeClr val="dk1"/>
                </a:solidFill>
                <a:latin typeface="Cairo"/>
                <a:ea typeface="Cairo"/>
                <a:cs typeface="Cairo"/>
                <a:sym typeface="Cairo"/>
              </a:rPr>
              <a:t>في الكتف لو كان المسافة بين الجسمين ٣ مل متر الاحساس عندنا بيصير كأن جسم واحد يلامسنا </a:t>
            </a:r>
            <a:endParaRPr>
              <a:solidFill>
                <a:schemeClr val="dk1"/>
              </a:solidFill>
              <a:latin typeface="Cairo"/>
              <a:ea typeface="Cairo"/>
              <a:cs typeface="Cairo"/>
              <a:sym typeface="Cairo"/>
            </a:endParaRPr>
          </a:p>
          <a:p>
            <a:pPr indent="0" lvl="0" marL="0" rtl="0" algn="ctr">
              <a:spcBef>
                <a:spcPts val="0"/>
              </a:spcBef>
              <a:spcAft>
                <a:spcPts val="0"/>
              </a:spcAft>
              <a:buClr>
                <a:schemeClr val="dk1"/>
              </a:buClr>
              <a:buSzPts val="1100"/>
              <a:buFont typeface="Arial"/>
              <a:buNone/>
            </a:pPr>
            <a:r>
              <a:rPr lang="en">
                <a:solidFill>
                  <a:schemeClr val="dk1"/>
                </a:solidFill>
                <a:latin typeface="Cairo"/>
                <a:ea typeface="Cairo"/>
                <a:cs typeface="Cairo"/>
                <a:sym typeface="Cairo"/>
              </a:rPr>
              <a:t>لكن في اليد لو كان بين الجسمين ٣مل متر راح يجينا احساس انها جسمين بعكس الكتف ليه ؟ </a:t>
            </a:r>
            <a:endParaRPr>
              <a:solidFill>
                <a:schemeClr val="dk1"/>
              </a:solidFill>
              <a:latin typeface="Cairo"/>
              <a:ea typeface="Cairo"/>
              <a:cs typeface="Cairo"/>
              <a:sym typeface="Cairo"/>
            </a:endParaRPr>
          </a:p>
          <a:p>
            <a:pPr indent="0" lvl="0" marL="0" rtl="0" algn="ctr">
              <a:spcBef>
                <a:spcPts val="0"/>
              </a:spcBef>
              <a:spcAft>
                <a:spcPts val="0"/>
              </a:spcAft>
              <a:buClr>
                <a:schemeClr val="dk1"/>
              </a:buClr>
              <a:buSzPts val="1100"/>
              <a:buFont typeface="Arial"/>
              <a:buNone/>
            </a:pPr>
            <a:r>
              <a:rPr b="1" lang="en">
                <a:solidFill>
                  <a:srgbClr val="FF0000"/>
                </a:solidFill>
                <a:latin typeface="Cairo"/>
                <a:ea typeface="Cairo"/>
                <a:cs typeface="Cairo"/>
                <a:sym typeface="Cairo"/>
              </a:rPr>
              <a:t>Number of receptors </a:t>
            </a:r>
            <a:endParaRPr b="1">
              <a:solidFill>
                <a:srgbClr val="FF0000"/>
              </a:solidFill>
              <a:latin typeface="Cairo"/>
              <a:ea typeface="Cairo"/>
              <a:cs typeface="Cairo"/>
              <a:sym typeface="Cairo"/>
            </a:endParaRPr>
          </a:p>
          <a:p>
            <a:pPr indent="0" lvl="0" marL="0" rtl="0" algn="ctr">
              <a:spcBef>
                <a:spcPts val="0"/>
              </a:spcBef>
              <a:spcAft>
                <a:spcPts val="0"/>
              </a:spcAft>
              <a:buClr>
                <a:schemeClr val="dk1"/>
              </a:buClr>
              <a:buSzPts val="1100"/>
              <a:buFont typeface="Arial"/>
              <a:buNone/>
            </a:pPr>
            <a:r>
              <a:rPr b="1" lang="en">
                <a:solidFill>
                  <a:srgbClr val="FF0000"/>
                </a:solidFill>
                <a:latin typeface="Cairo"/>
                <a:ea typeface="Cairo"/>
                <a:cs typeface="Cairo"/>
                <a:sym typeface="Cairo"/>
              </a:rPr>
              <a:t>Area of representation</a:t>
            </a:r>
            <a:endParaRPr b="1">
              <a:solidFill>
                <a:srgbClr val="FF0000"/>
              </a:solidFill>
              <a:latin typeface="Cairo"/>
              <a:ea typeface="Cairo"/>
              <a:cs typeface="Cairo"/>
              <a:sym typeface="Cairo"/>
            </a:endParaRPr>
          </a:p>
          <a:p>
            <a:pPr indent="0" lvl="0" marL="0" rtl="0" algn="ctr">
              <a:spcBef>
                <a:spcPts val="0"/>
              </a:spcBef>
              <a:spcAft>
                <a:spcPts val="0"/>
              </a:spcAft>
              <a:buClr>
                <a:schemeClr val="dk1"/>
              </a:buClr>
              <a:buSzPts val="1100"/>
              <a:buFont typeface="Arial"/>
              <a:buNone/>
            </a:pPr>
            <a:r>
              <a:t/>
            </a:r>
            <a:endParaRPr>
              <a:solidFill>
                <a:schemeClr val="dk1"/>
              </a:solidFill>
              <a:latin typeface="Cairo"/>
              <a:ea typeface="Cairo"/>
              <a:cs typeface="Cairo"/>
              <a:sym typeface="Cairo"/>
            </a:endParaRPr>
          </a:p>
          <a:p>
            <a:pPr indent="0" lvl="0" marL="0" rtl="0" algn="ctr">
              <a:spcBef>
                <a:spcPts val="0"/>
              </a:spcBef>
              <a:spcAft>
                <a:spcPts val="0"/>
              </a:spcAft>
              <a:buClr>
                <a:schemeClr val="dk1"/>
              </a:buClr>
              <a:buSzPts val="1100"/>
              <a:buFont typeface="Arial"/>
              <a:buNone/>
            </a:pPr>
            <a:r>
              <a:rPr lang="en">
                <a:solidFill>
                  <a:schemeClr val="dk2"/>
                </a:solidFill>
                <a:latin typeface="Cairo"/>
                <a:ea typeface="Cairo"/>
                <a:cs typeface="Cairo"/>
                <a:sym typeface="Cairo"/>
              </a:rPr>
              <a:t>الدكتورة</a:t>
            </a:r>
            <a:r>
              <a:rPr lang="en">
                <a:solidFill>
                  <a:schemeClr val="dk1"/>
                </a:solidFill>
                <a:latin typeface="Cairo"/>
                <a:ea typeface="Cairo"/>
                <a:cs typeface="Cairo"/>
                <a:sym typeface="Cairo"/>
              </a:rPr>
              <a:t> </a:t>
            </a:r>
            <a:r>
              <a:rPr lang="en">
                <a:solidFill>
                  <a:schemeClr val="dk2"/>
                </a:solidFill>
                <a:latin typeface="Cairo"/>
                <a:ea typeface="Cairo"/>
                <a:cs typeface="Cairo"/>
                <a:sym typeface="Cairo"/>
              </a:rPr>
              <a:t>ركزت</a:t>
            </a:r>
            <a:r>
              <a:rPr lang="en">
                <a:solidFill>
                  <a:schemeClr val="dk1"/>
                </a:solidFill>
                <a:latin typeface="Cairo"/>
                <a:ea typeface="Cairo"/>
                <a:cs typeface="Cairo"/>
                <a:sym typeface="Cairo"/>
              </a:rPr>
              <a:t> </a:t>
            </a:r>
            <a:r>
              <a:rPr lang="en">
                <a:solidFill>
                  <a:schemeClr val="dk2"/>
                </a:solidFill>
                <a:latin typeface="Cairo"/>
                <a:ea typeface="Cairo"/>
                <a:cs typeface="Cairo"/>
                <a:sym typeface="Cairo"/>
              </a:rPr>
              <a:t>عليها</a:t>
            </a:r>
            <a:r>
              <a:rPr lang="en">
                <a:solidFill>
                  <a:schemeClr val="dk1"/>
                </a:solidFill>
                <a:latin typeface="Cairo"/>
                <a:ea typeface="Cairo"/>
                <a:cs typeface="Cairo"/>
                <a:sym typeface="Cairo"/>
              </a:rPr>
              <a:t> </a:t>
            </a:r>
            <a:endParaRPr>
              <a:solidFill>
                <a:schemeClr val="dk1"/>
              </a:solidFill>
              <a:latin typeface="Cairo"/>
              <a:ea typeface="Cairo"/>
              <a:cs typeface="Cairo"/>
              <a:sym typeface="Cairo"/>
            </a:endParaRPr>
          </a:p>
        </p:txBody>
      </p:sp>
      <p:pic>
        <p:nvPicPr>
          <p:cNvPr id="273" name="Google Shape;273;p38"/>
          <p:cNvPicPr preferRelativeResize="0"/>
          <p:nvPr/>
        </p:nvPicPr>
        <p:blipFill>
          <a:blip r:embed="rId3">
            <a:alphaModFix/>
          </a:blip>
          <a:stretch>
            <a:fillRect/>
          </a:stretch>
        </p:blipFill>
        <p:spPr>
          <a:xfrm>
            <a:off x="594650" y="537975"/>
            <a:ext cx="5668725" cy="2253700"/>
          </a:xfrm>
          <a:prstGeom prst="rect">
            <a:avLst/>
          </a:prstGeom>
          <a:noFill/>
          <a:ln>
            <a:noFill/>
          </a:ln>
        </p:spPr>
      </p:pic>
      <p:sp>
        <p:nvSpPr>
          <p:cNvPr id="274" name="Google Shape;274;p38"/>
          <p:cNvSpPr txBox="1"/>
          <p:nvPr/>
        </p:nvSpPr>
        <p:spPr>
          <a:xfrm>
            <a:off x="1219211" y="150080"/>
            <a:ext cx="5486400" cy="38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73763"/>
                </a:solidFill>
                <a:highlight>
                  <a:srgbClr val="D0E0E3"/>
                </a:highlight>
              </a:rPr>
              <a:t>Two point discrimination in the dorsal column </a:t>
            </a:r>
            <a:endParaRPr b="1">
              <a:solidFill>
                <a:srgbClr val="073763"/>
              </a:solidFill>
              <a:highlight>
                <a:srgbClr val="D0E0E3"/>
              </a:highlight>
            </a:endParaRPr>
          </a:p>
        </p:txBody>
      </p:sp>
      <p:sp>
        <p:nvSpPr>
          <p:cNvPr id="275" name="Google Shape;275;p38"/>
          <p:cNvSpPr txBox="1"/>
          <p:nvPr/>
        </p:nvSpPr>
        <p:spPr>
          <a:xfrm>
            <a:off x="685800" y="5181425"/>
            <a:ext cx="5592000" cy="45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0B5394"/>
                </a:solidFill>
                <a:latin typeface="Economica"/>
                <a:ea typeface="Economica"/>
                <a:cs typeface="Economica"/>
                <a:sym typeface="Economica"/>
              </a:rPr>
              <a:t>Sensory Homunculus (Little Man)</a:t>
            </a:r>
            <a:endParaRPr sz="2000">
              <a:solidFill>
                <a:srgbClr val="0B5394"/>
              </a:solidFill>
              <a:latin typeface="Economica"/>
              <a:ea typeface="Economica"/>
              <a:cs typeface="Economica"/>
              <a:sym typeface="Economica"/>
            </a:endParaRPr>
          </a:p>
        </p:txBody>
      </p:sp>
      <p:sp>
        <p:nvSpPr>
          <p:cNvPr id="276" name="Google Shape;276;p38"/>
          <p:cNvSpPr txBox="1"/>
          <p:nvPr/>
        </p:nvSpPr>
        <p:spPr>
          <a:xfrm>
            <a:off x="91650" y="5705608"/>
            <a:ext cx="6674700" cy="107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iro"/>
                <a:ea typeface="Cairo"/>
                <a:cs typeface="Cairo"/>
                <a:sym typeface="Cairo"/>
              </a:rPr>
              <a:t>▪</a:t>
            </a:r>
            <a:r>
              <a:rPr lang="en" sz="1500">
                <a:latin typeface="Cairo"/>
                <a:ea typeface="Cairo"/>
                <a:cs typeface="Cairo"/>
                <a:sym typeface="Cairo"/>
              </a:rPr>
              <a:t>Body is represented upside-down, with large representation of hands &amp; lips </a:t>
            </a:r>
            <a:endParaRPr sz="1500">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a:t>
            </a:r>
            <a:r>
              <a:rPr lang="en" sz="1500">
                <a:latin typeface="Cairo"/>
                <a:ea typeface="Cairo"/>
                <a:cs typeface="Cairo"/>
                <a:sym typeface="Cairo"/>
              </a:rPr>
              <a:t>The extent of representation is proportional to the </a:t>
            </a:r>
            <a:r>
              <a:rPr lang="en" sz="1500">
                <a:solidFill>
                  <a:srgbClr val="FF0000"/>
                </a:solidFill>
                <a:latin typeface="Cairo"/>
                <a:ea typeface="Cairo"/>
                <a:cs typeface="Cairo"/>
                <a:sym typeface="Cairo"/>
              </a:rPr>
              <a:t>density</a:t>
            </a:r>
            <a:r>
              <a:rPr lang="en" sz="1500">
                <a:latin typeface="Cairo"/>
                <a:ea typeface="Cairo"/>
                <a:cs typeface="Cairo"/>
                <a:sym typeface="Cairo"/>
              </a:rPr>
              <a:t> of sensory receptors</a:t>
            </a:r>
            <a:br>
              <a:rPr lang="en" sz="1500">
                <a:latin typeface="Cairo"/>
                <a:ea typeface="Cairo"/>
                <a:cs typeface="Cairo"/>
                <a:sym typeface="Cairo"/>
              </a:rPr>
            </a:br>
            <a:endParaRPr sz="1500">
              <a:latin typeface="Cairo"/>
              <a:ea typeface="Cairo"/>
              <a:cs typeface="Cairo"/>
              <a:sym typeface="Cairo"/>
            </a:endParaRPr>
          </a:p>
        </p:txBody>
      </p:sp>
      <p:pic>
        <p:nvPicPr>
          <p:cNvPr id="277" name="Google Shape;277;p38"/>
          <p:cNvPicPr preferRelativeResize="0"/>
          <p:nvPr/>
        </p:nvPicPr>
        <p:blipFill>
          <a:blip r:embed="rId4">
            <a:alphaModFix/>
          </a:blip>
          <a:stretch>
            <a:fillRect/>
          </a:stretch>
        </p:blipFill>
        <p:spPr>
          <a:xfrm>
            <a:off x="288750" y="6472600"/>
            <a:ext cx="3407375" cy="2970650"/>
          </a:xfrm>
          <a:prstGeom prst="rect">
            <a:avLst/>
          </a:prstGeom>
          <a:noFill/>
          <a:ln>
            <a:noFill/>
          </a:ln>
        </p:spPr>
      </p:pic>
      <p:pic>
        <p:nvPicPr>
          <p:cNvPr id="278" name="Google Shape;278;p38"/>
          <p:cNvPicPr preferRelativeResize="0"/>
          <p:nvPr/>
        </p:nvPicPr>
        <p:blipFill>
          <a:blip r:embed="rId5">
            <a:alphaModFix/>
          </a:blip>
          <a:stretch>
            <a:fillRect/>
          </a:stretch>
        </p:blipFill>
        <p:spPr>
          <a:xfrm>
            <a:off x="3848525" y="6676550"/>
            <a:ext cx="2857076" cy="27666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39"/>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16th Lecture  ∣ The Physiology Team</a:t>
            </a:r>
            <a:endParaRPr b="1">
              <a:solidFill>
                <a:srgbClr val="2C5072"/>
              </a:solidFill>
              <a:latin typeface="Cairo"/>
              <a:ea typeface="Cairo"/>
              <a:cs typeface="Cairo"/>
              <a:sym typeface="Cairo"/>
            </a:endParaRPr>
          </a:p>
        </p:txBody>
      </p:sp>
      <p:sp>
        <p:nvSpPr>
          <p:cNvPr id="284" name="Google Shape;284;p39"/>
          <p:cNvSpPr txBox="1"/>
          <p:nvPr/>
        </p:nvSpPr>
        <p:spPr>
          <a:xfrm>
            <a:off x="-319039" y="113424"/>
            <a:ext cx="7496100" cy="421200"/>
          </a:xfrm>
          <a:prstGeom prst="rect">
            <a:avLst/>
          </a:prstGeom>
          <a:noFill/>
          <a:ln>
            <a:noFill/>
          </a:ln>
        </p:spPr>
        <p:txBody>
          <a:bodyPr anchorCtr="0" anchor="ctr" bIns="91425" lIns="91425" spcFirstLastPara="1" rIns="91425" wrap="square" tIns="91425">
            <a:noAutofit/>
          </a:bodyPr>
          <a:lstStyle/>
          <a:p>
            <a:pPr indent="-342900" lvl="0" marL="914400" rtl="0" algn="l">
              <a:spcBef>
                <a:spcPts val="0"/>
              </a:spcBef>
              <a:spcAft>
                <a:spcPts val="0"/>
              </a:spcAft>
              <a:buClr>
                <a:srgbClr val="073763"/>
              </a:buClr>
              <a:buSzPts val="1800"/>
              <a:buFont typeface="Economica"/>
              <a:buChar char="❖"/>
            </a:pPr>
            <a:r>
              <a:rPr lang="en" sz="1800">
                <a:solidFill>
                  <a:srgbClr val="073763"/>
                </a:solidFill>
                <a:latin typeface="Economica"/>
                <a:ea typeface="Economica"/>
                <a:cs typeface="Economica"/>
                <a:sym typeface="Economica"/>
              </a:rPr>
              <a:t>Identify the major sensory pathways to the cerebellum - unconscious &amp; its damage </a:t>
            </a:r>
            <a:endParaRPr sz="1800">
              <a:solidFill>
                <a:srgbClr val="073763"/>
              </a:solidFill>
              <a:latin typeface="Economica"/>
              <a:ea typeface="Economica"/>
              <a:cs typeface="Economica"/>
              <a:sym typeface="Economica"/>
            </a:endParaRPr>
          </a:p>
        </p:txBody>
      </p:sp>
      <p:sp>
        <p:nvSpPr>
          <p:cNvPr id="285" name="Google Shape;285;p39"/>
          <p:cNvSpPr txBox="1"/>
          <p:nvPr/>
        </p:nvSpPr>
        <p:spPr>
          <a:xfrm>
            <a:off x="190725" y="3316350"/>
            <a:ext cx="6276000" cy="216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73763"/>
                </a:solidFill>
                <a:latin typeface="Cairo"/>
                <a:ea typeface="Cairo"/>
                <a:cs typeface="Cairo"/>
                <a:sym typeface="Cairo"/>
              </a:rPr>
              <a:t>2-</a:t>
            </a:r>
            <a:r>
              <a:rPr b="1" lang="en">
                <a:solidFill>
                  <a:srgbClr val="073763"/>
                </a:solidFill>
                <a:highlight>
                  <a:srgbClr val="D5A6BD"/>
                </a:highlight>
                <a:latin typeface="Cairo"/>
                <a:ea typeface="Cairo"/>
                <a:cs typeface="Cairo"/>
                <a:sym typeface="Cairo"/>
              </a:rPr>
              <a:t>The Ventral Spinocerebellar tract (vSCT):</a:t>
            </a:r>
            <a:endParaRPr b="1">
              <a:solidFill>
                <a:srgbClr val="073763"/>
              </a:solidFill>
              <a:highlight>
                <a:srgbClr val="D5A6BD"/>
              </a:highlight>
              <a:latin typeface="Cairo"/>
              <a:ea typeface="Cairo"/>
              <a:cs typeface="Cairo"/>
              <a:sym typeface="Cairo"/>
            </a:endParaRPr>
          </a:p>
          <a:p>
            <a:pPr indent="0" lvl="0" marL="0" rtl="0" algn="l">
              <a:spcBef>
                <a:spcPts val="0"/>
              </a:spcBef>
              <a:spcAft>
                <a:spcPts val="0"/>
              </a:spcAft>
              <a:buNone/>
            </a:pPr>
            <a:r>
              <a:rPr lang="en">
                <a:solidFill>
                  <a:srgbClr val="073763"/>
                </a:solidFill>
              </a:rPr>
              <a:t>▪</a:t>
            </a:r>
            <a:r>
              <a:rPr lang="en">
                <a:solidFill>
                  <a:srgbClr val="073763"/>
                </a:solidFill>
                <a:latin typeface="Cairo"/>
                <a:ea typeface="Cairo"/>
                <a:cs typeface="Cairo"/>
                <a:sym typeface="Cairo"/>
              </a:rPr>
              <a:t> Carry some signals from periphery  (mainly from Golgi tendon organs) directly to cerebellum, but excited mainly by descending motor signals from brain (corticospinal &amp; rubrospinal tracts) and from the spinal cord itself </a:t>
            </a:r>
            <a:endParaRPr>
              <a:solidFill>
                <a:srgbClr val="073763"/>
              </a:solidFill>
              <a:latin typeface="Cairo"/>
              <a:ea typeface="Cairo"/>
              <a:cs typeface="Cairo"/>
              <a:sym typeface="Cairo"/>
            </a:endParaRPr>
          </a:p>
          <a:p>
            <a:pPr indent="0" lvl="0" marL="0" rtl="0" algn="l">
              <a:spcBef>
                <a:spcPts val="0"/>
              </a:spcBef>
              <a:spcAft>
                <a:spcPts val="0"/>
              </a:spcAft>
              <a:buNone/>
            </a:pPr>
            <a:r>
              <a:rPr lang="en">
                <a:solidFill>
                  <a:srgbClr val="073763"/>
                </a:solidFill>
              </a:rPr>
              <a:t>▪</a:t>
            </a:r>
            <a:r>
              <a:rPr lang="en">
                <a:solidFill>
                  <a:srgbClr val="073763"/>
                </a:solidFill>
                <a:latin typeface="Cairo"/>
                <a:ea typeface="Cairo"/>
                <a:cs typeface="Cairo"/>
                <a:sym typeface="Cairo"/>
              </a:rPr>
              <a:t> Enter cerebellum through superior  cerebellar peduncle and terminate on both sides of cerebellum</a:t>
            </a:r>
            <a:endParaRPr>
              <a:solidFill>
                <a:srgbClr val="073763"/>
              </a:solidFill>
              <a:latin typeface="Cairo"/>
              <a:ea typeface="Cairo"/>
              <a:cs typeface="Cairo"/>
              <a:sym typeface="Cairo"/>
            </a:endParaRPr>
          </a:p>
          <a:p>
            <a:pPr indent="0" lvl="0" marL="0" rtl="0" algn="l">
              <a:spcBef>
                <a:spcPts val="0"/>
              </a:spcBef>
              <a:spcAft>
                <a:spcPts val="0"/>
              </a:spcAft>
              <a:buNone/>
            </a:pPr>
            <a:r>
              <a:rPr lang="en">
                <a:solidFill>
                  <a:srgbClr val="073763"/>
                </a:solidFill>
                <a:latin typeface="Cairo"/>
                <a:ea typeface="Cairo"/>
                <a:cs typeface="Cairo"/>
                <a:sym typeface="Cairo"/>
              </a:rPr>
              <a:t> </a:t>
            </a:r>
            <a:r>
              <a:rPr lang="en">
                <a:solidFill>
                  <a:srgbClr val="073763"/>
                </a:solidFill>
              </a:rPr>
              <a:t>▪</a:t>
            </a:r>
            <a:r>
              <a:rPr lang="en">
                <a:solidFill>
                  <a:srgbClr val="073763"/>
                </a:solidFill>
                <a:latin typeface="Cairo"/>
                <a:ea typeface="Cairo"/>
                <a:cs typeface="Cairo"/>
                <a:sym typeface="Cairo"/>
              </a:rPr>
              <a:t> Functions of vSCT: </a:t>
            </a:r>
            <a:endParaRPr>
              <a:solidFill>
                <a:srgbClr val="073763"/>
              </a:solidFill>
              <a:latin typeface="Cairo"/>
              <a:ea typeface="Cairo"/>
              <a:cs typeface="Cairo"/>
              <a:sym typeface="Cairo"/>
            </a:endParaRPr>
          </a:p>
          <a:p>
            <a:pPr indent="0" lvl="0" marL="0" rtl="0" algn="l">
              <a:spcBef>
                <a:spcPts val="0"/>
              </a:spcBef>
              <a:spcAft>
                <a:spcPts val="0"/>
              </a:spcAft>
              <a:buNone/>
            </a:pPr>
            <a:r>
              <a:rPr lang="en">
                <a:solidFill>
                  <a:srgbClr val="073763"/>
                </a:solidFill>
              </a:rPr>
              <a:t>▪</a:t>
            </a:r>
            <a:r>
              <a:rPr lang="en">
                <a:solidFill>
                  <a:srgbClr val="073763"/>
                </a:solidFill>
                <a:latin typeface="Cairo"/>
                <a:ea typeface="Cairo"/>
                <a:cs typeface="Cairo"/>
                <a:sym typeface="Cairo"/>
              </a:rPr>
              <a:t> informs the  cerebellum about: </a:t>
            </a:r>
            <a:endParaRPr>
              <a:solidFill>
                <a:srgbClr val="073763"/>
              </a:solidFill>
              <a:latin typeface="Cairo"/>
              <a:ea typeface="Cairo"/>
              <a:cs typeface="Cairo"/>
              <a:sym typeface="Cairo"/>
            </a:endParaRPr>
          </a:p>
          <a:p>
            <a:pPr indent="0" lvl="0" marL="0" rtl="0" algn="l">
              <a:spcBef>
                <a:spcPts val="0"/>
              </a:spcBef>
              <a:spcAft>
                <a:spcPts val="0"/>
              </a:spcAft>
              <a:buNone/>
            </a:pPr>
            <a:r>
              <a:rPr lang="en">
                <a:solidFill>
                  <a:srgbClr val="073763"/>
                </a:solidFill>
              </a:rPr>
              <a:t>▪</a:t>
            </a:r>
            <a:r>
              <a:rPr lang="en">
                <a:solidFill>
                  <a:srgbClr val="073763"/>
                </a:solidFill>
                <a:latin typeface="Cairo"/>
                <a:ea typeface="Cairo"/>
                <a:cs typeface="Cairo"/>
                <a:sym typeface="Cairo"/>
              </a:rPr>
              <a:t> </a:t>
            </a:r>
            <a:r>
              <a:rPr b="1" lang="en">
                <a:solidFill>
                  <a:srgbClr val="073763"/>
                </a:solidFill>
                <a:latin typeface="Cairo"/>
                <a:ea typeface="Cairo"/>
                <a:cs typeface="Cairo"/>
                <a:sym typeface="Cairo"/>
              </a:rPr>
              <a:t>Which motor signals have arrived  to the spinal cord.</a:t>
            </a:r>
            <a:br>
              <a:rPr b="1" lang="en">
                <a:solidFill>
                  <a:srgbClr val="073763"/>
                </a:solidFill>
                <a:latin typeface="Cairo"/>
                <a:ea typeface="Cairo"/>
                <a:cs typeface="Cairo"/>
                <a:sym typeface="Cairo"/>
              </a:rPr>
            </a:br>
            <a:endParaRPr b="1">
              <a:solidFill>
                <a:srgbClr val="073763"/>
              </a:solidFill>
              <a:latin typeface="Cairo"/>
              <a:ea typeface="Cairo"/>
              <a:cs typeface="Cairo"/>
              <a:sym typeface="Cairo"/>
            </a:endParaRPr>
          </a:p>
        </p:txBody>
      </p:sp>
      <p:sp>
        <p:nvSpPr>
          <p:cNvPr id="286" name="Google Shape;286;p39"/>
          <p:cNvSpPr txBox="1"/>
          <p:nvPr/>
        </p:nvSpPr>
        <p:spPr>
          <a:xfrm>
            <a:off x="233925" y="476275"/>
            <a:ext cx="6069300" cy="42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solidFill>
                  <a:srgbClr val="0B5394"/>
                </a:solidFill>
                <a:highlight>
                  <a:srgbClr val="D0E0E3"/>
                </a:highlight>
                <a:latin typeface="Economica"/>
                <a:ea typeface="Economica"/>
                <a:cs typeface="Economica"/>
                <a:sym typeface="Economica"/>
              </a:rPr>
              <a:t>The Dorsal &amp; Ventral Spinocerebellar Tracts</a:t>
            </a:r>
            <a:endParaRPr sz="1900">
              <a:solidFill>
                <a:srgbClr val="0B5394"/>
              </a:solidFill>
              <a:highlight>
                <a:srgbClr val="D0E0E3"/>
              </a:highlight>
              <a:latin typeface="Economica"/>
              <a:ea typeface="Economica"/>
              <a:cs typeface="Economica"/>
              <a:sym typeface="Economica"/>
            </a:endParaRPr>
          </a:p>
        </p:txBody>
      </p:sp>
      <p:sp>
        <p:nvSpPr>
          <p:cNvPr id="287" name="Google Shape;287;p39"/>
          <p:cNvSpPr txBox="1"/>
          <p:nvPr/>
        </p:nvSpPr>
        <p:spPr>
          <a:xfrm>
            <a:off x="233925" y="982350"/>
            <a:ext cx="6189600" cy="233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073763"/>
                </a:solidFill>
                <a:latin typeface="Cairo"/>
                <a:ea typeface="Cairo"/>
                <a:cs typeface="Cairo"/>
                <a:sym typeface="Cairo"/>
              </a:rPr>
              <a:t>1-</a:t>
            </a:r>
            <a:r>
              <a:rPr b="1" lang="en">
                <a:solidFill>
                  <a:srgbClr val="073763"/>
                </a:solidFill>
                <a:highlight>
                  <a:srgbClr val="B6D7A8"/>
                </a:highlight>
                <a:latin typeface="Cairo"/>
                <a:ea typeface="Cairo"/>
                <a:cs typeface="Cairo"/>
                <a:sym typeface="Cairo"/>
              </a:rPr>
              <a:t>The Dorsal Spinocerebellar tract (dSCT)</a:t>
            </a:r>
            <a:br>
              <a:rPr b="1" lang="en">
                <a:solidFill>
                  <a:srgbClr val="073763"/>
                </a:solidFill>
                <a:highlight>
                  <a:srgbClr val="B6D7A8"/>
                </a:highlight>
                <a:latin typeface="Cairo"/>
                <a:ea typeface="Cairo"/>
                <a:cs typeface="Cairo"/>
                <a:sym typeface="Cairo"/>
              </a:rPr>
            </a:br>
            <a:r>
              <a:rPr lang="en">
                <a:solidFill>
                  <a:srgbClr val="073763"/>
                </a:solidFill>
              </a:rPr>
              <a:t>▪</a:t>
            </a:r>
            <a:r>
              <a:rPr lang="en">
                <a:solidFill>
                  <a:srgbClr val="073763"/>
                </a:solidFill>
                <a:latin typeface="Cairo"/>
                <a:ea typeface="Cairo"/>
                <a:cs typeface="Cairo"/>
                <a:sym typeface="Cairo"/>
              </a:rPr>
              <a:t> Carry signals directly to cerebellum at a  speed of up to 120 m/s mainly from muscle spindles, but also from GTO, skin receptors &amp; joint receptors </a:t>
            </a:r>
            <a:endParaRPr>
              <a:solidFill>
                <a:srgbClr val="073763"/>
              </a:solidFill>
              <a:latin typeface="Cairo"/>
              <a:ea typeface="Cairo"/>
              <a:cs typeface="Cairo"/>
              <a:sym typeface="Cairo"/>
            </a:endParaRPr>
          </a:p>
          <a:p>
            <a:pPr indent="0" lvl="0" marL="0" rtl="0" algn="l">
              <a:spcBef>
                <a:spcPts val="0"/>
              </a:spcBef>
              <a:spcAft>
                <a:spcPts val="0"/>
              </a:spcAft>
              <a:buNone/>
            </a:pPr>
            <a:r>
              <a:rPr lang="en">
                <a:solidFill>
                  <a:srgbClr val="073763"/>
                </a:solidFill>
              </a:rPr>
              <a:t>▪</a:t>
            </a:r>
            <a:r>
              <a:rPr lang="en">
                <a:solidFill>
                  <a:srgbClr val="073763"/>
                </a:solidFill>
                <a:latin typeface="Cairo"/>
                <a:ea typeface="Cairo"/>
                <a:cs typeface="Cairo"/>
                <a:sym typeface="Cairo"/>
              </a:rPr>
              <a:t> Enter cerebellum through inferior  cerebellar peduncle</a:t>
            </a:r>
            <a:endParaRPr>
              <a:solidFill>
                <a:srgbClr val="073763"/>
              </a:solidFill>
              <a:latin typeface="Cairo"/>
              <a:ea typeface="Cairo"/>
              <a:cs typeface="Cairo"/>
              <a:sym typeface="Cairo"/>
            </a:endParaRPr>
          </a:p>
          <a:p>
            <a:pPr indent="0" lvl="0" marL="0" rtl="0" algn="l">
              <a:spcBef>
                <a:spcPts val="0"/>
              </a:spcBef>
              <a:spcAft>
                <a:spcPts val="0"/>
              </a:spcAft>
              <a:buNone/>
            </a:pPr>
            <a:r>
              <a:rPr lang="en">
                <a:solidFill>
                  <a:srgbClr val="073763"/>
                </a:solidFill>
              </a:rPr>
              <a:t>▪</a:t>
            </a:r>
            <a:r>
              <a:rPr lang="en">
                <a:solidFill>
                  <a:srgbClr val="073763"/>
                </a:solidFill>
                <a:latin typeface="Cairo"/>
                <a:ea typeface="Cairo"/>
                <a:cs typeface="Cairo"/>
                <a:sym typeface="Cairo"/>
              </a:rPr>
              <a:t> Terminate in vermis &amp; intermediate zone</a:t>
            </a:r>
            <a:endParaRPr>
              <a:solidFill>
                <a:srgbClr val="073763"/>
              </a:solidFill>
              <a:latin typeface="Cairo"/>
              <a:ea typeface="Cairo"/>
              <a:cs typeface="Cairo"/>
              <a:sym typeface="Cairo"/>
            </a:endParaRPr>
          </a:p>
          <a:p>
            <a:pPr indent="0" lvl="0" marL="0" rtl="0" algn="l">
              <a:spcBef>
                <a:spcPts val="0"/>
              </a:spcBef>
              <a:spcAft>
                <a:spcPts val="0"/>
              </a:spcAft>
              <a:buNone/>
            </a:pPr>
            <a:r>
              <a:rPr lang="en">
                <a:solidFill>
                  <a:srgbClr val="073763"/>
                </a:solidFill>
              </a:rPr>
              <a:t>▪ </a:t>
            </a:r>
            <a:r>
              <a:rPr lang="en">
                <a:solidFill>
                  <a:srgbClr val="073763"/>
                </a:solidFill>
                <a:latin typeface="Cairo"/>
                <a:ea typeface="Cairo"/>
                <a:cs typeface="Cairo"/>
                <a:sym typeface="Cairo"/>
              </a:rPr>
              <a:t>Functions of dSCT are to informs the cerebellum about:</a:t>
            </a:r>
            <a:endParaRPr>
              <a:solidFill>
                <a:srgbClr val="073763"/>
              </a:solidFill>
              <a:latin typeface="Cairo"/>
              <a:ea typeface="Cairo"/>
              <a:cs typeface="Cairo"/>
              <a:sym typeface="Cairo"/>
            </a:endParaRPr>
          </a:p>
          <a:p>
            <a:pPr indent="0" lvl="0" marL="0" rtl="0" algn="l">
              <a:spcBef>
                <a:spcPts val="0"/>
              </a:spcBef>
              <a:spcAft>
                <a:spcPts val="0"/>
              </a:spcAft>
              <a:buNone/>
            </a:pPr>
            <a:r>
              <a:rPr lang="en">
                <a:solidFill>
                  <a:srgbClr val="073763"/>
                </a:solidFill>
              </a:rPr>
              <a:t>▪</a:t>
            </a:r>
            <a:r>
              <a:rPr lang="en">
                <a:solidFill>
                  <a:srgbClr val="073763"/>
                </a:solidFill>
                <a:latin typeface="Cairo"/>
                <a:ea typeface="Cairo"/>
                <a:cs typeface="Cairo"/>
                <a:sym typeface="Cairo"/>
              </a:rPr>
              <a:t> </a:t>
            </a:r>
            <a:r>
              <a:rPr b="1" lang="en">
                <a:solidFill>
                  <a:srgbClr val="073763"/>
                </a:solidFill>
                <a:latin typeface="Cairo"/>
                <a:ea typeface="Cairo"/>
                <a:cs typeface="Cairo"/>
                <a:sym typeface="Cairo"/>
              </a:rPr>
              <a:t>Muscle length and contraction</a:t>
            </a:r>
            <a:endParaRPr b="1">
              <a:solidFill>
                <a:srgbClr val="073763"/>
              </a:solidFill>
              <a:latin typeface="Cairo"/>
              <a:ea typeface="Cairo"/>
              <a:cs typeface="Cairo"/>
              <a:sym typeface="Cairo"/>
            </a:endParaRPr>
          </a:p>
          <a:p>
            <a:pPr indent="0" lvl="0" marL="0" rtl="0" algn="l">
              <a:spcBef>
                <a:spcPts val="0"/>
              </a:spcBef>
              <a:spcAft>
                <a:spcPts val="0"/>
              </a:spcAft>
              <a:buNone/>
            </a:pPr>
            <a:r>
              <a:rPr b="1" lang="en">
                <a:solidFill>
                  <a:srgbClr val="073763"/>
                </a:solidFill>
              </a:rPr>
              <a:t>▪</a:t>
            </a:r>
            <a:r>
              <a:rPr b="1" lang="en">
                <a:solidFill>
                  <a:srgbClr val="073763"/>
                </a:solidFill>
                <a:latin typeface="Cairo"/>
                <a:ea typeface="Cairo"/>
                <a:cs typeface="Cairo"/>
                <a:sym typeface="Cairo"/>
              </a:rPr>
              <a:t> Degree of tension on tendons</a:t>
            </a:r>
            <a:endParaRPr b="1">
              <a:solidFill>
                <a:srgbClr val="073763"/>
              </a:solidFill>
              <a:latin typeface="Cairo"/>
              <a:ea typeface="Cairo"/>
              <a:cs typeface="Cairo"/>
              <a:sym typeface="Cairo"/>
            </a:endParaRPr>
          </a:p>
          <a:p>
            <a:pPr indent="0" lvl="0" marL="0" rtl="0" algn="l">
              <a:spcBef>
                <a:spcPts val="0"/>
              </a:spcBef>
              <a:spcAft>
                <a:spcPts val="0"/>
              </a:spcAft>
              <a:buNone/>
            </a:pPr>
            <a:r>
              <a:rPr b="1" lang="en">
                <a:solidFill>
                  <a:srgbClr val="073763"/>
                </a:solidFill>
              </a:rPr>
              <a:t>▪</a:t>
            </a:r>
            <a:r>
              <a:rPr b="1" lang="en">
                <a:solidFill>
                  <a:srgbClr val="073763"/>
                </a:solidFill>
                <a:latin typeface="Cairo"/>
                <a:ea typeface="Cairo"/>
                <a:cs typeface="Cairo"/>
                <a:sym typeface="Cairo"/>
              </a:rPr>
              <a:t> Position and rate movement of parts of body. </a:t>
            </a:r>
            <a:endParaRPr b="1">
              <a:solidFill>
                <a:srgbClr val="073763"/>
              </a:solidFill>
              <a:latin typeface="Cairo"/>
              <a:ea typeface="Cairo"/>
              <a:cs typeface="Cairo"/>
              <a:sym typeface="Cairo"/>
            </a:endParaRPr>
          </a:p>
          <a:p>
            <a:pPr indent="0" lvl="0" marL="0" rtl="0" algn="l">
              <a:spcBef>
                <a:spcPts val="0"/>
              </a:spcBef>
              <a:spcAft>
                <a:spcPts val="0"/>
              </a:spcAft>
              <a:buNone/>
            </a:pPr>
            <a:r>
              <a:rPr b="1" lang="en">
                <a:solidFill>
                  <a:srgbClr val="073763"/>
                </a:solidFill>
              </a:rPr>
              <a:t>▪</a:t>
            </a:r>
            <a:r>
              <a:rPr b="1" lang="en">
                <a:solidFill>
                  <a:srgbClr val="073763"/>
                </a:solidFill>
                <a:latin typeface="Cairo"/>
                <a:ea typeface="Cairo"/>
                <a:cs typeface="Cairo"/>
                <a:sym typeface="Cairo"/>
              </a:rPr>
              <a:t> Forces acting on the body surfaces</a:t>
            </a:r>
            <a:br>
              <a:rPr b="1" lang="en">
                <a:solidFill>
                  <a:srgbClr val="073763"/>
                </a:solidFill>
                <a:latin typeface="Cairo"/>
                <a:ea typeface="Cairo"/>
                <a:cs typeface="Cairo"/>
                <a:sym typeface="Cairo"/>
              </a:rPr>
            </a:br>
            <a:endParaRPr b="1">
              <a:solidFill>
                <a:srgbClr val="073763"/>
              </a:solidFill>
              <a:latin typeface="Cairo"/>
              <a:ea typeface="Cairo"/>
              <a:cs typeface="Cairo"/>
              <a:sym typeface="Cairo"/>
            </a:endParaRPr>
          </a:p>
        </p:txBody>
      </p:sp>
      <p:pic>
        <p:nvPicPr>
          <p:cNvPr id="288" name="Google Shape;288;p39"/>
          <p:cNvPicPr preferRelativeResize="0"/>
          <p:nvPr/>
        </p:nvPicPr>
        <p:blipFill>
          <a:blip r:embed="rId3">
            <a:alphaModFix/>
          </a:blip>
          <a:stretch>
            <a:fillRect/>
          </a:stretch>
        </p:blipFill>
        <p:spPr>
          <a:xfrm>
            <a:off x="820375" y="5628550"/>
            <a:ext cx="5316501" cy="3862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40"/>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16th Lecture  ∣ The Physiology Team</a:t>
            </a:r>
            <a:endParaRPr b="1">
              <a:solidFill>
                <a:srgbClr val="2C5072"/>
              </a:solidFill>
              <a:latin typeface="Cairo"/>
              <a:ea typeface="Cairo"/>
              <a:cs typeface="Cairo"/>
              <a:sym typeface="Cairo"/>
            </a:endParaRPr>
          </a:p>
        </p:txBody>
      </p:sp>
      <p:sp>
        <p:nvSpPr>
          <p:cNvPr id="294" name="Google Shape;294;p40"/>
          <p:cNvSpPr txBox="1"/>
          <p:nvPr/>
        </p:nvSpPr>
        <p:spPr>
          <a:xfrm>
            <a:off x="-418021" y="-79449"/>
            <a:ext cx="7562400" cy="640200"/>
          </a:xfrm>
          <a:prstGeom prst="rect">
            <a:avLst/>
          </a:prstGeom>
          <a:noFill/>
          <a:ln>
            <a:noFill/>
          </a:ln>
        </p:spPr>
        <p:txBody>
          <a:bodyPr anchorCtr="0" anchor="ctr" bIns="91425" lIns="91425" spcFirstLastPara="1" rIns="91425" wrap="square" tIns="91425">
            <a:noAutofit/>
          </a:bodyPr>
          <a:lstStyle/>
          <a:p>
            <a:pPr indent="-342900" lvl="0" marL="914400" rtl="0" algn="l">
              <a:spcBef>
                <a:spcPts val="0"/>
              </a:spcBef>
              <a:spcAft>
                <a:spcPts val="0"/>
              </a:spcAft>
              <a:buClr>
                <a:srgbClr val="073763"/>
              </a:buClr>
              <a:buSzPts val="1800"/>
              <a:buFont typeface="Economica"/>
              <a:buChar char="❖"/>
            </a:pPr>
            <a:r>
              <a:rPr lang="en" sz="1800">
                <a:solidFill>
                  <a:srgbClr val="073763"/>
                </a:solidFill>
                <a:latin typeface="Economica"/>
                <a:ea typeface="Economica"/>
                <a:cs typeface="Economica"/>
                <a:sym typeface="Economica"/>
              </a:rPr>
              <a:t>Damage of </a:t>
            </a:r>
            <a:r>
              <a:rPr lang="en" sz="1800">
                <a:solidFill>
                  <a:srgbClr val="073763"/>
                </a:solidFill>
                <a:latin typeface="Economica"/>
                <a:ea typeface="Economica"/>
                <a:cs typeface="Economica"/>
                <a:sym typeface="Economica"/>
              </a:rPr>
              <a:t>major sensory pathways to the cerebral - with consciousness- </a:t>
            </a:r>
            <a:endParaRPr sz="1800">
              <a:solidFill>
                <a:srgbClr val="073763"/>
              </a:solidFill>
              <a:latin typeface="Economica"/>
              <a:ea typeface="Economica"/>
              <a:cs typeface="Economica"/>
              <a:sym typeface="Economica"/>
            </a:endParaRPr>
          </a:p>
        </p:txBody>
      </p:sp>
      <p:pic>
        <p:nvPicPr>
          <p:cNvPr id="295" name="Google Shape;295;p40"/>
          <p:cNvPicPr preferRelativeResize="0"/>
          <p:nvPr/>
        </p:nvPicPr>
        <p:blipFill>
          <a:blip r:embed="rId3">
            <a:alphaModFix/>
          </a:blip>
          <a:stretch>
            <a:fillRect/>
          </a:stretch>
        </p:blipFill>
        <p:spPr>
          <a:xfrm>
            <a:off x="290925" y="1206950"/>
            <a:ext cx="2820850" cy="3355950"/>
          </a:xfrm>
          <a:prstGeom prst="rect">
            <a:avLst/>
          </a:prstGeom>
          <a:noFill/>
          <a:ln cap="flat" cmpd="sng" w="19050">
            <a:solidFill>
              <a:schemeClr val="dk2"/>
            </a:solidFill>
            <a:prstDash val="solid"/>
            <a:round/>
            <a:headEnd len="sm" w="sm" type="none"/>
            <a:tailEnd len="sm" w="sm" type="none"/>
          </a:ln>
        </p:spPr>
      </p:pic>
      <p:pic>
        <p:nvPicPr>
          <p:cNvPr id="296" name="Google Shape;296;p40"/>
          <p:cNvPicPr preferRelativeResize="0"/>
          <p:nvPr/>
        </p:nvPicPr>
        <p:blipFill rotWithShape="1">
          <a:blip r:embed="rId4">
            <a:alphaModFix/>
          </a:blip>
          <a:srcRect b="2013" l="2159" r="2274" t="3459"/>
          <a:stretch/>
        </p:blipFill>
        <p:spPr>
          <a:xfrm>
            <a:off x="3623975" y="1206950"/>
            <a:ext cx="2708300" cy="3283125"/>
          </a:xfrm>
          <a:prstGeom prst="rect">
            <a:avLst/>
          </a:prstGeom>
          <a:noFill/>
          <a:ln cap="flat" cmpd="sng" w="28575">
            <a:solidFill>
              <a:srgbClr val="000000"/>
            </a:solidFill>
            <a:prstDash val="solid"/>
            <a:round/>
            <a:headEnd len="sm" w="sm" type="none"/>
            <a:tailEnd len="sm" w="sm" type="none"/>
          </a:ln>
        </p:spPr>
      </p:pic>
      <p:sp>
        <p:nvSpPr>
          <p:cNvPr id="297" name="Google Shape;297;p40"/>
          <p:cNvSpPr txBox="1"/>
          <p:nvPr/>
        </p:nvSpPr>
        <p:spPr>
          <a:xfrm>
            <a:off x="539622" y="4634973"/>
            <a:ext cx="2005500" cy="31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73763"/>
                </a:solidFill>
                <a:latin typeface="Cairo"/>
                <a:ea typeface="Cairo"/>
                <a:cs typeface="Cairo"/>
                <a:sym typeface="Cairo"/>
              </a:rPr>
              <a:t>Dorsal column lesion</a:t>
            </a:r>
            <a:endParaRPr>
              <a:solidFill>
                <a:srgbClr val="073763"/>
              </a:solidFill>
              <a:latin typeface="Cairo"/>
              <a:ea typeface="Cairo"/>
              <a:cs typeface="Cairo"/>
              <a:sym typeface="Cairo"/>
            </a:endParaRPr>
          </a:p>
        </p:txBody>
      </p:sp>
      <p:sp>
        <p:nvSpPr>
          <p:cNvPr id="298" name="Google Shape;298;p40"/>
          <p:cNvSpPr txBox="1"/>
          <p:nvPr/>
        </p:nvSpPr>
        <p:spPr>
          <a:xfrm>
            <a:off x="4052625" y="4634975"/>
            <a:ext cx="1851000" cy="31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73763"/>
                </a:solidFill>
                <a:latin typeface="Cairo"/>
                <a:ea typeface="Cairo"/>
                <a:cs typeface="Cairo"/>
                <a:sym typeface="Cairo"/>
              </a:rPr>
              <a:t>Spinothalamic lesion</a:t>
            </a:r>
            <a:endParaRPr>
              <a:solidFill>
                <a:srgbClr val="073763"/>
              </a:solidFill>
              <a:latin typeface="Cairo"/>
              <a:ea typeface="Cairo"/>
              <a:cs typeface="Cairo"/>
              <a:sym typeface="Cairo"/>
            </a:endParaRPr>
          </a:p>
        </p:txBody>
      </p:sp>
      <p:sp>
        <p:nvSpPr>
          <p:cNvPr id="299" name="Google Shape;299;p40"/>
          <p:cNvSpPr txBox="1"/>
          <p:nvPr/>
        </p:nvSpPr>
        <p:spPr>
          <a:xfrm>
            <a:off x="290925" y="5285474"/>
            <a:ext cx="4383000" cy="255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rgbClr val="073763"/>
                </a:solidFill>
                <a:highlight>
                  <a:srgbClr val="D0E0E3"/>
                </a:highlight>
                <a:latin typeface="Cairo"/>
                <a:ea typeface="Cairo"/>
                <a:cs typeface="Cairo"/>
                <a:sym typeface="Cairo"/>
              </a:rPr>
              <a:t>Dorsal column damage</a:t>
            </a:r>
            <a:endParaRPr b="1" u="sng">
              <a:solidFill>
                <a:srgbClr val="073763"/>
              </a:solidFill>
              <a:highlight>
                <a:srgbClr val="D0E0E3"/>
              </a:highlight>
              <a:latin typeface="Cairo"/>
              <a:ea typeface="Cairo"/>
              <a:cs typeface="Cairo"/>
              <a:sym typeface="Cairo"/>
            </a:endParaRPr>
          </a:p>
          <a:p>
            <a:pPr indent="0" lvl="0" marL="0" rtl="0" algn="l">
              <a:spcBef>
                <a:spcPts val="0"/>
              </a:spcBef>
              <a:spcAft>
                <a:spcPts val="0"/>
              </a:spcAft>
              <a:buNone/>
            </a:pPr>
            <a:r>
              <a:t/>
            </a:r>
            <a:endParaRPr b="1" u="sng">
              <a:solidFill>
                <a:srgbClr val="073763"/>
              </a:solidFill>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•Sensory ataxia </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•Patient staggers; cannot perceive position or movement of legs </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•Visual clues help movement</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Positive Romberg test </a:t>
            </a:r>
            <a:r>
              <a:rPr lang="en">
                <a:solidFill>
                  <a:srgbClr val="999999"/>
                </a:solidFill>
                <a:latin typeface="Cairo"/>
                <a:ea typeface="Cairo"/>
                <a:cs typeface="Cairo"/>
                <a:sym typeface="Cairo"/>
              </a:rPr>
              <a:t>(</a:t>
            </a:r>
            <a:r>
              <a:rPr lang="en" sz="1000">
                <a:solidFill>
                  <a:srgbClr val="999999"/>
                </a:solidFill>
                <a:latin typeface="Cairo"/>
                <a:ea typeface="Cairo"/>
                <a:cs typeface="Cairo"/>
                <a:sym typeface="Cairo"/>
              </a:rPr>
              <a:t>Ask the patient to close the eyes while standing: observe whether the patient becomes unstable )</a:t>
            </a:r>
            <a:endParaRPr sz="1000">
              <a:solidFill>
                <a:srgbClr val="999999"/>
              </a:solidFill>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The test depends on the integrity of proprioception from the joints of the legs.</a:t>
            </a:r>
            <a:endParaRPr>
              <a:latin typeface="Cairo"/>
              <a:ea typeface="Cairo"/>
              <a:cs typeface="Cairo"/>
              <a:sym typeface="Cairo"/>
            </a:endParaRPr>
          </a:p>
          <a:p>
            <a:pPr indent="0" lvl="0" marL="0" rtl="0" algn="l">
              <a:spcBef>
                <a:spcPts val="0"/>
              </a:spcBef>
              <a:spcAft>
                <a:spcPts val="0"/>
              </a:spcAft>
              <a:buClr>
                <a:schemeClr val="dk1"/>
              </a:buClr>
              <a:buSzPts val="1100"/>
              <a:buFont typeface="Arial"/>
              <a:buNone/>
            </a:pPr>
            <a:r>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p:txBody>
      </p:sp>
      <p:pic>
        <p:nvPicPr>
          <p:cNvPr id="300" name="Google Shape;300;p40"/>
          <p:cNvPicPr preferRelativeResize="0"/>
          <p:nvPr/>
        </p:nvPicPr>
        <p:blipFill>
          <a:blip r:embed="rId5">
            <a:alphaModFix/>
          </a:blip>
          <a:stretch>
            <a:fillRect/>
          </a:stretch>
        </p:blipFill>
        <p:spPr>
          <a:xfrm>
            <a:off x="4673925" y="5705575"/>
            <a:ext cx="2005500" cy="2085600"/>
          </a:xfrm>
          <a:prstGeom prst="rect">
            <a:avLst/>
          </a:prstGeom>
          <a:noFill/>
          <a:ln>
            <a:noFill/>
          </a:ln>
        </p:spPr>
      </p:pic>
      <p:pic>
        <p:nvPicPr>
          <p:cNvPr id="301" name="Google Shape;301;p40"/>
          <p:cNvPicPr preferRelativeResize="0"/>
          <p:nvPr/>
        </p:nvPicPr>
        <p:blipFill>
          <a:blip r:embed="rId6">
            <a:alphaModFix/>
          </a:blip>
          <a:stretch>
            <a:fillRect/>
          </a:stretch>
        </p:blipFill>
        <p:spPr>
          <a:xfrm>
            <a:off x="4902950" y="7963538"/>
            <a:ext cx="1851000" cy="1405800"/>
          </a:xfrm>
          <a:prstGeom prst="rect">
            <a:avLst/>
          </a:prstGeom>
          <a:noFill/>
          <a:ln>
            <a:noFill/>
          </a:ln>
        </p:spPr>
      </p:pic>
      <p:sp>
        <p:nvSpPr>
          <p:cNvPr id="302" name="Google Shape;302;p40">
            <a:hlinkClick r:id="rId7"/>
          </p:cNvPr>
          <p:cNvSpPr txBox="1"/>
          <p:nvPr/>
        </p:nvSpPr>
        <p:spPr>
          <a:xfrm>
            <a:off x="4748587" y="9369347"/>
            <a:ext cx="54864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airo"/>
                <a:ea typeface="Cairo"/>
                <a:cs typeface="Cairo"/>
                <a:sym typeface="Cairo"/>
              </a:rPr>
              <a:t>Positive Romberg test </a:t>
            </a:r>
            <a:endParaRPr b="1"/>
          </a:p>
        </p:txBody>
      </p:sp>
      <p:sp>
        <p:nvSpPr>
          <p:cNvPr id="303" name="Google Shape;303;p40"/>
          <p:cNvSpPr txBox="1"/>
          <p:nvPr/>
        </p:nvSpPr>
        <p:spPr>
          <a:xfrm>
            <a:off x="197300" y="7963550"/>
            <a:ext cx="44766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9999"/>
                </a:solidFill>
              </a:rPr>
              <a:t>If the damage above the </a:t>
            </a:r>
            <a:r>
              <a:rPr lang="en">
                <a:solidFill>
                  <a:srgbClr val="999999"/>
                </a:solidFill>
              </a:rPr>
              <a:t>decussation the abnormality will occur contralateral </a:t>
            </a:r>
            <a:endParaRPr>
              <a:solidFill>
                <a:srgbClr val="999999"/>
              </a:solidFill>
            </a:endParaRPr>
          </a:p>
          <a:p>
            <a:pPr indent="0" lvl="0" marL="0" rtl="0" algn="l">
              <a:spcBef>
                <a:spcPts val="0"/>
              </a:spcBef>
              <a:spcAft>
                <a:spcPts val="0"/>
              </a:spcAft>
              <a:buNone/>
            </a:pPr>
            <a:r>
              <a:t/>
            </a:r>
            <a:endParaRPr>
              <a:solidFill>
                <a:srgbClr val="99999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Google Shape;308;p41"/>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16th Lecture  ∣ The Physiology Team</a:t>
            </a:r>
            <a:endParaRPr b="1">
              <a:solidFill>
                <a:srgbClr val="2C5072"/>
              </a:solidFill>
              <a:latin typeface="Cairo"/>
              <a:ea typeface="Cairo"/>
              <a:cs typeface="Cairo"/>
              <a:sym typeface="Cairo"/>
            </a:endParaRPr>
          </a:p>
        </p:txBody>
      </p:sp>
      <p:sp>
        <p:nvSpPr>
          <p:cNvPr id="309" name="Google Shape;309;p41"/>
          <p:cNvSpPr txBox="1"/>
          <p:nvPr/>
        </p:nvSpPr>
        <p:spPr>
          <a:xfrm>
            <a:off x="-448575" y="96534"/>
            <a:ext cx="7496100" cy="568800"/>
          </a:xfrm>
          <a:prstGeom prst="rect">
            <a:avLst/>
          </a:prstGeom>
          <a:noFill/>
          <a:ln>
            <a:noFill/>
          </a:ln>
        </p:spPr>
        <p:txBody>
          <a:bodyPr anchorCtr="0" anchor="ctr" bIns="91425" lIns="91425" spcFirstLastPara="1" rIns="91425" wrap="square" tIns="91425">
            <a:noAutofit/>
          </a:bodyPr>
          <a:lstStyle/>
          <a:p>
            <a:pPr indent="-342900" lvl="0" marL="914400" rtl="0" algn="l">
              <a:spcBef>
                <a:spcPts val="0"/>
              </a:spcBef>
              <a:spcAft>
                <a:spcPts val="0"/>
              </a:spcAft>
              <a:buClr>
                <a:srgbClr val="073763"/>
              </a:buClr>
              <a:buSzPts val="1800"/>
              <a:buFont typeface="Economica"/>
              <a:buChar char="❖"/>
            </a:pPr>
            <a:r>
              <a:rPr lang="en" sz="1800">
                <a:solidFill>
                  <a:srgbClr val="073763"/>
                </a:solidFill>
                <a:latin typeface="Economica"/>
                <a:ea typeface="Economica"/>
                <a:cs typeface="Economica"/>
                <a:sym typeface="Economica"/>
              </a:rPr>
              <a:t>differentiate between sensory and motor ataxia</a:t>
            </a:r>
            <a:br>
              <a:rPr lang="en" sz="1800">
                <a:solidFill>
                  <a:srgbClr val="073763"/>
                </a:solidFill>
                <a:latin typeface="Economica"/>
                <a:ea typeface="Economica"/>
                <a:cs typeface="Economica"/>
                <a:sym typeface="Economica"/>
              </a:rPr>
            </a:br>
            <a:r>
              <a:rPr lang="en" sz="1800">
                <a:solidFill>
                  <a:srgbClr val="073763"/>
                </a:solidFill>
                <a:latin typeface="Economica"/>
                <a:ea typeface="Economica"/>
                <a:cs typeface="Economica"/>
                <a:sym typeface="Economica"/>
              </a:rPr>
              <a:t> </a:t>
            </a:r>
            <a:endParaRPr sz="1800">
              <a:solidFill>
                <a:srgbClr val="073763"/>
              </a:solidFill>
              <a:latin typeface="Economica"/>
              <a:ea typeface="Economica"/>
              <a:cs typeface="Economica"/>
              <a:sym typeface="Economica"/>
            </a:endParaRPr>
          </a:p>
        </p:txBody>
      </p:sp>
      <p:sp>
        <p:nvSpPr>
          <p:cNvPr id="310" name="Google Shape;310;p41"/>
          <p:cNvSpPr txBox="1"/>
          <p:nvPr/>
        </p:nvSpPr>
        <p:spPr>
          <a:xfrm>
            <a:off x="184500" y="665325"/>
            <a:ext cx="6673500" cy="81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073763"/>
                </a:solidFill>
                <a:highlight>
                  <a:srgbClr val="D0E0E3"/>
                </a:highlight>
                <a:latin typeface="Cairo"/>
                <a:ea typeface="Cairo"/>
                <a:cs typeface="Cairo"/>
                <a:sym typeface="Cairo"/>
              </a:rPr>
              <a:t>Ataxia and Gait Disturbances</a:t>
            </a:r>
            <a:endParaRPr b="1">
              <a:solidFill>
                <a:srgbClr val="073763"/>
              </a:solidFill>
              <a:highlight>
                <a:srgbClr val="D0E0E3"/>
              </a:highlight>
              <a:latin typeface="Cairo"/>
              <a:ea typeface="Cairo"/>
              <a:cs typeface="Cairo"/>
              <a:sym typeface="Cairo"/>
            </a:endParaRPr>
          </a:p>
          <a:p>
            <a:pPr indent="0" lvl="0" marL="0" rtl="0" algn="l">
              <a:spcBef>
                <a:spcPts val="0"/>
              </a:spcBef>
              <a:spcAft>
                <a:spcPts val="0"/>
              </a:spcAft>
              <a:buClr>
                <a:schemeClr val="dk1"/>
              </a:buClr>
              <a:buSzPts val="1100"/>
              <a:buFont typeface="Arial"/>
              <a:buNone/>
            </a:pPr>
            <a:r>
              <a:t/>
            </a:r>
            <a:endParaRPr b="1">
              <a:solidFill>
                <a:srgbClr val="073763"/>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b="1" lang="en">
                <a:solidFill>
                  <a:srgbClr val="073763"/>
                </a:solidFill>
                <a:latin typeface="Cairo"/>
                <a:ea typeface="Cairo"/>
                <a:cs typeface="Cairo"/>
                <a:sym typeface="Cairo"/>
              </a:rPr>
              <a:t>Ataxia</a:t>
            </a:r>
            <a:r>
              <a:rPr b="1" lang="en">
                <a:solidFill>
                  <a:srgbClr val="434343"/>
                </a:solidFill>
                <a:latin typeface="Cairo"/>
                <a:ea typeface="Cairo"/>
                <a:cs typeface="Cairo"/>
                <a:sym typeface="Cairo"/>
              </a:rPr>
              <a:t>:</a:t>
            </a:r>
            <a:r>
              <a:rPr lang="en">
                <a:solidFill>
                  <a:srgbClr val="434343"/>
                </a:solidFill>
                <a:latin typeface="Cairo"/>
                <a:ea typeface="Cairo"/>
                <a:cs typeface="Cairo"/>
                <a:sym typeface="Cairo"/>
              </a:rPr>
              <a:t> inability to coordinate voluntary muscular movements  that is</a:t>
            </a:r>
            <a:br>
              <a:rPr lang="en">
                <a:solidFill>
                  <a:srgbClr val="434343"/>
                </a:solidFill>
                <a:latin typeface="Cairo"/>
                <a:ea typeface="Cairo"/>
                <a:cs typeface="Cairo"/>
                <a:sym typeface="Cairo"/>
              </a:rPr>
            </a:br>
            <a:r>
              <a:rPr lang="en">
                <a:solidFill>
                  <a:srgbClr val="434343"/>
                </a:solidFill>
                <a:latin typeface="Cairo"/>
                <a:ea typeface="Cairo"/>
                <a:cs typeface="Cairo"/>
                <a:sym typeface="Cairo"/>
              </a:rPr>
              <a:t>due to nerve damage (CNS or PNS) and not due to muscle</a:t>
            </a:r>
            <a:br>
              <a:rPr lang="en">
                <a:solidFill>
                  <a:srgbClr val="434343"/>
                </a:solidFill>
                <a:latin typeface="Cairo"/>
                <a:ea typeface="Cairo"/>
                <a:cs typeface="Cairo"/>
                <a:sym typeface="Cairo"/>
              </a:rPr>
            </a:br>
            <a:r>
              <a:rPr lang="en">
                <a:solidFill>
                  <a:srgbClr val="434343"/>
                </a:solidFill>
                <a:latin typeface="Cairo"/>
                <a:ea typeface="Cairo"/>
                <a:cs typeface="Cairo"/>
                <a:sym typeface="Cairo"/>
              </a:rPr>
              <a:t>weakness (called also incoordination)</a:t>
            </a:r>
            <a:endParaRPr>
              <a:solidFill>
                <a:srgbClr val="434343"/>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t/>
            </a:r>
            <a:endParaRPr b="1">
              <a:solidFill>
                <a:srgbClr val="073763"/>
              </a:solidFill>
              <a:latin typeface="Cairo"/>
              <a:ea typeface="Cairo"/>
              <a:cs typeface="Cairo"/>
              <a:sym typeface="Cairo"/>
            </a:endParaRPr>
          </a:p>
          <a:p>
            <a:pPr indent="-317500" lvl="0" marL="457200" rtl="0" algn="l">
              <a:spcBef>
                <a:spcPts val="0"/>
              </a:spcBef>
              <a:spcAft>
                <a:spcPts val="0"/>
              </a:spcAft>
              <a:buSzPts val="1400"/>
              <a:buFont typeface="Cairo"/>
              <a:buChar char="●"/>
            </a:pPr>
            <a:r>
              <a:rPr lang="en">
                <a:solidFill>
                  <a:srgbClr val="073763"/>
                </a:solidFill>
                <a:latin typeface="Cairo"/>
                <a:ea typeface="Cairo"/>
                <a:cs typeface="Cairo"/>
                <a:sym typeface="Cairo"/>
              </a:rPr>
              <a:t>Pathophysiology</a:t>
            </a:r>
            <a:r>
              <a:rPr lang="en">
                <a:latin typeface="Cairo"/>
                <a:ea typeface="Cairo"/>
                <a:cs typeface="Cairo"/>
                <a:sym typeface="Cairo"/>
              </a:rPr>
              <a:t> </a:t>
            </a:r>
            <a:endParaRPr>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en">
                <a:latin typeface="Cairo"/>
                <a:ea typeface="Cairo"/>
                <a:cs typeface="Cairo"/>
                <a:sym typeface="Cairo"/>
              </a:rPr>
              <a:t>–  Result from any condition that affects the central and peripheral nervous systems</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  </a:t>
            </a:r>
            <a:r>
              <a:rPr lang="en">
                <a:highlight>
                  <a:srgbClr val="D0E0E3"/>
                </a:highlight>
                <a:latin typeface="Cairo"/>
                <a:ea typeface="Cairo"/>
                <a:cs typeface="Cairo"/>
                <a:sym typeface="Cairo"/>
              </a:rPr>
              <a:t>Ataxia Types :</a:t>
            </a:r>
            <a:endParaRPr>
              <a:highlight>
                <a:srgbClr val="D0E0E3"/>
              </a:highlight>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      •Motor ataxia</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      •Sensory ataxia</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a:t>
            </a:r>
            <a:r>
              <a:rPr b="1" lang="en">
                <a:solidFill>
                  <a:srgbClr val="073763"/>
                </a:solidFill>
                <a:highlight>
                  <a:srgbClr val="D5A6BD"/>
                </a:highlight>
                <a:latin typeface="Cairo"/>
                <a:ea typeface="Cairo"/>
                <a:cs typeface="Cairo"/>
                <a:sym typeface="Cairo"/>
              </a:rPr>
              <a:t>Motor Ataxia </a:t>
            </a:r>
            <a:endParaRPr b="1">
              <a:solidFill>
                <a:srgbClr val="073763"/>
              </a:solidFill>
              <a:highlight>
                <a:srgbClr val="D5A6BD"/>
              </a:highlight>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–Caused by </a:t>
            </a:r>
            <a:r>
              <a:rPr b="1" lang="en">
                <a:latin typeface="Cairo"/>
                <a:ea typeface="Cairo"/>
                <a:cs typeface="Cairo"/>
                <a:sym typeface="Cairo"/>
              </a:rPr>
              <a:t>cerebellar</a:t>
            </a:r>
            <a:r>
              <a:rPr lang="en">
                <a:latin typeface="Cairo"/>
                <a:ea typeface="Cairo"/>
                <a:cs typeface="Cairo"/>
                <a:sym typeface="Cairo"/>
              </a:rPr>
              <a:t> disorders </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   </a:t>
            </a:r>
            <a:r>
              <a:rPr lang="en">
                <a:latin typeface="Cairo"/>
                <a:ea typeface="Cairo"/>
                <a:cs typeface="Cairo"/>
                <a:sym typeface="Cairo"/>
              </a:rPr>
              <a:t>• </a:t>
            </a:r>
            <a:r>
              <a:rPr lang="en">
                <a:solidFill>
                  <a:srgbClr val="FF0000"/>
                </a:solidFill>
                <a:latin typeface="Cairo"/>
                <a:ea typeface="Cairo"/>
                <a:cs typeface="Cairo"/>
                <a:sym typeface="Cairo"/>
              </a:rPr>
              <a:t>Intact</a:t>
            </a:r>
            <a:r>
              <a:rPr lang="en">
                <a:latin typeface="Cairo"/>
                <a:ea typeface="Cairo"/>
                <a:cs typeface="Cairo"/>
                <a:sym typeface="Cairo"/>
              </a:rPr>
              <a:t> sensory receptors and afferent pathways </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   •Integration of proprioception is faulty </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   •</a:t>
            </a:r>
            <a:r>
              <a:rPr lang="en" u="sng">
                <a:latin typeface="Cairo"/>
                <a:ea typeface="Cairo"/>
                <a:cs typeface="Cairo"/>
                <a:sym typeface="Cairo"/>
              </a:rPr>
              <a:t>Midline cerebellar</a:t>
            </a:r>
            <a:r>
              <a:rPr lang="en">
                <a:latin typeface="Cairo"/>
                <a:ea typeface="Cairo"/>
                <a:cs typeface="Cairo"/>
                <a:sym typeface="Cairo"/>
              </a:rPr>
              <a:t> lesions cause truncal ataxia </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   •</a:t>
            </a:r>
            <a:r>
              <a:rPr lang="en" u="sng">
                <a:latin typeface="Cairo"/>
                <a:ea typeface="Cairo"/>
                <a:cs typeface="Cairo"/>
                <a:sym typeface="Cairo"/>
              </a:rPr>
              <a:t>Lateral cerebellar</a:t>
            </a:r>
            <a:r>
              <a:rPr lang="en">
                <a:latin typeface="Cairo"/>
                <a:ea typeface="Cairo"/>
                <a:cs typeface="Cairo"/>
                <a:sym typeface="Cairo"/>
              </a:rPr>
              <a:t> lesions cause limb ataxia </a:t>
            </a:r>
            <a:endParaRPr>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en">
                <a:latin typeface="Cairo"/>
                <a:ea typeface="Cairo"/>
                <a:cs typeface="Cairo"/>
                <a:sym typeface="Cairo"/>
              </a:rPr>
              <a:t>   •Thalamic infarcts may cause contralateral ataxia with sensory loss</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rPr b="1" lang="en">
                <a:solidFill>
                  <a:srgbClr val="073763"/>
                </a:solidFill>
                <a:highlight>
                  <a:srgbClr val="B6D7A8"/>
                </a:highlight>
                <a:latin typeface="Cairo"/>
                <a:ea typeface="Cairo"/>
                <a:cs typeface="Cairo"/>
                <a:sym typeface="Cairo"/>
              </a:rPr>
              <a:t>Features of </a:t>
            </a:r>
            <a:r>
              <a:rPr b="1" lang="en">
                <a:solidFill>
                  <a:srgbClr val="073763"/>
                </a:solidFill>
                <a:highlight>
                  <a:srgbClr val="B6D7A8"/>
                </a:highlight>
                <a:latin typeface="Cairo"/>
                <a:ea typeface="Cairo"/>
                <a:cs typeface="Cairo"/>
                <a:sym typeface="Cairo"/>
              </a:rPr>
              <a:t>Cerebellar ataxia</a:t>
            </a:r>
            <a:r>
              <a:rPr lang="en">
                <a:solidFill>
                  <a:schemeClr val="dk1"/>
                </a:solidFill>
                <a:highlight>
                  <a:srgbClr val="B6D7A8"/>
                </a:highlight>
                <a:latin typeface="Cairo"/>
                <a:ea typeface="Cairo"/>
                <a:cs typeface="Cairo"/>
                <a:sym typeface="Cairo"/>
              </a:rPr>
              <a:t> </a:t>
            </a:r>
            <a:endParaRPr>
              <a:solidFill>
                <a:schemeClr val="dk1"/>
              </a:solidFill>
              <a:highlight>
                <a:srgbClr val="B6D7A8"/>
              </a:highlight>
              <a:latin typeface="Cairo"/>
              <a:ea typeface="Cairo"/>
              <a:cs typeface="Cairo"/>
              <a:sym typeface="Cairo"/>
            </a:endParaRPr>
          </a:p>
          <a:p>
            <a:pPr indent="0" lvl="0" marL="0" rtl="0" algn="l">
              <a:spcBef>
                <a:spcPts val="0"/>
              </a:spcBef>
              <a:spcAft>
                <a:spcPts val="0"/>
              </a:spcAft>
              <a:buNone/>
            </a:pPr>
            <a:r>
              <a:rPr lang="en">
                <a:solidFill>
                  <a:schemeClr val="dk1"/>
                </a:solidFill>
                <a:latin typeface="Cairo"/>
                <a:ea typeface="Cairo"/>
                <a:cs typeface="Cairo"/>
                <a:sym typeface="Cairo"/>
              </a:rPr>
              <a:t>- Clumsy movements.                         –Incoordination of the limbs (intention tremor) </a:t>
            </a:r>
            <a:endParaRPr>
              <a:solidFill>
                <a:schemeClr val="dk1"/>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en">
                <a:solidFill>
                  <a:schemeClr val="dk1"/>
                </a:solidFill>
                <a:latin typeface="Cairo"/>
                <a:ea typeface="Cairo"/>
                <a:cs typeface="Cairo"/>
                <a:sym typeface="Cairo"/>
              </a:rPr>
              <a:t>– Wide-based, reeling gait (ataxia)    –Alcoholic intoxication produces similar effects!</a:t>
            </a:r>
            <a:endParaRPr b="1">
              <a:solidFill>
                <a:srgbClr val="073763"/>
              </a:solidFill>
              <a:latin typeface="Cairo"/>
              <a:ea typeface="Cairo"/>
              <a:cs typeface="Cairo"/>
              <a:sym typeface="Cairo"/>
            </a:endParaRPr>
          </a:p>
          <a:p>
            <a:pPr indent="0" lvl="0" marL="0" rtl="0" algn="l">
              <a:spcBef>
                <a:spcPts val="0"/>
              </a:spcBef>
              <a:spcAft>
                <a:spcPts val="0"/>
              </a:spcAft>
              <a:buNone/>
            </a:pPr>
            <a:r>
              <a:t/>
            </a:r>
            <a:endParaRPr b="1">
              <a:solidFill>
                <a:srgbClr val="073763"/>
              </a:solidFill>
              <a:latin typeface="Cairo"/>
              <a:ea typeface="Cairo"/>
              <a:cs typeface="Cairo"/>
              <a:sym typeface="Cairo"/>
            </a:endParaRPr>
          </a:p>
          <a:p>
            <a:pPr indent="0" lvl="0" marL="0" rtl="0" algn="l">
              <a:spcBef>
                <a:spcPts val="0"/>
              </a:spcBef>
              <a:spcAft>
                <a:spcPts val="0"/>
              </a:spcAft>
              <a:buNone/>
            </a:pPr>
            <a:r>
              <a:rPr b="1" lang="en">
                <a:solidFill>
                  <a:srgbClr val="073763"/>
                </a:solidFill>
                <a:highlight>
                  <a:srgbClr val="FFE599"/>
                </a:highlight>
                <a:latin typeface="Cairo"/>
                <a:ea typeface="Cairo"/>
                <a:cs typeface="Cairo"/>
                <a:sym typeface="Cairo"/>
              </a:rPr>
              <a:t>SENSORY ATAXIA </a:t>
            </a:r>
            <a:endParaRPr b="1">
              <a:solidFill>
                <a:srgbClr val="073763"/>
              </a:solidFill>
              <a:highlight>
                <a:srgbClr val="FFE599"/>
              </a:highlight>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en">
                <a:latin typeface="Cairo"/>
                <a:ea typeface="Cairo"/>
                <a:cs typeface="Cairo"/>
                <a:sym typeface="Cairo"/>
              </a:rPr>
              <a:t>   •Peripheral </a:t>
            </a:r>
            <a:r>
              <a:rPr b="1" lang="en">
                <a:latin typeface="Cairo"/>
                <a:ea typeface="Cairo"/>
                <a:cs typeface="Cairo"/>
                <a:sym typeface="Cairo"/>
              </a:rPr>
              <a:t>sensory</a:t>
            </a:r>
            <a:r>
              <a:rPr lang="en">
                <a:latin typeface="Cairo"/>
                <a:ea typeface="Cairo"/>
                <a:cs typeface="Cairo"/>
                <a:sym typeface="Cairo"/>
              </a:rPr>
              <a:t> lesions (e.g. polyneuropathy)</a:t>
            </a:r>
            <a:r>
              <a:rPr lang="en">
                <a:latin typeface="Cairo"/>
                <a:ea typeface="Cairo"/>
                <a:cs typeface="Cairo"/>
                <a:sym typeface="Cairo"/>
              </a:rPr>
              <a:t> cause ataxia because there is loss of the sense of joint position proprioception. </a:t>
            </a:r>
            <a:endParaRPr>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b="1" lang="en">
                <a:latin typeface="Cairo"/>
                <a:ea typeface="Cairo"/>
                <a:cs typeface="Cairo"/>
                <a:sym typeface="Cairo"/>
              </a:rPr>
              <a:t>Broad-based, high-stepping, stamping gait develops.</a:t>
            </a:r>
            <a:endParaRPr b="1">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en">
                <a:latin typeface="Cairo"/>
                <a:ea typeface="Cairo"/>
                <a:cs typeface="Cairo"/>
                <a:sym typeface="Cairo"/>
              </a:rPr>
              <a:t>   •This ataxia is made worse by removal of additional sensory input (e.g. </a:t>
            </a:r>
            <a:r>
              <a:rPr b="1" lang="en">
                <a:latin typeface="Cairo"/>
                <a:ea typeface="Cairo"/>
                <a:cs typeface="Cairo"/>
                <a:sym typeface="Cairo"/>
              </a:rPr>
              <a:t>vision</a:t>
            </a:r>
            <a:r>
              <a:rPr lang="en">
                <a:latin typeface="Cairo"/>
                <a:ea typeface="Cairo"/>
                <a:cs typeface="Cairo"/>
                <a:sym typeface="Cairo"/>
              </a:rPr>
              <a:t>) and is worse in the dark. </a:t>
            </a:r>
            <a:endParaRPr>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en">
                <a:latin typeface="Cairo"/>
                <a:ea typeface="Cairo"/>
                <a:cs typeface="Cairo"/>
                <a:sym typeface="Cairo"/>
              </a:rPr>
              <a:t>First described in sensory ataxia of tabes dorsalis, this is the basis of Romberg's test&gt;&gt; Ask the patient to close the eyes while standing: observe whether the patient becomes unstable (and prevent falling).</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42"/>
          <p:cNvSpPr txBox="1"/>
          <p:nvPr/>
        </p:nvSpPr>
        <p:spPr>
          <a:xfrm flipH="1" rot="5400000">
            <a:off x="5235000" y="3689025"/>
            <a:ext cx="3048600" cy="22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16 Lecture  ∣ The Physiology Team</a:t>
            </a:r>
            <a:endParaRPr b="1">
              <a:solidFill>
                <a:srgbClr val="2C5072"/>
              </a:solidFill>
              <a:latin typeface="Cairo"/>
              <a:ea typeface="Cairo"/>
              <a:cs typeface="Cairo"/>
              <a:sym typeface="Cairo"/>
            </a:endParaRPr>
          </a:p>
        </p:txBody>
      </p:sp>
      <p:sp>
        <p:nvSpPr>
          <p:cNvPr id="316" name="Google Shape;316;p42"/>
          <p:cNvSpPr txBox="1"/>
          <p:nvPr/>
        </p:nvSpPr>
        <p:spPr>
          <a:xfrm>
            <a:off x="0" y="64775"/>
            <a:ext cx="5486400" cy="488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B5394"/>
              </a:buClr>
              <a:buSzPts val="1800"/>
              <a:buFont typeface="Economica"/>
              <a:buChar char="❖"/>
            </a:pPr>
            <a:r>
              <a:rPr b="1" lang="en" sz="1800">
                <a:solidFill>
                  <a:srgbClr val="0B5394"/>
                </a:solidFill>
                <a:latin typeface="Economica"/>
                <a:ea typeface="Economica"/>
                <a:cs typeface="Economica"/>
                <a:sym typeface="Economica"/>
              </a:rPr>
              <a:t>Quick review </a:t>
            </a:r>
            <a:endParaRPr sz="1800">
              <a:solidFill>
                <a:srgbClr val="0B5394"/>
              </a:solidFill>
              <a:latin typeface="Economica"/>
              <a:ea typeface="Economica"/>
              <a:cs typeface="Economica"/>
              <a:sym typeface="Economica"/>
            </a:endParaRPr>
          </a:p>
        </p:txBody>
      </p:sp>
      <p:sp>
        <p:nvSpPr>
          <p:cNvPr id="317" name="Google Shape;317;p42"/>
          <p:cNvSpPr txBox="1"/>
          <p:nvPr/>
        </p:nvSpPr>
        <p:spPr>
          <a:xfrm>
            <a:off x="112200" y="439922"/>
            <a:ext cx="6519300" cy="6019500"/>
          </a:xfrm>
          <a:prstGeom prst="rect">
            <a:avLst/>
          </a:prstGeom>
          <a:noFill/>
          <a:ln>
            <a:noFill/>
          </a:ln>
        </p:spPr>
        <p:txBody>
          <a:bodyPr anchorCtr="0" anchor="t" bIns="91425" lIns="91425" spcFirstLastPara="1" rIns="91425" wrap="square" tIns="91425">
            <a:noAutofit/>
          </a:bodyPr>
          <a:lstStyle/>
          <a:p>
            <a:pPr indent="-226059" lvl="0" marL="365760" rtl="0" algn="l">
              <a:spcBef>
                <a:spcPts val="0"/>
              </a:spcBef>
              <a:spcAft>
                <a:spcPts val="0"/>
              </a:spcAft>
              <a:buClr>
                <a:srgbClr val="2C5072"/>
              </a:buClr>
              <a:buSzPts val="1400"/>
              <a:buFont typeface="Cairo"/>
              <a:buChar char="★"/>
            </a:pPr>
            <a:r>
              <a:rPr b="1" lang="en">
                <a:solidFill>
                  <a:srgbClr val="2C5072"/>
                </a:solidFill>
                <a:latin typeface="Cairo"/>
                <a:ea typeface="Cairo"/>
                <a:cs typeface="Cairo"/>
                <a:sym typeface="Cairo"/>
              </a:rPr>
              <a:t>Proprioception:</a:t>
            </a:r>
            <a:r>
              <a:rPr lang="en">
                <a:solidFill>
                  <a:srgbClr val="2C5072"/>
                </a:solidFill>
                <a:latin typeface="Cairo"/>
                <a:ea typeface="Cairo"/>
                <a:cs typeface="Cairo"/>
                <a:sym typeface="Cairo"/>
              </a:rPr>
              <a:t> </a:t>
            </a:r>
            <a:r>
              <a:rPr lang="en">
                <a:solidFill>
                  <a:srgbClr val="FF0000"/>
                </a:solidFill>
                <a:latin typeface="Cairo"/>
                <a:ea typeface="Cairo"/>
                <a:cs typeface="Cairo"/>
                <a:sym typeface="Cairo"/>
              </a:rPr>
              <a:t>Perception (sense)</a:t>
            </a:r>
            <a:r>
              <a:rPr lang="en">
                <a:solidFill>
                  <a:srgbClr val="2C5072"/>
                </a:solidFill>
                <a:latin typeface="Cairo"/>
                <a:ea typeface="Cairo"/>
                <a:cs typeface="Cairo"/>
                <a:sym typeface="Cairo"/>
              </a:rPr>
              <a:t> about the relative </a:t>
            </a:r>
            <a:r>
              <a:rPr b="1" lang="en">
                <a:solidFill>
                  <a:srgbClr val="2C5072"/>
                </a:solidFill>
                <a:latin typeface="Cairo"/>
                <a:ea typeface="Cairo"/>
                <a:cs typeface="Cairo"/>
                <a:sym typeface="Cairo"/>
              </a:rPr>
              <a:t>positions </a:t>
            </a:r>
            <a:r>
              <a:rPr lang="en">
                <a:solidFill>
                  <a:srgbClr val="2C5072"/>
                </a:solidFill>
                <a:latin typeface="Cairo"/>
                <a:ea typeface="Cairo"/>
                <a:cs typeface="Cairo"/>
                <a:sym typeface="Cairo"/>
              </a:rPr>
              <a:t>of different </a:t>
            </a:r>
            <a:br>
              <a:rPr lang="en">
                <a:solidFill>
                  <a:srgbClr val="2C5072"/>
                </a:solidFill>
                <a:latin typeface="Cairo"/>
                <a:ea typeface="Cairo"/>
                <a:cs typeface="Cairo"/>
                <a:sym typeface="Cairo"/>
              </a:rPr>
            </a:br>
            <a:r>
              <a:rPr lang="en" u="sng">
                <a:solidFill>
                  <a:srgbClr val="2C5072"/>
                </a:solidFill>
                <a:latin typeface="Cairo"/>
                <a:ea typeface="Cairo"/>
                <a:cs typeface="Cairo"/>
                <a:sym typeface="Cairo"/>
              </a:rPr>
              <a:t>body parts</a:t>
            </a:r>
            <a:r>
              <a:rPr lang="en">
                <a:solidFill>
                  <a:srgbClr val="2C5072"/>
                </a:solidFill>
                <a:latin typeface="Cairo"/>
                <a:ea typeface="Cairo"/>
                <a:cs typeface="Cairo"/>
                <a:sym typeface="Cairo"/>
              </a:rPr>
              <a:t> and </a:t>
            </a:r>
            <a:r>
              <a:rPr b="1" lang="en">
                <a:solidFill>
                  <a:srgbClr val="2C5072"/>
                </a:solidFill>
                <a:latin typeface="Cairo"/>
                <a:ea typeface="Cairo"/>
                <a:cs typeface="Cairo"/>
                <a:sym typeface="Cairo"/>
              </a:rPr>
              <a:t>strength </a:t>
            </a:r>
            <a:r>
              <a:rPr lang="en">
                <a:solidFill>
                  <a:srgbClr val="2C5072"/>
                </a:solidFill>
                <a:latin typeface="Cairo"/>
                <a:ea typeface="Cairo"/>
                <a:cs typeface="Cairo"/>
                <a:sym typeface="Cairo"/>
              </a:rPr>
              <a:t>of effort being employed in </a:t>
            </a:r>
            <a:r>
              <a:rPr lang="en" u="sng">
                <a:solidFill>
                  <a:srgbClr val="2C5072"/>
                </a:solidFill>
                <a:latin typeface="Cairo"/>
                <a:ea typeface="Cairo"/>
                <a:cs typeface="Cairo"/>
                <a:sym typeface="Cairo"/>
              </a:rPr>
              <a:t>movements</a:t>
            </a:r>
            <a:r>
              <a:rPr lang="en">
                <a:solidFill>
                  <a:srgbClr val="2C5072"/>
                </a:solidFill>
                <a:latin typeface="Cairo"/>
                <a:ea typeface="Cairo"/>
                <a:cs typeface="Cairo"/>
                <a:sym typeface="Cairo"/>
              </a:rPr>
              <a:t>.</a:t>
            </a:r>
            <a:br>
              <a:rPr lang="en">
                <a:solidFill>
                  <a:srgbClr val="2C5072"/>
                </a:solidFill>
                <a:latin typeface="Cairo"/>
                <a:ea typeface="Cairo"/>
                <a:cs typeface="Cairo"/>
                <a:sym typeface="Cairo"/>
              </a:rPr>
            </a:br>
            <a:r>
              <a:rPr b="1" lang="en">
                <a:solidFill>
                  <a:srgbClr val="2C5072"/>
                </a:solidFill>
                <a:latin typeface="Cairo"/>
                <a:ea typeface="Cairo"/>
                <a:cs typeface="Cairo"/>
                <a:sym typeface="Cairo"/>
              </a:rPr>
              <a:t>Can divide into:</a:t>
            </a:r>
            <a:r>
              <a:rPr lang="en">
                <a:solidFill>
                  <a:srgbClr val="2C5072"/>
                </a:solidFill>
                <a:latin typeface="Cairo"/>
                <a:ea typeface="Cairo"/>
                <a:cs typeface="Cairo"/>
                <a:sym typeface="Cairo"/>
              </a:rPr>
              <a:t> Static position sense &amp; Rate of movement (sense kinesthesia </a:t>
            </a:r>
            <a:br>
              <a:rPr lang="en">
                <a:solidFill>
                  <a:srgbClr val="2C5072"/>
                </a:solidFill>
                <a:latin typeface="Cairo"/>
                <a:ea typeface="Cairo"/>
                <a:cs typeface="Cairo"/>
                <a:sym typeface="Cairo"/>
              </a:rPr>
            </a:br>
            <a:r>
              <a:rPr lang="en">
                <a:solidFill>
                  <a:srgbClr val="2C5072"/>
                </a:solidFill>
                <a:latin typeface="Cairo"/>
                <a:ea typeface="Cairo"/>
                <a:cs typeface="Cairo"/>
                <a:sym typeface="Cairo"/>
              </a:rPr>
              <a:t>or dynamic proprioception) </a:t>
            </a:r>
            <a:endParaRPr>
              <a:solidFill>
                <a:srgbClr val="2C5072"/>
              </a:solidFill>
              <a:latin typeface="Cairo"/>
              <a:ea typeface="Cairo"/>
              <a:cs typeface="Cairo"/>
              <a:sym typeface="Cairo"/>
            </a:endParaRPr>
          </a:p>
          <a:p>
            <a:pPr indent="-226059" lvl="0" marL="365760" rtl="0" algn="l">
              <a:spcBef>
                <a:spcPts val="0"/>
              </a:spcBef>
              <a:spcAft>
                <a:spcPts val="0"/>
              </a:spcAft>
              <a:buClr>
                <a:srgbClr val="2C5072"/>
              </a:buClr>
              <a:buSzPts val="1400"/>
              <a:buFont typeface="Cairo"/>
              <a:buChar char="★"/>
            </a:pPr>
            <a:r>
              <a:rPr b="1" lang="en">
                <a:solidFill>
                  <a:srgbClr val="2C5072"/>
                </a:solidFill>
                <a:latin typeface="Cairo"/>
                <a:ea typeface="Cairo"/>
                <a:cs typeface="Cairo"/>
                <a:sym typeface="Cairo"/>
              </a:rPr>
              <a:t>Types: </a:t>
            </a:r>
            <a:br>
              <a:rPr lang="en">
                <a:solidFill>
                  <a:srgbClr val="2C5072"/>
                </a:solidFill>
                <a:latin typeface="Cairo"/>
                <a:ea typeface="Cairo"/>
                <a:cs typeface="Cairo"/>
                <a:sym typeface="Cairo"/>
              </a:rPr>
            </a:br>
            <a:r>
              <a:rPr lang="en">
                <a:solidFill>
                  <a:srgbClr val="2C5072"/>
                </a:solidFill>
                <a:latin typeface="Cairo"/>
                <a:ea typeface="Cairo"/>
                <a:cs typeface="Cairo"/>
                <a:sym typeface="Cairo"/>
              </a:rPr>
              <a:t>1- Conscious proprioception: reach the </a:t>
            </a:r>
            <a:r>
              <a:rPr lang="en" u="sng">
                <a:solidFill>
                  <a:srgbClr val="2C5072"/>
                </a:solidFill>
                <a:latin typeface="Cairo"/>
                <a:ea typeface="Cairo"/>
                <a:cs typeface="Cairo"/>
                <a:sym typeface="Cairo"/>
              </a:rPr>
              <a:t>level</a:t>
            </a:r>
            <a:r>
              <a:rPr lang="en">
                <a:solidFill>
                  <a:srgbClr val="2C5072"/>
                </a:solidFill>
                <a:latin typeface="Cairo"/>
                <a:ea typeface="Cairo"/>
                <a:cs typeface="Cairo"/>
                <a:sym typeface="Cairo"/>
              </a:rPr>
              <a:t> of </a:t>
            </a:r>
            <a:r>
              <a:rPr b="1" lang="en">
                <a:solidFill>
                  <a:srgbClr val="FF0000"/>
                </a:solidFill>
                <a:latin typeface="Cairo"/>
                <a:ea typeface="Cairo"/>
                <a:cs typeface="Cairo"/>
                <a:sym typeface="Cairo"/>
              </a:rPr>
              <a:t>cerebral cortex</a:t>
            </a:r>
            <a:r>
              <a:rPr lang="en">
                <a:solidFill>
                  <a:srgbClr val="2C5072"/>
                </a:solidFill>
                <a:latin typeface="Cairo"/>
                <a:ea typeface="Cairo"/>
                <a:cs typeface="Cairo"/>
                <a:sym typeface="Cairo"/>
              </a:rPr>
              <a:t> sensory area </a:t>
            </a:r>
            <a:br>
              <a:rPr lang="en">
                <a:solidFill>
                  <a:srgbClr val="2C5072"/>
                </a:solidFill>
                <a:latin typeface="Cairo"/>
                <a:ea typeface="Cairo"/>
                <a:cs typeface="Cairo"/>
                <a:sym typeface="Cairo"/>
              </a:rPr>
            </a:br>
            <a:r>
              <a:rPr lang="en" u="sng">
                <a:solidFill>
                  <a:srgbClr val="2C5072"/>
                </a:solidFill>
                <a:latin typeface="Cairo"/>
                <a:ea typeface="Cairo"/>
                <a:cs typeface="Cairo"/>
                <a:sym typeface="Cairo"/>
              </a:rPr>
              <a:t>via</a:t>
            </a:r>
            <a:r>
              <a:rPr lang="en">
                <a:solidFill>
                  <a:srgbClr val="2C5072"/>
                </a:solidFill>
                <a:latin typeface="Cairo"/>
                <a:ea typeface="Cairo"/>
                <a:cs typeface="Cairo"/>
                <a:sym typeface="Cairo"/>
              </a:rPr>
              <a:t> </a:t>
            </a:r>
            <a:r>
              <a:rPr b="1" lang="en">
                <a:solidFill>
                  <a:srgbClr val="FF0000"/>
                </a:solidFill>
                <a:latin typeface="Cairo"/>
                <a:ea typeface="Cairo"/>
                <a:cs typeface="Cairo"/>
                <a:sym typeface="Cairo"/>
              </a:rPr>
              <a:t>dorsal column tract</a:t>
            </a:r>
            <a:br>
              <a:rPr lang="en">
                <a:solidFill>
                  <a:srgbClr val="FF0000"/>
                </a:solidFill>
                <a:latin typeface="Cairo"/>
                <a:ea typeface="Cairo"/>
                <a:cs typeface="Cairo"/>
                <a:sym typeface="Cairo"/>
              </a:rPr>
            </a:br>
            <a:r>
              <a:rPr lang="en">
                <a:solidFill>
                  <a:srgbClr val="2C5072"/>
                </a:solidFill>
                <a:latin typeface="Cairo"/>
                <a:ea typeface="Cairo"/>
                <a:cs typeface="Cairo"/>
                <a:sym typeface="Cairo"/>
              </a:rPr>
              <a:t>2- Subconscious proprioception: reach the </a:t>
            </a:r>
            <a:r>
              <a:rPr lang="en" u="sng">
                <a:solidFill>
                  <a:srgbClr val="2C5072"/>
                </a:solidFill>
                <a:latin typeface="Cairo"/>
                <a:ea typeface="Cairo"/>
                <a:cs typeface="Cairo"/>
                <a:sym typeface="Cairo"/>
              </a:rPr>
              <a:t>level</a:t>
            </a:r>
            <a:r>
              <a:rPr lang="en">
                <a:solidFill>
                  <a:srgbClr val="2C5072"/>
                </a:solidFill>
                <a:latin typeface="Cairo"/>
                <a:ea typeface="Cairo"/>
                <a:cs typeface="Cairo"/>
                <a:sym typeface="Cairo"/>
              </a:rPr>
              <a:t> of </a:t>
            </a:r>
            <a:r>
              <a:rPr b="1" lang="en">
                <a:solidFill>
                  <a:srgbClr val="FF0000"/>
                </a:solidFill>
                <a:latin typeface="Cairo"/>
                <a:ea typeface="Cairo"/>
                <a:cs typeface="Cairo"/>
                <a:sym typeface="Cairo"/>
              </a:rPr>
              <a:t>cerebellum </a:t>
            </a:r>
            <a:r>
              <a:rPr lang="en" u="sng">
                <a:solidFill>
                  <a:srgbClr val="2C5072"/>
                </a:solidFill>
                <a:latin typeface="Cairo"/>
                <a:ea typeface="Cairo"/>
                <a:cs typeface="Cairo"/>
                <a:sym typeface="Cairo"/>
              </a:rPr>
              <a:t>via</a:t>
            </a:r>
            <a:r>
              <a:rPr lang="en">
                <a:solidFill>
                  <a:srgbClr val="2C5072"/>
                </a:solidFill>
                <a:latin typeface="Cairo"/>
                <a:ea typeface="Cairo"/>
                <a:cs typeface="Cairo"/>
                <a:sym typeface="Cairo"/>
              </a:rPr>
              <a:t> </a:t>
            </a:r>
            <a:r>
              <a:rPr b="1" lang="en">
                <a:solidFill>
                  <a:srgbClr val="FF0000"/>
                </a:solidFill>
                <a:latin typeface="Cairo"/>
                <a:ea typeface="Cairo"/>
                <a:cs typeface="Cairo"/>
                <a:sym typeface="Cairo"/>
              </a:rPr>
              <a:t>spinocerebellar tracts</a:t>
            </a:r>
            <a:endParaRPr b="1">
              <a:solidFill>
                <a:srgbClr val="FF0000"/>
              </a:solidFill>
              <a:latin typeface="Cairo"/>
              <a:ea typeface="Cairo"/>
              <a:cs typeface="Cairo"/>
              <a:sym typeface="Cairo"/>
            </a:endParaRPr>
          </a:p>
          <a:p>
            <a:pPr indent="-226059" lvl="0" marL="365760" rtl="0" algn="l">
              <a:spcBef>
                <a:spcPts val="0"/>
              </a:spcBef>
              <a:spcAft>
                <a:spcPts val="0"/>
              </a:spcAft>
              <a:buClr>
                <a:srgbClr val="2C5072"/>
              </a:buClr>
              <a:buSzPts val="1400"/>
              <a:buFont typeface="Cairo"/>
              <a:buChar char="★"/>
            </a:pPr>
            <a:r>
              <a:rPr b="1" lang="en">
                <a:solidFill>
                  <a:srgbClr val="2C5072"/>
                </a:solidFill>
                <a:latin typeface="Cairo"/>
                <a:ea typeface="Cairo"/>
                <a:cs typeface="Cairo"/>
                <a:sym typeface="Cairo"/>
              </a:rPr>
              <a:t>Proprioceptors: </a:t>
            </a:r>
            <a:r>
              <a:rPr lang="en">
                <a:solidFill>
                  <a:srgbClr val="2C5072"/>
                </a:solidFill>
                <a:latin typeface="Cairo"/>
                <a:ea typeface="Cairo"/>
                <a:cs typeface="Cairo"/>
                <a:sym typeface="Cairo"/>
              </a:rPr>
              <a:t>provide a </a:t>
            </a:r>
            <a:r>
              <a:rPr lang="en">
                <a:solidFill>
                  <a:srgbClr val="FF0000"/>
                </a:solidFill>
                <a:latin typeface="Cairo"/>
                <a:ea typeface="Cairo"/>
                <a:cs typeface="Cairo"/>
                <a:sym typeface="Cairo"/>
              </a:rPr>
              <a:t>sense </a:t>
            </a:r>
            <a:r>
              <a:rPr lang="en">
                <a:solidFill>
                  <a:srgbClr val="2C5072"/>
                </a:solidFill>
                <a:latin typeface="Cairo"/>
                <a:ea typeface="Cairo"/>
                <a:cs typeface="Cairo"/>
                <a:sym typeface="Cairo"/>
              </a:rPr>
              <a:t>of </a:t>
            </a:r>
            <a:r>
              <a:rPr b="1" lang="en">
                <a:solidFill>
                  <a:srgbClr val="2C5072"/>
                </a:solidFill>
                <a:latin typeface="Cairo"/>
                <a:ea typeface="Cairo"/>
                <a:cs typeface="Cairo"/>
                <a:sym typeface="Cairo"/>
              </a:rPr>
              <a:t>body position</a:t>
            </a:r>
            <a:r>
              <a:rPr lang="en">
                <a:solidFill>
                  <a:srgbClr val="2C5072"/>
                </a:solidFill>
                <a:latin typeface="Cairo"/>
                <a:ea typeface="Cairo"/>
                <a:cs typeface="Cairo"/>
                <a:sym typeface="Cairo"/>
              </a:rPr>
              <a:t> and allow </a:t>
            </a:r>
            <a:r>
              <a:rPr b="1" lang="en">
                <a:solidFill>
                  <a:srgbClr val="2C5072"/>
                </a:solidFill>
                <a:latin typeface="Cairo"/>
                <a:ea typeface="Cairo"/>
                <a:cs typeface="Cairo"/>
                <a:sym typeface="Cairo"/>
              </a:rPr>
              <a:t>fine control</a:t>
            </a:r>
            <a:r>
              <a:rPr lang="en">
                <a:solidFill>
                  <a:srgbClr val="2C5072"/>
                </a:solidFill>
                <a:latin typeface="Cairo"/>
                <a:ea typeface="Cairo"/>
                <a:cs typeface="Cairo"/>
                <a:sym typeface="Cairo"/>
              </a:rPr>
              <a:t> of </a:t>
            </a:r>
            <a:r>
              <a:rPr lang="en" u="sng">
                <a:solidFill>
                  <a:srgbClr val="2C5072"/>
                </a:solidFill>
                <a:latin typeface="Cairo"/>
                <a:ea typeface="Cairo"/>
                <a:cs typeface="Cairo"/>
                <a:sym typeface="Cairo"/>
              </a:rPr>
              <a:t>skeletal movements</a:t>
            </a:r>
            <a:r>
              <a:rPr lang="en">
                <a:solidFill>
                  <a:srgbClr val="2C5072"/>
                </a:solidFill>
                <a:latin typeface="Cairo"/>
                <a:ea typeface="Cairo"/>
                <a:cs typeface="Cairo"/>
                <a:sym typeface="Cairo"/>
              </a:rPr>
              <a:t>. </a:t>
            </a:r>
            <a:r>
              <a:rPr b="1" lang="en">
                <a:solidFill>
                  <a:srgbClr val="2C5072"/>
                </a:solidFill>
                <a:latin typeface="Cairo"/>
                <a:ea typeface="Cairo"/>
                <a:cs typeface="Cairo"/>
                <a:sym typeface="Cairo"/>
              </a:rPr>
              <a:t>Types:</a:t>
            </a:r>
            <a:br>
              <a:rPr lang="en">
                <a:solidFill>
                  <a:srgbClr val="2C5072"/>
                </a:solidFill>
                <a:latin typeface="Cairo"/>
                <a:ea typeface="Cairo"/>
                <a:cs typeface="Cairo"/>
                <a:sym typeface="Cairo"/>
              </a:rPr>
            </a:br>
            <a:r>
              <a:rPr lang="en">
                <a:solidFill>
                  <a:srgbClr val="2C5072"/>
                </a:solidFill>
                <a:latin typeface="Cairo"/>
                <a:ea typeface="Cairo"/>
                <a:cs typeface="Cairo"/>
                <a:sym typeface="Cairo"/>
              </a:rPr>
              <a:t>1-Muscle spindles: Imbedded in the </a:t>
            </a:r>
            <a:r>
              <a:rPr lang="en" u="sng">
                <a:solidFill>
                  <a:srgbClr val="2C5072"/>
                </a:solidFill>
                <a:latin typeface="Cairo"/>
                <a:ea typeface="Cairo"/>
                <a:cs typeface="Cairo"/>
                <a:sym typeface="Cairo"/>
              </a:rPr>
              <a:t>perimysium</a:t>
            </a:r>
            <a:r>
              <a:rPr lang="en">
                <a:solidFill>
                  <a:srgbClr val="2C5072"/>
                </a:solidFill>
                <a:latin typeface="Cairo"/>
                <a:ea typeface="Cairo"/>
                <a:cs typeface="Cairo"/>
                <a:sym typeface="Cairo"/>
              </a:rPr>
              <a:t> between muscle fascicles</a:t>
            </a:r>
            <a:br>
              <a:rPr lang="en">
                <a:solidFill>
                  <a:srgbClr val="2C5072"/>
                </a:solidFill>
                <a:latin typeface="Cairo"/>
                <a:ea typeface="Cairo"/>
                <a:cs typeface="Cairo"/>
                <a:sym typeface="Cairo"/>
              </a:rPr>
            </a:br>
            <a:r>
              <a:rPr lang="en">
                <a:solidFill>
                  <a:srgbClr val="2C5072"/>
                </a:solidFill>
                <a:latin typeface="Cairo"/>
                <a:ea typeface="Cairo"/>
                <a:cs typeface="Cairo"/>
                <a:sym typeface="Cairo"/>
              </a:rPr>
              <a:t>measure the changing </a:t>
            </a:r>
            <a:r>
              <a:rPr b="1" lang="en">
                <a:solidFill>
                  <a:srgbClr val="2C5072"/>
                </a:solidFill>
                <a:latin typeface="Cairo"/>
                <a:ea typeface="Cairo"/>
                <a:cs typeface="Cairo"/>
                <a:sym typeface="Cairo"/>
              </a:rPr>
              <a:t>length of a muscle</a:t>
            </a:r>
            <a:br>
              <a:rPr lang="en">
                <a:solidFill>
                  <a:srgbClr val="2C5072"/>
                </a:solidFill>
                <a:latin typeface="Cairo"/>
                <a:ea typeface="Cairo"/>
                <a:cs typeface="Cairo"/>
                <a:sym typeface="Cairo"/>
              </a:rPr>
            </a:br>
            <a:r>
              <a:rPr lang="en">
                <a:solidFill>
                  <a:srgbClr val="2C5072"/>
                </a:solidFill>
                <a:latin typeface="Cairo"/>
                <a:ea typeface="Cairo"/>
                <a:cs typeface="Cairo"/>
                <a:sym typeface="Cairo"/>
              </a:rPr>
              <a:t>2- Golgi tendon organs: located </a:t>
            </a:r>
            <a:r>
              <a:rPr lang="en" u="sng">
                <a:solidFill>
                  <a:srgbClr val="2C5072"/>
                </a:solidFill>
                <a:latin typeface="Cairo"/>
                <a:ea typeface="Cairo"/>
                <a:cs typeface="Cairo"/>
                <a:sym typeface="Cairo"/>
              </a:rPr>
              <a:t>near</a:t>
            </a:r>
            <a:r>
              <a:rPr lang="en">
                <a:solidFill>
                  <a:srgbClr val="2C5072"/>
                </a:solidFill>
                <a:latin typeface="Cairo"/>
                <a:ea typeface="Cairo"/>
                <a:cs typeface="Cairo"/>
                <a:sym typeface="Cairo"/>
              </a:rPr>
              <a:t> the </a:t>
            </a:r>
            <a:r>
              <a:rPr lang="en" u="sng">
                <a:solidFill>
                  <a:srgbClr val="2C5072"/>
                </a:solidFill>
                <a:latin typeface="Cairo"/>
                <a:ea typeface="Cairo"/>
                <a:cs typeface="Cairo"/>
                <a:sym typeface="Cairo"/>
              </a:rPr>
              <a:t>muscle-tendon junction</a:t>
            </a:r>
            <a:br>
              <a:rPr lang="en" u="sng">
                <a:solidFill>
                  <a:srgbClr val="2C5072"/>
                </a:solidFill>
                <a:latin typeface="Cairo"/>
                <a:ea typeface="Cairo"/>
                <a:cs typeface="Cairo"/>
                <a:sym typeface="Cairo"/>
              </a:rPr>
            </a:br>
            <a:r>
              <a:rPr lang="en">
                <a:solidFill>
                  <a:srgbClr val="2C5072"/>
                </a:solidFill>
                <a:latin typeface="Cairo"/>
                <a:ea typeface="Cairo"/>
                <a:cs typeface="Cairo"/>
                <a:sym typeface="Cairo"/>
              </a:rPr>
              <a:t>Monitor </a:t>
            </a:r>
            <a:r>
              <a:rPr b="1" lang="en">
                <a:solidFill>
                  <a:srgbClr val="2C5072"/>
                </a:solidFill>
                <a:latin typeface="Cairo"/>
                <a:ea typeface="Cairo"/>
                <a:cs typeface="Cairo"/>
                <a:sym typeface="Cairo"/>
              </a:rPr>
              <a:t>tension</a:t>
            </a:r>
            <a:r>
              <a:rPr lang="en">
                <a:solidFill>
                  <a:srgbClr val="2C5072"/>
                </a:solidFill>
                <a:latin typeface="Cairo"/>
                <a:ea typeface="Cairo"/>
                <a:cs typeface="Cairo"/>
                <a:sym typeface="Cairo"/>
              </a:rPr>
              <a:t> within tendons</a:t>
            </a:r>
            <a:br>
              <a:rPr lang="en">
                <a:solidFill>
                  <a:srgbClr val="2C5072"/>
                </a:solidFill>
                <a:latin typeface="Cairo"/>
                <a:ea typeface="Cairo"/>
                <a:cs typeface="Cairo"/>
                <a:sym typeface="Cairo"/>
              </a:rPr>
            </a:br>
            <a:r>
              <a:rPr lang="en">
                <a:solidFill>
                  <a:srgbClr val="2C5072"/>
                </a:solidFill>
                <a:latin typeface="Cairo"/>
                <a:ea typeface="Cairo"/>
                <a:cs typeface="Cairo"/>
                <a:sym typeface="Cairo"/>
              </a:rPr>
              <a:t>3- Joint kinesthetic receptors: Sensory nerve endings within the </a:t>
            </a:r>
            <a:r>
              <a:rPr lang="en" u="sng">
                <a:solidFill>
                  <a:srgbClr val="2C5072"/>
                </a:solidFill>
                <a:latin typeface="Cairo"/>
                <a:ea typeface="Cairo"/>
                <a:cs typeface="Cairo"/>
                <a:sym typeface="Cairo"/>
              </a:rPr>
              <a:t>joint capsules</a:t>
            </a:r>
            <a:endParaRPr u="sng">
              <a:solidFill>
                <a:srgbClr val="2C5072"/>
              </a:solidFill>
              <a:latin typeface="Cairo"/>
              <a:ea typeface="Cairo"/>
              <a:cs typeface="Cairo"/>
              <a:sym typeface="Cairo"/>
            </a:endParaRPr>
          </a:p>
          <a:p>
            <a:pPr indent="-226059" lvl="0" marL="365760" rtl="0" algn="l">
              <a:spcBef>
                <a:spcPts val="0"/>
              </a:spcBef>
              <a:spcAft>
                <a:spcPts val="0"/>
              </a:spcAft>
              <a:buClr>
                <a:srgbClr val="2C5072"/>
              </a:buClr>
              <a:buSzPts val="1400"/>
              <a:buFont typeface="Cairo"/>
              <a:buChar char="★"/>
            </a:pPr>
            <a:r>
              <a:rPr b="1" lang="en">
                <a:solidFill>
                  <a:srgbClr val="2C5072"/>
                </a:solidFill>
                <a:latin typeface="Cairo"/>
                <a:ea typeface="Cairo"/>
                <a:cs typeface="Cairo"/>
                <a:sym typeface="Cairo"/>
              </a:rPr>
              <a:t>Adaptation of receptor (Types)</a:t>
            </a:r>
            <a:br>
              <a:rPr b="1" lang="en">
                <a:solidFill>
                  <a:srgbClr val="2C5072"/>
                </a:solidFill>
                <a:latin typeface="Cairo"/>
                <a:ea typeface="Cairo"/>
                <a:cs typeface="Cairo"/>
                <a:sym typeface="Cairo"/>
              </a:rPr>
            </a:br>
            <a:r>
              <a:rPr b="1" lang="en">
                <a:solidFill>
                  <a:srgbClr val="2C5072"/>
                </a:solidFill>
                <a:latin typeface="Cairo"/>
                <a:ea typeface="Cairo"/>
                <a:cs typeface="Cairo"/>
                <a:sym typeface="Cairo"/>
              </a:rPr>
              <a:t>1- Rapid </a:t>
            </a:r>
            <a:r>
              <a:rPr lang="en">
                <a:solidFill>
                  <a:srgbClr val="2C5072"/>
                </a:solidFill>
                <a:latin typeface="Cairo"/>
                <a:ea typeface="Cairo"/>
                <a:cs typeface="Cairo"/>
                <a:sym typeface="Cairo"/>
              </a:rPr>
              <a:t>adapting or </a:t>
            </a:r>
            <a:r>
              <a:rPr b="1" lang="en">
                <a:solidFill>
                  <a:srgbClr val="2C5072"/>
                </a:solidFill>
                <a:latin typeface="Cairo"/>
                <a:ea typeface="Cairo"/>
                <a:cs typeface="Cairo"/>
                <a:sym typeface="Cairo"/>
              </a:rPr>
              <a:t>phasic </a:t>
            </a:r>
            <a:r>
              <a:rPr lang="en">
                <a:solidFill>
                  <a:srgbClr val="2C5072"/>
                </a:solidFill>
                <a:latin typeface="Cairo"/>
                <a:ea typeface="Cairo"/>
                <a:cs typeface="Cairo"/>
                <a:sym typeface="Cairo"/>
              </a:rPr>
              <a:t>receptors: eg </a:t>
            </a:r>
            <a:r>
              <a:rPr lang="en" u="sng">
                <a:solidFill>
                  <a:srgbClr val="2C5072"/>
                </a:solidFill>
                <a:latin typeface="Cairo"/>
                <a:ea typeface="Cairo"/>
                <a:cs typeface="Cairo"/>
                <a:sym typeface="Cairo"/>
              </a:rPr>
              <a:t>meissner’s corpuscles</a:t>
            </a:r>
            <a:r>
              <a:rPr lang="en">
                <a:solidFill>
                  <a:srgbClr val="2C5072"/>
                </a:solidFill>
                <a:latin typeface="Cairo"/>
                <a:ea typeface="Cairo"/>
                <a:cs typeface="Cairo"/>
                <a:sym typeface="Cairo"/>
              </a:rPr>
              <a:t>(</a:t>
            </a:r>
            <a:r>
              <a:rPr b="1" lang="en">
                <a:solidFill>
                  <a:srgbClr val="2C5072"/>
                </a:solidFill>
                <a:latin typeface="Cairo"/>
                <a:ea typeface="Cairo"/>
                <a:cs typeface="Cairo"/>
                <a:sym typeface="Cairo"/>
              </a:rPr>
              <a:t>touch</a:t>
            </a:r>
            <a:r>
              <a:rPr lang="en">
                <a:solidFill>
                  <a:srgbClr val="2C5072"/>
                </a:solidFill>
                <a:latin typeface="Cairo"/>
                <a:ea typeface="Cairo"/>
                <a:cs typeface="Cairo"/>
                <a:sym typeface="Cairo"/>
              </a:rPr>
              <a:t>), </a:t>
            </a:r>
            <a:r>
              <a:rPr lang="en" u="sng">
                <a:solidFill>
                  <a:srgbClr val="2C5072"/>
                </a:solidFill>
                <a:latin typeface="Cairo"/>
                <a:ea typeface="Cairo"/>
                <a:cs typeface="Cairo"/>
                <a:sym typeface="Cairo"/>
              </a:rPr>
              <a:t>pacinian corpuscles</a:t>
            </a:r>
            <a:r>
              <a:rPr lang="en">
                <a:solidFill>
                  <a:srgbClr val="2C5072"/>
                </a:solidFill>
                <a:latin typeface="Cairo"/>
                <a:ea typeface="Cairo"/>
                <a:cs typeface="Cairo"/>
                <a:sym typeface="Cairo"/>
              </a:rPr>
              <a:t> (</a:t>
            </a:r>
            <a:r>
              <a:rPr b="1" lang="en">
                <a:solidFill>
                  <a:srgbClr val="2C5072"/>
                </a:solidFill>
                <a:latin typeface="Cairo"/>
                <a:ea typeface="Cairo"/>
                <a:cs typeface="Cairo"/>
                <a:sym typeface="Cairo"/>
              </a:rPr>
              <a:t>vibration</a:t>
            </a:r>
            <a:r>
              <a:rPr lang="en">
                <a:solidFill>
                  <a:srgbClr val="2C5072"/>
                </a:solidFill>
                <a:latin typeface="Cairo"/>
                <a:ea typeface="Cairo"/>
                <a:cs typeface="Cairo"/>
                <a:sym typeface="Cairo"/>
              </a:rPr>
              <a:t>) </a:t>
            </a:r>
            <a:br>
              <a:rPr lang="en">
                <a:solidFill>
                  <a:srgbClr val="2C5072"/>
                </a:solidFill>
                <a:latin typeface="Cairo"/>
                <a:ea typeface="Cairo"/>
                <a:cs typeface="Cairo"/>
                <a:sym typeface="Cairo"/>
              </a:rPr>
            </a:br>
            <a:r>
              <a:rPr b="1" lang="en">
                <a:solidFill>
                  <a:srgbClr val="2C5072"/>
                </a:solidFill>
                <a:latin typeface="Cairo"/>
                <a:ea typeface="Cairo"/>
                <a:cs typeface="Cairo"/>
                <a:sym typeface="Cairo"/>
              </a:rPr>
              <a:t>2- Slowly </a:t>
            </a:r>
            <a:r>
              <a:rPr lang="en">
                <a:solidFill>
                  <a:srgbClr val="2C5072"/>
                </a:solidFill>
                <a:latin typeface="Cairo"/>
                <a:ea typeface="Cairo"/>
                <a:cs typeface="Cairo"/>
                <a:sym typeface="Cairo"/>
              </a:rPr>
              <a:t>adapting or </a:t>
            </a:r>
            <a:r>
              <a:rPr b="1" lang="en">
                <a:solidFill>
                  <a:srgbClr val="2C5072"/>
                </a:solidFill>
                <a:latin typeface="Cairo"/>
                <a:ea typeface="Cairo"/>
                <a:cs typeface="Cairo"/>
                <a:sym typeface="Cairo"/>
              </a:rPr>
              <a:t>tonic </a:t>
            </a:r>
            <a:r>
              <a:rPr lang="en">
                <a:solidFill>
                  <a:srgbClr val="2C5072"/>
                </a:solidFill>
                <a:latin typeface="Cairo"/>
                <a:ea typeface="Cairo"/>
                <a:cs typeface="Cairo"/>
                <a:sym typeface="Cairo"/>
              </a:rPr>
              <a:t>receptors: eg </a:t>
            </a:r>
            <a:r>
              <a:rPr lang="en" u="sng">
                <a:solidFill>
                  <a:srgbClr val="2C5072"/>
                </a:solidFill>
                <a:latin typeface="Cairo"/>
                <a:ea typeface="Cairo"/>
                <a:cs typeface="Cairo"/>
                <a:sym typeface="Cairo"/>
              </a:rPr>
              <a:t>ruffini’s</a:t>
            </a:r>
            <a:r>
              <a:rPr lang="en">
                <a:solidFill>
                  <a:srgbClr val="2C5072"/>
                </a:solidFill>
                <a:latin typeface="Cairo"/>
                <a:ea typeface="Cairo"/>
                <a:cs typeface="Cairo"/>
                <a:sym typeface="Cairo"/>
              </a:rPr>
              <a:t> (</a:t>
            </a:r>
            <a:r>
              <a:rPr b="1" lang="en">
                <a:solidFill>
                  <a:srgbClr val="2C5072"/>
                </a:solidFill>
                <a:latin typeface="Cairo"/>
                <a:ea typeface="Cairo"/>
                <a:cs typeface="Cairo"/>
                <a:sym typeface="Cairo"/>
              </a:rPr>
              <a:t>pressure</a:t>
            </a:r>
            <a:r>
              <a:rPr lang="en">
                <a:solidFill>
                  <a:srgbClr val="2C5072"/>
                </a:solidFill>
                <a:latin typeface="Cairo"/>
                <a:ea typeface="Cairo"/>
                <a:cs typeface="Cairo"/>
                <a:sym typeface="Cairo"/>
              </a:rPr>
              <a:t> ,</a:t>
            </a:r>
            <a:r>
              <a:rPr b="1" lang="en">
                <a:solidFill>
                  <a:srgbClr val="2C5072"/>
                </a:solidFill>
                <a:latin typeface="Cairo"/>
                <a:ea typeface="Cairo"/>
                <a:cs typeface="Cairo"/>
                <a:sym typeface="Cairo"/>
              </a:rPr>
              <a:t>skin stretch</a:t>
            </a:r>
            <a:r>
              <a:rPr lang="en">
                <a:solidFill>
                  <a:srgbClr val="2C5072"/>
                </a:solidFill>
                <a:latin typeface="Cairo"/>
                <a:ea typeface="Cairo"/>
                <a:cs typeface="Cairo"/>
                <a:sym typeface="Cairo"/>
              </a:rPr>
              <a:t>) </a:t>
            </a:r>
            <a:endParaRPr u="sng">
              <a:solidFill>
                <a:srgbClr val="2C5072"/>
              </a:solidFill>
              <a:latin typeface="Cairo"/>
              <a:ea typeface="Cairo"/>
              <a:cs typeface="Cairo"/>
              <a:sym typeface="Cairo"/>
            </a:endParaRPr>
          </a:p>
          <a:p>
            <a:pPr indent="-226059" lvl="0" marL="365760" rtl="0" algn="l">
              <a:spcBef>
                <a:spcPts val="0"/>
              </a:spcBef>
              <a:spcAft>
                <a:spcPts val="0"/>
              </a:spcAft>
              <a:buClr>
                <a:srgbClr val="2C5072"/>
              </a:buClr>
              <a:buSzPts val="1400"/>
              <a:buFont typeface="Cairo"/>
              <a:buChar char="★"/>
            </a:pPr>
            <a:r>
              <a:rPr b="1" lang="en">
                <a:solidFill>
                  <a:srgbClr val="2C5072"/>
                </a:solidFill>
                <a:latin typeface="Cairo"/>
                <a:ea typeface="Cairo"/>
                <a:cs typeface="Cairo"/>
                <a:sym typeface="Cairo"/>
              </a:rPr>
              <a:t>3- Non adapting receptors:</a:t>
            </a:r>
            <a:r>
              <a:rPr lang="en">
                <a:solidFill>
                  <a:srgbClr val="2C5072"/>
                </a:solidFill>
                <a:latin typeface="Cairo"/>
                <a:ea typeface="Cairo"/>
                <a:cs typeface="Cairo"/>
                <a:sym typeface="Cairo"/>
              </a:rPr>
              <a:t> eg </a:t>
            </a:r>
            <a:r>
              <a:rPr lang="en" u="sng">
                <a:solidFill>
                  <a:srgbClr val="2C5072"/>
                </a:solidFill>
                <a:latin typeface="Cairo"/>
                <a:ea typeface="Cairo"/>
                <a:cs typeface="Cairo"/>
                <a:sym typeface="Cairo"/>
              </a:rPr>
              <a:t>Free nerve endings</a:t>
            </a:r>
            <a:r>
              <a:rPr lang="en">
                <a:solidFill>
                  <a:srgbClr val="2C5072"/>
                </a:solidFill>
                <a:latin typeface="Cairo"/>
                <a:ea typeface="Cairo"/>
                <a:cs typeface="Cairo"/>
                <a:sym typeface="Cairo"/>
              </a:rPr>
              <a:t> for </a:t>
            </a:r>
            <a:r>
              <a:rPr lang="en" u="sng">
                <a:solidFill>
                  <a:srgbClr val="2C5072"/>
                </a:solidFill>
                <a:latin typeface="Cairo"/>
                <a:ea typeface="Cairo"/>
                <a:cs typeface="Cairo"/>
                <a:sym typeface="Cairo"/>
              </a:rPr>
              <a:t>pain sensation</a:t>
            </a:r>
            <a:endParaRPr>
              <a:solidFill>
                <a:srgbClr val="2C5072"/>
              </a:solidFill>
              <a:latin typeface="Cairo"/>
              <a:ea typeface="Cairo"/>
              <a:cs typeface="Cairo"/>
              <a:sym typeface="Cairo"/>
            </a:endParaRPr>
          </a:p>
          <a:p>
            <a:pPr indent="-226059" lvl="0" marL="365760" rtl="0" algn="l">
              <a:lnSpc>
                <a:spcPct val="90000"/>
              </a:lnSpc>
              <a:spcBef>
                <a:spcPts val="0"/>
              </a:spcBef>
              <a:spcAft>
                <a:spcPts val="0"/>
              </a:spcAft>
              <a:buClr>
                <a:srgbClr val="2C5072"/>
              </a:buClr>
              <a:buSzPts val="1400"/>
              <a:buFont typeface="Cairo"/>
              <a:buChar char="★"/>
            </a:pPr>
            <a:r>
              <a:rPr b="1" lang="en">
                <a:solidFill>
                  <a:srgbClr val="2C5072"/>
                </a:solidFill>
                <a:latin typeface="Cairo"/>
                <a:ea typeface="Cairo"/>
                <a:cs typeface="Cairo"/>
                <a:sym typeface="Cairo"/>
              </a:rPr>
              <a:t>Activation of Sensory Receptors: </a:t>
            </a:r>
            <a:br>
              <a:rPr b="1" lang="en">
                <a:solidFill>
                  <a:srgbClr val="2C5072"/>
                </a:solidFill>
                <a:latin typeface="Cairo"/>
                <a:ea typeface="Cairo"/>
                <a:cs typeface="Cairo"/>
                <a:sym typeface="Cairo"/>
              </a:rPr>
            </a:br>
            <a:r>
              <a:rPr b="1" lang="en">
                <a:solidFill>
                  <a:srgbClr val="2C5072"/>
                </a:solidFill>
                <a:latin typeface="Cairo"/>
                <a:ea typeface="Cairo"/>
                <a:cs typeface="Cairo"/>
                <a:sym typeface="Cairo"/>
              </a:rPr>
              <a:t>Stimuli</a:t>
            </a:r>
            <a:r>
              <a:rPr lang="en">
                <a:solidFill>
                  <a:srgbClr val="2C5072"/>
                </a:solidFill>
                <a:latin typeface="Cairo"/>
                <a:ea typeface="Cairo"/>
                <a:cs typeface="Cairo"/>
                <a:sym typeface="Cairo"/>
              </a:rPr>
              <a:t> (mechanical, thermal, chemical) → cause </a:t>
            </a:r>
            <a:r>
              <a:rPr b="1" lang="en">
                <a:solidFill>
                  <a:srgbClr val="2C5072"/>
                </a:solidFill>
                <a:latin typeface="Cairo"/>
                <a:ea typeface="Cairo"/>
                <a:cs typeface="Cairo"/>
                <a:sym typeface="Cairo"/>
              </a:rPr>
              <a:t>deformation</a:t>
            </a:r>
            <a:r>
              <a:rPr lang="en">
                <a:solidFill>
                  <a:srgbClr val="2C5072"/>
                </a:solidFill>
                <a:latin typeface="Cairo"/>
                <a:ea typeface="Cairo"/>
                <a:cs typeface="Cairo"/>
                <a:sym typeface="Cairo"/>
              </a:rPr>
              <a:t> in the </a:t>
            </a:r>
            <a:r>
              <a:rPr b="1" lang="en">
                <a:solidFill>
                  <a:srgbClr val="2C5072"/>
                </a:solidFill>
                <a:latin typeface="Cairo"/>
                <a:ea typeface="Cairo"/>
                <a:cs typeface="Cairo"/>
                <a:sym typeface="Cairo"/>
              </a:rPr>
              <a:t>sensory receptors </a:t>
            </a:r>
            <a:r>
              <a:rPr lang="en">
                <a:solidFill>
                  <a:srgbClr val="2C5072"/>
                </a:solidFill>
                <a:latin typeface="Cairo"/>
                <a:ea typeface="Cairo"/>
                <a:cs typeface="Cairo"/>
                <a:sym typeface="Cairo"/>
              </a:rPr>
              <a:t>→  causes </a:t>
            </a:r>
            <a:r>
              <a:rPr b="1" lang="en">
                <a:solidFill>
                  <a:srgbClr val="2C5072"/>
                </a:solidFill>
                <a:latin typeface="Cairo"/>
                <a:ea typeface="Cairo"/>
                <a:cs typeface="Cairo"/>
                <a:sym typeface="Cairo"/>
              </a:rPr>
              <a:t>influx</a:t>
            </a:r>
            <a:r>
              <a:rPr lang="en">
                <a:solidFill>
                  <a:srgbClr val="2C5072"/>
                </a:solidFill>
                <a:latin typeface="Cairo"/>
                <a:ea typeface="Cairo"/>
                <a:cs typeface="Cairo"/>
                <a:sym typeface="Cairo"/>
              </a:rPr>
              <a:t> of </a:t>
            </a:r>
            <a:r>
              <a:rPr b="1" lang="en">
                <a:solidFill>
                  <a:srgbClr val="2C5072"/>
                </a:solidFill>
                <a:latin typeface="Cairo"/>
                <a:ea typeface="Cairo"/>
                <a:cs typeface="Cairo"/>
                <a:sym typeface="Cairo"/>
              </a:rPr>
              <a:t>+ve ions</a:t>
            </a:r>
            <a:r>
              <a:rPr lang="en">
                <a:solidFill>
                  <a:srgbClr val="2C5072"/>
                </a:solidFill>
                <a:latin typeface="Cairo"/>
                <a:ea typeface="Cairo"/>
                <a:cs typeface="Cairo"/>
                <a:sym typeface="Cairo"/>
              </a:rPr>
              <a:t> &amp; </a:t>
            </a:r>
            <a:r>
              <a:rPr b="1" lang="en">
                <a:solidFill>
                  <a:srgbClr val="2C5072"/>
                </a:solidFill>
                <a:latin typeface="Cairo"/>
                <a:ea typeface="Cairo"/>
                <a:cs typeface="Cairo"/>
                <a:sym typeface="Cairo"/>
              </a:rPr>
              <a:t>generation</a:t>
            </a:r>
            <a:r>
              <a:rPr lang="en">
                <a:solidFill>
                  <a:srgbClr val="2C5072"/>
                </a:solidFill>
                <a:latin typeface="Cairo"/>
                <a:ea typeface="Cairo"/>
                <a:cs typeface="Cairo"/>
                <a:sym typeface="Cairo"/>
              </a:rPr>
              <a:t> of </a:t>
            </a:r>
            <a:r>
              <a:rPr b="1" lang="en">
                <a:solidFill>
                  <a:srgbClr val="2C5072"/>
                </a:solidFill>
                <a:latin typeface="Cairo"/>
                <a:ea typeface="Cairo"/>
                <a:cs typeface="Cairo"/>
                <a:sym typeface="Cairo"/>
              </a:rPr>
              <a:t>receptor potential </a:t>
            </a:r>
            <a:r>
              <a:rPr lang="en">
                <a:solidFill>
                  <a:srgbClr val="2C5072"/>
                </a:solidFill>
                <a:latin typeface="Cairo"/>
                <a:ea typeface="Cairo"/>
                <a:cs typeface="Cairo"/>
                <a:sym typeface="Cairo"/>
              </a:rPr>
              <a:t>→ </a:t>
            </a:r>
            <a:r>
              <a:rPr b="1" lang="en">
                <a:solidFill>
                  <a:srgbClr val="2C5072"/>
                </a:solidFill>
                <a:latin typeface="Cairo"/>
                <a:ea typeface="Cairo"/>
                <a:cs typeface="Cairo"/>
                <a:sym typeface="Cairo"/>
              </a:rPr>
              <a:t>induces</a:t>
            </a:r>
            <a:r>
              <a:rPr lang="en">
                <a:solidFill>
                  <a:srgbClr val="2C5072"/>
                </a:solidFill>
                <a:latin typeface="Cairo"/>
                <a:ea typeface="Cairo"/>
                <a:cs typeface="Cairo"/>
                <a:sym typeface="Cairo"/>
              </a:rPr>
              <a:t> a </a:t>
            </a:r>
            <a:r>
              <a:rPr b="1" lang="en">
                <a:solidFill>
                  <a:srgbClr val="2C5072"/>
                </a:solidFill>
                <a:latin typeface="Cairo"/>
                <a:ea typeface="Cairo"/>
                <a:cs typeface="Cairo"/>
                <a:sym typeface="Cairo"/>
              </a:rPr>
              <a:t>local circuit</a:t>
            </a:r>
            <a:r>
              <a:rPr lang="en">
                <a:solidFill>
                  <a:srgbClr val="2C5072"/>
                </a:solidFill>
                <a:latin typeface="Cairo"/>
                <a:ea typeface="Cairo"/>
                <a:cs typeface="Cairo"/>
                <a:sym typeface="Cairo"/>
              </a:rPr>
              <a:t> of current flow → </a:t>
            </a:r>
            <a:r>
              <a:rPr b="1" lang="en">
                <a:solidFill>
                  <a:srgbClr val="2C5072"/>
                </a:solidFill>
                <a:latin typeface="Cairo"/>
                <a:ea typeface="Cairo"/>
                <a:cs typeface="Cairo"/>
                <a:sym typeface="Cairo"/>
              </a:rPr>
              <a:t>spreads</a:t>
            </a:r>
            <a:r>
              <a:rPr lang="en">
                <a:solidFill>
                  <a:srgbClr val="2C5072"/>
                </a:solidFill>
                <a:latin typeface="Cairo"/>
                <a:ea typeface="Cairo"/>
                <a:cs typeface="Cairo"/>
                <a:sym typeface="Cairo"/>
              </a:rPr>
              <a:t> along nerve fiber &amp; </a:t>
            </a:r>
            <a:r>
              <a:rPr b="1" lang="en">
                <a:solidFill>
                  <a:srgbClr val="2C5072"/>
                </a:solidFill>
                <a:latin typeface="Cairo"/>
                <a:ea typeface="Cairo"/>
                <a:cs typeface="Cairo"/>
                <a:sym typeface="Cairo"/>
              </a:rPr>
              <a:t>generates action potentials </a:t>
            </a:r>
            <a:r>
              <a:rPr lang="en">
                <a:solidFill>
                  <a:srgbClr val="2C5072"/>
                </a:solidFill>
                <a:latin typeface="Cairo"/>
                <a:ea typeface="Cairo"/>
                <a:cs typeface="Cairo"/>
                <a:sym typeface="Cairo"/>
              </a:rPr>
              <a:t>when threshold is </a:t>
            </a:r>
            <a:r>
              <a:rPr b="1" lang="en">
                <a:solidFill>
                  <a:srgbClr val="2C5072"/>
                </a:solidFill>
                <a:latin typeface="Cairo"/>
                <a:ea typeface="Cairo"/>
                <a:cs typeface="Cairo"/>
                <a:sym typeface="Cairo"/>
              </a:rPr>
              <a:t>reached</a:t>
            </a:r>
            <a:endParaRPr b="1">
              <a:solidFill>
                <a:srgbClr val="2C5072"/>
              </a:solidFill>
              <a:latin typeface="Cairo"/>
              <a:ea typeface="Cairo"/>
              <a:cs typeface="Cairo"/>
              <a:sym typeface="Cairo"/>
            </a:endParaRPr>
          </a:p>
          <a:p>
            <a:pPr indent="-226059" lvl="0" marL="365760" rtl="0" algn="l">
              <a:lnSpc>
                <a:spcPct val="90000"/>
              </a:lnSpc>
              <a:spcBef>
                <a:spcPts val="0"/>
              </a:spcBef>
              <a:spcAft>
                <a:spcPts val="0"/>
              </a:spcAft>
              <a:buClr>
                <a:srgbClr val="2C5072"/>
              </a:buClr>
              <a:buSzPts val="1400"/>
              <a:buFont typeface="Cairo"/>
              <a:buChar char="★"/>
            </a:pPr>
            <a:r>
              <a:rPr lang="en">
                <a:solidFill>
                  <a:srgbClr val="2C5072"/>
                </a:solidFill>
                <a:latin typeface="Cairo"/>
                <a:ea typeface="Cairo"/>
                <a:cs typeface="Cairo"/>
                <a:sym typeface="Cairo"/>
              </a:rPr>
              <a:t>Receptor potential is </a:t>
            </a:r>
            <a:r>
              <a:rPr lang="en">
                <a:solidFill>
                  <a:srgbClr val="FF0000"/>
                </a:solidFill>
                <a:latin typeface="Cairo"/>
                <a:ea typeface="Cairo"/>
                <a:cs typeface="Cairo"/>
                <a:sym typeface="Cairo"/>
              </a:rPr>
              <a:t>directly related </a:t>
            </a:r>
            <a:r>
              <a:rPr lang="en">
                <a:solidFill>
                  <a:srgbClr val="2C5072"/>
                </a:solidFill>
                <a:latin typeface="Cairo"/>
                <a:ea typeface="Cairo"/>
                <a:cs typeface="Cairo"/>
                <a:sym typeface="Cairo"/>
              </a:rPr>
              <a:t>to stimulus strength</a:t>
            </a:r>
            <a:endParaRPr>
              <a:solidFill>
                <a:srgbClr val="2C5072"/>
              </a:solidFill>
              <a:latin typeface="Cairo"/>
              <a:ea typeface="Cairo"/>
              <a:cs typeface="Cairo"/>
              <a:sym typeface="Cairo"/>
            </a:endParaRPr>
          </a:p>
          <a:p>
            <a:pPr indent="0" lvl="0" marL="457200" rtl="0" algn="l">
              <a:lnSpc>
                <a:spcPct val="90000"/>
              </a:lnSpc>
              <a:spcBef>
                <a:spcPts val="1000"/>
              </a:spcBef>
              <a:spcAft>
                <a:spcPts val="0"/>
              </a:spcAft>
              <a:buNone/>
            </a:pPr>
            <a:r>
              <a:t/>
            </a:r>
            <a:endParaRPr>
              <a:solidFill>
                <a:srgbClr val="2C5072"/>
              </a:solidFill>
              <a:latin typeface="Cairo"/>
              <a:ea typeface="Cairo"/>
              <a:cs typeface="Cairo"/>
              <a:sym typeface="Cairo"/>
            </a:endParaRPr>
          </a:p>
        </p:txBody>
      </p:sp>
      <p:grpSp>
        <p:nvGrpSpPr>
          <p:cNvPr id="318" name="Google Shape;318;p42"/>
          <p:cNvGrpSpPr/>
          <p:nvPr/>
        </p:nvGrpSpPr>
        <p:grpSpPr>
          <a:xfrm>
            <a:off x="514286" y="6288690"/>
            <a:ext cx="6184623" cy="3196250"/>
            <a:chOff x="584375" y="6459525"/>
            <a:chExt cx="5829600" cy="3276525"/>
          </a:xfrm>
        </p:grpSpPr>
        <p:grpSp>
          <p:nvGrpSpPr>
            <p:cNvPr id="319" name="Google Shape;319;p42"/>
            <p:cNvGrpSpPr/>
            <p:nvPr/>
          </p:nvGrpSpPr>
          <p:grpSpPr>
            <a:xfrm>
              <a:off x="584425" y="6459525"/>
              <a:ext cx="5829500" cy="3276525"/>
              <a:chOff x="593950" y="5173650"/>
              <a:chExt cx="5829500" cy="3276525"/>
            </a:xfrm>
          </p:grpSpPr>
          <p:sp>
            <p:nvSpPr>
              <p:cNvPr id="320" name="Google Shape;320;p42"/>
              <p:cNvSpPr/>
              <p:nvPr/>
            </p:nvSpPr>
            <p:spPr>
              <a:xfrm>
                <a:off x="593950" y="5173650"/>
                <a:ext cx="2914800" cy="238200"/>
              </a:xfrm>
              <a:prstGeom prst="rect">
                <a:avLst/>
              </a:prstGeom>
              <a:solidFill>
                <a:srgbClr val="F3F3F3"/>
              </a:solidFill>
              <a:ln cap="flat" cmpd="sng" w="19050">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073763"/>
                    </a:solidFill>
                    <a:latin typeface="Cairo"/>
                    <a:ea typeface="Cairo"/>
                    <a:cs typeface="Cairo"/>
                    <a:sym typeface="Cairo"/>
                  </a:rPr>
                  <a:t>Dorsal column damage</a:t>
                </a:r>
                <a:endParaRPr sz="1200">
                  <a:latin typeface="Cairo"/>
                  <a:ea typeface="Cairo"/>
                  <a:cs typeface="Cairo"/>
                  <a:sym typeface="Cairo"/>
                </a:endParaRPr>
              </a:p>
            </p:txBody>
          </p:sp>
          <p:sp>
            <p:nvSpPr>
              <p:cNvPr id="321" name="Google Shape;321;p42"/>
              <p:cNvSpPr/>
              <p:nvPr/>
            </p:nvSpPr>
            <p:spPr>
              <a:xfrm>
                <a:off x="3508647" y="5173650"/>
                <a:ext cx="2914800" cy="238200"/>
              </a:xfrm>
              <a:prstGeom prst="rect">
                <a:avLst/>
              </a:prstGeom>
              <a:solidFill>
                <a:srgbClr val="F3F3F3"/>
              </a:solidFill>
              <a:ln cap="flat" cmpd="sng" w="19050">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073763"/>
                    </a:solidFill>
                    <a:latin typeface="Cairo"/>
                    <a:ea typeface="Cairo"/>
                    <a:cs typeface="Cairo"/>
                    <a:sym typeface="Cairo"/>
                  </a:rPr>
                  <a:t>Spinocerebellar tract damage</a:t>
                </a:r>
                <a:endParaRPr sz="1200">
                  <a:latin typeface="Cairo"/>
                  <a:ea typeface="Cairo"/>
                  <a:cs typeface="Cairo"/>
                  <a:sym typeface="Cairo"/>
                </a:endParaRPr>
              </a:p>
            </p:txBody>
          </p:sp>
          <p:sp>
            <p:nvSpPr>
              <p:cNvPr id="322" name="Google Shape;322;p42"/>
              <p:cNvSpPr/>
              <p:nvPr/>
            </p:nvSpPr>
            <p:spPr>
              <a:xfrm>
                <a:off x="593950" y="5411775"/>
                <a:ext cx="2914800" cy="1257000"/>
              </a:xfrm>
              <a:prstGeom prst="rect">
                <a:avLst/>
              </a:prstGeom>
              <a:noFill/>
              <a:ln cap="flat" cmpd="sng" w="19050">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rgbClr val="2C5072"/>
                    </a:solidFill>
                    <a:latin typeface="Cairo"/>
                    <a:ea typeface="Cairo"/>
                    <a:cs typeface="Cairo"/>
                    <a:sym typeface="Cairo"/>
                  </a:rPr>
                  <a:t>Sensory ataxia </a:t>
                </a:r>
                <a:endParaRPr b="1" sz="1200">
                  <a:solidFill>
                    <a:srgbClr val="2C5072"/>
                  </a:solidFill>
                  <a:latin typeface="Cairo"/>
                  <a:ea typeface="Cairo"/>
                  <a:cs typeface="Cairo"/>
                  <a:sym typeface="Cairo"/>
                </a:endParaRPr>
              </a:p>
              <a:p>
                <a:pPr indent="0" lvl="0" marL="0" rtl="0" algn="l">
                  <a:spcBef>
                    <a:spcPts val="0"/>
                  </a:spcBef>
                  <a:spcAft>
                    <a:spcPts val="0"/>
                  </a:spcAft>
                  <a:buNone/>
                </a:pPr>
                <a:r>
                  <a:rPr lang="en" sz="1200">
                    <a:solidFill>
                      <a:srgbClr val="2C5072"/>
                    </a:solidFill>
                    <a:latin typeface="Cairo"/>
                    <a:ea typeface="Cairo"/>
                    <a:cs typeface="Cairo"/>
                    <a:sym typeface="Cairo"/>
                  </a:rPr>
                  <a:t>Patient </a:t>
                </a:r>
                <a:r>
                  <a:rPr b="1" lang="en" sz="1200">
                    <a:solidFill>
                      <a:srgbClr val="FF0000"/>
                    </a:solidFill>
                    <a:latin typeface="Cairo"/>
                    <a:ea typeface="Cairo"/>
                    <a:cs typeface="Cairo"/>
                    <a:sym typeface="Cairo"/>
                  </a:rPr>
                  <a:t>staggers</a:t>
                </a:r>
                <a:r>
                  <a:rPr lang="en" sz="1200">
                    <a:solidFill>
                      <a:srgbClr val="2C5072"/>
                    </a:solidFill>
                    <a:latin typeface="Cairo"/>
                    <a:ea typeface="Cairo"/>
                    <a:cs typeface="Cairo"/>
                    <a:sym typeface="Cairo"/>
                  </a:rPr>
                  <a:t>; cannot perceive </a:t>
                </a:r>
                <a:r>
                  <a:rPr b="1" lang="en" sz="1200">
                    <a:solidFill>
                      <a:srgbClr val="2C5072"/>
                    </a:solidFill>
                    <a:latin typeface="Cairo"/>
                    <a:ea typeface="Cairo"/>
                    <a:cs typeface="Cairo"/>
                    <a:sym typeface="Cairo"/>
                  </a:rPr>
                  <a:t>position </a:t>
                </a:r>
                <a:r>
                  <a:rPr lang="en" sz="1200">
                    <a:solidFill>
                      <a:srgbClr val="2C5072"/>
                    </a:solidFill>
                    <a:latin typeface="Cairo"/>
                    <a:ea typeface="Cairo"/>
                    <a:cs typeface="Cairo"/>
                    <a:sym typeface="Cairo"/>
                  </a:rPr>
                  <a:t>or </a:t>
                </a:r>
                <a:r>
                  <a:rPr b="1" lang="en" sz="1200">
                    <a:solidFill>
                      <a:srgbClr val="2C5072"/>
                    </a:solidFill>
                    <a:latin typeface="Cairo"/>
                    <a:ea typeface="Cairo"/>
                    <a:cs typeface="Cairo"/>
                    <a:sym typeface="Cairo"/>
                  </a:rPr>
                  <a:t>movement of legs</a:t>
                </a:r>
                <a:r>
                  <a:rPr lang="en" sz="1200">
                    <a:solidFill>
                      <a:srgbClr val="2C5072"/>
                    </a:solidFill>
                    <a:latin typeface="Cairo"/>
                    <a:ea typeface="Cairo"/>
                    <a:cs typeface="Cairo"/>
                    <a:sym typeface="Cairo"/>
                  </a:rPr>
                  <a:t> </a:t>
                </a:r>
                <a:endParaRPr sz="1200">
                  <a:solidFill>
                    <a:srgbClr val="2C5072"/>
                  </a:solidFill>
                  <a:latin typeface="Cairo"/>
                  <a:ea typeface="Cairo"/>
                  <a:cs typeface="Cairo"/>
                  <a:sym typeface="Cairo"/>
                </a:endParaRPr>
              </a:p>
              <a:p>
                <a:pPr indent="0" lvl="0" marL="0" rtl="0" algn="l">
                  <a:spcBef>
                    <a:spcPts val="0"/>
                  </a:spcBef>
                  <a:spcAft>
                    <a:spcPts val="0"/>
                  </a:spcAft>
                  <a:buNone/>
                </a:pPr>
                <a:r>
                  <a:rPr b="1" lang="en" sz="1200">
                    <a:solidFill>
                      <a:srgbClr val="2C5072"/>
                    </a:solidFill>
                    <a:latin typeface="Cairo"/>
                    <a:ea typeface="Cairo"/>
                    <a:cs typeface="Cairo"/>
                    <a:sym typeface="Cairo"/>
                  </a:rPr>
                  <a:t>Visual clues</a:t>
                </a:r>
                <a:r>
                  <a:rPr lang="en" sz="1200">
                    <a:solidFill>
                      <a:srgbClr val="2C5072"/>
                    </a:solidFill>
                    <a:latin typeface="Cairo"/>
                    <a:ea typeface="Cairo"/>
                    <a:cs typeface="Cairo"/>
                    <a:sym typeface="Cairo"/>
                  </a:rPr>
                  <a:t> help movement</a:t>
                </a:r>
                <a:endParaRPr sz="1200">
                  <a:solidFill>
                    <a:srgbClr val="2C5072"/>
                  </a:solidFill>
                  <a:latin typeface="Cairo"/>
                  <a:ea typeface="Cairo"/>
                  <a:cs typeface="Cairo"/>
                  <a:sym typeface="Cairo"/>
                </a:endParaRPr>
              </a:p>
              <a:p>
                <a:pPr indent="0" lvl="0" marL="0" rtl="0" algn="l">
                  <a:spcBef>
                    <a:spcPts val="0"/>
                  </a:spcBef>
                  <a:spcAft>
                    <a:spcPts val="0"/>
                  </a:spcAft>
                  <a:buNone/>
                </a:pPr>
                <a:r>
                  <a:rPr lang="en" sz="1200" u="sng">
                    <a:solidFill>
                      <a:srgbClr val="2C5072"/>
                    </a:solidFill>
                    <a:latin typeface="Cairo"/>
                    <a:ea typeface="Cairo"/>
                    <a:cs typeface="Cairo"/>
                    <a:sym typeface="Cairo"/>
                  </a:rPr>
                  <a:t>Positive Romberg test </a:t>
                </a:r>
                <a:endParaRPr b="1" sz="1200" u="sng">
                  <a:solidFill>
                    <a:srgbClr val="2C5072"/>
                  </a:solidFill>
                  <a:latin typeface="Cairo"/>
                  <a:ea typeface="Cairo"/>
                  <a:cs typeface="Cairo"/>
                  <a:sym typeface="Cairo"/>
                </a:endParaRPr>
              </a:p>
            </p:txBody>
          </p:sp>
          <p:sp>
            <p:nvSpPr>
              <p:cNvPr id="323" name="Google Shape;323;p42"/>
              <p:cNvSpPr/>
              <p:nvPr/>
            </p:nvSpPr>
            <p:spPr>
              <a:xfrm>
                <a:off x="3508650" y="5411775"/>
                <a:ext cx="2914800" cy="1257000"/>
              </a:xfrm>
              <a:prstGeom prst="rect">
                <a:avLst/>
              </a:prstGeom>
              <a:noFill/>
              <a:ln cap="flat" cmpd="sng" w="19050">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rgbClr val="2C5072"/>
                    </a:solidFill>
                    <a:latin typeface="Cairo"/>
                    <a:ea typeface="Cairo"/>
                    <a:cs typeface="Cairo"/>
                    <a:sym typeface="Cairo"/>
                  </a:rPr>
                  <a:t>Cerebellar ataxia</a:t>
                </a:r>
                <a:br>
                  <a:rPr b="1" lang="en" sz="1200">
                    <a:solidFill>
                      <a:srgbClr val="2C5072"/>
                    </a:solidFill>
                    <a:latin typeface="Cairo"/>
                    <a:ea typeface="Cairo"/>
                    <a:cs typeface="Cairo"/>
                    <a:sym typeface="Cairo"/>
                  </a:rPr>
                </a:br>
                <a:r>
                  <a:rPr b="1" lang="en" sz="1200">
                    <a:solidFill>
                      <a:srgbClr val="2C5072"/>
                    </a:solidFill>
                    <a:latin typeface="Cairo"/>
                    <a:ea typeface="Cairo"/>
                    <a:cs typeface="Cairo"/>
                    <a:sym typeface="Cairo"/>
                  </a:rPr>
                  <a:t>Clumsy </a:t>
                </a:r>
                <a:r>
                  <a:rPr lang="en" sz="1200">
                    <a:solidFill>
                      <a:srgbClr val="2C5072"/>
                    </a:solidFill>
                    <a:latin typeface="Cairo"/>
                    <a:ea typeface="Cairo"/>
                    <a:cs typeface="Cairo"/>
                    <a:sym typeface="Cairo"/>
                  </a:rPr>
                  <a:t>movements </a:t>
                </a:r>
                <a:endParaRPr sz="1200">
                  <a:solidFill>
                    <a:srgbClr val="2C5072"/>
                  </a:solidFill>
                  <a:latin typeface="Cairo"/>
                  <a:ea typeface="Cairo"/>
                  <a:cs typeface="Cairo"/>
                  <a:sym typeface="Cairo"/>
                </a:endParaRPr>
              </a:p>
              <a:p>
                <a:pPr indent="0" lvl="0" marL="0" rtl="0" algn="l">
                  <a:spcBef>
                    <a:spcPts val="0"/>
                  </a:spcBef>
                  <a:spcAft>
                    <a:spcPts val="0"/>
                  </a:spcAft>
                  <a:buNone/>
                </a:pPr>
                <a:r>
                  <a:rPr b="1" lang="en" sz="1200">
                    <a:solidFill>
                      <a:srgbClr val="2C5072"/>
                    </a:solidFill>
                    <a:latin typeface="Cairo"/>
                    <a:ea typeface="Cairo"/>
                    <a:cs typeface="Cairo"/>
                    <a:sym typeface="Cairo"/>
                  </a:rPr>
                  <a:t>Incoordination </a:t>
                </a:r>
                <a:r>
                  <a:rPr lang="en" sz="1200">
                    <a:solidFill>
                      <a:srgbClr val="2C5072"/>
                    </a:solidFill>
                    <a:latin typeface="Cairo"/>
                    <a:ea typeface="Cairo"/>
                    <a:cs typeface="Cairo"/>
                    <a:sym typeface="Cairo"/>
                  </a:rPr>
                  <a:t>of the </a:t>
                </a:r>
                <a:r>
                  <a:rPr b="1" lang="en" sz="1200">
                    <a:solidFill>
                      <a:srgbClr val="2C5072"/>
                    </a:solidFill>
                    <a:latin typeface="Cairo"/>
                    <a:ea typeface="Cairo"/>
                    <a:cs typeface="Cairo"/>
                    <a:sym typeface="Cairo"/>
                  </a:rPr>
                  <a:t>limbs </a:t>
                </a:r>
                <a:r>
                  <a:rPr b="1" lang="en" sz="1200">
                    <a:solidFill>
                      <a:srgbClr val="FF0000"/>
                    </a:solidFill>
                    <a:latin typeface="Cairo"/>
                    <a:ea typeface="Cairo"/>
                    <a:cs typeface="Cairo"/>
                    <a:sym typeface="Cairo"/>
                  </a:rPr>
                  <a:t>(intention tremor) </a:t>
                </a:r>
                <a:endParaRPr b="1" sz="1200">
                  <a:solidFill>
                    <a:srgbClr val="FF0000"/>
                  </a:solidFill>
                  <a:latin typeface="Cairo"/>
                  <a:ea typeface="Cairo"/>
                  <a:cs typeface="Cairo"/>
                  <a:sym typeface="Cairo"/>
                </a:endParaRPr>
              </a:p>
              <a:p>
                <a:pPr indent="0" lvl="0" marL="0" rtl="0" algn="l">
                  <a:spcBef>
                    <a:spcPts val="0"/>
                  </a:spcBef>
                  <a:spcAft>
                    <a:spcPts val="0"/>
                  </a:spcAft>
                  <a:buNone/>
                </a:pPr>
                <a:r>
                  <a:rPr lang="en" sz="1200">
                    <a:solidFill>
                      <a:srgbClr val="2C5072"/>
                    </a:solidFill>
                    <a:latin typeface="Cairo"/>
                    <a:ea typeface="Cairo"/>
                    <a:cs typeface="Cairo"/>
                    <a:sym typeface="Cairo"/>
                  </a:rPr>
                  <a:t>Wide-based, reeling gait </a:t>
                </a:r>
                <a:r>
                  <a:rPr b="1" lang="en" sz="1200">
                    <a:solidFill>
                      <a:srgbClr val="2C5072"/>
                    </a:solidFill>
                    <a:latin typeface="Cairo"/>
                    <a:ea typeface="Cairo"/>
                    <a:cs typeface="Cairo"/>
                    <a:sym typeface="Cairo"/>
                  </a:rPr>
                  <a:t>(ataxia) </a:t>
                </a:r>
                <a:endParaRPr b="1" sz="1200">
                  <a:solidFill>
                    <a:srgbClr val="2C5072"/>
                  </a:solidFill>
                  <a:latin typeface="Cairo"/>
                  <a:ea typeface="Cairo"/>
                  <a:cs typeface="Cairo"/>
                  <a:sym typeface="Cairo"/>
                </a:endParaRPr>
              </a:p>
              <a:p>
                <a:pPr indent="0" lvl="0" marL="0" rtl="0" algn="l">
                  <a:spcBef>
                    <a:spcPts val="0"/>
                  </a:spcBef>
                  <a:spcAft>
                    <a:spcPts val="0"/>
                  </a:spcAft>
                  <a:buNone/>
                </a:pPr>
                <a:r>
                  <a:rPr lang="en" sz="1200">
                    <a:solidFill>
                      <a:srgbClr val="2C5072"/>
                    </a:solidFill>
                    <a:latin typeface="Cairo"/>
                    <a:ea typeface="Cairo"/>
                    <a:cs typeface="Cairo"/>
                    <a:sym typeface="Cairo"/>
                  </a:rPr>
                  <a:t>*Alcoholic intoxication produces similar effects!</a:t>
                </a:r>
                <a:endParaRPr b="1" sz="1200" u="sng">
                  <a:solidFill>
                    <a:srgbClr val="2C5072"/>
                  </a:solidFill>
                  <a:latin typeface="Cairo"/>
                  <a:ea typeface="Cairo"/>
                  <a:cs typeface="Cairo"/>
                  <a:sym typeface="Cairo"/>
                </a:endParaRPr>
              </a:p>
            </p:txBody>
          </p:sp>
          <p:sp>
            <p:nvSpPr>
              <p:cNvPr id="324" name="Google Shape;324;p42"/>
              <p:cNvSpPr/>
              <p:nvPr/>
            </p:nvSpPr>
            <p:spPr>
              <a:xfrm>
                <a:off x="594000" y="7145175"/>
                <a:ext cx="2644500" cy="1305000"/>
              </a:xfrm>
              <a:prstGeom prst="rect">
                <a:avLst/>
              </a:prstGeom>
              <a:solidFill>
                <a:srgbClr val="FFFFFF"/>
              </a:solidFill>
              <a:ln cap="flat" cmpd="sng" w="19050">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rgbClr val="2C5072"/>
                    </a:solidFill>
                    <a:latin typeface="Cairo"/>
                    <a:ea typeface="Cairo"/>
                    <a:cs typeface="Cairo"/>
                    <a:sym typeface="Cairo"/>
                  </a:rPr>
                  <a:t>Peripheral sensory</a:t>
                </a:r>
                <a:r>
                  <a:rPr lang="en" sz="1200">
                    <a:solidFill>
                      <a:srgbClr val="2C5072"/>
                    </a:solidFill>
                    <a:latin typeface="Cairo"/>
                    <a:ea typeface="Cairo"/>
                    <a:cs typeface="Cairo"/>
                    <a:sym typeface="Cairo"/>
                  </a:rPr>
                  <a:t> lesions </a:t>
                </a:r>
                <a:br>
                  <a:rPr lang="en" sz="1200">
                    <a:solidFill>
                      <a:srgbClr val="2C5072"/>
                    </a:solidFill>
                    <a:latin typeface="Cairo"/>
                    <a:ea typeface="Cairo"/>
                    <a:cs typeface="Cairo"/>
                    <a:sym typeface="Cairo"/>
                  </a:rPr>
                </a:br>
                <a:r>
                  <a:rPr lang="en" sz="1200">
                    <a:solidFill>
                      <a:srgbClr val="2C5072"/>
                    </a:solidFill>
                    <a:latin typeface="Cairo"/>
                    <a:ea typeface="Cairo"/>
                    <a:cs typeface="Cairo"/>
                    <a:sym typeface="Cairo"/>
                  </a:rPr>
                  <a:t>(e.g. polyneuropathy)</a:t>
                </a:r>
                <a:br>
                  <a:rPr lang="en" sz="1200">
                    <a:solidFill>
                      <a:srgbClr val="2C5072"/>
                    </a:solidFill>
                    <a:latin typeface="Cairo"/>
                    <a:ea typeface="Cairo"/>
                    <a:cs typeface="Cairo"/>
                    <a:sym typeface="Cairo"/>
                  </a:rPr>
                </a:br>
                <a:r>
                  <a:rPr b="1" lang="en" sz="1200">
                    <a:solidFill>
                      <a:srgbClr val="2C5072"/>
                    </a:solidFill>
                    <a:latin typeface="Cairo"/>
                    <a:ea typeface="Cairo"/>
                    <a:cs typeface="Cairo"/>
                    <a:sym typeface="Cairo"/>
                  </a:rPr>
                  <a:t>lesion in thalamus &amp; sensory</a:t>
                </a:r>
                <a:br>
                  <a:rPr lang="en" sz="1200">
                    <a:solidFill>
                      <a:srgbClr val="2C5072"/>
                    </a:solidFill>
                    <a:latin typeface="Cairo"/>
                    <a:ea typeface="Cairo"/>
                    <a:cs typeface="Cairo"/>
                    <a:sym typeface="Cairo"/>
                  </a:rPr>
                </a:br>
                <a:r>
                  <a:rPr lang="en" sz="1200">
                    <a:solidFill>
                      <a:srgbClr val="2C5072"/>
                    </a:solidFill>
                    <a:latin typeface="Cairo"/>
                    <a:ea typeface="Cairo"/>
                    <a:cs typeface="Cairo"/>
                    <a:sym typeface="Cairo"/>
                  </a:rPr>
                  <a:t>Made </a:t>
                </a:r>
                <a:r>
                  <a:rPr b="1" lang="en" sz="1200">
                    <a:solidFill>
                      <a:srgbClr val="2C5072"/>
                    </a:solidFill>
                    <a:latin typeface="Cairo"/>
                    <a:ea typeface="Cairo"/>
                    <a:cs typeface="Cairo"/>
                    <a:sym typeface="Cairo"/>
                  </a:rPr>
                  <a:t>worse </a:t>
                </a:r>
                <a:r>
                  <a:rPr lang="en" sz="1200">
                    <a:solidFill>
                      <a:srgbClr val="2C5072"/>
                    </a:solidFill>
                    <a:latin typeface="Cairo"/>
                    <a:ea typeface="Cairo"/>
                    <a:cs typeface="Cairo"/>
                    <a:sym typeface="Cairo"/>
                  </a:rPr>
                  <a:t>in </a:t>
                </a:r>
                <a:r>
                  <a:rPr b="1" lang="en" sz="1200">
                    <a:solidFill>
                      <a:srgbClr val="2C5072"/>
                    </a:solidFill>
                    <a:latin typeface="Cairo"/>
                    <a:ea typeface="Cairo"/>
                    <a:cs typeface="Cairo"/>
                    <a:sym typeface="Cairo"/>
                  </a:rPr>
                  <a:t>the dark</a:t>
                </a:r>
                <a:r>
                  <a:rPr lang="en" sz="1200">
                    <a:solidFill>
                      <a:srgbClr val="2C5072"/>
                    </a:solidFill>
                    <a:latin typeface="Cairo"/>
                    <a:ea typeface="Cairo"/>
                    <a:cs typeface="Cairo"/>
                    <a:sym typeface="Cairo"/>
                  </a:rPr>
                  <a:t> or </a:t>
                </a:r>
                <a:br>
                  <a:rPr lang="en" sz="1200">
                    <a:solidFill>
                      <a:srgbClr val="2C5072"/>
                    </a:solidFill>
                    <a:latin typeface="Cairo"/>
                    <a:ea typeface="Cairo"/>
                    <a:cs typeface="Cairo"/>
                    <a:sym typeface="Cairo"/>
                  </a:rPr>
                </a:br>
                <a:r>
                  <a:rPr b="1" lang="en" sz="1200">
                    <a:solidFill>
                      <a:srgbClr val="FF0000"/>
                    </a:solidFill>
                    <a:latin typeface="Cairo"/>
                    <a:ea typeface="Cairo"/>
                    <a:cs typeface="Cairo"/>
                    <a:sym typeface="Cairo"/>
                  </a:rPr>
                  <a:t>no vision</a:t>
                </a:r>
                <a:br>
                  <a:rPr lang="en" sz="1200">
                    <a:solidFill>
                      <a:srgbClr val="2C5072"/>
                    </a:solidFill>
                    <a:latin typeface="Cairo"/>
                    <a:ea typeface="Cairo"/>
                    <a:cs typeface="Cairo"/>
                    <a:sym typeface="Cairo"/>
                  </a:rPr>
                </a:br>
                <a:r>
                  <a:rPr lang="en" sz="1200">
                    <a:solidFill>
                      <a:srgbClr val="2C5072"/>
                    </a:solidFill>
                    <a:latin typeface="Cairo"/>
                    <a:ea typeface="Cairo"/>
                    <a:cs typeface="Cairo"/>
                    <a:sym typeface="Cairo"/>
                  </a:rPr>
                  <a:t>Romberg's test</a:t>
                </a:r>
                <a:endParaRPr sz="1200" u="sng">
                  <a:solidFill>
                    <a:srgbClr val="2C5072"/>
                  </a:solidFill>
                  <a:latin typeface="Cairo"/>
                  <a:ea typeface="Cairo"/>
                  <a:cs typeface="Cairo"/>
                  <a:sym typeface="Cairo"/>
                </a:endParaRPr>
              </a:p>
            </p:txBody>
          </p:sp>
          <p:sp>
            <p:nvSpPr>
              <p:cNvPr id="325" name="Google Shape;325;p42"/>
              <p:cNvSpPr/>
              <p:nvPr/>
            </p:nvSpPr>
            <p:spPr>
              <a:xfrm>
                <a:off x="2914650" y="7145175"/>
                <a:ext cx="3508800" cy="1305000"/>
              </a:xfrm>
              <a:prstGeom prst="rect">
                <a:avLst/>
              </a:prstGeom>
              <a:solidFill>
                <a:srgbClr val="FFFFFF"/>
              </a:solidFill>
              <a:ln cap="flat" cmpd="sng" w="19050">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2C5072"/>
                    </a:solidFill>
                    <a:latin typeface="Cairo"/>
                    <a:ea typeface="Cairo"/>
                    <a:cs typeface="Cairo"/>
                    <a:sym typeface="Cairo"/>
                  </a:rPr>
                  <a:t>Caused by </a:t>
                </a:r>
                <a:r>
                  <a:rPr b="1" lang="en" sz="1200">
                    <a:solidFill>
                      <a:srgbClr val="FF0000"/>
                    </a:solidFill>
                    <a:latin typeface="Cairo"/>
                    <a:ea typeface="Cairo"/>
                    <a:cs typeface="Cairo"/>
                    <a:sym typeface="Cairo"/>
                  </a:rPr>
                  <a:t>cerebellar disorders </a:t>
                </a:r>
                <a:br>
                  <a:rPr lang="en" sz="1200">
                    <a:solidFill>
                      <a:srgbClr val="2C5072"/>
                    </a:solidFill>
                    <a:latin typeface="Cairo"/>
                    <a:ea typeface="Cairo"/>
                    <a:cs typeface="Cairo"/>
                    <a:sym typeface="Cairo"/>
                  </a:rPr>
                </a:br>
                <a:r>
                  <a:rPr lang="en" sz="1200">
                    <a:solidFill>
                      <a:srgbClr val="2C5072"/>
                    </a:solidFill>
                    <a:latin typeface="Cairo"/>
                    <a:ea typeface="Cairo"/>
                    <a:cs typeface="Cairo"/>
                    <a:sym typeface="Cairo"/>
                  </a:rPr>
                  <a:t>Intact sensory receptors &amp; afferent pathways </a:t>
                </a:r>
                <a:br>
                  <a:rPr lang="en" sz="1200">
                    <a:solidFill>
                      <a:srgbClr val="2C5072"/>
                    </a:solidFill>
                    <a:latin typeface="Cairo"/>
                    <a:ea typeface="Cairo"/>
                    <a:cs typeface="Cairo"/>
                    <a:sym typeface="Cairo"/>
                  </a:rPr>
                </a:br>
                <a:r>
                  <a:rPr lang="en" sz="1200">
                    <a:solidFill>
                      <a:srgbClr val="2C5072"/>
                    </a:solidFill>
                    <a:latin typeface="Cairo"/>
                    <a:ea typeface="Cairo"/>
                    <a:cs typeface="Cairo"/>
                    <a:sym typeface="Cairo"/>
                  </a:rPr>
                  <a:t>Integration of proprioception is faulty </a:t>
                </a:r>
                <a:br>
                  <a:rPr lang="en" sz="1200">
                    <a:solidFill>
                      <a:srgbClr val="2C5072"/>
                    </a:solidFill>
                    <a:latin typeface="Cairo"/>
                    <a:ea typeface="Cairo"/>
                    <a:cs typeface="Cairo"/>
                    <a:sym typeface="Cairo"/>
                  </a:rPr>
                </a:br>
                <a:r>
                  <a:rPr b="1" lang="en" sz="1200">
                    <a:solidFill>
                      <a:srgbClr val="2C5072"/>
                    </a:solidFill>
                    <a:latin typeface="Cairo"/>
                    <a:ea typeface="Cairo"/>
                    <a:cs typeface="Cairo"/>
                    <a:sym typeface="Cairo"/>
                  </a:rPr>
                  <a:t>Midline cerebellar</a:t>
                </a:r>
                <a:r>
                  <a:rPr lang="en" sz="1200">
                    <a:solidFill>
                      <a:srgbClr val="2C5072"/>
                    </a:solidFill>
                    <a:latin typeface="Cairo"/>
                    <a:ea typeface="Cairo"/>
                    <a:cs typeface="Cairo"/>
                    <a:sym typeface="Cairo"/>
                  </a:rPr>
                  <a:t> </a:t>
                </a:r>
                <a:r>
                  <a:rPr b="1" lang="en" sz="1200">
                    <a:solidFill>
                      <a:srgbClr val="2C5072"/>
                    </a:solidFill>
                    <a:latin typeface="Cairo"/>
                    <a:ea typeface="Cairo"/>
                    <a:cs typeface="Cairo"/>
                    <a:sym typeface="Cairo"/>
                  </a:rPr>
                  <a:t>lesions </a:t>
                </a:r>
                <a:r>
                  <a:rPr lang="en" sz="1200">
                    <a:solidFill>
                      <a:srgbClr val="2C5072"/>
                    </a:solidFill>
                    <a:latin typeface="Cairo"/>
                    <a:ea typeface="Cairo"/>
                    <a:cs typeface="Cairo"/>
                    <a:sym typeface="Cairo"/>
                  </a:rPr>
                  <a:t>cause </a:t>
                </a:r>
                <a:r>
                  <a:rPr b="1" lang="en" sz="1200">
                    <a:solidFill>
                      <a:srgbClr val="FF0000"/>
                    </a:solidFill>
                    <a:latin typeface="Cairo"/>
                    <a:ea typeface="Cairo"/>
                    <a:cs typeface="Cairo"/>
                    <a:sym typeface="Cairo"/>
                  </a:rPr>
                  <a:t>truncal ataxia</a:t>
                </a:r>
                <a:r>
                  <a:rPr lang="en" sz="1200">
                    <a:solidFill>
                      <a:srgbClr val="2C5072"/>
                    </a:solidFill>
                    <a:latin typeface="Cairo"/>
                    <a:ea typeface="Cairo"/>
                    <a:cs typeface="Cairo"/>
                    <a:sym typeface="Cairo"/>
                  </a:rPr>
                  <a:t> </a:t>
                </a:r>
                <a:br>
                  <a:rPr lang="en" sz="1200">
                    <a:solidFill>
                      <a:srgbClr val="2C5072"/>
                    </a:solidFill>
                    <a:latin typeface="Cairo"/>
                    <a:ea typeface="Cairo"/>
                    <a:cs typeface="Cairo"/>
                    <a:sym typeface="Cairo"/>
                  </a:rPr>
                </a:br>
                <a:r>
                  <a:rPr b="1" lang="en" sz="1200">
                    <a:solidFill>
                      <a:srgbClr val="2C5072"/>
                    </a:solidFill>
                    <a:latin typeface="Cairo"/>
                    <a:ea typeface="Cairo"/>
                    <a:cs typeface="Cairo"/>
                    <a:sym typeface="Cairo"/>
                  </a:rPr>
                  <a:t>Lateral cerebellar lesions</a:t>
                </a:r>
                <a:r>
                  <a:rPr lang="en" sz="1200">
                    <a:solidFill>
                      <a:srgbClr val="2C5072"/>
                    </a:solidFill>
                    <a:latin typeface="Cairo"/>
                    <a:ea typeface="Cairo"/>
                    <a:cs typeface="Cairo"/>
                    <a:sym typeface="Cairo"/>
                  </a:rPr>
                  <a:t> cause </a:t>
                </a:r>
                <a:r>
                  <a:rPr b="1" lang="en" sz="1200">
                    <a:solidFill>
                      <a:srgbClr val="FF0000"/>
                    </a:solidFill>
                    <a:latin typeface="Cairo"/>
                    <a:ea typeface="Cairo"/>
                    <a:cs typeface="Cairo"/>
                    <a:sym typeface="Cairo"/>
                  </a:rPr>
                  <a:t>limb ataxia </a:t>
                </a:r>
                <a:br>
                  <a:rPr b="1" lang="en" sz="1200">
                    <a:solidFill>
                      <a:srgbClr val="FF0000"/>
                    </a:solidFill>
                    <a:latin typeface="Cairo"/>
                    <a:ea typeface="Cairo"/>
                    <a:cs typeface="Cairo"/>
                    <a:sym typeface="Cairo"/>
                  </a:rPr>
                </a:br>
                <a:endParaRPr sz="1200" u="sng">
                  <a:solidFill>
                    <a:srgbClr val="2C5072"/>
                  </a:solidFill>
                  <a:latin typeface="Cairo"/>
                  <a:ea typeface="Cairo"/>
                  <a:cs typeface="Cairo"/>
                  <a:sym typeface="Cairo"/>
                </a:endParaRPr>
              </a:p>
            </p:txBody>
          </p:sp>
        </p:grpSp>
        <p:grpSp>
          <p:nvGrpSpPr>
            <p:cNvPr id="326" name="Google Shape;326;p42"/>
            <p:cNvGrpSpPr/>
            <p:nvPr/>
          </p:nvGrpSpPr>
          <p:grpSpPr>
            <a:xfrm>
              <a:off x="584425" y="8193150"/>
              <a:ext cx="5829501" cy="238200"/>
              <a:chOff x="593950" y="5173650"/>
              <a:chExt cx="5829501" cy="238200"/>
            </a:xfrm>
          </p:grpSpPr>
          <p:sp>
            <p:nvSpPr>
              <p:cNvPr id="327" name="Google Shape;327;p42"/>
              <p:cNvSpPr/>
              <p:nvPr/>
            </p:nvSpPr>
            <p:spPr>
              <a:xfrm>
                <a:off x="593950" y="5173650"/>
                <a:ext cx="2914800" cy="238200"/>
              </a:xfrm>
              <a:prstGeom prst="rect">
                <a:avLst/>
              </a:prstGeom>
              <a:solidFill>
                <a:srgbClr val="F3F3F3"/>
              </a:solidFill>
              <a:ln cap="flat" cmpd="sng" w="19050">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073763"/>
                    </a:solidFill>
                    <a:latin typeface="Cairo"/>
                    <a:ea typeface="Cairo"/>
                    <a:cs typeface="Cairo"/>
                    <a:sym typeface="Cairo"/>
                  </a:rPr>
                  <a:t>Sensory </a:t>
                </a:r>
                <a:r>
                  <a:rPr lang="en" sz="1200">
                    <a:solidFill>
                      <a:srgbClr val="073763"/>
                    </a:solidFill>
                    <a:latin typeface="Cairo"/>
                    <a:ea typeface="Cairo"/>
                    <a:cs typeface="Cairo"/>
                    <a:sym typeface="Cairo"/>
                  </a:rPr>
                  <a:t>Ataxia</a:t>
                </a:r>
                <a:endParaRPr sz="1200">
                  <a:latin typeface="Cairo"/>
                  <a:ea typeface="Cairo"/>
                  <a:cs typeface="Cairo"/>
                  <a:sym typeface="Cairo"/>
                </a:endParaRPr>
              </a:p>
            </p:txBody>
          </p:sp>
          <p:sp>
            <p:nvSpPr>
              <p:cNvPr id="328" name="Google Shape;328;p42"/>
              <p:cNvSpPr/>
              <p:nvPr/>
            </p:nvSpPr>
            <p:spPr>
              <a:xfrm>
                <a:off x="2914651" y="5173650"/>
                <a:ext cx="3508800" cy="238200"/>
              </a:xfrm>
              <a:prstGeom prst="rect">
                <a:avLst/>
              </a:prstGeom>
              <a:solidFill>
                <a:srgbClr val="F3F3F3"/>
              </a:solidFill>
              <a:ln cap="flat" cmpd="sng" w="19050">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073763"/>
                    </a:solidFill>
                    <a:latin typeface="Cairo"/>
                    <a:ea typeface="Cairo"/>
                    <a:cs typeface="Cairo"/>
                    <a:sym typeface="Cairo"/>
                  </a:rPr>
                  <a:t>Motor </a:t>
                </a:r>
                <a:r>
                  <a:rPr lang="en" sz="1200">
                    <a:solidFill>
                      <a:srgbClr val="073763"/>
                    </a:solidFill>
                    <a:latin typeface="Cairo"/>
                    <a:ea typeface="Cairo"/>
                    <a:cs typeface="Cairo"/>
                    <a:sym typeface="Cairo"/>
                  </a:rPr>
                  <a:t>ataxia</a:t>
                </a:r>
                <a:endParaRPr sz="1200">
                  <a:latin typeface="Cairo"/>
                  <a:ea typeface="Cairo"/>
                  <a:cs typeface="Cairo"/>
                  <a:sym typeface="Cairo"/>
                </a:endParaRPr>
              </a:p>
            </p:txBody>
          </p:sp>
        </p:grpSp>
        <p:sp>
          <p:nvSpPr>
            <p:cNvPr id="329" name="Google Shape;329;p42"/>
            <p:cNvSpPr/>
            <p:nvPr/>
          </p:nvSpPr>
          <p:spPr>
            <a:xfrm>
              <a:off x="584375" y="7954950"/>
              <a:ext cx="5829600" cy="238200"/>
            </a:xfrm>
            <a:prstGeom prst="rect">
              <a:avLst/>
            </a:prstGeom>
            <a:solidFill>
              <a:srgbClr val="F3F3F3"/>
            </a:solidFill>
            <a:ln cap="flat" cmpd="sng" w="19050">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073763"/>
                  </a:solidFill>
                  <a:latin typeface="Cairo"/>
                  <a:ea typeface="Cairo"/>
                  <a:cs typeface="Cairo"/>
                  <a:sym typeface="Cairo"/>
                </a:rPr>
                <a:t>Ataxia:</a:t>
              </a:r>
              <a:r>
                <a:rPr lang="en" sz="1200">
                  <a:solidFill>
                    <a:srgbClr val="073763"/>
                  </a:solidFill>
                  <a:latin typeface="Cairo"/>
                  <a:ea typeface="Cairo"/>
                  <a:cs typeface="Cairo"/>
                  <a:sym typeface="Cairo"/>
                </a:rPr>
                <a:t> result from any condition that </a:t>
              </a:r>
              <a:r>
                <a:rPr b="1" lang="en" sz="1200">
                  <a:solidFill>
                    <a:srgbClr val="073763"/>
                  </a:solidFill>
                  <a:latin typeface="Cairo"/>
                  <a:ea typeface="Cairo"/>
                  <a:cs typeface="Cairo"/>
                  <a:sym typeface="Cairo"/>
                </a:rPr>
                <a:t>affects </a:t>
              </a:r>
              <a:r>
                <a:rPr b="1" lang="en" sz="1200">
                  <a:solidFill>
                    <a:srgbClr val="FF0000"/>
                  </a:solidFill>
                  <a:latin typeface="Cairo"/>
                  <a:ea typeface="Cairo"/>
                  <a:cs typeface="Cairo"/>
                  <a:sym typeface="Cairo"/>
                </a:rPr>
                <a:t>CNS &amp; PNS</a:t>
              </a:r>
              <a:endParaRPr b="1" sz="1200">
                <a:solidFill>
                  <a:srgbClr val="FF0000"/>
                </a:solidFill>
                <a:latin typeface="Cairo"/>
                <a:ea typeface="Cairo"/>
                <a:cs typeface="Cairo"/>
                <a:sym typeface="Cairo"/>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sp>
        <p:nvSpPr>
          <p:cNvPr id="334" name="Google Shape;334;p43"/>
          <p:cNvSpPr txBox="1"/>
          <p:nvPr/>
        </p:nvSpPr>
        <p:spPr>
          <a:xfrm flipH="1" rot="5400000">
            <a:off x="5235000" y="3689025"/>
            <a:ext cx="3048600" cy="22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16th </a:t>
            </a:r>
            <a:r>
              <a:rPr b="1" lang="en">
                <a:solidFill>
                  <a:srgbClr val="2C5072"/>
                </a:solidFill>
                <a:latin typeface="Cairo"/>
                <a:ea typeface="Cairo"/>
                <a:cs typeface="Cairo"/>
                <a:sym typeface="Cairo"/>
              </a:rPr>
              <a:t> Lecture  ∣ The Physiology Team</a:t>
            </a:r>
            <a:endParaRPr b="1">
              <a:solidFill>
                <a:srgbClr val="2C5072"/>
              </a:solidFill>
              <a:latin typeface="Cairo"/>
              <a:ea typeface="Cairo"/>
              <a:cs typeface="Cairo"/>
              <a:sym typeface="Cairo"/>
            </a:endParaRPr>
          </a:p>
        </p:txBody>
      </p:sp>
      <p:sp>
        <p:nvSpPr>
          <p:cNvPr id="335" name="Google Shape;335;p43"/>
          <p:cNvSpPr txBox="1"/>
          <p:nvPr/>
        </p:nvSpPr>
        <p:spPr>
          <a:xfrm>
            <a:off x="96660" y="96610"/>
            <a:ext cx="5486400" cy="6321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B5394"/>
              </a:buClr>
              <a:buSzPts val="1800"/>
              <a:buFont typeface="Economica"/>
              <a:buChar char="❖"/>
            </a:pPr>
            <a:r>
              <a:rPr b="1" lang="en" sz="1800">
                <a:solidFill>
                  <a:srgbClr val="0B5394"/>
                </a:solidFill>
                <a:latin typeface="Economica"/>
                <a:ea typeface="Economica"/>
                <a:cs typeface="Economica"/>
                <a:sym typeface="Economica"/>
              </a:rPr>
              <a:t>Questions </a:t>
            </a:r>
            <a:endParaRPr sz="1800">
              <a:solidFill>
                <a:srgbClr val="0B5394"/>
              </a:solidFill>
              <a:latin typeface="Economica"/>
              <a:ea typeface="Economica"/>
              <a:cs typeface="Economica"/>
              <a:sym typeface="Economica"/>
            </a:endParaRPr>
          </a:p>
        </p:txBody>
      </p:sp>
      <p:sp>
        <p:nvSpPr>
          <p:cNvPr id="336" name="Google Shape;336;p43"/>
          <p:cNvSpPr txBox="1"/>
          <p:nvPr/>
        </p:nvSpPr>
        <p:spPr>
          <a:xfrm>
            <a:off x="261500" y="473625"/>
            <a:ext cx="5679000" cy="917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073763"/>
                </a:solidFill>
                <a:latin typeface="Cairo"/>
                <a:ea typeface="Cairo"/>
                <a:cs typeface="Cairo"/>
                <a:sym typeface="Cairo"/>
              </a:rPr>
              <a:t>1) Which of these resembles encapsulated receptors?</a:t>
            </a:r>
            <a:br>
              <a:rPr lang="en" sz="1000">
                <a:solidFill>
                  <a:srgbClr val="073763"/>
                </a:solidFill>
                <a:latin typeface="Cairo"/>
                <a:ea typeface="Cairo"/>
                <a:cs typeface="Cairo"/>
                <a:sym typeface="Cairo"/>
              </a:rPr>
            </a:br>
            <a:r>
              <a:rPr lang="en" sz="1000">
                <a:latin typeface="Cairo"/>
                <a:ea typeface="Cairo"/>
                <a:cs typeface="Cairo"/>
                <a:sym typeface="Cairo"/>
              </a:rPr>
              <a:t>A- Hair follicles receptors</a:t>
            </a:r>
            <a:br>
              <a:rPr lang="en" sz="1000">
                <a:latin typeface="Cairo"/>
                <a:ea typeface="Cairo"/>
                <a:cs typeface="Cairo"/>
                <a:sym typeface="Cairo"/>
              </a:rPr>
            </a:br>
            <a:r>
              <a:rPr lang="en" sz="1000">
                <a:latin typeface="Cairo"/>
                <a:ea typeface="Cairo"/>
                <a:cs typeface="Cairo"/>
                <a:sym typeface="Cairo"/>
              </a:rPr>
              <a:t>B- Merkel disc</a:t>
            </a:r>
            <a:br>
              <a:rPr lang="en" sz="1000">
                <a:latin typeface="Cairo"/>
                <a:ea typeface="Cairo"/>
                <a:cs typeface="Cairo"/>
                <a:sym typeface="Cairo"/>
              </a:rPr>
            </a:br>
            <a:r>
              <a:rPr lang="en" sz="1000">
                <a:latin typeface="Cairo"/>
                <a:ea typeface="Cairo"/>
                <a:cs typeface="Cairo"/>
                <a:sym typeface="Cairo"/>
              </a:rPr>
              <a:t>C- pacinian corpuscles</a:t>
            </a:r>
            <a:br>
              <a:rPr lang="en" sz="1000">
                <a:latin typeface="Cairo"/>
                <a:ea typeface="Cairo"/>
                <a:cs typeface="Cairo"/>
                <a:sym typeface="Cairo"/>
              </a:rPr>
            </a:br>
            <a:r>
              <a:rPr lang="en" sz="1000">
                <a:latin typeface="Cairo"/>
                <a:ea typeface="Cairo"/>
                <a:cs typeface="Cairo"/>
                <a:sym typeface="Cairo"/>
              </a:rPr>
              <a:t>D- A&amp;B</a:t>
            </a:r>
            <a:br>
              <a:rPr lang="en" sz="1000">
                <a:latin typeface="Cairo"/>
                <a:ea typeface="Cairo"/>
                <a:cs typeface="Cairo"/>
                <a:sym typeface="Cairo"/>
              </a:rPr>
            </a:br>
            <a:br>
              <a:rPr lang="en" sz="1000">
                <a:latin typeface="Cairo"/>
                <a:ea typeface="Cairo"/>
                <a:cs typeface="Cairo"/>
                <a:sym typeface="Cairo"/>
              </a:rPr>
            </a:br>
            <a:r>
              <a:rPr lang="en" sz="1000">
                <a:solidFill>
                  <a:srgbClr val="073763"/>
                </a:solidFill>
                <a:latin typeface="Cairo"/>
                <a:ea typeface="Cairo"/>
                <a:cs typeface="Cairo"/>
                <a:sym typeface="Cairo"/>
              </a:rPr>
              <a:t>2) Tickle and itch sensation is carried by:</a:t>
            </a:r>
            <a:br>
              <a:rPr lang="en" sz="1000">
                <a:solidFill>
                  <a:srgbClr val="073763"/>
                </a:solidFill>
                <a:latin typeface="Cairo"/>
                <a:ea typeface="Cairo"/>
                <a:cs typeface="Cairo"/>
                <a:sym typeface="Cairo"/>
              </a:rPr>
            </a:br>
            <a:r>
              <a:rPr lang="en" sz="1000">
                <a:latin typeface="Cairo"/>
                <a:ea typeface="Cairo"/>
                <a:cs typeface="Cairo"/>
                <a:sym typeface="Cairo"/>
              </a:rPr>
              <a:t>A- Dorsal column</a:t>
            </a:r>
            <a:br>
              <a:rPr lang="en" sz="1000">
                <a:latin typeface="Cairo"/>
                <a:ea typeface="Cairo"/>
                <a:cs typeface="Cairo"/>
                <a:sym typeface="Cairo"/>
              </a:rPr>
            </a:br>
            <a:r>
              <a:rPr lang="en" sz="1000">
                <a:latin typeface="Cairo"/>
                <a:ea typeface="Cairo"/>
                <a:cs typeface="Cairo"/>
                <a:sym typeface="Cairo"/>
              </a:rPr>
              <a:t>B- Lateral spinothalamic tract</a:t>
            </a:r>
            <a:br>
              <a:rPr lang="en" sz="1000">
                <a:latin typeface="Cairo"/>
                <a:ea typeface="Cairo"/>
                <a:cs typeface="Cairo"/>
                <a:sym typeface="Cairo"/>
              </a:rPr>
            </a:br>
            <a:r>
              <a:rPr lang="en" sz="1000">
                <a:latin typeface="Cairo"/>
                <a:ea typeface="Cairo"/>
                <a:cs typeface="Cairo"/>
                <a:sym typeface="Cairo"/>
              </a:rPr>
              <a:t>C- ventral spinothalamic tract</a:t>
            </a:r>
            <a:br>
              <a:rPr lang="en" sz="1000">
                <a:latin typeface="Cairo"/>
                <a:ea typeface="Cairo"/>
                <a:cs typeface="Cairo"/>
                <a:sym typeface="Cairo"/>
              </a:rPr>
            </a:br>
            <a:r>
              <a:rPr lang="en" sz="1000">
                <a:latin typeface="Cairo"/>
                <a:ea typeface="Cairo"/>
                <a:cs typeface="Cairo"/>
                <a:sym typeface="Cairo"/>
              </a:rPr>
              <a:t>D- B&amp;C</a:t>
            </a:r>
            <a:br>
              <a:rPr lang="en" sz="1000">
                <a:latin typeface="Cairo"/>
                <a:ea typeface="Cairo"/>
                <a:cs typeface="Cairo"/>
                <a:sym typeface="Cairo"/>
              </a:rPr>
            </a:br>
            <a:br>
              <a:rPr lang="en" sz="1000">
                <a:latin typeface="Cairo"/>
                <a:ea typeface="Cairo"/>
                <a:cs typeface="Cairo"/>
                <a:sym typeface="Cairo"/>
              </a:rPr>
            </a:br>
            <a:r>
              <a:rPr lang="en" sz="1000">
                <a:solidFill>
                  <a:srgbClr val="073763"/>
                </a:solidFill>
                <a:latin typeface="Cairo"/>
                <a:ea typeface="Cairo"/>
                <a:cs typeface="Cairo"/>
                <a:sym typeface="Cairo"/>
              </a:rPr>
              <a:t>3) What type of receptors are located in carotid bodies?</a:t>
            </a:r>
            <a:br>
              <a:rPr lang="en" sz="1000">
                <a:solidFill>
                  <a:srgbClr val="073763"/>
                </a:solidFill>
                <a:latin typeface="Cairo"/>
                <a:ea typeface="Cairo"/>
                <a:cs typeface="Cairo"/>
                <a:sym typeface="Cairo"/>
              </a:rPr>
            </a:br>
            <a:r>
              <a:rPr lang="en" sz="1000">
                <a:latin typeface="Cairo"/>
                <a:ea typeface="Cairo"/>
                <a:cs typeface="Cairo"/>
                <a:sym typeface="Cairo"/>
              </a:rPr>
              <a:t>A- Thermoreceptors </a:t>
            </a:r>
            <a:br>
              <a:rPr lang="en" sz="1000">
                <a:latin typeface="Cairo"/>
                <a:ea typeface="Cairo"/>
                <a:cs typeface="Cairo"/>
                <a:sym typeface="Cairo"/>
              </a:rPr>
            </a:br>
            <a:r>
              <a:rPr lang="en" sz="1000">
                <a:latin typeface="Cairo"/>
                <a:ea typeface="Cairo"/>
                <a:cs typeface="Cairo"/>
                <a:sym typeface="Cairo"/>
              </a:rPr>
              <a:t>B- Mechanoreceptors </a:t>
            </a:r>
            <a:br>
              <a:rPr lang="en" sz="1000">
                <a:latin typeface="Cairo"/>
                <a:ea typeface="Cairo"/>
                <a:cs typeface="Cairo"/>
                <a:sym typeface="Cairo"/>
              </a:rPr>
            </a:br>
            <a:r>
              <a:rPr lang="en" sz="1000">
                <a:latin typeface="Cairo"/>
                <a:ea typeface="Cairo"/>
                <a:cs typeface="Cairo"/>
                <a:sym typeface="Cairo"/>
              </a:rPr>
              <a:t>C- Chemoreceptors </a:t>
            </a:r>
            <a:br>
              <a:rPr lang="en" sz="1000">
                <a:latin typeface="Cairo"/>
                <a:ea typeface="Cairo"/>
                <a:cs typeface="Cairo"/>
                <a:sym typeface="Cairo"/>
              </a:rPr>
            </a:br>
            <a:r>
              <a:rPr lang="en" sz="1000">
                <a:latin typeface="Cairo"/>
                <a:ea typeface="Cairo"/>
                <a:cs typeface="Cairo"/>
                <a:sym typeface="Cairo"/>
              </a:rPr>
              <a:t>D- Nociceptors </a:t>
            </a:r>
            <a:br>
              <a:rPr lang="en" sz="1000">
                <a:latin typeface="Cairo"/>
                <a:ea typeface="Cairo"/>
                <a:cs typeface="Cairo"/>
                <a:sym typeface="Cairo"/>
              </a:rPr>
            </a:br>
            <a:br>
              <a:rPr lang="en" sz="1000">
                <a:latin typeface="Cairo"/>
                <a:ea typeface="Cairo"/>
                <a:cs typeface="Cairo"/>
                <a:sym typeface="Cairo"/>
              </a:rPr>
            </a:br>
            <a:r>
              <a:rPr lang="en" sz="1000">
                <a:solidFill>
                  <a:srgbClr val="073763"/>
                </a:solidFill>
                <a:latin typeface="Cairo"/>
                <a:ea typeface="Cairo"/>
                <a:cs typeface="Cairo"/>
                <a:sym typeface="Cairo"/>
              </a:rPr>
              <a:t>4) Thalamic infarcts may cause</a:t>
            </a:r>
            <a:r>
              <a:rPr lang="en" sz="1000">
                <a:latin typeface="Cairo"/>
                <a:ea typeface="Cairo"/>
                <a:cs typeface="Cairo"/>
                <a:sym typeface="Cairo"/>
              </a:rPr>
              <a:t>:</a:t>
            </a:r>
            <a:br>
              <a:rPr lang="en" sz="1000">
                <a:latin typeface="Cairo"/>
                <a:ea typeface="Cairo"/>
                <a:cs typeface="Cairo"/>
                <a:sym typeface="Cairo"/>
              </a:rPr>
            </a:br>
            <a:r>
              <a:rPr lang="en" sz="1000">
                <a:latin typeface="Cairo"/>
                <a:ea typeface="Cairo"/>
                <a:cs typeface="Cairo"/>
                <a:sym typeface="Cairo"/>
              </a:rPr>
              <a:t>A- Contralateral ataxia </a:t>
            </a:r>
            <a:br>
              <a:rPr lang="en" sz="1000">
                <a:latin typeface="Cairo"/>
                <a:ea typeface="Cairo"/>
                <a:cs typeface="Cairo"/>
                <a:sym typeface="Cairo"/>
              </a:rPr>
            </a:br>
            <a:r>
              <a:rPr lang="en" sz="1000">
                <a:latin typeface="Cairo"/>
                <a:ea typeface="Cairo"/>
                <a:cs typeface="Cairo"/>
                <a:sym typeface="Cairo"/>
              </a:rPr>
              <a:t>B- Contralateral ataxia with sensory loss</a:t>
            </a:r>
            <a:br>
              <a:rPr lang="en" sz="1000">
                <a:latin typeface="Cairo"/>
                <a:ea typeface="Cairo"/>
                <a:cs typeface="Cairo"/>
                <a:sym typeface="Cairo"/>
              </a:rPr>
            </a:br>
            <a:r>
              <a:rPr lang="en" sz="1000">
                <a:latin typeface="Cairo"/>
                <a:ea typeface="Cairo"/>
                <a:cs typeface="Cairo"/>
                <a:sym typeface="Cairo"/>
              </a:rPr>
              <a:t>C- Ipsilateral ataxia with sensory loss</a:t>
            </a:r>
            <a:br>
              <a:rPr lang="en" sz="1000">
                <a:latin typeface="Cairo"/>
                <a:ea typeface="Cairo"/>
                <a:cs typeface="Cairo"/>
                <a:sym typeface="Cairo"/>
              </a:rPr>
            </a:br>
            <a:r>
              <a:rPr lang="en" sz="1000">
                <a:latin typeface="Cairo"/>
                <a:ea typeface="Cairo"/>
                <a:cs typeface="Cairo"/>
                <a:sym typeface="Cairo"/>
              </a:rPr>
              <a:t>D- Ipsilateral ataxia</a:t>
            </a:r>
            <a:br>
              <a:rPr lang="en" sz="1000">
                <a:latin typeface="Cairo"/>
                <a:ea typeface="Cairo"/>
                <a:cs typeface="Cairo"/>
                <a:sym typeface="Cairo"/>
              </a:rPr>
            </a:br>
            <a:br>
              <a:rPr lang="en" sz="1000">
                <a:latin typeface="Cairo"/>
                <a:ea typeface="Cairo"/>
                <a:cs typeface="Cairo"/>
                <a:sym typeface="Cairo"/>
              </a:rPr>
            </a:br>
            <a:r>
              <a:rPr lang="en" sz="1000">
                <a:solidFill>
                  <a:srgbClr val="073763"/>
                </a:solidFill>
                <a:latin typeface="Cairo"/>
                <a:ea typeface="Cairo"/>
                <a:cs typeface="Cairo"/>
                <a:sym typeface="Cairo"/>
              </a:rPr>
              <a:t>5) Which one is Rapid adapting receptor</a:t>
            </a:r>
            <a:r>
              <a:rPr lang="en" sz="1000">
                <a:latin typeface="Cairo"/>
                <a:ea typeface="Cairo"/>
                <a:cs typeface="Cairo"/>
                <a:sym typeface="Cairo"/>
              </a:rPr>
              <a:t>:</a:t>
            </a:r>
            <a:br>
              <a:rPr lang="en" sz="1000">
                <a:latin typeface="Cairo"/>
                <a:ea typeface="Cairo"/>
                <a:cs typeface="Cairo"/>
                <a:sym typeface="Cairo"/>
              </a:rPr>
            </a:br>
            <a:r>
              <a:rPr lang="en" sz="1000">
                <a:latin typeface="Cairo"/>
                <a:ea typeface="Cairo"/>
                <a:cs typeface="Cairo"/>
                <a:sym typeface="Cairo"/>
              </a:rPr>
              <a:t>A- Merkel’s disc</a:t>
            </a:r>
            <a:br>
              <a:rPr lang="en" sz="1000">
                <a:latin typeface="Cairo"/>
                <a:ea typeface="Cairo"/>
                <a:cs typeface="Cairo"/>
                <a:sym typeface="Cairo"/>
              </a:rPr>
            </a:br>
            <a:r>
              <a:rPr lang="en" sz="1000">
                <a:latin typeface="Cairo"/>
                <a:ea typeface="Cairo"/>
                <a:cs typeface="Cairo"/>
                <a:sym typeface="Cairo"/>
              </a:rPr>
              <a:t>B-  krause’s end bulbs </a:t>
            </a:r>
            <a:br>
              <a:rPr lang="en" sz="1000">
                <a:latin typeface="Cairo"/>
                <a:ea typeface="Cairo"/>
                <a:cs typeface="Cairo"/>
                <a:sym typeface="Cairo"/>
              </a:rPr>
            </a:br>
            <a:r>
              <a:rPr lang="en" sz="1000">
                <a:latin typeface="Cairo"/>
                <a:ea typeface="Cairo"/>
                <a:cs typeface="Cairo"/>
                <a:sym typeface="Cairo"/>
              </a:rPr>
              <a:t>C-  Meissner’s corpuscles(touch), </a:t>
            </a:r>
            <a:br>
              <a:rPr lang="en" sz="1000">
                <a:latin typeface="Cairo"/>
                <a:ea typeface="Cairo"/>
                <a:cs typeface="Cairo"/>
                <a:sym typeface="Cairo"/>
              </a:rPr>
            </a:br>
            <a:r>
              <a:rPr lang="en" sz="1000">
                <a:latin typeface="Cairo"/>
                <a:ea typeface="Cairo"/>
                <a:cs typeface="Cairo"/>
                <a:sym typeface="Cairo"/>
              </a:rPr>
              <a:t>D- Non</a:t>
            </a:r>
            <a:br>
              <a:rPr lang="en" sz="1000">
                <a:latin typeface="Cairo"/>
                <a:ea typeface="Cairo"/>
                <a:cs typeface="Cairo"/>
                <a:sym typeface="Cairo"/>
              </a:rPr>
            </a:br>
            <a:endParaRPr sz="1000">
              <a:latin typeface="Cairo"/>
              <a:ea typeface="Cairo"/>
              <a:cs typeface="Cairo"/>
              <a:sym typeface="Cairo"/>
            </a:endParaRPr>
          </a:p>
          <a:p>
            <a:pPr indent="0" lvl="0" marL="0" rtl="0" algn="l">
              <a:spcBef>
                <a:spcPts val="0"/>
              </a:spcBef>
              <a:spcAft>
                <a:spcPts val="0"/>
              </a:spcAft>
              <a:buNone/>
            </a:pPr>
            <a:r>
              <a:rPr lang="en" sz="2400">
                <a:latin typeface="Cairo"/>
                <a:ea typeface="Cairo"/>
                <a:cs typeface="Cairo"/>
                <a:sym typeface="Cairo"/>
              </a:rPr>
              <a:t>SAQ</a:t>
            </a:r>
            <a:endParaRPr sz="2400">
              <a:latin typeface="Cairo"/>
              <a:ea typeface="Cairo"/>
              <a:cs typeface="Cairo"/>
              <a:sym typeface="Cairo"/>
            </a:endParaRPr>
          </a:p>
          <a:p>
            <a:pPr indent="0" lvl="0" marL="0" rtl="0" algn="l">
              <a:spcBef>
                <a:spcPts val="0"/>
              </a:spcBef>
              <a:spcAft>
                <a:spcPts val="0"/>
              </a:spcAft>
              <a:buNone/>
            </a:pPr>
            <a:r>
              <a:t/>
            </a:r>
            <a:endParaRPr sz="1000">
              <a:latin typeface="Cairo"/>
              <a:ea typeface="Cairo"/>
              <a:cs typeface="Cairo"/>
              <a:sym typeface="Cairo"/>
            </a:endParaRPr>
          </a:p>
          <a:p>
            <a:pPr indent="0" lvl="0" marL="0" rtl="0" algn="l">
              <a:spcBef>
                <a:spcPts val="0"/>
              </a:spcBef>
              <a:spcAft>
                <a:spcPts val="0"/>
              </a:spcAft>
              <a:buNone/>
            </a:pPr>
            <a:r>
              <a:rPr lang="en" sz="1000">
                <a:solidFill>
                  <a:srgbClr val="073763"/>
                </a:solidFill>
                <a:latin typeface="Cairo"/>
                <a:ea typeface="Cairo"/>
                <a:cs typeface="Cairo"/>
                <a:sym typeface="Cairo"/>
              </a:rPr>
              <a:t>6) what are the three types of proprioceptors?</a:t>
            </a:r>
            <a:br>
              <a:rPr lang="en" sz="1000">
                <a:solidFill>
                  <a:srgbClr val="073763"/>
                </a:solidFill>
                <a:latin typeface="Cairo"/>
                <a:ea typeface="Cairo"/>
                <a:cs typeface="Cairo"/>
                <a:sym typeface="Cairo"/>
              </a:rPr>
            </a:br>
            <a:endParaRPr sz="1000">
              <a:solidFill>
                <a:srgbClr val="073763"/>
              </a:solidFill>
              <a:latin typeface="Cairo"/>
              <a:ea typeface="Cairo"/>
              <a:cs typeface="Cairo"/>
              <a:sym typeface="Cairo"/>
            </a:endParaRPr>
          </a:p>
          <a:p>
            <a:pPr indent="0" lvl="0" marL="0" rtl="0" algn="l">
              <a:spcBef>
                <a:spcPts val="0"/>
              </a:spcBef>
              <a:spcAft>
                <a:spcPts val="0"/>
              </a:spcAft>
              <a:buNone/>
            </a:pPr>
            <a:r>
              <a:rPr lang="en" sz="1000">
                <a:latin typeface="Cairo"/>
                <a:ea typeface="Cairo"/>
                <a:cs typeface="Cairo"/>
                <a:sym typeface="Cairo"/>
              </a:rPr>
              <a:t>*Muscle spindles </a:t>
            </a:r>
            <a:br>
              <a:rPr lang="en" sz="1000">
                <a:latin typeface="Cairo"/>
                <a:ea typeface="Cairo"/>
                <a:cs typeface="Cairo"/>
                <a:sym typeface="Cairo"/>
              </a:rPr>
            </a:br>
            <a:r>
              <a:rPr lang="en" sz="1000">
                <a:latin typeface="Cairo"/>
                <a:ea typeface="Cairo"/>
                <a:cs typeface="Cairo"/>
                <a:sym typeface="Cairo"/>
              </a:rPr>
              <a:t>*Golgi tendon organs </a:t>
            </a:r>
            <a:br>
              <a:rPr lang="en" sz="1000">
                <a:latin typeface="Cairo"/>
                <a:ea typeface="Cairo"/>
                <a:cs typeface="Cairo"/>
                <a:sym typeface="Cairo"/>
              </a:rPr>
            </a:br>
            <a:r>
              <a:rPr lang="en" sz="1000">
                <a:latin typeface="Cairo"/>
                <a:ea typeface="Cairo"/>
                <a:cs typeface="Cairo"/>
                <a:sym typeface="Cairo"/>
              </a:rPr>
              <a:t>*Joint kinesthetic receptors</a:t>
            </a:r>
            <a:br>
              <a:rPr lang="en" sz="1000">
                <a:latin typeface="Cairo"/>
                <a:ea typeface="Cairo"/>
                <a:cs typeface="Cairo"/>
                <a:sym typeface="Cairo"/>
              </a:rPr>
            </a:br>
            <a:br>
              <a:rPr lang="en" sz="1000">
                <a:latin typeface="Cairo"/>
                <a:ea typeface="Cairo"/>
                <a:cs typeface="Cairo"/>
                <a:sym typeface="Cairo"/>
              </a:rPr>
            </a:br>
            <a:r>
              <a:rPr lang="en" sz="1000">
                <a:solidFill>
                  <a:srgbClr val="073763"/>
                </a:solidFill>
                <a:latin typeface="Cairo"/>
                <a:ea typeface="Cairo"/>
                <a:cs typeface="Cairo"/>
                <a:sym typeface="Cairo"/>
              </a:rPr>
              <a:t>7) What are the structures that are concerned with proprioception ?</a:t>
            </a:r>
            <a:br>
              <a:rPr lang="en" sz="1000">
                <a:solidFill>
                  <a:srgbClr val="073763"/>
                </a:solidFill>
                <a:latin typeface="Cairo"/>
                <a:ea typeface="Cairo"/>
                <a:cs typeface="Cairo"/>
                <a:sym typeface="Cairo"/>
              </a:rPr>
            </a:br>
            <a:endParaRPr sz="1000">
              <a:solidFill>
                <a:srgbClr val="073763"/>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en" sz="1000">
                <a:latin typeface="Cairo"/>
                <a:ea typeface="Cairo"/>
                <a:cs typeface="Cairo"/>
                <a:sym typeface="Cairo"/>
              </a:rPr>
              <a:t> Proprioceptors </a:t>
            </a:r>
            <a:br>
              <a:rPr lang="en" sz="1000">
                <a:latin typeface="Cairo"/>
                <a:ea typeface="Cairo"/>
                <a:cs typeface="Cairo"/>
                <a:sym typeface="Cairo"/>
              </a:rPr>
            </a:br>
            <a:r>
              <a:rPr lang="en" sz="1000">
                <a:latin typeface="Cairo"/>
                <a:ea typeface="Cairo"/>
                <a:cs typeface="Cairo"/>
                <a:sym typeface="Cairo"/>
              </a:rPr>
              <a:t>* Brain stem </a:t>
            </a:r>
            <a:br>
              <a:rPr lang="en" sz="1000">
                <a:latin typeface="Cairo"/>
                <a:ea typeface="Cairo"/>
                <a:cs typeface="Cairo"/>
                <a:sym typeface="Cairo"/>
              </a:rPr>
            </a:br>
            <a:r>
              <a:rPr lang="en" sz="1000">
                <a:latin typeface="Cairo"/>
                <a:ea typeface="Cairo"/>
                <a:cs typeface="Cairo"/>
                <a:sym typeface="Cairo"/>
              </a:rPr>
              <a:t>* Vestibular system </a:t>
            </a:r>
            <a:br>
              <a:rPr lang="en" sz="1000">
                <a:latin typeface="Cairo"/>
                <a:ea typeface="Cairo"/>
                <a:cs typeface="Cairo"/>
                <a:sym typeface="Cairo"/>
              </a:rPr>
            </a:br>
            <a:r>
              <a:rPr lang="en" sz="1000">
                <a:latin typeface="Cairo"/>
                <a:ea typeface="Cairo"/>
                <a:cs typeface="Cairo"/>
                <a:sym typeface="Cairo"/>
              </a:rPr>
              <a:t>* Ascending tracts </a:t>
            </a:r>
            <a:br>
              <a:rPr lang="en" sz="1000">
                <a:latin typeface="Cairo"/>
                <a:ea typeface="Cairo"/>
                <a:cs typeface="Cairo"/>
                <a:sym typeface="Cairo"/>
              </a:rPr>
            </a:br>
            <a:br>
              <a:rPr lang="en" sz="1000">
                <a:latin typeface="Cairo"/>
                <a:ea typeface="Cairo"/>
                <a:cs typeface="Cairo"/>
                <a:sym typeface="Cairo"/>
              </a:rPr>
            </a:br>
            <a:r>
              <a:rPr lang="en" sz="1000">
                <a:solidFill>
                  <a:srgbClr val="073763"/>
                </a:solidFill>
                <a:latin typeface="Cairo"/>
                <a:ea typeface="Cairo"/>
                <a:cs typeface="Cairo"/>
                <a:sym typeface="Cairo"/>
              </a:rPr>
              <a:t>8) Mentio</a:t>
            </a:r>
            <a:r>
              <a:rPr lang="en" sz="1000">
                <a:solidFill>
                  <a:srgbClr val="073763"/>
                </a:solidFill>
                <a:latin typeface="Cairo"/>
                <a:ea typeface="Cairo"/>
                <a:cs typeface="Cairo"/>
                <a:sym typeface="Cairo"/>
              </a:rPr>
              <a:t>n</a:t>
            </a:r>
            <a:r>
              <a:rPr lang="en" sz="1000">
                <a:solidFill>
                  <a:srgbClr val="073763"/>
                </a:solidFill>
                <a:latin typeface="Cairo"/>
                <a:ea typeface="Cairo"/>
                <a:cs typeface="Cairo"/>
                <a:sym typeface="Cairo"/>
              </a:rPr>
              <a:t> the two types of proprioception </a:t>
            </a:r>
            <a:br>
              <a:rPr lang="en" sz="1000">
                <a:solidFill>
                  <a:srgbClr val="073763"/>
                </a:solidFill>
                <a:latin typeface="Cairo"/>
                <a:ea typeface="Cairo"/>
                <a:cs typeface="Cairo"/>
                <a:sym typeface="Cairo"/>
              </a:rPr>
            </a:br>
            <a:br>
              <a:rPr lang="en" sz="1000">
                <a:solidFill>
                  <a:srgbClr val="073763"/>
                </a:solidFill>
                <a:latin typeface="Cairo"/>
                <a:ea typeface="Cairo"/>
                <a:cs typeface="Cairo"/>
                <a:sym typeface="Cairo"/>
              </a:rPr>
            </a:br>
            <a:r>
              <a:rPr lang="en" sz="1000">
                <a:latin typeface="Cairo"/>
                <a:ea typeface="Cairo"/>
                <a:cs typeface="Cairo"/>
                <a:sym typeface="Cairo"/>
              </a:rPr>
              <a:t>1-Conscious proprioception: reach the level of cerebral cortex sensory area via dorsal column tract.</a:t>
            </a:r>
            <a:br>
              <a:rPr lang="en" sz="1000">
                <a:latin typeface="Cairo"/>
                <a:ea typeface="Cairo"/>
                <a:cs typeface="Cairo"/>
                <a:sym typeface="Cairo"/>
              </a:rPr>
            </a:br>
            <a:r>
              <a:rPr lang="en" sz="1000">
                <a:latin typeface="Cairo"/>
                <a:ea typeface="Cairo"/>
                <a:cs typeface="Cairo"/>
                <a:sym typeface="Cairo"/>
              </a:rPr>
              <a:t>2- Subconscious proprioception: reach the level of cerebellum via spinocerebellar tracts</a:t>
            </a:r>
            <a:br>
              <a:rPr lang="en" sz="1000">
                <a:latin typeface="Cairo"/>
                <a:ea typeface="Cairo"/>
                <a:cs typeface="Cairo"/>
                <a:sym typeface="Cairo"/>
              </a:rPr>
            </a:br>
            <a:br>
              <a:rPr lang="en" sz="1000">
                <a:latin typeface="Cairo"/>
                <a:ea typeface="Cairo"/>
                <a:cs typeface="Cairo"/>
                <a:sym typeface="Cairo"/>
              </a:rPr>
            </a:br>
            <a:r>
              <a:rPr lang="en" sz="1000">
                <a:solidFill>
                  <a:srgbClr val="073763"/>
                </a:solidFill>
                <a:latin typeface="Cairo"/>
                <a:ea typeface="Cairo"/>
                <a:cs typeface="Cairo"/>
                <a:sym typeface="Cairo"/>
              </a:rPr>
              <a:t>9) Pacinian corpuscles’ Ruffini’s corpuscles are examples of ?</a:t>
            </a:r>
            <a:br>
              <a:rPr lang="en" sz="1000">
                <a:solidFill>
                  <a:srgbClr val="073763"/>
                </a:solidFill>
                <a:latin typeface="Cairo"/>
                <a:ea typeface="Cairo"/>
                <a:cs typeface="Cairo"/>
                <a:sym typeface="Cairo"/>
              </a:rPr>
            </a:br>
            <a:br>
              <a:rPr lang="en" sz="1000">
                <a:solidFill>
                  <a:srgbClr val="073763"/>
                </a:solidFill>
                <a:latin typeface="Cairo"/>
                <a:ea typeface="Cairo"/>
                <a:cs typeface="Cairo"/>
                <a:sym typeface="Cairo"/>
              </a:rPr>
            </a:br>
            <a:r>
              <a:rPr lang="en" sz="1000">
                <a:latin typeface="Cairo"/>
                <a:ea typeface="Cairo"/>
                <a:cs typeface="Cairo"/>
                <a:sym typeface="Cairo"/>
              </a:rPr>
              <a:t>Joint kinesthetic receptors</a:t>
            </a:r>
            <a:br>
              <a:rPr lang="en" sz="1000">
                <a:latin typeface="Cairo"/>
                <a:ea typeface="Cairo"/>
                <a:cs typeface="Cairo"/>
                <a:sym typeface="Cairo"/>
              </a:rPr>
            </a:br>
            <a:br>
              <a:rPr lang="en" sz="1000">
                <a:latin typeface="Cairo"/>
                <a:ea typeface="Cairo"/>
                <a:cs typeface="Cairo"/>
                <a:sym typeface="Cairo"/>
              </a:rPr>
            </a:br>
            <a:r>
              <a:rPr lang="en" sz="1000">
                <a:solidFill>
                  <a:srgbClr val="073763"/>
                </a:solidFill>
                <a:latin typeface="Cairo"/>
                <a:ea typeface="Cairo"/>
                <a:cs typeface="Cairo"/>
                <a:sym typeface="Cairo"/>
              </a:rPr>
              <a:t>10) two point discrimination depend on</a:t>
            </a:r>
            <a:br>
              <a:rPr lang="en" sz="1000">
                <a:solidFill>
                  <a:srgbClr val="073763"/>
                </a:solidFill>
                <a:latin typeface="Cairo"/>
                <a:ea typeface="Cairo"/>
                <a:cs typeface="Cairo"/>
                <a:sym typeface="Cairo"/>
              </a:rPr>
            </a:br>
            <a:br>
              <a:rPr lang="en" sz="1000">
                <a:solidFill>
                  <a:srgbClr val="073763"/>
                </a:solidFill>
                <a:latin typeface="Cairo"/>
                <a:ea typeface="Cairo"/>
                <a:cs typeface="Cairo"/>
                <a:sym typeface="Cairo"/>
              </a:rPr>
            </a:br>
            <a:r>
              <a:rPr lang="en" sz="1000">
                <a:latin typeface="Cairo"/>
                <a:ea typeface="Cairo"/>
                <a:cs typeface="Cairo"/>
                <a:sym typeface="Cairo"/>
              </a:rPr>
              <a:t>*Number of receptors </a:t>
            </a:r>
            <a:br>
              <a:rPr lang="en" sz="1000">
                <a:latin typeface="Cairo"/>
                <a:ea typeface="Cairo"/>
                <a:cs typeface="Cairo"/>
                <a:sym typeface="Cairo"/>
              </a:rPr>
            </a:br>
            <a:r>
              <a:rPr lang="en" sz="1000">
                <a:latin typeface="Cairo"/>
                <a:ea typeface="Cairo"/>
                <a:cs typeface="Cairo"/>
                <a:sym typeface="Cairo"/>
              </a:rPr>
              <a:t>*Area of representation</a:t>
            </a:r>
            <a:br>
              <a:rPr lang="en" sz="1000">
                <a:latin typeface="Cairo"/>
                <a:ea typeface="Cairo"/>
                <a:cs typeface="Cairo"/>
                <a:sym typeface="Cairo"/>
              </a:rPr>
            </a:br>
            <a:br>
              <a:rPr lang="en" sz="1000">
                <a:latin typeface="Cairo"/>
                <a:ea typeface="Cairo"/>
                <a:cs typeface="Cairo"/>
                <a:sym typeface="Cairo"/>
              </a:rPr>
            </a:br>
            <a:endParaRPr sz="1000">
              <a:latin typeface="Cairo"/>
              <a:ea typeface="Cairo"/>
              <a:cs typeface="Cairo"/>
              <a:sym typeface="Cairo"/>
            </a:endParaRPr>
          </a:p>
        </p:txBody>
      </p:sp>
      <p:sp>
        <p:nvSpPr>
          <p:cNvPr id="337" name="Google Shape;337;p43"/>
          <p:cNvSpPr txBox="1"/>
          <p:nvPr/>
        </p:nvSpPr>
        <p:spPr>
          <a:xfrm>
            <a:off x="1901066" y="6923903"/>
            <a:ext cx="1639800" cy="9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000">
                <a:solidFill>
                  <a:schemeClr val="dk1"/>
                </a:solidFill>
                <a:latin typeface="Comfortaa"/>
                <a:ea typeface="Comfortaa"/>
                <a:cs typeface="Comfortaa"/>
                <a:sym typeface="Comfortaa"/>
              </a:rPr>
              <a:t>*</a:t>
            </a:r>
            <a:r>
              <a:rPr b="1" lang="en" sz="1000">
                <a:solidFill>
                  <a:schemeClr val="dk1"/>
                </a:solidFill>
                <a:latin typeface="Comfortaa"/>
                <a:ea typeface="Comfortaa"/>
                <a:cs typeface="Comfortaa"/>
                <a:sym typeface="Comfortaa"/>
              </a:rPr>
              <a:t>Visual system </a:t>
            </a:r>
            <a:br>
              <a:rPr b="1" lang="en" sz="1000">
                <a:solidFill>
                  <a:schemeClr val="dk1"/>
                </a:solidFill>
                <a:latin typeface="Comfortaa"/>
                <a:ea typeface="Comfortaa"/>
                <a:cs typeface="Comfortaa"/>
                <a:sym typeface="Comfortaa"/>
              </a:rPr>
            </a:br>
            <a:r>
              <a:rPr b="1" lang="en" sz="1000">
                <a:solidFill>
                  <a:schemeClr val="dk1"/>
                </a:solidFill>
                <a:latin typeface="Comfortaa"/>
                <a:ea typeface="Comfortaa"/>
                <a:cs typeface="Comfortaa"/>
                <a:sym typeface="Comfortaa"/>
              </a:rPr>
              <a:t>*Cerebellum</a:t>
            </a:r>
            <a:br>
              <a:rPr b="1" lang="en" sz="1000">
                <a:solidFill>
                  <a:schemeClr val="dk1"/>
                </a:solidFill>
                <a:latin typeface="Comfortaa"/>
                <a:ea typeface="Comfortaa"/>
                <a:cs typeface="Comfortaa"/>
                <a:sym typeface="Comfortaa"/>
              </a:rPr>
            </a:br>
            <a:r>
              <a:rPr b="1" lang="en" sz="1000">
                <a:solidFill>
                  <a:schemeClr val="dk1"/>
                </a:solidFill>
                <a:latin typeface="Comfortaa"/>
                <a:ea typeface="Comfortaa"/>
                <a:cs typeface="Comfortaa"/>
                <a:sym typeface="Comfortaa"/>
              </a:rPr>
              <a:t>*Cerebral cortex </a:t>
            </a:r>
            <a:endParaRPr/>
          </a:p>
        </p:txBody>
      </p:sp>
      <p:sp>
        <p:nvSpPr>
          <p:cNvPr id="338" name="Google Shape;338;p43"/>
          <p:cNvSpPr txBox="1"/>
          <p:nvPr/>
        </p:nvSpPr>
        <p:spPr>
          <a:xfrm rot="10800000">
            <a:off x="5583050" y="8630651"/>
            <a:ext cx="1272900" cy="12723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2"/>
              </a:buClr>
              <a:buSzPts val="1400"/>
              <a:buFont typeface="Cairo"/>
              <a:buAutoNum type="arabicPeriod"/>
            </a:pPr>
            <a:r>
              <a:rPr b="1" lang="en">
                <a:solidFill>
                  <a:schemeClr val="dk2"/>
                </a:solidFill>
                <a:latin typeface="Cairo"/>
                <a:ea typeface="Cairo"/>
                <a:cs typeface="Cairo"/>
                <a:sym typeface="Cairo"/>
              </a:rPr>
              <a:t>C</a:t>
            </a:r>
            <a:endParaRPr b="1">
              <a:solidFill>
                <a:schemeClr val="dk2"/>
              </a:solidFill>
              <a:latin typeface="Cairo"/>
              <a:ea typeface="Cairo"/>
              <a:cs typeface="Cairo"/>
              <a:sym typeface="Cairo"/>
            </a:endParaRPr>
          </a:p>
          <a:p>
            <a:pPr indent="-317500" lvl="0" marL="457200" rtl="0" algn="l">
              <a:spcBef>
                <a:spcPts val="0"/>
              </a:spcBef>
              <a:spcAft>
                <a:spcPts val="0"/>
              </a:spcAft>
              <a:buClr>
                <a:schemeClr val="dk2"/>
              </a:buClr>
              <a:buSzPts val="1400"/>
              <a:buFont typeface="Cairo"/>
              <a:buAutoNum type="arabicPeriod"/>
            </a:pPr>
            <a:r>
              <a:rPr b="1" lang="en">
                <a:solidFill>
                  <a:schemeClr val="dk2"/>
                </a:solidFill>
                <a:latin typeface="Cairo"/>
                <a:ea typeface="Cairo"/>
                <a:cs typeface="Cairo"/>
                <a:sym typeface="Cairo"/>
              </a:rPr>
              <a:t>D</a:t>
            </a:r>
            <a:endParaRPr b="1">
              <a:solidFill>
                <a:schemeClr val="dk2"/>
              </a:solidFill>
              <a:latin typeface="Cairo"/>
              <a:ea typeface="Cairo"/>
              <a:cs typeface="Cairo"/>
              <a:sym typeface="Cairo"/>
            </a:endParaRPr>
          </a:p>
          <a:p>
            <a:pPr indent="-317500" lvl="0" marL="457200" rtl="0" algn="l">
              <a:spcBef>
                <a:spcPts val="0"/>
              </a:spcBef>
              <a:spcAft>
                <a:spcPts val="0"/>
              </a:spcAft>
              <a:buClr>
                <a:schemeClr val="dk2"/>
              </a:buClr>
              <a:buSzPts val="1400"/>
              <a:buFont typeface="Cairo"/>
              <a:buAutoNum type="arabicPeriod"/>
            </a:pPr>
            <a:r>
              <a:rPr b="1" lang="en">
                <a:solidFill>
                  <a:schemeClr val="dk2"/>
                </a:solidFill>
                <a:latin typeface="Cairo"/>
                <a:ea typeface="Cairo"/>
                <a:cs typeface="Cairo"/>
                <a:sym typeface="Cairo"/>
              </a:rPr>
              <a:t>C</a:t>
            </a:r>
            <a:endParaRPr b="1">
              <a:solidFill>
                <a:schemeClr val="dk2"/>
              </a:solidFill>
              <a:latin typeface="Cairo"/>
              <a:ea typeface="Cairo"/>
              <a:cs typeface="Cairo"/>
              <a:sym typeface="Cairo"/>
            </a:endParaRPr>
          </a:p>
          <a:p>
            <a:pPr indent="-317500" lvl="0" marL="457200" rtl="0" algn="l">
              <a:spcBef>
                <a:spcPts val="0"/>
              </a:spcBef>
              <a:spcAft>
                <a:spcPts val="0"/>
              </a:spcAft>
              <a:buClr>
                <a:schemeClr val="dk2"/>
              </a:buClr>
              <a:buSzPts val="1400"/>
              <a:buFont typeface="Cairo"/>
              <a:buAutoNum type="arabicPeriod"/>
            </a:pPr>
            <a:r>
              <a:rPr b="1" lang="en">
                <a:solidFill>
                  <a:schemeClr val="dk2"/>
                </a:solidFill>
                <a:latin typeface="Cairo"/>
                <a:ea typeface="Cairo"/>
                <a:cs typeface="Cairo"/>
                <a:sym typeface="Cairo"/>
              </a:rPr>
              <a:t>B</a:t>
            </a:r>
            <a:endParaRPr b="1">
              <a:solidFill>
                <a:schemeClr val="dk2"/>
              </a:solidFill>
              <a:latin typeface="Cairo"/>
              <a:ea typeface="Cairo"/>
              <a:cs typeface="Cairo"/>
              <a:sym typeface="Cairo"/>
            </a:endParaRPr>
          </a:p>
          <a:p>
            <a:pPr indent="-317500" lvl="0" marL="457200" rtl="0" algn="l">
              <a:spcBef>
                <a:spcPts val="0"/>
              </a:spcBef>
              <a:spcAft>
                <a:spcPts val="0"/>
              </a:spcAft>
              <a:buClr>
                <a:schemeClr val="dk2"/>
              </a:buClr>
              <a:buSzPts val="1400"/>
              <a:buFont typeface="Cairo"/>
              <a:buAutoNum type="arabicPeriod"/>
            </a:pPr>
            <a:r>
              <a:rPr b="1" lang="en">
                <a:solidFill>
                  <a:schemeClr val="dk2"/>
                </a:solidFill>
                <a:latin typeface="Cairo"/>
                <a:ea typeface="Cairo"/>
                <a:cs typeface="Cairo"/>
                <a:sym typeface="Cairo"/>
              </a:rPr>
              <a:t>C</a:t>
            </a:r>
            <a:endParaRPr b="1">
              <a:solidFill>
                <a:schemeClr val="dk2"/>
              </a:solidFill>
              <a:latin typeface="Cairo"/>
              <a:ea typeface="Cairo"/>
              <a:cs typeface="Cairo"/>
              <a:sym typeface="Cair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8"/>
          <p:cNvSpPr txBox="1"/>
          <p:nvPr/>
        </p:nvSpPr>
        <p:spPr>
          <a:xfrm flipH="1" rot="5400000">
            <a:off x="5235000" y="3689025"/>
            <a:ext cx="3048600" cy="22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16th</a:t>
            </a:r>
            <a:r>
              <a:rPr b="1" lang="en">
                <a:solidFill>
                  <a:srgbClr val="2C5072"/>
                </a:solidFill>
                <a:latin typeface="Cairo"/>
                <a:ea typeface="Cairo"/>
                <a:cs typeface="Cairo"/>
                <a:sym typeface="Cairo"/>
              </a:rPr>
              <a:t> Lecture  ∣ The Physiology Team</a:t>
            </a:r>
            <a:endParaRPr b="1">
              <a:solidFill>
                <a:srgbClr val="2C5072"/>
              </a:solidFill>
              <a:latin typeface="Cairo"/>
              <a:ea typeface="Cairo"/>
              <a:cs typeface="Cairo"/>
              <a:sym typeface="Cairo"/>
            </a:endParaRPr>
          </a:p>
        </p:txBody>
      </p:sp>
      <p:sp>
        <p:nvSpPr>
          <p:cNvPr id="155" name="Google Shape;155;p28"/>
          <p:cNvSpPr txBox="1"/>
          <p:nvPr/>
        </p:nvSpPr>
        <p:spPr>
          <a:xfrm>
            <a:off x="105977" y="-6"/>
            <a:ext cx="5486400" cy="469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B5394"/>
              </a:buClr>
              <a:buSzPts val="1800"/>
              <a:buFont typeface="Economica"/>
              <a:buChar char="❖"/>
            </a:pPr>
            <a:r>
              <a:rPr b="1" lang="en" sz="1800">
                <a:solidFill>
                  <a:srgbClr val="0B5394"/>
                </a:solidFill>
                <a:latin typeface="Economica"/>
                <a:ea typeface="Economica"/>
                <a:cs typeface="Economica"/>
                <a:sym typeface="Economica"/>
              </a:rPr>
              <a:t>Terminology </a:t>
            </a:r>
            <a:endParaRPr b="1" sz="1800">
              <a:solidFill>
                <a:srgbClr val="0B5394"/>
              </a:solidFill>
              <a:latin typeface="Economica"/>
              <a:ea typeface="Economica"/>
              <a:cs typeface="Economica"/>
              <a:sym typeface="Economica"/>
            </a:endParaRPr>
          </a:p>
        </p:txBody>
      </p:sp>
      <p:graphicFrame>
        <p:nvGraphicFramePr>
          <p:cNvPr id="156" name="Google Shape;156;p28"/>
          <p:cNvGraphicFramePr/>
          <p:nvPr/>
        </p:nvGraphicFramePr>
        <p:xfrm>
          <a:off x="105986" y="589449"/>
          <a:ext cx="3000000" cy="3000000"/>
        </p:xfrm>
        <a:graphic>
          <a:graphicData uri="http://schemas.openxmlformats.org/drawingml/2006/table">
            <a:tbl>
              <a:tblPr>
                <a:noFill/>
                <a:tableStyleId>{F3712956-AAF5-4494-8889-791DA237F952}</a:tableStyleId>
              </a:tblPr>
              <a:tblGrid>
                <a:gridCol w="1443175"/>
                <a:gridCol w="4875225"/>
              </a:tblGrid>
              <a:tr h="554200">
                <a:tc>
                  <a:txBody>
                    <a:bodyPr>
                      <a:noAutofit/>
                    </a:bodyPr>
                    <a:lstStyle/>
                    <a:p>
                      <a:pPr indent="0" lvl="0" marL="0" rtl="0" algn="l">
                        <a:spcBef>
                          <a:spcPts val="0"/>
                        </a:spcBef>
                        <a:spcAft>
                          <a:spcPts val="0"/>
                        </a:spcAft>
                        <a:buNone/>
                      </a:pPr>
                      <a:r>
                        <a:rPr lang="en" sz="1300">
                          <a:solidFill>
                            <a:srgbClr val="FFFFFF"/>
                          </a:solidFill>
                          <a:latin typeface="Cairo"/>
                          <a:ea typeface="Cairo"/>
                          <a:cs typeface="Cairo"/>
                          <a:sym typeface="Cairo"/>
                        </a:rPr>
                        <a:t>Terminology </a:t>
                      </a:r>
                      <a:endParaRPr sz="1300">
                        <a:solidFill>
                          <a:srgbClr val="FFFFFF"/>
                        </a:solidFill>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073763"/>
                    </a:solidFill>
                  </a:tcPr>
                </a:tc>
                <a:tc>
                  <a:txBody>
                    <a:bodyPr>
                      <a:noAutofit/>
                    </a:bodyPr>
                    <a:lstStyle/>
                    <a:p>
                      <a:pPr indent="0" lvl="0" marL="0" rtl="0" algn="l">
                        <a:spcBef>
                          <a:spcPts val="0"/>
                        </a:spcBef>
                        <a:spcAft>
                          <a:spcPts val="0"/>
                        </a:spcAft>
                        <a:buNone/>
                      </a:pPr>
                      <a:r>
                        <a:rPr lang="en" sz="1300">
                          <a:solidFill>
                            <a:schemeClr val="lt1"/>
                          </a:solidFill>
                          <a:latin typeface="Cairo"/>
                          <a:ea typeface="Cairo"/>
                          <a:cs typeface="Cairo"/>
                          <a:sym typeface="Cairo"/>
                        </a:rPr>
                        <a:t>Definition</a:t>
                      </a:r>
                      <a:r>
                        <a:rPr lang="en" sz="1300">
                          <a:latin typeface="Cairo"/>
                          <a:ea typeface="Cairo"/>
                          <a:cs typeface="Cairo"/>
                          <a:sym typeface="Cairo"/>
                        </a:rPr>
                        <a:t>  </a:t>
                      </a:r>
                      <a:endParaRPr sz="1300">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073763"/>
                    </a:solidFill>
                  </a:tcPr>
                </a:tc>
              </a:tr>
              <a:tr h="1209625">
                <a:tc>
                  <a:txBody>
                    <a:bodyPr>
                      <a:noAutofit/>
                    </a:bodyPr>
                    <a:lstStyle/>
                    <a:p>
                      <a:pPr indent="0" lvl="0" marL="0" rtl="0" algn="l">
                        <a:spcBef>
                          <a:spcPts val="0"/>
                        </a:spcBef>
                        <a:spcAft>
                          <a:spcPts val="0"/>
                        </a:spcAft>
                        <a:buNone/>
                      </a:pPr>
                      <a:r>
                        <a:rPr b="1" lang="en" sz="1300">
                          <a:solidFill>
                            <a:srgbClr val="073763"/>
                          </a:solidFill>
                          <a:highlight>
                            <a:srgbClr val="C27BA0"/>
                          </a:highlight>
                          <a:latin typeface="Cairo"/>
                          <a:ea typeface="Cairo"/>
                          <a:cs typeface="Cairo"/>
                          <a:sym typeface="Cairo"/>
                        </a:rPr>
                        <a:t>Proprioception</a:t>
                      </a:r>
                      <a:endParaRPr b="1" sz="1300">
                        <a:solidFill>
                          <a:srgbClr val="073763"/>
                        </a:solidFill>
                        <a:highlight>
                          <a:srgbClr val="C27BA0"/>
                        </a:highlight>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c>
                  <a:txBody>
                    <a:bodyPr>
                      <a:noAutofit/>
                    </a:bodyPr>
                    <a:lstStyle/>
                    <a:p>
                      <a:pPr indent="0" lvl="0" marL="0" rtl="0" algn="l">
                        <a:spcBef>
                          <a:spcPts val="0"/>
                        </a:spcBef>
                        <a:spcAft>
                          <a:spcPts val="0"/>
                        </a:spcAft>
                        <a:buNone/>
                      </a:pPr>
                      <a:r>
                        <a:rPr lang="en" sz="1300">
                          <a:solidFill>
                            <a:schemeClr val="dk1"/>
                          </a:solidFill>
                          <a:latin typeface="Cairo"/>
                          <a:ea typeface="Cairo"/>
                          <a:cs typeface="Cairo"/>
                          <a:sym typeface="Cairo"/>
                        </a:rPr>
                        <a:t>Proprioception in </a:t>
                      </a:r>
                      <a:r>
                        <a:rPr lang="en" sz="1300">
                          <a:solidFill>
                            <a:srgbClr val="111111"/>
                          </a:solidFill>
                          <a:highlight>
                            <a:srgbClr val="FFFFFF"/>
                          </a:highlight>
                          <a:latin typeface="Cairo"/>
                          <a:ea typeface="Cairo"/>
                          <a:cs typeface="Cairo"/>
                          <a:sym typeface="Cairo"/>
                        </a:rPr>
                        <a:t>Latin means proprius which means "one's own" or "individual". Perception is the sense of the relative position of neighbouring parts of the body and strength of effort being employed in movement. </a:t>
                      </a:r>
                      <a:r>
                        <a:rPr b="1" lang="en" sz="1300">
                          <a:solidFill>
                            <a:srgbClr val="B7B7B7"/>
                          </a:solidFill>
                          <a:highlight>
                            <a:srgbClr val="FFFFFF"/>
                          </a:highlight>
                          <a:latin typeface="Cairo"/>
                          <a:ea typeface="Cairo"/>
                          <a:cs typeface="Cairo"/>
                          <a:sym typeface="Cairo"/>
                        </a:rPr>
                        <a:t>Proprioception</a:t>
                      </a:r>
                      <a:r>
                        <a:rPr lang="en" sz="1300">
                          <a:solidFill>
                            <a:srgbClr val="B7B7B7"/>
                          </a:solidFill>
                          <a:highlight>
                            <a:srgbClr val="FFFFFF"/>
                          </a:highlight>
                          <a:latin typeface="Cairo"/>
                          <a:ea typeface="Cairo"/>
                          <a:cs typeface="Cairo"/>
                          <a:sym typeface="Cairo"/>
                        </a:rPr>
                        <a:t> is defined as our body's ability to know where it is in space.</a:t>
                      </a:r>
                      <a:endParaRPr sz="1300">
                        <a:solidFill>
                          <a:srgbClr val="B7B7B7"/>
                        </a:solidFill>
                        <a:highlight>
                          <a:srgbClr val="FFFFFF"/>
                        </a:highlight>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r>
              <a:tr h="838875">
                <a:tc>
                  <a:txBody>
                    <a:bodyPr>
                      <a:noAutofit/>
                    </a:bodyPr>
                    <a:lstStyle/>
                    <a:p>
                      <a:pPr indent="0" lvl="0" marL="0" rtl="0" algn="l">
                        <a:spcBef>
                          <a:spcPts val="0"/>
                        </a:spcBef>
                        <a:spcAft>
                          <a:spcPts val="0"/>
                        </a:spcAft>
                        <a:buNone/>
                      </a:pPr>
                      <a:r>
                        <a:rPr b="1" lang="en" sz="1300">
                          <a:solidFill>
                            <a:srgbClr val="073763"/>
                          </a:solidFill>
                          <a:highlight>
                            <a:srgbClr val="93C47D"/>
                          </a:highlight>
                          <a:latin typeface="Cairo"/>
                          <a:ea typeface="Cairo"/>
                          <a:cs typeface="Cairo"/>
                          <a:sym typeface="Cairo"/>
                        </a:rPr>
                        <a:t>Exteroception</a:t>
                      </a:r>
                      <a:endParaRPr b="1" sz="1300">
                        <a:solidFill>
                          <a:srgbClr val="073763"/>
                        </a:solidFill>
                        <a:highlight>
                          <a:srgbClr val="93C47D"/>
                        </a:highlight>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c>
                  <a:txBody>
                    <a:bodyPr>
                      <a:noAutofit/>
                    </a:bodyPr>
                    <a:lstStyle/>
                    <a:p>
                      <a:pPr indent="0" lvl="0" marL="0" rtl="0" algn="l">
                        <a:spcBef>
                          <a:spcPts val="0"/>
                        </a:spcBef>
                        <a:spcAft>
                          <a:spcPts val="0"/>
                        </a:spcAft>
                        <a:buClr>
                          <a:schemeClr val="dk1"/>
                        </a:buClr>
                        <a:buSzPts val="1100"/>
                        <a:buFont typeface="Arial"/>
                        <a:buNone/>
                      </a:pPr>
                      <a:r>
                        <a:rPr lang="en" sz="1300">
                          <a:latin typeface="Cairo"/>
                          <a:ea typeface="Cairo"/>
                          <a:cs typeface="Cairo"/>
                          <a:sym typeface="Cairo"/>
                        </a:rPr>
                        <a:t>B</a:t>
                      </a:r>
                      <a:r>
                        <a:rPr lang="en" sz="1300">
                          <a:latin typeface="Cairo"/>
                          <a:ea typeface="Cairo"/>
                          <a:cs typeface="Cairo"/>
                          <a:sym typeface="Cairo"/>
                        </a:rPr>
                        <a:t>y which one perceives the outside world. </a:t>
                      </a:r>
                      <a:r>
                        <a:rPr b="1" lang="en" sz="1300">
                          <a:solidFill>
                            <a:srgbClr val="B7B7B7"/>
                          </a:solidFill>
                          <a:latin typeface="Cairo"/>
                          <a:ea typeface="Cairo"/>
                          <a:cs typeface="Cairo"/>
                          <a:sym typeface="Cairo"/>
                        </a:rPr>
                        <a:t>Exteroception </a:t>
                      </a:r>
                      <a:r>
                        <a:rPr lang="en" sz="1300">
                          <a:solidFill>
                            <a:srgbClr val="B7B7B7"/>
                          </a:solidFill>
                          <a:latin typeface="Cairo"/>
                          <a:ea typeface="Cairo"/>
                          <a:cs typeface="Cairo"/>
                          <a:sym typeface="Cairo"/>
                        </a:rPr>
                        <a:t>is the </a:t>
                      </a:r>
                      <a:r>
                        <a:rPr lang="en" sz="1300">
                          <a:solidFill>
                            <a:srgbClr val="B7B7B7"/>
                          </a:solidFill>
                          <a:highlight>
                            <a:srgbClr val="FFFFFF"/>
                          </a:highlight>
                          <a:latin typeface="Cairo"/>
                          <a:ea typeface="Cairo"/>
                          <a:cs typeface="Cairo"/>
                          <a:sym typeface="Cairo"/>
                        </a:rPr>
                        <a:t>sensitivity to stimuli originating outside of the body.</a:t>
                      </a:r>
                      <a:endParaRPr sz="1300">
                        <a:solidFill>
                          <a:srgbClr val="B7B7B7"/>
                        </a:solidFill>
                        <a:latin typeface="Cairo"/>
                        <a:ea typeface="Cairo"/>
                        <a:cs typeface="Cairo"/>
                        <a:sym typeface="Cairo"/>
                      </a:endParaRPr>
                    </a:p>
                    <a:p>
                      <a:pPr indent="0" lvl="0" marL="0" rtl="0" algn="l">
                        <a:spcBef>
                          <a:spcPts val="0"/>
                        </a:spcBef>
                        <a:spcAft>
                          <a:spcPts val="0"/>
                        </a:spcAft>
                        <a:buNone/>
                      </a:pPr>
                      <a:r>
                        <a:t/>
                      </a:r>
                      <a:endParaRPr sz="1300">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r>
              <a:tr h="1078150">
                <a:tc>
                  <a:txBody>
                    <a:bodyPr>
                      <a:noAutofit/>
                    </a:bodyPr>
                    <a:lstStyle/>
                    <a:p>
                      <a:pPr indent="0" lvl="0" marL="0" rtl="0" algn="l">
                        <a:spcBef>
                          <a:spcPts val="0"/>
                        </a:spcBef>
                        <a:spcAft>
                          <a:spcPts val="0"/>
                        </a:spcAft>
                        <a:buNone/>
                      </a:pPr>
                      <a:r>
                        <a:rPr b="1" lang="en" sz="1300">
                          <a:solidFill>
                            <a:srgbClr val="073763"/>
                          </a:solidFill>
                          <a:highlight>
                            <a:srgbClr val="A2C4C9"/>
                          </a:highlight>
                          <a:latin typeface="Cairo"/>
                          <a:ea typeface="Cairo"/>
                          <a:cs typeface="Cairo"/>
                          <a:sym typeface="Cairo"/>
                        </a:rPr>
                        <a:t>Interoception</a:t>
                      </a:r>
                      <a:endParaRPr b="1" sz="1300">
                        <a:solidFill>
                          <a:srgbClr val="073763"/>
                        </a:solidFill>
                        <a:highlight>
                          <a:srgbClr val="A2C4C9"/>
                        </a:highlight>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c>
                  <a:txBody>
                    <a:bodyPr>
                      <a:noAutofit/>
                    </a:bodyPr>
                    <a:lstStyle/>
                    <a:p>
                      <a:pPr indent="0" lvl="0" marL="0" rtl="0" algn="l">
                        <a:spcBef>
                          <a:spcPts val="0"/>
                        </a:spcBef>
                        <a:spcAft>
                          <a:spcPts val="0"/>
                        </a:spcAft>
                        <a:buClr>
                          <a:srgbClr val="000000"/>
                        </a:buClr>
                        <a:buSzPts val="1100"/>
                        <a:buFont typeface="Arial"/>
                        <a:buNone/>
                      </a:pPr>
                      <a:r>
                        <a:rPr lang="en" sz="1300">
                          <a:latin typeface="Cairo"/>
                          <a:ea typeface="Cairo"/>
                          <a:cs typeface="Cairo"/>
                          <a:sym typeface="Cairo"/>
                        </a:rPr>
                        <a:t>B</a:t>
                      </a:r>
                      <a:r>
                        <a:rPr lang="en" sz="1300">
                          <a:solidFill>
                            <a:srgbClr val="000000"/>
                          </a:solidFill>
                          <a:latin typeface="Cairo"/>
                          <a:ea typeface="Cairo"/>
                          <a:cs typeface="Cairo"/>
                          <a:sym typeface="Cairo"/>
                        </a:rPr>
                        <a:t>y which one perceives pain,</a:t>
                      </a:r>
                      <a:r>
                        <a:rPr lang="en" sz="1300">
                          <a:latin typeface="Cairo"/>
                          <a:ea typeface="Cairo"/>
                          <a:cs typeface="Cairo"/>
                          <a:sym typeface="Cairo"/>
                        </a:rPr>
                        <a:t> </a:t>
                      </a:r>
                      <a:r>
                        <a:rPr lang="en" sz="1300">
                          <a:solidFill>
                            <a:srgbClr val="000000"/>
                          </a:solidFill>
                          <a:latin typeface="Cairo"/>
                          <a:ea typeface="Cairo"/>
                          <a:cs typeface="Cairo"/>
                          <a:sym typeface="Cairo"/>
                        </a:rPr>
                        <a:t>hunger, etc., and the movement of internal</a:t>
                      </a:r>
                      <a:r>
                        <a:rPr lang="en" sz="1300">
                          <a:latin typeface="Cairo"/>
                          <a:ea typeface="Cairo"/>
                          <a:cs typeface="Cairo"/>
                          <a:sym typeface="Cairo"/>
                        </a:rPr>
                        <a:t> </a:t>
                      </a:r>
                      <a:r>
                        <a:rPr lang="en" sz="1300">
                          <a:solidFill>
                            <a:srgbClr val="000000"/>
                          </a:solidFill>
                          <a:latin typeface="Cairo"/>
                          <a:ea typeface="Cairo"/>
                          <a:cs typeface="Cairo"/>
                          <a:sym typeface="Cairo"/>
                        </a:rPr>
                        <a:t>organs. </a:t>
                      </a:r>
                      <a:r>
                        <a:rPr b="1" lang="en" sz="1300">
                          <a:solidFill>
                            <a:srgbClr val="B7B7B7"/>
                          </a:solidFill>
                          <a:latin typeface="Cairo"/>
                          <a:ea typeface="Cairo"/>
                          <a:cs typeface="Cairo"/>
                          <a:sym typeface="Cairo"/>
                        </a:rPr>
                        <a:t>I</a:t>
                      </a:r>
                      <a:r>
                        <a:rPr b="1" lang="en" sz="1300">
                          <a:solidFill>
                            <a:srgbClr val="B7B7B7"/>
                          </a:solidFill>
                          <a:highlight>
                            <a:srgbClr val="FFFFFF"/>
                          </a:highlight>
                          <a:latin typeface="Cairo"/>
                          <a:ea typeface="Cairo"/>
                          <a:cs typeface="Cairo"/>
                          <a:sym typeface="Cairo"/>
                        </a:rPr>
                        <a:t>nteroception</a:t>
                      </a:r>
                      <a:r>
                        <a:rPr lang="en" sz="1300">
                          <a:solidFill>
                            <a:srgbClr val="B7B7B7"/>
                          </a:solidFill>
                          <a:highlight>
                            <a:srgbClr val="FFFFFF"/>
                          </a:highlight>
                          <a:latin typeface="Cairo"/>
                          <a:ea typeface="Cairo"/>
                          <a:cs typeface="Cairo"/>
                          <a:sym typeface="Cairo"/>
                        </a:rPr>
                        <a:t> is a lesser-known sense that helps you understand and feel what's going on inside your body.</a:t>
                      </a:r>
                      <a:endParaRPr sz="1300">
                        <a:latin typeface="Cairo"/>
                        <a:ea typeface="Cairo"/>
                        <a:cs typeface="Cairo"/>
                        <a:sym typeface="Cairo"/>
                      </a:endParaRPr>
                    </a:p>
                  </a:txBody>
                  <a:tcPr marT="91425" marB="91425" marR="91425" marL="91425">
                    <a:lnL cap="flat" cmpd="sng" w="9525">
                      <a:solidFill>
                        <a:srgbClr val="073763"/>
                      </a:solidFill>
                      <a:prstDash val="dash"/>
                      <a:round/>
                      <a:headEnd len="sm" w="sm" type="none"/>
                      <a:tailEnd len="sm" w="sm" type="none"/>
                    </a:lnL>
                    <a:lnR cap="flat" cmpd="sng" w="9525">
                      <a:solidFill>
                        <a:srgbClr val="073763"/>
                      </a:solidFill>
                      <a:prstDash val="dash"/>
                      <a:round/>
                      <a:headEnd len="sm" w="sm" type="none"/>
                      <a:tailEnd len="sm" w="sm" type="none"/>
                    </a:lnR>
                    <a:lnT cap="flat" cmpd="sng" w="9525">
                      <a:solidFill>
                        <a:srgbClr val="073763"/>
                      </a:solidFill>
                      <a:prstDash val="dash"/>
                      <a:round/>
                      <a:headEnd len="sm" w="sm" type="none"/>
                      <a:tailEnd len="sm" w="sm" type="none"/>
                    </a:lnT>
                    <a:lnB cap="flat" cmpd="sng" w="9525">
                      <a:solidFill>
                        <a:srgbClr val="073763"/>
                      </a:solidFill>
                      <a:prstDash val="dash"/>
                      <a:round/>
                      <a:headEnd len="sm" w="sm" type="none"/>
                      <a:tailEnd len="sm" w="sm" type="none"/>
                    </a:lnB>
                    <a:solidFill>
                      <a:srgbClr val="FFFFFF"/>
                    </a:solidFill>
                  </a:tcPr>
                </a:tc>
              </a:tr>
            </a:tbl>
          </a:graphicData>
        </a:graphic>
      </p:graphicFrame>
      <p:pic>
        <p:nvPicPr>
          <p:cNvPr id="157" name="Google Shape;157;p28"/>
          <p:cNvPicPr preferRelativeResize="0"/>
          <p:nvPr/>
        </p:nvPicPr>
        <p:blipFill rotWithShape="1">
          <a:blip r:embed="rId3">
            <a:alphaModFix/>
          </a:blip>
          <a:srcRect b="12274" l="3853" r="2618" t="7967"/>
          <a:stretch/>
        </p:blipFill>
        <p:spPr>
          <a:xfrm>
            <a:off x="252100" y="4480250"/>
            <a:ext cx="3639600" cy="2524125"/>
          </a:xfrm>
          <a:prstGeom prst="rect">
            <a:avLst/>
          </a:prstGeom>
          <a:noFill/>
          <a:ln>
            <a:noFill/>
          </a:ln>
        </p:spPr>
      </p:pic>
      <p:pic>
        <p:nvPicPr>
          <p:cNvPr id="158" name="Google Shape;158;p28"/>
          <p:cNvPicPr preferRelativeResize="0"/>
          <p:nvPr/>
        </p:nvPicPr>
        <p:blipFill rotWithShape="1">
          <a:blip r:embed="rId4">
            <a:alphaModFix/>
          </a:blip>
          <a:srcRect b="0" l="7097" r="21718" t="0"/>
          <a:stretch/>
        </p:blipFill>
        <p:spPr>
          <a:xfrm>
            <a:off x="3891700" y="4688400"/>
            <a:ext cx="2337375" cy="2205975"/>
          </a:xfrm>
          <a:prstGeom prst="rect">
            <a:avLst/>
          </a:prstGeom>
          <a:noFill/>
          <a:ln>
            <a:noFill/>
          </a:ln>
        </p:spPr>
      </p:pic>
      <p:pic>
        <p:nvPicPr>
          <p:cNvPr descr="Proprioception is defined as our body's ability to know where it is in space. Training our proprioceptive pathways is a vital part of the rehab process and often left out of more traditional rehab plans.&#10;&#10;Interested in this topic? Read more here: https://www.performancehealthcarepdx.com/theadaptableathlete/2016/12/28/balance-trainingthe-most-important-and-most-forgotten-part-of-the-rehab-plan&#10;&#10;Follow us on social media:&#10;• Facebook: https://www.facebook.com/PerformanceHealthcarePDX/&#10;• Instagram: https://www.instagram.com/performancehealthcarepdx/&#10;&#10;&#10;© 2014 Evolve Performance Healthcare&#10;Website: www.performancehealthcarepdx.com&#10;Email: hello@performancehealthcarepdx.com&#10;Location: Portland, OR" id="159" name="Google Shape;159;p28" title="What is Proprioception and Why is it Important? | Portland Chiropractor">
            <a:hlinkClick r:id="rId5"/>
          </p:cNvPr>
          <p:cNvPicPr preferRelativeResize="0"/>
          <p:nvPr/>
        </p:nvPicPr>
        <p:blipFill>
          <a:blip r:embed="rId6">
            <a:alphaModFix/>
          </a:blip>
          <a:stretch>
            <a:fillRect/>
          </a:stretch>
        </p:blipFill>
        <p:spPr>
          <a:xfrm>
            <a:off x="1130825" y="7214325"/>
            <a:ext cx="4596350" cy="2406400"/>
          </a:xfrm>
          <a:prstGeom prst="rect">
            <a:avLst/>
          </a:prstGeom>
          <a:noFill/>
          <a:ln>
            <a:noFill/>
          </a:ln>
        </p:spPr>
      </p:pic>
      <p:pic>
        <p:nvPicPr>
          <p:cNvPr id="160" name="Google Shape;160;p28">
            <a:hlinkClick r:id="rId7"/>
          </p:cNvPr>
          <p:cNvPicPr preferRelativeResize="0"/>
          <p:nvPr/>
        </p:nvPicPr>
        <p:blipFill>
          <a:blip r:embed="rId8">
            <a:alphaModFix/>
          </a:blip>
          <a:stretch>
            <a:fillRect/>
          </a:stretch>
        </p:blipFill>
        <p:spPr>
          <a:xfrm>
            <a:off x="5787852" y="8782243"/>
            <a:ext cx="957350" cy="957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9"/>
          <p:cNvSpPr txBox="1"/>
          <p:nvPr/>
        </p:nvSpPr>
        <p:spPr>
          <a:xfrm>
            <a:off x="304825" y="218750"/>
            <a:ext cx="6178200" cy="457800"/>
          </a:xfrm>
          <a:prstGeom prst="rect">
            <a:avLst/>
          </a:prstGeom>
          <a:noFill/>
          <a:ln>
            <a:noFill/>
          </a:ln>
        </p:spPr>
        <p:txBody>
          <a:bodyPr anchorCtr="0" anchor="t" bIns="91425" lIns="91425" spcFirstLastPara="1" rIns="91425" wrap="square" tIns="91425">
            <a:noAutofit/>
          </a:bodyPr>
          <a:lstStyle/>
          <a:p>
            <a:pPr indent="0" lvl="0" marL="2286000" rtl="0" algn="l">
              <a:spcBef>
                <a:spcPts val="0"/>
              </a:spcBef>
              <a:spcAft>
                <a:spcPts val="0"/>
              </a:spcAft>
              <a:buNone/>
            </a:pPr>
            <a:r>
              <a:rPr b="1" lang="en" sz="2200">
                <a:solidFill>
                  <a:srgbClr val="073763"/>
                </a:solidFill>
                <a:highlight>
                  <a:srgbClr val="D0E0E3"/>
                </a:highlight>
                <a:latin typeface="Economica"/>
                <a:ea typeface="Economica"/>
                <a:cs typeface="Economica"/>
                <a:sym typeface="Economica"/>
              </a:rPr>
              <a:t>    Receptors</a:t>
            </a:r>
            <a:endParaRPr b="1" sz="2200">
              <a:solidFill>
                <a:srgbClr val="073763"/>
              </a:solidFill>
              <a:highlight>
                <a:srgbClr val="D0E0E3"/>
              </a:highlight>
              <a:latin typeface="Economica"/>
              <a:ea typeface="Economica"/>
              <a:cs typeface="Economica"/>
              <a:sym typeface="Economica"/>
            </a:endParaRPr>
          </a:p>
        </p:txBody>
      </p:sp>
      <p:sp>
        <p:nvSpPr>
          <p:cNvPr id="166" name="Google Shape;166;p29"/>
          <p:cNvSpPr txBox="1"/>
          <p:nvPr/>
        </p:nvSpPr>
        <p:spPr>
          <a:xfrm>
            <a:off x="178425" y="802725"/>
            <a:ext cx="6304500" cy="947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73763"/>
                </a:solidFill>
                <a:latin typeface="Cairo"/>
                <a:ea typeface="Cairo"/>
                <a:cs typeface="Cairo"/>
                <a:sym typeface="Cairo"/>
              </a:rPr>
              <a:t>Meaning of Receptors:</a:t>
            </a:r>
            <a:br>
              <a:rPr b="1" lang="en">
                <a:solidFill>
                  <a:srgbClr val="073763"/>
                </a:solidFill>
                <a:latin typeface="Cairo"/>
                <a:ea typeface="Cairo"/>
                <a:cs typeface="Cairo"/>
                <a:sym typeface="Cairo"/>
              </a:rPr>
            </a:br>
            <a:br>
              <a:rPr b="1" lang="en">
                <a:solidFill>
                  <a:srgbClr val="073763"/>
                </a:solidFill>
                <a:latin typeface="Cairo"/>
                <a:ea typeface="Cairo"/>
                <a:cs typeface="Cairo"/>
                <a:sym typeface="Cairo"/>
              </a:rPr>
            </a:br>
            <a:r>
              <a:rPr lang="en">
                <a:solidFill>
                  <a:srgbClr val="073763"/>
                </a:solidFill>
                <a:latin typeface="Cairo"/>
                <a:ea typeface="Cairo"/>
                <a:cs typeface="Cairo"/>
                <a:sym typeface="Cairo"/>
              </a:rPr>
              <a:t>Certain specialized structures are present at the interface of stimulus and afferent nerve fibers. These specialized structures convert any type of energy into electrical energy or action potential in afferent fiber. This action is known as transduction. Hence receptors act as biologic transducers.</a:t>
            </a:r>
            <a:endParaRPr>
              <a:solidFill>
                <a:srgbClr val="073763"/>
              </a:solidFill>
              <a:latin typeface="Cairo"/>
              <a:ea typeface="Cairo"/>
              <a:cs typeface="Cairo"/>
              <a:sym typeface="Cairo"/>
            </a:endParaRPr>
          </a:p>
          <a:p>
            <a:pPr indent="0" lvl="0" marL="0" rtl="0" algn="l">
              <a:spcBef>
                <a:spcPts val="0"/>
              </a:spcBef>
              <a:spcAft>
                <a:spcPts val="0"/>
              </a:spcAft>
              <a:buNone/>
            </a:pPr>
            <a:r>
              <a:t/>
            </a:r>
            <a:endParaRPr b="1">
              <a:solidFill>
                <a:srgbClr val="073763"/>
              </a:solidFill>
              <a:latin typeface="Cairo"/>
              <a:ea typeface="Cairo"/>
              <a:cs typeface="Cairo"/>
              <a:sym typeface="Cairo"/>
            </a:endParaRPr>
          </a:p>
          <a:p>
            <a:pPr indent="0" lvl="0" marL="0" rtl="0" algn="l">
              <a:spcBef>
                <a:spcPts val="0"/>
              </a:spcBef>
              <a:spcAft>
                <a:spcPts val="0"/>
              </a:spcAft>
              <a:buNone/>
            </a:pPr>
            <a:r>
              <a:rPr b="1" lang="en">
                <a:solidFill>
                  <a:srgbClr val="073763"/>
                </a:solidFill>
                <a:latin typeface="Cairo"/>
                <a:ea typeface="Cairo"/>
                <a:cs typeface="Cairo"/>
                <a:sym typeface="Cairo"/>
              </a:rPr>
              <a:t>Somatic receptors:</a:t>
            </a:r>
            <a:endParaRPr b="1">
              <a:solidFill>
                <a:srgbClr val="073763"/>
              </a:solidFill>
              <a:latin typeface="Cairo"/>
              <a:ea typeface="Cairo"/>
              <a:cs typeface="Cairo"/>
              <a:sym typeface="Cairo"/>
            </a:endParaRPr>
          </a:p>
          <a:p>
            <a:pPr indent="0" lvl="0" marL="0" rtl="0" algn="l">
              <a:spcBef>
                <a:spcPts val="0"/>
              </a:spcBef>
              <a:spcAft>
                <a:spcPts val="0"/>
              </a:spcAft>
              <a:buNone/>
            </a:pPr>
            <a:r>
              <a:rPr lang="en">
                <a:solidFill>
                  <a:srgbClr val="073763"/>
                </a:solidFill>
                <a:latin typeface="Cairo"/>
                <a:ea typeface="Cairo"/>
                <a:cs typeface="Cairo"/>
                <a:sym typeface="Cairo"/>
              </a:rPr>
              <a:t>Somatic receptors are specialized structure present at the</a:t>
            </a:r>
            <a:br>
              <a:rPr lang="en">
                <a:solidFill>
                  <a:srgbClr val="073763"/>
                </a:solidFill>
                <a:latin typeface="Cairo"/>
                <a:ea typeface="Cairo"/>
                <a:cs typeface="Cairo"/>
                <a:sym typeface="Cairo"/>
              </a:rPr>
            </a:br>
            <a:r>
              <a:rPr lang="en">
                <a:solidFill>
                  <a:srgbClr val="073763"/>
                </a:solidFill>
                <a:latin typeface="Cairo"/>
                <a:ea typeface="Cairo"/>
                <a:cs typeface="Cairo"/>
                <a:sym typeface="Cairo"/>
              </a:rPr>
              <a:t>peripheral terminations of afferent </a:t>
            </a:r>
            <a:r>
              <a:rPr lang="en">
                <a:solidFill>
                  <a:srgbClr val="073763"/>
                </a:solidFill>
                <a:latin typeface="Cairo"/>
                <a:ea typeface="Cairo"/>
                <a:cs typeface="Cairo"/>
                <a:sym typeface="Cairo"/>
              </a:rPr>
              <a:t>fibers.</a:t>
            </a:r>
            <a:r>
              <a:rPr lang="en">
                <a:solidFill>
                  <a:srgbClr val="073763"/>
                </a:solidFill>
                <a:latin typeface="Cairo"/>
                <a:ea typeface="Cairo"/>
                <a:cs typeface="Cairo"/>
                <a:sym typeface="Cairo"/>
              </a:rPr>
              <a:t>. </a:t>
            </a:r>
            <a:endParaRPr>
              <a:solidFill>
                <a:srgbClr val="073763"/>
              </a:solidFill>
              <a:latin typeface="Cairo"/>
              <a:ea typeface="Cairo"/>
              <a:cs typeface="Cairo"/>
              <a:sym typeface="Cairo"/>
            </a:endParaRPr>
          </a:p>
          <a:p>
            <a:pPr indent="0" lvl="0" marL="0" rtl="0" algn="l">
              <a:spcBef>
                <a:spcPts val="0"/>
              </a:spcBef>
              <a:spcAft>
                <a:spcPts val="0"/>
              </a:spcAft>
              <a:buNone/>
            </a:pPr>
            <a:r>
              <a:rPr lang="en">
                <a:solidFill>
                  <a:srgbClr val="073763"/>
                </a:solidFill>
                <a:latin typeface="Cairo"/>
                <a:ea typeface="Cairo"/>
                <a:cs typeface="Cairo"/>
                <a:sym typeface="Cairo"/>
              </a:rPr>
              <a:t>▪Receptors are detectors and  transducers which transduce different form of energy into action potential</a:t>
            </a:r>
            <a:endParaRPr>
              <a:solidFill>
                <a:srgbClr val="073763"/>
              </a:solidFill>
              <a:latin typeface="Cairo"/>
              <a:ea typeface="Cairo"/>
              <a:cs typeface="Cairo"/>
              <a:sym typeface="Cairo"/>
            </a:endParaRPr>
          </a:p>
          <a:p>
            <a:pPr indent="0" lvl="0" marL="0" rtl="0" algn="l">
              <a:spcBef>
                <a:spcPts val="0"/>
              </a:spcBef>
              <a:spcAft>
                <a:spcPts val="0"/>
              </a:spcAft>
              <a:buNone/>
            </a:pPr>
            <a:r>
              <a:rPr lang="en">
                <a:solidFill>
                  <a:srgbClr val="073763"/>
                </a:solidFill>
                <a:latin typeface="Cairo"/>
                <a:ea typeface="Cairo"/>
                <a:cs typeface="Cairo"/>
                <a:sym typeface="Cairo"/>
              </a:rPr>
              <a:t> ▪They are found in many parts of the body including  the skin (cutaneous receptors), skeletal muscles,  bones and joints (proprioceptors) </a:t>
            </a:r>
            <a:endParaRPr>
              <a:solidFill>
                <a:srgbClr val="073763"/>
              </a:solidFill>
              <a:latin typeface="Cairo"/>
              <a:ea typeface="Cairo"/>
              <a:cs typeface="Cairo"/>
              <a:sym typeface="Cairo"/>
            </a:endParaRPr>
          </a:p>
          <a:p>
            <a:pPr indent="0" lvl="0" marL="0" rtl="0" algn="l">
              <a:spcBef>
                <a:spcPts val="0"/>
              </a:spcBef>
              <a:spcAft>
                <a:spcPts val="0"/>
              </a:spcAft>
              <a:buNone/>
            </a:pPr>
            <a:r>
              <a:rPr lang="en">
                <a:solidFill>
                  <a:srgbClr val="073763"/>
                </a:solidFill>
                <a:latin typeface="Cairo"/>
                <a:ea typeface="Cairo"/>
                <a:cs typeface="Cairo"/>
                <a:sym typeface="Cairo"/>
              </a:rPr>
              <a:t>▪They differ from specific receptors that mediate  the special</a:t>
            </a:r>
            <a:br>
              <a:rPr lang="en">
                <a:solidFill>
                  <a:srgbClr val="073763"/>
                </a:solidFill>
                <a:latin typeface="Cairo"/>
                <a:ea typeface="Cairo"/>
                <a:cs typeface="Cairo"/>
                <a:sym typeface="Cairo"/>
              </a:rPr>
            </a:br>
            <a:r>
              <a:rPr lang="en">
                <a:solidFill>
                  <a:srgbClr val="073763"/>
                </a:solidFill>
                <a:latin typeface="Cairo"/>
                <a:ea typeface="Cairo"/>
                <a:cs typeface="Cairo"/>
                <a:sym typeface="Cairo"/>
              </a:rPr>
              <a:t>senses of vision, hearing, smell, taste  and equilibrium.</a:t>
            </a:r>
            <a:endParaRPr>
              <a:solidFill>
                <a:srgbClr val="073763"/>
              </a:solidFill>
              <a:latin typeface="Cairo"/>
              <a:ea typeface="Cairo"/>
              <a:cs typeface="Cairo"/>
              <a:sym typeface="Cairo"/>
            </a:endParaRPr>
          </a:p>
          <a:p>
            <a:pPr indent="0" lvl="0" marL="0" rtl="0" algn="l">
              <a:spcBef>
                <a:spcPts val="0"/>
              </a:spcBef>
              <a:spcAft>
                <a:spcPts val="0"/>
              </a:spcAft>
              <a:buNone/>
            </a:pPr>
            <a:r>
              <a:t/>
            </a:r>
            <a:endParaRPr>
              <a:solidFill>
                <a:srgbClr val="073763"/>
              </a:solidFill>
              <a:latin typeface="Cairo"/>
              <a:ea typeface="Cairo"/>
              <a:cs typeface="Cairo"/>
              <a:sym typeface="Cairo"/>
            </a:endParaRPr>
          </a:p>
          <a:p>
            <a:pPr indent="0" lvl="0" marL="1828800" rtl="0" algn="l">
              <a:spcBef>
                <a:spcPts val="0"/>
              </a:spcBef>
              <a:spcAft>
                <a:spcPts val="0"/>
              </a:spcAft>
              <a:buNone/>
            </a:pPr>
            <a:r>
              <a:rPr b="1" lang="en">
                <a:solidFill>
                  <a:srgbClr val="073763"/>
                </a:solidFill>
                <a:highlight>
                  <a:srgbClr val="D0E0E3"/>
                </a:highlight>
                <a:latin typeface="Cairo"/>
                <a:ea typeface="Cairo"/>
                <a:cs typeface="Cairo"/>
                <a:sym typeface="Cairo"/>
              </a:rPr>
              <a:t>Classification of sensory receptors </a:t>
            </a:r>
            <a:endParaRPr b="1">
              <a:solidFill>
                <a:srgbClr val="073763"/>
              </a:solidFill>
              <a:highlight>
                <a:srgbClr val="D0E0E3"/>
              </a:highlight>
              <a:latin typeface="Cairo"/>
              <a:ea typeface="Cairo"/>
              <a:cs typeface="Cairo"/>
              <a:sym typeface="Cairo"/>
            </a:endParaRPr>
          </a:p>
          <a:p>
            <a:pPr indent="0" lvl="0" marL="1828800" rtl="0" algn="l">
              <a:spcBef>
                <a:spcPts val="0"/>
              </a:spcBef>
              <a:spcAft>
                <a:spcPts val="0"/>
              </a:spcAft>
              <a:buNone/>
            </a:pPr>
            <a:r>
              <a:t/>
            </a:r>
            <a:endParaRPr b="1">
              <a:solidFill>
                <a:srgbClr val="073763"/>
              </a:solidFill>
              <a:latin typeface="Cairo"/>
              <a:ea typeface="Cairo"/>
              <a:cs typeface="Cairo"/>
              <a:sym typeface="Cairo"/>
            </a:endParaRPr>
          </a:p>
          <a:p>
            <a:pPr indent="0" lvl="0" marL="0" rtl="0" algn="l">
              <a:spcBef>
                <a:spcPts val="0"/>
              </a:spcBef>
              <a:spcAft>
                <a:spcPts val="0"/>
              </a:spcAft>
              <a:buNone/>
            </a:pPr>
            <a:r>
              <a:rPr b="1" lang="en">
                <a:solidFill>
                  <a:srgbClr val="073763"/>
                </a:solidFill>
                <a:latin typeface="Cairo"/>
                <a:ea typeface="Cairo"/>
                <a:cs typeface="Cairo"/>
                <a:sym typeface="Cairo"/>
              </a:rPr>
              <a:t>A/</a:t>
            </a:r>
            <a:r>
              <a:rPr lang="en">
                <a:solidFill>
                  <a:srgbClr val="073763"/>
                </a:solidFill>
                <a:highlight>
                  <a:srgbClr val="D5A6BD"/>
                </a:highlight>
                <a:latin typeface="Cairo"/>
                <a:ea typeface="Cairo"/>
                <a:cs typeface="Cairo"/>
                <a:sym typeface="Cairo"/>
              </a:rPr>
              <a:t>Based on their location</a:t>
            </a:r>
            <a:r>
              <a:rPr lang="en">
                <a:solidFill>
                  <a:srgbClr val="073763"/>
                </a:solidFill>
                <a:latin typeface="Cairo"/>
                <a:ea typeface="Cairo"/>
                <a:cs typeface="Cairo"/>
                <a:sym typeface="Cairo"/>
              </a:rPr>
              <a:t> (Sherrington 1906)</a:t>
            </a:r>
            <a:endParaRPr>
              <a:solidFill>
                <a:srgbClr val="073763"/>
              </a:solidFill>
              <a:latin typeface="Cairo"/>
              <a:ea typeface="Cairo"/>
              <a:cs typeface="Cairo"/>
              <a:sym typeface="Cairo"/>
            </a:endParaRPr>
          </a:p>
          <a:p>
            <a:pPr indent="0" lvl="0" marL="0" rtl="0" algn="l">
              <a:spcBef>
                <a:spcPts val="0"/>
              </a:spcBef>
              <a:spcAft>
                <a:spcPts val="0"/>
              </a:spcAft>
              <a:buNone/>
            </a:pPr>
            <a:r>
              <a:rPr lang="en">
                <a:solidFill>
                  <a:srgbClr val="073763"/>
                </a:solidFill>
                <a:latin typeface="Cairo"/>
                <a:ea typeface="Cairo"/>
                <a:cs typeface="Cairo"/>
                <a:sym typeface="Cairo"/>
              </a:rPr>
              <a:t>1-Exteroceptors</a:t>
            </a:r>
            <a:endParaRPr>
              <a:solidFill>
                <a:srgbClr val="073763"/>
              </a:solidFill>
              <a:latin typeface="Cairo"/>
              <a:ea typeface="Cairo"/>
              <a:cs typeface="Cairo"/>
              <a:sym typeface="Cairo"/>
            </a:endParaRPr>
          </a:p>
          <a:p>
            <a:pPr indent="0" lvl="0" marL="0" rtl="0" algn="l">
              <a:spcBef>
                <a:spcPts val="0"/>
              </a:spcBef>
              <a:spcAft>
                <a:spcPts val="0"/>
              </a:spcAft>
              <a:buNone/>
            </a:pPr>
            <a:r>
              <a:rPr lang="en">
                <a:solidFill>
                  <a:srgbClr val="073763"/>
                </a:solidFill>
                <a:latin typeface="Cairo"/>
                <a:ea typeface="Cairo"/>
                <a:cs typeface="Cairo"/>
                <a:sym typeface="Cairo"/>
              </a:rPr>
              <a:t>2-</a:t>
            </a:r>
            <a:r>
              <a:rPr lang="en">
                <a:solidFill>
                  <a:srgbClr val="073763"/>
                </a:solidFill>
                <a:latin typeface="Cairo"/>
                <a:ea typeface="Cairo"/>
                <a:cs typeface="Cairo"/>
                <a:sym typeface="Cairo"/>
              </a:rPr>
              <a:t>interceptors</a:t>
            </a:r>
            <a:endParaRPr>
              <a:solidFill>
                <a:srgbClr val="073763"/>
              </a:solidFill>
              <a:latin typeface="Cairo"/>
              <a:ea typeface="Cairo"/>
              <a:cs typeface="Cairo"/>
              <a:sym typeface="Cairo"/>
            </a:endParaRPr>
          </a:p>
          <a:p>
            <a:pPr indent="0" lvl="0" marL="0" rtl="0" algn="l">
              <a:spcBef>
                <a:spcPts val="0"/>
              </a:spcBef>
              <a:spcAft>
                <a:spcPts val="0"/>
              </a:spcAft>
              <a:buNone/>
            </a:pPr>
            <a:r>
              <a:rPr lang="en">
                <a:solidFill>
                  <a:srgbClr val="073763"/>
                </a:solidFill>
                <a:latin typeface="Cairo"/>
                <a:ea typeface="Cairo"/>
                <a:cs typeface="Cairo"/>
                <a:sym typeface="Cairo"/>
              </a:rPr>
              <a:t>3-propriceptors</a:t>
            </a:r>
            <a:endParaRPr>
              <a:solidFill>
                <a:srgbClr val="073763"/>
              </a:solidFill>
              <a:latin typeface="Cairo"/>
              <a:ea typeface="Cairo"/>
              <a:cs typeface="Cairo"/>
              <a:sym typeface="Cairo"/>
            </a:endParaRPr>
          </a:p>
          <a:p>
            <a:pPr indent="0" lvl="0" marL="0" rtl="0" algn="l">
              <a:spcBef>
                <a:spcPts val="0"/>
              </a:spcBef>
              <a:spcAft>
                <a:spcPts val="0"/>
              </a:spcAft>
              <a:buNone/>
            </a:pPr>
            <a:r>
              <a:t/>
            </a:r>
            <a:endParaRPr>
              <a:solidFill>
                <a:srgbClr val="073763"/>
              </a:solidFill>
              <a:latin typeface="Cairo"/>
              <a:ea typeface="Cairo"/>
              <a:cs typeface="Cairo"/>
              <a:sym typeface="Cairo"/>
            </a:endParaRPr>
          </a:p>
          <a:p>
            <a:pPr indent="0" lvl="0" marL="0" rtl="0" algn="l">
              <a:spcBef>
                <a:spcPts val="0"/>
              </a:spcBef>
              <a:spcAft>
                <a:spcPts val="0"/>
              </a:spcAft>
              <a:buNone/>
            </a:pPr>
            <a:r>
              <a:rPr b="1" lang="en">
                <a:solidFill>
                  <a:srgbClr val="073763"/>
                </a:solidFill>
                <a:latin typeface="Cairo"/>
                <a:ea typeface="Cairo"/>
                <a:cs typeface="Cairo"/>
                <a:sym typeface="Cairo"/>
              </a:rPr>
              <a:t>B/</a:t>
            </a:r>
            <a:r>
              <a:rPr lang="en">
                <a:solidFill>
                  <a:srgbClr val="073763"/>
                </a:solidFill>
                <a:highlight>
                  <a:srgbClr val="F9CB9C"/>
                </a:highlight>
                <a:latin typeface="Cairo"/>
                <a:ea typeface="Cairo"/>
                <a:cs typeface="Cairo"/>
                <a:sym typeface="Cairo"/>
              </a:rPr>
              <a:t>Based on their speed of adaptation</a:t>
            </a:r>
            <a:br>
              <a:rPr lang="en">
                <a:solidFill>
                  <a:srgbClr val="073763"/>
                </a:solidFill>
                <a:highlight>
                  <a:srgbClr val="F9CB9C"/>
                </a:highlight>
                <a:latin typeface="Cairo"/>
                <a:ea typeface="Cairo"/>
                <a:cs typeface="Cairo"/>
                <a:sym typeface="Cairo"/>
              </a:rPr>
            </a:br>
            <a:r>
              <a:rPr lang="en">
                <a:solidFill>
                  <a:srgbClr val="073763"/>
                </a:solidFill>
                <a:latin typeface="Cairo"/>
                <a:ea typeface="Cairo"/>
                <a:cs typeface="Cairo"/>
                <a:sym typeface="Cairo"/>
              </a:rPr>
              <a:t>1-Slowly adapting (SA) or tonic receptors</a:t>
            </a:r>
            <a:endParaRPr>
              <a:solidFill>
                <a:srgbClr val="073763"/>
              </a:solidFill>
              <a:latin typeface="Cairo"/>
              <a:ea typeface="Cairo"/>
              <a:cs typeface="Cairo"/>
              <a:sym typeface="Cairo"/>
            </a:endParaRPr>
          </a:p>
          <a:p>
            <a:pPr indent="0" lvl="0" marL="0" rtl="0" algn="l">
              <a:spcBef>
                <a:spcPts val="0"/>
              </a:spcBef>
              <a:spcAft>
                <a:spcPts val="0"/>
              </a:spcAft>
              <a:buNone/>
            </a:pPr>
            <a:r>
              <a:rPr lang="en">
                <a:solidFill>
                  <a:srgbClr val="073763"/>
                </a:solidFill>
                <a:latin typeface="Cairo"/>
                <a:ea typeface="Cairo"/>
                <a:cs typeface="Cairo"/>
                <a:sym typeface="Cairo"/>
              </a:rPr>
              <a:t>2-Rabidly adapting (RA) or phasic receptors</a:t>
            </a:r>
            <a:endParaRPr>
              <a:solidFill>
                <a:srgbClr val="073763"/>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en">
                <a:solidFill>
                  <a:srgbClr val="073763"/>
                </a:solidFill>
                <a:latin typeface="Cairo"/>
                <a:ea typeface="Cairo"/>
                <a:cs typeface="Cairo"/>
                <a:sym typeface="Cairo"/>
              </a:rPr>
              <a:t>3-Non adapting receptors: eg Free nerve endings for pain sensation</a:t>
            </a:r>
            <a:endParaRPr>
              <a:solidFill>
                <a:srgbClr val="073763"/>
              </a:solidFill>
              <a:latin typeface="Cairo"/>
              <a:ea typeface="Cairo"/>
              <a:cs typeface="Cairo"/>
              <a:sym typeface="Cairo"/>
            </a:endParaRPr>
          </a:p>
          <a:p>
            <a:pPr indent="0" lvl="0" marL="0" rtl="0" algn="l">
              <a:spcBef>
                <a:spcPts val="0"/>
              </a:spcBef>
              <a:spcAft>
                <a:spcPts val="0"/>
              </a:spcAft>
              <a:buNone/>
            </a:pPr>
            <a:r>
              <a:t/>
            </a:r>
            <a:endParaRPr b="1">
              <a:solidFill>
                <a:srgbClr val="073763"/>
              </a:solidFill>
              <a:latin typeface="Cairo"/>
              <a:ea typeface="Cairo"/>
              <a:cs typeface="Cairo"/>
              <a:sym typeface="Cairo"/>
            </a:endParaRPr>
          </a:p>
          <a:p>
            <a:pPr indent="0" lvl="0" marL="0" rtl="0" algn="l">
              <a:spcBef>
                <a:spcPts val="0"/>
              </a:spcBef>
              <a:spcAft>
                <a:spcPts val="0"/>
              </a:spcAft>
              <a:buNone/>
            </a:pPr>
            <a:r>
              <a:rPr b="1" lang="en">
                <a:solidFill>
                  <a:srgbClr val="073763"/>
                </a:solidFill>
                <a:latin typeface="Cairo"/>
                <a:ea typeface="Cairo"/>
                <a:cs typeface="Cairo"/>
                <a:sym typeface="Cairo"/>
              </a:rPr>
              <a:t>C/</a:t>
            </a:r>
            <a:r>
              <a:rPr lang="en">
                <a:solidFill>
                  <a:srgbClr val="073763"/>
                </a:solidFill>
                <a:highlight>
                  <a:srgbClr val="B6D7A8"/>
                </a:highlight>
                <a:latin typeface="Cairo"/>
                <a:ea typeface="Cairo"/>
                <a:cs typeface="Cairo"/>
                <a:sym typeface="Cairo"/>
              </a:rPr>
              <a:t>Based on their adequate stimulus</a:t>
            </a:r>
            <a:endParaRPr>
              <a:solidFill>
                <a:srgbClr val="073763"/>
              </a:solidFill>
              <a:highlight>
                <a:srgbClr val="B6D7A8"/>
              </a:highlight>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en">
                <a:solidFill>
                  <a:srgbClr val="073763"/>
                </a:solidFill>
                <a:latin typeface="Cairo"/>
                <a:ea typeface="Cairo"/>
                <a:cs typeface="Cairo"/>
                <a:sym typeface="Cairo"/>
              </a:rPr>
              <a:t>1-Mechanoreceptors</a:t>
            </a:r>
            <a:endParaRPr>
              <a:solidFill>
                <a:srgbClr val="073763"/>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en">
                <a:solidFill>
                  <a:srgbClr val="073763"/>
                </a:solidFill>
                <a:latin typeface="Cairo"/>
                <a:ea typeface="Cairo"/>
                <a:cs typeface="Cairo"/>
                <a:sym typeface="Cairo"/>
              </a:rPr>
              <a:t>2-Thermoreceptors</a:t>
            </a:r>
            <a:endParaRPr>
              <a:solidFill>
                <a:srgbClr val="073763"/>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en">
                <a:solidFill>
                  <a:srgbClr val="073763"/>
                </a:solidFill>
                <a:latin typeface="Cairo"/>
                <a:ea typeface="Cairo"/>
                <a:cs typeface="Cairo"/>
                <a:sym typeface="Cairo"/>
              </a:rPr>
              <a:t>3-Chemoreceptors </a:t>
            </a:r>
            <a:endParaRPr>
              <a:solidFill>
                <a:srgbClr val="073763"/>
              </a:solidFill>
              <a:latin typeface="Cairo"/>
              <a:ea typeface="Cairo"/>
              <a:cs typeface="Cairo"/>
              <a:sym typeface="Cairo"/>
            </a:endParaRPr>
          </a:p>
          <a:p>
            <a:pPr indent="0" lvl="0" marL="0" rtl="0" algn="l">
              <a:spcBef>
                <a:spcPts val="0"/>
              </a:spcBef>
              <a:spcAft>
                <a:spcPts val="0"/>
              </a:spcAft>
              <a:buNone/>
            </a:pPr>
            <a:r>
              <a:rPr lang="en">
                <a:solidFill>
                  <a:srgbClr val="073763"/>
                </a:solidFill>
                <a:latin typeface="Cairo"/>
                <a:ea typeface="Cairo"/>
                <a:cs typeface="Cairo"/>
                <a:sym typeface="Cairo"/>
              </a:rPr>
              <a:t>4-Electomangetic receptors</a:t>
            </a:r>
            <a:endParaRPr>
              <a:solidFill>
                <a:srgbClr val="073763"/>
              </a:solidFill>
              <a:latin typeface="Cairo"/>
              <a:ea typeface="Cairo"/>
              <a:cs typeface="Cairo"/>
              <a:sym typeface="Cairo"/>
            </a:endParaRPr>
          </a:p>
          <a:p>
            <a:pPr indent="0" lvl="0" marL="0" rtl="0" algn="l">
              <a:spcBef>
                <a:spcPts val="0"/>
              </a:spcBef>
              <a:spcAft>
                <a:spcPts val="0"/>
              </a:spcAft>
              <a:buNone/>
            </a:pPr>
            <a:r>
              <a:rPr lang="en">
                <a:solidFill>
                  <a:srgbClr val="073763"/>
                </a:solidFill>
                <a:latin typeface="Cairo"/>
                <a:ea typeface="Cairo"/>
                <a:cs typeface="Cairo"/>
                <a:sym typeface="Cairo"/>
              </a:rPr>
              <a:t>5-nociceptors</a:t>
            </a:r>
            <a:endParaRPr>
              <a:solidFill>
                <a:srgbClr val="073763"/>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t/>
            </a:r>
            <a:endParaRPr>
              <a:solidFill>
                <a:srgbClr val="073763"/>
              </a:solidFill>
              <a:latin typeface="Cairo"/>
              <a:ea typeface="Cairo"/>
              <a:cs typeface="Cairo"/>
              <a:sym typeface="Cairo"/>
            </a:endParaRPr>
          </a:p>
          <a:p>
            <a:pPr indent="0" lvl="0" marL="0" rtl="0" algn="l">
              <a:spcBef>
                <a:spcPts val="0"/>
              </a:spcBef>
              <a:spcAft>
                <a:spcPts val="0"/>
              </a:spcAft>
              <a:buNone/>
            </a:pPr>
            <a:r>
              <a:t/>
            </a:r>
            <a:endParaRPr>
              <a:solidFill>
                <a:srgbClr val="073763"/>
              </a:solidFill>
              <a:latin typeface="Cairo"/>
              <a:ea typeface="Cairo"/>
              <a:cs typeface="Cairo"/>
              <a:sym typeface="Cairo"/>
            </a:endParaRPr>
          </a:p>
        </p:txBody>
      </p:sp>
      <p:sp>
        <p:nvSpPr>
          <p:cNvPr id="167" name="Google Shape;167;p29"/>
          <p:cNvSpPr txBox="1"/>
          <p:nvPr/>
        </p:nvSpPr>
        <p:spPr>
          <a:xfrm>
            <a:off x="5721999" y="4407006"/>
            <a:ext cx="54864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30"/>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16th Lecture  ∣ The Physiology Team</a:t>
            </a:r>
            <a:endParaRPr b="1">
              <a:solidFill>
                <a:srgbClr val="2C5072"/>
              </a:solidFill>
              <a:latin typeface="Cairo"/>
              <a:ea typeface="Cairo"/>
              <a:cs typeface="Cairo"/>
              <a:sym typeface="Cairo"/>
            </a:endParaRPr>
          </a:p>
        </p:txBody>
      </p:sp>
      <p:sp>
        <p:nvSpPr>
          <p:cNvPr id="173" name="Google Shape;173;p30"/>
          <p:cNvSpPr txBox="1"/>
          <p:nvPr/>
        </p:nvSpPr>
        <p:spPr>
          <a:xfrm>
            <a:off x="400650" y="3593634"/>
            <a:ext cx="5903100" cy="4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0B5394"/>
                </a:solidFill>
                <a:highlight>
                  <a:srgbClr val="D0E0E3"/>
                </a:highlight>
                <a:latin typeface="Economica"/>
                <a:ea typeface="Economica"/>
                <a:cs typeface="Economica"/>
                <a:sym typeface="Economica"/>
              </a:rPr>
              <a:t>B/Sensory receptor based on their speed of Adaptation </a:t>
            </a:r>
            <a:endParaRPr b="1" sz="1800">
              <a:solidFill>
                <a:srgbClr val="0B5394"/>
              </a:solidFill>
              <a:highlight>
                <a:srgbClr val="D0E0E3"/>
              </a:highlight>
              <a:latin typeface="Economica"/>
              <a:ea typeface="Economica"/>
              <a:cs typeface="Economica"/>
              <a:sym typeface="Economica"/>
            </a:endParaRPr>
          </a:p>
          <a:p>
            <a:pPr indent="0" lvl="0" marL="0" rtl="0" algn="ctr">
              <a:spcBef>
                <a:spcPts val="0"/>
              </a:spcBef>
              <a:spcAft>
                <a:spcPts val="0"/>
              </a:spcAft>
              <a:buNone/>
            </a:pPr>
            <a:r>
              <a:t/>
            </a:r>
            <a:endParaRPr b="1" sz="1800">
              <a:solidFill>
                <a:srgbClr val="0B5394"/>
              </a:solidFill>
              <a:latin typeface="Economica"/>
              <a:ea typeface="Economica"/>
              <a:cs typeface="Economica"/>
              <a:sym typeface="Economica"/>
            </a:endParaRPr>
          </a:p>
        </p:txBody>
      </p:sp>
      <p:sp>
        <p:nvSpPr>
          <p:cNvPr id="174" name="Google Shape;174;p30"/>
          <p:cNvSpPr txBox="1"/>
          <p:nvPr/>
        </p:nvSpPr>
        <p:spPr>
          <a:xfrm>
            <a:off x="139875" y="5305847"/>
            <a:ext cx="3276600" cy="16371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Cairo"/>
              <a:buChar char="●"/>
            </a:pPr>
            <a:r>
              <a:rPr lang="en">
                <a:latin typeface="Cairo"/>
                <a:ea typeface="Cairo"/>
                <a:cs typeface="Cairo"/>
                <a:sym typeface="Cairo"/>
              </a:rPr>
              <a:t>When a continuous sensory stimulus is applied, the receptor responds at a high impulse rate at first and then at a progressively slower rate until finally the rate of action potentials decreases to very few or often to none at all.</a:t>
            </a:r>
            <a:endParaRPr>
              <a:latin typeface="Cairo"/>
              <a:ea typeface="Cairo"/>
              <a:cs typeface="Cairo"/>
              <a:sym typeface="Cairo"/>
            </a:endParaRPr>
          </a:p>
        </p:txBody>
      </p:sp>
      <p:pic>
        <p:nvPicPr>
          <p:cNvPr id="175" name="Google Shape;175;p30"/>
          <p:cNvPicPr preferRelativeResize="0"/>
          <p:nvPr/>
        </p:nvPicPr>
        <p:blipFill>
          <a:blip r:embed="rId3">
            <a:alphaModFix/>
          </a:blip>
          <a:stretch>
            <a:fillRect/>
          </a:stretch>
        </p:blipFill>
        <p:spPr>
          <a:xfrm>
            <a:off x="3659375" y="5513825"/>
            <a:ext cx="2762259" cy="1916400"/>
          </a:xfrm>
          <a:prstGeom prst="rect">
            <a:avLst/>
          </a:prstGeom>
          <a:noFill/>
          <a:ln>
            <a:noFill/>
          </a:ln>
        </p:spPr>
      </p:pic>
      <p:sp>
        <p:nvSpPr>
          <p:cNvPr id="176" name="Google Shape;176;p30"/>
          <p:cNvSpPr txBox="1"/>
          <p:nvPr/>
        </p:nvSpPr>
        <p:spPr>
          <a:xfrm>
            <a:off x="410025" y="4132925"/>
            <a:ext cx="6296100" cy="138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iro"/>
                <a:ea typeface="Cairo"/>
                <a:cs typeface="Cairo"/>
                <a:sym typeface="Cairo"/>
              </a:rPr>
              <a:t>1-</a:t>
            </a:r>
            <a:r>
              <a:rPr lang="en">
                <a:highlight>
                  <a:srgbClr val="D5A6BD"/>
                </a:highlight>
                <a:latin typeface="Cairo"/>
                <a:ea typeface="Cairo"/>
                <a:cs typeface="Cairo"/>
                <a:sym typeface="Cairo"/>
              </a:rPr>
              <a:t>Slowly</a:t>
            </a:r>
            <a:r>
              <a:rPr lang="en">
                <a:latin typeface="Cairo"/>
                <a:ea typeface="Cairo"/>
                <a:cs typeface="Cairo"/>
                <a:sym typeface="Cairo"/>
              </a:rPr>
              <a:t> adapting (SA) or tonic receptors:</a:t>
            </a:r>
            <a:br>
              <a:rPr lang="en">
                <a:latin typeface="Cairo"/>
                <a:ea typeface="Cairo"/>
                <a:cs typeface="Cairo"/>
                <a:sym typeface="Cairo"/>
              </a:rPr>
            </a:br>
            <a:r>
              <a:rPr lang="en">
                <a:latin typeface="Cairo"/>
                <a:ea typeface="Cairo"/>
                <a:cs typeface="Cairo"/>
                <a:sym typeface="Cairo"/>
              </a:rPr>
              <a:t>Eg Muscle spindle, joint receptors, baroreceptor.</a:t>
            </a:r>
            <a:br>
              <a:rPr lang="en">
                <a:latin typeface="Cairo"/>
                <a:ea typeface="Cairo"/>
                <a:cs typeface="Cairo"/>
                <a:sym typeface="Cairo"/>
              </a:rPr>
            </a:br>
            <a:r>
              <a:rPr lang="en">
                <a:latin typeface="Cairo"/>
                <a:ea typeface="Cairo"/>
                <a:cs typeface="Cairo"/>
                <a:sym typeface="Cairo"/>
              </a:rPr>
              <a:t>2-</a:t>
            </a:r>
            <a:r>
              <a:rPr lang="en">
                <a:highlight>
                  <a:srgbClr val="9FC5E8"/>
                </a:highlight>
                <a:latin typeface="Cairo"/>
                <a:ea typeface="Cairo"/>
                <a:cs typeface="Cairo"/>
                <a:sym typeface="Cairo"/>
              </a:rPr>
              <a:t>Rapidly</a:t>
            </a:r>
            <a:r>
              <a:rPr lang="en">
                <a:latin typeface="Cairo"/>
                <a:ea typeface="Cairo"/>
                <a:cs typeface="Cairo"/>
                <a:sym typeface="Cairo"/>
              </a:rPr>
              <a:t> adapting (RA) or phasic receptors:</a:t>
            </a:r>
            <a:br>
              <a:rPr lang="en">
                <a:latin typeface="Cairo"/>
                <a:ea typeface="Cairo"/>
                <a:cs typeface="Cairo"/>
                <a:sym typeface="Cairo"/>
              </a:rPr>
            </a:br>
            <a:r>
              <a:rPr lang="en">
                <a:latin typeface="Cairo"/>
                <a:ea typeface="Cairo"/>
                <a:cs typeface="Cairo"/>
                <a:sym typeface="Cairo"/>
              </a:rPr>
              <a:t>Eg meissner’s corpuscles(touch), pacinian  corpuscles(vibration)</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3-</a:t>
            </a:r>
            <a:r>
              <a:rPr lang="en">
                <a:highlight>
                  <a:srgbClr val="F9CB9C"/>
                </a:highlight>
                <a:latin typeface="Cairo"/>
                <a:ea typeface="Cairo"/>
                <a:cs typeface="Cairo"/>
                <a:sym typeface="Cairo"/>
              </a:rPr>
              <a:t>Non adapting</a:t>
            </a:r>
            <a:r>
              <a:rPr lang="en">
                <a:latin typeface="Cairo"/>
                <a:ea typeface="Cairo"/>
                <a:cs typeface="Cairo"/>
                <a:sym typeface="Cairo"/>
              </a:rPr>
              <a:t> receptors: eg Free nerve endings for pain sensation</a:t>
            </a:r>
            <a:endParaRPr>
              <a:latin typeface="Cairo"/>
              <a:ea typeface="Cairo"/>
              <a:cs typeface="Cairo"/>
              <a:sym typeface="Cairo"/>
            </a:endParaRPr>
          </a:p>
        </p:txBody>
      </p:sp>
      <p:sp>
        <p:nvSpPr>
          <p:cNvPr id="177" name="Google Shape;177;p30"/>
          <p:cNvSpPr txBox="1"/>
          <p:nvPr/>
        </p:nvSpPr>
        <p:spPr>
          <a:xfrm>
            <a:off x="268425" y="7082593"/>
            <a:ext cx="3276600" cy="4125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 sz="1600" u="sng">
                <a:solidFill>
                  <a:srgbClr val="0B5394"/>
                </a:solidFill>
                <a:latin typeface="Economica"/>
                <a:ea typeface="Economica"/>
                <a:cs typeface="Economica"/>
                <a:sym typeface="Economica"/>
              </a:rPr>
              <a:t>Mechanisms by which Receptors Adapt</a:t>
            </a:r>
            <a:endParaRPr b="1" sz="1600" u="sng">
              <a:solidFill>
                <a:srgbClr val="0B5394"/>
              </a:solidFill>
              <a:latin typeface="Economica"/>
              <a:ea typeface="Economica"/>
              <a:cs typeface="Economica"/>
              <a:sym typeface="Economica"/>
            </a:endParaRPr>
          </a:p>
          <a:p>
            <a:pPr indent="0" lvl="0" marL="0" rtl="0" algn="l">
              <a:spcBef>
                <a:spcPts val="800"/>
              </a:spcBef>
              <a:spcAft>
                <a:spcPts val="0"/>
              </a:spcAft>
              <a:buNone/>
            </a:pPr>
            <a:r>
              <a:t/>
            </a:r>
            <a:endParaRPr b="1" sz="1600" u="sng">
              <a:solidFill>
                <a:srgbClr val="0B5394"/>
              </a:solidFill>
              <a:latin typeface="Economica"/>
              <a:ea typeface="Economica"/>
              <a:cs typeface="Economica"/>
              <a:sym typeface="Economica"/>
            </a:endParaRPr>
          </a:p>
        </p:txBody>
      </p:sp>
      <p:sp>
        <p:nvSpPr>
          <p:cNvPr id="178" name="Google Shape;178;p30"/>
          <p:cNvSpPr txBox="1"/>
          <p:nvPr/>
        </p:nvSpPr>
        <p:spPr>
          <a:xfrm>
            <a:off x="268425" y="7495092"/>
            <a:ext cx="6296100" cy="1771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Cairo"/>
              <a:buChar char="●"/>
            </a:pPr>
            <a:r>
              <a:rPr lang="en">
                <a:latin typeface="Cairo"/>
                <a:ea typeface="Cairo"/>
                <a:cs typeface="Cairo"/>
                <a:sym typeface="Cairo"/>
              </a:rPr>
              <a:t>First, the pacinian corpuscle is a viscoelastic structure so that after stimulation within few hundredths of a second, the fluid within the corpuscle redistributes, so that the receptor potential is no longer elicited.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The second mechanism of adaptation of the pacinian corpuscle, but a much slower one, results from accommodation, which occurs in the nerve fiber itself. This probably results from progressive “inactivation” of the sodium channels in the nerve fiber membrane</a:t>
            </a:r>
            <a:endParaRPr>
              <a:latin typeface="Cairo"/>
              <a:ea typeface="Cairo"/>
              <a:cs typeface="Cairo"/>
              <a:sym typeface="Cairo"/>
            </a:endParaRPr>
          </a:p>
        </p:txBody>
      </p:sp>
      <p:sp>
        <p:nvSpPr>
          <p:cNvPr id="179" name="Google Shape;179;p30"/>
          <p:cNvSpPr txBox="1"/>
          <p:nvPr/>
        </p:nvSpPr>
        <p:spPr>
          <a:xfrm>
            <a:off x="-470947" y="82424"/>
            <a:ext cx="5813400" cy="335700"/>
          </a:xfrm>
          <a:prstGeom prst="rect">
            <a:avLst/>
          </a:prstGeom>
          <a:noFill/>
          <a:ln>
            <a:noFill/>
          </a:ln>
        </p:spPr>
        <p:txBody>
          <a:bodyPr anchorCtr="0" anchor="ctr" bIns="91425" lIns="91425" spcFirstLastPara="1" rIns="91425" wrap="square" tIns="91425">
            <a:noAutofit/>
          </a:bodyPr>
          <a:lstStyle/>
          <a:p>
            <a:pPr indent="-342900" lvl="0" marL="914400" rtl="0" algn="l">
              <a:spcBef>
                <a:spcPts val="0"/>
              </a:spcBef>
              <a:spcAft>
                <a:spcPts val="0"/>
              </a:spcAft>
              <a:buClr>
                <a:srgbClr val="073763"/>
              </a:buClr>
              <a:buSzPts val="1800"/>
              <a:buFont typeface="Economica"/>
              <a:buChar char="❖"/>
            </a:pPr>
            <a:r>
              <a:rPr lang="en" sz="1800">
                <a:solidFill>
                  <a:srgbClr val="073763"/>
                </a:solidFill>
                <a:latin typeface="Economica"/>
                <a:ea typeface="Economica"/>
                <a:cs typeface="Economica"/>
                <a:sym typeface="Economica"/>
              </a:rPr>
              <a:t>Classification of sensory receptor </a:t>
            </a:r>
            <a:endParaRPr sz="1800">
              <a:solidFill>
                <a:srgbClr val="073763"/>
              </a:solidFill>
              <a:latin typeface="Economica"/>
              <a:ea typeface="Economica"/>
              <a:cs typeface="Economica"/>
              <a:sym typeface="Economica"/>
            </a:endParaRPr>
          </a:p>
        </p:txBody>
      </p:sp>
      <p:sp>
        <p:nvSpPr>
          <p:cNvPr id="180" name="Google Shape;180;p30"/>
          <p:cNvSpPr txBox="1"/>
          <p:nvPr/>
        </p:nvSpPr>
        <p:spPr>
          <a:xfrm>
            <a:off x="357750" y="1127588"/>
            <a:ext cx="6142500" cy="19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iro"/>
                <a:ea typeface="Cairo"/>
                <a:cs typeface="Cairo"/>
                <a:sym typeface="Cairo"/>
              </a:rPr>
              <a:t>1-</a:t>
            </a:r>
            <a:r>
              <a:rPr lang="en">
                <a:highlight>
                  <a:srgbClr val="D5A6BD"/>
                </a:highlight>
                <a:latin typeface="Cairo"/>
                <a:ea typeface="Cairo"/>
                <a:cs typeface="Cairo"/>
                <a:sym typeface="Cairo"/>
              </a:rPr>
              <a:t>Exteroceptors</a:t>
            </a:r>
            <a:r>
              <a:rPr lang="en">
                <a:latin typeface="Cairo"/>
                <a:ea typeface="Cairo"/>
                <a:cs typeface="Cairo"/>
                <a:sym typeface="Cairo"/>
              </a:rPr>
              <a:t>: concerned with the external environment</a:t>
            </a:r>
            <a:br>
              <a:rPr lang="en">
                <a:latin typeface="Cairo"/>
                <a:ea typeface="Cairo"/>
                <a:cs typeface="Cairo"/>
                <a:sym typeface="Cairo"/>
              </a:rPr>
            </a:br>
            <a:r>
              <a:rPr lang="en">
                <a:latin typeface="Cairo"/>
                <a:ea typeface="Cairo"/>
                <a:cs typeface="Cairo"/>
                <a:sym typeface="Cairo"/>
              </a:rPr>
              <a:t>• Found on the surface of the body • E.g. touch and temperature receptors</a:t>
            </a:r>
            <a:br>
              <a:rPr lang="en">
                <a:latin typeface="Cairo"/>
                <a:ea typeface="Cairo"/>
                <a:cs typeface="Cairo"/>
                <a:sym typeface="Cairo"/>
              </a:rPr>
            </a:br>
            <a:r>
              <a:rPr lang="en">
                <a:latin typeface="Cairo"/>
                <a:ea typeface="Cairo"/>
                <a:cs typeface="Cairo"/>
                <a:sym typeface="Cairo"/>
              </a:rPr>
              <a:t>2-</a:t>
            </a:r>
            <a:r>
              <a:rPr lang="en">
                <a:highlight>
                  <a:srgbClr val="9FC5E8"/>
                </a:highlight>
                <a:latin typeface="Cairo"/>
                <a:ea typeface="Cairo"/>
                <a:cs typeface="Cairo"/>
                <a:sym typeface="Cairo"/>
              </a:rPr>
              <a:t>Interoceptors</a:t>
            </a:r>
            <a:r>
              <a:rPr lang="en">
                <a:latin typeface="Cairo"/>
                <a:ea typeface="Cairo"/>
                <a:cs typeface="Cairo"/>
                <a:sym typeface="Cairo"/>
              </a:rPr>
              <a:t>: concerned with the internal  environment</a:t>
            </a:r>
            <a:br>
              <a:rPr lang="en">
                <a:latin typeface="Cairo"/>
                <a:ea typeface="Cairo"/>
                <a:cs typeface="Cairo"/>
                <a:sym typeface="Cairo"/>
              </a:rPr>
            </a:br>
            <a:r>
              <a:rPr lang="en">
                <a:latin typeface="Cairo"/>
                <a:ea typeface="Cairo"/>
                <a:cs typeface="Cairo"/>
                <a:sym typeface="Cairo"/>
              </a:rPr>
              <a:t>e.g. chemoreceptors ,osmoreceptors.</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3-</a:t>
            </a:r>
            <a:r>
              <a:rPr lang="en">
                <a:highlight>
                  <a:srgbClr val="F6B26B"/>
                </a:highlight>
                <a:latin typeface="Cairo"/>
                <a:ea typeface="Cairo"/>
                <a:cs typeface="Cairo"/>
                <a:sym typeface="Cairo"/>
              </a:rPr>
              <a:t>Proprioceptors</a:t>
            </a:r>
            <a:r>
              <a:rPr lang="en">
                <a:latin typeface="Cairo"/>
                <a:ea typeface="Cairo"/>
                <a:cs typeface="Cairo"/>
                <a:sym typeface="Cairo"/>
              </a:rPr>
              <a:t>: concerned with position of the body in the</a:t>
            </a:r>
            <a:br>
              <a:rPr lang="en">
                <a:latin typeface="Cairo"/>
                <a:ea typeface="Cairo"/>
                <a:cs typeface="Cairo"/>
                <a:sym typeface="Cairo"/>
              </a:rPr>
            </a:br>
            <a:r>
              <a:rPr lang="en">
                <a:latin typeface="Cairo"/>
                <a:ea typeface="Cairo"/>
                <a:cs typeface="Cairo"/>
                <a:sym typeface="Cairo"/>
              </a:rPr>
              <a:t>space.</a:t>
            </a:r>
            <a:br>
              <a:rPr lang="en">
                <a:latin typeface="Cairo"/>
                <a:ea typeface="Cairo"/>
                <a:cs typeface="Cairo"/>
                <a:sym typeface="Cairo"/>
              </a:rPr>
            </a:br>
            <a:r>
              <a:rPr lang="en">
                <a:latin typeface="Cairo"/>
                <a:ea typeface="Cairo"/>
                <a:cs typeface="Cairo"/>
                <a:sym typeface="Cairo"/>
              </a:rPr>
              <a:t>• Are found in joint, tendons and muscles.</a:t>
            </a:r>
            <a:br>
              <a:rPr lang="en">
                <a:latin typeface="Cairo"/>
                <a:ea typeface="Cairo"/>
                <a:cs typeface="Cairo"/>
                <a:sym typeface="Cairo"/>
              </a:rPr>
            </a:br>
            <a:endParaRPr>
              <a:latin typeface="Cairo"/>
              <a:ea typeface="Cairo"/>
              <a:cs typeface="Cairo"/>
              <a:sym typeface="Cairo"/>
            </a:endParaRPr>
          </a:p>
        </p:txBody>
      </p:sp>
      <p:sp>
        <p:nvSpPr>
          <p:cNvPr id="181" name="Google Shape;181;p30"/>
          <p:cNvSpPr txBox="1"/>
          <p:nvPr/>
        </p:nvSpPr>
        <p:spPr>
          <a:xfrm>
            <a:off x="280950" y="499325"/>
            <a:ext cx="6142500" cy="64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500">
                <a:solidFill>
                  <a:srgbClr val="0B5394"/>
                </a:solidFill>
                <a:highlight>
                  <a:srgbClr val="D0E0E3"/>
                </a:highlight>
                <a:latin typeface="Cairo"/>
                <a:ea typeface="Cairo"/>
                <a:cs typeface="Cairo"/>
                <a:sym typeface="Cairo"/>
              </a:rPr>
              <a:t>A/Based on their location</a:t>
            </a:r>
            <a:endParaRPr b="1" sz="1500">
              <a:solidFill>
                <a:srgbClr val="0B5394"/>
              </a:solidFill>
              <a:highlight>
                <a:srgbClr val="D0E0E3"/>
              </a:highlight>
              <a:latin typeface="Cairo"/>
              <a:ea typeface="Cairo"/>
              <a:cs typeface="Cairo"/>
              <a:sym typeface="Cairo"/>
            </a:endParaRPr>
          </a:p>
        </p:txBody>
      </p:sp>
      <p:pic>
        <p:nvPicPr>
          <p:cNvPr id="182" name="Google Shape;182;p30"/>
          <p:cNvPicPr preferRelativeResize="0"/>
          <p:nvPr/>
        </p:nvPicPr>
        <p:blipFill rotWithShape="1">
          <a:blip r:embed="rId4">
            <a:alphaModFix/>
          </a:blip>
          <a:srcRect b="12274" l="3853" r="2618" t="7967"/>
          <a:stretch/>
        </p:blipFill>
        <p:spPr>
          <a:xfrm>
            <a:off x="3759475" y="2275575"/>
            <a:ext cx="2290275" cy="1380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31"/>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16th Lecture  ∣ The Physiology Team</a:t>
            </a:r>
            <a:endParaRPr b="1">
              <a:solidFill>
                <a:srgbClr val="2C5072"/>
              </a:solidFill>
              <a:latin typeface="Cairo"/>
              <a:ea typeface="Cairo"/>
              <a:cs typeface="Cairo"/>
              <a:sym typeface="Cairo"/>
            </a:endParaRPr>
          </a:p>
        </p:txBody>
      </p:sp>
      <p:sp>
        <p:nvSpPr>
          <p:cNvPr id="188" name="Google Shape;188;p31"/>
          <p:cNvSpPr txBox="1"/>
          <p:nvPr/>
        </p:nvSpPr>
        <p:spPr>
          <a:xfrm>
            <a:off x="-523442" y="-8"/>
            <a:ext cx="5813400" cy="335700"/>
          </a:xfrm>
          <a:prstGeom prst="rect">
            <a:avLst/>
          </a:prstGeom>
          <a:noFill/>
          <a:ln>
            <a:noFill/>
          </a:ln>
        </p:spPr>
        <p:txBody>
          <a:bodyPr anchorCtr="0" anchor="ctr" bIns="91425" lIns="91425" spcFirstLastPara="1" rIns="91425" wrap="square" tIns="91425">
            <a:noAutofit/>
          </a:bodyPr>
          <a:lstStyle/>
          <a:p>
            <a:pPr indent="-342900" lvl="0" marL="914400" rtl="0" algn="l">
              <a:spcBef>
                <a:spcPts val="0"/>
              </a:spcBef>
              <a:spcAft>
                <a:spcPts val="0"/>
              </a:spcAft>
              <a:buClr>
                <a:srgbClr val="073763"/>
              </a:buClr>
              <a:buSzPts val="1800"/>
              <a:buFont typeface="Economica"/>
              <a:buChar char="❖"/>
            </a:pPr>
            <a:r>
              <a:rPr lang="en" sz="1800">
                <a:solidFill>
                  <a:srgbClr val="073763"/>
                </a:solidFill>
                <a:latin typeface="Economica"/>
                <a:ea typeface="Economica"/>
                <a:cs typeface="Economica"/>
                <a:sym typeface="Economica"/>
              </a:rPr>
              <a:t>Classification of sensory receptor </a:t>
            </a:r>
            <a:endParaRPr sz="1800">
              <a:solidFill>
                <a:srgbClr val="073763"/>
              </a:solidFill>
              <a:latin typeface="Economica"/>
              <a:ea typeface="Economica"/>
              <a:cs typeface="Economica"/>
              <a:sym typeface="Economica"/>
            </a:endParaRPr>
          </a:p>
        </p:txBody>
      </p:sp>
      <p:sp>
        <p:nvSpPr>
          <p:cNvPr id="189" name="Google Shape;189;p31"/>
          <p:cNvSpPr txBox="1"/>
          <p:nvPr/>
        </p:nvSpPr>
        <p:spPr>
          <a:xfrm>
            <a:off x="109361" y="976797"/>
            <a:ext cx="6314100" cy="35928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73763"/>
              </a:buClr>
              <a:buSzPts val="1400"/>
              <a:buFont typeface="Cairo"/>
              <a:buChar char="●"/>
            </a:pPr>
            <a:r>
              <a:rPr b="1" lang="en">
                <a:solidFill>
                  <a:srgbClr val="073763"/>
                </a:solidFill>
                <a:highlight>
                  <a:srgbClr val="D5A6BD"/>
                </a:highlight>
                <a:latin typeface="Cairo"/>
                <a:ea typeface="Cairo"/>
                <a:cs typeface="Cairo"/>
                <a:sym typeface="Cairo"/>
              </a:rPr>
              <a:t>MECHANORECEPTORS</a:t>
            </a:r>
            <a:r>
              <a:rPr lang="en">
                <a:solidFill>
                  <a:srgbClr val="073763"/>
                </a:solidFill>
                <a:latin typeface="Cairo"/>
                <a:ea typeface="Cairo"/>
                <a:cs typeface="Cairo"/>
                <a:sym typeface="Cairo"/>
              </a:rPr>
              <a:t>: which detect mechanical compression or stretching of the receptor or of tissues adjacent to the receptor eg proprioceptors</a:t>
            </a:r>
            <a:endParaRPr>
              <a:solidFill>
                <a:srgbClr val="073763"/>
              </a:solidFill>
              <a:latin typeface="Cairo"/>
              <a:ea typeface="Cairo"/>
              <a:cs typeface="Cairo"/>
              <a:sym typeface="Cairo"/>
            </a:endParaRPr>
          </a:p>
          <a:p>
            <a:pPr indent="-317500" lvl="0" marL="457200" marR="0" rtl="0" algn="l">
              <a:lnSpc>
                <a:spcPct val="100000"/>
              </a:lnSpc>
              <a:spcBef>
                <a:spcPts val="0"/>
              </a:spcBef>
              <a:spcAft>
                <a:spcPts val="0"/>
              </a:spcAft>
              <a:buClr>
                <a:srgbClr val="073763"/>
              </a:buClr>
              <a:buSzPts val="1400"/>
              <a:buFont typeface="Cairo"/>
              <a:buChar char="●"/>
            </a:pPr>
            <a:r>
              <a:rPr b="1" lang="en">
                <a:solidFill>
                  <a:srgbClr val="073763"/>
                </a:solidFill>
                <a:highlight>
                  <a:srgbClr val="FFE599"/>
                </a:highlight>
                <a:latin typeface="Cairo"/>
                <a:ea typeface="Cairo"/>
                <a:cs typeface="Cairo"/>
                <a:sym typeface="Cairo"/>
              </a:rPr>
              <a:t>THERMORECEPTORS</a:t>
            </a:r>
            <a:r>
              <a:rPr lang="en">
                <a:solidFill>
                  <a:srgbClr val="073763"/>
                </a:solidFill>
                <a:latin typeface="Cairo"/>
                <a:ea typeface="Cairo"/>
                <a:cs typeface="Cairo"/>
                <a:sym typeface="Cairo"/>
              </a:rPr>
              <a:t>: which detect changes in temperature, some receptors detecting cold and others warmth.</a:t>
            </a:r>
            <a:endParaRPr>
              <a:solidFill>
                <a:srgbClr val="073763"/>
              </a:solidFill>
              <a:latin typeface="Cairo"/>
              <a:ea typeface="Cairo"/>
              <a:cs typeface="Cairo"/>
              <a:sym typeface="Cairo"/>
            </a:endParaRPr>
          </a:p>
          <a:p>
            <a:pPr indent="-317500" lvl="0" marL="457200" marR="0" rtl="0" algn="l">
              <a:lnSpc>
                <a:spcPct val="100000"/>
              </a:lnSpc>
              <a:spcBef>
                <a:spcPts val="0"/>
              </a:spcBef>
              <a:spcAft>
                <a:spcPts val="0"/>
              </a:spcAft>
              <a:buClr>
                <a:srgbClr val="073763"/>
              </a:buClr>
              <a:buSzPts val="1400"/>
              <a:buFont typeface="Cairo"/>
              <a:buChar char="●"/>
            </a:pPr>
            <a:r>
              <a:rPr b="1" lang="en">
                <a:solidFill>
                  <a:srgbClr val="073763"/>
                </a:solidFill>
                <a:highlight>
                  <a:srgbClr val="B6D7A8"/>
                </a:highlight>
                <a:latin typeface="Cairo"/>
                <a:ea typeface="Cairo"/>
                <a:cs typeface="Cairo"/>
                <a:sym typeface="Cairo"/>
              </a:rPr>
              <a:t>NOCICEPTORS</a:t>
            </a:r>
            <a:r>
              <a:rPr lang="en">
                <a:solidFill>
                  <a:srgbClr val="073763"/>
                </a:solidFill>
                <a:latin typeface="Cairo"/>
                <a:ea typeface="Cairo"/>
                <a:cs typeface="Cairo"/>
                <a:sym typeface="Cairo"/>
              </a:rPr>
              <a:t> (pain receptors): which detect damage occurring in the tissues, whether physical damage or chemical damage eg free nerve endings</a:t>
            </a:r>
            <a:endParaRPr>
              <a:solidFill>
                <a:srgbClr val="073763"/>
              </a:solidFill>
              <a:latin typeface="Cairo"/>
              <a:ea typeface="Cairo"/>
              <a:cs typeface="Cairo"/>
              <a:sym typeface="Cairo"/>
            </a:endParaRPr>
          </a:p>
          <a:p>
            <a:pPr indent="-317500" lvl="0" marL="457200" marR="0" rtl="0" algn="l">
              <a:lnSpc>
                <a:spcPct val="100000"/>
              </a:lnSpc>
              <a:spcBef>
                <a:spcPts val="0"/>
              </a:spcBef>
              <a:spcAft>
                <a:spcPts val="0"/>
              </a:spcAft>
              <a:buClr>
                <a:srgbClr val="073763"/>
              </a:buClr>
              <a:buSzPts val="1400"/>
              <a:buFont typeface="Cairo"/>
              <a:buChar char="●"/>
            </a:pPr>
            <a:r>
              <a:rPr b="1" lang="en">
                <a:solidFill>
                  <a:srgbClr val="073763"/>
                </a:solidFill>
                <a:highlight>
                  <a:srgbClr val="B4A7D6"/>
                </a:highlight>
                <a:latin typeface="Cairo"/>
                <a:ea typeface="Cairo"/>
                <a:cs typeface="Cairo"/>
                <a:sym typeface="Cairo"/>
              </a:rPr>
              <a:t>ELECTROMAGNETIC</a:t>
            </a:r>
            <a:r>
              <a:rPr lang="en">
                <a:solidFill>
                  <a:srgbClr val="073763"/>
                </a:solidFill>
                <a:latin typeface="Cairo"/>
                <a:ea typeface="Cairo"/>
                <a:cs typeface="Cairo"/>
                <a:sym typeface="Cairo"/>
              </a:rPr>
              <a:t> RECEPTORS: which detect light on the retina of the eye eg rods and cones</a:t>
            </a:r>
            <a:endParaRPr>
              <a:solidFill>
                <a:srgbClr val="073763"/>
              </a:solidFill>
              <a:latin typeface="Cairo"/>
              <a:ea typeface="Cairo"/>
              <a:cs typeface="Cairo"/>
              <a:sym typeface="Cairo"/>
            </a:endParaRPr>
          </a:p>
          <a:p>
            <a:pPr indent="-317500" lvl="0" marL="457200" marR="0" rtl="0" algn="l">
              <a:lnSpc>
                <a:spcPct val="100000"/>
              </a:lnSpc>
              <a:spcBef>
                <a:spcPts val="0"/>
              </a:spcBef>
              <a:spcAft>
                <a:spcPts val="0"/>
              </a:spcAft>
              <a:buClr>
                <a:srgbClr val="073763"/>
              </a:buClr>
              <a:buSzPts val="1400"/>
              <a:buFont typeface="Cairo"/>
              <a:buChar char="●"/>
            </a:pPr>
            <a:r>
              <a:rPr b="1" lang="en">
                <a:solidFill>
                  <a:srgbClr val="073763"/>
                </a:solidFill>
                <a:highlight>
                  <a:srgbClr val="E06666"/>
                </a:highlight>
                <a:latin typeface="Cairo"/>
                <a:ea typeface="Cairo"/>
                <a:cs typeface="Cairo"/>
                <a:sym typeface="Cairo"/>
              </a:rPr>
              <a:t>CHEMORECEPTORS</a:t>
            </a:r>
            <a:r>
              <a:rPr lang="en">
                <a:solidFill>
                  <a:srgbClr val="073763"/>
                </a:solidFill>
                <a:latin typeface="Cairo"/>
                <a:ea typeface="Cairo"/>
                <a:cs typeface="Cairo"/>
                <a:sym typeface="Cairo"/>
              </a:rPr>
              <a:t>: which detect taste in the mouth, smell in the nose, oxygen level in the arterial blood, osmolality of the body fluids, carbon dioxide concentration, and perhaps other factors that make up the chemistry of the body. Eg chemo R in carotid bodies</a:t>
            </a:r>
            <a:endParaRPr>
              <a:solidFill>
                <a:srgbClr val="073763"/>
              </a:solidFill>
              <a:latin typeface="Cairo"/>
              <a:ea typeface="Cairo"/>
              <a:cs typeface="Cairo"/>
              <a:sym typeface="Cairo"/>
            </a:endParaRPr>
          </a:p>
        </p:txBody>
      </p:sp>
      <p:sp>
        <p:nvSpPr>
          <p:cNvPr id="190" name="Google Shape;190;p31"/>
          <p:cNvSpPr txBox="1"/>
          <p:nvPr/>
        </p:nvSpPr>
        <p:spPr>
          <a:xfrm>
            <a:off x="749400" y="520575"/>
            <a:ext cx="4798500" cy="65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solidFill>
                  <a:srgbClr val="0B5394"/>
                </a:solidFill>
                <a:highlight>
                  <a:srgbClr val="D0E0E3"/>
                </a:highlight>
                <a:latin typeface="Economica"/>
                <a:ea typeface="Economica"/>
                <a:cs typeface="Economica"/>
                <a:sym typeface="Economica"/>
              </a:rPr>
              <a:t>C/</a:t>
            </a:r>
            <a:r>
              <a:rPr b="1" lang="en" sz="1800">
                <a:solidFill>
                  <a:srgbClr val="0B5394"/>
                </a:solidFill>
                <a:highlight>
                  <a:srgbClr val="D0E0E3"/>
                </a:highlight>
                <a:latin typeface="Economica"/>
                <a:ea typeface="Economica"/>
                <a:cs typeface="Economica"/>
                <a:sym typeface="Economica"/>
              </a:rPr>
              <a:t>Sensory Receptors Types Based on their adequate stimulus</a:t>
            </a:r>
            <a:br>
              <a:rPr b="1" lang="en" sz="1800">
                <a:solidFill>
                  <a:srgbClr val="0B5394"/>
                </a:solidFill>
                <a:latin typeface="Economica"/>
                <a:ea typeface="Economica"/>
                <a:cs typeface="Economica"/>
                <a:sym typeface="Economica"/>
              </a:rPr>
            </a:br>
            <a:endParaRPr b="1" sz="1800">
              <a:solidFill>
                <a:srgbClr val="0B5394"/>
              </a:solidFill>
              <a:latin typeface="Economica"/>
              <a:ea typeface="Economica"/>
              <a:cs typeface="Economica"/>
              <a:sym typeface="Economica"/>
            </a:endParaRPr>
          </a:p>
          <a:p>
            <a:pPr indent="0" lvl="0" marL="0" rtl="0" algn="ctr">
              <a:spcBef>
                <a:spcPts val="0"/>
              </a:spcBef>
              <a:spcAft>
                <a:spcPts val="0"/>
              </a:spcAft>
              <a:buNone/>
            </a:pPr>
            <a:r>
              <a:t/>
            </a:r>
            <a:endParaRPr b="1" sz="1800">
              <a:solidFill>
                <a:srgbClr val="0B5394"/>
              </a:solidFill>
              <a:latin typeface="Economica"/>
              <a:ea typeface="Economica"/>
              <a:cs typeface="Economica"/>
              <a:sym typeface="Economica"/>
            </a:endParaRPr>
          </a:p>
        </p:txBody>
      </p:sp>
      <p:pic>
        <p:nvPicPr>
          <p:cNvPr id="191" name="Google Shape;191;p31"/>
          <p:cNvPicPr preferRelativeResize="0"/>
          <p:nvPr/>
        </p:nvPicPr>
        <p:blipFill rotWithShape="1">
          <a:blip r:embed="rId3">
            <a:alphaModFix/>
          </a:blip>
          <a:srcRect b="4154" l="4520" r="3406" t="6303"/>
          <a:stretch/>
        </p:blipFill>
        <p:spPr>
          <a:xfrm>
            <a:off x="271950" y="4645320"/>
            <a:ext cx="6314099" cy="4745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32"/>
          <p:cNvSpPr txBox="1"/>
          <p:nvPr>
            <p:ph idx="1" type="subTitle"/>
          </p:nvPr>
        </p:nvSpPr>
        <p:spPr>
          <a:xfrm>
            <a:off x="161557" y="170491"/>
            <a:ext cx="6534900" cy="67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0B5394"/>
                </a:solidFill>
                <a:highlight>
                  <a:srgbClr val="D0E0E3"/>
                </a:highlight>
              </a:rPr>
              <a:t>Activation of Sensory Receptors: Generation  of Receptor Potential (RP)</a:t>
            </a:r>
            <a:br>
              <a:rPr b="1" lang="en" sz="1800">
                <a:solidFill>
                  <a:srgbClr val="0B5394"/>
                </a:solidFill>
                <a:highlight>
                  <a:srgbClr val="D0E0E3"/>
                </a:highlight>
              </a:rPr>
            </a:br>
            <a:endParaRPr b="1" sz="1800">
              <a:solidFill>
                <a:srgbClr val="0B5394"/>
              </a:solidFill>
              <a:highlight>
                <a:srgbClr val="D0E0E3"/>
              </a:highlight>
            </a:endParaRPr>
          </a:p>
        </p:txBody>
      </p:sp>
      <p:sp>
        <p:nvSpPr>
          <p:cNvPr id="197" name="Google Shape;197;p32"/>
          <p:cNvSpPr txBox="1"/>
          <p:nvPr/>
        </p:nvSpPr>
        <p:spPr>
          <a:xfrm>
            <a:off x="150" y="728650"/>
            <a:ext cx="6534900" cy="144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73763"/>
                </a:solidFill>
                <a:latin typeface="Cairo"/>
                <a:ea typeface="Cairo"/>
                <a:cs typeface="Cairo"/>
                <a:sym typeface="Cairo"/>
              </a:rPr>
              <a:t>     Generation of Action Potential:</a:t>
            </a:r>
            <a:endParaRPr b="1">
              <a:solidFill>
                <a:srgbClr val="073763"/>
              </a:solidFill>
              <a:latin typeface="Cairo"/>
              <a:ea typeface="Cairo"/>
              <a:cs typeface="Cairo"/>
              <a:sym typeface="Cairo"/>
            </a:endParaRPr>
          </a:p>
          <a:p>
            <a:pPr indent="0" lvl="0" marL="0" rtl="0" algn="l">
              <a:spcBef>
                <a:spcPts val="0"/>
              </a:spcBef>
              <a:spcAft>
                <a:spcPts val="0"/>
              </a:spcAft>
              <a:buNone/>
            </a:pPr>
            <a:r>
              <a:rPr lang="en">
                <a:solidFill>
                  <a:srgbClr val="073763"/>
                </a:solidFill>
                <a:latin typeface="Cairo"/>
                <a:ea typeface="Cairo"/>
                <a:cs typeface="Cairo"/>
                <a:sym typeface="Cairo"/>
              </a:rPr>
              <a:t>• Stimuli (mechanical, thermal, chemical) cause deformation in the sensory receptors</a:t>
            </a:r>
            <a:endParaRPr>
              <a:solidFill>
                <a:srgbClr val="073763"/>
              </a:solidFill>
              <a:latin typeface="Cairo"/>
              <a:ea typeface="Cairo"/>
              <a:cs typeface="Cairo"/>
              <a:sym typeface="Cairo"/>
            </a:endParaRPr>
          </a:p>
          <a:p>
            <a:pPr indent="0" lvl="0" marL="0" rtl="0" algn="l">
              <a:spcBef>
                <a:spcPts val="0"/>
              </a:spcBef>
              <a:spcAft>
                <a:spcPts val="0"/>
              </a:spcAft>
              <a:buNone/>
            </a:pPr>
            <a:r>
              <a:rPr lang="en">
                <a:solidFill>
                  <a:srgbClr val="073763"/>
                </a:solidFill>
                <a:latin typeface="Cairo"/>
                <a:ea typeface="Cairo"/>
                <a:cs typeface="Cairo"/>
                <a:sym typeface="Cairo"/>
              </a:rPr>
              <a:t> • This causes influx of positive ions and generation of RP </a:t>
            </a:r>
            <a:endParaRPr>
              <a:solidFill>
                <a:srgbClr val="073763"/>
              </a:solidFill>
              <a:latin typeface="Cairo"/>
              <a:ea typeface="Cairo"/>
              <a:cs typeface="Cairo"/>
              <a:sym typeface="Cairo"/>
            </a:endParaRPr>
          </a:p>
          <a:p>
            <a:pPr indent="0" lvl="0" marL="0" rtl="0" algn="l">
              <a:spcBef>
                <a:spcPts val="0"/>
              </a:spcBef>
              <a:spcAft>
                <a:spcPts val="0"/>
              </a:spcAft>
              <a:buNone/>
            </a:pPr>
            <a:r>
              <a:rPr lang="en">
                <a:solidFill>
                  <a:srgbClr val="073763"/>
                </a:solidFill>
                <a:latin typeface="Cairo"/>
                <a:ea typeface="Cairo"/>
                <a:cs typeface="Cairo"/>
                <a:sym typeface="Cairo"/>
              </a:rPr>
              <a:t>• RP induces a local circuit of current flow that spreads along  nerve fiber and generates APs when threshold is reached</a:t>
            </a:r>
            <a:br>
              <a:rPr lang="en">
                <a:solidFill>
                  <a:srgbClr val="073763"/>
                </a:solidFill>
                <a:latin typeface="Cairo"/>
                <a:ea typeface="Cairo"/>
                <a:cs typeface="Cairo"/>
                <a:sym typeface="Cairo"/>
              </a:rPr>
            </a:br>
            <a:endParaRPr>
              <a:solidFill>
                <a:srgbClr val="073763"/>
              </a:solidFill>
              <a:latin typeface="Cairo"/>
              <a:ea typeface="Cairo"/>
              <a:cs typeface="Cairo"/>
              <a:sym typeface="Cairo"/>
            </a:endParaRPr>
          </a:p>
        </p:txBody>
      </p:sp>
      <p:pic>
        <p:nvPicPr>
          <p:cNvPr id="198" name="Google Shape;198;p32"/>
          <p:cNvPicPr preferRelativeResize="0"/>
          <p:nvPr/>
        </p:nvPicPr>
        <p:blipFill>
          <a:blip r:embed="rId3">
            <a:alphaModFix/>
          </a:blip>
          <a:stretch>
            <a:fillRect/>
          </a:stretch>
        </p:blipFill>
        <p:spPr>
          <a:xfrm>
            <a:off x="960600" y="2040700"/>
            <a:ext cx="4726325" cy="1817875"/>
          </a:xfrm>
          <a:prstGeom prst="rect">
            <a:avLst/>
          </a:prstGeom>
          <a:noFill/>
          <a:ln>
            <a:noFill/>
          </a:ln>
        </p:spPr>
      </p:pic>
      <p:sp>
        <p:nvSpPr>
          <p:cNvPr id="199" name="Google Shape;199;p32"/>
          <p:cNvSpPr txBox="1"/>
          <p:nvPr/>
        </p:nvSpPr>
        <p:spPr>
          <a:xfrm>
            <a:off x="147602" y="4148531"/>
            <a:ext cx="6239700" cy="43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73763"/>
                </a:solidFill>
                <a:highlight>
                  <a:srgbClr val="D0E0E3"/>
                </a:highlight>
              </a:rPr>
              <a:t>Relation Between Stimulus Strength &amp;  Receptor Potential Amplitude:</a:t>
            </a:r>
            <a:br>
              <a:rPr b="1" lang="en">
                <a:solidFill>
                  <a:srgbClr val="073763"/>
                </a:solidFill>
                <a:highlight>
                  <a:srgbClr val="D0E0E3"/>
                </a:highlight>
              </a:rPr>
            </a:br>
            <a:endParaRPr b="1">
              <a:solidFill>
                <a:srgbClr val="073763"/>
              </a:solidFill>
              <a:highlight>
                <a:srgbClr val="D0E0E3"/>
              </a:highlight>
            </a:endParaRPr>
          </a:p>
        </p:txBody>
      </p:sp>
      <p:pic>
        <p:nvPicPr>
          <p:cNvPr id="200" name="Google Shape;200;p32"/>
          <p:cNvPicPr preferRelativeResize="0"/>
          <p:nvPr/>
        </p:nvPicPr>
        <p:blipFill>
          <a:blip r:embed="rId4">
            <a:alphaModFix/>
          </a:blip>
          <a:stretch>
            <a:fillRect/>
          </a:stretch>
        </p:blipFill>
        <p:spPr>
          <a:xfrm>
            <a:off x="112475" y="4580225"/>
            <a:ext cx="6422576" cy="2605375"/>
          </a:xfrm>
          <a:prstGeom prst="rect">
            <a:avLst/>
          </a:prstGeom>
          <a:noFill/>
          <a:ln>
            <a:noFill/>
          </a:ln>
        </p:spPr>
      </p:pic>
      <p:sp>
        <p:nvSpPr>
          <p:cNvPr id="201" name="Google Shape;201;p32"/>
          <p:cNvSpPr txBox="1"/>
          <p:nvPr/>
        </p:nvSpPr>
        <p:spPr>
          <a:xfrm>
            <a:off x="3429000" y="5455076"/>
            <a:ext cx="3336600" cy="124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9999"/>
                </a:solidFill>
                <a:latin typeface="Cairo"/>
                <a:ea typeface="Cairo"/>
                <a:cs typeface="Cairo"/>
                <a:sym typeface="Cairo"/>
              </a:rPr>
              <a:t>Dr’s note:</a:t>
            </a:r>
            <a:endParaRPr>
              <a:solidFill>
                <a:srgbClr val="999999"/>
              </a:solidFill>
              <a:latin typeface="Cairo"/>
              <a:ea typeface="Cairo"/>
              <a:cs typeface="Cairo"/>
              <a:sym typeface="Cairo"/>
            </a:endParaRPr>
          </a:p>
          <a:p>
            <a:pPr indent="0" lvl="0" marL="0" rtl="0" algn="l">
              <a:spcBef>
                <a:spcPts val="0"/>
              </a:spcBef>
              <a:spcAft>
                <a:spcPts val="0"/>
              </a:spcAft>
              <a:buNone/>
            </a:pPr>
            <a:r>
              <a:rPr lang="en">
                <a:solidFill>
                  <a:srgbClr val="999999"/>
                </a:solidFill>
                <a:latin typeface="Cairo"/>
                <a:ea typeface="Cairo"/>
                <a:cs typeface="Cairo"/>
                <a:sym typeface="Cairo"/>
              </a:rPr>
              <a:t>-Increase stimulus lead to increase </a:t>
            </a:r>
            <a:r>
              <a:rPr lang="en">
                <a:solidFill>
                  <a:srgbClr val="999999"/>
                </a:solidFill>
                <a:latin typeface="Cairo"/>
                <a:ea typeface="Cairo"/>
                <a:cs typeface="Cairo"/>
                <a:sym typeface="Cairo"/>
              </a:rPr>
              <a:t>amplitude of action potential generation.</a:t>
            </a:r>
            <a:endParaRPr>
              <a:solidFill>
                <a:srgbClr val="999999"/>
              </a:solidFill>
              <a:latin typeface="Cairo"/>
              <a:ea typeface="Cairo"/>
              <a:cs typeface="Cairo"/>
              <a:sym typeface="Cairo"/>
            </a:endParaRPr>
          </a:p>
          <a:p>
            <a:pPr indent="0" lvl="0" marL="0" rtl="0" algn="l">
              <a:spcBef>
                <a:spcPts val="0"/>
              </a:spcBef>
              <a:spcAft>
                <a:spcPts val="0"/>
              </a:spcAft>
              <a:buNone/>
            </a:pPr>
            <a:r>
              <a:rPr lang="en">
                <a:solidFill>
                  <a:srgbClr val="999999"/>
                </a:solidFill>
                <a:latin typeface="Cairo"/>
                <a:ea typeface="Cairo"/>
                <a:cs typeface="Cairo"/>
                <a:sym typeface="Cairo"/>
              </a:rPr>
              <a:t>-Increase stimulus lead to increase rate of frequency of generated action potential </a:t>
            </a:r>
            <a:endParaRPr>
              <a:solidFill>
                <a:srgbClr val="999999"/>
              </a:solidFill>
              <a:latin typeface="Cairo"/>
              <a:ea typeface="Cairo"/>
              <a:cs typeface="Cairo"/>
              <a:sym typeface="Cairo"/>
            </a:endParaRPr>
          </a:p>
          <a:p>
            <a:pPr indent="0" lvl="0" marL="0" rtl="0" algn="l">
              <a:spcBef>
                <a:spcPts val="0"/>
              </a:spcBef>
              <a:spcAft>
                <a:spcPts val="0"/>
              </a:spcAft>
              <a:buNone/>
            </a:pPr>
            <a:r>
              <a:t/>
            </a:r>
            <a:endParaRPr>
              <a:solidFill>
                <a:srgbClr val="999999"/>
              </a:solidFill>
              <a:latin typeface="Cairo"/>
              <a:ea typeface="Cairo"/>
              <a:cs typeface="Cairo"/>
              <a:sym typeface="Cairo"/>
            </a:endParaRPr>
          </a:p>
        </p:txBody>
      </p:sp>
      <p:pic>
        <p:nvPicPr>
          <p:cNvPr id="202" name="Google Shape;202;p32"/>
          <p:cNvPicPr preferRelativeResize="0"/>
          <p:nvPr/>
        </p:nvPicPr>
        <p:blipFill rotWithShape="1">
          <a:blip r:embed="rId5">
            <a:alphaModFix/>
          </a:blip>
          <a:srcRect b="0" l="0" r="0" t="0"/>
          <a:stretch/>
        </p:blipFill>
        <p:spPr>
          <a:xfrm>
            <a:off x="280575" y="7382600"/>
            <a:ext cx="3421798" cy="2281300"/>
          </a:xfrm>
          <a:prstGeom prst="rect">
            <a:avLst/>
          </a:prstGeom>
          <a:noFill/>
          <a:ln>
            <a:noFill/>
          </a:ln>
        </p:spPr>
      </p:pic>
      <p:pic>
        <p:nvPicPr>
          <p:cNvPr id="203" name="Google Shape;203;p32"/>
          <p:cNvPicPr preferRelativeResize="0"/>
          <p:nvPr/>
        </p:nvPicPr>
        <p:blipFill>
          <a:blip r:embed="rId6">
            <a:alphaModFix/>
          </a:blip>
          <a:stretch>
            <a:fillRect/>
          </a:stretch>
        </p:blipFill>
        <p:spPr>
          <a:xfrm>
            <a:off x="3791675" y="7571625"/>
            <a:ext cx="2913924" cy="2047576"/>
          </a:xfrm>
          <a:prstGeom prst="rect">
            <a:avLst/>
          </a:prstGeom>
          <a:noFill/>
          <a:ln>
            <a:noFill/>
          </a:ln>
        </p:spPr>
      </p:pic>
      <p:sp>
        <p:nvSpPr>
          <p:cNvPr id="204" name="Google Shape;204;p32"/>
          <p:cNvSpPr txBox="1"/>
          <p:nvPr/>
        </p:nvSpPr>
        <p:spPr>
          <a:xfrm>
            <a:off x="3702375" y="7185603"/>
            <a:ext cx="3421800" cy="35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Examples of RA and SA Receptors</a:t>
            </a:r>
            <a:br>
              <a:rPr b="1" lang="en"/>
            </a:br>
            <a:endParaRPr b="1"/>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33"/>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16th Lecture  ∣ The Physiology Team</a:t>
            </a:r>
            <a:endParaRPr b="1">
              <a:solidFill>
                <a:srgbClr val="2C5072"/>
              </a:solidFill>
              <a:latin typeface="Cairo"/>
              <a:ea typeface="Cairo"/>
              <a:cs typeface="Cairo"/>
              <a:sym typeface="Cairo"/>
            </a:endParaRPr>
          </a:p>
        </p:txBody>
      </p:sp>
      <p:sp>
        <p:nvSpPr>
          <p:cNvPr id="210" name="Google Shape;210;p33"/>
          <p:cNvSpPr txBox="1"/>
          <p:nvPr/>
        </p:nvSpPr>
        <p:spPr>
          <a:xfrm>
            <a:off x="162875" y="112978"/>
            <a:ext cx="6488400" cy="64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073763"/>
                </a:solidFill>
                <a:highlight>
                  <a:srgbClr val="FFFFFF"/>
                </a:highlight>
                <a:latin typeface="Josefin Sans"/>
                <a:ea typeface="Josefin Sans"/>
                <a:cs typeface="Josefin Sans"/>
                <a:sym typeface="Josefin Sans"/>
              </a:rPr>
              <a:t>Classification of Nerve fibers</a:t>
            </a:r>
            <a:endParaRPr sz="3000">
              <a:solidFill>
                <a:srgbClr val="073763"/>
              </a:solidFill>
              <a:highlight>
                <a:srgbClr val="FFFFFF"/>
              </a:highlight>
              <a:latin typeface="Josefin Sans"/>
              <a:ea typeface="Josefin Sans"/>
              <a:cs typeface="Josefin Sans"/>
              <a:sym typeface="Josefin Sans"/>
            </a:endParaRPr>
          </a:p>
          <a:p>
            <a:pPr indent="0" lvl="0" marL="0" rtl="0" algn="ctr">
              <a:spcBef>
                <a:spcPts val="0"/>
              </a:spcBef>
              <a:spcAft>
                <a:spcPts val="0"/>
              </a:spcAft>
              <a:buNone/>
            </a:pPr>
            <a:r>
              <a:t/>
            </a:r>
            <a:endParaRPr sz="3000">
              <a:solidFill>
                <a:srgbClr val="073763"/>
              </a:solidFill>
              <a:highlight>
                <a:srgbClr val="FFFFFF"/>
              </a:highlight>
              <a:latin typeface="Josefin Sans"/>
              <a:ea typeface="Josefin Sans"/>
              <a:cs typeface="Josefin Sans"/>
              <a:sym typeface="Josefin Sans"/>
            </a:endParaRPr>
          </a:p>
        </p:txBody>
      </p:sp>
      <p:sp>
        <p:nvSpPr>
          <p:cNvPr id="211" name="Google Shape;211;p33"/>
          <p:cNvSpPr txBox="1"/>
          <p:nvPr/>
        </p:nvSpPr>
        <p:spPr>
          <a:xfrm>
            <a:off x="76350" y="954024"/>
            <a:ext cx="6335700" cy="278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73763"/>
                </a:solidFill>
                <a:highlight>
                  <a:srgbClr val="D0E0E3"/>
                </a:highlight>
                <a:latin typeface="Cairo"/>
                <a:ea typeface="Cairo"/>
                <a:cs typeface="Cairo"/>
                <a:sym typeface="Cairo"/>
              </a:rPr>
              <a:t>A/ General </a:t>
            </a:r>
            <a:r>
              <a:rPr b="1" lang="en">
                <a:solidFill>
                  <a:srgbClr val="073763"/>
                </a:solidFill>
                <a:highlight>
                  <a:srgbClr val="D0E0E3"/>
                </a:highlight>
                <a:latin typeface="Cairo"/>
                <a:ea typeface="Cairo"/>
                <a:cs typeface="Cairo"/>
                <a:sym typeface="Cairo"/>
              </a:rPr>
              <a:t>Classification </a:t>
            </a:r>
            <a:endParaRPr b="1">
              <a:solidFill>
                <a:srgbClr val="073763"/>
              </a:solidFill>
              <a:highlight>
                <a:srgbClr val="D0E0E3"/>
              </a:highlight>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1-</a:t>
            </a:r>
            <a:r>
              <a:rPr lang="en">
                <a:latin typeface="Cairo"/>
                <a:ea typeface="Cairo"/>
                <a:cs typeface="Cairo"/>
                <a:sym typeface="Cairo"/>
              </a:rPr>
              <a:t>Myelinated (A- fiber)</a:t>
            </a:r>
            <a:br>
              <a:rPr lang="en">
                <a:latin typeface="Cairo"/>
                <a:ea typeface="Cairo"/>
                <a:cs typeface="Cairo"/>
                <a:sym typeface="Cairo"/>
              </a:rPr>
            </a:br>
            <a:r>
              <a:rPr lang="en"/>
              <a:t>▪ </a:t>
            </a:r>
            <a:r>
              <a:rPr lang="en">
                <a:latin typeface="Cairo"/>
                <a:ea typeface="Cairo"/>
                <a:cs typeface="Cairo"/>
                <a:sym typeface="Cairo"/>
              </a:rPr>
              <a:t>Αα (thickly myelinated)</a:t>
            </a:r>
            <a:endParaRPr>
              <a:latin typeface="Cairo"/>
              <a:ea typeface="Cairo"/>
              <a:cs typeface="Cairo"/>
              <a:sym typeface="Cairo"/>
            </a:endParaRPr>
          </a:p>
          <a:p>
            <a:pPr indent="0" lvl="0" marL="0" rtl="0" algn="l">
              <a:spcBef>
                <a:spcPts val="0"/>
              </a:spcBef>
              <a:spcAft>
                <a:spcPts val="0"/>
              </a:spcAft>
              <a:buNone/>
            </a:pPr>
            <a:r>
              <a:rPr lang="en"/>
              <a:t>▪ </a:t>
            </a:r>
            <a:r>
              <a:rPr lang="en">
                <a:latin typeface="Cairo"/>
                <a:ea typeface="Cairo"/>
                <a:cs typeface="Cairo"/>
                <a:sym typeface="Cairo"/>
              </a:rPr>
              <a:t>Aβ</a:t>
            </a:r>
            <a:r>
              <a:rPr lang="en">
                <a:latin typeface="Cairo"/>
                <a:ea typeface="Cairo"/>
                <a:cs typeface="Cairo"/>
                <a:sym typeface="Cairo"/>
              </a:rPr>
              <a:t> </a:t>
            </a:r>
            <a:r>
              <a:rPr lang="en">
                <a:latin typeface="Cairo"/>
                <a:ea typeface="Cairo"/>
                <a:cs typeface="Cairo"/>
                <a:sym typeface="Cairo"/>
              </a:rPr>
              <a:t>(intermediate m.)</a:t>
            </a:r>
            <a:br>
              <a:rPr lang="en">
                <a:latin typeface="Cairo"/>
                <a:ea typeface="Cairo"/>
                <a:cs typeface="Cairo"/>
                <a:sym typeface="Cairo"/>
              </a:rPr>
            </a:br>
            <a:r>
              <a:rPr lang="en"/>
              <a:t>▪</a:t>
            </a:r>
            <a:r>
              <a:rPr lang="en">
                <a:latin typeface="Cairo"/>
                <a:ea typeface="Cairo"/>
                <a:cs typeface="Cairo"/>
                <a:sym typeface="Cairo"/>
              </a:rPr>
              <a:t> Aδ (thinly myelinated)</a:t>
            </a:r>
            <a:br>
              <a:rPr lang="en">
                <a:latin typeface="Cairo"/>
                <a:ea typeface="Cairo"/>
                <a:cs typeface="Cairo"/>
                <a:sym typeface="Cairo"/>
              </a:rPr>
            </a:br>
            <a:r>
              <a:rPr lang="en">
                <a:latin typeface="Cairo"/>
                <a:ea typeface="Cairo"/>
                <a:cs typeface="Cairo"/>
                <a:sym typeface="Cairo"/>
              </a:rPr>
              <a:t>2-Unmyelinated (C-fiber)</a:t>
            </a:r>
            <a:br>
              <a:rPr lang="en">
                <a:latin typeface="Cairo"/>
                <a:ea typeface="Cairo"/>
                <a:cs typeface="Cairo"/>
                <a:sym typeface="Cairo"/>
              </a:rPr>
            </a:b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rPr b="1" lang="en">
                <a:solidFill>
                  <a:srgbClr val="073763"/>
                </a:solidFill>
                <a:highlight>
                  <a:srgbClr val="D0E0E3"/>
                </a:highlight>
                <a:latin typeface="Cairo"/>
                <a:ea typeface="Cairo"/>
                <a:cs typeface="Cairo"/>
                <a:sym typeface="Cairo"/>
              </a:rPr>
              <a:t>B/ </a:t>
            </a:r>
            <a:r>
              <a:rPr b="1" lang="en">
                <a:solidFill>
                  <a:srgbClr val="073763"/>
                </a:solidFill>
                <a:highlight>
                  <a:srgbClr val="D0E0E3"/>
                </a:highlight>
                <a:latin typeface="Cairo"/>
                <a:ea typeface="Cairo"/>
                <a:cs typeface="Cairo"/>
                <a:sym typeface="Cairo"/>
              </a:rPr>
              <a:t>Numerical Classification </a:t>
            </a:r>
            <a:endParaRPr b="1">
              <a:solidFill>
                <a:srgbClr val="073763"/>
              </a:solidFill>
              <a:highlight>
                <a:srgbClr val="D0E0E3"/>
              </a:highlight>
              <a:latin typeface="Cairo"/>
              <a:ea typeface="Cairo"/>
              <a:cs typeface="Cairo"/>
              <a:sym typeface="Cairo"/>
            </a:endParaRPr>
          </a:p>
          <a:p>
            <a:pPr indent="0" lvl="0" marL="0" rtl="0" algn="l">
              <a:spcBef>
                <a:spcPts val="0"/>
              </a:spcBef>
              <a:spcAft>
                <a:spcPts val="0"/>
              </a:spcAft>
              <a:buNone/>
            </a:pPr>
            <a:r>
              <a:t/>
            </a:r>
            <a:endParaRPr/>
          </a:p>
        </p:txBody>
      </p:sp>
      <p:pic>
        <p:nvPicPr>
          <p:cNvPr id="212" name="Google Shape;212;p33"/>
          <p:cNvPicPr preferRelativeResize="0"/>
          <p:nvPr/>
        </p:nvPicPr>
        <p:blipFill>
          <a:blip r:embed="rId3">
            <a:alphaModFix/>
          </a:blip>
          <a:stretch>
            <a:fillRect/>
          </a:stretch>
        </p:blipFill>
        <p:spPr>
          <a:xfrm>
            <a:off x="1018025" y="6919625"/>
            <a:ext cx="4821951" cy="2532499"/>
          </a:xfrm>
          <a:prstGeom prst="rect">
            <a:avLst/>
          </a:prstGeom>
          <a:noFill/>
          <a:ln>
            <a:noFill/>
          </a:ln>
        </p:spPr>
      </p:pic>
      <p:pic>
        <p:nvPicPr>
          <p:cNvPr id="213" name="Google Shape;213;p33"/>
          <p:cNvPicPr preferRelativeResize="0"/>
          <p:nvPr/>
        </p:nvPicPr>
        <p:blipFill>
          <a:blip r:embed="rId4">
            <a:alphaModFix/>
          </a:blip>
          <a:stretch>
            <a:fillRect/>
          </a:stretch>
        </p:blipFill>
        <p:spPr>
          <a:xfrm>
            <a:off x="313950" y="3941875"/>
            <a:ext cx="6186249" cy="2852951"/>
          </a:xfrm>
          <a:prstGeom prst="rect">
            <a:avLst/>
          </a:prstGeom>
          <a:noFill/>
          <a:ln>
            <a:noFill/>
          </a:ln>
        </p:spPr>
      </p:pic>
      <p:pic>
        <p:nvPicPr>
          <p:cNvPr id="214" name="Google Shape;214;p33"/>
          <p:cNvPicPr preferRelativeResize="0"/>
          <p:nvPr/>
        </p:nvPicPr>
        <p:blipFill>
          <a:blip r:embed="rId5">
            <a:alphaModFix/>
          </a:blip>
          <a:stretch>
            <a:fillRect/>
          </a:stretch>
        </p:blipFill>
        <p:spPr>
          <a:xfrm>
            <a:off x="3429000" y="1029950"/>
            <a:ext cx="2602174" cy="2787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34"/>
          <p:cNvSpPr txBox="1"/>
          <p:nvPr/>
        </p:nvSpPr>
        <p:spPr>
          <a:xfrm>
            <a:off x="123900" y="434581"/>
            <a:ext cx="64755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0B5394"/>
                </a:solidFill>
                <a:latin typeface="Economica"/>
                <a:ea typeface="Economica"/>
                <a:cs typeface="Economica"/>
                <a:sym typeface="Economica"/>
              </a:rPr>
              <a:t>What Are the Stimulus Features That Are Mediated by Sensory Receptors?</a:t>
            </a:r>
            <a:br>
              <a:rPr b="1" lang="en" sz="2000">
                <a:solidFill>
                  <a:srgbClr val="0B5394"/>
                </a:solidFill>
                <a:latin typeface="Economica"/>
                <a:ea typeface="Economica"/>
                <a:cs typeface="Economica"/>
                <a:sym typeface="Economica"/>
              </a:rPr>
            </a:br>
            <a:endParaRPr b="1" sz="2000">
              <a:solidFill>
                <a:srgbClr val="0B5394"/>
              </a:solidFill>
              <a:latin typeface="Economica"/>
              <a:ea typeface="Economica"/>
              <a:cs typeface="Economica"/>
              <a:sym typeface="Economica"/>
            </a:endParaRPr>
          </a:p>
        </p:txBody>
      </p:sp>
      <p:sp>
        <p:nvSpPr>
          <p:cNvPr id="220" name="Google Shape;220;p34"/>
          <p:cNvSpPr txBox="1"/>
          <p:nvPr/>
        </p:nvSpPr>
        <p:spPr>
          <a:xfrm>
            <a:off x="363000" y="992453"/>
            <a:ext cx="5997300" cy="47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073763"/>
                </a:solidFill>
                <a:highlight>
                  <a:srgbClr val="D0E0E3"/>
                </a:highlight>
                <a:latin typeface="Cairo"/>
                <a:ea typeface="Cairo"/>
                <a:cs typeface="Cairo"/>
                <a:sym typeface="Cairo"/>
              </a:rPr>
              <a:t>Sensory receptors mediate 4 features of a stimulus: </a:t>
            </a:r>
            <a:endParaRPr b="1" sz="1600">
              <a:solidFill>
                <a:srgbClr val="073763"/>
              </a:solidFill>
              <a:highlight>
                <a:srgbClr val="D0E0E3"/>
              </a:highlight>
              <a:latin typeface="Cairo"/>
              <a:ea typeface="Cairo"/>
              <a:cs typeface="Cairo"/>
              <a:sym typeface="Cairo"/>
            </a:endParaRPr>
          </a:p>
          <a:p>
            <a:pPr indent="0" lvl="0" marL="0" rtl="0" algn="l">
              <a:spcBef>
                <a:spcPts val="0"/>
              </a:spcBef>
              <a:spcAft>
                <a:spcPts val="0"/>
              </a:spcAft>
              <a:buNone/>
            </a:pPr>
            <a:r>
              <a:t/>
            </a:r>
            <a:endParaRPr b="1" sz="1600">
              <a:solidFill>
                <a:srgbClr val="073763"/>
              </a:solidFill>
              <a:highlight>
                <a:srgbClr val="D0E0E3"/>
              </a:highlight>
              <a:latin typeface="Cairo"/>
              <a:ea typeface="Cairo"/>
              <a:cs typeface="Cairo"/>
              <a:sym typeface="Cairo"/>
            </a:endParaRPr>
          </a:p>
          <a:p>
            <a:pPr indent="0" lvl="0" marL="0" rtl="0" algn="l">
              <a:spcBef>
                <a:spcPts val="0"/>
              </a:spcBef>
              <a:spcAft>
                <a:spcPts val="0"/>
              </a:spcAft>
              <a:buNone/>
            </a:pPr>
            <a:r>
              <a:rPr b="1" lang="en" sz="1600">
                <a:solidFill>
                  <a:srgbClr val="073763"/>
                </a:solidFill>
                <a:latin typeface="Cairo"/>
                <a:ea typeface="Cairo"/>
                <a:cs typeface="Cairo"/>
                <a:sym typeface="Cairo"/>
              </a:rPr>
              <a:t>1-</a:t>
            </a:r>
            <a:r>
              <a:rPr b="1" lang="en" sz="1600">
                <a:solidFill>
                  <a:srgbClr val="073763"/>
                </a:solidFill>
                <a:highlight>
                  <a:srgbClr val="D5A6BD"/>
                </a:highlight>
                <a:latin typeface="Cairo"/>
                <a:ea typeface="Cairo"/>
                <a:cs typeface="Cairo"/>
                <a:sym typeface="Cairo"/>
              </a:rPr>
              <a:t>Modality</a:t>
            </a:r>
            <a:r>
              <a:rPr b="1" lang="en" sz="1600">
                <a:solidFill>
                  <a:srgbClr val="073763"/>
                </a:solidFill>
                <a:latin typeface="Cairo"/>
                <a:ea typeface="Cairo"/>
                <a:cs typeface="Cairo"/>
                <a:sym typeface="Cairo"/>
              </a:rPr>
              <a:t>: </a:t>
            </a:r>
            <a:r>
              <a:rPr lang="en" sz="1600">
                <a:solidFill>
                  <a:srgbClr val="073763"/>
                </a:solidFill>
                <a:latin typeface="Cairo"/>
                <a:ea typeface="Cairo"/>
                <a:cs typeface="Cairo"/>
                <a:sym typeface="Cairo"/>
              </a:rPr>
              <a:t>is what we perceive after a stimulus.</a:t>
            </a:r>
            <a:endParaRPr sz="1600">
              <a:solidFill>
                <a:srgbClr val="073763"/>
              </a:solidFill>
              <a:latin typeface="Cairo"/>
              <a:ea typeface="Cairo"/>
              <a:cs typeface="Cairo"/>
              <a:sym typeface="Cairo"/>
            </a:endParaRPr>
          </a:p>
          <a:p>
            <a:pPr indent="0" lvl="0" marL="0" rtl="0" algn="l">
              <a:spcBef>
                <a:spcPts val="0"/>
              </a:spcBef>
              <a:spcAft>
                <a:spcPts val="0"/>
              </a:spcAft>
              <a:buNone/>
            </a:pPr>
            <a:r>
              <a:rPr lang="en" sz="1600">
                <a:solidFill>
                  <a:srgbClr val="073763"/>
                </a:solidFill>
                <a:latin typeface="Cairo"/>
                <a:ea typeface="Cairo"/>
                <a:cs typeface="Cairo"/>
                <a:sym typeface="Cairo"/>
              </a:rPr>
              <a:t>-Examples of  sensory modalities: vision, hearing, smell, taste, touch and temperature </a:t>
            </a:r>
            <a:endParaRPr sz="1600">
              <a:solidFill>
                <a:srgbClr val="073763"/>
              </a:solidFill>
              <a:latin typeface="Cairo"/>
              <a:ea typeface="Cairo"/>
              <a:cs typeface="Cairo"/>
              <a:sym typeface="Cairo"/>
            </a:endParaRPr>
          </a:p>
          <a:p>
            <a:pPr indent="0" lvl="0" marL="0" rtl="0" algn="l">
              <a:spcBef>
                <a:spcPts val="0"/>
              </a:spcBef>
              <a:spcAft>
                <a:spcPts val="0"/>
              </a:spcAft>
              <a:buNone/>
            </a:pPr>
            <a:r>
              <a:rPr lang="en" sz="1600">
                <a:solidFill>
                  <a:srgbClr val="073763"/>
                </a:solidFill>
                <a:latin typeface="Cairo"/>
                <a:ea typeface="Cairo"/>
                <a:cs typeface="Cairo"/>
                <a:sym typeface="Cairo"/>
              </a:rPr>
              <a:t>-Each modality has many sub-modalities (e.g. taste can be  sweet, bitter, sour, salty), Temperature sub-modalities: cold and heat</a:t>
            </a:r>
            <a:endParaRPr sz="1600">
              <a:solidFill>
                <a:srgbClr val="073763"/>
              </a:solidFill>
              <a:latin typeface="Cairo"/>
              <a:ea typeface="Cairo"/>
              <a:cs typeface="Cairo"/>
              <a:sym typeface="Cairo"/>
            </a:endParaRPr>
          </a:p>
          <a:p>
            <a:pPr indent="0" lvl="0" marL="0" rtl="0" algn="l">
              <a:spcBef>
                <a:spcPts val="0"/>
              </a:spcBef>
              <a:spcAft>
                <a:spcPts val="0"/>
              </a:spcAft>
              <a:buNone/>
            </a:pPr>
            <a:r>
              <a:t/>
            </a:r>
            <a:endParaRPr sz="1600">
              <a:solidFill>
                <a:srgbClr val="073763"/>
              </a:solidFill>
              <a:latin typeface="Cairo"/>
              <a:ea typeface="Cairo"/>
              <a:cs typeface="Cairo"/>
              <a:sym typeface="Cairo"/>
            </a:endParaRPr>
          </a:p>
          <a:p>
            <a:pPr indent="0" lvl="0" marL="0" rtl="0" algn="l">
              <a:spcBef>
                <a:spcPts val="0"/>
              </a:spcBef>
              <a:spcAft>
                <a:spcPts val="0"/>
              </a:spcAft>
              <a:buNone/>
            </a:pPr>
            <a:r>
              <a:rPr b="1" lang="en" sz="1600">
                <a:solidFill>
                  <a:srgbClr val="073763"/>
                </a:solidFill>
                <a:latin typeface="Cairo"/>
                <a:ea typeface="Cairo"/>
                <a:cs typeface="Cairo"/>
                <a:sym typeface="Cairo"/>
              </a:rPr>
              <a:t>2-</a:t>
            </a:r>
            <a:r>
              <a:rPr b="1" lang="en" sz="1600">
                <a:solidFill>
                  <a:srgbClr val="073763"/>
                </a:solidFill>
                <a:highlight>
                  <a:srgbClr val="B6D7A8"/>
                </a:highlight>
                <a:latin typeface="Cairo"/>
                <a:ea typeface="Cairo"/>
                <a:cs typeface="Cairo"/>
                <a:sym typeface="Cairo"/>
              </a:rPr>
              <a:t>Intensity</a:t>
            </a:r>
            <a:r>
              <a:rPr b="1" lang="en" sz="1600">
                <a:solidFill>
                  <a:srgbClr val="073763"/>
                </a:solidFill>
                <a:latin typeface="Cairo"/>
                <a:ea typeface="Cairo"/>
                <a:cs typeface="Cairo"/>
                <a:sym typeface="Cairo"/>
              </a:rPr>
              <a:t>: </a:t>
            </a:r>
            <a:r>
              <a:rPr lang="en" sz="1600">
                <a:solidFill>
                  <a:srgbClr val="073763"/>
                </a:solidFill>
                <a:latin typeface="Cairo"/>
                <a:ea typeface="Cairo"/>
                <a:cs typeface="Cairo"/>
                <a:sym typeface="Cairo"/>
              </a:rPr>
              <a:t>depends on the stimulus strength and is  encoded by action potential frequency.</a:t>
            </a:r>
            <a:endParaRPr sz="1600">
              <a:solidFill>
                <a:srgbClr val="073763"/>
              </a:solidFill>
              <a:latin typeface="Cairo"/>
              <a:ea typeface="Cairo"/>
              <a:cs typeface="Cairo"/>
              <a:sym typeface="Cairo"/>
            </a:endParaRPr>
          </a:p>
          <a:p>
            <a:pPr indent="0" lvl="0" marL="0" rtl="0" algn="l">
              <a:spcBef>
                <a:spcPts val="0"/>
              </a:spcBef>
              <a:spcAft>
                <a:spcPts val="0"/>
              </a:spcAft>
              <a:buNone/>
            </a:pPr>
            <a:r>
              <a:t/>
            </a:r>
            <a:endParaRPr sz="1600">
              <a:solidFill>
                <a:srgbClr val="073763"/>
              </a:solidFill>
              <a:latin typeface="Cairo"/>
              <a:ea typeface="Cairo"/>
              <a:cs typeface="Cairo"/>
              <a:sym typeface="Cairo"/>
            </a:endParaRPr>
          </a:p>
          <a:p>
            <a:pPr indent="0" lvl="0" marL="0" rtl="0" algn="l">
              <a:spcBef>
                <a:spcPts val="0"/>
              </a:spcBef>
              <a:spcAft>
                <a:spcPts val="0"/>
              </a:spcAft>
              <a:buNone/>
            </a:pPr>
            <a:r>
              <a:rPr b="1" lang="en" sz="1600">
                <a:solidFill>
                  <a:srgbClr val="073763"/>
                </a:solidFill>
                <a:latin typeface="Cairo"/>
                <a:ea typeface="Cairo"/>
                <a:cs typeface="Cairo"/>
                <a:sym typeface="Cairo"/>
              </a:rPr>
              <a:t>3-</a:t>
            </a:r>
            <a:r>
              <a:rPr b="1" lang="en" sz="1600">
                <a:solidFill>
                  <a:srgbClr val="073763"/>
                </a:solidFill>
                <a:highlight>
                  <a:srgbClr val="FFE599"/>
                </a:highlight>
                <a:latin typeface="Cairo"/>
                <a:ea typeface="Cairo"/>
                <a:cs typeface="Cairo"/>
                <a:sym typeface="Cairo"/>
              </a:rPr>
              <a:t>Location</a:t>
            </a:r>
            <a:r>
              <a:rPr b="1" lang="en" sz="1600">
                <a:solidFill>
                  <a:srgbClr val="073763"/>
                </a:solidFill>
                <a:latin typeface="Cairo"/>
                <a:ea typeface="Cairo"/>
                <a:cs typeface="Cairo"/>
                <a:sym typeface="Cairo"/>
              </a:rPr>
              <a:t>:</a:t>
            </a:r>
            <a:r>
              <a:rPr lang="en" sz="1600">
                <a:solidFill>
                  <a:srgbClr val="073763"/>
                </a:solidFill>
                <a:latin typeface="Cairo"/>
                <a:ea typeface="Cairo"/>
                <a:cs typeface="Cairo"/>
                <a:sym typeface="Cairo"/>
              </a:rPr>
              <a:t> the site on the body or space where the  stimulus originated. </a:t>
            </a:r>
            <a:endParaRPr sz="1600">
              <a:solidFill>
                <a:srgbClr val="073763"/>
              </a:solidFill>
              <a:latin typeface="Cairo"/>
              <a:ea typeface="Cairo"/>
              <a:cs typeface="Cairo"/>
              <a:sym typeface="Cairo"/>
            </a:endParaRPr>
          </a:p>
          <a:p>
            <a:pPr indent="0" lvl="0" marL="0" rtl="0" algn="l">
              <a:spcBef>
                <a:spcPts val="0"/>
              </a:spcBef>
              <a:spcAft>
                <a:spcPts val="0"/>
              </a:spcAft>
              <a:buNone/>
            </a:pPr>
            <a:r>
              <a:t/>
            </a:r>
            <a:endParaRPr sz="1600">
              <a:solidFill>
                <a:srgbClr val="073763"/>
              </a:solidFill>
              <a:latin typeface="Cairo"/>
              <a:ea typeface="Cairo"/>
              <a:cs typeface="Cairo"/>
              <a:sym typeface="Cairo"/>
            </a:endParaRPr>
          </a:p>
          <a:p>
            <a:pPr indent="0" lvl="0" marL="0" rtl="0" algn="l">
              <a:spcBef>
                <a:spcPts val="0"/>
              </a:spcBef>
              <a:spcAft>
                <a:spcPts val="0"/>
              </a:spcAft>
              <a:buNone/>
            </a:pPr>
            <a:r>
              <a:rPr b="1" lang="en" sz="1600">
                <a:solidFill>
                  <a:srgbClr val="073763"/>
                </a:solidFill>
                <a:latin typeface="Cairo"/>
                <a:ea typeface="Cairo"/>
                <a:cs typeface="Cairo"/>
                <a:sym typeface="Cairo"/>
              </a:rPr>
              <a:t>4-</a:t>
            </a:r>
            <a:r>
              <a:rPr b="1" lang="en" sz="1600">
                <a:solidFill>
                  <a:srgbClr val="073763"/>
                </a:solidFill>
                <a:highlight>
                  <a:srgbClr val="B4A7D6"/>
                </a:highlight>
                <a:latin typeface="Cairo"/>
                <a:ea typeface="Cairo"/>
                <a:cs typeface="Cairo"/>
                <a:sym typeface="Cairo"/>
              </a:rPr>
              <a:t>Duration</a:t>
            </a:r>
            <a:r>
              <a:rPr b="1" lang="en" sz="1600">
                <a:solidFill>
                  <a:srgbClr val="073763"/>
                </a:solidFill>
                <a:latin typeface="Cairo"/>
                <a:ea typeface="Cairo"/>
                <a:cs typeface="Cairo"/>
                <a:sym typeface="Cairo"/>
              </a:rPr>
              <a:t>: </a:t>
            </a:r>
            <a:r>
              <a:rPr lang="en" sz="1600">
                <a:solidFill>
                  <a:srgbClr val="073763"/>
                </a:solidFill>
                <a:latin typeface="Cairo"/>
                <a:ea typeface="Cairo"/>
                <a:cs typeface="Cairo"/>
                <a:sym typeface="Cairo"/>
              </a:rPr>
              <a:t>time from onset to offset of a stimulus.</a:t>
            </a:r>
            <a:br>
              <a:rPr lang="en" sz="1600">
                <a:solidFill>
                  <a:srgbClr val="073763"/>
                </a:solidFill>
                <a:latin typeface="Cairo"/>
                <a:ea typeface="Cairo"/>
                <a:cs typeface="Cairo"/>
                <a:sym typeface="Cairo"/>
              </a:rPr>
            </a:br>
            <a:r>
              <a:rPr lang="en" sz="1600">
                <a:solidFill>
                  <a:srgbClr val="073763"/>
                </a:solidFill>
                <a:latin typeface="Cairo"/>
                <a:ea typeface="Cairo"/>
                <a:cs typeface="Cairo"/>
                <a:sym typeface="Cairo"/>
              </a:rPr>
              <a:t>-If  persists for long time, the perceived intensity diminishes (adaptation)</a:t>
            </a:r>
            <a:br>
              <a:rPr lang="en" sz="1600">
                <a:solidFill>
                  <a:srgbClr val="073763"/>
                </a:solidFill>
                <a:latin typeface="Cairo"/>
                <a:ea typeface="Cairo"/>
                <a:cs typeface="Cairo"/>
                <a:sym typeface="Cairo"/>
              </a:rPr>
            </a:br>
            <a:endParaRPr sz="1600">
              <a:solidFill>
                <a:srgbClr val="073763"/>
              </a:solidFill>
              <a:latin typeface="Cairo"/>
              <a:ea typeface="Cairo"/>
              <a:cs typeface="Cairo"/>
              <a:sym typeface="Cair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35"/>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16th</a:t>
            </a:r>
            <a:r>
              <a:rPr b="1" lang="en">
                <a:solidFill>
                  <a:srgbClr val="2C5072"/>
                </a:solidFill>
                <a:latin typeface="Cairo"/>
                <a:ea typeface="Cairo"/>
                <a:cs typeface="Cairo"/>
                <a:sym typeface="Cairo"/>
              </a:rPr>
              <a:t> Lecture  ∣ The Physiology Team</a:t>
            </a:r>
            <a:endParaRPr b="1">
              <a:solidFill>
                <a:srgbClr val="2C5072"/>
              </a:solidFill>
              <a:latin typeface="Cairo"/>
              <a:ea typeface="Cairo"/>
              <a:cs typeface="Cairo"/>
              <a:sym typeface="Cairo"/>
            </a:endParaRPr>
          </a:p>
        </p:txBody>
      </p:sp>
      <p:sp>
        <p:nvSpPr>
          <p:cNvPr id="226" name="Google Shape;226;p35"/>
          <p:cNvSpPr txBox="1"/>
          <p:nvPr/>
        </p:nvSpPr>
        <p:spPr>
          <a:xfrm>
            <a:off x="0" y="7"/>
            <a:ext cx="6759000" cy="577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73763"/>
              </a:buClr>
              <a:buSzPts val="1800"/>
              <a:buFont typeface="Economica"/>
              <a:buChar char="❖"/>
            </a:pPr>
            <a:r>
              <a:rPr lang="en" sz="1800">
                <a:solidFill>
                  <a:srgbClr val="073763"/>
                </a:solidFill>
                <a:latin typeface="Economica"/>
                <a:ea typeface="Economica"/>
                <a:cs typeface="Economica"/>
                <a:sym typeface="Economica"/>
              </a:rPr>
              <a:t>To know about proprioceptors its definition and its role in body balance.</a:t>
            </a:r>
            <a:endParaRPr b="1" sz="1800">
              <a:solidFill>
                <a:srgbClr val="073763"/>
              </a:solidFill>
              <a:latin typeface="Economica"/>
              <a:ea typeface="Economica"/>
              <a:cs typeface="Economica"/>
              <a:sym typeface="Economica"/>
            </a:endParaRPr>
          </a:p>
        </p:txBody>
      </p:sp>
      <p:sp>
        <p:nvSpPr>
          <p:cNvPr id="227" name="Google Shape;227;p35"/>
          <p:cNvSpPr txBox="1"/>
          <p:nvPr/>
        </p:nvSpPr>
        <p:spPr>
          <a:xfrm>
            <a:off x="2214600" y="535600"/>
            <a:ext cx="2428800" cy="48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0B5394"/>
                </a:solidFill>
                <a:highlight>
                  <a:srgbClr val="D0E0E3"/>
                </a:highlight>
                <a:latin typeface="Economica"/>
                <a:ea typeface="Economica"/>
                <a:cs typeface="Economica"/>
                <a:sym typeface="Economica"/>
              </a:rPr>
              <a:t>PROPRIOCEPTION</a:t>
            </a:r>
            <a:endParaRPr b="1" sz="1800">
              <a:solidFill>
                <a:srgbClr val="0B5394"/>
              </a:solidFill>
              <a:highlight>
                <a:srgbClr val="D0E0E3"/>
              </a:highlight>
              <a:latin typeface="Economica"/>
              <a:ea typeface="Economica"/>
              <a:cs typeface="Economica"/>
              <a:sym typeface="Economica"/>
            </a:endParaRPr>
          </a:p>
        </p:txBody>
      </p:sp>
      <p:sp>
        <p:nvSpPr>
          <p:cNvPr id="228" name="Google Shape;228;p35"/>
          <p:cNvSpPr txBox="1"/>
          <p:nvPr/>
        </p:nvSpPr>
        <p:spPr>
          <a:xfrm>
            <a:off x="152550" y="899575"/>
            <a:ext cx="6156600" cy="640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073763"/>
              </a:buClr>
              <a:buSzPts val="1400"/>
              <a:buFont typeface="Cairo"/>
              <a:buChar char="●"/>
            </a:pPr>
            <a:r>
              <a:rPr lang="en">
                <a:solidFill>
                  <a:srgbClr val="073763"/>
                </a:solidFill>
                <a:latin typeface="Cairo"/>
                <a:ea typeface="Cairo"/>
                <a:cs typeface="Cairo"/>
                <a:sym typeface="Cairo"/>
              </a:rPr>
              <a:t>Perception about the relative positions of different body parts and strength of effort being employed in movements.</a:t>
            </a:r>
            <a:endParaRPr>
              <a:solidFill>
                <a:srgbClr val="073763"/>
              </a:solidFill>
              <a:latin typeface="Cairo"/>
              <a:ea typeface="Cairo"/>
              <a:cs typeface="Cairo"/>
              <a:sym typeface="Cairo"/>
            </a:endParaRPr>
          </a:p>
        </p:txBody>
      </p:sp>
      <p:sp>
        <p:nvSpPr>
          <p:cNvPr id="229" name="Google Shape;229;p35"/>
          <p:cNvSpPr txBox="1"/>
          <p:nvPr/>
        </p:nvSpPr>
        <p:spPr>
          <a:xfrm>
            <a:off x="198900" y="1353763"/>
            <a:ext cx="2295300" cy="41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u="sng">
                <a:solidFill>
                  <a:srgbClr val="0B5394"/>
                </a:solidFill>
                <a:latin typeface="Economica"/>
                <a:ea typeface="Economica"/>
                <a:cs typeface="Economica"/>
                <a:sym typeface="Economica"/>
              </a:rPr>
              <a:t>It can be divided into</a:t>
            </a:r>
            <a:r>
              <a:rPr b="1" lang="en" sz="1600" u="sng">
                <a:solidFill>
                  <a:srgbClr val="0B5394"/>
                </a:solidFill>
                <a:latin typeface="Economica"/>
                <a:ea typeface="Economica"/>
                <a:cs typeface="Economica"/>
                <a:sym typeface="Economica"/>
              </a:rPr>
              <a:t>: </a:t>
            </a:r>
            <a:endParaRPr b="1" sz="1600" u="sng">
              <a:solidFill>
                <a:srgbClr val="0B5394"/>
              </a:solidFill>
              <a:latin typeface="Economica"/>
              <a:ea typeface="Economica"/>
              <a:cs typeface="Economica"/>
              <a:sym typeface="Economica"/>
            </a:endParaRPr>
          </a:p>
        </p:txBody>
      </p:sp>
      <p:sp>
        <p:nvSpPr>
          <p:cNvPr id="230" name="Google Shape;230;p35"/>
          <p:cNvSpPr txBox="1"/>
          <p:nvPr/>
        </p:nvSpPr>
        <p:spPr>
          <a:xfrm>
            <a:off x="125700" y="1688006"/>
            <a:ext cx="6156600" cy="1462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0B5394"/>
              </a:buClr>
              <a:buSzPts val="1400"/>
              <a:buFont typeface="Cairo"/>
              <a:buAutoNum type="arabicPeriod"/>
            </a:pPr>
            <a:r>
              <a:rPr lang="en">
                <a:latin typeface="Cairo"/>
                <a:ea typeface="Cairo"/>
                <a:cs typeface="Cairo"/>
                <a:sym typeface="Cairo"/>
              </a:rPr>
              <a:t>Static position sense: which means conscious perception of the orientation of the different parts of the body with respect to one another</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317500" lvl="0" marL="457200" rtl="0" algn="l">
              <a:spcBef>
                <a:spcPts val="0"/>
              </a:spcBef>
              <a:spcAft>
                <a:spcPts val="0"/>
              </a:spcAft>
              <a:buClr>
                <a:srgbClr val="0B5394"/>
              </a:buClr>
              <a:buSzPts val="1400"/>
              <a:buFont typeface="Cairo"/>
              <a:buAutoNum type="arabicPeriod"/>
            </a:pPr>
            <a:r>
              <a:rPr lang="en">
                <a:latin typeface="Cairo"/>
                <a:ea typeface="Cairo"/>
                <a:cs typeface="Cairo"/>
                <a:sym typeface="Cairo"/>
              </a:rPr>
              <a:t>Dynamic proprioception: rate of movement sense: also called kinesthesia or dynamic proprioception </a:t>
            </a:r>
            <a:endParaRPr>
              <a:latin typeface="Cairo"/>
              <a:ea typeface="Cairo"/>
              <a:cs typeface="Cairo"/>
              <a:sym typeface="Cairo"/>
            </a:endParaRPr>
          </a:p>
        </p:txBody>
      </p:sp>
      <p:sp>
        <p:nvSpPr>
          <p:cNvPr id="231" name="Google Shape;231;p35"/>
          <p:cNvSpPr txBox="1"/>
          <p:nvPr/>
        </p:nvSpPr>
        <p:spPr>
          <a:xfrm>
            <a:off x="152550" y="3328775"/>
            <a:ext cx="3276600" cy="41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u="sng">
                <a:solidFill>
                  <a:srgbClr val="0B5394"/>
                </a:solidFill>
                <a:latin typeface="Economica"/>
                <a:ea typeface="Economica"/>
                <a:cs typeface="Economica"/>
                <a:sym typeface="Economica"/>
              </a:rPr>
              <a:t>Structures concerned with proprioception: </a:t>
            </a:r>
            <a:endParaRPr b="1" sz="1600" u="sng">
              <a:solidFill>
                <a:srgbClr val="0B5394"/>
              </a:solidFill>
              <a:latin typeface="Economica"/>
              <a:ea typeface="Economica"/>
              <a:cs typeface="Economica"/>
              <a:sym typeface="Economica"/>
            </a:endParaRPr>
          </a:p>
        </p:txBody>
      </p:sp>
      <p:sp>
        <p:nvSpPr>
          <p:cNvPr id="232" name="Google Shape;232;p35"/>
          <p:cNvSpPr txBox="1"/>
          <p:nvPr/>
        </p:nvSpPr>
        <p:spPr>
          <a:xfrm>
            <a:off x="125700" y="3688013"/>
            <a:ext cx="5631000" cy="24576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0B5394"/>
              </a:buClr>
              <a:buSzPts val="1400"/>
              <a:buFont typeface="Cairo"/>
              <a:buAutoNum type="arabicPeriod"/>
            </a:pPr>
            <a:r>
              <a:rPr lang="en">
                <a:solidFill>
                  <a:schemeClr val="dk1"/>
                </a:solidFill>
                <a:latin typeface="Cairo"/>
                <a:ea typeface="Cairo"/>
                <a:cs typeface="Cairo"/>
                <a:sym typeface="Cairo"/>
              </a:rPr>
              <a:t>Proprioceptors (spatial orientation, four inputs). </a:t>
            </a:r>
            <a:endParaRPr>
              <a:solidFill>
                <a:schemeClr val="dk1"/>
              </a:solidFill>
              <a:latin typeface="Cairo"/>
              <a:ea typeface="Cairo"/>
              <a:cs typeface="Cairo"/>
              <a:sym typeface="Cairo"/>
            </a:endParaRPr>
          </a:p>
          <a:p>
            <a:pPr indent="-317500" lvl="0" marL="457200" rtl="0" algn="l">
              <a:spcBef>
                <a:spcPts val="0"/>
              </a:spcBef>
              <a:spcAft>
                <a:spcPts val="0"/>
              </a:spcAft>
              <a:buClr>
                <a:srgbClr val="0B5394"/>
              </a:buClr>
              <a:buSzPts val="1400"/>
              <a:buFont typeface="Cairo"/>
              <a:buAutoNum type="arabicPeriod"/>
            </a:pPr>
            <a:r>
              <a:rPr lang="en">
                <a:solidFill>
                  <a:schemeClr val="dk1"/>
                </a:solidFill>
                <a:latin typeface="Cairo"/>
                <a:ea typeface="Cairo"/>
                <a:cs typeface="Cairo"/>
                <a:sym typeface="Cairo"/>
              </a:rPr>
              <a:t>Brain Stem (Cortico, Rubro, Vestibulo, Reticulo, Olivo, Tectospinal). </a:t>
            </a:r>
            <a:endParaRPr>
              <a:solidFill>
                <a:schemeClr val="dk1"/>
              </a:solidFill>
              <a:latin typeface="Cairo"/>
              <a:ea typeface="Cairo"/>
              <a:cs typeface="Cairo"/>
              <a:sym typeface="Cairo"/>
            </a:endParaRPr>
          </a:p>
          <a:p>
            <a:pPr indent="-317500" lvl="0" marL="457200" rtl="0" algn="l">
              <a:spcBef>
                <a:spcPts val="0"/>
              </a:spcBef>
              <a:spcAft>
                <a:spcPts val="0"/>
              </a:spcAft>
              <a:buClr>
                <a:srgbClr val="0B5394"/>
              </a:buClr>
              <a:buSzPts val="1400"/>
              <a:buFont typeface="Cairo"/>
              <a:buAutoNum type="arabicPeriod"/>
            </a:pPr>
            <a:r>
              <a:rPr lang="en">
                <a:solidFill>
                  <a:schemeClr val="dk1"/>
                </a:solidFill>
                <a:latin typeface="Cairo"/>
                <a:ea typeface="Cairo"/>
                <a:cs typeface="Cairo"/>
                <a:sym typeface="Cairo"/>
              </a:rPr>
              <a:t>vestibular system (apparatus, nuclei). </a:t>
            </a:r>
            <a:endParaRPr>
              <a:solidFill>
                <a:schemeClr val="dk1"/>
              </a:solidFill>
              <a:latin typeface="Cairo"/>
              <a:ea typeface="Cairo"/>
              <a:cs typeface="Cairo"/>
              <a:sym typeface="Cairo"/>
            </a:endParaRPr>
          </a:p>
          <a:p>
            <a:pPr indent="-317500" lvl="0" marL="457200" rtl="0" algn="l">
              <a:spcBef>
                <a:spcPts val="0"/>
              </a:spcBef>
              <a:spcAft>
                <a:spcPts val="0"/>
              </a:spcAft>
              <a:buClr>
                <a:srgbClr val="0B5394"/>
              </a:buClr>
              <a:buSzPts val="1400"/>
              <a:buFont typeface="Cairo"/>
              <a:buAutoNum type="arabicPeriod"/>
            </a:pPr>
            <a:r>
              <a:rPr lang="en">
                <a:solidFill>
                  <a:schemeClr val="dk1"/>
                </a:solidFill>
                <a:latin typeface="Cairo"/>
                <a:ea typeface="Cairo"/>
                <a:cs typeface="Cairo"/>
                <a:sym typeface="Cairo"/>
              </a:rPr>
              <a:t>Ascending Tracts. </a:t>
            </a:r>
            <a:endParaRPr>
              <a:solidFill>
                <a:schemeClr val="dk1"/>
              </a:solidFill>
              <a:latin typeface="Cairo"/>
              <a:ea typeface="Cairo"/>
              <a:cs typeface="Cairo"/>
              <a:sym typeface="Cairo"/>
            </a:endParaRPr>
          </a:p>
          <a:p>
            <a:pPr indent="-317500" lvl="0" marL="457200" rtl="0" algn="l">
              <a:spcBef>
                <a:spcPts val="0"/>
              </a:spcBef>
              <a:spcAft>
                <a:spcPts val="0"/>
              </a:spcAft>
              <a:buClr>
                <a:srgbClr val="0B5394"/>
              </a:buClr>
              <a:buSzPts val="1400"/>
              <a:buFont typeface="Cairo"/>
              <a:buAutoNum type="arabicPeriod"/>
            </a:pPr>
            <a:r>
              <a:rPr lang="en">
                <a:solidFill>
                  <a:schemeClr val="dk1"/>
                </a:solidFill>
                <a:latin typeface="Cairo"/>
                <a:ea typeface="Cairo"/>
                <a:cs typeface="Cairo"/>
                <a:sym typeface="Cairo"/>
              </a:rPr>
              <a:t>Visual system. </a:t>
            </a:r>
            <a:endParaRPr>
              <a:solidFill>
                <a:schemeClr val="dk1"/>
              </a:solidFill>
              <a:latin typeface="Cairo"/>
              <a:ea typeface="Cairo"/>
              <a:cs typeface="Cairo"/>
              <a:sym typeface="Cairo"/>
            </a:endParaRPr>
          </a:p>
          <a:p>
            <a:pPr indent="-317500" lvl="0" marL="457200" rtl="0" algn="l">
              <a:spcBef>
                <a:spcPts val="0"/>
              </a:spcBef>
              <a:spcAft>
                <a:spcPts val="0"/>
              </a:spcAft>
              <a:buClr>
                <a:srgbClr val="0B5394"/>
              </a:buClr>
              <a:buSzPts val="1400"/>
              <a:buFont typeface="Cairo"/>
              <a:buAutoNum type="arabicPeriod"/>
            </a:pPr>
            <a:r>
              <a:rPr lang="en">
                <a:solidFill>
                  <a:schemeClr val="dk1"/>
                </a:solidFill>
                <a:latin typeface="Cairo"/>
                <a:ea typeface="Cairo"/>
                <a:cs typeface="Cairo"/>
                <a:sym typeface="Cairo"/>
              </a:rPr>
              <a:t>Cerebellum (flocculonodular lobe → dynamic equilibrium, Uvula → Static equilibrium). </a:t>
            </a:r>
            <a:endParaRPr>
              <a:solidFill>
                <a:schemeClr val="dk1"/>
              </a:solidFill>
              <a:latin typeface="Cairo"/>
              <a:ea typeface="Cairo"/>
              <a:cs typeface="Cairo"/>
              <a:sym typeface="Cairo"/>
            </a:endParaRPr>
          </a:p>
          <a:p>
            <a:pPr indent="-317500" lvl="0" marL="457200" rtl="0" algn="l">
              <a:spcBef>
                <a:spcPts val="0"/>
              </a:spcBef>
              <a:spcAft>
                <a:spcPts val="0"/>
              </a:spcAft>
              <a:buClr>
                <a:srgbClr val="0B5394"/>
              </a:buClr>
              <a:buSzPts val="1400"/>
              <a:buFont typeface="Cairo"/>
              <a:buAutoNum type="arabicPeriod"/>
            </a:pPr>
            <a:r>
              <a:rPr lang="en">
                <a:solidFill>
                  <a:schemeClr val="dk1"/>
                </a:solidFill>
                <a:latin typeface="Cairo"/>
                <a:ea typeface="Cairo"/>
                <a:cs typeface="Cairo"/>
                <a:sym typeface="Cairo"/>
              </a:rPr>
              <a:t>Cerebral cortex (primary cortical center for equilibrium located in the parietal lobe deep in the sylvian fissure).</a:t>
            </a:r>
            <a:endParaRPr>
              <a:solidFill>
                <a:schemeClr val="dk1"/>
              </a:solidFill>
              <a:latin typeface="Cairo"/>
              <a:ea typeface="Cairo"/>
              <a:cs typeface="Cairo"/>
              <a:sym typeface="Cairo"/>
            </a:endParaRPr>
          </a:p>
          <a:p>
            <a:pPr indent="0" lvl="0" marL="0" rtl="0" algn="l">
              <a:spcBef>
                <a:spcPts val="0"/>
              </a:spcBef>
              <a:spcAft>
                <a:spcPts val="0"/>
              </a:spcAft>
              <a:buNone/>
            </a:pPr>
            <a:r>
              <a:t/>
            </a:r>
            <a:endParaRPr>
              <a:solidFill>
                <a:schemeClr val="dk1"/>
              </a:solidFill>
              <a:latin typeface="Cairo"/>
              <a:ea typeface="Cairo"/>
              <a:cs typeface="Cairo"/>
              <a:sym typeface="Cairo"/>
            </a:endParaRPr>
          </a:p>
        </p:txBody>
      </p:sp>
      <p:sp>
        <p:nvSpPr>
          <p:cNvPr id="233" name="Google Shape;233;p35"/>
          <p:cNvSpPr txBox="1"/>
          <p:nvPr/>
        </p:nvSpPr>
        <p:spPr>
          <a:xfrm>
            <a:off x="152550" y="5715821"/>
            <a:ext cx="3276600" cy="41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u="sng">
                <a:solidFill>
                  <a:srgbClr val="0B5394"/>
                </a:solidFill>
                <a:latin typeface="Economica"/>
                <a:ea typeface="Economica"/>
                <a:cs typeface="Economica"/>
                <a:sym typeface="Economica"/>
              </a:rPr>
              <a:t>Types of Proprioception:</a:t>
            </a:r>
            <a:endParaRPr b="1" sz="1600" u="sng">
              <a:solidFill>
                <a:srgbClr val="0B5394"/>
              </a:solidFill>
              <a:latin typeface="Economica"/>
              <a:ea typeface="Economica"/>
              <a:cs typeface="Economica"/>
              <a:sym typeface="Economica"/>
            </a:endParaRPr>
          </a:p>
        </p:txBody>
      </p:sp>
      <p:sp>
        <p:nvSpPr>
          <p:cNvPr id="234" name="Google Shape;234;p35"/>
          <p:cNvSpPr txBox="1"/>
          <p:nvPr/>
        </p:nvSpPr>
        <p:spPr>
          <a:xfrm>
            <a:off x="125700" y="6128333"/>
            <a:ext cx="6606600" cy="12177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0B5394"/>
              </a:buClr>
              <a:buSzPts val="1400"/>
              <a:buFont typeface="Cairo"/>
              <a:buAutoNum type="arabicPeriod"/>
            </a:pPr>
            <a:r>
              <a:rPr lang="en">
                <a:solidFill>
                  <a:schemeClr val="dk1"/>
                </a:solidFill>
                <a:latin typeface="Cairo"/>
                <a:ea typeface="Cairo"/>
                <a:cs typeface="Cairo"/>
                <a:sym typeface="Cairo"/>
              </a:rPr>
              <a:t>Conscious proprioception: reach the level of cerebral cortex sensory area via </a:t>
            </a:r>
            <a:r>
              <a:rPr lang="en">
                <a:solidFill>
                  <a:srgbClr val="FF0000"/>
                </a:solidFill>
                <a:latin typeface="Cairo"/>
                <a:ea typeface="Cairo"/>
                <a:cs typeface="Cairo"/>
                <a:sym typeface="Cairo"/>
              </a:rPr>
              <a:t>dorsal column tract.</a:t>
            </a:r>
            <a:endParaRPr>
              <a:solidFill>
                <a:srgbClr val="FF0000"/>
              </a:solidFill>
              <a:latin typeface="Cairo"/>
              <a:ea typeface="Cairo"/>
              <a:cs typeface="Cairo"/>
              <a:sym typeface="Cairo"/>
            </a:endParaRPr>
          </a:p>
          <a:p>
            <a:pPr indent="-317500" lvl="0" marL="457200" rtl="0" algn="l">
              <a:spcBef>
                <a:spcPts val="0"/>
              </a:spcBef>
              <a:spcAft>
                <a:spcPts val="0"/>
              </a:spcAft>
              <a:buClr>
                <a:srgbClr val="0B5394"/>
              </a:buClr>
              <a:buSzPts val="1400"/>
              <a:buFont typeface="Cairo"/>
              <a:buAutoNum type="arabicPeriod"/>
            </a:pPr>
            <a:r>
              <a:rPr lang="en">
                <a:solidFill>
                  <a:schemeClr val="dk1"/>
                </a:solidFill>
                <a:latin typeface="Cairo"/>
                <a:ea typeface="Cairo"/>
                <a:cs typeface="Cairo"/>
                <a:sym typeface="Cairo"/>
              </a:rPr>
              <a:t>Subconscious proprioception: reach the level of cerebellum via </a:t>
            </a:r>
            <a:r>
              <a:rPr lang="en">
                <a:solidFill>
                  <a:srgbClr val="FF0000"/>
                </a:solidFill>
                <a:latin typeface="Cairo"/>
                <a:ea typeface="Cairo"/>
                <a:cs typeface="Cairo"/>
                <a:sym typeface="Cairo"/>
              </a:rPr>
              <a:t>spinocerebellar tracts (Ventral &amp; Dorsal) ,these are main ascending sensory pathways for proprioception</a:t>
            </a:r>
            <a:br>
              <a:rPr lang="en">
                <a:solidFill>
                  <a:srgbClr val="FF0000"/>
                </a:solidFill>
                <a:latin typeface="Cairo"/>
                <a:ea typeface="Cairo"/>
                <a:cs typeface="Cairo"/>
                <a:sym typeface="Cairo"/>
              </a:rPr>
            </a:br>
            <a:endParaRPr>
              <a:solidFill>
                <a:srgbClr val="FF0000"/>
              </a:solidFill>
              <a:latin typeface="Cairo"/>
              <a:ea typeface="Cairo"/>
              <a:cs typeface="Cairo"/>
              <a:sym typeface="Cairo"/>
            </a:endParaRPr>
          </a:p>
          <a:p>
            <a:pPr indent="0" lvl="0" marL="0" rtl="0" algn="l">
              <a:spcBef>
                <a:spcPts val="0"/>
              </a:spcBef>
              <a:spcAft>
                <a:spcPts val="0"/>
              </a:spcAft>
              <a:buNone/>
            </a:pPr>
            <a:r>
              <a:t/>
            </a:r>
            <a:endParaRPr>
              <a:solidFill>
                <a:schemeClr val="dk1"/>
              </a:solidFill>
              <a:latin typeface="Cairo"/>
              <a:ea typeface="Cairo"/>
              <a:cs typeface="Cairo"/>
              <a:sym typeface="Cairo"/>
            </a:endParaRPr>
          </a:p>
        </p:txBody>
      </p:sp>
      <p:sp>
        <p:nvSpPr>
          <p:cNvPr id="235" name="Google Shape;235;p35"/>
          <p:cNvSpPr txBox="1"/>
          <p:nvPr/>
        </p:nvSpPr>
        <p:spPr>
          <a:xfrm>
            <a:off x="231000" y="7378981"/>
            <a:ext cx="5527500" cy="41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u="sng">
                <a:solidFill>
                  <a:srgbClr val="0B5394"/>
                </a:solidFill>
                <a:latin typeface="Economica"/>
                <a:ea typeface="Economica"/>
                <a:cs typeface="Economica"/>
                <a:sym typeface="Economica"/>
              </a:rPr>
              <a:t>Role of Proprioception</a:t>
            </a:r>
            <a:br>
              <a:rPr b="1" lang="en" sz="1300" u="sng">
                <a:solidFill>
                  <a:srgbClr val="0B5394"/>
                </a:solidFill>
                <a:latin typeface="Cairo"/>
                <a:ea typeface="Cairo"/>
                <a:cs typeface="Cairo"/>
                <a:sym typeface="Cairo"/>
              </a:rPr>
            </a:br>
            <a:endParaRPr b="1" sz="1300" u="sng">
              <a:solidFill>
                <a:srgbClr val="0B5394"/>
              </a:solidFill>
              <a:latin typeface="Cairo"/>
              <a:ea typeface="Cairo"/>
              <a:cs typeface="Cairo"/>
              <a:sym typeface="Cairo"/>
            </a:endParaRPr>
          </a:p>
        </p:txBody>
      </p:sp>
      <p:sp>
        <p:nvSpPr>
          <p:cNvPr id="236" name="Google Shape;236;p35"/>
          <p:cNvSpPr txBox="1"/>
          <p:nvPr/>
        </p:nvSpPr>
        <p:spPr>
          <a:xfrm>
            <a:off x="198900" y="7802403"/>
            <a:ext cx="6460200" cy="231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iro"/>
                <a:ea typeface="Cairo"/>
                <a:cs typeface="Cairo"/>
                <a:sym typeface="Cairo"/>
              </a:rPr>
              <a:t>Proprioception informs us about:</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▪The location of a body part in relation to other parts</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▪The rate of movement of a body part when it is  moving </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▪The degree to which our muscle are being  contracted or stretched </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▪The amount of tension created in our tendons </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▪The head orientation in relation to the ground and  in response to movement</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Proprioceptive information is carried from periphery to the CNS by proprioceptors and other somatic receptors</a:t>
            </a:r>
            <a:br>
              <a:rPr lang="en">
                <a:latin typeface="Cairo"/>
                <a:ea typeface="Cairo"/>
                <a:cs typeface="Cairo"/>
                <a:sym typeface="Cairo"/>
              </a:rPr>
            </a:br>
            <a:endParaRPr>
              <a:latin typeface="Cairo"/>
              <a:ea typeface="Cairo"/>
              <a:cs typeface="Cairo"/>
              <a:sym typeface="Cairo"/>
            </a:endParaRPr>
          </a:p>
        </p:txBody>
      </p:sp>
      <p:sp>
        <p:nvSpPr>
          <p:cNvPr id="237" name="Google Shape;237;p35"/>
          <p:cNvSpPr txBox="1"/>
          <p:nvPr/>
        </p:nvSpPr>
        <p:spPr>
          <a:xfrm>
            <a:off x="1076900" y="2111800"/>
            <a:ext cx="3768600" cy="48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999999"/>
                </a:solidFill>
                <a:latin typeface="Cairo"/>
                <a:ea typeface="Cairo"/>
                <a:cs typeface="Cairo"/>
                <a:sym typeface="Cairo"/>
              </a:rPr>
              <a:t>هذا يعني اذا طلبت من المريض يغلق عيونه ورفعت اصبعه لأعلى او لأسفل وتسأله وين تحس اصبعك فيه فوق ولا تحت</a:t>
            </a:r>
            <a:endParaRPr sz="1100">
              <a:solidFill>
                <a:srgbClr val="999999"/>
              </a:solidFill>
              <a:latin typeface="Cairo"/>
              <a:ea typeface="Cairo"/>
              <a:cs typeface="Cairo"/>
              <a:sym typeface="Cairo"/>
            </a:endParaRPr>
          </a:p>
        </p:txBody>
      </p:sp>
      <p:sp>
        <p:nvSpPr>
          <p:cNvPr id="238" name="Google Shape;238;p35"/>
          <p:cNvSpPr txBox="1"/>
          <p:nvPr/>
        </p:nvSpPr>
        <p:spPr>
          <a:xfrm>
            <a:off x="2634111" y="2753346"/>
            <a:ext cx="30225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999999"/>
                </a:solidFill>
                <a:latin typeface="Cairo"/>
                <a:ea typeface="Cairo"/>
                <a:cs typeface="Cairo"/>
                <a:sym typeface="Cairo"/>
              </a:rPr>
              <a:t>وهذا يعني انك تمسك اصبع من اليد مثلاً وتحركه لأعلى واسفل بسرعة معينه وتسوي مره ثانية بسرعة مختلفة وتسأل المريض هل فرق في السرعة او نفس </a:t>
            </a:r>
            <a:r>
              <a:rPr lang="en" sz="1000">
                <a:solidFill>
                  <a:srgbClr val="999999"/>
                </a:solidFill>
                <a:latin typeface="Cairo"/>
                <a:ea typeface="Cairo"/>
                <a:cs typeface="Cairo"/>
                <a:sym typeface="Cairo"/>
              </a:rPr>
              <a:t>بعض</a:t>
            </a:r>
            <a:endParaRPr sz="1000">
              <a:solidFill>
                <a:srgbClr val="999999"/>
              </a:solidFill>
              <a:latin typeface="Cairo"/>
              <a:ea typeface="Cairo"/>
              <a:cs typeface="Cairo"/>
              <a:sym typeface="Cairo"/>
            </a:endParaRPr>
          </a:p>
        </p:txBody>
      </p:sp>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