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Lst>
  <p:sldSz cy="9144000" cx="6858000"/>
  <p:notesSz cx="6858000" cy="9144000"/>
  <p:embeddedFontLst>
    <p:embeddedFont>
      <p:font typeface="Montserrat"/>
      <p:regular r:id="rId17"/>
      <p:bold r:id="rId18"/>
      <p:italic r:id="rId19"/>
      <p:boldItalic r:id="rId20"/>
    </p:embeddedFont>
    <p:embeddedFont>
      <p:font typeface="Cairo"/>
      <p:regular r:id="rId21"/>
      <p:bold r:id="rId22"/>
    </p:embeddedFont>
    <p:embeddedFont>
      <p:font typeface="Lora"/>
      <p:regular r:id="rId23"/>
      <p:bold r:id="rId24"/>
      <p:italic r:id="rId25"/>
      <p:boldItalic r:id="rId26"/>
    </p:embeddedFont>
    <p:embeddedFont>
      <p:font typeface="Josefin Sans"/>
      <p:regular r:id="rId27"/>
      <p:bold r:id="rId28"/>
      <p:italic r:id="rId29"/>
      <p:boldItalic r:id="rId30"/>
    </p:embeddedFont>
    <p:embeddedFont>
      <p:font typeface="Merriweather"/>
      <p:regular r:id="rId31"/>
      <p:bold r:id="rId32"/>
      <p:italic r:id="rId33"/>
      <p:boldItalic r:id="rId34"/>
    </p:embeddedFont>
    <p:embeddedFont>
      <p:font typeface="Comfortaa"/>
      <p:regular r:id="rId35"/>
      <p:bold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4C23A7B3-16ED-43CF-9328-A47F35EC5ADB}">
  <a:tblStyle styleId="{4C23A7B3-16ED-43CF-9328-A47F35EC5ADB}"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880" orient="horz"/>
        <p:guide pos="216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Montserrat-boldItalic.fntdata"/><Relationship Id="rId22" Type="http://schemas.openxmlformats.org/officeDocument/2006/relationships/font" Target="fonts/Cairo-bold.fntdata"/><Relationship Id="rId21" Type="http://schemas.openxmlformats.org/officeDocument/2006/relationships/font" Target="fonts/Cairo-regular.fntdata"/><Relationship Id="rId24" Type="http://schemas.openxmlformats.org/officeDocument/2006/relationships/font" Target="fonts/Lora-bold.fntdata"/><Relationship Id="rId23" Type="http://schemas.openxmlformats.org/officeDocument/2006/relationships/font" Target="fonts/Lora-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Lora-boldItalic.fntdata"/><Relationship Id="rId25" Type="http://schemas.openxmlformats.org/officeDocument/2006/relationships/font" Target="fonts/Lora-italic.fntdata"/><Relationship Id="rId28" Type="http://schemas.openxmlformats.org/officeDocument/2006/relationships/font" Target="fonts/JosefinSans-bold.fntdata"/><Relationship Id="rId27" Type="http://schemas.openxmlformats.org/officeDocument/2006/relationships/font" Target="fonts/JosefinSans-regular.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JosefinSans-italic.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Merriweather-regular.fntdata"/><Relationship Id="rId30" Type="http://schemas.openxmlformats.org/officeDocument/2006/relationships/font" Target="fonts/JosefinSans-boldItalic.fntdata"/><Relationship Id="rId11" Type="http://schemas.openxmlformats.org/officeDocument/2006/relationships/slide" Target="slides/slide5.xml"/><Relationship Id="rId33" Type="http://schemas.openxmlformats.org/officeDocument/2006/relationships/font" Target="fonts/Merriweather-italic.fntdata"/><Relationship Id="rId10" Type="http://schemas.openxmlformats.org/officeDocument/2006/relationships/slide" Target="slides/slide4.xml"/><Relationship Id="rId32" Type="http://schemas.openxmlformats.org/officeDocument/2006/relationships/font" Target="fonts/Merriweather-bold.fntdata"/><Relationship Id="rId13" Type="http://schemas.openxmlformats.org/officeDocument/2006/relationships/slide" Target="slides/slide7.xml"/><Relationship Id="rId35" Type="http://schemas.openxmlformats.org/officeDocument/2006/relationships/font" Target="fonts/Comfortaa-regular.fntdata"/><Relationship Id="rId12" Type="http://schemas.openxmlformats.org/officeDocument/2006/relationships/slide" Target="slides/slide6.xml"/><Relationship Id="rId34" Type="http://schemas.openxmlformats.org/officeDocument/2006/relationships/font" Target="fonts/Merriweather-boldItalic.fntdata"/><Relationship Id="rId15" Type="http://schemas.openxmlformats.org/officeDocument/2006/relationships/slide" Target="slides/slide9.xml"/><Relationship Id="rId14" Type="http://schemas.openxmlformats.org/officeDocument/2006/relationships/slide" Target="slides/slide8.xml"/><Relationship Id="rId36" Type="http://schemas.openxmlformats.org/officeDocument/2006/relationships/font" Target="fonts/Comfortaa-bold.fntdata"/><Relationship Id="rId17" Type="http://schemas.openxmlformats.org/officeDocument/2006/relationships/font" Target="fonts/Montserrat-regular.fntdata"/><Relationship Id="rId16" Type="http://schemas.openxmlformats.org/officeDocument/2006/relationships/slide" Target="slides/slide10.xml"/><Relationship Id="rId19" Type="http://schemas.openxmlformats.org/officeDocument/2006/relationships/font" Target="fonts/Montserrat-italic.fntdata"/><Relationship Id="rId18" Type="http://schemas.openxmlformats.org/officeDocument/2006/relationships/font" Target="fonts/Montserrat-bold.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 name="Shape 50"/>
        <p:cNvGrpSpPr/>
        <p:nvPr/>
      </p:nvGrpSpPr>
      <p:grpSpPr>
        <a:xfrm>
          <a:off x="0" y="0"/>
          <a:ext cx="0" cy="0"/>
          <a:chOff x="0" y="0"/>
          <a:chExt cx="0" cy="0"/>
        </a:xfrm>
      </p:grpSpPr>
      <p:sp>
        <p:nvSpPr>
          <p:cNvPr id="51" name="Google Shape;51;p: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259393bd84e150c_99: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259393bd84e150c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g5e4e178d39f03cef_1: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5e4e178d39f03cef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9" name="Shape 89"/>
        <p:cNvGrpSpPr/>
        <p:nvPr/>
      </p:nvGrpSpPr>
      <p:grpSpPr>
        <a:xfrm>
          <a:off x="0" y="0"/>
          <a:ext cx="0" cy="0"/>
          <a:chOff x="0" y="0"/>
          <a:chExt cx="0" cy="0"/>
        </a:xfrm>
      </p:grpSpPr>
      <p:sp>
        <p:nvSpPr>
          <p:cNvPr id="90" name="Google Shape;90;g995b79771942e7a_20: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91" name="Google Shape;91;g995b79771942e7a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g995b79771942e7a_32: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995b79771942e7a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56bbc30616c9efd4_7: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56bbc30616c9efd4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259393bd84e150c_17: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259393bd84e150c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6" name="Shape 156"/>
        <p:cNvGrpSpPr/>
        <p:nvPr/>
      </p:nvGrpSpPr>
      <p:grpSpPr>
        <a:xfrm>
          <a:off x="0" y="0"/>
          <a:ext cx="0" cy="0"/>
          <a:chOff x="0" y="0"/>
          <a:chExt cx="0" cy="0"/>
        </a:xfrm>
      </p:grpSpPr>
      <p:sp>
        <p:nvSpPr>
          <p:cNvPr id="157" name="Google Shape;157;g259393bd84e150c_43: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158" name="Google Shape;158;g259393bd84e150c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3" name="Shape 173"/>
        <p:cNvGrpSpPr/>
        <p:nvPr/>
      </p:nvGrpSpPr>
      <p:grpSpPr>
        <a:xfrm>
          <a:off x="0" y="0"/>
          <a:ext cx="0" cy="0"/>
          <a:chOff x="0" y="0"/>
          <a:chExt cx="0" cy="0"/>
        </a:xfrm>
      </p:grpSpPr>
      <p:sp>
        <p:nvSpPr>
          <p:cNvPr id="174" name="Google Shape;174;g259393bd84e150c_62: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59393bd84e150c_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7" name="Shape 187"/>
        <p:cNvGrpSpPr/>
        <p:nvPr/>
      </p:nvGrpSpPr>
      <p:grpSpPr>
        <a:xfrm>
          <a:off x="0" y="0"/>
          <a:ext cx="0" cy="0"/>
          <a:chOff x="0" y="0"/>
          <a:chExt cx="0" cy="0"/>
        </a:xfrm>
      </p:grpSpPr>
      <p:sp>
        <p:nvSpPr>
          <p:cNvPr id="188" name="Google Shape;188;g259393bd84e150c_83:notes"/>
          <p:cNvSpPr/>
          <p:nvPr>
            <p:ph idx="2" type="sldImg"/>
          </p:nvPr>
        </p:nvSpPr>
        <p:spPr>
          <a:xfrm>
            <a:off x="2143447" y="685800"/>
            <a:ext cx="25719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259393bd84e150c_8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233781" y="1323689"/>
            <a:ext cx="6390300" cy="36492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233775" y="5038444"/>
            <a:ext cx="6390300" cy="1409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6354343" y="8290163"/>
            <a:ext cx="411600" cy="699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233775" y="1966444"/>
            <a:ext cx="6390300" cy="34908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233775" y="5603956"/>
            <a:ext cx="6390300" cy="23124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6354343" y="8290163"/>
            <a:ext cx="411600" cy="699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6354343" y="8290163"/>
            <a:ext cx="411600" cy="699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233775" y="3823733"/>
            <a:ext cx="6390300" cy="14964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6354343" y="8290163"/>
            <a:ext cx="411600" cy="699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233775" y="791156"/>
            <a:ext cx="6390300" cy="10182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233775" y="2048844"/>
            <a:ext cx="6390300" cy="60735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6354343" y="8290163"/>
            <a:ext cx="411600" cy="699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233775" y="791156"/>
            <a:ext cx="6390300" cy="10182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233775" y="2048844"/>
            <a:ext cx="3000000" cy="60735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3624300" y="2048844"/>
            <a:ext cx="3000000" cy="60735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6354343" y="8290163"/>
            <a:ext cx="411600" cy="699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233775" y="791156"/>
            <a:ext cx="6390300" cy="10182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6354343" y="8290163"/>
            <a:ext cx="411600" cy="699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233775" y="987733"/>
            <a:ext cx="2106000" cy="13434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233775" y="2470400"/>
            <a:ext cx="2106000" cy="56523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6354343" y="8290163"/>
            <a:ext cx="411600" cy="699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367688" y="800267"/>
            <a:ext cx="4775700" cy="72726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6354343" y="8290163"/>
            <a:ext cx="411600" cy="699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3429000" y="-222"/>
            <a:ext cx="3429000" cy="91440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199125" y="2192311"/>
            <a:ext cx="3033900" cy="26352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199125" y="4983244"/>
            <a:ext cx="3033900" cy="21957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3704625" y="1287244"/>
            <a:ext cx="2877600" cy="6569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6354343" y="8290163"/>
            <a:ext cx="411600" cy="699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233775" y="7521022"/>
            <a:ext cx="4499100" cy="10758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6354343" y="8290163"/>
            <a:ext cx="411600" cy="699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33775" y="791156"/>
            <a:ext cx="6390300" cy="10182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233775" y="2048844"/>
            <a:ext cx="6390300" cy="60735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6354343" y="8290163"/>
            <a:ext cx="411600" cy="699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jpg"/><Relationship Id="rId4" Type="http://schemas.openxmlformats.org/officeDocument/2006/relationships/image" Target="../media/image3.png"/><Relationship Id="rId5"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7.gif"/><Relationship Id="rId5"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0.jp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3.jpg"/><Relationship Id="rId4" Type="http://schemas.openxmlformats.org/officeDocument/2006/relationships/image" Target="../media/image1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1.png"/><Relationship Id="rId4" Type="http://schemas.openxmlformats.org/officeDocument/2006/relationships/image" Target="../media/image12.jpg"/><Relationship Id="rId5" Type="http://schemas.openxmlformats.org/officeDocument/2006/relationships/image" Target="../media/image8.jpg"/><Relationship Id="rId6"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png"/><Relationship Id="rId4"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 name="Shape 53"/>
        <p:cNvGrpSpPr/>
        <p:nvPr/>
      </p:nvGrpSpPr>
      <p:grpSpPr>
        <a:xfrm>
          <a:off x="0" y="0"/>
          <a:ext cx="0" cy="0"/>
          <a:chOff x="0" y="0"/>
          <a:chExt cx="0" cy="0"/>
        </a:xfrm>
      </p:grpSpPr>
      <p:sp>
        <p:nvSpPr>
          <p:cNvPr id="54" name="Google Shape;54;p13"/>
          <p:cNvSpPr txBox="1"/>
          <p:nvPr/>
        </p:nvSpPr>
        <p:spPr>
          <a:xfrm>
            <a:off x="0" y="671458"/>
            <a:ext cx="6858000" cy="975900"/>
          </a:xfrm>
          <a:prstGeom prst="rect">
            <a:avLst/>
          </a:prstGeom>
          <a:solidFill>
            <a:srgbClr val="E0666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FFFFFF"/>
                </a:solidFill>
                <a:latin typeface="Merriweather"/>
                <a:ea typeface="Merriweather"/>
                <a:cs typeface="Merriweather"/>
                <a:sym typeface="Merriweather"/>
              </a:rPr>
              <a:t>Physiology of speech </a:t>
            </a:r>
            <a:endParaRPr b="1" sz="3000">
              <a:solidFill>
                <a:srgbClr val="FFFFFF"/>
              </a:solidFill>
              <a:latin typeface="Merriweather"/>
              <a:ea typeface="Merriweather"/>
              <a:cs typeface="Merriweather"/>
              <a:sym typeface="Merriweather"/>
            </a:endParaRPr>
          </a:p>
        </p:txBody>
      </p:sp>
      <p:pic>
        <p:nvPicPr>
          <p:cNvPr id="55" name="Google Shape;55;p13"/>
          <p:cNvPicPr preferRelativeResize="0"/>
          <p:nvPr/>
        </p:nvPicPr>
        <p:blipFill>
          <a:blip r:embed="rId3">
            <a:alphaModFix/>
          </a:blip>
          <a:stretch>
            <a:fillRect/>
          </a:stretch>
        </p:blipFill>
        <p:spPr>
          <a:xfrm>
            <a:off x="0" y="2065826"/>
            <a:ext cx="6858000" cy="3343500"/>
          </a:xfrm>
          <a:prstGeom prst="rect">
            <a:avLst/>
          </a:prstGeom>
          <a:noFill/>
          <a:ln>
            <a:noFill/>
          </a:ln>
        </p:spPr>
      </p:pic>
      <p:sp>
        <p:nvSpPr>
          <p:cNvPr id="56" name="Google Shape;56;p13"/>
          <p:cNvSpPr txBox="1"/>
          <p:nvPr/>
        </p:nvSpPr>
        <p:spPr>
          <a:xfrm>
            <a:off x="685800" y="5518057"/>
            <a:ext cx="5486400" cy="975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100">
                <a:latin typeface="Josefin Sans"/>
                <a:ea typeface="Josefin Sans"/>
                <a:cs typeface="Josefin Sans"/>
                <a:sym typeface="Josefin Sans"/>
              </a:rPr>
              <a:t>“Language is the house of being. In its home human beings dwell. Those who think and those who create with words are the guardians of this home.”</a:t>
            </a:r>
            <a:endParaRPr sz="1100">
              <a:latin typeface="Josefin Sans"/>
              <a:ea typeface="Josefin Sans"/>
              <a:cs typeface="Josefin Sans"/>
              <a:sym typeface="Josefin Sans"/>
            </a:endParaRPr>
          </a:p>
          <a:p>
            <a:pPr indent="0" lvl="0" marL="0" rtl="0" algn="ctr">
              <a:spcBef>
                <a:spcPts val="0"/>
              </a:spcBef>
              <a:spcAft>
                <a:spcPts val="0"/>
              </a:spcAft>
              <a:buNone/>
            </a:pPr>
            <a:r>
              <a:rPr lang="en" sz="1100">
                <a:latin typeface="Josefin Sans"/>
                <a:ea typeface="Josefin Sans"/>
                <a:cs typeface="Josefin Sans"/>
                <a:sym typeface="Josefin Sans"/>
              </a:rPr>
              <a:t>Martin Heidegger</a:t>
            </a:r>
            <a:endParaRPr sz="1100">
              <a:latin typeface="Josefin Sans"/>
              <a:ea typeface="Josefin Sans"/>
              <a:cs typeface="Josefin Sans"/>
              <a:sym typeface="Josefin Sans"/>
            </a:endParaRPr>
          </a:p>
          <a:p>
            <a:pPr indent="0" lvl="0" marL="0" rtl="0" algn="ctr">
              <a:spcBef>
                <a:spcPts val="0"/>
              </a:spcBef>
              <a:spcAft>
                <a:spcPts val="0"/>
              </a:spcAft>
              <a:buNone/>
            </a:pPr>
            <a:r>
              <a:t/>
            </a:r>
            <a:endParaRPr sz="1100">
              <a:latin typeface="Josefin Sans"/>
              <a:ea typeface="Josefin Sans"/>
              <a:cs typeface="Josefin Sans"/>
              <a:sym typeface="Josefin Sans"/>
            </a:endParaRPr>
          </a:p>
        </p:txBody>
      </p:sp>
      <p:sp>
        <p:nvSpPr>
          <p:cNvPr id="57" name="Google Shape;57;p13"/>
          <p:cNvSpPr txBox="1"/>
          <p:nvPr/>
        </p:nvSpPr>
        <p:spPr>
          <a:xfrm>
            <a:off x="0" y="6209188"/>
            <a:ext cx="6858000" cy="671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highlight>
                  <a:srgbClr val="E06666"/>
                </a:highlight>
              </a:rPr>
              <a:t>Done by</a:t>
            </a:r>
            <a:endParaRPr b="1">
              <a:highlight>
                <a:srgbClr val="E06666"/>
              </a:highlight>
            </a:endParaRPr>
          </a:p>
          <a:p>
            <a:pPr indent="0" lvl="0" marL="0" rtl="0" algn="ctr">
              <a:spcBef>
                <a:spcPts val="0"/>
              </a:spcBef>
              <a:spcAft>
                <a:spcPts val="0"/>
              </a:spcAft>
              <a:buNone/>
            </a:pPr>
            <a:r>
              <a:rPr b="1" lang="en"/>
              <a:t>عبدالله العمر</a:t>
            </a:r>
            <a:endParaRPr b="1"/>
          </a:p>
        </p:txBody>
      </p:sp>
      <p:sp>
        <p:nvSpPr>
          <p:cNvPr id="58" name="Google Shape;58;p13"/>
          <p:cNvSpPr txBox="1"/>
          <p:nvPr/>
        </p:nvSpPr>
        <p:spPr>
          <a:xfrm>
            <a:off x="-2" y="8019972"/>
            <a:ext cx="6858000" cy="64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t> [ </a:t>
            </a:r>
            <a:r>
              <a:rPr lang="en">
                <a:solidFill>
                  <a:srgbClr val="990000"/>
                </a:solidFill>
              </a:rPr>
              <a:t>important</a:t>
            </a:r>
            <a:r>
              <a:rPr lang="en"/>
              <a:t> | </a:t>
            </a:r>
            <a:r>
              <a:rPr lang="en">
                <a:solidFill>
                  <a:srgbClr val="666666"/>
                </a:solidFill>
              </a:rPr>
              <a:t>Explanation</a:t>
            </a:r>
            <a:r>
              <a:rPr lang="en"/>
              <a:t> ]</a:t>
            </a:r>
            <a:r>
              <a:rPr lang="en"/>
              <a:t> </a:t>
            </a:r>
            <a:endParaRPr/>
          </a:p>
        </p:txBody>
      </p:sp>
      <p:pic>
        <p:nvPicPr>
          <p:cNvPr id="59" name="Google Shape;59;p13"/>
          <p:cNvPicPr preferRelativeResize="0"/>
          <p:nvPr/>
        </p:nvPicPr>
        <p:blipFill>
          <a:blip r:embed="rId4">
            <a:alphaModFix/>
          </a:blip>
          <a:stretch>
            <a:fillRect/>
          </a:stretch>
        </p:blipFill>
        <p:spPr>
          <a:xfrm>
            <a:off x="3" y="8503793"/>
            <a:ext cx="681173" cy="640200"/>
          </a:xfrm>
          <a:prstGeom prst="rect">
            <a:avLst/>
          </a:prstGeom>
          <a:noFill/>
          <a:ln>
            <a:noFill/>
          </a:ln>
        </p:spPr>
      </p:pic>
      <p:sp>
        <p:nvSpPr>
          <p:cNvPr id="60" name="Google Shape;60;p13"/>
          <p:cNvSpPr txBox="1"/>
          <p:nvPr/>
        </p:nvSpPr>
        <p:spPr>
          <a:xfrm>
            <a:off x="0" y="6544275"/>
            <a:ext cx="6858000" cy="1475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latin typeface="Montserrat"/>
                <a:ea typeface="Montserrat"/>
                <a:cs typeface="Montserrat"/>
                <a:sym typeface="Montserrat"/>
              </a:rPr>
              <a:t>        </a:t>
            </a:r>
            <a:r>
              <a:rPr lang="en" sz="1700">
                <a:highlight>
                  <a:srgbClr val="E06666"/>
                </a:highlight>
                <a:latin typeface="Montserrat"/>
                <a:ea typeface="Montserrat"/>
                <a:cs typeface="Montserrat"/>
                <a:sym typeface="Montserrat"/>
              </a:rPr>
              <a:t>Objective</a:t>
            </a:r>
            <a:r>
              <a:rPr lang="en" sz="1200">
                <a:latin typeface="Montserrat"/>
                <a:ea typeface="Montserrat"/>
                <a:cs typeface="Montserrat"/>
                <a:sym typeface="Montserrat"/>
              </a:rPr>
              <a:t> </a:t>
            </a:r>
            <a:endParaRPr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 sz="1200">
                <a:latin typeface="Montserrat"/>
                <a:ea typeface="Montserrat"/>
                <a:cs typeface="Montserrat"/>
                <a:sym typeface="Montserrat"/>
              </a:rPr>
              <a:t>Describe brain speech areas as Broca’s,Wernicke’s and insula.</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 sz="1200">
                <a:latin typeface="Montserrat"/>
                <a:ea typeface="Montserrat"/>
                <a:cs typeface="Montserrat"/>
                <a:sym typeface="Montserrat"/>
              </a:rPr>
              <a:t>Explain sequence of events in speech production.</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 sz="1200">
                <a:latin typeface="Montserrat"/>
                <a:ea typeface="Montserrat"/>
                <a:cs typeface="Montserrat"/>
                <a:sym typeface="Montserrat"/>
              </a:rPr>
              <a:t>Explain speech disorders as aphasia with its types, dysarthria, and acalculia.</a:t>
            </a:r>
            <a:endParaRPr sz="1200">
              <a:latin typeface="Montserrat"/>
              <a:ea typeface="Montserrat"/>
              <a:cs typeface="Montserrat"/>
              <a:sym typeface="Montserrat"/>
            </a:endParaRPr>
          </a:p>
          <a:p>
            <a:pPr indent="-304800" lvl="0" marL="457200" rtl="0" algn="l">
              <a:spcBef>
                <a:spcPts val="0"/>
              </a:spcBef>
              <a:spcAft>
                <a:spcPts val="0"/>
              </a:spcAft>
              <a:buSzPts val="1200"/>
              <a:buFont typeface="Montserrat"/>
              <a:buChar char="●"/>
            </a:pPr>
            <a:r>
              <a:rPr lang="en" sz="1200">
                <a:latin typeface="Montserrat"/>
                <a:ea typeface="Montserrat"/>
                <a:cs typeface="Montserrat"/>
                <a:sym typeface="Montserrat"/>
              </a:rPr>
              <a:t>Explain difference between aphasia and dysarthria.</a:t>
            </a:r>
            <a:endParaRPr sz="1200">
              <a:latin typeface="Montserrat"/>
              <a:ea typeface="Montserrat"/>
              <a:cs typeface="Montserrat"/>
              <a:sym typeface="Montserrat"/>
            </a:endParaRPr>
          </a:p>
        </p:txBody>
      </p:sp>
      <p:sp>
        <p:nvSpPr>
          <p:cNvPr id="61" name="Google Shape;61;p13"/>
          <p:cNvSpPr txBox="1"/>
          <p:nvPr/>
        </p:nvSpPr>
        <p:spPr>
          <a:xfrm>
            <a:off x="0" y="8350577"/>
            <a:ext cx="6858000" cy="52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200">
                <a:highlight>
                  <a:srgbClr val="EA9999"/>
                </a:highlight>
                <a:latin typeface="Josefin Sans"/>
                <a:ea typeface="Josefin Sans"/>
                <a:cs typeface="Josefin Sans"/>
                <a:sym typeface="Josefin Sans"/>
              </a:rPr>
              <a:t>Reference </a:t>
            </a:r>
            <a:endParaRPr sz="1200">
              <a:highlight>
                <a:srgbClr val="EA9999"/>
              </a:highlight>
              <a:latin typeface="Josefin Sans"/>
              <a:ea typeface="Josefin Sans"/>
              <a:cs typeface="Josefin Sans"/>
              <a:sym typeface="Josefin Sans"/>
            </a:endParaRPr>
          </a:p>
        </p:txBody>
      </p:sp>
      <p:sp>
        <p:nvSpPr>
          <p:cNvPr id="62" name="Google Shape;62;p13"/>
          <p:cNvSpPr txBox="1"/>
          <p:nvPr/>
        </p:nvSpPr>
        <p:spPr>
          <a:xfrm>
            <a:off x="354150" y="8561100"/>
            <a:ext cx="6149700" cy="525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000">
                <a:latin typeface="Lora"/>
                <a:ea typeface="Lora"/>
                <a:cs typeface="Lora"/>
                <a:sym typeface="Lora"/>
              </a:rPr>
              <a:t>437 slides (Boy’s &amp; Girl’s) </a:t>
            </a:r>
            <a:endParaRPr sz="1000">
              <a:latin typeface="Lora"/>
              <a:ea typeface="Lora"/>
              <a:cs typeface="Lora"/>
              <a:sym typeface="Lora"/>
            </a:endParaRPr>
          </a:p>
          <a:p>
            <a:pPr indent="0" lvl="0" marL="0" rtl="0" algn="ctr">
              <a:spcBef>
                <a:spcPts val="0"/>
              </a:spcBef>
              <a:spcAft>
                <a:spcPts val="0"/>
              </a:spcAft>
              <a:buNone/>
            </a:pPr>
            <a:r>
              <a:rPr lang="en" sz="1000">
                <a:latin typeface="Lora"/>
                <a:ea typeface="Lora"/>
                <a:cs typeface="Lora"/>
                <a:sym typeface="Lora"/>
              </a:rPr>
              <a:t>Guyton </a:t>
            </a:r>
            <a:endParaRPr sz="1000">
              <a:latin typeface="Lora"/>
              <a:ea typeface="Lora"/>
              <a:cs typeface="Lora"/>
              <a:sym typeface="Lora"/>
            </a:endParaRPr>
          </a:p>
          <a:p>
            <a:pPr indent="0" lvl="0" marL="0" rtl="0" algn="ctr">
              <a:spcBef>
                <a:spcPts val="0"/>
              </a:spcBef>
              <a:spcAft>
                <a:spcPts val="0"/>
              </a:spcAft>
              <a:buNone/>
            </a:pPr>
            <a:r>
              <a:rPr lang="en" sz="1000">
                <a:latin typeface="Lora"/>
                <a:ea typeface="Lora"/>
                <a:cs typeface="Lora"/>
                <a:sym typeface="Lora"/>
              </a:rPr>
              <a:t>Gangon  </a:t>
            </a:r>
            <a:endParaRPr sz="1000">
              <a:latin typeface="Lora"/>
              <a:ea typeface="Lora"/>
              <a:cs typeface="Lora"/>
              <a:sym typeface="Lora"/>
            </a:endParaRPr>
          </a:p>
        </p:txBody>
      </p:sp>
      <p:pic>
        <p:nvPicPr>
          <p:cNvPr id="63" name="Google Shape;63;p13"/>
          <p:cNvPicPr preferRelativeResize="0"/>
          <p:nvPr/>
        </p:nvPicPr>
        <p:blipFill>
          <a:blip r:embed="rId5">
            <a:alphaModFix/>
          </a:blip>
          <a:stretch>
            <a:fillRect/>
          </a:stretch>
        </p:blipFill>
        <p:spPr>
          <a:xfrm>
            <a:off x="6220992" y="8503802"/>
            <a:ext cx="637009" cy="640200"/>
          </a:xfrm>
          <a:prstGeom prst="rect">
            <a:avLst/>
          </a:prstGeom>
          <a:noFill/>
          <a:ln>
            <a:noFill/>
          </a:ln>
        </p:spPr>
      </p:pic>
      <p:sp>
        <p:nvSpPr>
          <p:cNvPr id="64" name="Google Shape;64;p13"/>
          <p:cNvSpPr txBox="1"/>
          <p:nvPr/>
        </p:nvSpPr>
        <p:spPr>
          <a:xfrm>
            <a:off x="403950" y="7710384"/>
            <a:ext cx="60501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999999"/>
                </a:solidFill>
                <a:latin typeface="Comfortaa"/>
                <a:ea typeface="Comfortaa"/>
                <a:cs typeface="Comfortaa"/>
                <a:sym typeface="Comfortaa"/>
              </a:rPr>
              <a:t>It’s very easy lecture and I tried my best to make the lecture more understandable and Remember: understand don’t memorize!</a:t>
            </a:r>
            <a:endParaRPr sz="900">
              <a:solidFill>
                <a:srgbClr val="999999"/>
              </a:solidFill>
              <a:latin typeface="Comfortaa"/>
              <a:ea typeface="Comfortaa"/>
              <a:cs typeface="Comfortaa"/>
              <a:sym typeface="Comfortaa"/>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3" name="Shape 203"/>
        <p:cNvGrpSpPr/>
        <p:nvPr/>
      </p:nvGrpSpPr>
      <p:grpSpPr>
        <a:xfrm>
          <a:off x="0" y="0"/>
          <a:ext cx="0" cy="0"/>
          <a:chOff x="0" y="0"/>
          <a:chExt cx="0" cy="0"/>
        </a:xfrm>
      </p:grpSpPr>
      <p:sp>
        <p:nvSpPr>
          <p:cNvPr id="204" name="Google Shape;204;p22"/>
          <p:cNvSpPr txBox="1"/>
          <p:nvPr/>
        </p:nvSpPr>
        <p:spPr>
          <a:xfrm>
            <a:off x="216825" y="83141"/>
            <a:ext cx="6309600" cy="15141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The disorder is characterized by disruptions in the production of speech sounds, also called </a:t>
            </a:r>
            <a:r>
              <a:rPr lang="en">
                <a:solidFill>
                  <a:srgbClr val="A64D79"/>
                </a:solidFill>
              </a:rPr>
              <a:t>“disfluencies”</a:t>
            </a:r>
            <a:endParaRPr>
              <a:solidFill>
                <a:srgbClr val="A64D79"/>
              </a:solidFill>
            </a:endParaRPr>
          </a:p>
          <a:p>
            <a:pPr indent="-317500" lvl="0" marL="457200" rtl="0" algn="l">
              <a:spcBef>
                <a:spcPts val="0"/>
              </a:spcBef>
              <a:spcAft>
                <a:spcPts val="0"/>
              </a:spcAft>
              <a:buSzPts val="1400"/>
              <a:buChar char="-"/>
            </a:pPr>
            <a:r>
              <a:rPr lang="en"/>
              <a:t>Have right cerebral dominance and widespread overactivity in the cerebral cortex and cerebellum. This includes increased activity of the supplementary motor area.</a:t>
            </a:r>
            <a:br>
              <a:rPr lang="en"/>
            </a:br>
            <a:endParaRPr/>
          </a:p>
        </p:txBody>
      </p:sp>
      <p:sp>
        <p:nvSpPr>
          <p:cNvPr id="205" name="Google Shape;205;p22"/>
          <p:cNvSpPr txBox="1"/>
          <p:nvPr/>
        </p:nvSpPr>
        <p:spPr>
          <a:xfrm>
            <a:off x="428173" y="1327528"/>
            <a:ext cx="54864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EA9999"/>
                </a:highlight>
                <a:latin typeface="Georgia"/>
                <a:ea typeface="Georgia"/>
                <a:cs typeface="Georgia"/>
                <a:sym typeface="Georgia"/>
              </a:rPr>
              <a:t>Disordered phonation</a:t>
            </a:r>
            <a:br>
              <a:rPr lang="en">
                <a:latin typeface="Georgia"/>
                <a:ea typeface="Georgia"/>
                <a:cs typeface="Georgia"/>
                <a:sym typeface="Georgia"/>
              </a:rPr>
            </a:br>
            <a:endParaRPr>
              <a:latin typeface="Georgia"/>
              <a:ea typeface="Georgia"/>
              <a:cs typeface="Georgia"/>
              <a:sym typeface="Georgia"/>
            </a:endParaRPr>
          </a:p>
        </p:txBody>
      </p:sp>
      <p:sp>
        <p:nvSpPr>
          <p:cNvPr id="206" name="Google Shape;206;p22"/>
          <p:cNvSpPr txBox="1"/>
          <p:nvPr/>
        </p:nvSpPr>
        <p:spPr>
          <a:xfrm>
            <a:off x="531149" y="1705050"/>
            <a:ext cx="5995200" cy="237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FFFFFF"/>
                </a:solidFill>
                <a:highlight>
                  <a:srgbClr val="EA9999"/>
                </a:highlight>
                <a:latin typeface="Georgia"/>
                <a:ea typeface="Georgia"/>
                <a:cs typeface="Georgia"/>
                <a:sym typeface="Georgia"/>
              </a:rPr>
              <a:t>Dysphonia:</a:t>
            </a:r>
            <a:endParaRPr sz="1600">
              <a:solidFill>
                <a:srgbClr val="FFFFFF"/>
              </a:solidFill>
              <a:highlight>
                <a:srgbClr val="EA9999"/>
              </a:highlight>
              <a:latin typeface="Georgia"/>
              <a:ea typeface="Georgia"/>
              <a:cs typeface="Georgia"/>
              <a:sym typeface="Georgia"/>
            </a:endParaRPr>
          </a:p>
          <a:p>
            <a:pPr indent="0" lvl="0" marL="0" rtl="0" algn="l">
              <a:spcBef>
                <a:spcPts val="0"/>
              </a:spcBef>
              <a:spcAft>
                <a:spcPts val="0"/>
              </a:spcAft>
              <a:buNone/>
            </a:pPr>
            <a:r>
              <a:rPr lang="en">
                <a:latin typeface="Georgia"/>
                <a:ea typeface="Georgia"/>
                <a:cs typeface="Georgia"/>
                <a:sym typeface="Georgia"/>
              </a:rPr>
              <a:t>Abnormal sound production due to problem in vocal cord</a:t>
            </a:r>
            <a:endParaRPr>
              <a:latin typeface="Georgia"/>
              <a:ea typeface="Georgia"/>
              <a:cs typeface="Georgia"/>
              <a:sym typeface="Georgia"/>
            </a:endParaRPr>
          </a:p>
          <a:p>
            <a:pPr indent="0" lvl="0" marL="0" rtl="0" algn="l">
              <a:spcBef>
                <a:spcPts val="0"/>
              </a:spcBef>
              <a:spcAft>
                <a:spcPts val="0"/>
              </a:spcAft>
              <a:buNone/>
            </a:pPr>
            <a:r>
              <a:rPr lang="en">
                <a:latin typeface="Georgia"/>
                <a:ea typeface="Georgia"/>
                <a:cs typeface="Georgia"/>
                <a:sym typeface="Georgia"/>
              </a:rPr>
              <a:t> e.g., </a:t>
            </a:r>
            <a:r>
              <a:rPr lang="en">
                <a:solidFill>
                  <a:srgbClr val="93C47D"/>
                </a:solidFill>
                <a:latin typeface="Georgia"/>
                <a:ea typeface="Georgia"/>
                <a:cs typeface="Georgia"/>
                <a:sym typeface="Georgia"/>
              </a:rPr>
              <a:t>paralysis, Stroke “CVS”, other causes</a:t>
            </a:r>
            <a:br>
              <a:rPr lang="en">
                <a:solidFill>
                  <a:srgbClr val="93C47D"/>
                </a:solidFill>
                <a:latin typeface="Georgia"/>
                <a:ea typeface="Georgia"/>
                <a:cs typeface="Georgia"/>
                <a:sym typeface="Georgia"/>
              </a:rPr>
            </a:br>
            <a:r>
              <a:rPr lang="en">
                <a:latin typeface="Georgia"/>
                <a:ea typeface="Georgia"/>
                <a:cs typeface="Georgia"/>
                <a:sym typeface="Georgia"/>
              </a:rPr>
              <a:t> Causes: </a:t>
            </a:r>
            <a:endParaRPr>
              <a:latin typeface="Georgia"/>
              <a:ea typeface="Georgia"/>
              <a:cs typeface="Georgia"/>
              <a:sym typeface="Georgia"/>
            </a:endParaRPr>
          </a:p>
          <a:p>
            <a:pPr indent="-317500" lvl="0" marL="457200" rtl="0" algn="l">
              <a:spcBef>
                <a:spcPts val="0"/>
              </a:spcBef>
              <a:spcAft>
                <a:spcPts val="0"/>
              </a:spcAft>
              <a:buSzPts val="1400"/>
              <a:buFont typeface="Georgia"/>
              <a:buChar char="-"/>
            </a:pPr>
            <a:r>
              <a:rPr lang="en">
                <a:solidFill>
                  <a:srgbClr val="741B47"/>
                </a:solidFill>
                <a:latin typeface="Georgia"/>
                <a:ea typeface="Georgia"/>
                <a:cs typeface="Georgia"/>
                <a:sym typeface="Georgia"/>
              </a:rPr>
              <a:t>Paralysis of both vocal cord</a:t>
            </a:r>
            <a:r>
              <a:rPr lang="en">
                <a:latin typeface="Georgia"/>
                <a:ea typeface="Georgia"/>
                <a:cs typeface="Georgia"/>
                <a:sym typeface="Georgia"/>
              </a:rPr>
              <a:t> e.g whispering sound and</a:t>
            </a:r>
            <a:br>
              <a:rPr lang="en">
                <a:latin typeface="Georgia"/>
                <a:ea typeface="Georgia"/>
                <a:cs typeface="Georgia"/>
                <a:sym typeface="Georgia"/>
              </a:rPr>
            </a:br>
            <a:r>
              <a:rPr lang="en">
                <a:latin typeface="Georgia"/>
                <a:ea typeface="Georgia"/>
                <a:cs typeface="Georgia"/>
                <a:sym typeface="Georgia"/>
              </a:rPr>
              <a:t>inspiratory </a:t>
            </a:r>
            <a:r>
              <a:rPr lang="en">
                <a:latin typeface="Georgia"/>
                <a:ea typeface="Georgia"/>
                <a:cs typeface="Georgia"/>
                <a:sym typeface="Georgia"/>
              </a:rPr>
              <a:t>stridor.</a:t>
            </a:r>
            <a:endParaRPr>
              <a:latin typeface="Georgia"/>
              <a:ea typeface="Georgia"/>
              <a:cs typeface="Georgia"/>
              <a:sym typeface="Georgia"/>
            </a:endParaRPr>
          </a:p>
          <a:p>
            <a:pPr indent="-317500" lvl="0" marL="457200" rtl="0" algn="l">
              <a:spcBef>
                <a:spcPts val="0"/>
              </a:spcBef>
              <a:spcAft>
                <a:spcPts val="0"/>
              </a:spcAft>
              <a:buSzPts val="1400"/>
              <a:buFont typeface="Georgia"/>
              <a:buChar char="-"/>
            </a:pPr>
            <a:r>
              <a:rPr lang="en">
                <a:solidFill>
                  <a:srgbClr val="741B47"/>
                </a:solidFill>
                <a:latin typeface="Georgia"/>
                <a:ea typeface="Georgia"/>
                <a:cs typeface="Georgia"/>
                <a:sym typeface="Georgia"/>
              </a:rPr>
              <a:t>Paralysis of left vocal cord</a:t>
            </a:r>
            <a:r>
              <a:rPr lang="en">
                <a:latin typeface="Georgia"/>
                <a:ea typeface="Georgia"/>
                <a:cs typeface="Georgia"/>
                <a:sym typeface="Georgia"/>
              </a:rPr>
              <a:t>: The voice becomes </a:t>
            </a:r>
            <a:r>
              <a:rPr lang="en">
                <a:latin typeface="Georgia"/>
                <a:ea typeface="Georgia"/>
                <a:cs typeface="Georgia"/>
                <a:sym typeface="Georgia"/>
              </a:rPr>
              <a:t>weak</a:t>
            </a:r>
            <a:r>
              <a:rPr lang="en">
                <a:latin typeface="Georgia"/>
                <a:ea typeface="Georgia"/>
                <a:cs typeface="Georgia"/>
                <a:sym typeface="Georgia"/>
              </a:rPr>
              <a:t> and cough bovine. Mainly due to </a:t>
            </a:r>
            <a:r>
              <a:rPr lang="en">
                <a:solidFill>
                  <a:srgbClr val="783F04"/>
                </a:solidFill>
                <a:latin typeface="Georgia"/>
                <a:ea typeface="Georgia"/>
                <a:cs typeface="Georgia"/>
                <a:sym typeface="Georgia"/>
              </a:rPr>
              <a:t>recurrent laryngeal palsy</a:t>
            </a:r>
            <a:br>
              <a:rPr lang="en">
                <a:solidFill>
                  <a:srgbClr val="783F04"/>
                </a:solidFill>
                <a:latin typeface="Georgia"/>
                <a:ea typeface="Georgia"/>
                <a:cs typeface="Georgia"/>
                <a:sym typeface="Georgia"/>
              </a:rPr>
            </a:br>
            <a:endParaRPr>
              <a:solidFill>
                <a:srgbClr val="783F04"/>
              </a:solidFill>
              <a:latin typeface="Georgia"/>
              <a:ea typeface="Georgia"/>
              <a:cs typeface="Georgia"/>
              <a:sym typeface="Georgia"/>
            </a:endParaRPr>
          </a:p>
        </p:txBody>
      </p:sp>
      <p:sp>
        <p:nvSpPr>
          <p:cNvPr id="207" name="Google Shape;207;p22"/>
          <p:cNvSpPr txBox="1"/>
          <p:nvPr/>
        </p:nvSpPr>
        <p:spPr>
          <a:xfrm>
            <a:off x="531143" y="3575561"/>
            <a:ext cx="54864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FFFFFF"/>
                </a:solidFill>
                <a:highlight>
                  <a:srgbClr val="EA9999"/>
                </a:highlight>
                <a:latin typeface="Georgia"/>
                <a:ea typeface="Georgia"/>
                <a:cs typeface="Georgia"/>
                <a:sym typeface="Georgia"/>
              </a:rPr>
              <a:t>Global Aphasia </a:t>
            </a:r>
            <a:endParaRPr sz="1600">
              <a:solidFill>
                <a:srgbClr val="FFFFFF"/>
              </a:solidFill>
              <a:highlight>
                <a:srgbClr val="EA9999"/>
              </a:highlight>
              <a:latin typeface="Georgia"/>
              <a:ea typeface="Georgia"/>
              <a:cs typeface="Georgia"/>
              <a:sym typeface="Georgia"/>
            </a:endParaRPr>
          </a:p>
        </p:txBody>
      </p:sp>
      <p:sp>
        <p:nvSpPr>
          <p:cNvPr id="208" name="Google Shape;208;p22"/>
          <p:cNvSpPr txBox="1"/>
          <p:nvPr/>
        </p:nvSpPr>
        <p:spPr>
          <a:xfrm>
            <a:off x="628425" y="3841876"/>
            <a:ext cx="5486400" cy="34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EA9999"/>
                </a:solidFill>
                <a:latin typeface="Georgia"/>
                <a:ea typeface="Georgia"/>
                <a:cs typeface="Georgia"/>
                <a:sym typeface="Georgia"/>
              </a:rPr>
              <a:t>“Central Aphasia”</a:t>
            </a:r>
            <a:endParaRPr sz="1200">
              <a:solidFill>
                <a:srgbClr val="EA9999"/>
              </a:solidFill>
              <a:latin typeface="Georgia"/>
              <a:ea typeface="Georgia"/>
              <a:cs typeface="Georgia"/>
              <a:sym typeface="Georgia"/>
            </a:endParaRPr>
          </a:p>
        </p:txBody>
      </p:sp>
      <p:sp>
        <p:nvSpPr>
          <p:cNvPr id="209" name="Google Shape;209;p22"/>
          <p:cNvSpPr txBox="1"/>
          <p:nvPr/>
        </p:nvSpPr>
        <p:spPr>
          <a:xfrm>
            <a:off x="531161" y="4006931"/>
            <a:ext cx="5486400" cy="25803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SzPts val="1400"/>
              <a:buChar char="-"/>
            </a:pPr>
            <a:r>
              <a:rPr lang="en"/>
              <a:t>This  means  the  combination of  the  expressive  problems of  </a:t>
            </a:r>
            <a:r>
              <a:rPr lang="en">
                <a:solidFill>
                  <a:srgbClr val="C27BA0"/>
                </a:solidFill>
              </a:rPr>
              <a:t>Broca's  aphasia</a:t>
            </a:r>
            <a:r>
              <a:rPr lang="en"/>
              <a:t>  and  the  loss  of  comprehension  of </a:t>
            </a:r>
            <a:r>
              <a:rPr lang="en">
                <a:solidFill>
                  <a:srgbClr val="C27BA0"/>
                </a:solidFill>
              </a:rPr>
              <a:t>Wernicke's</a:t>
            </a:r>
            <a:r>
              <a:rPr lang="en"/>
              <a:t>.</a:t>
            </a:r>
            <a:endParaRPr/>
          </a:p>
          <a:p>
            <a:pPr indent="-317500" lvl="0" marL="457200" rtl="0" algn="l">
              <a:spcBef>
                <a:spcPts val="0"/>
              </a:spcBef>
              <a:spcAft>
                <a:spcPts val="0"/>
              </a:spcAft>
              <a:buSzPts val="1400"/>
              <a:buChar char="-"/>
            </a:pPr>
            <a:r>
              <a:rPr lang="en"/>
              <a:t> The patient can neither speak nor understand language.</a:t>
            </a:r>
            <a:endParaRPr/>
          </a:p>
          <a:p>
            <a:pPr indent="-317500" lvl="0" marL="457200" rtl="0" algn="l">
              <a:spcBef>
                <a:spcPts val="0"/>
              </a:spcBef>
              <a:spcAft>
                <a:spcPts val="0"/>
              </a:spcAft>
              <a:buSzPts val="1400"/>
              <a:buChar char="-"/>
            </a:pPr>
            <a:r>
              <a:rPr lang="en"/>
              <a:t> It  is  due  to  widespread  damage  to  speech  areas  and  is the  commonest  aphasia  after  a  severe  left  hemisphere infarct. Writing and reading are also affected.</a:t>
            </a:r>
            <a:br>
              <a:rPr lang="en"/>
            </a:br>
            <a:endParaRPr/>
          </a:p>
        </p:txBody>
      </p:sp>
      <p:sp>
        <p:nvSpPr>
          <p:cNvPr id="210" name="Google Shape;210;p22"/>
          <p:cNvSpPr txBox="1"/>
          <p:nvPr/>
        </p:nvSpPr>
        <p:spPr>
          <a:xfrm>
            <a:off x="685809" y="5704073"/>
            <a:ext cx="5486400" cy="64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highlight>
                  <a:srgbClr val="EAD1DC"/>
                </a:highlight>
                <a:latin typeface="Josefin Sans"/>
                <a:ea typeface="Josefin Sans"/>
                <a:cs typeface="Josefin Sans"/>
                <a:sym typeface="Josefin Sans"/>
              </a:rPr>
              <a:t>In a nutshell</a:t>
            </a:r>
            <a:r>
              <a:rPr lang="en">
                <a:latin typeface="Josefin Sans"/>
                <a:ea typeface="Josefin Sans"/>
                <a:cs typeface="Josefin Sans"/>
                <a:sym typeface="Josefin Sans"/>
              </a:rPr>
              <a:t> </a:t>
            </a:r>
            <a:endParaRPr>
              <a:latin typeface="Josefin Sans"/>
              <a:ea typeface="Josefin Sans"/>
              <a:cs typeface="Josefin Sans"/>
              <a:sym typeface="Josefin Sans"/>
            </a:endParaRPr>
          </a:p>
          <a:p>
            <a:pPr indent="0" lvl="0" marL="0" rtl="0" algn="ctr">
              <a:spcBef>
                <a:spcPts val="0"/>
              </a:spcBef>
              <a:spcAft>
                <a:spcPts val="0"/>
              </a:spcAft>
              <a:buNone/>
            </a:pPr>
            <a:r>
              <a:rPr lang="en" sz="1000">
                <a:solidFill>
                  <a:srgbClr val="FF0000"/>
                </a:solidFill>
                <a:latin typeface="Josefin Sans"/>
                <a:ea typeface="Josefin Sans"/>
                <a:cs typeface="Josefin Sans"/>
                <a:sym typeface="Josefin Sans"/>
              </a:rPr>
              <a:t>( Very important to know )</a:t>
            </a:r>
            <a:endParaRPr sz="1000">
              <a:solidFill>
                <a:srgbClr val="FF0000"/>
              </a:solidFill>
              <a:latin typeface="Josefin Sans"/>
              <a:ea typeface="Josefin Sans"/>
              <a:cs typeface="Josefin Sans"/>
              <a:sym typeface="Josefin Sans"/>
            </a:endParaRPr>
          </a:p>
        </p:txBody>
      </p:sp>
      <p:sp>
        <p:nvSpPr>
          <p:cNvPr id="211" name="Google Shape;211;p22"/>
          <p:cNvSpPr txBox="1"/>
          <p:nvPr/>
        </p:nvSpPr>
        <p:spPr>
          <a:xfrm>
            <a:off x="708300" y="6194050"/>
            <a:ext cx="5640900" cy="237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20124D"/>
                </a:solidFill>
                <a:latin typeface="Cairo"/>
                <a:ea typeface="Cairo"/>
                <a:cs typeface="Cairo"/>
                <a:sym typeface="Cairo"/>
              </a:rPr>
              <a:t>What is the manifestation of visual association area lesion ?</a:t>
            </a:r>
            <a:br>
              <a:rPr lang="en" sz="1200">
                <a:solidFill>
                  <a:srgbClr val="20124D"/>
                </a:solidFill>
                <a:latin typeface="Cairo"/>
                <a:ea typeface="Cairo"/>
                <a:cs typeface="Cairo"/>
                <a:sym typeface="Cairo"/>
              </a:rPr>
            </a:br>
            <a:r>
              <a:rPr lang="en" sz="1200">
                <a:solidFill>
                  <a:srgbClr val="20124D"/>
                </a:solidFill>
                <a:latin typeface="Cairo"/>
                <a:ea typeface="Cairo"/>
                <a:cs typeface="Cairo"/>
                <a:sym typeface="Cairo"/>
              </a:rPr>
              <a:t>What will happen if there is lesion of one of </a:t>
            </a:r>
            <a:r>
              <a:rPr lang="en" sz="1200">
                <a:solidFill>
                  <a:srgbClr val="20124D"/>
                </a:solidFill>
                <a:latin typeface="Cairo"/>
                <a:ea typeface="Cairo"/>
                <a:cs typeface="Cairo"/>
                <a:sym typeface="Cairo"/>
              </a:rPr>
              <a:t>corticobulbar</a:t>
            </a:r>
            <a:r>
              <a:rPr lang="en" sz="1200">
                <a:solidFill>
                  <a:srgbClr val="20124D"/>
                </a:solidFill>
                <a:latin typeface="Cairo"/>
                <a:ea typeface="Cairo"/>
                <a:cs typeface="Cairo"/>
                <a:sym typeface="Cairo"/>
              </a:rPr>
              <a:t> pathway ? </a:t>
            </a:r>
            <a:br>
              <a:rPr lang="en" sz="1200">
                <a:solidFill>
                  <a:srgbClr val="20124D"/>
                </a:solidFill>
                <a:latin typeface="Cairo"/>
                <a:ea typeface="Cairo"/>
                <a:cs typeface="Cairo"/>
                <a:sym typeface="Cairo"/>
              </a:rPr>
            </a:br>
            <a:r>
              <a:rPr lang="en" sz="1200">
                <a:solidFill>
                  <a:srgbClr val="20124D"/>
                </a:solidFill>
                <a:latin typeface="Cairo"/>
                <a:ea typeface="Cairo"/>
                <a:cs typeface="Cairo"/>
                <a:sym typeface="Cairo"/>
              </a:rPr>
              <a:t>What is the difference between auditory language perception and visual language perception ? </a:t>
            </a:r>
            <a:r>
              <a:rPr lang="en" sz="1000">
                <a:solidFill>
                  <a:srgbClr val="674EA7"/>
                </a:solidFill>
                <a:latin typeface="Cairo"/>
                <a:ea typeface="Cairo"/>
                <a:cs typeface="Cairo"/>
                <a:sym typeface="Cairo"/>
              </a:rPr>
              <a:t>“ you have to understand the pathway very clearly”</a:t>
            </a:r>
            <a:endParaRPr sz="1000">
              <a:solidFill>
                <a:srgbClr val="674EA7"/>
              </a:solidFill>
              <a:latin typeface="Cairo"/>
              <a:ea typeface="Cairo"/>
              <a:cs typeface="Cairo"/>
              <a:sym typeface="Cairo"/>
            </a:endParaRPr>
          </a:p>
          <a:p>
            <a:pPr indent="0" lvl="0" marL="0" rtl="0" algn="l">
              <a:spcBef>
                <a:spcPts val="0"/>
              </a:spcBef>
              <a:spcAft>
                <a:spcPts val="0"/>
              </a:spcAft>
              <a:buNone/>
            </a:pPr>
            <a:r>
              <a:rPr lang="en" sz="1200">
                <a:solidFill>
                  <a:srgbClr val="20124D"/>
                </a:solidFill>
                <a:latin typeface="Cairo"/>
                <a:ea typeface="Cairo"/>
                <a:cs typeface="Cairo"/>
                <a:sym typeface="Cairo"/>
              </a:rPr>
              <a:t>What is the speech centers ?</a:t>
            </a:r>
            <a:endParaRPr sz="1200">
              <a:solidFill>
                <a:srgbClr val="20124D"/>
              </a:solidFill>
              <a:latin typeface="Cairo"/>
              <a:ea typeface="Cairo"/>
              <a:cs typeface="Cairo"/>
              <a:sym typeface="Cairo"/>
            </a:endParaRPr>
          </a:p>
        </p:txBody>
      </p:sp>
      <p:sp>
        <p:nvSpPr>
          <p:cNvPr id="212" name="Google Shape;212;p22"/>
          <p:cNvSpPr txBox="1"/>
          <p:nvPr/>
        </p:nvSpPr>
        <p:spPr>
          <a:xfrm>
            <a:off x="-1" y="8503800"/>
            <a:ext cx="6858000" cy="64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Josefin Sans"/>
                <a:ea typeface="Josefin Sans"/>
                <a:cs typeface="Josefin Sans"/>
                <a:sym typeface="Josefin Sans"/>
              </a:rPr>
              <a:t>Good </a:t>
            </a:r>
            <a:r>
              <a:rPr lang="en">
                <a:latin typeface="Josefin Sans"/>
                <a:ea typeface="Josefin Sans"/>
                <a:cs typeface="Josefin Sans"/>
                <a:sym typeface="Josefin Sans"/>
              </a:rPr>
              <a:t>luck!</a:t>
            </a:r>
            <a:endParaRPr>
              <a:latin typeface="Josefin Sans"/>
              <a:ea typeface="Josefin Sans"/>
              <a:cs typeface="Josefin Sans"/>
              <a:sym typeface="Josefin Sans"/>
            </a:endParaRPr>
          </a:p>
        </p:txBody>
      </p:sp>
      <p:pic>
        <p:nvPicPr>
          <p:cNvPr id="213" name="Google Shape;213;p22"/>
          <p:cNvPicPr preferRelativeResize="0"/>
          <p:nvPr/>
        </p:nvPicPr>
        <p:blipFill>
          <a:blip r:embed="rId3">
            <a:alphaModFix/>
          </a:blip>
          <a:stretch>
            <a:fillRect/>
          </a:stretch>
        </p:blipFill>
        <p:spPr>
          <a:xfrm>
            <a:off x="2848396" y="7342583"/>
            <a:ext cx="1161201" cy="11612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Google Shape;69;p14"/>
          <p:cNvSpPr txBox="1"/>
          <p:nvPr/>
        </p:nvSpPr>
        <p:spPr>
          <a:xfrm>
            <a:off x="233775" y="816450"/>
            <a:ext cx="6156600" cy="172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EA9999"/>
                </a:highlight>
                <a:latin typeface="Merriweather"/>
                <a:ea typeface="Merriweather"/>
                <a:cs typeface="Merriweather"/>
                <a:sym typeface="Merriweather"/>
              </a:rPr>
              <a:t>Speech</a:t>
            </a:r>
            <a:r>
              <a:rPr lang="en"/>
              <a:t> </a:t>
            </a:r>
            <a:endParaRPr/>
          </a:p>
          <a:p>
            <a:pPr indent="0" lvl="0" marL="0" rtl="0" algn="l">
              <a:spcBef>
                <a:spcPts val="0"/>
              </a:spcBef>
              <a:spcAft>
                <a:spcPts val="0"/>
              </a:spcAft>
              <a:buNone/>
            </a:pPr>
            <a:r>
              <a:rPr lang="en" sz="1200">
                <a:latin typeface="Georgia"/>
                <a:ea typeface="Georgia"/>
                <a:cs typeface="Georgia"/>
                <a:sym typeface="Georgia"/>
              </a:rPr>
              <a:t>It’s the means  of communication  between  the  two  individual  or  group  of individuals.</a:t>
            </a:r>
            <a:endParaRPr sz="1200">
              <a:latin typeface="Georgia"/>
              <a:ea typeface="Georgia"/>
              <a:cs typeface="Georgia"/>
              <a:sym typeface="Georgia"/>
            </a:endParaRPr>
          </a:p>
          <a:p>
            <a:pPr indent="0" lvl="0" marL="0" rtl="0" algn="l">
              <a:spcBef>
                <a:spcPts val="0"/>
              </a:spcBef>
              <a:spcAft>
                <a:spcPts val="0"/>
              </a:spcAft>
              <a:buNone/>
            </a:pPr>
            <a:r>
              <a:rPr lang="en" sz="1200">
                <a:latin typeface="Georgia"/>
                <a:ea typeface="Georgia"/>
                <a:cs typeface="Georgia"/>
                <a:sym typeface="Georgia"/>
              </a:rPr>
              <a:t>Speech and other intellectual functions are especially well developed in humans—the animal species in which the neocortical mantle is </a:t>
            </a:r>
            <a:r>
              <a:rPr b="1" lang="en" sz="1200">
                <a:latin typeface="Georgia"/>
                <a:ea typeface="Georgia"/>
                <a:cs typeface="Georgia"/>
                <a:sym typeface="Georgia"/>
              </a:rPr>
              <a:t>most highly developed.</a:t>
            </a:r>
            <a:endParaRPr b="1" sz="1200">
              <a:latin typeface="Georgia"/>
              <a:ea typeface="Georgia"/>
              <a:cs typeface="Georgia"/>
              <a:sym typeface="Georgia"/>
            </a:endParaRPr>
          </a:p>
          <a:p>
            <a:pPr indent="0" lvl="0" marL="0" rtl="0" algn="l">
              <a:spcBef>
                <a:spcPts val="0"/>
              </a:spcBef>
              <a:spcAft>
                <a:spcPts val="0"/>
              </a:spcAft>
              <a:buNone/>
            </a:pPr>
            <a:r>
              <a:t/>
            </a:r>
            <a:endParaRPr sz="1200">
              <a:highlight>
                <a:srgbClr val="EA9999"/>
              </a:highlight>
              <a:latin typeface="Georgia"/>
              <a:ea typeface="Georgia"/>
              <a:cs typeface="Georgia"/>
              <a:sym typeface="Georgia"/>
            </a:endParaRPr>
          </a:p>
          <a:p>
            <a:pPr indent="0" lvl="0" marL="0" rtl="0" algn="l">
              <a:spcBef>
                <a:spcPts val="0"/>
              </a:spcBef>
              <a:spcAft>
                <a:spcPts val="0"/>
              </a:spcAft>
              <a:buNone/>
            </a:pPr>
            <a:r>
              <a:rPr lang="en" sz="1200">
                <a:highlight>
                  <a:srgbClr val="EA9999"/>
                </a:highlight>
                <a:latin typeface="Georgia"/>
                <a:ea typeface="Georgia"/>
                <a:cs typeface="Georgia"/>
                <a:sym typeface="Georgia"/>
              </a:rPr>
              <a:t>Speech controlled by three centers:</a:t>
            </a:r>
            <a:endParaRPr sz="1200">
              <a:highlight>
                <a:srgbClr val="EA9999"/>
              </a:highlight>
              <a:latin typeface="Georgia"/>
              <a:ea typeface="Georgia"/>
              <a:cs typeface="Georgia"/>
              <a:sym typeface="Georgia"/>
            </a:endParaRPr>
          </a:p>
          <a:p>
            <a:pPr indent="0" lvl="0" marL="0" rtl="0" algn="l">
              <a:spcBef>
                <a:spcPts val="0"/>
              </a:spcBef>
              <a:spcAft>
                <a:spcPts val="0"/>
              </a:spcAft>
              <a:buNone/>
            </a:pPr>
            <a:r>
              <a:t/>
            </a:r>
            <a:endParaRPr sz="1200">
              <a:latin typeface="Georgia"/>
              <a:ea typeface="Georgia"/>
              <a:cs typeface="Georgia"/>
              <a:sym typeface="Georgia"/>
            </a:endParaRPr>
          </a:p>
          <a:p>
            <a:pPr indent="0" lvl="0" marL="0" rtl="0" algn="l">
              <a:spcBef>
                <a:spcPts val="0"/>
              </a:spcBef>
              <a:spcAft>
                <a:spcPts val="0"/>
              </a:spcAft>
              <a:buNone/>
            </a:pPr>
            <a:r>
              <a:rPr lang="en" sz="1200">
                <a:highlight>
                  <a:srgbClr val="F9CB9C"/>
                </a:highlight>
                <a:latin typeface="Georgia"/>
                <a:ea typeface="Georgia"/>
                <a:cs typeface="Georgia"/>
                <a:sym typeface="Georgia"/>
              </a:rPr>
              <a:t>1-specific speech nervous control centers in the cerebral cortex</a:t>
            </a:r>
            <a:endParaRPr sz="1200">
              <a:highlight>
                <a:srgbClr val="F9CB9C"/>
              </a:highlight>
              <a:latin typeface="Georgia"/>
              <a:ea typeface="Georgia"/>
              <a:cs typeface="Georgia"/>
              <a:sym typeface="Georgia"/>
            </a:endParaRPr>
          </a:p>
          <a:p>
            <a:pPr indent="0" lvl="0" marL="0" rtl="0" algn="l">
              <a:spcBef>
                <a:spcPts val="0"/>
              </a:spcBef>
              <a:spcAft>
                <a:spcPts val="0"/>
              </a:spcAft>
              <a:buNone/>
            </a:pPr>
            <a:r>
              <a:rPr lang="en" sz="1200">
                <a:highlight>
                  <a:srgbClr val="B6D7A8"/>
                </a:highlight>
                <a:latin typeface="Georgia"/>
                <a:ea typeface="Georgia"/>
                <a:cs typeface="Georgia"/>
                <a:sym typeface="Georgia"/>
              </a:rPr>
              <a:t>2-respiratory control  centers  of  the  brain</a:t>
            </a:r>
            <a:endParaRPr sz="1200">
              <a:highlight>
                <a:srgbClr val="B6D7A8"/>
              </a:highlight>
              <a:latin typeface="Georgia"/>
              <a:ea typeface="Georgia"/>
              <a:cs typeface="Georgia"/>
              <a:sym typeface="Georgia"/>
            </a:endParaRPr>
          </a:p>
          <a:p>
            <a:pPr indent="0" lvl="0" marL="0" rtl="0" algn="l">
              <a:spcBef>
                <a:spcPts val="0"/>
              </a:spcBef>
              <a:spcAft>
                <a:spcPts val="0"/>
              </a:spcAft>
              <a:buNone/>
            </a:pPr>
            <a:r>
              <a:rPr lang="en" sz="1200">
                <a:highlight>
                  <a:srgbClr val="A4C2F4"/>
                </a:highlight>
                <a:latin typeface="Georgia"/>
                <a:ea typeface="Georgia"/>
                <a:cs typeface="Georgia"/>
                <a:sym typeface="Georgia"/>
              </a:rPr>
              <a:t>3-the  articulation  and resonance  structures  of  the  mouth  and  nasal  cavities.</a:t>
            </a:r>
            <a:endParaRPr sz="1200">
              <a:highlight>
                <a:srgbClr val="A4C2F4"/>
              </a:highlight>
              <a:latin typeface="Georgia"/>
              <a:ea typeface="Georgia"/>
              <a:cs typeface="Georgia"/>
              <a:sym typeface="Georgia"/>
            </a:endParaRPr>
          </a:p>
          <a:p>
            <a:pPr indent="0" lvl="0" marL="0" rtl="0" algn="l">
              <a:spcBef>
                <a:spcPts val="0"/>
              </a:spcBef>
              <a:spcAft>
                <a:spcPts val="0"/>
              </a:spcAft>
              <a:buNone/>
            </a:pPr>
            <a:r>
              <a:t/>
            </a:r>
            <a:endParaRPr b="1" sz="1200">
              <a:latin typeface="Georgia"/>
              <a:ea typeface="Georgia"/>
              <a:cs typeface="Georgia"/>
              <a:sym typeface="Georgia"/>
            </a:endParaRPr>
          </a:p>
          <a:p>
            <a:pPr indent="0" lvl="0" marL="0" rtl="0" algn="l">
              <a:spcBef>
                <a:spcPts val="0"/>
              </a:spcBef>
              <a:spcAft>
                <a:spcPts val="0"/>
              </a:spcAft>
              <a:buNone/>
            </a:pPr>
            <a:r>
              <a:rPr lang="en" sz="1200">
                <a:highlight>
                  <a:srgbClr val="F4CCCC"/>
                </a:highlight>
                <a:latin typeface="Georgia"/>
                <a:ea typeface="Georgia"/>
                <a:cs typeface="Georgia"/>
                <a:sym typeface="Georgia"/>
              </a:rPr>
              <a:t>There’s two means of communication:</a:t>
            </a:r>
            <a:endParaRPr sz="1200">
              <a:highlight>
                <a:srgbClr val="F4CCCC"/>
              </a:highlight>
              <a:latin typeface="Georgia"/>
              <a:ea typeface="Georgia"/>
              <a:cs typeface="Georgia"/>
              <a:sym typeface="Georgia"/>
            </a:endParaRPr>
          </a:p>
          <a:p>
            <a:pPr indent="0" lvl="0" marL="0" rtl="0" algn="l">
              <a:spcBef>
                <a:spcPts val="0"/>
              </a:spcBef>
              <a:spcAft>
                <a:spcPts val="0"/>
              </a:spcAft>
              <a:buNone/>
            </a:pPr>
            <a:r>
              <a:t/>
            </a:r>
            <a:endParaRPr sz="1200">
              <a:highlight>
                <a:srgbClr val="F4CCCC"/>
              </a:highlight>
              <a:latin typeface="Georgia"/>
              <a:ea typeface="Georgia"/>
              <a:cs typeface="Georgia"/>
              <a:sym typeface="Georgia"/>
            </a:endParaRPr>
          </a:p>
          <a:p>
            <a:pPr indent="-304800" lvl="0" marL="457200" rtl="0" algn="l">
              <a:spcBef>
                <a:spcPts val="0"/>
              </a:spcBef>
              <a:spcAft>
                <a:spcPts val="0"/>
              </a:spcAft>
              <a:buSzPts val="1200"/>
              <a:buFont typeface="Georgia"/>
              <a:buChar char="-"/>
            </a:pPr>
            <a:r>
              <a:rPr lang="en" sz="1200" u="sng">
                <a:latin typeface="Georgia"/>
                <a:ea typeface="Georgia"/>
                <a:cs typeface="Georgia"/>
                <a:sym typeface="Georgia"/>
              </a:rPr>
              <a:t>Sensory Communication</a:t>
            </a:r>
            <a:r>
              <a:rPr lang="en" sz="800">
                <a:solidFill>
                  <a:srgbClr val="999999"/>
                </a:solidFill>
                <a:latin typeface="Georgia"/>
                <a:ea typeface="Georgia"/>
                <a:cs typeface="Georgia"/>
                <a:sym typeface="Georgia"/>
              </a:rPr>
              <a:t>“Language input”</a:t>
            </a:r>
            <a:endParaRPr sz="800">
              <a:solidFill>
                <a:srgbClr val="999999"/>
              </a:solidFill>
              <a:latin typeface="Georgia"/>
              <a:ea typeface="Georgia"/>
              <a:cs typeface="Georgia"/>
              <a:sym typeface="Georgia"/>
            </a:endParaRPr>
          </a:p>
          <a:p>
            <a:pPr indent="0" lvl="0" marL="0" rtl="0" algn="l">
              <a:spcBef>
                <a:spcPts val="0"/>
              </a:spcBef>
              <a:spcAft>
                <a:spcPts val="0"/>
              </a:spcAft>
              <a:buNone/>
            </a:pPr>
            <a:r>
              <a:rPr lang="en" sz="1200">
                <a:latin typeface="Georgia"/>
                <a:ea typeface="Georgia"/>
                <a:cs typeface="Georgia"/>
                <a:sym typeface="Georgia"/>
              </a:rPr>
              <a:t>             Auditory communication &amp; Visual communication</a:t>
            </a:r>
            <a:br>
              <a:rPr lang="en" sz="1200">
                <a:latin typeface="Georgia"/>
                <a:ea typeface="Georgia"/>
                <a:cs typeface="Georgia"/>
                <a:sym typeface="Georgia"/>
              </a:rPr>
            </a:br>
            <a:endParaRPr sz="1200">
              <a:latin typeface="Georgia"/>
              <a:ea typeface="Georgia"/>
              <a:cs typeface="Georgia"/>
              <a:sym typeface="Georgia"/>
            </a:endParaRPr>
          </a:p>
          <a:p>
            <a:pPr indent="-304800" lvl="0" marL="457200" rtl="0" algn="l">
              <a:spcBef>
                <a:spcPts val="0"/>
              </a:spcBef>
              <a:spcAft>
                <a:spcPts val="0"/>
              </a:spcAft>
              <a:buSzPts val="1200"/>
              <a:buFont typeface="Georgia"/>
              <a:buChar char="-"/>
            </a:pPr>
            <a:r>
              <a:rPr lang="en" sz="1200" u="sng">
                <a:latin typeface="Georgia"/>
                <a:ea typeface="Georgia"/>
                <a:cs typeface="Georgia"/>
                <a:sym typeface="Georgia"/>
              </a:rPr>
              <a:t>Motor Communications</a:t>
            </a:r>
            <a:r>
              <a:rPr lang="en" sz="1200">
                <a:latin typeface="Georgia"/>
                <a:ea typeface="Georgia"/>
                <a:cs typeface="Georgia"/>
                <a:sym typeface="Georgia"/>
              </a:rPr>
              <a:t> </a:t>
            </a:r>
            <a:r>
              <a:rPr lang="en" sz="800">
                <a:solidFill>
                  <a:srgbClr val="999999"/>
                </a:solidFill>
                <a:latin typeface="Georgia"/>
                <a:ea typeface="Georgia"/>
                <a:cs typeface="Georgia"/>
                <a:sym typeface="Georgia"/>
              </a:rPr>
              <a:t>“</a:t>
            </a:r>
            <a:r>
              <a:rPr lang="en" sz="800">
                <a:solidFill>
                  <a:srgbClr val="999999"/>
                </a:solidFill>
                <a:latin typeface="Georgia"/>
                <a:ea typeface="Georgia"/>
                <a:cs typeface="Georgia"/>
                <a:sym typeface="Georgia"/>
              </a:rPr>
              <a:t>Language output”</a:t>
            </a:r>
            <a:endParaRPr sz="800">
              <a:solidFill>
                <a:srgbClr val="999999"/>
              </a:solidFill>
              <a:latin typeface="Georgia"/>
              <a:ea typeface="Georgia"/>
              <a:cs typeface="Georgia"/>
              <a:sym typeface="Georgia"/>
            </a:endParaRPr>
          </a:p>
          <a:p>
            <a:pPr indent="0" lvl="0" marL="0" rtl="0" algn="l">
              <a:spcBef>
                <a:spcPts val="0"/>
              </a:spcBef>
              <a:spcAft>
                <a:spcPts val="0"/>
              </a:spcAft>
              <a:buNone/>
            </a:pPr>
            <a:r>
              <a:rPr lang="en" sz="1200">
                <a:latin typeface="Georgia"/>
                <a:ea typeface="Georgia"/>
                <a:cs typeface="Georgia"/>
                <a:sym typeface="Georgia"/>
              </a:rPr>
              <a:t>             Talking &amp; Writing</a:t>
            </a:r>
            <a:br>
              <a:rPr lang="en" sz="1200">
                <a:latin typeface="Georgia"/>
                <a:ea typeface="Georgia"/>
                <a:cs typeface="Georgia"/>
                <a:sym typeface="Georgia"/>
              </a:rPr>
            </a:br>
            <a:endParaRPr sz="1200">
              <a:latin typeface="Georgia"/>
              <a:ea typeface="Georgia"/>
              <a:cs typeface="Georgia"/>
              <a:sym typeface="Georgia"/>
            </a:endParaRPr>
          </a:p>
          <a:p>
            <a:pPr indent="0" lvl="0" marL="0" rtl="0" algn="l">
              <a:spcBef>
                <a:spcPts val="0"/>
              </a:spcBef>
              <a:spcAft>
                <a:spcPts val="0"/>
              </a:spcAft>
              <a:buNone/>
            </a:pPr>
            <a:r>
              <a:rPr lang="en" sz="1200">
                <a:solidFill>
                  <a:schemeClr val="dk1"/>
                </a:solidFill>
                <a:highlight>
                  <a:srgbClr val="F4CCCC"/>
                </a:highlight>
                <a:latin typeface="Georgia"/>
                <a:ea typeface="Georgia"/>
                <a:cs typeface="Georgia"/>
                <a:sym typeface="Georgia"/>
              </a:rPr>
              <a:t>Steps of communication </a:t>
            </a:r>
            <a:r>
              <a:rPr lang="en" sz="1200">
                <a:solidFill>
                  <a:schemeClr val="dk1"/>
                </a:solidFill>
                <a:highlight>
                  <a:srgbClr val="F4CCCC"/>
                </a:highlight>
                <a:latin typeface="Georgia"/>
                <a:ea typeface="Georgia"/>
                <a:cs typeface="Georgia"/>
                <a:sym typeface="Georgia"/>
              </a:rPr>
              <a:t>:</a:t>
            </a:r>
            <a:endParaRPr sz="1200">
              <a:latin typeface="Georgia"/>
              <a:ea typeface="Georgia"/>
              <a:cs typeface="Georgia"/>
              <a:sym typeface="Georgia"/>
            </a:endParaRPr>
          </a:p>
          <a:p>
            <a:pPr indent="0" lvl="0" marL="0" rtl="0" algn="l">
              <a:spcBef>
                <a:spcPts val="0"/>
              </a:spcBef>
              <a:spcAft>
                <a:spcPts val="0"/>
              </a:spcAft>
              <a:buNone/>
            </a:pPr>
            <a:r>
              <a:t/>
            </a:r>
            <a:endParaRPr sz="1200">
              <a:latin typeface="Georgia"/>
              <a:ea typeface="Georgia"/>
              <a:cs typeface="Georgia"/>
              <a:sym typeface="Georgia"/>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70" name="Google Shape;70;p14"/>
          <p:cNvSpPr txBox="1"/>
          <p:nvPr/>
        </p:nvSpPr>
        <p:spPr>
          <a:xfrm>
            <a:off x="0" y="192076"/>
            <a:ext cx="6858000" cy="481500"/>
          </a:xfrm>
          <a:prstGeom prst="rect">
            <a:avLst/>
          </a:prstGeom>
          <a:solidFill>
            <a:srgbClr val="66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rgbClr val="FFFFFF"/>
                </a:solidFill>
                <a:latin typeface="Merriweather"/>
                <a:ea typeface="Merriweather"/>
                <a:cs typeface="Merriweather"/>
                <a:sym typeface="Merriweather"/>
              </a:rPr>
              <a:t>Introduction </a:t>
            </a:r>
            <a:endParaRPr sz="2400">
              <a:solidFill>
                <a:srgbClr val="FFFFFF"/>
              </a:solidFill>
              <a:latin typeface="Merriweather"/>
              <a:ea typeface="Merriweather"/>
              <a:cs typeface="Merriweather"/>
              <a:sym typeface="Merriweather"/>
            </a:endParaRPr>
          </a:p>
        </p:txBody>
      </p:sp>
      <p:sp>
        <p:nvSpPr>
          <p:cNvPr id="71" name="Google Shape;71;p14"/>
          <p:cNvSpPr txBox="1"/>
          <p:nvPr/>
        </p:nvSpPr>
        <p:spPr>
          <a:xfrm>
            <a:off x="175338" y="4675525"/>
            <a:ext cx="1953000" cy="57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highlight>
                  <a:srgbClr val="9FC5E8"/>
                </a:highlight>
                <a:latin typeface="Georgia"/>
                <a:ea typeface="Georgia"/>
                <a:cs typeface="Georgia"/>
                <a:sym typeface="Georgia"/>
              </a:rPr>
              <a:t>Collection of sensory input</a:t>
            </a:r>
            <a:endParaRPr sz="1000">
              <a:highlight>
                <a:srgbClr val="9FC5E8"/>
              </a:highlight>
              <a:latin typeface="Georgia"/>
              <a:ea typeface="Georgia"/>
              <a:cs typeface="Georgia"/>
              <a:sym typeface="Georgia"/>
            </a:endParaRPr>
          </a:p>
          <a:p>
            <a:pPr indent="0" lvl="0" marL="0" rtl="0" algn="l">
              <a:spcBef>
                <a:spcPts val="0"/>
              </a:spcBef>
              <a:spcAft>
                <a:spcPts val="0"/>
              </a:spcAft>
              <a:buNone/>
            </a:pPr>
            <a:r>
              <a:rPr lang="en" sz="1000">
                <a:highlight>
                  <a:srgbClr val="9FC5E8"/>
                </a:highlight>
                <a:latin typeface="Georgia"/>
                <a:ea typeface="Georgia"/>
                <a:cs typeface="Georgia"/>
                <a:sym typeface="Georgia"/>
              </a:rPr>
              <a:t>         </a:t>
            </a:r>
            <a:endParaRPr sz="1000">
              <a:highlight>
                <a:srgbClr val="9FC5E8"/>
              </a:highlight>
              <a:latin typeface="Georgia"/>
              <a:ea typeface="Georgia"/>
              <a:cs typeface="Georgia"/>
              <a:sym typeface="Georgia"/>
            </a:endParaRPr>
          </a:p>
        </p:txBody>
      </p:sp>
      <p:sp>
        <p:nvSpPr>
          <p:cNvPr id="72" name="Google Shape;72;p14"/>
          <p:cNvSpPr/>
          <p:nvPr/>
        </p:nvSpPr>
        <p:spPr>
          <a:xfrm>
            <a:off x="2128338" y="4839625"/>
            <a:ext cx="442200" cy="61800"/>
          </a:xfrm>
          <a:prstGeom prst="rightArrow">
            <a:avLst>
              <a:gd fmla="val 50000" name="adj1"/>
              <a:gd fmla="val 50000" name="adj2"/>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14"/>
          <p:cNvSpPr txBox="1"/>
          <p:nvPr/>
        </p:nvSpPr>
        <p:spPr>
          <a:xfrm>
            <a:off x="463863" y="4839625"/>
            <a:ext cx="1828200" cy="33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highlight>
                  <a:srgbClr val="CFE2F3"/>
                </a:highlight>
                <a:latin typeface="Georgia"/>
                <a:ea typeface="Georgia"/>
                <a:cs typeface="Georgia"/>
                <a:sym typeface="Georgia"/>
              </a:rPr>
              <a:t>“Auditory and visual”</a:t>
            </a:r>
            <a:br>
              <a:rPr lang="en" sz="800">
                <a:highlight>
                  <a:srgbClr val="CFE2F3"/>
                </a:highlight>
                <a:latin typeface="Georgia"/>
                <a:ea typeface="Georgia"/>
                <a:cs typeface="Georgia"/>
                <a:sym typeface="Georgia"/>
              </a:rPr>
            </a:br>
            <a:endParaRPr sz="800">
              <a:highlight>
                <a:srgbClr val="CFE2F3"/>
              </a:highlight>
              <a:latin typeface="Georgia"/>
              <a:ea typeface="Georgia"/>
              <a:cs typeface="Georgia"/>
              <a:sym typeface="Georgia"/>
            </a:endParaRPr>
          </a:p>
        </p:txBody>
      </p:sp>
      <p:sp>
        <p:nvSpPr>
          <p:cNvPr id="74" name="Google Shape;74;p14"/>
          <p:cNvSpPr txBox="1"/>
          <p:nvPr/>
        </p:nvSpPr>
        <p:spPr>
          <a:xfrm>
            <a:off x="3198363" y="4675525"/>
            <a:ext cx="899700" cy="33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highlight>
                  <a:srgbClr val="93C47D"/>
                </a:highlight>
                <a:latin typeface="Georgia"/>
                <a:ea typeface="Georgia"/>
                <a:cs typeface="Georgia"/>
                <a:sym typeface="Georgia"/>
              </a:rPr>
              <a:t>Integration</a:t>
            </a:r>
            <a:endParaRPr sz="1000">
              <a:highlight>
                <a:srgbClr val="93C47D"/>
              </a:highlight>
              <a:latin typeface="Georgia"/>
              <a:ea typeface="Georgia"/>
              <a:cs typeface="Georgia"/>
              <a:sym typeface="Georgia"/>
            </a:endParaRPr>
          </a:p>
        </p:txBody>
      </p:sp>
      <p:sp>
        <p:nvSpPr>
          <p:cNvPr id="75" name="Google Shape;75;p14"/>
          <p:cNvSpPr txBox="1"/>
          <p:nvPr/>
        </p:nvSpPr>
        <p:spPr>
          <a:xfrm>
            <a:off x="2570542" y="4839625"/>
            <a:ext cx="1953000" cy="53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highlight>
                  <a:srgbClr val="B6D7A8"/>
                </a:highlight>
                <a:latin typeface="Georgia"/>
                <a:ea typeface="Georgia"/>
                <a:cs typeface="Georgia"/>
                <a:sym typeface="Georgia"/>
              </a:rPr>
              <a:t>“Hearing and articulation mechanism”</a:t>
            </a:r>
            <a:endParaRPr sz="800">
              <a:highlight>
                <a:srgbClr val="B6D7A8"/>
              </a:highlight>
              <a:latin typeface="Georgia"/>
              <a:ea typeface="Georgia"/>
              <a:cs typeface="Georgia"/>
              <a:sym typeface="Georgia"/>
            </a:endParaRPr>
          </a:p>
        </p:txBody>
      </p:sp>
      <p:sp>
        <p:nvSpPr>
          <p:cNvPr id="76" name="Google Shape;76;p14"/>
          <p:cNvSpPr txBox="1"/>
          <p:nvPr/>
        </p:nvSpPr>
        <p:spPr>
          <a:xfrm>
            <a:off x="5635538" y="4675525"/>
            <a:ext cx="1164000" cy="33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000">
                <a:highlight>
                  <a:srgbClr val="F6B26B"/>
                </a:highlight>
                <a:latin typeface="Georgia"/>
                <a:ea typeface="Georgia"/>
                <a:cs typeface="Georgia"/>
                <a:sym typeface="Georgia"/>
              </a:rPr>
              <a:t>Motor execution</a:t>
            </a:r>
            <a:br>
              <a:rPr lang="en" sz="1000">
                <a:highlight>
                  <a:srgbClr val="F6B26B"/>
                </a:highlight>
                <a:latin typeface="Georgia"/>
                <a:ea typeface="Georgia"/>
                <a:cs typeface="Georgia"/>
                <a:sym typeface="Georgia"/>
              </a:rPr>
            </a:br>
            <a:endParaRPr sz="1000">
              <a:highlight>
                <a:srgbClr val="F6B26B"/>
              </a:highlight>
              <a:latin typeface="Georgia"/>
              <a:ea typeface="Georgia"/>
              <a:cs typeface="Georgia"/>
              <a:sym typeface="Georgia"/>
            </a:endParaRPr>
          </a:p>
        </p:txBody>
      </p:sp>
      <p:sp>
        <p:nvSpPr>
          <p:cNvPr id="77" name="Google Shape;77;p14"/>
          <p:cNvSpPr/>
          <p:nvPr/>
        </p:nvSpPr>
        <p:spPr>
          <a:xfrm>
            <a:off x="4802013" y="4839625"/>
            <a:ext cx="442200" cy="61800"/>
          </a:xfrm>
          <a:prstGeom prst="rightArrow">
            <a:avLst>
              <a:gd fmla="val 50000" name="adj1"/>
              <a:gd fmla="val 50000" name="adj2"/>
            </a:avLst>
          </a:prstGeom>
          <a:solidFill>
            <a:srgbClr val="EAD1DC"/>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4"/>
          <p:cNvSpPr txBox="1"/>
          <p:nvPr/>
        </p:nvSpPr>
        <p:spPr>
          <a:xfrm>
            <a:off x="175346" y="5165222"/>
            <a:ext cx="54864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highlight>
                  <a:srgbClr val="F4CCCC"/>
                </a:highlight>
                <a:latin typeface="Georgia"/>
                <a:ea typeface="Georgia"/>
                <a:cs typeface="Georgia"/>
                <a:sym typeface="Georgia"/>
              </a:rPr>
              <a:t>Brain Areas Concerned with Speech and Language:</a:t>
            </a:r>
            <a:endParaRPr sz="1200">
              <a:highlight>
                <a:srgbClr val="F4CCCC"/>
              </a:highlight>
              <a:latin typeface="Georgia"/>
              <a:ea typeface="Georgia"/>
              <a:cs typeface="Georgia"/>
              <a:sym typeface="Georgia"/>
            </a:endParaRPr>
          </a:p>
        </p:txBody>
      </p:sp>
      <p:sp>
        <p:nvSpPr>
          <p:cNvPr id="79" name="Google Shape;79;p14"/>
          <p:cNvSpPr txBox="1"/>
          <p:nvPr/>
        </p:nvSpPr>
        <p:spPr>
          <a:xfrm>
            <a:off x="10511601" y="2151488"/>
            <a:ext cx="6858000" cy="481500"/>
          </a:xfrm>
          <a:prstGeom prst="rect">
            <a:avLst/>
          </a:prstGeom>
          <a:solidFill>
            <a:srgbClr val="66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a:solidFill>
                  <a:srgbClr val="FFFFFF"/>
                </a:solidFill>
                <a:latin typeface="Merriweather"/>
                <a:ea typeface="Merriweather"/>
                <a:cs typeface="Merriweather"/>
                <a:sym typeface="Merriweather"/>
              </a:rPr>
              <a:t>Brain Areas Concerned with Speech and Language</a:t>
            </a:r>
            <a:br>
              <a:rPr lang="en" sz="1800">
                <a:solidFill>
                  <a:srgbClr val="FFFFFF"/>
                </a:solidFill>
                <a:latin typeface="Merriweather"/>
                <a:ea typeface="Merriweather"/>
                <a:cs typeface="Merriweather"/>
                <a:sym typeface="Merriweather"/>
              </a:rPr>
            </a:br>
            <a:endParaRPr sz="1800">
              <a:solidFill>
                <a:srgbClr val="FFFFFF"/>
              </a:solidFill>
              <a:latin typeface="Merriweather"/>
              <a:ea typeface="Merriweather"/>
              <a:cs typeface="Merriweather"/>
              <a:sym typeface="Merriweather"/>
            </a:endParaRPr>
          </a:p>
          <a:p>
            <a:pPr indent="0" lvl="0" marL="0" rtl="0" algn="ctr">
              <a:spcBef>
                <a:spcPts val="0"/>
              </a:spcBef>
              <a:spcAft>
                <a:spcPts val="0"/>
              </a:spcAft>
              <a:buNone/>
            </a:pPr>
            <a:r>
              <a:rPr lang="en" sz="1800">
                <a:solidFill>
                  <a:srgbClr val="FFFFFF"/>
                </a:solidFill>
                <a:latin typeface="Merriweather"/>
                <a:ea typeface="Merriweather"/>
                <a:cs typeface="Merriweather"/>
                <a:sym typeface="Merriweather"/>
              </a:rPr>
              <a:t> </a:t>
            </a:r>
            <a:endParaRPr sz="1800">
              <a:solidFill>
                <a:srgbClr val="FFFFFF"/>
              </a:solidFill>
              <a:latin typeface="Merriweather"/>
              <a:ea typeface="Merriweather"/>
              <a:cs typeface="Merriweather"/>
              <a:sym typeface="Merriweather"/>
            </a:endParaRPr>
          </a:p>
        </p:txBody>
      </p:sp>
      <p:sp>
        <p:nvSpPr>
          <p:cNvPr id="80" name="Google Shape;80;p14"/>
          <p:cNvSpPr txBox="1"/>
          <p:nvPr/>
        </p:nvSpPr>
        <p:spPr>
          <a:xfrm>
            <a:off x="58463" y="5578088"/>
            <a:ext cx="2969700" cy="23043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Georgia"/>
              <a:buChar char="●"/>
            </a:pPr>
            <a:r>
              <a:rPr lang="en" sz="1200">
                <a:latin typeface="Georgia"/>
                <a:ea typeface="Georgia"/>
                <a:cs typeface="Georgia"/>
                <a:sym typeface="Georgia"/>
              </a:rPr>
              <a:t>Wernicke's</a:t>
            </a:r>
            <a:r>
              <a:rPr lang="en" sz="1200">
                <a:latin typeface="Georgia"/>
                <a:ea typeface="Georgia"/>
                <a:cs typeface="Georgia"/>
                <a:sym typeface="Georgia"/>
              </a:rPr>
              <a:t> Area</a:t>
            </a:r>
            <a:br>
              <a:rPr lang="en" sz="1200">
                <a:latin typeface="Georgia"/>
                <a:ea typeface="Georgia"/>
                <a:cs typeface="Georgia"/>
                <a:sym typeface="Georgia"/>
              </a:rPr>
            </a:br>
            <a:endParaRPr sz="1200">
              <a:latin typeface="Georgia"/>
              <a:ea typeface="Georgia"/>
              <a:cs typeface="Georgia"/>
              <a:sym typeface="Georgia"/>
            </a:endParaRPr>
          </a:p>
          <a:p>
            <a:pPr indent="-304800" lvl="0" marL="457200" rtl="0" algn="l">
              <a:spcBef>
                <a:spcPts val="0"/>
              </a:spcBef>
              <a:spcAft>
                <a:spcPts val="0"/>
              </a:spcAft>
              <a:buSzPts val="1200"/>
              <a:buFont typeface="Georgia"/>
              <a:buChar char="●"/>
            </a:pPr>
            <a:r>
              <a:rPr lang="en" sz="1200">
                <a:latin typeface="Georgia"/>
                <a:ea typeface="Georgia"/>
                <a:cs typeface="Georgia"/>
                <a:sym typeface="Georgia"/>
              </a:rPr>
              <a:t>Broca's Area</a:t>
            </a:r>
            <a:endParaRPr sz="1200">
              <a:latin typeface="Georgia"/>
              <a:ea typeface="Georgia"/>
              <a:cs typeface="Georgia"/>
              <a:sym typeface="Georgia"/>
            </a:endParaRPr>
          </a:p>
          <a:p>
            <a:pPr indent="0" lvl="0" marL="0" rtl="0" algn="l">
              <a:lnSpc>
                <a:spcPct val="100000"/>
              </a:lnSpc>
              <a:spcBef>
                <a:spcPts val="0"/>
              </a:spcBef>
              <a:spcAft>
                <a:spcPts val="0"/>
              </a:spcAft>
              <a:buNone/>
            </a:pPr>
            <a:r>
              <a:rPr lang="en" sz="1200">
                <a:latin typeface="Georgia"/>
                <a:ea typeface="Georgia"/>
                <a:cs typeface="Georgia"/>
                <a:sym typeface="Georgia"/>
              </a:rPr>
              <a:t>             </a:t>
            </a:r>
            <a:endParaRPr sz="1200">
              <a:latin typeface="Georgia"/>
              <a:ea typeface="Georgia"/>
              <a:cs typeface="Georgia"/>
              <a:sym typeface="Georgia"/>
            </a:endParaRPr>
          </a:p>
          <a:p>
            <a:pPr indent="-304800" lvl="0" marL="457200" rtl="0" algn="l">
              <a:spcBef>
                <a:spcPts val="0"/>
              </a:spcBef>
              <a:spcAft>
                <a:spcPts val="0"/>
              </a:spcAft>
              <a:buSzPts val="1200"/>
              <a:buFont typeface="Georgia"/>
              <a:buChar char="●"/>
            </a:pPr>
            <a:r>
              <a:rPr lang="en" sz="1200">
                <a:latin typeface="Georgia"/>
                <a:ea typeface="Georgia"/>
                <a:cs typeface="Georgia"/>
                <a:sym typeface="Georgia"/>
              </a:rPr>
              <a:t> Speech articulation Area in Insula</a:t>
            </a:r>
            <a:br>
              <a:rPr lang="en" sz="1200">
                <a:latin typeface="Georgia"/>
                <a:ea typeface="Georgia"/>
                <a:cs typeface="Georgia"/>
                <a:sym typeface="Georgia"/>
              </a:rPr>
            </a:br>
            <a:r>
              <a:rPr lang="en" sz="1200">
                <a:latin typeface="Georgia"/>
                <a:ea typeface="Georgia"/>
                <a:cs typeface="Georgia"/>
                <a:sym typeface="Georgia"/>
              </a:rPr>
              <a:t> </a:t>
            </a:r>
            <a:endParaRPr sz="1200">
              <a:latin typeface="Georgia"/>
              <a:ea typeface="Georgia"/>
              <a:cs typeface="Georgia"/>
              <a:sym typeface="Georgia"/>
            </a:endParaRPr>
          </a:p>
          <a:p>
            <a:pPr indent="-304800" lvl="0" marL="457200" rtl="0" algn="l">
              <a:spcBef>
                <a:spcPts val="0"/>
              </a:spcBef>
              <a:spcAft>
                <a:spcPts val="0"/>
              </a:spcAft>
              <a:buSzPts val="1200"/>
              <a:buFont typeface="Georgia"/>
              <a:buChar char="●"/>
            </a:pPr>
            <a:r>
              <a:rPr lang="en" sz="1200">
                <a:latin typeface="Georgia"/>
                <a:ea typeface="Georgia"/>
                <a:cs typeface="Georgia"/>
                <a:sym typeface="Georgia"/>
              </a:rPr>
              <a:t>Motor Cortex</a:t>
            </a:r>
            <a:br>
              <a:rPr lang="en" sz="1200">
                <a:latin typeface="Georgia"/>
                <a:ea typeface="Georgia"/>
                <a:cs typeface="Georgia"/>
                <a:sym typeface="Georgia"/>
              </a:rPr>
            </a:br>
            <a:r>
              <a:rPr lang="en" sz="1200">
                <a:latin typeface="Georgia"/>
                <a:ea typeface="Georgia"/>
                <a:cs typeface="Georgia"/>
                <a:sym typeface="Georgia"/>
              </a:rPr>
              <a:t> </a:t>
            </a:r>
            <a:endParaRPr sz="1200">
              <a:latin typeface="Georgia"/>
              <a:ea typeface="Georgia"/>
              <a:cs typeface="Georgia"/>
              <a:sym typeface="Georgia"/>
            </a:endParaRPr>
          </a:p>
          <a:p>
            <a:pPr indent="-304800" lvl="0" marL="457200" rtl="0" algn="l">
              <a:spcBef>
                <a:spcPts val="0"/>
              </a:spcBef>
              <a:spcAft>
                <a:spcPts val="0"/>
              </a:spcAft>
              <a:buSzPts val="1200"/>
              <a:buFont typeface="Georgia"/>
              <a:buChar char="●"/>
            </a:pPr>
            <a:r>
              <a:rPr lang="en" sz="1200">
                <a:latin typeface="Georgia"/>
                <a:ea typeface="Georgia"/>
                <a:cs typeface="Georgia"/>
                <a:sym typeface="Georgia"/>
              </a:rPr>
              <a:t>Angular Gyrus</a:t>
            </a:r>
            <a:br>
              <a:rPr lang="en" sz="1200">
                <a:latin typeface="Georgia"/>
                <a:ea typeface="Georgia"/>
                <a:cs typeface="Georgia"/>
                <a:sym typeface="Georgia"/>
              </a:rPr>
            </a:br>
            <a:r>
              <a:rPr lang="en" sz="1200">
                <a:latin typeface="Georgia"/>
                <a:ea typeface="Georgia"/>
                <a:cs typeface="Georgia"/>
                <a:sym typeface="Georgia"/>
              </a:rPr>
              <a:t> </a:t>
            </a:r>
            <a:endParaRPr sz="1200">
              <a:latin typeface="Georgia"/>
              <a:ea typeface="Georgia"/>
              <a:cs typeface="Georgia"/>
              <a:sym typeface="Georgia"/>
            </a:endParaRPr>
          </a:p>
          <a:p>
            <a:pPr indent="-304800" lvl="0" marL="457200" rtl="0" algn="l">
              <a:spcBef>
                <a:spcPts val="0"/>
              </a:spcBef>
              <a:spcAft>
                <a:spcPts val="0"/>
              </a:spcAft>
              <a:buSzPts val="1200"/>
              <a:buFont typeface="Georgia"/>
              <a:buChar char="●"/>
            </a:pPr>
            <a:r>
              <a:rPr lang="en" sz="1200">
                <a:latin typeface="Georgia"/>
                <a:ea typeface="Georgia"/>
                <a:cs typeface="Georgia"/>
                <a:sym typeface="Georgia"/>
              </a:rPr>
              <a:t>Auditory </a:t>
            </a:r>
            <a:r>
              <a:rPr lang="en" sz="1200">
                <a:latin typeface="Georgia"/>
                <a:ea typeface="Georgia"/>
                <a:cs typeface="Georgia"/>
                <a:sym typeface="Georgia"/>
              </a:rPr>
              <a:t>association</a:t>
            </a:r>
            <a:r>
              <a:rPr lang="en" sz="1200">
                <a:latin typeface="Georgia"/>
                <a:ea typeface="Georgia"/>
                <a:cs typeface="Georgia"/>
                <a:sym typeface="Georgia"/>
              </a:rPr>
              <a:t>  area</a:t>
            </a:r>
            <a:br>
              <a:rPr lang="en" sz="1200">
                <a:latin typeface="Georgia"/>
                <a:ea typeface="Georgia"/>
                <a:cs typeface="Georgia"/>
                <a:sym typeface="Georgia"/>
              </a:rPr>
            </a:br>
            <a:endParaRPr sz="1200">
              <a:latin typeface="Georgia"/>
              <a:ea typeface="Georgia"/>
              <a:cs typeface="Georgia"/>
              <a:sym typeface="Georgia"/>
            </a:endParaRPr>
          </a:p>
        </p:txBody>
      </p:sp>
      <p:pic>
        <p:nvPicPr>
          <p:cNvPr id="81" name="Google Shape;81;p14"/>
          <p:cNvPicPr preferRelativeResize="0"/>
          <p:nvPr/>
        </p:nvPicPr>
        <p:blipFill rotWithShape="1">
          <a:blip r:embed="rId3">
            <a:alphaModFix/>
          </a:blip>
          <a:srcRect b="6099" l="0" r="4498" t="11805"/>
          <a:stretch/>
        </p:blipFill>
        <p:spPr>
          <a:xfrm>
            <a:off x="2940137" y="5469338"/>
            <a:ext cx="3742525" cy="2412900"/>
          </a:xfrm>
          <a:prstGeom prst="rect">
            <a:avLst/>
          </a:prstGeom>
          <a:noFill/>
          <a:ln>
            <a:noFill/>
          </a:ln>
        </p:spPr>
      </p:pic>
      <p:sp>
        <p:nvSpPr>
          <p:cNvPr id="82" name="Google Shape;82;p14"/>
          <p:cNvSpPr/>
          <p:nvPr/>
        </p:nvSpPr>
        <p:spPr>
          <a:xfrm>
            <a:off x="6031300" y="7356575"/>
            <a:ext cx="584100" cy="339000"/>
          </a:xfrm>
          <a:prstGeom prst="rect">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00000"/>
              </a:lnSpc>
              <a:spcBef>
                <a:spcPts val="0"/>
              </a:spcBef>
              <a:spcAft>
                <a:spcPts val="0"/>
              </a:spcAft>
              <a:buNone/>
            </a:pPr>
            <a:r>
              <a:rPr lang="en" sz="700">
                <a:solidFill>
                  <a:schemeClr val="dk1"/>
                </a:solidFill>
                <a:latin typeface="Georgia"/>
                <a:ea typeface="Georgia"/>
                <a:cs typeface="Georgia"/>
                <a:sym typeface="Georgia"/>
              </a:rPr>
              <a:t>Angular Gyrus</a:t>
            </a:r>
            <a:br>
              <a:rPr lang="en" sz="700">
                <a:solidFill>
                  <a:schemeClr val="dk1"/>
                </a:solidFill>
                <a:latin typeface="Georgia"/>
                <a:ea typeface="Georgia"/>
                <a:cs typeface="Georgia"/>
                <a:sym typeface="Georgia"/>
              </a:rPr>
            </a:br>
            <a:endParaRPr sz="700"/>
          </a:p>
        </p:txBody>
      </p:sp>
      <p:sp>
        <p:nvSpPr>
          <p:cNvPr id="83" name="Google Shape;83;p14"/>
          <p:cNvSpPr/>
          <p:nvPr/>
        </p:nvSpPr>
        <p:spPr>
          <a:xfrm rot="-880584">
            <a:off x="6078692" y="6552262"/>
            <a:ext cx="52100" cy="810880"/>
          </a:xfrm>
          <a:prstGeom prst="upArrow">
            <a:avLst>
              <a:gd fmla="val 13845" name="adj1"/>
              <a:gd fmla="val 50000" name="adj2"/>
            </a:avLst>
          </a:prstGeom>
          <a:solidFill>
            <a:srgbClr val="00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4"/>
          <p:cNvSpPr/>
          <p:nvPr/>
        </p:nvSpPr>
        <p:spPr>
          <a:xfrm>
            <a:off x="5768288" y="6240138"/>
            <a:ext cx="297900" cy="379200"/>
          </a:xfrm>
          <a:prstGeom prst="ellipse">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85" name="Google Shape;85;p14"/>
          <p:cNvPicPr preferRelativeResize="0"/>
          <p:nvPr/>
        </p:nvPicPr>
        <p:blipFill>
          <a:blip r:embed="rId4">
            <a:alphaModFix/>
          </a:blip>
          <a:stretch>
            <a:fillRect/>
          </a:stretch>
        </p:blipFill>
        <p:spPr>
          <a:xfrm>
            <a:off x="3834890" y="7476459"/>
            <a:ext cx="1952999" cy="1674444"/>
          </a:xfrm>
          <a:prstGeom prst="rect">
            <a:avLst/>
          </a:prstGeom>
          <a:noFill/>
          <a:ln>
            <a:noFill/>
          </a:ln>
        </p:spPr>
      </p:pic>
      <p:pic>
        <p:nvPicPr>
          <p:cNvPr id="86" name="Google Shape;86;p14"/>
          <p:cNvPicPr preferRelativeResize="0"/>
          <p:nvPr/>
        </p:nvPicPr>
        <p:blipFill>
          <a:blip r:embed="rId5">
            <a:alphaModFix/>
          </a:blip>
          <a:stretch>
            <a:fillRect/>
          </a:stretch>
        </p:blipFill>
        <p:spPr>
          <a:xfrm>
            <a:off x="13783698" y="5370241"/>
            <a:ext cx="2969700" cy="2119016"/>
          </a:xfrm>
          <a:prstGeom prst="rect">
            <a:avLst/>
          </a:prstGeom>
          <a:noFill/>
          <a:ln>
            <a:noFill/>
          </a:ln>
        </p:spPr>
      </p:pic>
      <p:sp>
        <p:nvSpPr>
          <p:cNvPr id="87" name="Google Shape;87;p14"/>
          <p:cNvSpPr txBox="1"/>
          <p:nvPr/>
        </p:nvSpPr>
        <p:spPr>
          <a:xfrm>
            <a:off x="463850" y="7643181"/>
            <a:ext cx="3429000" cy="379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200">
                <a:highlight>
                  <a:srgbClr val="F4CCCC"/>
                </a:highlight>
                <a:latin typeface="Georgia"/>
                <a:ea typeface="Georgia"/>
                <a:cs typeface="Georgia"/>
                <a:sym typeface="Georgia"/>
              </a:rPr>
              <a:t>Speech structure:</a:t>
            </a:r>
            <a:br>
              <a:rPr lang="en" sz="1200">
                <a:highlight>
                  <a:srgbClr val="F4CCCC"/>
                </a:highlight>
                <a:latin typeface="Georgia"/>
                <a:ea typeface="Georgia"/>
                <a:cs typeface="Georgia"/>
                <a:sym typeface="Georgia"/>
              </a:rPr>
            </a:br>
            <a:endParaRPr sz="1200">
              <a:highlight>
                <a:srgbClr val="F4CCCC"/>
              </a:highlight>
              <a:latin typeface="Georgia"/>
              <a:ea typeface="Georgia"/>
              <a:cs typeface="Georgia"/>
              <a:sym typeface="Georgia"/>
            </a:endParaRPr>
          </a:p>
        </p:txBody>
      </p:sp>
      <p:sp>
        <p:nvSpPr>
          <p:cNvPr id="88" name="Google Shape;88;p14"/>
          <p:cNvSpPr txBox="1"/>
          <p:nvPr/>
        </p:nvSpPr>
        <p:spPr>
          <a:xfrm>
            <a:off x="58450" y="7969437"/>
            <a:ext cx="2378700" cy="2717100"/>
          </a:xfrm>
          <a:prstGeom prst="rect">
            <a:avLst/>
          </a:prstGeom>
          <a:noFill/>
          <a:ln>
            <a:noFill/>
          </a:ln>
        </p:spPr>
        <p:txBody>
          <a:bodyPr anchorCtr="0" anchor="t" bIns="91425" lIns="91425" spcFirstLastPara="1" rIns="91425" wrap="square" tIns="91425">
            <a:noAutofit/>
          </a:bodyPr>
          <a:lstStyle/>
          <a:p>
            <a:pPr indent="-304800" lvl="0" marL="457200" rtl="0" algn="l">
              <a:lnSpc>
                <a:spcPct val="115000"/>
              </a:lnSpc>
              <a:spcBef>
                <a:spcPts val="0"/>
              </a:spcBef>
              <a:spcAft>
                <a:spcPts val="0"/>
              </a:spcAft>
              <a:buSzPts val="1200"/>
              <a:buFont typeface="Georgia"/>
              <a:buChar char="●"/>
            </a:pPr>
            <a:r>
              <a:rPr lang="en" sz="1200">
                <a:latin typeface="Georgia"/>
                <a:ea typeface="Georgia"/>
                <a:cs typeface="Georgia"/>
                <a:sym typeface="Georgia"/>
              </a:rPr>
              <a:t>Oral Cavity</a:t>
            </a:r>
            <a:endParaRPr sz="1200">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Char char="●"/>
            </a:pPr>
            <a:r>
              <a:rPr lang="en" sz="1200">
                <a:latin typeface="Georgia"/>
                <a:ea typeface="Georgia"/>
                <a:cs typeface="Georgia"/>
                <a:sym typeface="Georgia"/>
              </a:rPr>
              <a:t>Nasal Cavity </a:t>
            </a:r>
            <a:endParaRPr sz="1200">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Char char="●"/>
            </a:pPr>
            <a:r>
              <a:rPr lang="en" sz="1200">
                <a:latin typeface="Georgia"/>
                <a:ea typeface="Georgia"/>
                <a:cs typeface="Georgia"/>
                <a:sym typeface="Georgia"/>
              </a:rPr>
              <a:t>Pharynx </a:t>
            </a:r>
            <a:endParaRPr sz="1200">
              <a:latin typeface="Georgia"/>
              <a:ea typeface="Georgia"/>
              <a:cs typeface="Georgia"/>
              <a:sym typeface="Georgia"/>
            </a:endParaRPr>
          </a:p>
          <a:p>
            <a:pPr indent="-304800" lvl="0" marL="457200" rtl="0" algn="l">
              <a:lnSpc>
                <a:spcPct val="115000"/>
              </a:lnSpc>
              <a:spcBef>
                <a:spcPts val="0"/>
              </a:spcBef>
              <a:spcAft>
                <a:spcPts val="0"/>
              </a:spcAft>
              <a:buSzPts val="1200"/>
              <a:buFont typeface="Georgia"/>
              <a:buChar char="●"/>
            </a:pPr>
            <a:r>
              <a:rPr lang="en" sz="1200">
                <a:latin typeface="Georgia"/>
                <a:ea typeface="Georgia"/>
                <a:cs typeface="Georgia"/>
                <a:sym typeface="Georgia"/>
              </a:rPr>
              <a:t>Larynx</a:t>
            </a:r>
            <a:br>
              <a:rPr lang="en" sz="1200">
                <a:latin typeface="Georgia"/>
                <a:ea typeface="Georgia"/>
                <a:cs typeface="Georgia"/>
                <a:sym typeface="Georgia"/>
              </a:rPr>
            </a:br>
            <a:endParaRPr sz="1200">
              <a:latin typeface="Georgia"/>
              <a:ea typeface="Georgia"/>
              <a:cs typeface="Georgia"/>
              <a:sym typeface="Georgi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2" name="Shape 92"/>
        <p:cNvGrpSpPr/>
        <p:nvPr/>
      </p:nvGrpSpPr>
      <p:grpSpPr>
        <a:xfrm>
          <a:off x="0" y="0"/>
          <a:ext cx="0" cy="0"/>
          <a:chOff x="0" y="0"/>
          <a:chExt cx="0" cy="0"/>
        </a:xfrm>
      </p:grpSpPr>
      <p:sp>
        <p:nvSpPr>
          <p:cNvPr id="93" name="Google Shape;93;p15"/>
          <p:cNvSpPr txBox="1"/>
          <p:nvPr/>
        </p:nvSpPr>
        <p:spPr>
          <a:xfrm>
            <a:off x="-12" y="1060803"/>
            <a:ext cx="6858000" cy="481500"/>
          </a:xfrm>
          <a:prstGeom prst="rect">
            <a:avLst/>
          </a:prstGeom>
          <a:solidFill>
            <a:srgbClr val="66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rgbClr val="FFFFFF"/>
                </a:solidFill>
                <a:latin typeface="Merriweather"/>
                <a:ea typeface="Merriweather"/>
                <a:cs typeface="Merriweather"/>
                <a:sym typeface="Merriweather"/>
              </a:rPr>
              <a:t>Speech </a:t>
            </a:r>
            <a:r>
              <a:rPr lang="en" sz="2200">
                <a:solidFill>
                  <a:schemeClr val="lt1"/>
                </a:solidFill>
                <a:latin typeface="Merriweather"/>
                <a:ea typeface="Merriweather"/>
                <a:cs typeface="Merriweather"/>
                <a:sym typeface="Merriweather"/>
              </a:rPr>
              <a:t>production</a:t>
            </a:r>
            <a:endParaRPr sz="2200">
              <a:solidFill>
                <a:srgbClr val="FFFFFF"/>
              </a:solidFill>
              <a:latin typeface="Merriweather"/>
              <a:ea typeface="Merriweather"/>
              <a:cs typeface="Merriweather"/>
              <a:sym typeface="Merriweather"/>
            </a:endParaRPr>
          </a:p>
        </p:txBody>
      </p:sp>
      <p:sp>
        <p:nvSpPr>
          <p:cNvPr id="94" name="Google Shape;94;p15"/>
          <p:cNvSpPr txBox="1"/>
          <p:nvPr/>
        </p:nvSpPr>
        <p:spPr>
          <a:xfrm>
            <a:off x="219612" y="1542305"/>
            <a:ext cx="6170700" cy="190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Georgia"/>
                <a:ea typeface="Georgia"/>
                <a:cs typeface="Georgia"/>
                <a:sym typeface="Georgia"/>
              </a:rPr>
              <a:t>Speech is composed of three mechanical functions: </a:t>
            </a:r>
            <a:endParaRPr>
              <a:latin typeface="Georgia"/>
              <a:ea typeface="Georgia"/>
              <a:cs typeface="Georgia"/>
              <a:sym typeface="Georgia"/>
            </a:endParaRPr>
          </a:p>
          <a:p>
            <a:pPr indent="0" lvl="0" marL="0" rtl="0" algn="l">
              <a:spcBef>
                <a:spcPts val="0"/>
              </a:spcBef>
              <a:spcAft>
                <a:spcPts val="0"/>
              </a:spcAft>
              <a:buNone/>
            </a:pPr>
            <a:r>
              <a:t/>
            </a:r>
            <a:endParaRPr sz="1600">
              <a:highlight>
                <a:srgbClr val="F9CB9C"/>
              </a:highlight>
              <a:latin typeface="Georgia"/>
              <a:ea typeface="Georgia"/>
              <a:cs typeface="Georgia"/>
              <a:sym typeface="Georgia"/>
            </a:endParaRPr>
          </a:p>
          <a:p>
            <a:pPr indent="0" lvl="0" marL="0" rtl="0" algn="l">
              <a:spcBef>
                <a:spcPts val="0"/>
              </a:spcBef>
              <a:spcAft>
                <a:spcPts val="0"/>
              </a:spcAft>
              <a:buNone/>
            </a:pPr>
            <a:r>
              <a:rPr lang="en" sz="1600">
                <a:solidFill>
                  <a:srgbClr val="B45F06"/>
                </a:solidFill>
                <a:highlight>
                  <a:srgbClr val="F9CB9C"/>
                </a:highlight>
                <a:latin typeface="Georgia"/>
                <a:ea typeface="Georgia"/>
                <a:cs typeface="Georgia"/>
                <a:sym typeface="Georgia"/>
              </a:rPr>
              <a:t>Initiation</a:t>
            </a:r>
            <a:r>
              <a:rPr lang="en" sz="1200">
                <a:latin typeface="Georgia"/>
                <a:ea typeface="Georgia"/>
                <a:cs typeface="Georgia"/>
                <a:sym typeface="Georgia"/>
              </a:rPr>
              <a:t> </a:t>
            </a:r>
            <a:endParaRPr sz="1200">
              <a:latin typeface="Georgia"/>
              <a:ea typeface="Georgia"/>
              <a:cs typeface="Georgia"/>
              <a:sym typeface="Georgia"/>
            </a:endParaRPr>
          </a:p>
          <a:p>
            <a:pPr indent="0" lvl="0" marL="0" rtl="0" algn="l">
              <a:spcBef>
                <a:spcPts val="0"/>
              </a:spcBef>
              <a:spcAft>
                <a:spcPts val="0"/>
              </a:spcAft>
              <a:buNone/>
            </a:pPr>
            <a:r>
              <a:rPr lang="en" sz="1200">
                <a:latin typeface="Georgia"/>
                <a:ea typeface="Georgia"/>
                <a:cs typeface="Georgia"/>
                <a:sym typeface="Georgia"/>
              </a:rPr>
              <a:t> </a:t>
            </a:r>
            <a:r>
              <a:rPr lang="en">
                <a:latin typeface="Georgia"/>
                <a:ea typeface="Georgia"/>
                <a:cs typeface="Georgia"/>
                <a:sym typeface="Georgia"/>
              </a:rPr>
              <a:t>Action that </a:t>
            </a:r>
            <a:r>
              <a:rPr lang="en">
                <a:solidFill>
                  <a:srgbClr val="073763"/>
                </a:solidFill>
                <a:latin typeface="Georgia"/>
                <a:ea typeface="Georgia"/>
                <a:cs typeface="Georgia"/>
                <a:sym typeface="Georgia"/>
              </a:rPr>
              <a:t>initiates the flow of air </a:t>
            </a:r>
            <a:r>
              <a:rPr lang="en">
                <a:solidFill>
                  <a:schemeClr val="dk1"/>
                </a:solidFill>
                <a:latin typeface="Georgia"/>
                <a:ea typeface="Georgia"/>
                <a:cs typeface="Georgia"/>
                <a:sym typeface="Georgia"/>
              </a:rPr>
              <a:t>which is achieved by the </a:t>
            </a:r>
            <a:r>
              <a:rPr lang="en">
                <a:solidFill>
                  <a:srgbClr val="F6B26B"/>
                </a:solidFill>
                <a:latin typeface="Georgia"/>
                <a:ea typeface="Georgia"/>
                <a:cs typeface="Georgia"/>
                <a:sym typeface="Georgia"/>
              </a:rPr>
              <a:t>Lung </a:t>
            </a:r>
            <a:r>
              <a:rPr lang="en">
                <a:latin typeface="Georgia"/>
                <a:ea typeface="Georgia"/>
                <a:cs typeface="Georgia"/>
                <a:sym typeface="Georgia"/>
              </a:rPr>
              <a:t>and </a:t>
            </a:r>
            <a:r>
              <a:rPr lang="en">
                <a:solidFill>
                  <a:srgbClr val="F6B26B"/>
                </a:solidFill>
                <a:latin typeface="Georgia"/>
                <a:ea typeface="Georgia"/>
                <a:cs typeface="Georgia"/>
                <a:sym typeface="Georgia"/>
              </a:rPr>
              <a:t>glottis </a:t>
            </a:r>
            <a:r>
              <a:rPr lang="en">
                <a:latin typeface="Georgia"/>
                <a:ea typeface="Georgia"/>
                <a:cs typeface="Georgia"/>
                <a:sym typeface="Georgia"/>
              </a:rPr>
              <a:t>and </a:t>
            </a:r>
            <a:r>
              <a:rPr lang="en">
                <a:solidFill>
                  <a:srgbClr val="F6B26B"/>
                </a:solidFill>
                <a:latin typeface="Georgia"/>
                <a:ea typeface="Georgia"/>
                <a:cs typeface="Georgia"/>
                <a:sym typeface="Georgia"/>
              </a:rPr>
              <a:t>velum</a:t>
            </a:r>
            <a:r>
              <a:rPr lang="en">
                <a:latin typeface="Georgia"/>
                <a:ea typeface="Georgia"/>
                <a:cs typeface="Georgia"/>
                <a:sym typeface="Georgia"/>
              </a:rPr>
              <a:t>.</a:t>
            </a:r>
            <a:endParaRPr>
              <a:solidFill>
                <a:schemeClr val="dk1"/>
              </a:solidFill>
              <a:latin typeface="Georgia"/>
              <a:ea typeface="Georgia"/>
              <a:cs typeface="Georgia"/>
              <a:sym typeface="Georgia"/>
            </a:endParaRPr>
          </a:p>
          <a:p>
            <a:pPr indent="0" lvl="0" marL="0" rtl="0" algn="l">
              <a:spcBef>
                <a:spcPts val="0"/>
              </a:spcBef>
              <a:spcAft>
                <a:spcPts val="0"/>
              </a:spcAft>
              <a:buClr>
                <a:schemeClr val="dk1"/>
              </a:buClr>
              <a:buSzPts val="1100"/>
              <a:buFont typeface="Arial"/>
              <a:buNone/>
            </a:pPr>
            <a:r>
              <a:rPr lang="en">
                <a:solidFill>
                  <a:schemeClr val="dk1"/>
                </a:solidFill>
                <a:latin typeface="Georgia"/>
                <a:ea typeface="Georgia"/>
                <a:cs typeface="Georgia"/>
                <a:sym typeface="Georgia"/>
              </a:rPr>
              <a:t>Initiation will Set the airstream in </a:t>
            </a:r>
            <a:r>
              <a:rPr lang="en">
                <a:solidFill>
                  <a:srgbClr val="1C4587"/>
                </a:solidFill>
                <a:latin typeface="Georgia"/>
                <a:ea typeface="Georgia"/>
                <a:cs typeface="Georgia"/>
                <a:sym typeface="Georgia"/>
              </a:rPr>
              <a:t>motion</a:t>
            </a:r>
            <a:r>
              <a:rPr lang="en">
                <a:solidFill>
                  <a:schemeClr val="dk1"/>
                </a:solidFill>
                <a:latin typeface="Georgia"/>
                <a:ea typeface="Georgia"/>
                <a:cs typeface="Georgia"/>
                <a:sym typeface="Georgia"/>
              </a:rPr>
              <a:t>, Creating airstream is an essential process of sound production due to Change in pressure.</a:t>
            </a:r>
            <a:br>
              <a:rPr lang="en">
                <a:solidFill>
                  <a:schemeClr val="dk1"/>
                </a:solidFill>
                <a:latin typeface="Georgia"/>
                <a:ea typeface="Georgia"/>
                <a:cs typeface="Georgia"/>
                <a:sym typeface="Georgia"/>
              </a:rPr>
            </a:br>
            <a:r>
              <a:rPr lang="en">
                <a:solidFill>
                  <a:schemeClr val="dk1"/>
                </a:solidFill>
                <a:latin typeface="Georgia"/>
                <a:ea typeface="Georgia"/>
                <a:cs typeface="Georgia"/>
                <a:sym typeface="Georgia"/>
              </a:rPr>
              <a:t>there is three mechanisms of initiation:</a:t>
            </a:r>
            <a:endParaRPr>
              <a:solidFill>
                <a:srgbClr val="93C47D"/>
              </a:solidFill>
              <a:latin typeface="Georgia"/>
              <a:ea typeface="Georgia"/>
              <a:cs typeface="Georgia"/>
              <a:sym typeface="Georgia"/>
            </a:endParaRPr>
          </a:p>
        </p:txBody>
      </p:sp>
      <p:sp>
        <p:nvSpPr>
          <p:cNvPr id="95" name="Google Shape;95;p15"/>
          <p:cNvSpPr txBox="1"/>
          <p:nvPr/>
        </p:nvSpPr>
        <p:spPr>
          <a:xfrm>
            <a:off x="343204" y="3449397"/>
            <a:ext cx="57186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rgbClr val="E69138"/>
                </a:solidFill>
                <a:highlight>
                  <a:srgbClr val="FCE5CD"/>
                </a:highlight>
                <a:latin typeface="Georgia"/>
                <a:ea typeface="Georgia"/>
                <a:cs typeface="Georgia"/>
                <a:sym typeface="Georgia"/>
              </a:rPr>
              <a:t>Pulmonic</a:t>
            </a:r>
            <a:r>
              <a:rPr lang="en" sz="1200">
                <a:latin typeface="Georgia"/>
                <a:ea typeface="Georgia"/>
                <a:cs typeface="Georgia"/>
                <a:sym typeface="Georgia"/>
              </a:rPr>
              <a:t>: Pulmonic airstream mechanism: </a:t>
            </a:r>
            <a:r>
              <a:rPr lang="en" sz="1200">
                <a:solidFill>
                  <a:srgbClr val="F6B26B"/>
                </a:solidFill>
                <a:latin typeface="Georgia"/>
                <a:ea typeface="Georgia"/>
                <a:cs typeface="Georgia"/>
                <a:sym typeface="Georgia"/>
              </a:rPr>
              <a:t>Lungs</a:t>
            </a:r>
            <a:br>
              <a:rPr lang="en" sz="1200">
                <a:latin typeface="Georgia"/>
                <a:ea typeface="Georgia"/>
                <a:cs typeface="Georgia"/>
                <a:sym typeface="Georgia"/>
              </a:rPr>
            </a:br>
            <a:r>
              <a:rPr lang="en" sz="1200">
                <a:solidFill>
                  <a:srgbClr val="F1C232"/>
                </a:solidFill>
                <a:latin typeface="Georgia"/>
                <a:ea typeface="Georgia"/>
                <a:cs typeface="Georgia"/>
                <a:sym typeface="Georgia"/>
              </a:rPr>
              <a:t>95%</a:t>
            </a:r>
            <a:r>
              <a:rPr lang="en" sz="1200">
                <a:latin typeface="Georgia"/>
                <a:ea typeface="Georgia"/>
                <a:cs typeface="Georgia"/>
                <a:sym typeface="Georgia"/>
              </a:rPr>
              <a:t> of human speech sounds are produced in this way</a:t>
            </a:r>
            <a:br>
              <a:rPr lang="en" sz="1200">
                <a:latin typeface="Georgia"/>
                <a:ea typeface="Georgia"/>
                <a:cs typeface="Georgia"/>
                <a:sym typeface="Georgia"/>
              </a:rPr>
            </a:br>
            <a:endParaRPr sz="1200">
              <a:latin typeface="Georgia"/>
              <a:ea typeface="Georgia"/>
              <a:cs typeface="Georgia"/>
              <a:sym typeface="Georgia"/>
            </a:endParaRPr>
          </a:p>
          <a:p>
            <a:pPr indent="0" lvl="0" marL="0" rtl="0" algn="l">
              <a:spcBef>
                <a:spcPts val="0"/>
              </a:spcBef>
              <a:spcAft>
                <a:spcPts val="0"/>
              </a:spcAft>
              <a:buNone/>
            </a:pPr>
            <a:r>
              <a:rPr lang="en">
                <a:solidFill>
                  <a:srgbClr val="E69138"/>
                </a:solidFill>
                <a:highlight>
                  <a:srgbClr val="FCE5CD"/>
                </a:highlight>
                <a:latin typeface="Georgia"/>
                <a:ea typeface="Georgia"/>
                <a:cs typeface="Georgia"/>
                <a:sym typeface="Georgia"/>
              </a:rPr>
              <a:t>Glottalic</a:t>
            </a:r>
            <a:r>
              <a:rPr lang="en" sz="1200">
                <a:latin typeface="Georgia"/>
                <a:ea typeface="Georgia"/>
                <a:cs typeface="Georgia"/>
                <a:sym typeface="Georgia"/>
              </a:rPr>
              <a:t>:  Airstream mechanism via </a:t>
            </a:r>
            <a:r>
              <a:rPr lang="en" sz="1200">
                <a:solidFill>
                  <a:srgbClr val="F6B26B"/>
                </a:solidFill>
                <a:latin typeface="Georgia"/>
                <a:ea typeface="Georgia"/>
                <a:cs typeface="Georgia"/>
                <a:sym typeface="Georgia"/>
              </a:rPr>
              <a:t>glottis</a:t>
            </a:r>
            <a:br>
              <a:rPr lang="en" sz="1200">
                <a:latin typeface="Georgia"/>
                <a:ea typeface="Georgia"/>
                <a:cs typeface="Georgia"/>
                <a:sym typeface="Georgia"/>
              </a:rPr>
            </a:br>
            <a:endParaRPr sz="1200">
              <a:latin typeface="Georgia"/>
              <a:ea typeface="Georgia"/>
              <a:cs typeface="Georgia"/>
              <a:sym typeface="Georgia"/>
            </a:endParaRPr>
          </a:p>
          <a:p>
            <a:pPr indent="0" lvl="0" marL="0" rtl="0" algn="l">
              <a:spcBef>
                <a:spcPts val="0"/>
              </a:spcBef>
              <a:spcAft>
                <a:spcPts val="0"/>
              </a:spcAft>
              <a:buNone/>
            </a:pPr>
            <a:r>
              <a:rPr lang="en">
                <a:solidFill>
                  <a:srgbClr val="E69138"/>
                </a:solidFill>
                <a:highlight>
                  <a:srgbClr val="FCE5CD"/>
                </a:highlight>
                <a:latin typeface="Georgia"/>
                <a:ea typeface="Georgia"/>
                <a:cs typeface="Georgia"/>
                <a:sym typeface="Georgia"/>
              </a:rPr>
              <a:t>Velaric</a:t>
            </a:r>
            <a:r>
              <a:rPr lang="en" sz="1200">
                <a:latin typeface="Georgia"/>
                <a:ea typeface="Georgia"/>
                <a:cs typeface="Georgia"/>
                <a:sym typeface="Georgia"/>
              </a:rPr>
              <a:t>: Airstream mechanism via </a:t>
            </a:r>
            <a:r>
              <a:rPr lang="en" sz="1200">
                <a:solidFill>
                  <a:srgbClr val="F6B26B"/>
                </a:solidFill>
                <a:latin typeface="Georgia"/>
                <a:ea typeface="Georgia"/>
                <a:cs typeface="Georgia"/>
                <a:sym typeface="Georgia"/>
              </a:rPr>
              <a:t>Velum</a:t>
            </a:r>
            <a:br>
              <a:rPr lang="en" sz="1200">
                <a:latin typeface="Georgia"/>
                <a:ea typeface="Georgia"/>
                <a:cs typeface="Georgia"/>
                <a:sym typeface="Georgia"/>
              </a:rPr>
            </a:br>
            <a:endParaRPr sz="1200">
              <a:latin typeface="Georgia"/>
              <a:ea typeface="Georgia"/>
              <a:cs typeface="Georgia"/>
              <a:sym typeface="Georgia"/>
            </a:endParaRPr>
          </a:p>
          <a:p>
            <a:pPr indent="0" lvl="0" marL="0" rtl="0" algn="l">
              <a:spcBef>
                <a:spcPts val="0"/>
              </a:spcBef>
              <a:spcAft>
                <a:spcPts val="0"/>
              </a:spcAft>
              <a:buNone/>
            </a:pPr>
            <a:r>
              <a:rPr lang="en" sz="1200">
                <a:highlight>
                  <a:srgbClr val="EA9999"/>
                </a:highlight>
                <a:latin typeface="Georgia"/>
                <a:ea typeface="Georgia"/>
                <a:cs typeface="Georgia"/>
                <a:sym typeface="Georgia"/>
              </a:rPr>
              <a:t>DIRECTION OF AIR FLOW</a:t>
            </a:r>
            <a:br>
              <a:rPr lang="en" sz="1200">
                <a:highlight>
                  <a:srgbClr val="EA9999"/>
                </a:highlight>
                <a:latin typeface="Georgia"/>
                <a:ea typeface="Georgia"/>
                <a:cs typeface="Georgia"/>
                <a:sym typeface="Georgia"/>
              </a:rPr>
            </a:br>
            <a:endParaRPr sz="1200">
              <a:highlight>
                <a:srgbClr val="EA9999"/>
              </a:highlight>
              <a:latin typeface="Georgia"/>
              <a:ea typeface="Georgia"/>
              <a:cs typeface="Georgia"/>
              <a:sym typeface="Georgia"/>
            </a:endParaRPr>
          </a:p>
          <a:p>
            <a:pPr indent="-304800" lvl="0" marL="457200" rtl="0" algn="l">
              <a:spcBef>
                <a:spcPts val="0"/>
              </a:spcBef>
              <a:spcAft>
                <a:spcPts val="0"/>
              </a:spcAft>
              <a:buSzPts val="1200"/>
              <a:buFont typeface="Georgia"/>
              <a:buChar char="-"/>
            </a:pPr>
            <a:r>
              <a:rPr lang="en" sz="1200">
                <a:highlight>
                  <a:srgbClr val="F4CCCC"/>
                </a:highlight>
                <a:latin typeface="Georgia"/>
                <a:ea typeface="Georgia"/>
                <a:cs typeface="Georgia"/>
                <a:sym typeface="Georgia"/>
              </a:rPr>
              <a:t>Egressive/pressure Sound</a:t>
            </a:r>
            <a:br>
              <a:rPr lang="en" sz="1200">
                <a:highlight>
                  <a:srgbClr val="F4CCCC"/>
                </a:highlight>
                <a:latin typeface="Georgia"/>
                <a:ea typeface="Georgia"/>
                <a:cs typeface="Georgia"/>
                <a:sym typeface="Georgia"/>
              </a:rPr>
            </a:br>
            <a:r>
              <a:rPr lang="en" sz="1200">
                <a:solidFill>
                  <a:srgbClr val="0B5394"/>
                </a:solidFill>
                <a:latin typeface="Georgia"/>
                <a:ea typeface="Georgia"/>
                <a:cs typeface="Georgia"/>
                <a:sym typeface="Georgia"/>
              </a:rPr>
              <a:t>Exhalation</a:t>
            </a:r>
            <a:r>
              <a:rPr lang="en" sz="1200">
                <a:latin typeface="Georgia"/>
                <a:ea typeface="Georgia"/>
                <a:cs typeface="Georgia"/>
                <a:sym typeface="Georgia"/>
              </a:rPr>
              <a:t>: Deflation of lungs and consequent</a:t>
            </a:r>
            <a:br>
              <a:rPr lang="en" sz="1200">
                <a:latin typeface="Georgia"/>
                <a:ea typeface="Georgia"/>
                <a:cs typeface="Georgia"/>
                <a:sym typeface="Georgia"/>
              </a:rPr>
            </a:br>
            <a:r>
              <a:rPr lang="en" sz="1200">
                <a:latin typeface="Georgia"/>
                <a:ea typeface="Georgia"/>
                <a:cs typeface="Georgia"/>
                <a:sym typeface="Georgia"/>
              </a:rPr>
              <a:t>compression of the air </a:t>
            </a:r>
            <a:r>
              <a:rPr lang="en" sz="1200">
                <a:solidFill>
                  <a:srgbClr val="93C47D"/>
                </a:solidFill>
                <a:latin typeface="Georgia"/>
                <a:ea typeface="Georgia"/>
                <a:cs typeface="Georgia"/>
                <a:sym typeface="Georgia"/>
              </a:rPr>
              <a:t>like </a:t>
            </a:r>
            <a:r>
              <a:rPr lang="en" sz="1200">
                <a:solidFill>
                  <a:srgbClr val="93C47D"/>
                </a:solidFill>
                <a:latin typeface="Georgia"/>
                <a:ea typeface="Georgia"/>
                <a:cs typeface="Georgia"/>
                <a:sym typeface="Georgia"/>
              </a:rPr>
              <a:t>saying “</a:t>
            </a:r>
            <a:r>
              <a:rPr lang="en" sz="1200">
                <a:solidFill>
                  <a:srgbClr val="93C47D"/>
                </a:solidFill>
                <a:latin typeface="Georgia"/>
                <a:ea typeface="Georgia"/>
                <a:cs typeface="Georgia"/>
                <a:sym typeface="Georgia"/>
              </a:rPr>
              <a:t>Hello…..Hello”</a:t>
            </a:r>
            <a:endParaRPr sz="1200">
              <a:solidFill>
                <a:srgbClr val="93C47D"/>
              </a:solidFill>
              <a:latin typeface="Georgia"/>
              <a:ea typeface="Georgia"/>
              <a:cs typeface="Georgia"/>
              <a:sym typeface="Georgia"/>
            </a:endParaRPr>
          </a:p>
          <a:p>
            <a:pPr indent="-304800" lvl="0" marL="457200" rtl="0" algn="l">
              <a:spcBef>
                <a:spcPts val="0"/>
              </a:spcBef>
              <a:spcAft>
                <a:spcPts val="0"/>
              </a:spcAft>
              <a:buSzPts val="1200"/>
              <a:buFont typeface="Georgia"/>
              <a:buChar char="-"/>
            </a:pPr>
            <a:r>
              <a:rPr lang="en" sz="1200">
                <a:highlight>
                  <a:srgbClr val="F4CCCC"/>
                </a:highlight>
                <a:latin typeface="Georgia"/>
                <a:ea typeface="Georgia"/>
                <a:cs typeface="Georgia"/>
                <a:sym typeface="Georgia"/>
              </a:rPr>
              <a:t>Ingressive/suction Sound</a:t>
            </a:r>
            <a:br>
              <a:rPr lang="en" sz="1200">
                <a:highlight>
                  <a:srgbClr val="F4CCCC"/>
                </a:highlight>
                <a:latin typeface="Georgia"/>
                <a:ea typeface="Georgia"/>
                <a:cs typeface="Georgia"/>
                <a:sym typeface="Georgia"/>
              </a:rPr>
            </a:br>
            <a:r>
              <a:rPr lang="en" sz="1200">
                <a:solidFill>
                  <a:srgbClr val="0B5394"/>
                </a:solidFill>
                <a:latin typeface="Georgia"/>
                <a:ea typeface="Georgia"/>
                <a:cs typeface="Georgia"/>
                <a:sym typeface="Georgia"/>
              </a:rPr>
              <a:t>Inhalation</a:t>
            </a:r>
            <a:r>
              <a:rPr lang="en" sz="1200">
                <a:latin typeface="Georgia"/>
                <a:ea typeface="Georgia"/>
                <a:cs typeface="Georgia"/>
                <a:sym typeface="Georgia"/>
              </a:rPr>
              <a:t>: Sucking air into the lungs </a:t>
            </a:r>
            <a:r>
              <a:rPr lang="en" sz="1200">
                <a:solidFill>
                  <a:srgbClr val="93C47D"/>
                </a:solidFill>
                <a:latin typeface="Georgia"/>
                <a:ea typeface="Georgia"/>
                <a:cs typeface="Georgia"/>
                <a:sym typeface="Georgia"/>
              </a:rPr>
              <a:t>like saying “</a:t>
            </a:r>
            <a:r>
              <a:rPr lang="en" sz="1200">
                <a:solidFill>
                  <a:srgbClr val="93C47D"/>
                </a:solidFill>
                <a:latin typeface="Georgia"/>
                <a:ea typeface="Georgia"/>
                <a:cs typeface="Georgia"/>
                <a:sym typeface="Georgia"/>
              </a:rPr>
              <a:t>Hi…..Hi”</a:t>
            </a:r>
            <a:endParaRPr sz="1200">
              <a:solidFill>
                <a:srgbClr val="93C47D"/>
              </a:solidFill>
              <a:latin typeface="Georgia"/>
              <a:ea typeface="Georgia"/>
              <a:cs typeface="Georgia"/>
              <a:sym typeface="Georgia"/>
            </a:endParaRPr>
          </a:p>
        </p:txBody>
      </p:sp>
      <p:sp>
        <p:nvSpPr>
          <p:cNvPr id="96" name="Google Shape;96;p15"/>
          <p:cNvSpPr txBox="1"/>
          <p:nvPr/>
        </p:nvSpPr>
        <p:spPr>
          <a:xfrm>
            <a:off x="343213" y="6056130"/>
            <a:ext cx="6047100" cy="3336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t/>
            </a:r>
            <a:endParaRPr sz="1200">
              <a:solidFill>
                <a:schemeClr val="dk1"/>
              </a:solidFill>
              <a:latin typeface="Georgia"/>
              <a:ea typeface="Georgia"/>
              <a:cs typeface="Georgia"/>
              <a:sym typeface="Georgia"/>
            </a:endParaRPr>
          </a:p>
          <a:p>
            <a:pPr indent="0" lvl="0" marL="0" rtl="0" algn="l">
              <a:spcBef>
                <a:spcPts val="0"/>
              </a:spcBef>
              <a:spcAft>
                <a:spcPts val="0"/>
              </a:spcAft>
              <a:buClr>
                <a:schemeClr val="dk1"/>
              </a:buClr>
              <a:buSzPts val="1100"/>
              <a:buFont typeface="Arial"/>
              <a:buNone/>
            </a:pPr>
            <a:r>
              <a:rPr lang="en" sz="1600">
                <a:solidFill>
                  <a:schemeClr val="dk1"/>
                </a:solidFill>
                <a:highlight>
                  <a:srgbClr val="A4C2F4"/>
                </a:highlight>
                <a:latin typeface="Georgia"/>
                <a:ea typeface="Georgia"/>
                <a:cs typeface="Georgia"/>
                <a:sym typeface="Georgia"/>
              </a:rPr>
              <a:t>phonation</a:t>
            </a:r>
            <a:r>
              <a:rPr lang="en" sz="1200">
                <a:solidFill>
                  <a:schemeClr val="dk1"/>
                </a:solidFill>
                <a:highlight>
                  <a:srgbClr val="A4C2F4"/>
                </a:highlight>
                <a:latin typeface="Georgia"/>
                <a:ea typeface="Georgia"/>
                <a:cs typeface="Georgia"/>
                <a:sym typeface="Georgia"/>
              </a:rPr>
              <a:t> </a:t>
            </a:r>
            <a:r>
              <a:rPr lang="en" sz="1200">
                <a:solidFill>
                  <a:schemeClr val="dk1"/>
                </a:solidFill>
                <a:latin typeface="Georgia"/>
                <a:ea typeface="Georgia"/>
                <a:cs typeface="Georgia"/>
                <a:sym typeface="Georgia"/>
              </a:rPr>
              <a:t> </a:t>
            </a:r>
            <a:endParaRPr sz="1200">
              <a:solidFill>
                <a:schemeClr val="dk1"/>
              </a:solidFill>
              <a:latin typeface="Georgia"/>
              <a:ea typeface="Georgia"/>
              <a:cs typeface="Georgia"/>
              <a:sym typeface="Georgia"/>
            </a:endParaRPr>
          </a:p>
          <a:p>
            <a:pPr indent="0" lvl="0" marL="0" rtl="0" algn="l">
              <a:spcBef>
                <a:spcPts val="0"/>
              </a:spcBef>
              <a:spcAft>
                <a:spcPts val="0"/>
              </a:spcAft>
              <a:buNone/>
            </a:pPr>
            <a:r>
              <a:rPr lang="en">
                <a:solidFill>
                  <a:schemeClr val="dk1"/>
                </a:solidFill>
                <a:latin typeface="Georgia"/>
                <a:ea typeface="Georgia"/>
                <a:cs typeface="Georgia"/>
                <a:sym typeface="Georgia"/>
              </a:rPr>
              <a:t>Action that </a:t>
            </a:r>
            <a:r>
              <a:rPr lang="en">
                <a:solidFill>
                  <a:srgbClr val="073763"/>
                </a:solidFill>
                <a:latin typeface="Georgia"/>
                <a:ea typeface="Georgia"/>
                <a:cs typeface="Georgia"/>
                <a:sym typeface="Georgia"/>
              </a:rPr>
              <a:t>modulates the quality of sounds </a:t>
            </a:r>
            <a:r>
              <a:rPr lang="en">
                <a:solidFill>
                  <a:schemeClr val="dk1"/>
                </a:solidFill>
                <a:latin typeface="Georgia"/>
                <a:ea typeface="Georgia"/>
                <a:cs typeface="Georgia"/>
                <a:sym typeface="Georgia"/>
              </a:rPr>
              <a:t>which is achieved by the </a:t>
            </a:r>
            <a:r>
              <a:rPr lang="en">
                <a:solidFill>
                  <a:srgbClr val="6D9EEB"/>
                </a:solidFill>
                <a:latin typeface="Georgia"/>
                <a:ea typeface="Georgia"/>
                <a:cs typeface="Georgia"/>
                <a:sym typeface="Georgia"/>
              </a:rPr>
              <a:t>larynx</a:t>
            </a:r>
            <a:r>
              <a:rPr lang="en">
                <a:solidFill>
                  <a:schemeClr val="dk1"/>
                </a:solidFill>
                <a:latin typeface="Georgia"/>
                <a:ea typeface="Georgia"/>
                <a:cs typeface="Georgia"/>
                <a:sym typeface="Georgia"/>
              </a:rPr>
              <a:t> and </a:t>
            </a:r>
            <a:r>
              <a:rPr lang="en">
                <a:solidFill>
                  <a:srgbClr val="6D9EEB"/>
                </a:solidFill>
                <a:latin typeface="Georgia"/>
                <a:ea typeface="Georgia"/>
                <a:cs typeface="Georgia"/>
                <a:sym typeface="Georgia"/>
              </a:rPr>
              <a:t>vocal cords.</a:t>
            </a:r>
            <a:endParaRPr>
              <a:solidFill>
                <a:srgbClr val="6D9EEB"/>
              </a:solidFill>
              <a:latin typeface="Georgia"/>
              <a:ea typeface="Georgia"/>
              <a:cs typeface="Georgia"/>
              <a:sym typeface="Georgia"/>
            </a:endParaRPr>
          </a:p>
          <a:p>
            <a:pPr indent="0" lvl="0" marL="0" rtl="0" algn="l">
              <a:spcBef>
                <a:spcPts val="0"/>
              </a:spcBef>
              <a:spcAft>
                <a:spcPts val="0"/>
              </a:spcAft>
              <a:buNone/>
            </a:pPr>
            <a:r>
              <a:rPr lang="en">
                <a:solidFill>
                  <a:srgbClr val="6FA8DC"/>
                </a:solidFill>
                <a:latin typeface="Georgia"/>
                <a:ea typeface="Georgia"/>
                <a:cs typeface="Georgia"/>
                <a:sym typeface="Georgia"/>
              </a:rPr>
              <a:t>Phonation</a:t>
            </a:r>
            <a:r>
              <a:rPr lang="en">
                <a:latin typeface="Georgia"/>
                <a:ea typeface="Georgia"/>
                <a:cs typeface="Georgia"/>
                <a:sym typeface="Georgia"/>
              </a:rPr>
              <a:t> is a process of changing air stream Sound production by </a:t>
            </a:r>
            <a:r>
              <a:rPr lang="en">
                <a:solidFill>
                  <a:srgbClr val="FF0000"/>
                </a:solidFill>
                <a:latin typeface="Georgia"/>
                <a:ea typeface="Georgia"/>
                <a:cs typeface="Georgia"/>
                <a:sym typeface="Georgia"/>
              </a:rPr>
              <a:t>passage of air over the vocal cord Produce speech sounds</a:t>
            </a:r>
            <a:r>
              <a:rPr lang="en">
                <a:latin typeface="Georgia"/>
                <a:ea typeface="Georgia"/>
                <a:cs typeface="Georgia"/>
                <a:sym typeface="Georgia"/>
              </a:rPr>
              <a:t>, air stream distorted in one way or another Phonation is mainly achieved at Larynx, Vocal cords </a:t>
            </a:r>
            <a:endParaRPr>
              <a:latin typeface="Georgia"/>
              <a:ea typeface="Georgia"/>
              <a:cs typeface="Georgia"/>
              <a:sym typeface="Georgia"/>
            </a:endParaRPr>
          </a:p>
          <a:p>
            <a:pPr indent="0" lvl="0" marL="0" rtl="0" algn="l">
              <a:spcBef>
                <a:spcPts val="0"/>
              </a:spcBef>
              <a:spcAft>
                <a:spcPts val="0"/>
              </a:spcAft>
              <a:buNone/>
            </a:pPr>
            <a:r>
              <a:rPr lang="en">
                <a:highlight>
                  <a:srgbClr val="F4CCCC"/>
                </a:highlight>
                <a:latin typeface="Georgia"/>
                <a:ea typeface="Georgia"/>
                <a:cs typeface="Georgia"/>
                <a:sym typeface="Georgia"/>
              </a:rPr>
              <a:t>Major components: </a:t>
            </a:r>
            <a:endParaRPr>
              <a:highlight>
                <a:srgbClr val="C9DAF8"/>
              </a:highlight>
              <a:latin typeface="Georgia"/>
              <a:ea typeface="Georgia"/>
              <a:cs typeface="Georgia"/>
              <a:sym typeface="Georgia"/>
            </a:endParaRPr>
          </a:p>
          <a:p>
            <a:pPr indent="0" lvl="0" marL="0" rtl="0" algn="l">
              <a:spcBef>
                <a:spcPts val="0"/>
              </a:spcBef>
              <a:spcAft>
                <a:spcPts val="0"/>
              </a:spcAft>
              <a:buNone/>
            </a:pPr>
            <a:r>
              <a:rPr lang="en">
                <a:solidFill>
                  <a:srgbClr val="3C78D8"/>
                </a:solidFill>
                <a:latin typeface="Georgia"/>
                <a:ea typeface="Georgia"/>
                <a:cs typeface="Georgia"/>
                <a:sym typeface="Georgia"/>
              </a:rPr>
              <a:t>Vocal cords</a:t>
            </a:r>
            <a:r>
              <a:rPr lang="en">
                <a:latin typeface="Georgia"/>
                <a:ea typeface="Georgia"/>
                <a:cs typeface="Georgia"/>
                <a:sym typeface="Georgia"/>
              </a:rPr>
              <a:t>                </a:t>
            </a:r>
            <a:r>
              <a:rPr lang="en">
                <a:solidFill>
                  <a:srgbClr val="3C78D8"/>
                </a:solidFill>
                <a:latin typeface="Georgia"/>
                <a:ea typeface="Georgia"/>
                <a:cs typeface="Georgia"/>
                <a:sym typeface="Georgia"/>
              </a:rPr>
              <a:t>Glottis</a:t>
            </a:r>
            <a:r>
              <a:rPr lang="en">
                <a:latin typeface="Georgia"/>
                <a:ea typeface="Georgia"/>
                <a:cs typeface="Georgia"/>
                <a:sym typeface="Georgia"/>
              </a:rPr>
              <a:t>               </a:t>
            </a:r>
            <a:r>
              <a:rPr lang="en">
                <a:solidFill>
                  <a:srgbClr val="3C78D8"/>
                </a:solidFill>
                <a:latin typeface="Georgia"/>
                <a:ea typeface="Georgia"/>
                <a:cs typeface="Georgia"/>
                <a:sym typeface="Georgia"/>
              </a:rPr>
              <a:t>Epiglottis</a:t>
            </a:r>
            <a:r>
              <a:rPr lang="en">
                <a:latin typeface="Georgia"/>
                <a:ea typeface="Georgia"/>
                <a:cs typeface="Georgia"/>
                <a:sym typeface="Georgia"/>
              </a:rPr>
              <a:t> </a:t>
            </a:r>
            <a:endParaRPr>
              <a:latin typeface="Georgia"/>
              <a:ea typeface="Georgia"/>
              <a:cs typeface="Georgia"/>
              <a:sym typeface="Georgia"/>
            </a:endParaRPr>
          </a:p>
          <a:p>
            <a:pPr indent="0" lvl="0" marL="0" rtl="0" algn="l">
              <a:spcBef>
                <a:spcPts val="0"/>
              </a:spcBef>
              <a:spcAft>
                <a:spcPts val="0"/>
              </a:spcAft>
              <a:buNone/>
            </a:pPr>
            <a:r>
              <a:t/>
            </a:r>
            <a:endParaRPr>
              <a:highlight>
                <a:srgbClr val="F4CCCC"/>
              </a:highlight>
              <a:latin typeface="Georgia"/>
              <a:ea typeface="Georgia"/>
              <a:cs typeface="Georgia"/>
              <a:sym typeface="Georgia"/>
            </a:endParaRPr>
          </a:p>
          <a:p>
            <a:pPr indent="0" lvl="0" marL="0" rtl="0" algn="l">
              <a:spcBef>
                <a:spcPts val="0"/>
              </a:spcBef>
              <a:spcAft>
                <a:spcPts val="0"/>
              </a:spcAft>
              <a:buNone/>
            </a:pPr>
            <a:r>
              <a:rPr lang="en">
                <a:highlight>
                  <a:srgbClr val="F4CCCC"/>
                </a:highlight>
                <a:latin typeface="Georgia"/>
                <a:ea typeface="Georgia"/>
                <a:cs typeface="Georgia"/>
                <a:sym typeface="Georgia"/>
              </a:rPr>
              <a:t>Three cartilages: </a:t>
            </a:r>
            <a:endParaRPr>
              <a:highlight>
                <a:srgbClr val="F4CCCC"/>
              </a:highlight>
              <a:latin typeface="Georgia"/>
              <a:ea typeface="Georgia"/>
              <a:cs typeface="Georgia"/>
              <a:sym typeface="Georgia"/>
            </a:endParaRPr>
          </a:p>
          <a:p>
            <a:pPr indent="0" lvl="0" marL="0" rtl="0" algn="l">
              <a:spcBef>
                <a:spcPts val="0"/>
              </a:spcBef>
              <a:spcAft>
                <a:spcPts val="0"/>
              </a:spcAft>
              <a:buClr>
                <a:schemeClr val="dk1"/>
              </a:buClr>
              <a:buSzPts val="1100"/>
              <a:buFont typeface="Arial"/>
              <a:buNone/>
            </a:pPr>
            <a:r>
              <a:rPr lang="en">
                <a:solidFill>
                  <a:srgbClr val="3C78D8"/>
                </a:solidFill>
                <a:latin typeface="Georgia"/>
                <a:ea typeface="Georgia"/>
                <a:cs typeface="Georgia"/>
                <a:sym typeface="Georgia"/>
              </a:rPr>
              <a:t>Thyroid</a:t>
            </a:r>
            <a:r>
              <a:rPr lang="en">
                <a:latin typeface="Georgia"/>
                <a:ea typeface="Georgia"/>
                <a:cs typeface="Georgia"/>
                <a:sym typeface="Georgia"/>
              </a:rPr>
              <a:t>                     </a:t>
            </a:r>
            <a:r>
              <a:rPr lang="en">
                <a:solidFill>
                  <a:srgbClr val="3C78D8"/>
                </a:solidFill>
                <a:latin typeface="Georgia"/>
                <a:ea typeface="Georgia"/>
                <a:cs typeface="Georgia"/>
                <a:sym typeface="Georgia"/>
              </a:rPr>
              <a:t>   Arytenoid</a:t>
            </a:r>
            <a:r>
              <a:rPr lang="en">
                <a:latin typeface="Georgia"/>
                <a:ea typeface="Georgia"/>
                <a:cs typeface="Georgia"/>
                <a:sym typeface="Georgia"/>
              </a:rPr>
              <a:t>         </a:t>
            </a:r>
            <a:r>
              <a:rPr lang="en">
                <a:solidFill>
                  <a:srgbClr val="3C78D8"/>
                </a:solidFill>
                <a:latin typeface="Georgia"/>
                <a:ea typeface="Georgia"/>
                <a:cs typeface="Georgia"/>
                <a:sym typeface="Georgia"/>
              </a:rPr>
              <a:t>Cricoid</a:t>
            </a:r>
            <a:br>
              <a:rPr lang="en">
                <a:highlight>
                  <a:srgbClr val="CFE2F3"/>
                </a:highlight>
                <a:latin typeface="Georgia"/>
                <a:ea typeface="Georgia"/>
                <a:cs typeface="Georgia"/>
                <a:sym typeface="Georgia"/>
              </a:rPr>
            </a:br>
            <a:endParaRPr>
              <a:highlight>
                <a:srgbClr val="CFE2F3"/>
              </a:highlight>
              <a:latin typeface="Georgia"/>
              <a:ea typeface="Georgia"/>
              <a:cs typeface="Georgia"/>
              <a:sym typeface="Georgia"/>
            </a:endParaRPr>
          </a:p>
          <a:p>
            <a:pPr indent="0" lvl="0" marL="0" rtl="0" algn="l">
              <a:spcBef>
                <a:spcPts val="0"/>
              </a:spcBef>
              <a:spcAft>
                <a:spcPts val="0"/>
              </a:spcAft>
              <a:buNone/>
            </a:pPr>
            <a:r>
              <a:t/>
            </a:r>
            <a:endParaRPr>
              <a:solidFill>
                <a:schemeClr val="dk1"/>
              </a:solidFill>
              <a:highlight>
                <a:srgbClr val="B6D7A8"/>
              </a:highlight>
              <a:latin typeface="Georgia"/>
              <a:ea typeface="Georgia"/>
              <a:cs typeface="Georgia"/>
              <a:sym typeface="Georgia"/>
            </a:endParaRPr>
          </a:p>
          <a:p>
            <a:pPr indent="0" lvl="0" marL="0" rtl="0" algn="l">
              <a:spcBef>
                <a:spcPts val="0"/>
              </a:spcBef>
              <a:spcAft>
                <a:spcPts val="0"/>
              </a:spcAft>
              <a:buNone/>
            </a:pPr>
            <a:r>
              <a:t/>
            </a:r>
            <a:endParaRPr/>
          </a:p>
        </p:txBody>
      </p:sp>
      <p:pic>
        <p:nvPicPr>
          <p:cNvPr id="97" name="Google Shape;97;p15"/>
          <p:cNvPicPr preferRelativeResize="0"/>
          <p:nvPr/>
        </p:nvPicPr>
        <p:blipFill>
          <a:blip r:embed="rId3">
            <a:alphaModFix/>
          </a:blip>
          <a:stretch>
            <a:fillRect/>
          </a:stretch>
        </p:blipFill>
        <p:spPr>
          <a:xfrm>
            <a:off x="4283269" y="7664200"/>
            <a:ext cx="2441674" cy="1479806"/>
          </a:xfrm>
          <a:prstGeom prst="rect">
            <a:avLst/>
          </a:prstGeom>
          <a:noFill/>
          <a:ln>
            <a:noFill/>
          </a:ln>
        </p:spPr>
      </p:pic>
      <p:sp>
        <p:nvSpPr>
          <p:cNvPr id="98" name="Google Shape;98;p15"/>
          <p:cNvSpPr txBox="1"/>
          <p:nvPr/>
        </p:nvSpPr>
        <p:spPr>
          <a:xfrm>
            <a:off x="219625" y="0"/>
            <a:ext cx="6353100" cy="106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4CCCC"/>
                </a:highlight>
              </a:rPr>
              <a:t>Aphasia:</a:t>
            </a:r>
            <a:endParaRPr>
              <a:highlight>
                <a:srgbClr val="F4CCCC"/>
              </a:highlight>
            </a:endParaRPr>
          </a:p>
          <a:p>
            <a:pPr indent="0" lvl="0" marL="0" rtl="0" algn="l">
              <a:spcBef>
                <a:spcPts val="0"/>
              </a:spcBef>
              <a:spcAft>
                <a:spcPts val="0"/>
              </a:spcAft>
              <a:buNone/>
            </a:pPr>
            <a:r>
              <a:rPr lang="en">
                <a:latin typeface="Georgia"/>
                <a:ea typeface="Georgia"/>
                <a:cs typeface="Georgia"/>
                <a:sym typeface="Georgia"/>
              </a:rPr>
              <a:t>are abnormalities of language functions that are not due to defects of vision or hearing or to motor paralysis. They are caused by lesions in the speech centers within the categorical hemisphere.</a:t>
            </a:r>
            <a:endParaRPr>
              <a:latin typeface="Georgia"/>
              <a:ea typeface="Georgia"/>
              <a:cs typeface="Georgia"/>
              <a:sym typeface="Georgi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sp>
        <p:nvSpPr>
          <p:cNvPr id="103" name="Google Shape;103;p16"/>
          <p:cNvSpPr txBox="1"/>
          <p:nvPr/>
        </p:nvSpPr>
        <p:spPr>
          <a:xfrm>
            <a:off x="343650" y="11"/>
            <a:ext cx="6170700" cy="3711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600">
                <a:solidFill>
                  <a:schemeClr val="dk1"/>
                </a:solidFill>
                <a:highlight>
                  <a:srgbClr val="B6D7A8"/>
                </a:highlight>
                <a:latin typeface="Georgia"/>
                <a:ea typeface="Georgia"/>
                <a:cs typeface="Georgia"/>
                <a:sym typeface="Georgia"/>
              </a:rPr>
              <a:t>articulation</a:t>
            </a:r>
            <a:endParaRPr sz="1600">
              <a:solidFill>
                <a:schemeClr val="dk1"/>
              </a:solidFill>
              <a:highlight>
                <a:srgbClr val="B6D7A8"/>
              </a:highlight>
              <a:latin typeface="Georgia"/>
              <a:ea typeface="Georgia"/>
              <a:cs typeface="Georgia"/>
              <a:sym typeface="Georgia"/>
            </a:endParaRPr>
          </a:p>
          <a:p>
            <a:pPr indent="0" lvl="0" marL="0" rtl="0" algn="l">
              <a:spcBef>
                <a:spcPts val="0"/>
              </a:spcBef>
              <a:spcAft>
                <a:spcPts val="0"/>
              </a:spcAft>
              <a:buNone/>
            </a:pPr>
            <a:r>
              <a:rPr lang="en">
                <a:solidFill>
                  <a:schemeClr val="dk1"/>
                </a:solidFill>
                <a:latin typeface="Georgia"/>
                <a:ea typeface="Georgia"/>
                <a:cs typeface="Georgia"/>
                <a:sym typeface="Georgia"/>
              </a:rPr>
              <a:t> Action that </a:t>
            </a:r>
            <a:r>
              <a:rPr lang="en">
                <a:solidFill>
                  <a:srgbClr val="073763"/>
                </a:solidFill>
                <a:latin typeface="Georgia"/>
                <a:ea typeface="Georgia"/>
                <a:cs typeface="Georgia"/>
                <a:sym typeface="Georgia"/>
              </a:rPr>
              <a:t>modulates or articulates</a:t>
            </a:r>
            <a:r>
              <a:rPr lang="en">
                <a:solidFill>
                  <a:schemeClr val="dk1"/>
                </a:solidFill>
                <a:latin typeface="Georgia"/>
                <a:ea typeface="Georgia"/>
                <a:cs typeface="Georgia"/>
                <a:sym typeface="Georgia"/>
              </a:rPr>
              <a:t> which is achieved by the </a:t>
            </a:r>
            <a:r>
              <a:rPr lang="en">
                <a:solidFill>
                  <a:srgbClr val="93C47D"/>
                </a:solidFill>
                <a:latin typeface="Georgia"/>
                <a:ea typeface="Georgia"/>
                <a:cs typeface="Georgia"/>
                <a:sym typeface="Georgia"/>
              </a:rPr>
              <a:t>structures of the mouth.</a:t>
            </a:r>
            <a:br>
              <a:rPr lang="en">
                <a:solidFill>
                  <a:srgbClr val="93C47D"/>
                </a:solidFill>
                <a:latin typeface="Georgia"/>
                <a:ea typeface="Georgia"/>
                <a:cs typeface="Georgia"/>
                <a:sym typeface="Georgia"/>
              </a:rPr>
            </a:br>
            <a:endParaRPr>
              <a:latin typeface="Georgia"/>
              <a:ea typeface="Georgia"/>
              <a:cs typeface="Georgia"/>
              <a:sym typeface="Georgia"/>
            </a:endParaRPr>
          </a:p>
          <a:p>
            <a:pPr indent="0" lvl="0" marL="0" rtl="0" algn="l">
              <a:spcBef>
                <a:spcPts val="0"/>
              </a:spcBef>
              <a:spcAft>
                <a:spcPts val="0"/>
              </a:spcAft>
              <a:buNone/>
            </a:pPr>
            <a:r>
              <a:rPr lang="en">
                <a:latin typeface="Georgia"/>
                <a:ea typeface="Georgia"/>
                <a:cs typeface="Georgia"/>
                <a:sym typeface="Georgia"/>
              </a:rPr>
              <a:t>Contribution by structures to shape airflow.  A variety of speech sounds can be produced in terms of another way of air stream change  Articulation Articulation is done mainly at </a:t>
            </a:r>
            <a:r>
              <a:rPr lang="en">
                <a:solidFill>
                  <a:srgbClr val="FF0000"/>
                </a:solidFill>
                <a:latin typeface="Georgia"/>
                <a:ea typeface="Georgia"/>
                <a:cs typeface="Georgia"/>
                <a:sym typeface="Georgia"/>
              </a:rPr>
              <a:t>vocal cord.</a:t>
            </a:r>
            <a:endParaRPr>
              <a:solidFill>
                <a:srgbClr val="FF0000"/>
              </a:solidFill>
              <a:latin typeface="Georgia"/>
              <a:ea typeface="Georgia"/>
              <a:cs typeface="Georgia"/>
              <a:sym typeface="Georgia"/>
            </a:endParaRPr>
          </a:p>
          <a:p>
            <a:pPr indent="0" lvl="0" marL="0" rtl="0" algn="l">
              <a:spcBef>
                <a:spcPts val="0"/>
              </a:spcBef>
              <a:spcAft>
                <a:spcPts val="0"/>
              </a:spcAft>
              <a:buNone/>
            </a:pPr>
            <a:r>
              <a:t/>
            </a:r>
            <a:endParaRPr>
              <a:latin typeface="Georgia"/>
              <a:ea typeface="Georgia"/>
              <a:cs typeface="Georgia"/>
              <a:sym typeface="Georgia"/>
            </a:endParaRPr>
          </a:p>
          <a:p>
            <a:pPr indent="0" lvl="0" marL="0" rtl="0" algn="l">
              <a:spcBef>
                <a:spcPts val="0"/>
              </a:spcBef>
              <a:spcAft>
                <a:spcPts val="0"/>
              </a:spcAft>
              <a:buNone/>
            </a:pPr>
            <a:r>
              <a:rPr lang="en">
                <a:latin typeface="Georgia"/>
                <a:ea typeface="Georgia"/>
                <a:cs typeface="Georgia"/>
                <a:sym typeface="Georgia"/>
              </a:rPr>
              <a:t> specific part of the vocal apparatus involved in the production of a speech sound </a:t>
            </a:r>
            <a:r>
              <a:rPr lang="en">
                <a:solidFill>
                  <a:srgbClr val="FF0000"/>
                </a:solidFill>
                <a:latin typeface="Georgia"/>
                <a:ea typeface="Georgia"/>
                <a:cs typeface="Georgia"/>
                <a:sym typeface="Georgia"/>
              </a:rPr>
              <a:t>Active articulators</a:t>
            </a:r>
            <a:r>
              <a:rPr lang="en">
                <a:latin typeface="Georgia"/>
                <a:ea typeface="Georgia"/>
                <a:cs typeface="Georgia"/>
                <a:sym typeface="Georgia"/>
              </a:rPr>
              <a:t> </a:t>
            </a:r>
            <a:endParaRPr>
              <a:latin typeface="Georgia"/>
              <a:ea typeface="Georgia"/>
              <a:cs typeface="Georgia"/>
              <a:sym typeface="Georgia"/>
            </a:endParaRPr>
          </a:p>
          <a:p>
            <a:pPr indent="0" lvl="0" marL="0" rtl="0" algn="l">
              <a:spcBef>
                <a:spcPts val="0"/>
              </a:spcBef>
              <a:spcAft>
                <a:spcPts val="0"/>
              </a:spcAft>
              <a:buNone/>
            </a:pPr>
            <a:r>
              <a:rPr lang="en">
                <a:latin typeface="Georgia"/>
                <a:ea typeface="Georgia"/>
                <a:cs typeface="Georgia"/>
                <a:sym typeface="Georgia"/>
              </a:rPr>
              <a:t>Lips, tongue, lower jaw, velum</a:t>
            </a:r>
            <a:br>
              <a:rPr lang="en">
                <a:latin typeface="Georgia"/>
                <a:ea typeface="Georgia"/>
                <a:cs typeface="Georgia"/>
                <a:sym typeface="Georgia"/>
              </a:rPr>
            </a:br>
            <a:endParaRPr>
              <a:latin typeface="Georgia"/>
              <a:ea typeface="Georgia"/>
              <a:cs typeface="Georgia"/>
              <a:sym typeface="Georgia"/>
            </a:endParaRPr>
          </a:p>
          <a:p>
            <a:pPr indent="-317500" lvl="0" marL="457200" rtl="0" algn="l">
              <a:spcBef>
                <a:spcPts val="0"/>
              </a:spcBef>
              <a:spcAft>
                <a:spcPts val="0"/>
              </a:spcAft>
              <a:buSzPts val="1400"/>
              <a:buFont typeface="Georgia"/>
              <a:buChar char="-"/>
            </a:pPr>
            <a:r>
              <a:rPr lang="en">
                <a:latin typeface="Georgia"/>
                <a:ea typeface="Georgia"/>
                <a:cs typeface="Georgia"/>
                <a:sym typeface="Georgia"/>
              </a:rPr>
              <a:t>Muscular movements of the  mouth,  tongue,  larynx, vocal cords</a:t>
            </a:r>
            <a:endParaRPr>
              <a:latin typeface="Georgia"/>
              <a:ea typeface="Georgia"/>
              <a:cs typeface="Georgia"/>
              <a:sym typeface="Georgia"/>
            </a:endParaRPr>
          </a:p>
          <a:p>
            <a:pPr indent="-317500" lvl="0" marL="457200" rtl="0" algn="l">
              <a:spcBef>
                <a:spcPts val="0"/>
              </a:spcBef>
              <a:spcAft>
                <a:spcPts val="0"/>
              </a:spcAft>
              <a:buSzPts val="1400"/>
              <a:buFont typeface="Georgia"/>
              <a:buChar char="-"/>
            </a:pPr>
            <a:r>
              <a:rPr lang="en">
                <a:latin typeface="Georgia"/>
                <a:ea typeface="Georgia"/>
                <a:cs typeface="Georgia"/>
                <a:sym typeface="Georgia"/>
              </a:rPr>
              <a:t>Responsible  for  the intonations, timing, and rapid changes  in  intensities  of  the sequential sounds.</a:t>
            </a:r>
            <a:br>
              <a:rPr lang="en">
                <a:latin typeface="Georgia"/>
                <a:ea typeface="Georgia"/>
                <a:cs typeface="Georgia"/>
                <a:sym typeface="Georgia"/>
              </a:rPr>
            </a:br>
            <a:endParaRPr>
              <a:latin typeface="Georgia"/>
              <a:ea typeface="Georgia"/>
              <a:cs typeface="Georgia"/>
              <a:sym typeface="Georgia"/>
            </a:endParaRPr>
          </a:p>
        </p:txBody>
      </p:sp>
      <p:sp>
        <p:nvSpPr>
          <p:cNvPr id="104" name="Google Shape;104;p16"/>
          <p:cNvSpPr txBox="1"/>
          <p:nvPr/>
        </p:nvSpPr>
        <p:spPr>
          <a:xfrm>
            <a:off x="5708130" y="-2484440"/>
            <a:ext cx="6858000" cy="481500"/>
          </a:xfrm>
          <a:prstGeom prst="rect">
            <a:avLst/>
          </a:prstGeom>
          <a:solidFill>
            <a:srgbClr val="66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rgbClr val="FFFFFF"/>
                </a:solidFill>
                <a:latin typeface="Merriweather"/>
                <a:ea typeface="Merriweather"/>
                <a:cs typeface="Merriweather"/>
                <a:sym typeface="Merriweather"/>
              </a:rPr>
              <a:t>Speech </a:t>
            </a:r>
            <a:r>
              <a:rPr lang="en" sz="2200">
                <a:solidFill>
                  <a:schemeClr val="lt1"/>
                </a:solidFill>
                <a:latin typeface="Merriweather"/>
                <a:ea typeface="Merriweather"/>
                <a:cs typeface="Merriweather"/>
                <a:sym typeface="Merriweather"/>
              </a:rPr>
              <a:t>production</a:t>
            </a:r>
            <a:endParaRPr sz="2200">
              <a:solidFill>
                <a:srgbClr val="FFFFFF"/>
              </a:solidFill>
              <a:latin typeface="Merriweather"/>
              <a:ea typeface="Merriweather"/>
              <a:cs typeface="Merriweather"/>
              <a:sym typeface="Merriweather"/>
            </a:endParaRPr>
          </a:p>
        </p:txBody>
      </p:sp>
      <p:sp>
        <p:nvSpPr>
          <p:cNvPr id="105" name="Google Shape;105;p16"/>
          <p:cNvSpPr txBox="1"/>
          <p:nvPr/>
        </p:nvSpPr>
        <p:spPr>
          <a:xfrm>
            <a:off x="1" y="3594248"/>
            <a:ext cx="6858000" cy="481500"/>
          </a:xfrm>
          <a:prstGeom prst="rect">
            <a:avLst/>
          </a:prstGeom>
          <a:solidFill>
            <a:srgbClr val="66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rgbClr val="FFFFFF"/>
                </a:solidFill>
                <a:latin typeface="Merriweather"/>
                <a:ea typeface="Merriweather"/>
                <a:cs typeface="Merriweather"/>
                <a:sym typeface="Merriweather"/>
              </a:rPr>
              <a:t>Speech centers</a:t>
            </a:r>
            <a:endParaRPr sz="2200">
              <a:solidFill>
                <a:srgbClr val="FFFFFF"/>
              </a:solidFill>
              <a:latin typeface="Merriweather"/>
              <a:ea typeface="Merriweather"/>
              <a:cs typeface="Merriweather"/>
              <a:sym typeface="Merriweather"/>
            </a:endParaRPr>
          </a:p>
        </p:txBody>
      </p:sp>
      <p:sp>
        <p:nvSpPr>
          <p:cNvPr id="106" name="Google Shape;106;p16"/>
          <p:cNvSpPr txBox="1"/>
          <p:nvPr/>
        </p:nvSpPr>
        <p:spPr>
          <a:xfrm>
            <a:off x="343650" y="4144800"/>
            <a:ext cx="4005600" cy="3854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highlight>
                  <a:srgbClr val="EA9999"/>
                </a:highlight>
                <a:latin typeface="Merriweather"/>
                <a:ea typeface="Merriweather"/>
                <a:cs typeface="Merriweather"/>
                <a:sym typeface="Merriweather"/>
              </a:rPr>
              <a:t>Wernick’s Area:</a:t>
            </a:r>
            <a:endParaRPr sz="1800">
              <a:highlight>
                <a:srgbClr val="EA9999"/>
              </a:highlight>
              <a:latin typeface="Merriweather"/>
              <a:ea typeface="Merriweather"/>
              <a:cs typeface="Merriweather"/>
              <a:sym typeface="Merriweather"/>
            </a:endParaRPr>
          </a:p>
          <a:p>
            <a:pPr indent="0" lvl="0" marL="0" rtl="0" algn="l">
              <a:lnSpc>
                <a:spcPct val="115000"/>
              </a:lnSpc>
              <a:spcBef>
                <a:spcPts val="0"/>
              </a:spcBef>
              <a:spcAft>
                <a:spcPts val="0"/>
              </a:spcAft>
              <a:buNone/>
            </a:pPr>
            <a:r>
              <a:t/>
            </a:r>
            <a:endParaRPr sz="1600">
              <a:highlight>
                <a:srgbClr val="EA9999"/>
              </a:highlight>
              <a:latin typeface="Georgia"/>
              <a:ea typeface="Georgia"/>
              <a:cs typeface="Georgia"/>
              <a:sym typeface="Georgia"/>
            </a:endParaRPr>
          </a:p>
          <a:p>
            <a:pPr indent="0" lvl="0" marL="0" rtl="0" algn="l">
              <a:lnSpc>
                <a:spcPct val="115000"/>
              </a:lnSpc>
              <a:spcBef>
                <a:spcPts val="0"/>
              </a:spcBef>
              <a:spcAft>
                <a:spcPts val="0"/>
              </a:spcAft>
              <a:buNone/>
            </a:pPr>
            <a:r>
              <a:t/>
            </a:r>
            <a:endParaRPr>
              <a:highlight>
                <a:srgbClr val="F9CB9C"/>
              </a:highlight>
              <a:latin typeface="Georgia"/>
              <a:ea typeface="Georgia"/>
              <a:cs typeface="Georgia"/>
              <a:sym typeface="Georgia"/>
            </a:endParaRPr>
          </a:p>
          <a:p>
            <a:pPr indent="0" lvl="0" marL="0" rtl="0" algn="l">
              <a:lnSpc>
                <a:spcPct val="115000"/>
              </a:lnSpc>
              <a:spcBef>
                <a:spcPts val="0"/>
              </a:spcBef>
              <a:spcAft>
                <a:spcPts val="0"/>
              </a:spcAft>
              <a:buNone/>
            </a:pPr>
            <a:r>
              <a:t/>
            </a:r>
            <a:endParaRPr>
              <a:highlight>
                <a:srgbClr val="F9CB9C"/>
              </a:highlight>
              <a:latin typeface="Georgia"/>
              <a:ea typeface="Georgia"/>
              <a:cs typeface="Georgia"/>
              <a:sym typeface="Georgia"/>
            </a:endParaRPr>
          </a:p>
          <a:p>
            <a:pPr indent="0" lvl="0" marL="0" rtl="0" algn="l">
              <a:lnSpc>
                <a:spcPct val="115000"/>
              </a:lnSpc>
              <a:spcBef>
                <a:spcPts val="0"/>
              </a:spcBef>
              <a:spcAft>
                <a:spcPts val="0"/>
              </a:spcAft>
              <a:buNone/>
            </a:pPr>
            <a:r>
              <a:rPr lang="en">
                <a:highlight>
                  <a:srgbClr val="F9CB9C"/>
                </a:highlight>
                <a:latin typeface="Georgia"/>
                <a:ea typeface="Georgia"/>
                <a:cs typeface="Georgia"/>
                <a:sym typeface="Georgia"/>
              </a:rPr>
              <a:t>Function:</a:t>
            </a:r>
            <a:endParaRPr>
              <a:highlight>
                <a:srgbClr val="F9CB9C"/>
              </a:highlight>
              <a:latin typeface="Georgia"/>
              <a:ea typeface="Georgia"/>
              <a:cs typeface="Georgia"/>
              <a:sym typeface="Georgia"/>
            </a:endParaRPr>
          </a:p>
          <a:p>
            <a:pPr indent="0" lvl="0" marL="0" rtl="0" algn="l">
              <a:lnSpc>
                <a:spcPct val="115000"/>
              </a:lnSpc>
              <a:spcBef>
                <a:spcPts val="0"/>
              </a:spcBef>
              <a:spcAft>
                <a:spcPts val="0"/>
              </a:spcAft>
              <a:buNone/>
            </a:pPr>
            <a:r>
              <a:rPr lang="en">
                <a:latin typeface="Georgia"/>
                <a:ea typeface="Georgia"/>
                <a:cs typeface="Georgia"/>
                <a:sym typeface="Georgia"/>
              </a:rPr>
              <a:t>- concerned with </a:t>
            </a:r>
            <a:r>
              <a:rPr lang="en">
                <a:solidFill>
                  <a:srgbClr val="FF0000"/>
                </a:solidFill>
                <a:latin typeface="Georgia"/>
                <a:ea typeface="Georgia"/>
                <a:cs typeface="Georgia"/>
                <a:sym typeface="Georgia"/>
              </a:rPr>
              <a:t>comprehension of auditory and visual information.</a:t>
            </a:r>
            <a:endParaRPr>
              <a:solidFill>
                <a:srgbClr val="FF0000"/>
              </a:solidFill>
              <a:latin typeface="Georgia"/>
              <a:ea typeface="Georgia"/>
              <a:cs typeface="Georgia"/>
              <a:sym typeface="Georgia"/>
            </a:endParaRPr>
          </a:p>
          <a:p>
            <a:pPr indent="0" lvl="0" marL="0" rtl="0" algn="l">
              <a:lnSpc>
                <a:spcPct val="115000"/>
              </a:lnSpc>
              <a:spcBef>
                <a:spcPts val="0"/>
              </a:spcBef>
              <a:spcAft>
                <a:spcPts val="0"/>
              </a:spcAft>
              <a:buNone/>
            </a:pPr>
            <a:r>
              <a:rPr lang="en">
                <a:latin typeface="Georgia"/>
                <a:ea typeface="Georgia"/>
                <a:cs typeface="Georgia"/>
                <a:sym typeface="Georgia"/>
              </a:rPr>
              <a:t>- Interpretations of sensor</a:t>
            </a:r>
            <a:r>
              <a:rPr lang="en">
                <a:latin typeface="Georgia"/>
                <a:ea typeface="Georgia"/>
                <a:cs typeface="Georgia"/>
                <a:sym typeface="Georgia"/>
              </a:rPr>
              <a:t>y </a:t>
            </a:r>
            <a:r>
              <a:rPr lang="en">
                <a:latin typeface="Georgia"/>
                <a:ea typeface="Georgia"/>
                <a:cs typeface="Georgia"/>
                <a:sym typeface="Georgia"/>
              </a:rPr>
              <a:t>experience.</a:t>
            </a:r>
            <a:endParaRPr>
              <a:latin typeface="Georgia"/>
              <a:ea typeface="Georgia"/>
              <a:cs typeface="Georgia"/>
              <a:sym typeface="Georgia"/>
            </a:endParaRPr>
          </a:p>
          <a:p>
            <a:pPr indent="0" lvl="0" marL="0" rtl="0" algn="l">
              <a:lnSpc>
                <a:spcPct val="115000"/>
              </a:lnSpc>
              <a:spcBef>
                <a:spcPts val="0"/>
              </a:spcBef>
              <a:spcAft>
                <a:spcPts val="0"/>
              </a:spcAft>
              <a:buNone/>
            </a:pPr>
            <a:r>
              <a:rPr lang="en">
                <a:latin typeface="Georgia"/>
                <a:ea typeface="Georgia"/>
                <a:cs typeface="Georgia"/>
                <a:sym typeface="Georgia"/>
              </a:rPr>
              <a:t>-Formation of thought in response to sensory experience.</a:t>
            </a:r>
            <a:endParaRPr>
              <a:latin typeface="Georgia"/>
              <a:ea typeface="Georgia"/>
              <a:cs typeface="Georgia"/>
              <a:sym typeface="Georgia"/>
            </a:endParaRPr>
          </a:p>
          <a:p>
            <a:pPr indent="0" lvl="0" marL="0" rtl="0" algn="l">
              <a:lnSpc>
                <a:spcPct val="115000"/>
              </a:lnSpc>
              <a:spcBef>
                <a:spcPts val="0"/>
              </a:spcBef>
              <a:spcAft>
                <a:spcPts val="0"/>
              </a:spcAft>
              <a:buNone/>
            </a:pPr>
            <a:r>
              <a:rPr lang="en">
                <a:solidFill>
                  <a:srgbClr val="999999"/>
                </a:solidFill>
                <a:latin typeface="Georgia"/>
                <a:ea typeface="Georgia"/>
                <a:cs typeface="Georgia"/>
                <a:sym typeface="Georgia"/>
              </a:rPr>
              <a:t>- almost all such intellectual functions are language based.</a:t>
            </a:r>
            <a:br>
              <a:rPr lang="en">
                <a:solidFill>
                  <a:srgbClr val="999999"/>
                </a:solidFill>
                <a:latin typeface="Georgia"/>
                <a:ea typeface="Georgia"/>
                <a:cs typeface="Georgia"/>
                <a:sym typeface="Georgia"/>
              </a:rPr>
            </a:br>
            <a:endParaRPr>
              <a:highlight>
                <a:srgbClr val="F6B26B"/>
              </a:highlight>
              <a:latin typeface="Georgia"/>
              <a:ea typeface="Georgia"/>
              <a:cs typeface="Georgia"/>
              <a:sym typeface="Georgia"/>
            </a:endParaRPr>
          </a:p>
        </p:txBody>
      </p:sp>
      <p:sp>
        <p:nvSpPr>
          <p:cNvPr id="107" name="Google Shape;107;p16"/>
          <p:cNvSpPr txBox="1"/>
          <p:nvPr/>
        </p:nvSpPr>
        <p:spPr>
          <a:xfrm>
            <a:off x="7623152" y="4711267"/>
            <a:ext cx="54864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6"/>
          <p:cNvSpPr txBox="1"/>
          <p:nvPr/>
        </p:nvSpPr>
        <p:spPr>
          <a:xfrm>
            <a:off x="343650" y="7315499"/>
            <a:ext cx="6354000" cy="852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highlight>
                  <a:srgbClr val="F9CB9C"/>
                </a:highlight>
                <a:latin typeface="Georgia"/>
                <a:ea typeface="Georgia"/>
                <a:cs typeface="Georgia"/>
                <a:sym typeface="Georgia"/>
              </a:rPr>
              <a:t>course:</a:t>
            </a:r>
            <a:endParaRPr>
              <a:solidFill>
                <a:schemeClr val="dk1"/>
              </a:solidFill>
              <a:highlight>
                <a:srgbClr val="F9CB9C"/>
              </a:highlight>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Georgia"/>
                <a:ea typeface="Georgia"/>
                <a:cs typeface="Georgia"/>
                <a:sym typeface="Georgia"/>
              </a:rPr>
              <a:t>- It projects via the </a:t>
            </a:r>
            <a:r>
              <a:rPr i="1" lang="en">
                <a:solidFill>
                  <a:schemeClr val="dk1"/>
                </a:solidFill>
                <a:latin typeface="Georgia"/>
                <a:ea typeface="Georgia"/>
                <a:cs typeface="Georgia"/>
                <a:sym typeface="Georgia"/>
              </a:rPr>
              <a:t>arcuate fasciculus</a:t>
            </a:r>
            <a:r>
              <a:rPr lang="en">
                <a:solidFill>
                  <a:schemeClr val="dk1"/>
                </a:solidFill>
                <a:latin typeface="Georgia"/>
                <a:ea typeface="Georgia"/>
                <a:cs typeface="Georgia"/>
                <a:sym typeface="Georgia"/>
              </a:rPr>
              <a:t> to Broca’s area (area 44) in the frontal lobe immediately in front of the inferior end of the motor cortex.</a:t>
            </a:r>
            <a:endParaRPr/>
          </a:p>
        </p:txBody>
      </p:sp>
      <p:sp>
        <p:nvSpPr>
          <p:cNvPr id="109" name="Google Shape;109;p16"/>
          <p:cNvSpPr txBox="1"/>
          <p:nvPr/>
        </p:nvSpPr>
        <p:spPr>
          <a:xfrm>
            <a:off x="343651" y="4614475"/>
            <a:ext cx="5908200" cy="64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highlight>
                  <a:srgbClr val="F9CB9C"/>
                </a:highlight>
                <a:latin typeface="Georgia"/>
                <a:ea typeface="Georgia"/>
                <a:cs typeface="Georgia"/>
                <a:sym typeface="Georgia"/>
              </a:rPr>
              <a:t>Location:</a:t>
            </a:r>
            <a:endParaRPr>
              <a:solidFill>
                <a:schemeClr val="dk1"/>
              </a:solidFill>
              <a:highlight>
                <a:srgbClr val="F9CB9C"/>
              </a:highlight>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Georgia"/>
                <a:ea typeface="Georgia"/>
                <a:cs typeface="Georgia"/>
                <a:sym typeface="Georgia"/>
              </a:rPr>
              <a:t> at the posterior end of the superior temporal gyres.</a:t>
            </a:r>
            <a:endParaRPr/>
          </a:p>
        </p:txBody>
      </p:sp>
      <p:pic>
        <p:nvPicPr>
          <p:cNvPr id="110" name="Google Shape;110;p16"/>
          <p:cNvPicPr preferRelativeResize="0"/>
          <p:nvPr/>
        </p:nvPicPr>
        <p:blipFill>
          <a:blip r:embed="rId3">
            <a:alphaModFix/>
          </a:blip>
          <a:stretch>
            <a:fillRect/>
          </a:stretch>
        </p:blipFill>
        <p:spPr>
          <a:xfrm>
            <a:off x="11047482" y="5945051"/>
            <a:ext cx="2825650" cy="1727898"/>
          </a:xfrm>
          <a:prstGeom prst="rect">
            <a:avLst/>
          </a:prstGeom>
          <a:noFill/>
          <a:ln>
            <a:noFill/>
          </a:ln>
        </p:spPr>
      </p:pic>
      <p:pic>
        <p:nvPicPr>
          <p:cNvPr id="111" name="Google Shape;111;p16"/>
          <p:cNvPicPr preferRelativeResize="0"/>
          <p:nvPr/>
        </p:nvPicPr>
        <p:blipFill>
          <a:blip r:embed="rId4">
            <a:alphaModFix/>
          </a:blip>
          <a:stretch>
            <a:fillRect/>
          </a:stretch>
        </p:blipFill>
        <p:spPr>
          <a:xfrm>
            <a:off x="4109275" y="5793400"/>
            <a:ext cx="2588376" cy="1860249"/>
          </a:xfrm>
          <a:prstGeom prst="rect">
            <a:avLst/>
          </a:prstGeom>
          <a:noFill/>
          <a:ln>
            <a:noFill/>
          </a:ln>
        </p:spPr>
      </p:pic>
      <p:sp>
        <p:nvSpPr>
          <p:cNvPr id="112" name="Google Shape;112;p16"/>
          <p:cNvSpPr txBox="1"/>
          <p:nvPr/>
        </p:nvSpPr>
        <p:spPr>
          <a:xfrm>
            <a:off x="343650" y="8139875"/>
            <a:ext cx="5908200" cy="100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9CB9C"/>
                </a:highlight>
                <a:latin typeface="Georgia"/>
                <a:ea typeface="Georgia"/>
                <a:cs typeface="Georgia"/>
                <a:sym typeface="Georgia"/>
              </a:rPr>
              <a:t>Damage:</a:t>
            </a:r>
            <a:endParaRPr>
              <a:highlight>
                <a:srgbClr val="F9CB9C"/>
              </a:highlight>
              <a:latin typeface="Georgia"/>
              <a:ea typeface="Georgia"/>
              <a:cs typeface="Georgia"/>
              <a:sym typeface="Georgia"/>
            </a:endParaRPr>
          </a:p>
          <a:p>
            <a:pPr indent="0" lvl="0" marL="0" rtl="0" algn="l">
              <a:spcBef>
                <a:spcPts val="0"/>
              </a:spcBef>
              <a:spcAft>
                <a:spcPts val="0"/>
              </a:spcAft>
              <a:buNone/>
            </a:pPr>
            <a:r>
              <a:rPr lang="en">
                <a:solidFill>
                  <a:srgbClr val="FF0000"/>
                </a:solidFill>
                <a:latin typeface="Georgia"/>
                <a:ea typeface="Georgia"/>
                <a:cs typeface="Georgia"/>
                <a:sym typeface="Georgia"/>
              </a:rPr>
              <a:t>Wernicke's Aphasi</a:t>
            </a:r>
            <a:r>
              <a:rPr lang="en">
                <a:solidFill>
                  <a:srgbClr val="FF0000"/>
                </a:solidFill>
                <a:latin typeface="Georgia"/>
                <a:ea typeface="Georgia"/>
                <a:cs typeface="Georgia"/>
                <a:sym typeface="Georgia"/>
              </a:rPr>
              <a:t>a: </a:t>
            </a:r>
            <a:r>
              <a:rPr lang="en">
                <a:solidFill>
                  <a:srgbClr val="F4CCCC"/>
                </a:solidFill>
                <a:latin typeface="Georgia"/>
                <a:ea typeface="Georgia"/>
                <a:cs typeface="Georgia"/>
                <a:sym typeface="Georgia"/>
              </a:rPr>
              <a:t>“Conduction aphasia”</a:t>
            </a:r>
            <a:endParaRPr>
              <a:solidFill>
                <a:srgbClr val="F4CCCC"/>
              </a:solidFill>
              <a:latin typeface="Georgia"/>
              <a:ea typeface="Georgia"/>
              <a:cs typeface="Georgia"/>
              <a:sym typeface="Georgia"/>
            </a:endParaRPr>
          </a:p>
          <a:p>
            <a:pPr indent="-317500" lvl="0" marL="457200" rtl="0" algn="l">
              <a:spcBef>
                <a:spcPts val="0"/>
              </a:spcBef>
              <a:spcAft>
                <a:spcPts val="0"/>
              </a:spcAft>
              <a:buSzPts val="1400"/>
              <a:buFont typeface="Georgia"/>
              <a:buChar char="-"/>
            </a:pPr>
            <a:r>
              <a:rPr lang="en">
                <a:latin typeface="Georgia"/>
                <a:ea typeface="Georgia"/>
                <a:cs typeface="Georgia"/>
                <a:sym typeface="Georgia"/>
              </a:rPr>
              <a:t>Unable to interpret the thought.</a:t>
            </a:r>
            <a:endParaRPr>
              <a:latin typeface="Georgia"/>
              <a:ea typeface="Georgia"/>
              <a:cs typeface="Georgia"/>
              <a:sym typeface="Georgia"/>
            </a:endParaRPr>
          </a:p>
          <a:p>
            <a:pPr indent="-317500" lvl="0" marL="457200" rtl="0" algn="l">
              <a:spcBef>
                <a:spcPts val="0"/>
              </a:spcBef>
              <a:spcAft>
                <a:spcPts val="0"/>
              </a:spcAft>
              <a:buSzPts val="1400"/>
              <a:buFont typeface="Georgia"/>
              <a:buChar char="-"/>
            </a:pPr>
            <a:r>
              <a:rPr lang="en">
                <a:latin typeface="Georgia"/>
                <a:ea typeface="Georgia"/>
                <a:cs typeface="Georgia"/>
                <a:sym typeface="Georgia"/>
              </a:rPr>
              <a:t> Meaningless words with loss of comprehension / understanding .</a:t>
            </a:r>
            <a:endParaRPr>
              <a:latin typeface="Georgia"/>
              <a:ea typeface="Georgia"/>
              <a:cs typeface="Georgia"/>
              <a:sym typeface="Georgia"/>
            </a:endParaRPr>
          </a:p>
        </p:txBody>
      </p:sp>
      <p:sp>
        <p:nvSpPr>
          <p:cNvPr id="113" name="Google Shape;113;p16"/>
          <p:cNvSpPr txBox="1"/>
          <p:nvPr/>
        </p:nvSpPr>
        <p:spPr>
          <a:xfrm>
            <a:off x="4349248" y="8601383"/>
            <a:ext cx="5486400" cy="640200"/>
          </a:xfrm>
          <a:prstGeom prst="rect">
            <a:avLst/>
          </a:prstGeom>
          <a:noFill/>
          <a:ln>
            <a:noFill/>
          </a:ln>
        </p:spPr>
        <p:txBody>
          <a:bodyPr anchorCtr="0" anchor="t" bIns="91425" lIns="91425" spcFirstLastPara="1" rIns="91425" wrap="square" tIns="91425">
            <a:noAutofit/>
          </a:bodyPr>
          <a:lstStyle/>
          <a:p>
            <a:pPr indent="-317500" lvl="0" marL="457200" rtl="0" algn="l">
              <a:spcBef>
                <a:spcPts val="0"/>
              </a:spcBef>
              <a:spcAft>
                <a:spcPts val="0"/>
              </a:spcAft>
              <a:buClr>
                <a:srgbClr val="FF0000"/>
              </a:buClr>
              <a:buSzPts val="1400"/>
              <a:buFont typeface="Georgia"/>
              <a:buChar char="-"/>
            </a:pPr>
            <a:r>
              <a:rPr lang="en">
                <a:solidFill>
                  <a:srgbClr val="FF0000"/>
                </a:solidFill>
                <a:latin typeface="Georgia"/>
                <a:ea typeface="Georgia"/>
                <a:cs typeface="Georgia"/>
                <a:sym typeface="Georgia"/>
              </a:rPr>
              <a:t>Fluent</a:t>
            </a:r>
            <a:endParaRPr>
              <a:solidFill>
                <a:srgbClr val="FF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sp>
        <p:nvSpPr>
          <p:cNvPr id="118" name="Google Shape;118;p17"/>
          <p:cNvSpPr txBox="1"/>
          <p:nvPr>
            <p:ph type="ctrTitle"/>
          </p:nvPr>
        </p:nvSpPr>
        <p:spPr>
          <a:xfrm>
            <a:off x="11022039" y="1858924"/>
            <a:ext cx="6390300" cy="36492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119" name="Google Shape;119;p17"/>
          <p:cNvSpPr txBox="1"/>
          <p:nvPr>
            <p:ph idx="1" type="subTitle"/>
          </p:nvPr>
        </p:nvSpPr>
        <p:spPr>
          <a:xfrm>
            <a:off x="10622054" y="6620255"/>
            <a:ext cx="6390300" cy="1409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sp>
        <p:nvSpPr>
          <p:cNvPr id="120" name="Google Shape;120;p17"/>
          <p:cNvSpPr txBox="1"/>
          <p:nvPr/>
        </p:nvSpPr>
        <p:spPr>
          <a:xfrm>
            <a:off x="252000" y="88141"/>
            <a:ext cx="61707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highlight>
                  <a:srgbClr val="EA9999"/>
                </a:highlight>
                <a:latin typeface="Merriweather"/>
                <a:ea typeface="Merriweather"/>
                <a:cs typeface="Merriweather"/>
                <a:sym typeface="Merriweather"/>
              </a:rPr>
              <a:t>Broca's Area</a:t>
            </a:r>
            <a:endParaRPr sz="1800">
              <a:highlight>
                <a:srgbClr val="EA9999"/>
              </a:highlight>
              <a:latin typeface="Merriweather"/>
              <a:ea typeface="Merriweather"/>
              <a:cs typeface="Merriweather"/>
              <a:sym typeface="Merriweather"/>
            </a:endParaRPr>
          </a:p>
        </p:txBody>
      </p:sp>
      <p:sp>
        <p:nvSpPr>
          <p:cNvPr id="121" name="Google Shape;121;p17"/>
          <p:cNvSpPr txBox="1"/>
          <p:nvPr/>
        </p:nvSpPr>
        <p:spPr>
          <a:xfrm>
            <a:off x="383250" y="601172"/>
            <a:ext cx="6390300" cy="986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highlight>
                  <a:srgbClr val="F9CB9C"/>
                </a:highlight>
                <a:latin typeface="Georgia"/>
                <a:ea typeface="Georgia"/>
                <a:cs typeface="Georgia"/>
                <a:sym typeface="Georgia"/>
              </a:rPr>
              <a:t>Location:</a:t>
            </a:r>
            <a:endParaRPr>
              <a:solidFill>
                <a:schemeClr val="dk1"/>
              </a:solidFill>
              <a:highlight>
                <a:srgbClr val="F9CB9C"/>
              </a:highlight>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Georgia"/>
                <a:ea typeface="Georgia"/>
                <a:cs typeface="Georgia"/>
                <a:sym typeface="Georgia"/>
              </a:rPr>
              <a:t> in the frontal cortex at the lower end of premotor area </a:t>
            </a:r>
            <a:r>
              <a:rPr lang="en">
                <a:solidFill>
                  <a:srgbClr val="999999"/>
                </a:solidFill>
                <a:latin typeface="Georgia"/>
                <a:ea typeface="Georgia"/>
                <a:cs typeface="Georgia"/>
                <a:sym typeface="Georgia"/>
              </a:rPr>
              <a:t>lying immedi­ately anterior to the primary motor cortex and immedi­ately above the sylvian fissure.</a:t>
            </a:r>
            <a:endParaRPr>
              <a:solidFill>
                <a:srgbClr val="999999"/>
              </a:solidFill>
            </a:endParaRPr>
          </a:p>
        </p:txBody>
      </p:sp>
      <p:sp>
        <p:nvSpPr>
          <p:cNvPr id="122" name="Google Shape;122;p17"/>
          <p:cNvSpPr txBox="1"/>
          <p:nvPr/>
        </p:nvSpPr>
        <p:spPr>
          <a:xfrm>
            <a:off x="1793729" y="153422"/>
            <a:ext cx="1772400" cy="38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300">
                <a:solidFill>
                  <a:srgbClr val="999999"/>
                </a:solidFill>
                <a:latin typeface="Georgia"/>
                <a:ea typeface="Georgia"/>
                <a:cs typeface="Georgia"/>
                <a:sym typeface="Georgia"/>
              </a:rPr>
              <a:t>“</a:t>
            </a:r>
            <a:r>
              <a:rPr lang="en" sz="1300">
                <a:solidFill>
                  <a:srgbClr val="999999"/>
                </a:solidFill>
                <a:latin typeface="Georgia"/>
                <a:ea typeface="Georgia"/>
                <a:cs typeface="Georgia"/>
                <a:sym typeface="Georgia"/>
              </a:rPr>
              <a:t>Motor Speech Area”</a:t>
            </a:r>
            <a:endParaRPr sz="1300">
              <a:solidFill>
                <a:srgbClr val="999999"/>
              </a:solidFill>
              <a:latin typeface="Georgia"/>
              <a:ea typeface="Georgia"/>
              <a:cs typeface="Georgia"/>
              <a:sym typeface="Georgia"/>
            </a:endParaRPr>
          </a:p>
        </p:txBody>
      </p:sp>
      <p:sp>
        <p:nvSpPr>
          <p:cNvPr id="123" name="Google Shape;123;p17"/>
          <p:cNvSpPr txBox="1"/>
          <p:nvPr/>
        </p:nvSpPr>
        <p:spPr>
          <a:xfrm>
            <a:off x="401400" y="3220075"/>
            <a:ext cx="6354000" cy="1243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highlight>
                  <a:srgbClr val="F9CB9C"/>
                </a:highlight>
                <a:latin typeface="Georgia"/>
                <a:ea typeface="Georgia"/>
                <a:cs typeface="Georgia"/>
                <a:sym typeface="Georgia"/>
              </a:rPr>
              <a:t>course:</a:t>
            </a:r>
            <a:endParaRPr>
              <a:solidFill>
                <a:schemeClr val="dk1"/>
              </a:solidFill>
              <a:highlight>
                <a:srgbClr val="F9CB9C"/>
              </a:highlight>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Georgia"/>
                <a:ea typeface="Georgia"/>
                <a:cs typeface="Georgia"/>
                <a:sym typeface="Georgia"/>
              </a:rPr>
              <a:t>Then project it to motor cortex to initiate the appropriate movement of</a:t>
            </a:r>
            <a:br>
              <a:rPr lang="en">
                <a:solidFill>
                  <a:schemeClr val="dk1"/>
                </a:solidFill>
                <a:latin typeface="Georgia"/>
                <a:ea typeface="Georgia"/>
                <a:cs typeface="Georgia"/>
                <a:sym typeface="Georgia"/>
              </a:rPr>
            </a:br>
            <a:r>
              <a:rPr lang="en">
                <a:solidFill>
                  <a:schemeClr val="dk1"/>
                </a:solidFill>
                <a:latin typeface="Georgia"/>
                <a:ea typeface="Georgia"/>
                <a:cs typeface="Georgia"/>
                <a:sym typeface="Georgia"/>
              </a:rPr>
              <a:t>the lips &amp; larynx to produces speech.</a:t>
            </a:r>
            <a:endParaRPr/>
          </a:p>
        </p:txBody>
      </p:sp>
      <p:sp>
        <p:nvSpPr>
          <p:cNvPr id="124" name="Google Shape;124;p17"/>
          <p:cNvSpPr txBox="1"/>
          <p:nvPr/>
        </p:nvSpPr>
        <p:spPr>
          <a:xfrm>
            <a:off x="350925" y="1738641"/>
            <a:ext cx="6039600" cy="1573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highlight>
                  <a:srgbClr val="F9CB9C"/>
                </a:highlight>
                <a:latin typeface="Georgia"/>
                <a:ea typeface="Georgia"/>
                <a:cs typeface="Georgia"/>
                <a:sym typeface="Georgia"/>
              </a:rPr>
              <a:t>Function:</a:t>
            </a:r>
            <a:endParaRPr>
              <a:solidFill>
                <a:schemeClr val="dk1"/>
              </a:solidFill>
              <a:highlight>
                <a:srgbClr val="F9CB9C"/>
              </a:highlight>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Georgia"/>
                <a:ea typeface="Georgia"/>
                <a:cs typeface="Georgia"/>
                <a:sym typeface="Georgia"/>
              </a:rPr>
              <a:t>-Process information received from Wernick’s Area into detailed &amp; co-ordinated pattern for vocalization.</a:t>
            </a:r>
            <a:endParaRPr>
              <a:solidFill>
                <a:schemeClr val="dk1"/>
              </a:solidFill>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Georgia"/>
                <a:ea typeface="Georgia"/>
                <a:cs typeface="Georgia"/>
                <a:sym typeface="Georgia"/>
              </a:rPr>
              <a:t>-provides the neural circuitry for </a:t>
            </a:r>
            <a:r>
              <a:rPr lang="en">
                <a:solidFill>
                  <a:srgbClr val="FF0000"/>
                </a:solidFill>
                <a:latin typeface="Georgia"/>
                <a:ea typeface="Georgia"/>
                <a:cs typeface="Georgia"/>
                <a:sym typeface="Georgia"/>
              </a:rPr>
              <a:t>word formation.</a:t>
            </a:r>
            <a:r>
              <a:rPr baseline="30000" lang="en">
                <a:solidFill>
                  <a:srgbClr val="FF0000"/>
                </a:solidFill>
                <a:latin typeface="Georgia"/>
                <a:ea typeface="Georgia"/>
                <a:cs typeface="Georgia"/>
                <a:sym typeface="Georgia"/>
              </a:rPr>
              <a:t>1</a:t>
            </a:r>
            <a:endParaRPr baseline="30000">
              <a:solidFill>
                <a:srgbClr val="FF0000"/>
              </a:solidFill>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latin typeface="Georgia"/>
                <a:ea typeface="Georgia"/>
                <a:cs typeface="Georgia"/>
                <a:sym typeface="Georgia"/>
              </a:rPr>
              <a:t>-It is here that plans and motor patterns for expressing individual words or even short phrases are initiated and executed.</a:t>
            </a:r>
            <a:endParaRPr/>
          </a:p>
        </p:txBody>
      </p:sp>
      <p:cxnSp>
        <p:nvCxnSpPr>
          <p:cNvPr id="125" name="Google Shape;125;p17"/>
          <p:cNvCxnSpPr/>
          <p:nvPr/>
        </p:nvCxnSpPr>
        <p:spPr>
          <a:xfrm>
            <a:off x="369072" y="8439254"/>
            <a:ext cx="2414400" cy="3300"/>
          </a:xfrm>
          <a:prstGeom prst="straightConnector1">
            <a:avLst/>
          </a:prstGeom>
          <a:noFill/>
          <a:ln cap="flat" cmpd="sng" w="9525">
            <a:solidFill>
              <a:schemeClr val="dk2"/>
            </a:solidFill>
            <a:prstDash val="solid"/>
            <a:round/>
            <a:headEnd len="med" w="med" type="none"/>
            <a:tailEnd len="med" w="med" type="none"/>
          </a:ln>
        </p:spPr>
      </p:cxnSp>
      <p:sp>
        <p:nvSpPr>
          <p:cNvPr id="126" name="Google Shape;126;p17"/>
          <p:cNvSpPr txBox="1"/>
          <p:nvPr/>
        </p:nvSpPr>
        <p:spPr>
          <a:xfrm>
            <a:off x="252000" y="8474825"/>
            <a:ext cx="6354000" cy="602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800">
                <a:latin typeface="Georgia"/>
                <a:ea typeface="Georgia"/>
                <a:cs typeface="Georgia"/>
                <a:sym typeface="Georgia"/>
              </a:rPr>
              <a:t>1- It is interesting that in individuals who learn a second language in adulthood, fMRI reveals that the portion of Broca’s area concerned with it is adjacent to but separate from the area concerned with the native language. However, in children who learn two languages early in life, only a single area is involved with both. It is well known, of course, that children acquire fluency in a second language more easily than adults.</a:t>
            </a:r>
            <a:endParaRPr sz="800">
              <a:latin typeface="Georgia"/>
              <a:ea typeface="Georgia"/>
              <a:cs typeface="Georgia"/>
              <a:sym typeface="Georgia"/>
            </a:endParaRPr>
          </a:p>
        </p:txBody>
      </p:sp>
      <p:sp>
        <p:nvSpPr>
          <p:cNvPr id="127" name="Google Shape;127;p17"/>
          <p:cNvSpPr txBox="1"/>
          <p:nvPr/>
        </p:nvSpPr>
        <p:spPr>
          <a:xfrm>
            <a:off x="448950" y="4045172"/>
            <a:ext cx="5908200" cy="157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9CB9C"/>
                </a:highlight>
                <a:latin typeface="Georgia"/>
                <a:ea typeface="Georgia"/>
                <a:cs typeface="Georgia"/>
                <a:sym typeface="Georgia"/>
              </a:rPr>
              <a:t>Damage:</a:t>
            </a:r>
            <a:endParaRPr>
              <a:highlight>
                <a:srgbClr val="F9CB9C"/>
              </a:highlight>
              <a:latin typeface="Georgia"/>
              <a:ea typeface="Georgia"/>
              <a:cs typeface="Georgia"/>
              <a:sym typeface="Georgia"/>
            </a:endParaRPr>
          </a:p>
          <a:p>
            <a:pPr indent="0" lvl="0" marL="0" rtl="0" algn="l">
              <a:spcBef>
                <a:spcPts val="0"/>
              </a:spcBef>
              <a:spcAft>
                <a:spcPts val="0"/>
              </a:spcAft>
              <a:buNone/>
            </a:pPr>
            <a:r>
              <a:rPr lang="en">
                <a:solidFill>
                  <a:srgbClr val="FF0000"/>
                </a:solidFill>
                <a:latin typeface="Georgia"/>
                <a:ea typeface="Georgia"/>
                <a:cs typeface="Georgia"/>
                <a:sym typeface="Georgia"/>
              </a:rPr>
              <a:t>Motor Aphasia</a:t>
            </a:r>
            <a:r>
              <a:rPr lang="en">
                <a:solidFill>
                  <a:srgbClr val="FF0000"/>
                </a:solidFill>
                <a:latin typeface="Georgia"/>
                <a:ea typeface="Georgia"/>
                <a:cs typeface="Georgia"/>
                <a:sym typeface="Georgia"/>
              </a:rPr>
              <a:t>: </a:t>
            </a:r>
            <a:endParaRPr>
              <a:solidFill>
                <a:srgbClr val="F4CCCC"/>
              </a:solidFill>
              <a:latin typeface="Georgia"/>
              <a:ea typeface="Georgia"/>
              <a:cs typeface="Georgia"/>
              <a:sym typeface="Georgia"/>
            </a:endParaRPr>
          </a:p>
          <a:p>
            <a:pPr indent="-317500" lvl="0" marL="457200" rtl="0" algn="l">
              <a:spcBef>
                <a:spcPts val="0"/>
              </a:spcBef>
              <a:spcAft>
                <a:spcPts val="0"/>
              </a:spcAft>
              <a:buSzPts val="1400"/>
              <a:buFont typeface="Georgia"/>
              <a:buChar char="-"/>
            </a:pPr>
            <a:r>
              <a:rPr lang="en">
                <a:solidFill>
                  <a:srgbClr val="FF0000"/>
                </a:solidFill>
                <a:latin typeface="Georgia"/>
                <a:ea typeface="Georgia"/>
                <a:cs typeface="Georgia"/>
                <a:sym typeface="Georgia"/>
              </a:rPr>
              <a:t>NonFluent</a:t>
            </a:r>
            <a:r>
              <a:rPr lang="en">
                <a:solidFill>
                  <a:schemeClr val="dk1"/>
                </a:solidFill>
                <a:latin typeface="Georgia"/>
                <a:ea typeface="Georgia"/>
                <a:cs typeface="Georgia"/>
                <a:sym typeface="Georgia"/>
              </a:rPr>
              <a:t>.</a:t>
            </a:r>
            <a:endParaRPr>
              <a:solidFill>
                <a:schemeClr val="dk1"/>
              </a:solidFill>
              <a:latin typeface="Georgia"/>
              <a:ea typeface="Georgia"/>
              <a:cs typeface="Georgia"/>
              <a:sym typeface="Georgia"/>
            </a:endParaRPr>
          </a:p>
          <a:p>
            <a:pPr indent="-317500" lvl="0" marL="457200" rtl="0" algn="l">
              <a:spcBef>
                <a:spcPts val="0"/>
              </a:spcBef>
              <a:spcAft>
                <a:spcPts val="0"/>
              </a:spcAft>
              <a:buClr>
                <a:schemeClr val="dk1"/>
              </a:buClr>
              <a:buSzPts val="1400"/>
              <a:buFont typeface="Georgia"/>
              <a:buChar char="-"/>
            </a:pPr>
            <a:r>
              <a:rPr lang="en">
                <a:solidFill>
                  <a:srgbClr val="FF0000"/>
                </a:solidFill>
                <a:latin typeface="Georgia"/>
                <a:ea typeface="Georgia"/>
                <a:cs typeface="Georgia"/>
                <a:sym typeface="Georgia"/>
              </a:rPr>
              <a:t>Understanding normal</a:t>
            </a:r>
            <a:r>
              <a:rPr lang="en">
                <a:solidFill>
                  <a:schemeClr val="dk1"/>
                </a:solidFill>
                <a:latin typeface="Georgia"/>
                <a:ea typeface="Georgia"/>
                <a:cs typeface="Georgia"/>
                <a:sym typeface="Georgia"/>
              </a:rPr>
              <a:t> but Voice production defective.</a:t>
            </a:r>
            <a:endParaRPr>
              <a:solidFill>
                <a:schemeClr val="dk1"/>
              </a:solidFill>
              <a:latin typeface="Georgia"/>
              <a:ea typeface="Georgia"/>
              <a:cs typeface="Georgia"/>
              <a:sym typeface="Georgia"/>
            </a:endParaRPr>
          </a:p>
        </p:txBody>
      </p:sp>
      <p:sp>
        <p:nvSpPr>
          <p:cNvPr id="128" name="Google Shape;128;p17"/>
          <p:cNvSpPr txBox="1"/>
          <p:nvPr/>
        </p:nvSpPr>
        <p:spPr>
          <a:xfrm>
            <a:off x="401400" y="5044024"/>
            <a:ext cx="5486400" cy="46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highlight>
                  <a:srgbClr val="EA9999"/>
                </a:highlight>
              </a:rPr>
              <a:t>Angular Gyrus</a:t>
            </a:r>
            <a:br>
              <a:rPr lang="en" sz="1800"/>
            </a:br>
            <a:endParaRPr sz="1800"/>
          </a:p>
        </p:txBody>
      </p:sp>
      <p:sp>
        <p:nvSpPr>
          <p:cNvPr id="129" name="Google Shape;129;p17"/>
          <p:cNvSpPr txBox="1"/>
          <p:nvPr/>
        </p:nvSpPr>
        <p:spPr>
          <a:xfrm>
            <a:off x="467700" y="5618972"/>
            <a:ext cx="6390300" cy="986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highlight>
                  <a:srgbClr val="F9CB9C"/>
                </a:highlight>
                <a:latin typeface="Georgia"/>
                <a:ea typeface="Georgia"/>
                <a:cs typeface="Georgia"/>
                <a:sym typeface="Georgia"/>
              </a:rPr>
              <a:t>Location:</a:t>
            </a:r>
            <a:endParaRPr>
              <a:solidFill>
                <a:schemeClr val="dk1"/>
              </a:solidFill>
              <a:highlight>
                <a:srgbClr val="F9CB9C"/>
              </a:highlight>
              <a:latin typeface="Georgia"/>
              <a:ea typeface="Georgia"/>
              <a:cs typeface="Georgia"/>
              <a:sym typeface="Georgia"/>
            </a:endParaRPr>
          </a:p>
          <a:p>
            <a:pPr indent="0" lvl="0" marL="0" rtl="0" algn="l">
              <a:lnSpc>
                <a:spcPct val="115000"/>
              </a:lnSpc>
              <a:spcBef>
                <a:spcPts val="0"/>
              </a:spcBef>
              <a:spcAft>
                <a:spcPts val="0"/>
              </a:spcAft>
              <a:buClr>
                <a:schemeClr val="dk1"/>
              </a:buClr>
              <a:buSzPts val="1100"/>
              <a:buFont typeface="Arial"/>
              <a:buNone/>
            </a:pPr>
            <a:r>
              <a:rPr lang="en">
                <a:solidFill>
                  <a:srgbClr val="999999"/>
                </a:solidFill>
                <a:latin typeface="Georgia"/>
                <a:ea typeface="Georgia"/>
                <a:cs typeface="Georgia"/>
                <a:sym typeface="Georgia"/>
              </a:rPr>
              <a:t> is  the  most  inferior  portion  of the  posterior  parietal  lobe,  lying  immediately</a:t>
            </a:r>
            <a:r>
              <a:rPr lang="en">
                <a:solidFill>
                  <a:schemeClr val="dk1"/>
                </a:solidFill>
                <a:latin typeface="Georgia"/>
                <a:ea typeface="Georgia"/>
                <a:cs typeface="Georgia"/>
                <a:sym typeface="Georgia"/>
              </a:rPr>
              <a:t> behind Wernikes area fused posteriorly into the visual cortex</a:t>
            </a:r>
            <a:br>
              <a:rPr lang="en">
                <a:solidFill>
                  <a:schemeClr val="dk1"/>
                </a:solidFill>
                <a:latin typeface="Georgia"/>
                <a:ea typeface="Georgia"/>
                <a:cs typeface="Georgia"/>
                <a:sym typeface="Georgia"/>
              </a:rPr>
            </a:br>
            <a:endParaRPr>
              <a:solidFill>
                <a:srgbClr val="999999"/>
              </a:solidFill>
            </a:endParaRPr>
          </a:p>
        </p:txBody>
      </p:sp>
      <p:sp>
        <p:nvSpPr>
          <p:cNvPr id="130" name="Google Shape;130;p17"/>
          <p:cNvSpPr txBox="1"/>
          <p:nvPr/>
        </p:nvSpPr>
        <p:spPr>
          <a:xfrm>
            <a:off x="467700" y="6455552"/>
            <a:ext cx="6039600" cy="640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a:solidFill>
                  <a:schemeClr val="dk1"/>
                </a:solidFill>
                <a:highlight>
                  <a:srgbClr val="F9CB9C"/>
                </a:highlight>
                <a:latin typeface="Georgia"/>
                <a:ea typeface="Georgia"/>
                <a:cs typeface="Georgia"/>
                <a:sym typeface="Georgia"/>
              </a:rPr>
              <a:t>Function:</a:t>
            </a:r>
            <a:endParaRPr>
              <a:solidFill>
                <a:schemeClr val="dk1"/>
              </a:solidFill>
              <a:highlight>
                <a:srgbClr val="F9CB9C"/>
              </a:highlight>
              <a:latin typeface="Georgia"/>
              <a:ea typeface="Georgia"/>
              <a:cs typeface="Georgia"/>
              <a:sym typeface="Georgia"/>
            </a:endParaRPr>
          </a:p>
          <a:p>
            <a:pPr indent="0" lvl="0" marL="0" rtl="0" algn="l">
              <a:lnSpc>
                <a:spcPct val="115000"/>
              </a:lnSpc>
              <a:spcBef>
                <a:spcPts val="0"/>
              </a:spcBef>
              <a:spcAft>
                <a:spcPts val="0"/>
              </a:spcAft>
              <a:buNone/>
            </a:pPr>
            <a:r>
              <a:rPr lang="en">
                <a:solidFill>
                  <a:srgbClr val="FF0000"/>
                </a:solidFill>
                <a:latin typeface="Georgia"/>
                <a:ea typeface="Georgia"/>
                <a:cs typeface="Georgia"/>
                <a:sym typeface="Georgia"/>
              </a:rPr>
              <a:t>interpretation</a:t>
            </a:r>
            <a:r>
              <a:rPr lang="en">
                <a:solidFill>
                  <a:schemeClr val="dk1"/>
                </a:solidFill>
                <a:latin typeface="Georgia"/>
                <a:ea typeface="Georgia"/>
                <a:cs typeface="Georgia"/>
                <a:sym typeface="Georgia"/>
              </a:rPr>
              <a:t> of information obtained from reading from visual cortex</a:t>
            </a:r>
            <a:br>
              <a:rPr lang="en">
                <a:solidFill>
                  <a:schemeClr val="dk1"/>
                </a:solidFill>
                <a:latin typeface="Georgia"/>
                <a:ea typeface="Georgia"/>
                <a:cs typeface="Georgia"/>
                <a:sym typeface="Georgia"/>
              </a:rPr>
            </a:br>
            <a:endParaRPr/>
          </a:p>
        </p:txBody>
      </p:sp>
      <p:sp>
        <p:nvSpPr>
          <p:cNvPr id="131" name="Google Shape;131;p17"/>
          <p:cNvSpPr txBox="1"/>
          <p:nvPr/>
        </p:nvSpPr>
        <p:spPr>
          <a:xfrm>
            <a:off x="533400" y="6955000"/>
            <a:ext cx="6170700" cy="124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9CB9C"/>
                </a:highlight>
                <a:latin typeface="Georgia"/>
                <a:ea typeface="Georgia"/>
                <a:cs typeface="Georgia"/>
                <a:sym typeface="Georgia"/>
              </a:rPr>
              <a:t>Damage:</a:t>
            </a:r>
            <a:endParaRPr>
              <a:highlight>
                <a:srgbClr val="F9CB9C"/>
              </a:highlight>
              <a:latin typeface="Georgia"/>
              <a:ea typeface="Georgia"/>
              <a:cs typeface="Georgia"/>
              <a:sym typeface="Georgia"/>
            </a:endParaRPr>
          </a:p>
          <a:p>
            <a:pPr indent="-317500" lvl="0" marL="457200" rtl="0" algn="l">
              <a:spcBef>
                <a:spcPts val="0"/>
              </a:spcBef>
              <a:spcAft>
                <a:spcPts val="0"/>
              </a:spcAft>
              <a:buClr>
                <a:schemeClr val="dk1"/>
              </a:buClr>
              <a:buSzPts val="1400"/>
              <a:buFont typeface="Georgia"/>
              <a:buChar char="-"/>
            </a:pPr>
            <a:r>
              <a:rPr lang="en">
                <a:solidFill>
                  <a:srgbClr val="FF0000"/>
                </a:solidFill>
                <a:latin typeface="Georgia"/>
                <a:ea typeface="Georgia"/>
                <a:cs typeface="Georgia"/>
                <a:sym typeface="Georgia"/>
              </a:rPr>
              <a:t>Anomic</a:t>
            </a:r>
            <a:r>
              <a:rPr lang="en">
                <a:latin typeface="Georgia"/>
                <a:ea typeface="Georgia"/>
                <a:cs typeface="Georgia"/>
                <a:sym typeface="Georgia"/>
              </a:rPr>
              <a:t>: the patient is unable to name objects.</a:t>
            </a:r>
            <a:endParaRPr>
              <a:latin typeface="Georgia"/>
              <a:ea typeface="Georgia"/>
              <a:cs typeface="Georgia"/>
              <a:sym typeface="Georgia"/>
            </a:endParaRPr>
          </a:p>
          <a:p>
            <a:pPr indent="-317500" lvl="0" marL="457200" rtl="0" algn="l">
              <a:spcBef>
                <a:spcPts val="0"/>
              </a:spcBef>
              <a:spcAft>
                <a:spcPts val="0"/>
              </a:spcAft>
              <a:buSzPts val="1400"/>
              <a:buFont typeface="Georgia"/>
              <a:buChar char="-"/>
            </a:pPr>
            <a:r>
              <a:rPr lang="en">
                <a:latin typeface="Georgia"/>
                <a:ea typeface="Georgia"/>
                <a:cs typeface="Georgia"/>
                <a:sym typeface="Georgia"/>
              </a:rPr>
              <a:t>dyslexia “Word blindness”</a:t>
            </a:r>
            <a:endParaRPr>
              <a:latin typeface="Georgia"/>
              <a:ea typeface="Georgia"/>
              <a:cs typeface="Georgia"/>
              <a:sym typeface="Georgia"/>
            </a:endParaRPr>
          </a:p>
          <a:p>
            <a:pPr indent="-317500" lvl="0" marL="457200" rtl="0" algn="l">
              <a:spcBef>
                <a:spcPts val="0"/>
              </a:spcBef>
              <a:spcAft>
                <a:spcPts val="0"/>
              </a:spcAft>
              <a:buClr>
                <a:srgbClr val="999999"/>
              </a:buClr>
              <a:buSzPts val="1400"/>
              <a:buFont typeface="Georgia"/>
              <a:buChar char="-"/>
            </a:pPr>
            <a:r>
              <a:rPr lang="en">
                <a:solidFill>
                  <a:srgbClr val="999999"/>
                </a:solidFill>
                <a:latin typeface="Georgia"/>
                <a:ea typeface="Georgia"/>
                <a:cs typeface="Georgia"/>
                <a:sym typeface="Georgia"/>
              </a:rPr>
              <a:t>the stream of visual experiences passing into Wernicke’s area from the visual cortex is mainly blocked. the  person  may  be  able  to  see  words  and even know that they are words but not be able to interpret.</a:t>
            </a:r>
            <a:endParaRPr>
              <a:solidFill>
                <a:srgbClr val="999999"/>
              </a:solidFill>
              <a:latin typeface="Georgia"/>
              <a:ea typeface="Georgia"/>
              <a:cs typeface="Georgia"/>
              <a:sym typeface="Georgi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18"/>
          <p:cNvSpPr txBox="1"/>
          <p:nvPr>
            <p:ph type="title"/>
          </p:nvPr>
        </p:nvSpPr>
        <p:spPr>
          <a:xfrm>
            <a:off x="7953425" y="3437750"/>
            <a:ext cx="5977200" cy="1496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7" name="Google Shape;137;p18"/>
          <p:cNvSpPr txBox="1"/>
          <p:nvPr/>
        </p:nvSpPr>
        <p:spPr>
          <a:xfrm>
            <a:off x="259058" y="125146"/>
            <a:ext cx="54864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highlight>
                  <a:srgbClr val="EA9999"/>
                </a:highlight>
                <a:latin typeface="Georgia"/>
                <a:ea typeface="Georgia"/>
                <a:cs typeface="Georgia"/>
                <a:sym typeface="Georgia"/>
              </a:rPr>
              <a:t>Insula</a:t>
            </a:r>
            <a:endParaRPr sz="1800">
              <a:highlight>
                <a:srgbClr val="EA9999"/>
              </a:highlight>
            </a:endParaRPr>
          </a:p>
        </p:txBody>
      </p:sp>
      <p:sp>
        <p:nvSpPr>
          <p:cNvPr id="138" name="Google Shape;138;p18"/>
          <p:cNvSpPr txBox="1"/>
          <p:nvPr/>
        </p:nvSpPr>
        <p:spPr>
          <a:xfrm>
            <a:off x="259050" y="607697"/>
            <a:ext cx="63399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6B26B"/>
                </a:highlight>
                <a:latin typeface="Georgia"/>
                <a:ea typeface="Georgia"/>
                <a:cs typeface="Georgia"/>
                <a:sym typeface="Georgia"/>
              </a:rPr>
              <a:t>Location:</a:t>
            </a:r>
            <a:endParaRPr>
              <a:highlight>
                <a:srgbClr val="F6B26B"/>
              </a:highlight>
              <a:latin typeface="Georgia"/>
              <a:ea typeface="Georgia"/>
              <a:cs typeface="Georgia"/>
              <a:sym typeface="Georgia"/>
            </a:endParaRPr>
          </a:p>
          <a:p>
            <a:pPr indent="0" lvl="0" marL="0" rtl="0" algn="l">
              <a:spcBef>
                <a:spcPts val="0"/>
              </a:spcBef>
              <a:spcAft>
                <a:spcPts val="0"/>
              </a:spcAft>
              <a:buNone/>
            </a:pPr>
            <a:r>
              <a:rPr lang="en">
                <a:latin typeface="Georgia"/>
                <a:ea typeface="Georgia"/>
                <a:cs typeface="Georgia"/>
                <a:sym typeface="Georgia"/>
              </a:rPr>
              <a:t>a portion of the cerebral cortex folded deep within the lateral sulcus.</a:t>
            </a:r>
            <a:endParaRPr>
              <a:latin typeface="Georgia"/>
              <a:ea typeface="Georgia"/>
              <a:cs typeface="Georgia"/>
              <a:sym typeface="Georgia"/>
            </a:endParaRPr>
          </a:p>
        </p:txBody>
      </p:sp>
      <p:sp>
        <p:nvSpPr>
          <p:cNvPr id="139" name="Google Shape;139;p18"/>
          <p:cNvSpPr txBox="1"/>
          <p:nvPr/>
        </p:nvSpPr>
        <p:spPr>
          <a:xfrm>
            <a:off x="259050" y="1247897"/>
            <a:ext cx="6339900" cy="128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highlight>
                  <a:srgbClr val="F6B26B"/>
                </a:highlight>
              </a:rPr>
              <a:t>Function:</a:t>
            </a:r>
            <a:endParaRPr>
              <a:highlight>
                <a:srgbClr val="F6B26B"/>
              </a:highlight>
            </a:endParaRPr>
          </a:p>
          <a:p>
            <a:pPr indent="-317500" lvl="0" marL="457200" rtl="0" algn="l">
              <a:spcBef>
                <a:spcPts val="0"/>
              </a:spcBef>
              <a:spcAft>
                <a:spcPts val="0"/>
              </a:spcAft>
              <a:buSzPts val="1400"/>
              <a:buChar char="-"/>
            </a:pPr>
            <a:r>
              <a:rPr lang="en"/>
              <a:t>Contains </a:t>
            </a:r>
            <a:r>
              <a:rPr lang="en">
                <a:solidFill>
                  <a:schemeClr val="dk1"/>
                </a:solidFill>
                <a:latin typeface="Georgia"/>
                <a:ea typeface="Georgia"/>
                <a:cs typeface="Georgia"/>
                <a:sym typeface="Georgia"/>
              </a:rPr>
              <a:t>Speech articulation Area.</a:t>
            </a:r>
            <a:endParaRPr>
              <a:solidFill>
                <a:schemeClr val="dk1"/>
              </a:solidFill>
              <a:latin typeface="Georgia"/>
              <a:ea typeface="Georgia"/>
              <a:cs typeface="Georgia"/>
              <a:sym typeface="Georgia"/>
            </a:endParaRPr>
          </a:p>
          <a:p>
            <a:pPr indent="-317500" lvl="0" marL="457200" rtl="0" algn="l">
              <a:spcBef>
                <a:spcPts val="0"/>
              </a:spcBef>
              <a:spcAft>
                <a:spcPts val="0"/>
              </a:spcAft>
              <a:buClr>
                <a:schemeClr val="dk1"/>
              </a:buClr>
              <a:buSzPts val="1400"/>
              <a:buFont typeface="Georgia"/>
              <a:buChar char="-"/>
            </a:pPr>
            <a:r>
              <a:rPr lang="en">
                <a:solidFill>
                  <a:schemeClr val="dk1"/>
                </a:solidFill>
                <a:latin typeface="Georgia"/>
                <a:ea typeface="Georgia"/>
                <a:cs typeface="Georgia"/>
                <a:sym typeface="Georgia"/>
              </a:rPr>
              <a:t>Hand and eye motor function.</a:t>
            </a:r>
            <a:endParaRPr>
              <a:solidFill>
                <a:schemeClr val="dk1"/>
              </a:solidFill>
              <a:latin typeface="Georgia"/>
              <a:ea typeface="Georgia"/>
              <a:cs typeface="Georgia"/>
              <a:sym typeface="Georgia"/>
            </a:endParaRPr>
          </a:p>
          <a:p>
            <a:pPr indent="-317500" lvl="0" marL="457200" rtl="0" algn="l">
              <a:spcBef>
                <a:spcPts val="0"/>
              </a:spcBef>
              <a:spcAft>
                <a:spcPts val="0"/>
              </a:spcAft>
              <a:buClr>
                <a:schemeClr val="dk1"/>
              </a:buClr>
              <a:buSzPts val="1400"/>
              <a:buFont typeface="Georgia"/>
              <a:buChar char="-"/>
            </a:pPr>
            <a:r>
              <a:rPr lang="en">
                <a:solidFill>
                  <a:schemeClr val="dk1"/>
                </a:solidFill>
                <a:latin typeface="Georgia"/>
                <a:ea typeface="Georgia"/>
                <a:cs typeface="Georgia"/>
                <a:sym typeface="Georgia"/>
              </a:rPr>
              <a:t>initiates the appropriate movements of the lips, tongue, and larynx to produce speech.</a:t>
            </a:r>
            <a:endParaRPr>
              <a:solidFill>
                <a:schemeClr val="dk1"/>
              </a:solidFill>
              <a:latin typeface="Georgia"/>
              <a:ea typeface="Georgia"/>
              <a:cs typeface="Georgia"/>
              <a:sym typeface="Georgia"/>
            </a:endParaRPr>
          </a:p>
        </p:txBody>
      </p:sp>
      <p:sp>
        <p:nvSpPr>
          <p:cNvPr id="140" name="Google Shape;140;p18"/>
          <p:cNvSpPr txBox="1"/>
          <p:nvPr/>
        </p:nvSpPr>
        <p:spPr>
          <a:xfrm>
            <a:off x="-3" y="2528298"/>
            <a:ext cx="6858000" cy="481500"/>
          </a:xfrm>
          <a:prstGeom prst="rect">
            <a:avLst/>
          </a:prstGeom>
          <a:solidFill>
            <a:srgbClr val="66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rgbClr val="FFFFFF"/>
                </a:solidFill>
                <a:latin typeface="Merriweather"/>
                <a:ea typeface="Merriweather"/>
                <a:cs typeface="Merriweather"/>
                <a:sym typeface="Merriweather"/>
              </a:rPr>
              <a:t>The act of speech</a:t>
            </a:r>
            <a:endParaRPr sz="2200">
              <a:solidFill>
                <a:srgbClr val="FFFFFF"/>
              </a:solidFill>
              <a:latin typeface="Merriweather"/>
              <a:ea typeface="Merriweather"/>
              <a:cs typeface="Merriweather"/>
              <a:sym typeface="Merriweather"/>
            </a:endParaRPr>
          </a:p>
        </p:txBody>
      </p:sp>
      <p:sp>
        <p:nvSpPr>
          <p:cNvPr id="141" name="Google Shape;141;p18"/>
          <p:cNvSpPr txBox="1"/>
          <p:nvPr/>
        </p:nvSpPr>
        <p:spPr>
          <a:xfrm>
            <a:off x="259050" y="3085019"/>
            <a:ext cx="5486400" cy="1280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Georgia"/>
                <a:ea typeface="Georgia"/>
                <a:cs typeface="Georgia"/>
                <a:sym typeface="Georgia"/>
              </a:rPr>
              <a:t>The</a:t>
            </a:r>
            <a:r>
              <a:rPr lang="en"/>
              <a:t> the act </a:t>
            </a:r>
            <a:r>
              <a:rPr lang="en"/>
              <a:t>of speech divides into two aspects: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highlight>
                  <a:srgbClr val="EA9999"/>
                </a:highlight>
              </a:rPr>
              <a:t>1-Sensory Aspects of Communication</a:t>
            </a:r>
            <a:br>
              <a:rPr lang="en">
                <a:highlight>
                  <a:srgbClr val="EA9999"/>
                </a:highlight>
              </a:rPr>
            </a:br>
            <a:endParaRPr>
              <a:highlight>
                <a:srgbClr val="EA9999"/>
              </a:highlight>
            </a:endParaRPr>
          </a:p>
          <a:p>
            <a:pPr indent="0" lvl="0" marL="0" rtl="0" algn="l">
              <a:spcBef>
                <a:spcPts val="0"/>
              </a:spcBef>
              <a:spcAft>
                <a:spcPts val="0"/>
              </a:spcAft>
              <a:buNone/>
            </a:pPr>
            <a:r>
              <a:rPr lang="en">
                <a:highlight>
                  <a:srgbClr val="EA9999"/>
                </a:highlight>
              </a:rPr>
              <a:t>2-Motor Aspects of Communication</a:t>
            </a:r>
            <a:br>
              <a:rPr lang="en">
                <a:highlight>
                  <a:srgbClr val="EA9999"/>
                </a:highlight>
              </a:rPr>
            </a:br>
            <a:endParaRPr>
              <a:highlight>
                <a:srgbClr val="EA9999"/>
              </a:highlight>
            </a:endParaRPr>
          </a:p>
          <a:p>
            <a:pPr indent="0" lvl="0" marL="0" rtl="0" algn="l">
              <a:spcBef>
                <a:spcPts val="0"/>
              </a:spcBef>
              <a:spcAft>
                <a:spcPts val="0"/>
              </a:spcAft>
              <a:buNone/>
            </a:pPr>
            <a:r>
              <a:rPr lang="en"/>
              <a:t>So we are going to start with the sensory aspect. Because nothing happens without sensations:)</a:t>
            </a:r>
            <a:endParaRPr/>
          </a:p>
        </p:txBody>
      </p:sp>
      <p:sp>
        <p:nvSpPr>
          <p:cNvPr id="142" name="Google Shape;142;p18"/>
          <p:cNvSpPr txBox="1"/>
          <p:nvPr/>
        </p:nvSpPr>
        <p:spPr>
          <a:xfrm>
            <a:off x="259059" y="4852992"/>
            <a:ext cx="54864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rgbClr val="FFFFFF"/>
                </a:solidFill>
                <a:highlight>
                  <a:srgbClr val="E06666"/>
                </a:highlight>
                <a:latin typeface="Georgia"/>
                <a:ea typeface="Georgia"/>
                <a:cs typeface="Georgia"/>
                <a:sym typeface="Georgia"/>
              </a:rPr>
              <a:t>Sensory Aspects of Communication:</a:t>
            </a:r>
            <a:endParaRPr sz="1800">
              <a:solidFill>
                <a:srgbClr val="FFFFFF"/>
              </a:solidFill>
              <a:highlight>
                <a:srgbClr val="E06666"/>
              </a:highlight>
              <a:latin typeface="Georgia"/>
              <a:ea typeface="Georgia"/>
              <a:cs typeface="Georgia"/>
              <a:sym typeface="Georgia"/>
            </a:endParaRPr>
          </a:p>
        </p:txBody>
      </p:sp>
      <p:pic>
        <p:nvPicPr>
          <p:cNvPr id="143" name="Google Shape;143;p18"/>
          <p:cNvPicPr preferRelativeResize="0"/>
          <p:nvPr/>
        </p:nvPicPr>
        <p:blipFill>
          <a:blip r:embed="rId3">
            <a:alphaModFix/>
          </a:blip>
          <a:stretch>
            <a:fillRect/>
          </a:stretch>
        </p:blipFill>
        <p:spPr>
          <a:xfrm>
            <a:off x="0" y="5493200"/>
            <a:ext cx="3412294" cy="2394223"/>
          </a:xfrm>
          <a:prstGeom prst="rect">
            <a:avLst/>
          </a:prstGeom>
          <a:noFill/>
          <a:ln>
            <a:noFill/>
          </a:ln>
        </p:spPr>
      </p:pic>
      <p:pic>
        <p:nvPicPr>
          <p:cNvPr id="144" name="Google Shape;144;p18"/>
          <p:cNvPicPr preferRelativeResize="0"/>
          <p:nvPr/>
        </p:nvPicPr>
        <p:blipFill>
          <a:blip r:embed="rId4">
            <a:alphaModFix/>
          </a:blip>
          <a:stretch>
            <a:fillRect/>
          </a:stretch>
        </p:blipFill>
        <p:spPr>
          <a:xfrm>
            <a:off x="3412299" y="5493200"/>
            <a:ext cx="3412300" cy="2394223"/>
          </a:xfrm>
          <a:prstGeom prst="rect">
            <a:avLst/>
          </a:prstGeom>
          <a:noFill/>
          <a:ln>
            <a:noFill/>
          </a:ln>
        </p:spPr>
      </p:pic>
      <p:sp>
        <p:nvSpPr>
          <p:cNvPr id="145" name="Google Shape;145;p18"/>
          <p:cNvSpPr/>
          <p:nvPr/>
        </p:nvSpPr>
        <p:spPr>
          <a:xfrm>
            <a:off x="-9" y="5398311"/>
            <a:ext cx="3429000" cy="37458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8"/>
          <p:cNvSpPr/>
          <p:nvPr/>
        </p:nvSpPr>
        <p:spPr>
          <a:xfrm>
            <a:off x="3428991" y="5398311"/>
            <a:ext cx="3429000" cy="37458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8"/>
          <p:cNvSpPr/>
          <p:nvPr/>
        </p:nvSpPr>
        <p:spPr>
          <a:xfrm>
            <a:off x="-13" y="5398297"/>
            <a:ext cx="6858000" cy="24891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8"/>
          <p:cNvSpPr/>
          <p:nvPr/>
        </p:nvSpPr>
        <p:spPr>
          <a:xfrm>
            <a:off x="25975" y="5565800"/>
            <a:ext cx="1695600" cy="146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8"/>
          <p:cNvSpPr/>
          <p:nvPr/>
        </p:nvSpPr>
        <p:spPr>
          <a:xfrm>
            <a:off x="3480071" y="5659079"/>
            <a:ext cx="1695600" cy="146700"/>
          </a:xfrm>
          <a:prstGeom prst="rect">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8"/>
          <p:cNvSpPr txBox="1"/>
          <p:nvPr/>
        </p:nvSpPr>
        <p:spPr>
          <a:xfrm>
            <a:off x="3580950" y="7947848"/>
            <a:ext cx="3125100" cy="64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Merriweather"/>
                <a:ea typeface="Merriweather"/>
                <a:cs typeface="Merriweather"/>
                <a:sym typeface="Merriweather"/>
              </a:rPr>
              <a:t>Auditory Language Perception</a:t>
            </a:r>
            <a:br>
              <a:rPr lang="en">
                <a:latin typeface="Merriweather"/>
                <a:ea typeface="Merriweather"/>
                <a:cs typeface="Merriweather"/>
                <a:sym typeface="Merriweather"/>
              </a:rPr>
            </a:br>
            <a:r>
              <a:rPr lang="en">
                <a:solidFill>
                  <a:srgbClr val="EA9999"/>
                </a:solidFill>
                <a:latin typeface="Merriweather"/>
                <a:ea typeface="Merriweather"/>
                <a:cs typeface="Merriweather"/>
                <a:sym typeface="Merriweather"/>
              </a:rPr>
              <a:t>“Hearing-Talking”</a:t>
            </a:r>
            <a:endParaRPr>
              <a:solidFill>
                <a:srgbClr val="EA9999"/>
              </a:solidFill>
              <a:latin typeface="Merriweather"/>
              <a:ea typeface="Merriweather"/>
              <a:cs typeface="Merriweather"/>
              <a:sym typeface="Merriweather"/>
            </a:endParaRPr>
          </a:p>
        </p:txBody>
      </p:sp>
      <p:sp>
        <p:nvSpPr>
          <p:cNvPr id="151" name="Google Shape;151;p18"/>
          <p:cNvSpPr txBox="1"/>
          <p:nvPr/>
        </p:nvSpPr>
        <p:spPr>
          <a:xfrm>
            <a:off x="143600" y="7947856"/>
            <a:ext cx="3125100" cy="64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a:latin typeface="Merriweather"/>
                <a:ea typeface="Merriweather"/>
                <a:cs typeface="Merriweather"/>
                <a:sym typeface="Merriweather"/>
              </a:rPr>
              <a:t>Visual </a:t>
            </a:r>
            <a:r>
              <a:rPr lang="en">
                <a:latin typeface="Merriweather"/>
                <a:ea typeface="Merriweather"/>
                <a:cs typeface="Merriweather"/>
                <a:sym typeface="Merriweather"/>
              </a:rPr>
              <a:t>Language Perception</a:t>
            </a:r>
            <a:endParaRPr>
              <a:latin typeface="Merriweather"/>
              <a:ea typeface="Merriweather"/>
              <a:cs typeface="Merriweather"/>
              <a:sym typeface="Merriweather"/>
            </a:endParaRPr>
          </a:p>
          <a:p>
            <a:pPr indent="0" lvl="0" marL="0" rtl="0" algn="ctr">
              <a:spcBef>
                <a:spcPts val="0"/>
              </a:spcBef>
              <a:spcAft>
                <a:spcPts val="0"/>
              </a:spcAft>
              <a:buNone/>
            </a:pPr>
            <a:r>
              <a:rPr lang="en">
                <a:solidFill>
                  <a:srgbClr val="EA9999"/>
                </a:solidFill>
                <a:latin typeface="Merriweather"/>
                <a:ea typeface="Merriweather"/>
                <a:cs typeface="Merriweather"/>
                <a:sym typeface="Merriweather"/>
              </a:rPr>
              <a:t>“Reading”</a:t>
            </a:r>
            <a:br>
              <a:rPr lang="en">
                <a:solidFill>
                  <a:srgbClr val="EA9999"/>
                </a:solidFill>
                <a:latin typeface="Merriweather"/>
                <a:ea typeface="Merriweather"/>
                <a:cs typeface="Merriweather"/>
                <a:sym typeface="Merriweather"/>
              </a:rPr>
            </a:br>
            <a:endParaRPr>
              <a:solidFill>
                <a:srgbClr val="EA9999"/>
              </a:solidFill>
              <a:latin typeface="Merriweather"/>
              <a:ea typeface="Merriweather"/>
              <a:cs typeface="Merriweather"/>
              <a:sym typeface="Merriweather"/>
            </a:endParaRPr>
          </a:p>
        </p:txBody>
      </p:sp>
      <p:sp>
        <p:nvSpPr>
          <p:cNvPr id="152" name="Google Shape;152;p18"/>
          <p:cNvSpPr/>
          <p:nvPr/>
        </p:nvSpPr>
        <p:spPr>
          <a:xfrm>
            <a:off x="-16" y="7887427"/>
            <a:ext cx="6858000" cy="640200"/>
          </a:xfrm>
          <a:prstGeom prst="rect">
            <a:avLst/>
          </a:prstGeom>
          <a:no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8"/>
          <p:cNvSpPr txBox="1"/>
          <p:nvPr/>
        </p:nvSpPr>
        <p:spPr>
          <a:xfrm>
            <a:off x="12950" y="8476213"/>
            <a:ext cx="33864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Georgia"/>
                <a:ea typeface="Georgia"/>
                <a:cs typeface="Georgia"/>
                <a:sym typeface="Georgia"/>
              </a:rPr>
              <a:t>It’s will start with the </a:t>
            </a:r>
            <a:r>
              <a:rPr lang="en" sz="1200">
                <a:solidFill>
                  <a:srgbClr val="CC4125"/>
                </a:solidFill>
                <a:latin typeface="Georgia"/>
                <a:ea typeface="Georgia"/>
                <a:cs typeface="Georgia"/>
                <a:sym typeface="Georgia"/>
              </a:rPr>
              <a:t>primary visual cortex </a:t>
            </a:r>
            <a:r>
              <a:rPr lang="en" sz="1200">
                <a:latin typeface="Georgia"/>
                <a:ea typeface="Georgia"/>
                <a:cs typeface="Georgia"/>
                <a:sym typeface="Georgia"/>
              </a:rPr>
              <a:t>because the stimuli here is preserved by vision center</a:t>
            </a:r>
            <a:endParaRPr sz="1200">
              <a:latin typeface="Georgia"/>
              <a:ea typeface="Georgia"/>
              <a:cs typeface="Georgia"/>
              <a:sym typeface="Georgia"/>
            </a:endParaRPr>
          </a:p>
        </p:txBody>
      </p:sp>
      <p:sp>
        <p:nvSpPr>
          <p:cNvPr id="154" name="Google Shape;154;p18"/>
          <p:cNvSpPr txBox="1"/>
          <p:nvPr/>
        </p:nvSpPr>
        <p:spPr>
          <a:xfrm>
            <a:off x="3450300" y="8455038"/>
            <a:ext cx="33864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Georgia"/>
                <a:ea typeface="Georgia"/>
                <a:cs typeface="Georgia"/>
                <a:sym typeface="Georgia"/>
              </a:rPr>
              <a:t>It’s will start with the </a:t>
            </a:r>
            <a:r>
              <a:rPr lang="en" sz="1200">
                <a:solidFill>
                  <a:srgbClr val="CC4125"/>
                </a:solidFill>
                <a:latin typeface="Georgia"/>
                <a:ea typeface="Georgia"/>
                <a:cs typeface="Georgia"/>
                <a:sym typeface="Georgia"/>
              </a:rPr>
              <a:t>primary </a:t>
            </a:r>
            <a:r>
              <a:rPr lang="en" sz="1200">
                <a:solidFill>
                  <a:srgbClr val="CC4125"/>
                </a:solidFill>
                <a:latin typeface="Georgia"/>
                <a:ea typeface="Georgia"/>
                <a:cs typeface="Georgia"/>
                <a:sym typeface="Georgia"/>
              </a:rPr>
              <a:t>Auditory area</a:t>
            </a:r>
            <a:r>
              <a:rPr lang="en" sz="1200">
                <a:solidFill>
                  <a:srgbClr val="CC4125"/>
                </a:solidFill>
                <a:latin typeface="Georgia"/>
                <a:ea typeface="Georgia"/>
                <a:cs typeface="Georgia"/>
                <a:sym typeface="Georgia"/>
              </a:rPr>
              <a:t> </a:t>
            </a:r>
            <a:r>
              <a:rPr lang="en" sz="1200">
                <a:latin typeface="Georgia"/>
                <a:ea typeface="Georgia"/>
                <a:cs typeface="Georgia"/>
                <a:sym typeface="Georgia"/>
              </a:rPr>
              <a:t>because the stimuli here is preserved by </a:t>
            </a:r>
            <a:r>
              <a:rPr lang="en" sz="1200">
                <a:latin typeface="Georgia"/>
                <a:ea typeface="Georgia"/>
                <a:cs typeface="Georgia"/>
                <a:sym typeface="Georgia"/>
              </a:rPr>
              <a:t>Auditory area</a:t>
            </a:r>
            <a:endParaRPr sz="1200">
              <a:latin typeface="Georgia"/>
              <a:ea typeface="Georgia"/>
              <a:cs typeface="Georgia"/>
              <a:sym typeface="Georgia"/>
            </a:endParaRPr>
          </a:p>
        </p:txBody>
      </p:sp>
      <p:sp>
        <p:nvSpPr>
          <p:cNvPr id="155" name="Google Shape;155;p18"/>
          <p:cNvSpPr txBox="1"/>
          <p:nvPr/>
        </p:nvSpPr>
        <p:spPr>
          <a:xfrm>
            <a:off x="1292871" y="4050663"/>
            <a:ext cx="54864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9" name="Shape 159"/>
        <p:cNvGrpSpPr/>
        <p:nvPr/>
      </p:nvGrpSpPr>
      <p:grpSpPr>
        <a:xfrm>
          <a:off x="0" y="0"/>
          <a:ext cx="0" cy="0"/>
          <a:chOff x="0" y="0"/>
          <a:chExt cx="0" cy="0"/>
        </a:xfrm>
      </p:grpSpPr>
      <p:sp>
        <p:nvSpPr>
          <p:cNvPr id="160" name="Google Shape;160;p19"/>
          <p:cNvSpPr txBox="1"/>
          <p:nvPr>
            <p:ph type="title"/>
          </p:nvPr>
        </p:nvSpPr>
        <p:spPr>
          <a:xfrm>
            <a:off x="13200999" y="1105839"/>
            <a:ext cx="6004200" cy="14964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61" name="Google Shape;161;p19"/>
          <p:cNvSpPr txBox="1"/>
          <p:nvPr/>
        </p:nvSpPr>
        <p:spPr>
          <a:xfrm>
            <a:off x="188363" y="2"/>
            <a:ext cx="61707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800">
                <a:solidFill>
                  <a:srgbClr val="FFFFFF"/>
                </a:solidFill>
                <a:highlight>
                  <a:srgbClr val="E06666"/>
                </a:highlight>
                <a:latin typeface="Georgia"/>
                <a:ea typeface="Georgia"/>
                <a:cs typeface="Georgia"/>
                <a:sym typeface="Georgia"/>
              </a:rPr>
              <a:t>Motor Aspects of Communication</a:t>
            </a:r>
            <a:br>
              <a:rPr lang="en" sz="1800">
                <a:solidFill>
                  <a:srgbClr val="FFFFFF"/>
                </a:solidFill>
                <a:highlight>
                  <a:srgbClr val="E06666"/>
                </a:highlight>
                <a:latin typeface="Georgia"/>
                <a:ea typeface="Georgia"/>
                <a:cs typeface="Georgia"/>
                <a:sym typeface="Georgia"/>
              </a:rPr>
            </a:br>
            <a:endParaRPr sz="1800">
              <a:solidFill>
                <a:srgbClr val="FFFFFF"/>
              </a:solidFill>
              <a:highlight>
                <a:srgbClr val="E06666"/>
              </a:highlight>
              <a:latin typeface="Georgia"/>
              <a:ea typeface="Georgia"/>
              <a:cs typeface="Georgia"/>
              <a:sym typeface="Georgia"/>
            </a:endParaRPr>
          </a:p>
        </p:txBody>
      </p:sp>
      <p:sp>
        <p:nvSpPr>
          <p:cNvPr id="162" name="Google Shape;162;p19"/>
          <p:cNvSpPr txBox="1"/>
          <p:nvPr/>
        </p:nvSpPr>
        <p:spPr>
          <a:xfrm>
            <a:off x="188363" y="404500"/>
            <a:ext cx="6170700" cy="166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Georgia"/>
                <a:ea typeface="Georgia"/>
                <a:cs typeface="Georgia"/>
                <a:sym typeface="Georgia"/>
              </a:rPr>
              <a:t>T</a:t>
            </a:r>
            <a:r>
              <a:rPr lang="en">
                <a:latin typeface="Georgia"/>
                <a:ea typeface="Georgia"/>
                <a:cs typeface="Georgia"/>
                <a:sym typeface="Georgia"/>
              </a:rPr>
              <a:t>he process of speech involves two principal stages of mentation: </a:t>
            </a:r>
            <a:endParaRPr>
              <a:latin typeface="Georgia"/>
              <a:ea typeface="Georgia"/>
              <a:cs typeface="Georgia"/>
              <a:sym typeface="Georgia"/>
            </a:endParaRPr>
          </a:p>
          <a:p>
            <a:pPr indent="0" lvl="0" marL="0" rtl="0" algn="l">
              <a:spcBef>
                <a:spcPts val="0"/>
              </a:spcBef>
              <a:spcAft>
                <a:spcPts val="0"/>
              </a:spcAft>
              <a:buNone/>
            </a:pPr>
            <a:r>
              <a:rPr lang="en">
                <a:latin typeface="Georgia"/>
                <a:ea typeface="Georgia"/>
                <a:cs typeface="Georgia"/>
                <a:sym typeface="Georgia"/>
              </a:rPr>
              <a:t> (1)  </a:t>
            </a:r>
            <a:r>
              <a:rPr lang="en">
                <a:solidFill>
                  <a:schemeClr val="accent5"/>
                </a:solidFill>
                <a:latin typeface="Georgia"/>
                <a:ea typeface="Georgia"/>
                <a:cs typeface="Georgia"/>
                <a:sym typeface="Georgia"/>
              </a:rPr>
              <a:t>formation  in  the  mind  of  thoughts</a:t>
            </a:r>
            <a:r>
              <a:rPr lang="en">
                <a:latin typeface="Georgia"/>
                <a:ea typeface="Georgia"/>
                <a:cs typeface="Georgia"/>
                <a:sym typeface="Georgia"/>
              </a:rPr>
              <a:t>  to  be expressed, as well as </a:t>
            </a:r>
            <a:r>
              <a:rPr lang="en">
                <a:solidFill>
                  <a:schemeClr val="accent5"/>
                </a:solidFill>
                <a:latin typeface="Georgia"/>
                <a:ea typeface="Georgia"/>
                <a:cs typeface="Georgia"/>
                <a:sym typeface="Georgia"/>
              </a:rPr>
              <a:t>choice of words</a:t>
            </a:r>
            <a:r>
              <a:rPr lang="en">
                <a:latin typeface="Georgia"/>
                <a:ea typeface="Georgia"/>
                <a:cs typeface="Georgia"/>
                <a:sym typeface="Georgia"/>
              </a:rPr>
              <a:t> to be used.</a:t>
            </a:r>
            <a:endParaRPr>
              <a:latin typeface="Georgia"/>
              <a:ea typeface="Georgia"/>
              <a:cs typeface="Georgia"/>
              <a:sym typeface="Georgia"/>
            </a:endParaRPr>
          </a:p>
          <a:p>
            <a:pPr indent="0" lvl="0" marL="0" rtl="0" algn="l">
              <a:spcBef>
                <a:spcPts val="0"/>
              </a:spcBef>
              <a:spcAft>
                <a:spcPts val="0"/>
              </a:spcAft>
              <a:buNone/>
            </a:pPr>
            <a:r>
              <a:rPr lang="en">
                <a:latin typeface="Georgia"/>
                <a:ea typeface="Georgia"/>
                <a:cs typeface="Georgia"/>
                <a:sym typeface="Georgia"/>
              </a:rPr>
              <a:t> (2)  </a:t>
            </a:r>
            <a:r>
              <a:rPr lang="en">
                <a:solidFill>
                  <a:schemeClr val="accent5"/>
                </a:solidFill>
                <a:latin typeface="Georgia"/>
                <a:ea typeface="Georgia"/>
                <a:cs typeface="Georgia"/>
                <a:sym typeface="Georgia"/>
              </a:rPr>
              <a:t>motor  control</a:t>
            </a:r>
            <a:r>
              <a:rPr lang="en">
                <a:latin typeface="Georgia"/>
                <a:ea typeface="Georgia"/>
                <a:cs typeface="Georgia"/>
                <a:sym typeface="Georgia"/>
              </a:rPr>
              <a:t>  of  vocalization  and  the  actual  act  of vocalization itself.</a:t>
            </a:r>
            <a:br>
              <a:rPr lang="en">
                <a:latin typeface="Georgia"/>
                <a:ea typeface="Georgia"/>
                <a:cs typeface="Georgia"/>
                <a:sym typeface="Georgia"/>
              </a:rPr>
            </a:br>
            <a:r>
              <a:rPr lang="en">
                <a:latin typeface="Georgia"/>
                <a:ea typeface="Georgia"/>
                <a:cs typeface="Georgia"/>
                <a:sym typeface="Georgia"/>
              </a:rPr>
              <a:t>there’s two  principal  pathways  for  communication. The first pathway is involved in  hearing  and  speaking </a:t>
            </a:r>
            <a:r>
              <a:rPr lang="en">
                <a:latin typeface="Georgia"/>
                <a:ea typeface="Georgia"/>
                <a:cs typeface="Georgia"/>
                <a:sym typeface="Georgia"/>
              </a:rPr>
              <a:t>response</a:t>
            </a:r>
            <a:r>
              <a:rPr lang="en">
                <a:latin typeface="Georgia"/>
                <a:ea typeface="Georgia"/>
                <a:cs typeface="Georgia"/>
                <a:sym typeface="Georgia"/>
              </a:rPr>
              <a:t> and the second pathway in reading and then speaking in response.</a:t>
            </a:r>
            <a:endParaRPr>
              <a:latin typeface="Georgia"/>
              <a:ea typeface="Georgia"/>
              <a:cs typeface="Georgia"/>
              <a:sym typeface="Georgia"/>
            </a:endParaRPr>
          </a:p>
        </p:txBody>
      </p:sp>
      <p:pic>
        <p:nvPicPr>
          <p:cNvPr id="163" name="Google Shape;163;p19"/>
          <p:cNvPicPr preferRelativeResize="0"/>
          <p:nvPr/>
        </p:nvPicPr>
        <p:blipFill rotWithShape="1">
          <a:blip r:embed="rId3">
            <a:alphaModFix/>
          </a:blip>
          <a:srcRect b="5620" l="8492" r="6919" t="8564"/>
          <a:stretch/>
        </p:blipFill>
        <p:spPr>
          <a:xfrm>
            <a:off x="3870200" y="2289800"/>
            <a:ext cx="2877976" cy="2189850"/>
          </a:xfrm>
          <a:prstGeom prst="rect">
            <a:avLst/>
          </a:prstGeom>
          <a:noFill/>
          <a:ln>
            <a:noFill/>
          </a:ln>
        </p:spPr>
      </p:pic>
      <p:sp>
        <p:nvSpPr>
          <p:cNvPr id="164" name="Google Shape;164;p19"/>
          <p:cNvSpPr txBox="1"/>
          <p:nvPr/>
        </p:nvSpPr>
        <p:spPr>
          <a:xfrm>
            <a:off x="193683" y="2700675"/>
            <a:ext cx="3681900" cy="3425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Georgia"/>
                <a:ea typeface="Georgia"/>
                <a:cs typeface="Georgia"/>
                <a:sym typeface="Georgia"/>
              </a:rPr>
              <a:t>(1) reception in the </a:t>
            </a:r>
            <a:r>
              <a:rPr lang="en">
                <a:solidFill>
                  <a:schemeClr val="accent5"/>
                </a:solidFill>
                <a:latin typeface="Georgia"/>
                <a:ea typeface="Georgia"/>
                <a:cs typeface="Georgia"/>
                <a:sym typeface="Georgia"/>
              </a:rPr>
              <a:t>primary auditory area</a:t>
            </a:r>
            <a:r>
              <a:rPr lang="en">
                <a:latin typeface="Georgia"/>
                <a:ea typeface="Georgia"/>
                <a:cs typeface="Georgia"/>
                <a:sym typeface="Georgia"/>
              </a:rPr>
              <a:t> of the sound signals that encode the words</a:t>
            </a:r>
            <a:br>
              <a:rPr lang="en">
                <a:latin typeface="Georgia"/>
                <a:ea typeface="Georgia"/>
                <a:cs typeface="Georgia"/>
                <a:sym typeface="Georgia"/>
              </a:rPr>
            </a:br>
            <a:r>
              <a:rPr lang="en">
                <a:latin typeface="Georgia"/>
                <a:ea typeface="Georgia"/>
                <a:cs typeface="Georgia"/>
                <a:sym typeface="Georgia"/>
              </a:rPr>
              <a:t>(2) interpretation of the  words  in  </a:t>
            </a:r>
            <a:r>
              <a:rPr lang="en">
                <a:solidFill>
                  <a:schemeClr val="accent5"/>
                </a:solidFill>
                <a:latin typeface="Georgia"/>
                <a:ea typeface="Georgia"/>
                <a:cs typeface="Georgia"/>
                <a:sym typeface="Georgia"/>
              </a:rPr>
              <a:t>Wernicke’s  area</a:t>
            </a:r>
            <a:br>
              <a:rPr lang="en">
                <a:solidFill>
                  <a:schemeClr val="accent5"/>
                </a:solidFill>
                <a:latin typeface="Georgia"/>
                <a:ea typeface="Georgia"/>
                <a:cs typeface="Georgia"/>
                <a:sym typeface="Georgia"/>
              </a:rPr>
            </a:br>
            <a:r>
              <a:rPr lang="en">
                <a:latin typeface="Georgia"/>
                <a:ea typeface="Georgia"/>
                <a:cs typeface="Georgia"/>
                <a:sym typeface="Georgia"/>
              </a:rPr>
              <a:t> (3)  determination,  also  in </a:t>
            </a:r>
            <a:r>
              <a:rPr lang="en">
                <a:solidFill>
                  <a:schemeClr val="accent5"/>
                </a:solidFill>
                <a:latin typeface="Georgia"/>
                <a:ea typeface="Georgia"/>
                <a:cs typeface="Georgia"/>
                <a:sym typeface="Georgia"/>
              </a:rPr>
              <a:t>Wernicke’s  area</a:t>
            </a:r>
            <a:r>
              <a:rPr lang="en">
                <a:latin typeface="Georgia"/>
                <a:ea typeface="Georgia"/>
                <a:cs typeface="Georgia"/>
                <a:sym typeface="Georgia"/>
              </a:rPr>
              <a:t>,  of  the  thoughts  and  the  words  to  be spoken</a:t>
            </a:r>
            <a:br>
              <a:rPr lang="en">
                <a:latin typeface="Georgia"/>
                <a:ea typeface="Georgia"/>
                <a:cs typeface="Georgia"/>
                <a:sym typeface="Georgia"/>
              </a:rPr>
            </a:br>
            <a:r>
              <a:rPr lang="en">
                <a:latin typeface="Georgia"/>
                <a:ea typeface="Georgia"/>
                <a:cs typeface="Georgia"/>
                <a:sym typeface="Georgia"/>
              </a:rPr>
              <a:t>(4) transmission of signals from </a:t>
            </a:r>
            <a:r>
              <a:rPr lang="en">
                <a:solidFill>
                  <a:schemeClr val="accent5"/>
                </a:solidFill>
                <a:latin typeface="Georgia"/>
                <a:ea typeface="Georgia"/>
                <a:cs typeface="Georgia"/>
                <a:sym typeface="Georgia"/>
              </a:rPr>
              <a:t>Wernicke’s area</a:t>
            </a:r>
            <a:r>
              <a:rPr lang="en">
                <a:latin typeface="Georgia"/>
                <a:ea typeface="Georgia"/>
                <a:cs typeface="Georgia"/>
                <a:sym typeface="Georgia"/>
              </a:rPr>
              <a:t> to </a:t>
            </a:r>
            <a:r>
              <a:rPr lang="en">
                <a:solidFill>
                  <a:schemeClr val="accent5"/>
                </a:solidFill>
                <a:latin typeface="Georgia"/>
                <a:ea typeface="Georgia"/>
                <a:cs typeface="Georgia"/>
                <a:sym typeface="Georgia"/>
              </a:rPr>
              <a:t>Broca’s area</a:t>
            </a:r>
            <a:r>
              <a:rPr lang="en">
                <a:latin typeface="Georgia"/>
                <a:ea typeface="Georgia"/>
                <a:cs typeface="Georgia"/>
                <a:sym typeface="Georgia"/>
              </a:rPr>
              <a:t> by way of the </a:t>
            </a:r>
            <a:r>
              <a:rPr lang="en">
                <a:solidFill>
                  <a:schemeClr val="accent5"/>
                </a:solidFill>
                <a:latin typeface="Georgia"/>
                <a:ea typeface="Georgia"/>
                <a:cs typeface="Georgia"/>
                <a:sym typeface="Georgia"/>
              </a:rPr>
              <a:t>arcuate fasciculus</a:t>
            </a:r>
            <a:br>
              <a:rPr lang="en">
                <a:solidFill>
                  <a:schemeClr val="accent5"/>
                </a:solidFill>
                <a:latin typeface="Georgia"/>
                <a:ea typeface="Georgia"/>
                <a:cs typeface="Georgia"/>
                <a:sym typeface="Georgia"/>
              </a:rPr>
            </a:br>
            <a:r>
              <a:rPr lang="en">
                <a:latin typeface="Georgia"/>
                <a:ea typeface="Georgia"/>
                <a:cs typeface="Georgia"/>
                <a:sym typeface="Georgia"/>
              </a:rPr>
              <a:t>(5) activation of the skilled motor programs in </a:t>
            </a:r>
            <a:r>
              <a:rPr lang="en">
                <a:solidFill>
                  <a:schemeClr val="accent5"/>
                </a:solidFill>
                <a:latin typeface="Georgia"/>
                <a:ea typeface="Georgia"/>
                <a:cs typeface="Georgia"/>
                <a:sym typeface="Georgia"/>
              </a:rPr>
              <a:t>Broca’s area</a:t>
            </a:r>
            <a:r>
              <a:rPr lang="en">
                <a:latin typeface="Georgia"/>
                <a:ea typeface="Georgia"/>
                <a:cs typeface="Georgia"/>
                <a:sym typeface="Georgia"/>
              </a:rPr>
              <a:t> for control of word formation</a:t>
            </a:r>
            <a:br>
              <a:rPr lang="en">
                <a:latin typeface="Georgia"/>
                <a:ea typeface="Georgia"/>
                <a:cs typeface="Georgia"/>
                <a:sym typeface="Georgia"/>
              </a:rPr>
            </a:br>
            <a:r>
              <a:rPr lang="en">
                <a:latin typeface="Georgia"/>
                <a:ea typeface="Georgia"/>
                <a:cs typeface="Georgia"/>
                <a:sym typeface="Georgia"/>
              </a:rPr>
              <a:t>(6) transmission of appropriate signals into the motor cortex to control the speech muscles.</a:t>
            </a:r>
            <a:br>
              <a:rPr lang="en">
                <a:latin typeface="Georgia"/>
                <a:ea typeface="Georgia"/>
                <a:cs typeface="Georgia"/>
                <a:sym typeface="Georgia"/>
              </a:rPr>
            </a:br>
            <a:endParaRPr>
              <a:latin typeface="Georgia"/>
              <a:ea typeface="Georgia"/>
              <a:cs typeface="Georgia"/>
              <a:sym typeface="Georgia"/>
            </a:endParaRPr>
          </a:p>
        </p:txBody>
      </p:sp>
      <p:sp>
        <p:nvSpPr>
          <p:cNvPr id="165" name="Google Shape;165;p19"/>
          <p:cNvSpPr txBox="1"/>
          <p:nvPr/>
        </p:nvSpPr>
        <p:spPr>
          <a:xfrm>
            <a:off x="193684" y="2209980"/>
            <a:ext cx="54864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highlight>
                  <a:srgbClr val="EA9999"/>
                </a:highlight>
                <a:latin typeface="Merriweather"/>
                <a:ea typeface="Merriweather"/>
                <a:cs typeface="Merriweather"/>
                <a:sym typeface="Merriweather"/>
              </a:rPr>
              <a:t>Auditory Language Perception</a:t>
            </a:r>
            <a:br>
              <a:rPr lang="en">
                <a:solidFill>
                  <a:srgbClr val="FFFFFF"/>
                </a:solidFill>
                <a:highlight>
                  <a:srgbClr val="EA9999"/>
                </a:highlight>
                <a:latin typeface="Merriweather"/>
                <a:ea typeface="Merriweather"/>
                <a:cs typeface="Merriweather"/>
                <a:sym typeface="Merriweather"/>
              </a:rPr>
            </a:br>
            <a:r>
              <a:rPr lang="en">
                <a:solidFill>
                  <a:srgbClr val="FFFFFF"/>
                </a:solidFill>
                <a:highlight>
                  <a:srgbClr val="EA9999"/>
                </a:highlight>
                <a:latin typeface="Merriweather"/>
                <a:ea typeface="Merriweather"/>
                <a:cs typeface="Merriweather"/>
                <a:sym typeface="Merriweather"/>
              </a:rPr>
              <a:t>“Hearing-Talking”</a:t>
            </a:r>
            <a:endParaRPr>
              <a:solidFill>
                <a:srgbClr val="FFFFFF"/>
              </a:solidFill>
              <a:highlight>
                <a:srgbClr val="EA9999"/>
              </a:highlight>
              <a:latin typeface="Merriweather"/>
              <a:ea typeface="Merriweather"/>
              <a:cs typeface="Merriweather"/>
              <a:sym typeface="Merriweather"/>
            </a:endParaRPr>
          </a:p>
          <a:p>
            <a:pPr indent="0" lvl="0" marL="0" rtl="0" algn="l">
              <a:spcBef>
                <a:spcPts val="0"/>
              </a:spcBef>
              <a:spcAft>
                <a:spcPts val="0"/>
              </a:spcAft>
              <a:buNone/>
            </a:pPr>
            <a:r>
              <a:t/>
            </a:r>
            <a:endParaRPr>
              <a:solidFill>
                <a:srgbClr val="FFFFFF"/>
              </a:solidFill>
            </a:endParaRPr>
          </a:p>
        </p:txBody>
      </p:sp>
      <p:sp>
        <p:nvSpPr>
          <p:cNvPr id="166" name="Google Shape;166;p19"/>
          <p:cNvSpPr txBox="1"/>
          <p:nvPr/>
        </p:nvSpPr>
        <p:spPr>
          <a:xfrm>
            <a:off x="229912" y="6458367"/>
            <a:ext cx="6087600" cy="149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latin typeface="Georgia"/>
                <a:ea typeface="Georgia"/>
                <a:cs typeface="Georgia"/>
                <a:sym typeface="Georgia"/>
              </a:rPr>
              <a:t>the  comparable  steps  in reading and then speaking in response. The initial receptive area for the words is in </a:t>
            </a:r>
            <a:r>
              <a:rPr lang="en">
                <a:solidFill>
                  <a:schemeClr val="accent5"/>
                </a:solidFill>
                <a:latin typeface="Georgia"/>
                <a:ea typeface="Georgia"/>
                <a:cs typeface="Georgia"/>
                <a:sym typeface="Georgia"/>
              </a:rPr>
              <a:t>the primary visual area</a:t>
            </a:r>
            <a:r>
              <a:rPr lang="en">
                <a:latin typeface="Georgia"/>
                <a:ea typeface="Georgia"/>
                <a:cs typeface="Georgia"/>
                <a:sym typeface="Georgia"/>
              </a:rPr>
              <a:t> rather than in the </a:t>
            </a:r>
            <a:r>
              <a:rPr lang="en">
                <a:solidFill>
                  <a:srgbClr val="D5A6BD"/>
                </a:solidFill>
                <a:latin typeface="Georgia"/>
                <a:ea typeface="Georgia"/>
                <a:cs typeface="Georgia"/>
                <a:sym typeface="Georgia"/>
              </a:rPr>
              <a:t>primary auditory area</a:t>
            </a:r>
            <a:r>
              <a:rPr lang="en">
                <a:latin typeface="Georgia"/>
                <a:ea typeface="Georgia"/>
                <a:cs typeface="Georgia"/>
                <a:sym typeface="Georgia"/>
              </a:rPr>
              <a:t>. The information then passes through early stages of interpretation in the </a:t>
            </a:r>
            <a:r>
              <a:rPr lang="en">
                <a:solidFill>
                  <a:schemeClr val="accent5"/>
                </a:solidFill>
                <a:latin typeface="Georgia"/>
                <a:ea typeface="Georgia"/>
                <a:cs typeface="Georgia"/>
                <a:sym typeface="Georgia"/>
              </a:rPr>
              <a:t>angular gyrus</a:t>
            </a:r>
            <a:r>
              <a:rPr lang="en">
                <a:latin typeface="Georgia"/>
                <a:ea typeface="Georgia"/>
                <a:cs typeface="Georgia"/>
                <a:sym typeface="Georgia"/>
              </a:rPr>
              <a:t> region  and  finally  reaches  its  full  level  of  recognition  in </a:t>
            </a:r>
            <a:r>
              <a:rPr lang="en">
                <a:solidFill>
                  <a:schemeClr val="accent5"/>
                </a:solidFill>
                <a:latin typeface="Georgia"/>
                <a:ea typeface="Georgia"/>
                <a:cs typeface="Georgia"/>
                <a:sym typeface="Georgia"/>
              </a:rPr>
              <a:t>Wernicke’s area</a:t>
            </a:r>
            <a:r>
              <a:rPr lang="en">
                <a:latin typeface="Georgia"/>
                <a:ea typeface="Georgia"/>
                <a:cs typeface="Georgia"/>
                <a:sym typeface="Georgia"/>
              </a:rPr>
              <a:t>. From here, the sequence is the same as for speaking in response to the spoken word.</a:t>
            </a:r>
            <a:br>
              <a:rPr lang="en">
                <a:latin typeface="Georgia"/>
                <a:ea typeface="Georgia"/>
                <a:cs typeface="Georgia"/>
                <a:sym typeface="Georgia"/>
              </a:rPr>
            </a:br>
            <a:endParaRPr>
              <a:latin typeface="Georgia"/>
              <a:ea typeface="Georgia"/>
              <a:cs typeface="Georgia"/>
              <a:sym typeface="Georgia"/>
            </a:endParaRPr>
          </a:p>
        </p:txBody>
      </p:sp>
      <p:sp>
        <p:nvSpPr>
          <p:cNvPr id="167" name="Google Shape;167;p19"/>
          <p:cNvSpPr txBox="1"/>
          <p:nvPr/>
        </p:nvSpPr>
        <p:spPr>
          <a:xfrm>
            <a:off x="193687" y="5914274"/>
            <a:ext cx="31251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highlight>
                  <a:srgbClr val="EA9999"/>
                </a:highlight>
                <a:latin typeface="Merriweather"/>
                <a:ea typeface="Merriweather"/>
                <a:cs typeface="Merriweather"/>
                <a:sym typeface="Merriweather"/>
              </a:rPr>
              <a:t>Visual Language Perception</a:t>
            </a:r>
            <a:endParaRPr>
              <a:solidFill>
                <a:srgbClr val="FFFFFF"/>
              </a:solidFill>
              <a:highlight>
                <a:srgbClr val="EA9999"/>
              </a:highlight>
              <a:latin typeface="Merriweather"/>
              <a:ea typeface="Merriweather"/>
              <a:cs typeface="Merriweather"/>
              <a:sym typeface="Merriweather"/>
            </a:endParaRPr>
          </a:p>
          <a:p>
            <a:pPr indent="0" lvl="0" marL="0" rtl="0" algn="l">
              <a:spcBef>
                <a:spcPts val="0"/>
              </a:spcBef>
              <a:spcAft>
                <a:spcPts val="0"/>
              </a:spcAft>
              <a:buNone/>
            </a:pPr>
            <a:r>
              <a:rPr lang="en">
                <a:solidFill>
                  <a:srgbClr val="FFFFFF"/>
                </a:solidFill>
                <a:highlight>
                  <a:srgbClr val="EA9999"/>
                </a:highlight>
                <a:latin typeface="Merriweather"/>
                <a:ea typeface="Merriweather"/>
                <a:cs typeface="Merriweather"/>
                <a:sym typeface="Merriweather"/>
              </a:rPr>
              <a:t>“Reading”</a:t>
            </a:r>
            <a:br>
              <a:rPr lang="en">
                <a:solidFill>
                  <a:srgbClr val="FFFFFF"/>
                </a:solidFill>
                <a:highlight>
                  <a:srgbClr val="EA9999"/>
                </a:highlight>
                <a:latin typeface="Merriweather"/>
                <a:ea typeface="Merriweather"/>
                <a:cs typeface="Merriweather"/>
                <a:sym typeface="Merriweather"/>
              </a:rPr>
            </a:br>
            <a:endParaRPr>
              <a:solidFill>
                <a:srgbClr val="FFFFFF"/>
              </a:solidFill>
              <a:highlight>
                <a:srgbClr val="EA9999"/>
              </a:highlight>
              <a:latin typeface="Merriweather"/>
              <a:ea typeface="Merriweather"/>
              <a:cs typeface="Merriweather"/>
              <a:sym typeface="Merriweather"/>
            </a:endParaRPr>
          </a:p>
        </p:txBody>
      </p:sp>
      <p:pic>
        <p:nvPicPr>
          <p:cNvPr id="168" name="Google Shape;168;p19"/>
          <p:cNvPicPr preferRelativeResize="0"/>
          <p:nvPr/>
        </p:nvPicPr>
        <p:blipFill>
          <a:blip r:embed="rId4">
            <a:alphaModFix/>
          </a:blip>
          <a:stretch>
            <a:fillRect/>
          </a:stretch>
        </p:blipFill>
        <p:spPr>
          <a:xfrm>
            <a:off x="4027988" y="4632050"/>
            <a:ext cx="2641649" cy="1826675"/>
          </a:xfrm>
          <a:prstGeom prst="rect">
            <a:avLst/>
          </a:prstGeom>
          <a:noFill/>
          <a:ln>
            <a:noFill/>
          </a:ln>
        </p:spPr>
      </p:pic>
      <p:pic>
        <p:nvPicPr>
          <p:cNvPr id="169" name="Google Shape;169;p19"/>
          <p:cNvPicPr preferRelativeResize="0"/>
          <p:nvPr/>
        </p:nvPicPr>
        <p:blipFill>
          <a:blip r:embed="rId5">
            <a:alphaModFix/>
          </a:blip>
          <a:stretch>
            <a:fillRect/>
          </a:stretch>
        </p:blipFill>
        <p:spPr>
          <a:xfrm>
            <a:off x="12642892" y="982585"/>
            <a:ext cx="6858000" cy="5143500"/>
          </a:xfrm>
          <a:prstGeom prst="rect">
            <a:avLst/>
          </a:prstGeom>
          <a:noFill/>
          <a:ln>
            <a:noFill/>
          </a:ln>
        </p:spPr>
      </p:pic>
      <p:pic>
        <p:nvPicPr>
          <p:cNvPr id="170" name="Google Shape;170;p19"/>
          <p:cNvPicPr preferRelativeResize="0"/>
          <p:nvPr/>
        </p:nvPicPr>
        <p:blipFill>
          <a:blip r:embed="rId6">
            <a:alphaModFix/>
          </a:blip>
          <a:stretch>
            <a:fillRect/>
          </a:stretch>
        </p:blipFill>
        <p:spPr>
          <a:xfrm>
            <a:off x="12458137" y="6729255"/>
            <a:ext cx="2877976" cy="1487767"/>
          </a:xfrm>
          <a:prstGeom prst="rect">
            <a:avLst/>
          </a:prstGeom>
          <a:noFill/>
          <a:ln>
            <a:noFill/>
          </a:ln>
        </p:spPr>
      </p:pic>
      <p:sp>
        <p:nvSpPr>
          <p:cNvPr id="171" name="Google Shape;171;p19"/>
          <p:cNvSpPr txBox="1"/>
          <p:nvPr/>
        </p:nvSpPr>
        <p:spPr>
          <a:xfrm>
            <a:off x="229900" y="7810825"/>
            <a:ext cx="1980600" cy="406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highlight>
                  <a:srgbClr val="EA9999"/>
                </a:highlight>
                <a:latin typeface="Georgia"/>
                <a:ea typeface="Georgia"/>
                <a:cs typeface="Georgia"/>
                <a:sym typeface="Georgia"/>
              </a:rPr>
              <a:t>Association</a:t>
            </a:r>
            <a:r>
              <a:rPr lang="en" sz="1800">
                <a:highlight>
                  <a:srgbClr val="EA9999"/>
                </a:highlight>
                <a:latin typeface="Georgia"/>
                <a:ea typeface="Georgia"/>
                <a:cs typeface="Georgia"/>
                <a:sym typeface="Georgia"/>
              </a:rPr>
              <a:t> Areas </a:t>
            </a:r>
            <a:endParaRPr sz="1800">
              <a:highlight>
                <a:srgbClr val="EA9999"/>
              </a:highlight>
              <a:latin typeface="Georgia"/>
              <a:ea typeface="Georgia"/>
              <a:cs typeface="Georgia"/>
              <a:sym typeface="Georgia"/>
            </a:endParaRPr>
          </a:p>
        </p:txBody>
      </p:sp>
      <p:sp>
        <p:nvSpPr>
          <p:cNvPr id="172" name="Google Shape;172;p19"/>
          <p:cNvSpPr txBox="1"/>
          <p:nvPr/>
        </p:nvSpPr>
        <p:spPr>
          <a:xfrm>
            <a:off x="229900" y="8186550"/>
            <a:ext cx="6170700" cy="828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These  areas  receive  and  analyze  signals simultaneously  from  multiple  regions  of  both the motor and sensory cortices as well as from subcortical structures.</a:t>
            </a:r>
            <a:br>
              <a:rPr lang="en"/>
            </a:b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6" name="Shape 176"/>
        <p:cNvGrpSpPr/>
        <p:nvPr/>
      </p:nvGrpSpPr>
      <p:grpSpPr>
        <a:xfrm>
          <a:off x="0" y="0"/>
          <a:ext cx="0" cy="0"/>
          <a:chOff x="0" y="0"/>
          <a:chExt cx="0" cy="0"/>
        </a:xfrm>
      </p:grpSpPr>
      <p:sp>
        <p:nvSpPr>
          <p:cNvPr id="177" name="Google Shape;177;p20"/>
          <p:cNvSpPr txBox="1"/>
          <p:nvPr>
            <p:ph idx="1" type="body"/>
          </p:nvPr>
        </p:nvSpPr>
        <p:spPr>
          <a:xfrm>
            <a:off x="9604316" y="1809344"/>
            <a:ext cx="6390300" cy="6073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t/>
            </a:r>
            <a:endParaRPr/>
          </a:p>
        </p:txBody>
      </p:sp>
      <p:sp>
        <p:nvSpPr>
          <p:cNvPr id="178" name="Google Shape;178;p20"/>
          <p:cNvSpPr txBox="1"/>
          <p:nvPr/>
        </p:nvSpPr>
        <p:spPr>
          <a:xfrm>
            <a:off x="253034" y="2280184"/>
            <a:ext cx="55647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FFFFFF"/>
                </a:solidFill>
                <a:highlight>
                  <a:srgbClr val="EA9999"/>
                </a:highlight>
                <a:latin typeface="Georgia"/>
                <a:ea typeface="Georgia"/>
                <a:cs typeface="Georgia"/>
                <a:sym typeface="Georgia"/>
              </a:rPr>
              <a:t>Speech chain</a:t>
            </a:r>
            <a:endParaRPr sz="1800">
              <a:solidFill>
                <a:srgbClr val="FFFFFF"/>
              </a:solidFill>
              <a:highlight>
                <a:srgbClr val="EA9999"/>
              </a:highlight>
              <a:latin typeface="Georgia"/>
              <a:ea typeface="Georgia"/>
              <a:cs typeface="Georgia"/>
              <a:sym typeface="Georgia"/>
            </a:endParaRPr>
          </a:p>
        </p:txBody>
      </p:sp>
      <p:pic>
        <p:nvPicPr>
          <p:cNvPr id="179" name="Google Shape;179;p20"/>
          <p:cNvPicPr preferRelativeResize="0"/>
          <p:nvPr/>
        </p:nvPicPr>
        <p:blipFill>
          <a:blip r:embed="rId3">
            <a:alphaModFix/>
          </a:blip>
          <a:stretch>
            <a:fillRect/>
          </a:stretch>
        </p:blipFill>
        <p:spPr>
          <a:xfrm>
            <a:off x="580806" y="2734675"/>
            <a:ext cx="5564731" cy="2876683"/>
          </a:xfrm>
          <a:prstGeom prst="rect">
            <a:avLst/>
          </a:prstGeom>
          <a:noFill/>
          <a:ln>
            <a:noFill/>
          </a:ln>
        </p:spPr>
      </p:pic>
      <p:sp>
        <p:nvSpPr>
          <p:cNvPr id="180" name="Google Shape;180;p20"/>
          <p:cNvSpPr txBox="1"/>
          <p:nvPr/>
        </p:nvSpPr>
        <p:spPr>
          <a:xfrm>
            <a:off x="253025" y="99520"/>
            <a:ext cx="5486400" cy="90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Georgia"/>
                <a:ea typeface="Georgia"/>
                <a:cs typeface="Georgia"/>
                <a:sym typeface="Georgia"/>
              </a:rPr>
              <a:t>The most important association areas are: </a:t>
            </a:r>
            <a:endParaRPr sz="1200">
              <a:latin typeface="Georgia"/>
              <a:ea typeface="Georgia"/>
              <a:cs typeface="Georgia"/>
              <a:sym typeface="Georgia"/>
            </a:endParaRPr>
          </a:p>
          <a:p>
            <a:pPr indent="-304800" lvl="0" marL="457200" rtl="0" algn="l">
              <a:spcBef>
                <a:spcPts val="0"/>
              </a:spcBef>
              <a:spcAft>
                <a:spcPts val="0"/>
              </a:spcAft>
              <a:buSzPts val="1200"/>
              <a:buFont typeface="Georgia"/>
              <a:buChar char="-"/>
            </a:pPr>
            <a:r>
              <a:rPr lang="en" sz="1200">
                <a:solidFill>
                  <a:schemeClr val="accent4"/>
                </a:solidFill>
                <a:latin typeface="Georgia"/>
                <a:ea typeface="Georgia"/>
                <a:cs typeface="Georgia"/>
                <a:sym typeface="Georgia"/>
              </a:rPr>
              <a:t>Parieto</a:t>
            </a:r>
            <a:r>
              <a:rPr lang="en" sz="1200">
                <a:solidFill>
                  <a:schemeClr val="accent5"/>
                </a:solidFill>
                <a:latin typeface="Georgia"/>
                <a:ea typeface="Georgia"/>
                <a:cs typeface="Georgia"/>
                <a:sym typeface="Georgia"/>
              </a:rPr>
              <a:t>occipito</a:t>
            </a:r>
            <a:r>
              <a:rPr lang="en" sz="1200">
                <a:solidFill>
                  <a:srgbClr val="D5A6BD"/>
                </a:solidFill>
                <a:latin typeface="Georgia"/>
                <a:ea typeface="Georgia"/>
                <a:cs typeface="Georgia"/>
                <a:sym typeface="Georgia"/>
              </a:rPr>
              <a:t>temporal </a:t>
            </a:r>
            <a:r>
              <a:rPr lang="en" sz="1200">
                <a:latin typeface="Georgia"/>
                <a:ea typeface="Georgia"/>
                <a:cs typeface="Georgia"/>
                <a:sym typeface="Georgia"/>
              </a:rPr>
              <a:t>association area </a:t>
            </a:r>
            <a:endParaRPr sz="1200">
              <a:latin typeface="Georgia"/>
              <a:ea typeface="Georgia"/>
              <a:cs typeface="Georgia"/>
              <a:sym typeface="Georgia"/>
            </a:endParaRPr>
          </a:p>
          <a:p>
            <a:pPr indent="-304800" lvl="0" marL="457200" rtl="0" algn="l">
              <a:spcBef>
                <a:spcPts val="0"/>
              </a:spcBef>
              <a:spcAft>
                <a:spcPts val="0"/>
              </a:spcAft>
              <a:buSzPts val="1200"/>
              <a:buFont typeface="Georgia"/>
              <a:buChar char="-"/>
            </a:pPr>
            <a:r>
              <a:rPr lang="en" sz="1200">
                <a:latin typeface="Georgia"/>
                <a:ea typeface="Georgia"/>
                <a:cs typeface="Georgia"/>
                <a:sym typeface="Georgia"/>
              </a:rPr>
              <a:t>Prefrontal association area </a:t>
            </a:r>
            <a:endParaRPr sz="1200">
              <a:latin typeface="Georgia"/>
              <a:ea typeface="Georgia"/>
              <a:cs typeface="Georgia"/>
              <a:sym typeface="Georgia"/>
            </a:endParaRPr>
          </a:p>
          <a:p>
            <a:pPr indent="-304800" lvl="0" marL="457200" rtl="0" algn="l">
              <a:spcBef>
                <a:spcPts val="0"/>
              </a:spcBef>
              <a:spcAft>
                <a:spcPts val="0"/>
              </a:spcAft>
              <a:buSzPts val="1200"/>
              <a:buFont typeface="Georgia"/>
              <a:buChar char="-"/>
            </a:pPr>
            <a:r>
              <a:rPr lang="en" sz="1200">
                <a:latin typeface="Georgia"/>
                <a:ea typeface="Georgia"/>
                <a:cs typeface="Georgia"/>
                <a:sym typeface="Georgia"/>
              </a:rPr>
              <a:t>Limbic association area.</a:t>
            </a:r>
            <a:br>
              <a:rPr lang="en" sz="1200">
                <a:latin typeface="Georgia"/>
                <a:ea typeface="Georgia"/>
                <a:cs typeface="Georgia"/>
                <a:sym typeface="Georgia"/>
              </a:rPr>
            </a:br>
            <a:endParaRPr sz="1200">
              <a:latin typeface="Georgia"/>
              <a:ea typeface="Georgia"/>
              <a:cs typeface="Georgia"/>
              <a:sym typeface="Georgia"/>
            </a:endParaRPr>
          </a:p>
        </p:txBody>
      </p:sp>
      <p:sp>
        <p:nvSpPr>
          <p:cNvPr id="181" name="Google Shape;181;p20"/>
          <p:cNvSpPr txBox="1"/>
          <p:nvPr/>
        </p:nvSpPr>
        <p:spPr>
          <a:xfrm>
            <a:off x="272600" y="1000428"/>
            <a:ext cx="5486400" cy="44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FFFFFF"/>
                </a:solidFill>
                <a:highlight>
                  <a:srgbClr val="EA9999"/>
                </a:highlight>
                <a:latin typeface="Georgia"/>
                <a:ea typeface="Georgia"/>
                <a:cs typeface="Georgia"/>
                <a:sym typeface="Georgia"/>
              </a:rPr>
              <a:t>Parietooccipitotemporal association area :</a:t>
            </a:r>
            <a:endParaRPr sz="1600">
              <a:solidFill>
                <a:srgbClr val="FFFFFF"/>
              </a:solidFill>
              <a:highlight>
                <a:srgbClr val="EA9999"/>
              </a:highlight>
              <a:latin typeface="Georgia"/>
              <a:ea typeface="Georgia"/>
              <a:cs typeface="Georgia"/>
              <a:sym typeface="Georgia"/>
            </a:endParaRPr>
          </a:p>
        </p:txBody>
      </p:sp>
      <p:sp>
        <p:nvSpPr>
          <p:cNvPr id="182" name="Google Shape;182;p20"/>
          <p:cNvSpPr txBox="1"/>
          <p:nvPr/>
        </p:nvSpPr>
        <p:spPr>
          <a:xfrm>
            <a:off x="311750" y="1379276"/>
            <a:ext cx="5486400" cy="900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Georgia"/>
                <a:ea typeface="Georgia"/>
                <a:cs typeface="Georgia"/>
                <a:sym typeface="Georgia"/>
              </a:rPr>
              <a:t>1. Analysis of the Spatial Coordinates of the Body. </a:t>
            </a:r>
            <a:endParaRPr sz="1200">
              <a:latin typeface="Georgia"/>
              <a:ea typeface="Georgia"/>
              <a:cs typeface="Georgia"/>
              <a:sym typeface="Georgia"/>
            </a:endParaRPr>
          </a:p>
          <a:p>
            <a:pPr indent="0" lvl="0" marL="0" rtl="0" algn="l">
              <a:spcBef>
                <a:spcPts val="0"/>
              </a:spcBef>
              <a:spcAft>
                <a:spcPts val="0"/>
              </a:spcAft>
              <a:buNone/>
            </a:pPr>
            <a:r>
              <a:rPr lang="en" sz="1200">
                <a:latin typeface="Georgia"/>
                <a:ea typeface="Georgia"/>
                <a:cs typeface="Georgia"/>
                <a:sym typeface="Georgia"/>
              </a:rPr>
              <a:t>2. Area for Language Comprehension. </a:t>
            </a:r>
            <a:endParaRPr sz="1200">
              <a:latin typeface="Georgia"/>
              <a:ea typeface="Georgia"/>
              <a:cs typeface="Georgia"/>
              <a:sym typeface="Georgia"/>
            </a:endParaRPr>
          </a:p>
          <a:p>
            <a:pPr indent="0" lvl="0" marL="0" rtl="0" algn="l">
              <a:spcBef>
                <a:spcPts val="0"/>
              </a:spcBef>
              <a:spcAft>
                <a:spcPts val="0"/>
              </a:spcAft>
              <a:buNone/>
            </a:pPr>
            <a:r>
              <a:rPr lang="en" sz="1200">
                <a:latin typeface="Georgia"/>
                <a:ea typeface="Georgia"/>
                <a:cs typeface="Georgia"/>
                <a:sym typeface="Georgia"/>
              </a:rPr>
              <a:t>3. Area for Initial Processing of Visual Language (Reading).</a:t>
            </a:r>
            <a:endParaRPr sz="1200">
              <a:latin typeface="Georgia"/>
              <a:ea typeface="Georgia"/>
              <a:cs typeface="Georgia"/>
              <a:sym typeface="Georgia"/>
            </a:endParaRPr>
          </a:p>
          <a:p>
            <a:pPr indent="0" lvl="0" marL="0" rtl="0" algn="l">
              <a:spcBef>
                <a:spcPts val="0"/>
              </a:spcBef>
              <a:spcAft>
                <a:spcPts val="0"/>
              </a:spcAft>
              <a:buNone/>
            </a:pPr>
            <a:r>
              <a:rPr lang="en" sz="1200">
                <a:latin typeface="Georgia"/>
                <a:ea typeface="Georgia"/>
                <a:cs typeface="Georgia"/>
                <a:sym typeface="Georgia"/>
              </a:rPr>
              <a:t>4. Area for Naming Objects.</a:t>
            </a:r>
            <a:br>
              <a:rPr lang="en" sz="1200">
                <a:latin typeface="Georgia"/>
                <a:ea typeface="Georgia"/>
                <a:cs typeface="Georgia"/>
                <a:sym typeface="Georgia"/>
              </a:rPr>
            </a:br>
            <a:endParaRPr sz="1200">
              <a:latin typeface="Georgia"/>
              <a:ea typeface="Georgia"/>
              <a:cs typeface="Georgia"/>
              <a:sym typeface="Georgia"/>
            </a:endParaRPr>
          </a:p>
        </p:txBody>
      </p:sp>
      <p:sp>
        <p:nvSpPr>
          <p:cNvPr id="183" name="Google Shape;183;p20"/>
          <p:cNvSpPr txBox="1"/>
          <p:nvPr/>
        </p:nvSpPr>
        <p:spPr>
          <a:xfrm>
            <a:off x="311750" y="5776125"/>
            <a:ext cx="3117300" cy="44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highlight>
                  <a:srgbClr val="E06666"/>
                </a:highlight>
                <a:latin typeface="Georgia"/>
                <a:ea typeface="Georgia"/>
                <a:cs typeface="Georgia"/>
                <a:sym typeface="Georgia"/>
              </a:rPr>
              <a:t>Mechanisms of articulation</a:t>
            </a:r>
            <a:r>
              <a:rPr lang="en"/>
              <a:t> </a:t>
            </a:r>
            <a:endParaRPr/>
          </a:p>
        </p:txBody>
      </p:sp>
      <p:pic>
        <p:nvPicPr>
          <p:cNvPr id="184" name="Google Shape;184;p20"/>
          <p:cNvPicPr preferRelativeResize="0"/>
          <p:nvPr/>
        </p:nvPicPr>
        <p:blipFill rotWithShape="1">
          <a:blip r:embed="rId4">
            <a:alphaModFix/>
          </a:blip>
          <a:srcRect b="0" l="0" r="0" t="0"/>
          <a:stretch/>
        </p:blipFill>
        <p:spPr>
          <a:xfrm>
            <a:off x="778875" y="6221625"/>
            <a:ext cx="5168602" cy="2876674"/>
          </a:xfrm>
          <a:prstGeom prst="rect">
            <a:avLst/>
          </a:prstGeom>
          <a:noFill/>
          <a:ln>
            <a:noFill/>
          </a:ln>
        </p:spPr>
      </p:pic>
      <p:sp>
        <p:nvSpPr>
          <p:cNvPr id="185" name="Google Shape;185;p20"/>
          <p:cNvSpPr/>
          <p:nvPr/>
        </p:nvSpPr>
        <p:spPr>
          <a:xfrm>
            <a:off x="538627" y="6189529"/>
            <a:ext cx="1754400" cy="642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20"/>
          <p:cNvSpPr/>
          <p:nvPr/>
        </p:nvSpPr>
        <p:spPr>
          <a:xfrm>
            <a:off x="3452433" y="6943825"/>
            <a:ext cx="2469600" cy="540600"/>
          </a:xfrm>
          <a:prstGeom prst="rect">
            <a:avLst/>
          </a:prstGeom>
          <a:noFill/>
          <a:ln cap="flat" cmpd="sng" w="2857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0" name="Shape 190"/>
        <p:cNvGrpSpPr/>
        <p:nvPr/>
      </p:nvGrpSpPr>
      <p:grpSpPr>
        <a:xfrm>
          <a:off x="0" y="0"/>
          <a:ext cx="0" cy="0"/>
          <a:chOff x="0" y="0"/>
          <a:chExt cx="0" cy="0"/>
        </a:xfrm>
      </p:grpSpPr>
      <p:sp>
        <p:nvSpPr>
          <p:cNvPr id="191" name="Google Shape;191;p21"/>
          <p:cNvSpPr txBox="1"/>
          <p:nvPr>
            <p:ph type="title"/>
          </p:nvPr>
        </p:nvSpPr>
        <p:spPr>
          <a:xfrm>
            <a:off x="9329721" y="1010831"/>
            <a:ext cx="6390300" cy="101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1"/>
          <p:cNvSpPr txBox="1"/>
          <p:nvPr/>
        </p:nvSpPr>
        <p:spPr>
          <a:xfrm>
            <a:off x="0" y="211150"/>
            <a:ext cx="6858000" cy="466800"/>
          </a:xfrm>
          <a:prstGeom prst="rect">
            <a:avLst/>
          </a:prstGeom>
          <a:solidFill>
            <a:srgbClr val="660000"/>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200">
                <a:solidFill>
                  <a:schemeClr val="lt1"/>
                </a:solidFill>
                <a:latin typeface="Merriweather"/>
                <a:ea typeface="Merriweather"/>
                <a:cs typeface="Merriweather"/>
                <a:sym typeface="Merriweather"/>
              </a:rPr>
              <a:t>S</a:t>
            </a:r>
            <a:r>
              <a:rPr lang="en" sz="2200">
                <a:solidFill>
                  <a:schemeClr val="lt1"/>
                </a:solidFill>
                <a:latin typeface="Merriweather"/>
                <a:ea typeface="Merriweather"/>
                <a:cs typeface="Merriweather"/>
                <a:sym typeface="Merriweather"/>
              </a:rPr>
              <a:t>peech </a:t>
            </a:r>
            <a:r>
              <a:rPr lang="en" sz="2200">
                <a:solidFill>
                  <a:srgbClr val="FFFFFF"/>
                </a:solidFill>
                <a:latin typeface="Merriweather"/>
                <a:ea typeface="Merriweather"/>
                <a:cs typeface="Merriweather"/>
                <a:sym typeface="Merriweather"/>
              </a:rPr>
              <a:t>d</a:t>
            </a:r>
            <a:r>
              <a:rPr lang="en" sz="2200">
                <a:solidFill>
                  <a:srgbClr val="FFFFFF"/>
                </a:solidFill>
                <a:latin typeface="Merriweather"/>
                <a:ea typeface="Merriweather"/>
                <a:cs typeface="Merriweather"/>
                <a:sym typeface="Merriweather"/>
              </a:rPr>
              <a:t>isorders </a:t>
            </a:r>
            <a:endParaRPr sz="2200">
              <a:solidFill>
                <a:srgbClr val="FFFFFF"/>
              </a:solidFill>
              <a:latin typeface="Merriweather"/>
              <a:ea typeface="Merriweather"/>
              <a:cs typeface="Merriweather"/>
              <a:sym typeface="Merriweather"/>
            </a:endParaRPr>
          </a:p>
        </p:txBody>
      </p:sp>
      <p:graphicFrame>
        <p:nvGraphicFramePr>
          <p:cNvPr id="193" name="Google Shape;193;p21"/>
          <p:cNvGraphicFramePr/>
          <p:nvPr/>
        </p:nvGraphicFramePr>
        <p:xfrm>
          <a:off x="1072925" y="831845"/>
          <a:ext cx="3000000" cy="3000000"/>
        </p:xfrm>
        <a:graphic>
          <a:graphicData uri="http://schemas.openxmlformats.org/drawingml/2006/table">
            <a:tbl>
              <a:tblPr>
                <a:noFill/>
                <a:tableStyleId>{4C23A7B3-16ED-43CF-9328-A47F35EC5ADB}</a:tableStyleId>
              </a:tblPr>
              <a:tblGrid>
                <a:gridCol w="2404975"/>
                <a:gridCol w="2404975"/>
              </a:tblGrid>
              <a:tr h="408725">
                <a:tc>
                  <a:txBody>
                    <a:bodyPr>
                      <a:noAutofit/>
                    </a:bodyPr>
                    <a:lstStyle/>
                    <a:p>
                      <a:pPr indent="0" lvl="0" marL="0" rtl="0" algn="l">
                        <a:spcBef>
                          <a:spcPts val="0"/>
                        </a:spcBef>
                        <a:spcAft>
                          <a:spcPts val="0"/>
                        </a:spcAft>
                        <a:buNone/>
                      </a:pPr>
                      <a:r>
                        <a:rPr lang="en" sz="1600">
                          <a:latin typeface="Georgia"/>
                          <a:ea typeface="Georgia"/>
                          <a:cs typeface="Georgia"/>
                          <a:sym typeface="Georgia"/>
                        </a:rPr>
                        <a:t>Area</a:t>
                      </a:r>
                      <a:endParaRPr sz="1600">
                        <a:latin typeface="Georgia"/>
                        <a:ea typeface="Georgia"/>
                        <a:cs typeface="Georgia"/>
                        <a:sym typeface="Georgia"/>
                      </a:endParaRPr>
                    </a:p>
                  </a:txBody>
                  <a:tcPr marT="91425" marB="91425" marR="91425" marL="91425">
                    <a:solidFill>
                      <a:srgbClr val="D9D2E9"/>
                    </a:solidFill>
                  </a:tcPr>
                </a:tc>
                <a:tc>
                  <a:txBody>
                    <a:bodyPr>
                      <a:noAutofit/>
                    </a:bodyPr>
                    <a:lstStyle/>
                    <a:p>
                      <a:pPr indent="0" lvl="0" marL="0" rtl="0" algn="l">
                        <a:spcBef>
                          <a:spcPts val="0"/>
                        </a:spcBef>
                        <a:spcAft>
                          <a:spcPts val="0"/>
                        </a:spcAft>
                        <a:buNone/>
                      </a:pPr>
                      <a:r>
                        <a:rPr lang="en" sz="1600">
                          <a:latin typeface="Georgia"/>
                          <a:ea typeface="Georgia"/>
                          <a:cs typeface="Georgia"/>
                          <a:sym typeface="Georgia"/>
                        </a:rPr>
                        <a:t>Lesion feature </a:t>
                      </a:r>
                      <a:endParaRPr sz="1600">
                        <a:latin typeface="Georgia"/>
                        <a:ea typeface="Georgia"/>
                        <a:cs typeface="Georgia"/>
                        <a:sym typeface="Georgia"/>
                      </a:endParaRPr>
                    </a:p>
                  </a:txBody>
                  <a:tcPr marT="91425" marB="91425" marR="91425" marL="91425">
                    <a:solidFill>
                      <a:srgbClr val="D9D2E9"/>
                    </a:solidFill>
                  </a:tcPr>
                </a:tc>
              </a:tr>
              <a:tr h="375225">
                <a:tc>
                  <a:txBody>
                    <a:bodyPr>
                      <a:noAutofit/>
                    </a:bodyPr>
                    <a:lstStyle/>
                    <a:p>
                      <a:pPr indent="0" lvl="0" marL="0" rtl="0" algn="l">
                        <a:spcBef>
                          <a:spcPts val="0"/>
                        </a:spcBef>
                        <a:spcAft>
                          <a:spcPts val="0"/>
                        </a:spcAft>
                        <a:buNone/>
                      </a:pPr>
                      <a:r>
                        <a:rPr lang="en" sz="1200">
                          <a:latin typeface="Georgia"/>
                          <a:ea typeface="Georgia"/>
                          <a:cs typeface="Georgia"/>
                          <a:sym typeface="Georgia"/>
                        </a:rPr>
                        <a:t>Auditory association areas</a:t>
                      </a:r>
                      <a:endParaRPr sz="1200">
                        <a:latin typeface="Georgia"/>
                        <a:ea typeface="Georgia"/>
                        <a:cs typeface="Georgia"/>
                        <a:sym typeface="Georgia"/>
                      </a:endParaRPr>
                    </a:p>
                  </a:txBody>
                  <a:tcPr marT="91425" marB="91425" marR="91425" marL="91425">
                    <a:solidFill>
                      <a:srgbClr val="FFF2CC"/>
                    </a:solidFill>
                  </a:tcPr>
                </a:tc>
                <a:tc>
                  <a:txBody>
                    <a:bodyPr>
                      <a:noAutofit/>
                    </a:bodyPr>
                    <a:lstStyle/>
                    <a:p>
                      <a:pPr indent="0" lvl="0" marL="0" rtl="0" algn="l">
                        <a:spcBef>
                          <a:spcPts val="0"/>
                        </a:spcBef>
                        <a:spcAft>
                          <a:spcPts val="0"/>
                        </a:spcAft>
                        <a:buNone/>
                      </a:pPr>
                      <a:r>
                        <a:rPr lang="en" sz="1200">
                          <a:latin typeface="Georgia"/>
                          <a:ea typeface="Georgia"/>
                          <a:cs typeface="Georgia"/>
                          <a:sym typeface="Georgia"/>
                        </a:rPr>
                        <a:t>Word deafness</a:t>
                      </a:r>
                      <a:endParaRPr sz="1200">
                        <a:latin typeface="Georgia"/>
                        <a:ea typeface="Georgia"/>
                        <a:cs typeface="Georgia"/>
                        <a:sym typeface="Georgia"/>
                      </a:endParaRPr>
                    </a:p>
                  </a:txBody>
                  <a:tcPr marT="91425" marB="91425" marR="91425" marL="91425">
                    <a:solidFill>
                      <a:srgbClr val="FFF2CC"/>
                    </a:solidFill>
                  </a:tcPr>
                </a:tc>
              </a:tr>
              <a:tr h="375225">
                <a:tc>
                  <a:txBody>
                    <a:bodyPr>
                      <a:noAutofit/>
                    </a:bodyPr>
                    <a:lstStyle/>
                    <a:p>
                      <a:pPr indent="0" lvl="0" marL="0" rtl="0" algn="l">
                        <a:spcBef>
                          <a:spcPts val="0"/>
                        </a:spcBef>
                        <a:spcAft>
                          <a:spcPts val="0"/>
                        </a:spcAft>
                        <a:buNone/>
                      </a:pPr>
                      <a:r>
                        <a:rPr lang="en" sz="1200">
                          <a:latin typeface="Georgia"/>
                          <a:ea typeface="Georgia"/>
                          <a:cs typeface="Georgia"/>
                          <a:sym typeface="Georgia"/>
                        </a:rPr>
                        <a:t>Visual association areas</a:t>
                      </a:r>
                      <a:endParaRPr sz="1200">
                        <a:latin typeface="Georgia"/>
                        <a:ea typeface="Georgia"/>
                        <a:cs typeface="Georgia"/>
                        <a:sym typeface="Georgia"/>
                      </a:endParaRPr>
                    </a:p>
                  </a:txBody>
                  <a:tcPr marT="91425" marB="91425" marR="91425" marL="91425">
                    <a:solidFill>
                      <a:srgbClr val="FFF2CC"/>
                    </a:solidFill>
                  </a:tcPr>
                </a:tc>
                <a:tc>
                  <a:txBody>
                    <a:bodyPr>
                      <a:noAutofit/>
                    </a:bodyPr>
                    <a:lstStyle/>
                    <a:p>
                      <a:pPr indent="0" lvl="0" marL="0" rtl="0" algn="l">
                        <a:spcBef>
                          <a:spcPts val="0"/>
                        </a:spcBef>
                        <a:spcAft>
                          <a:spcPts val="0"/>
                        </a:spcAft>
                        <a:buNone/>
                      </a:pPr>
                      <a:r>
                        <a:rPr lang="en" sz="1200">
                          <a:latin typeface="Georgia"/>
                          <a:ea typeface="Georgia"/>
                          <a:cs typeface="Georgia"/>
                          <a:sym typeface="Georgia"/>
                        </a:rPr>
                        <a:t>Word blindness “dyslexia”</a:t>
                      </a:r>
                      <a:endParaRPr sz="1200">
                        <a:latin typeface="Georgia"/>
                        <a:ea typeface="Georgia"/>
                        <a:cs typeface="Georgia"/>
                        <a:sym typeface="Georgia"/>
                      </a:endParaRPr>
                    </a:p>
                  </a:txBody>
                  <a:tcPr marT="91425" marB="91425" marR="91425" marL="91425">
                    <a:solidFill>
                      <a:srgbClr val="FFF2CC"/>
                    </a:solidFill>
                  </a:tcPr>
                </a:tc>
              </a:tr>
              <a:tr h="375225">
                <a:tc>
                  <a:txBody>
                    <a:bodyPr>
                      <a:noAutofit/>
                    </a:bodyPr>
                    <a:lstStyle/>
                    <a:p>
                      <a:pPr indent="0" lvl="0" marL="0" rtl="0" algn="l">
                        <a:spcBef>
                          <a:spcPts val="0"/>
                        </a:spcBef>
                        <a:spcAft>
                          <a:spcPts val="0"/>
                        </a:spcAft>
                        <a:buNone/>
                      </a:pPr>
                      <a:r>
                        <a:rPr lang="en" sz="1200">
                          <a:latin typeface="Georgia"/>
                          <a:ea typeface="Georgia"/>
                          <a:cs typeface="Georgia"/>
                          <a:sym typeface="Georgia"/>
                        </a:rPr>
                        <a:t>Wernicke's Aphasia</a:t>
                      </a:r>
                      <a:endParaRPr sz="1200">
                        <a:latin typeface="Georgia"/>
                        <a:ea typeface="Georgia"/>
                        <a:cs typeface="Georgia"/>
                        <a:sym typeface="Georgia"/>
                      </a:endParaRPr>
                    </a:p>
                  </a:txBody>
                  <a:tcPr marT="91425" marB="91425" marR="91425" marL="91425">
                    <a:solidFill>
                      <a:srgbClr val="FFF2CC"/>
                    </a:solidFill>
                  </a:tcPr>
                </a:tc>
                <a:tc>
                  <a:txBody>
                    <a:bodyPr>
                      <a:noAutofit/>
                    </a:bodyPr>
                    <a:lstStyle/>
                    <a:p>
                      <a:pPr indent="0" lvl="0" marL="0" rtl="0" algn="l">
                        <a:spcBef>
                          <a:spcPts val="0"/>
                        </a:spcBef>
                        <a:spcAft>
                          <a:spcPts val="0"/>
                        </a:spcAft>
                        <a:buNone/>
                      </a:pPr>
                      <a:r>
                        <a:rPr lang="en" sz="1200">
                          <a:latin typeface="Georgia"/>
                          <a:ea typeface="Georgia"/>
                          <a:cs typeface="Georgia"/>
                          <a:sym typeface="Georgia"/>
                        </a:rPr>
                        <a:t>Unable to interpret the thought</a:t>
                      </a:r>
                      <a:endParaRPr sz="1200">
                        <a:latin typeface="Georgia"/>
                        <a:ea typeface="Georgia"/>
                        <a:cs typeface="Georgia"/>
                        <a:sym typeface="Georgia"/>
                      </a:endParaRPr>
                    </a:p>
                  </a:txBody>
                  <a:tcPr marT="91425" marB="91425" marR="91425" marL="91425">
                    <a:solidFill>
                      <a:srgbClr val="FFF2CC"/>
                    </a:solidFill>
                  </a:tcPr>
                </a:tc>
              </a:tr>
              <a:tr h="375225">
                <a:tc>
                  <a:txBody>
                    <a:bodyPr>
                      <a:noAutofit/>
                    </a:bodyPr>
                    <a:lstStyle/>
                    <a:p>
                      <a:pPr indent="0" lvl="0" marL="0" rtl="0" algn="l">
                        <a:spcBef>
                          <a:spcPts val="0"/>
                        </a:spcBef>
                        <a:spcAft>
                          <a:spcPts val="0"/>
                        </a:spcAft>
                        <a:buNone/>
                      </a:pPr>
                      <a:r>
                        <a:rPr lang="en" sz="1200">
                          <a:latin typeface="Georgia"/>
                          <a:ea typeface="Georgia"/>
                          <a:cs typeface="Georgia"/>
                          <a:sym typeface="Georgia"/>
                        </a:rPr>
                        <a:t>Broca's Area Causes</a:t>
                      </a:r>
                      <a:endParaRPr sz="1200">
                        <a:latin typeface="Georgia"/>
                        <a:ea typeface="Georgia"/>
                        <a:cs typeface="Georgia"/>
                        <a:sym typeface="Georgia"/>
                      </a:endParaRPr>
                    </a:p>
                  </a:txBody>
                  <a:tcPr marT="91425" marB="91425" marR="91425" marL="91425">
                    <a:solidFill>
                      <a:srgbClr val="FFF2CC"/>
                    </a:solidFill>
                  </a:tcPr>
                </a:tc>
                <a:tc>
                  <a:txBody>
                    <a:bodyPr>
                      <a:noAutofit/>
                    </a:bodyPr>
                    <a:lstStyle/>
                    <a:p>
                      <a:pPr indent="0" lvl="0" marL="0" rtl="0" algn="l">
                        <a:spcBef>
                          <a:spcPts val="0"/>
                        </a:spcBef>
                        <a:spcAft>
                          <a:spcPts val="0"/>
                        </a:spcAft>
                        <a:buNone/>
                      </a:pPr>
                      <a:r>
                        <a:rPr lang="en" sz="1200">
                          <a:latin typeface="Georgia"/>
                          <a:ea typeface="Georgia"/>
                          <a:cs typeface="Georgia"/>
                          <a:sym typeface="Georgia"/>
                        </a:rPr>
                        <a:t>Motor Aphasia</a:t>
                      </a:r>
                      <a:endParaRPr sz="1200">
                        <a:latin typeface="Georgia"/>
                        <a:ea typeface="Georgia"/>
                        <a:cs typeface="Georgia"/>
                        <a:sym typeface="Georgia"/>
                      </a:endParaRPr>
                    </a:p>
                  </a:txBody>
                  <a:tcPr marT="91425" marB="91425" marR="91425" marL="91425">
                    <a:solidFill>
                      <a:srgbClr val="FFF2CC"/>
                    </a:solidFill>
                  </a:tcPr>
                </a:tc>
              </a:tr>
              <a:tr h="375225">
                <a:tc>
                  <a:txBody>
                    <a:bodyPr>
                      <a:noAutofit/>
                    </a:bodyPr>
                    <a:lstStyle/>
                    <a:p>
                      <a:pPr indent="0" lvl="0" marL="0" rtl="0" algn="l">
                        <a:spcBef>
                          <a:spcPts val="0"/>
                        </a:spcBef>
                        <a:spcAft>
                          <a:spcPts val="0"/>
                        </a:spcAft>
                        <a:buNone/>
                      </a:pPr>
                      <a:r>
                        <a:rPr lang="en" sz="1200">
                          <a:latin typeface="Georgia"/>
                          <a:ea typeface="Georgia"/>
                          <a:cs typeface="Georgia"/>
                          <a:sym typeface="Georgia"/>
                        </a:rPr>
                        <a:t>Global Aphasia</a:t>
                      </a:r>
                      <a:endParaRPr sz="1200">
                        <a:latin typeface="Georgia"/>
                        <a:ea typeface="Georgia"/>
                        <a:cs typeface="Georgia"/>
                        <a:sym typeface="Georgia"/>
                      </a:endParaRPr>
                    </a:p>
                  </a:txBody>
                  <a:tcPr marT="91425" marB="91425" marR="91425" marL="91425">
                    <a:solidFill>
                      <a:srgbClr val="FFF2CC"/>
                    </a:solidFill>
                  </a:tcPr>
                </a:tc>
                <a:tc>
                  <a:txBody>
                    <a:bodyPr>
                      <a:noAutofit/>
                    </a:bodyPr>
                    <a:lstStyle/>
                    <a:p>
                      <a:pPr indent="0" lvl="0" marL="0" rtl="0" algn="l">
                        <a:spcBef>
                          <a:spcPts val="0"/>
                        </a:spcBef>
                        <a:spcAft>
                          <a:spcPts val="0"/>
                        </a:spcAft>
                        <a:buNone/>
                      </a:pPr>
                      <a:r>
                        <a:rPr lang="en" sz="1200">
                          <a:solidFill>
                            <a:schemeClr val="dk1"/>
                          </a:solidFill>
                          <a:latin typeface="Georgia"/>
                          <a:ea typeface="Georgia"/>
                          <a:cs typeface="Georgia"/>
                          <a:sym typeface="Georgia"/>
                        </a:rPr>
                        <a:t>Unable to interpret the thought</a:t>
                      </a:r>
                      <a:endParaRPr sz="1200">
                        <a:solidFill>
                          <a:schemeClr val="dk1"/>
                        </a:solidFill>
                        <a:latin typeface="Georgia"/>
                        <a:ea typeface="Georgia"/>
                        <a:cs typeface="Georgia"/>
                        <a:sym typeface="Georgia"/>
                      </a:endParaRPr>
                    </a:p>
                    <a:p>
                      <a:pPr indent="0" lvl="0" marL="0" rtl="0" algn="l">
                        <a:spcBef>
                          <a:spcPts val="0"/>
                        </a:spcBef>
                        <a:spcAft>
                          <a:spcPts val="0"/>
                        </a:spcAft>
                        <a:buClr>
                          <a:schemeClr val="dk1"/>
                        </a:buClr>
                        <a:buSzPts val="1100"/>
                        <a:buFont typeface="Arial"/>
                        <a:buNone/>
                      </a:pPr>
                      <a:r>
                        <a:rPr lang="en" sz="1200">
                          <a:solidFill>
                            <a:schemeClr val="dk1"/>
                          </a:solidFill>
                          <a:latin typeface="Georgia"/>
                          <a:ea typeface="Georgia"/>
                          <a:cs typeface="Georgia"/>
                          <a:sym typeface="Georgia"/>
                        </a:rPr>
                        <a:t>Motor Aphasia </a:t>
                      </a:r>
                      <a:endParaRPr sz="1200">
                        <a:solidFill>
                          <a:schemeClr val="dk1"/>
                        </a:solidFill>
                        <a:latin typeface="Georgia"/>
                        <a:ea typeface="Georgia"/>
                        <a:cs typeface="Georgia"/>
                        <a:sym typeface="Georgia"/>
                      </a:endParaRPr>
                    </a:p>
                  </a:txBody>
                  <a:tcPr marT="91425" marB="91425" marR="91425" marL="91425">
                    <a:solidFill>
                      <a:srgbClr val="FFF2CC"/>
                    </a:solidFill>
                  </a:tcPr>
                </a:tc>
              </a:tr>
            </a:tbl>
          </a:graphicData>
        </a:graphic>
      </p:graphicFrame>
      <p:sp>
        <p:nvSpPr>
          <p:cNvPr id="194" name="Google Shape;194;p21"/>
          <p:cNvSpPr txBox="1"/>
          <p:nvPr/>
        </p:nvSpPr>
        <p:spPr>
          <a:xfrm>
            <a:off x="444759" y="3308052"/>
            <a:ext cx="6066300" cy="945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highlight>
                  <a:srgbClr val="EA9999"/>
                </a:highlight>
                <a:latin typeface="Georgia"/>
                <a:ea typeface="Georgia"/>
                <a:cs typeface="Georgia"/>
                <a:sym typeface="Georgia"/>
              </a:rPr>
              <a:t>Dysphasia</a:t>
            </a:r>
            <a:r>
              <a:rPr lang="en" sz="1200">
                <a:solidFill>
                  <a:srgbClr val="FFFFFF"/>
                </a:solidFill>
                <a:highlight>
                  <a:srgbClr val="EA9999"/>
                </a:highlight>
                <a:latin typeface="Georgia"/>
                <a:ea typeface="Georgia"/>
                <a:cs typeface="Georgia"/>
                <a:sym typeface="Georgia"/>
              </a:rPr>
              <a:t>:</a:t>
            </a:r>
            <a:r>
              <a:rPr lang="en" sz="1200">
                <a:latin typeface="Georgia"/>
                <a:ea typeface="Georgia"/>
                <a:cs typeface="Georgia"/>
                <a:sym typeface="Georgia"/>
              </a:rPr>
              <a:t> </a:t>
            </a:r>
            <a:endParaRPr sz="1200">
              <a:latin typeface="Georgia"/>
              <a:ea typeface="Georgia"/>
              <a:cs typeface="Georgia"/>
              <a:sym typeface="Georgia"/>
            </a:endParaRPr>
          </a:p>
          <a:p>
            <a:pPr indent="0" lvl="0" marL="0" rtl="0" algn="l">
              <a:spcBef>
                <a:spcPts val="0"/>
              </a:spcBef>
              <a:spcAft>
                <a:spcPts val="0"/>
              </a:spcAft>
              <a:buNone/>
            </a:pPr>
            <a:r>
              <a:rPr lang="en" sz="1200">
                <a:latin typeface="Georgia"/>
                <a:ea typeface="Georgia"/>
                <a:cs typeface="Georgia"/>
                <a:sym typeface="Georgia"/>
              </a:rPr>
              <a:t>is an acquired loss of production or comprehension of spoken and/or written language secondary to brain damage.</a:t>
            </a:r>
            <a:endParaRPr sz="1200">
              <a:latin typeface="Georgia"/>
              <a:ea typeface="Georgia"/>
              <a:cs typeface="Georgia"/>
              <a:sym typeface="Georgia"/>
            </a:endParaRPr>
          </a:p>
        </p:txBody>
      </p:sp>
      <p:sp>
        <p:nvSpPr>
          <p:cNvPr id="195" name="Google Shape;195;p21"/>
          <p:cNvSpPr txBox="1"/>
          <p:nvPr/>
        </p:nvSpPr>
        <p:spPr>
          <a:xfrm>
            <a:off x="505125" y="3987602"/>
            <a:ext cx="5486400" cy="83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highlight>
                  <a:srgbClr val="EA9999"/>
                </a:highlight>
                <a:latin typeface="Georgia"/>
                <a:ea typeface="Georgia"/>
                <a:cs typeface="Georgia"/>
                <a:sym typeface="Georgia"/>
              </a:rPr>
              <a:t>Dysarthria:</a:t>
            </a:r>
            <a:endParaRPr>
              <a:solidFill>
                <a:srgbClr val="FFFFFF"/>
              </a:solidFill>
              <a:highlight>
                <a:srgbClr val="EA9999"/>
              </a:highlight>
              <a:latin typeface="Georgia"/>
              <a:ea typeface="Georgia"/>
              <a:cs typeface="Georgia"/>
              <a:sym typeface="Georgia"/>
            </a:endParaRPr>
          </a:p>
          <a:p>
            <a:pPr indent="0" lvl="0" marL="0" rtl="0" algn="l">
              <a:spcBef>
                <a:spcPts val="0"/>
              </a:spcBef>
              <a:spcAft>
                <a:spcPts val="0"/>
              </a:spcAft>
              <a:buNone/>
            </a:pPr>
            <a:r>
              <a:rPr lang="en" sz="1200">
                <a:latin typeface="Georgia"/>
                <a:ea typeface="Georgia"/>
                <a:cs typeface="Georgia"/>
                <a:sym typeface="Georgia"/>
              </a:rPr>
              <a:t>Disorder in articulation. E.g, Slurred Speech </a:t>
            </a:r>
            <a:endParaRPr sz="1200">
              <a:latin typeface="Georgia"/>
              <a:ea typeface="Georgia"/>
              <a:cs typeface="Georgia"/>
              <a:sym typeface="Georgia"/>
            </a:endParaRPr>
          </a:p>
          <a:p>
            <a:pPr indent="-304800" lvl="0" marL="457200" rtl="0" algn="l">
              <a:spcBef>
                <a:spcPts val="0"/>
              </a:spcBef>
              <a:spcAft>
                <a:spcPts val="0"/>
              </a:spcAft>
              <a:buSzPts val="1200"/>
              <a:buFont typeface="Georgia"/>
              <a:buChar char="-"/>
            </a:pPr>
            <a:r>
              <a:rPr lang="en" sz="1200">
                <a:latin typeface="Georgia"/>
                <a:ea typeface="Georgia"/>
                <a:cs typeface="Georgia"/>
                <a:sym typeface="Georgia"/>
              </a:rPr>
              <a:t>It happens In  some  individuals who  has  no  abnormality  in  the  speech  centre  or  in  its  pathways results in </a:t>
            </a:r>
            <a:r>
              <a:rPr lang="en" sz="1200">
                <a:solidFill>
                  <a:srgbClr val="C27BA0"/>
                </a:solidFill>
                <a:latin typeface="Georgia"/>
                <a:ea typeface="Georgia"/>
                <a:cs typeface="Georgia"/>
                <a:sym typeface="Georgia"/>
              </a:rPr>
              <a:t>stuttering speech.</a:t>
            </a:r>
            <a:endParaRPr sz="1200">
              <a:latin typeface="Georgia"/>
              <a:ea typeface="Georgia"/>
              <a:cs typeface="Georgia"/>
              <a:sym typeface="Georgia"/>
            </a:endParaRPr>
          </a:p>
          <a:p>
            <a:pPr indent="-304800" lvl="0" marL="457200" rtl="0" algn="l">
              <a:spcBef>
                <a:spcPts val="0"/>
              </a:spcBef>
              <a:spcAft>
                <a:spcPts val="0"/>
              </a:spcAft>
              <a:buSzPts val="1200"/>
              <a:buFont typeface="Georgia"/>
              <a:buChar char="-"/>
            </a:pPr>
            <a:r>
              <a:rPr lang="en" sz="1200">
                <a:solidFill>
                  <a:srgbClr val="C27BA0"/>
                </a:solidFill>
                <a:latin typeface="Georgia"/>
                <a:ea typeface="Georgia"/>
                <a:cs typeface="Georgia"/>
                <a:sym typeface="Georgia"/>
              </a:rPr>
              <a:t>Language is intact</a:t>
            </a:r>
            <a:r>
              <a:rPr lang="en" sz="1200">
                <a:latin typeface="Georgia"/>
                <a:ea typeface="Georgia"/>
                <a:cs typeface="Georgia"/>
                <a:sym typeface="Georgia"/>
              </a:rPr>
              <a:t>, Paralysis, slowing or in coordination of muscles of articulation or local discomfort causes various different patterns of dysarthria.</a:t>
            </a:r>
            <a:br>
              <a:rPr lang="en" sz="1200">
                <a:latin typeface="Georgia"/>
                <a:ea typeface="Georgia"/>
                <a:cs typeface="Georgia"/>
                <a:sym typeface="Georgia"/>
              </a:rPr>
            </a:br>
            <a:endParaRPr sz="1200">
              <a:latin typeface="Georgia"/>
              <a:ea typeface="Georgia"/>
              <a:cs typeface="Georgia"/>
              <a:sym typeface="Georgia"/>
            </a:endParaRPr>
          </a:p>
        </p:txBody>
      </p:sp>
      <p:sp>
        <p:nvSpPr>
          <p:cNvPr id="196" name="Google Shape;196;p21"/>
          <p:cNvSpPr txBox="1"/>
          <p:nvPr/>
        </p:nvSpPr>
        <p:spPr>
          <a:xfrm>
            <a:off x="474900" y="5321996"/>
            <a:ext cx="6006000" cy="155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highlight>
                  <a:srgbClr val="F4CCCC"/>
                </a:highlight>
                <a:latin typeface="Georgia"/>
                <a:ea typeface="Georgia"/>
                <a:cs typeface="Georgia"/>
                <a:sym typeface="Georgia"/>
              </a:rPr>
              <a:t>“Slurred" speech </a:t>
            </a:r>
            <a:endParaRPr sz="1200">
              <a:highlight>
                <a:srgbClr val="F4CCCC"/>
              </a:highlight>
              <a:latin typeface="Georgia"/>
              <a:ea typeface="Georgia"/>
              <a:cs typeface="Georgia"/>
              <a:sym typeface="Georgia"/>
            </a:endParaRPr>
          </a:p>
          <a:p>
            <a:pPr indent="-304800" lvl="0" marL="457200" rtl="0" algn="l">
              <a:spcBef>
                <a:spcPts val="0"/>
              </a:spcBef>
              <a:spcAft>
                <a:spcPts val="0"/>
              </a:spcAft>
              <a:buSzPts val="1200"/>
              <a:buFont typeface="Georgia"/>
              <a:buChar char="-"/>
            </a:pPr>
            <a:r>
              <a:rPr lang="en" sz="1200">
                <a:latin typeface="Georgia"/>
                <a:ea typeface="Georgia"/>
                <a:cs typeface="Georgia"/>
                <a:sym typeface="Georgia"/>
              </a:rPr>
              <a:t>Speaking softly or barely able to whisper</a:t>
            </a:r>
            <a:endParaRPr sz="1200">
              <a:latin typeface="Georgia"/>
              <a:ea typeface="Georgia"/>
              <a:cs typeface="Georgia"/>
              <a:sym typeface="Georgia"/>
            </a:endParaRPr>
          </a:p>
          <a:p>
            <a:pPr indent="-304800" lvl="0" marL="457200" rtl="0" algn="l">
              <a:spcBef>
                <a:spcPts val="0"/>
              </a:spcBef>
              <a:spcAft>
                <a:spcPts val="0"/>
              </a:spcAft>
              <a:buSzPts val="1200"/>
              <a:buFont typeface="Georgia"/>
              <a:buChar char="-"/>
            </a:pPr>
            <a:r>
              <a:rPr lang="en" sz="1200">
                <a:latin typeface="Georgia"/>
                <a:ea typeface="Georgia"/>
                <a:cs typeface="Georgia"/>
                <a:sym typeface="Georgia"/>
              </a:rPr>
              <a:t> Slow rate of speech </a:t>
            </a:r>
            <a:endParaRPr sz="1200">
              <a:latin typeface="Georgia"/>
              <a:ea typeface="Georgia"/>
              <a:cs typeface="Georgia"/>
              <a:sym typeface="Georgia"/>
            </a:endParaRPr>
          </a:p>
          <a:p>
            <a:pPr indent="-304800" lvl="0" marL="457200" rtl="0" algn="l">
              <a:spcBef>
                <a:spcPts val="0"/>
              </a:spcBef>
              <a:spcAft>
                <a:spcPts val="0"/>
              </a:spcAft>
              <a:buSzPts val="1200"/>
              <a:buFont typeface="Georgia"/>
              <a:buChar char="-"/>
            </a:pPr>
            <a:r>
              <a:rPr lang="en" sz="1200">
                <a:latin typeface="Georgia"/>
                <a:ea typeface="Georgia"/>
                <a:cs typeface="Georgia"/>
                <a:sym typeface="Georgia"/>
              </a:rPr>
              <a:t>Rapid rate of speech with a "mumbling" quality</a:t>
            </a:r>
            <a:endParaRPr sz="1200">
              <a:latin typeface="Georgia"/>
              <a:ea typeface="Georgia"/>
              <a:cs typeface="Georgia"/>
              <a:sym typeface="Georgia"/>
            </a:endParaRPr>
          </a:p>
          <a:p>
            <a:pPr indent="-304800" lvl="0" marL="457200" rtl="0" algn="l">
              <a:spcBef>
                <a:spcPts val="0"/>
              </a:spcBef>
              <a:spcAft>
                <a:spcPts val="0"/>
              </a:spcAft>
              <a:buSzPts val="1200"/>
              <a:buFont typeface="Georgia"/>
              <a:buChar char="-"/>
            </a:pPr>
            <a:r>
              <a:rPr lang="en" sz="1200">
                <a:latin typeface="Georgia"/>
                <a:ea typeface="Georgia"/>
                <a:cs typeface="Georgia"/>
                <a:sym typeface="Georgia"/>
              </a:rPr>
              <a:t> Limited tongue, lip, and jaw movement</a:t>
            </a:r>
            <a:endParaRPr sz="1200">
              <a:latin typeface="Georgia"/>
              <a:ea typeface="Georgia"/>
              <a:cs typeface="Georgia"/>
              <a:sym typeface="Georgia"/>
            </a:endParaRPr>
          </a:p>
          <a:p>
            <a:pPr indent="-304800" lvl="0" marL="457200" rtl="0" algn="l">
              <a:spcBef>
                <a:spcPts val="0"/>
              </a:spcBef>
              <a:spcAft>
                <a:spcPts val="0"/>
              </a:spcAft>
              <a:buSzPts val="1200"/>
              <a:buFont typeface="Georgia"/>
              <a:buChar char="-"/>
            </a:pPr>
            <a:r>
              <a:rPr lang="en" sz="1200">
                <a:latin typeface="Georgia"/>
                <a:ea typeface="Georgia"/>
                <a:cs typeface="Georgia"/>
                <a:sym typeface="Georgia"/>
              </a:rPr>
              <a:t> Abnormal intonation (rhythm) when speaking </a:t>
            </a:r>
            <a:endParaRPr sz="1200">
              <a:latin typeface="Georgia"/>
              <a:ea typeface="Georgia"/>
              <a:cs typeface="Georgia"/>
              <a:sym typeface="Georgia"/>
            </a:endParaRPr>
          </a:p>
          <a:p>
            <a:pPr indent="-304800" lvl="0" marL="457200" rtl="0" algn="l">
              <a:spcBef>
                <a:spcPts val="0"/>
              </a:spcBef>
              <a:spcAft>
                <a:spcPts val="0"/>
              </a:spcAft>
              <a:buSzPts val="1200"/>
              <a:buFont typeface="Georgia"/>
              <a:buChar char="-"/>
            </a:pPr>
            <a:r>
              <a:rPr lang="en" sz="1200">
                <a:latin typeface="Georgia"/>
                <a:ea typeface="Georgia"/>
                <a:cs typeface="Georgia"/>
                <a:sym typeface="Georgia"/>
              </a:rPr>
              <a:t>Changes in vocal quality ("nasal" speech or sounding "stuffy")</a:t>
            </a:r>
            <a:endParaRPr sz="1200">
              <a:latin typeface="Georgia"/>
              <a:ea typeface="Georgia"/>
              <a:cs typeface="Georgia"/>
              <a:sym typeface="Georgia"/>
            </a:endParaRPr>
          </a:p>
          <a:p>
            <a:pPr indent="-304800" lvl="0" marL="457200" rtl="0" algn="l">
              <a:spcBef>
                <a:spcPts val="0"/>
              </a:spcBef>
              <a:spcAft>
                <a:spcPts val="0"/>
              </a:spcAft>
              <a:buSzPts val="1200"/>
              <a:buFont typeface="Georgia"/>
              <a:buChar char="-"/>
            </a:pPr>
            <a:r>
              <a:rPr lang="en" sz="1200">
                <a:latin typeface="Georgia"/>
                <a:ea typeface="Georgia"/>
                <a:cs typeface="Georgia"/>
                <a:sym typeface="Georgia"/>
              </a:rPr>
              <a:t>Hoarseness</a:t>
            </a:r>
            <a:br>
              <a:rPr lang="en" sz="1200">
                <a:latin typeface="Georgia"/>
                <a:ea typeface="Georgia"/>
                <a:cs typeface="Georgia"/>
                <a:sym typeface="Georgia"/>
              </a:rPr>
            </a:br>
            <a:endParaRPr sz="1200">
              <a:latin typeface="Georgia"/>
              <a:ea typeface="Georgia"/>
              <a:cs typeface="Georgia"/>
              <a:sym typeface="Georgia"/>
            </a:endParaRPr>
          </a:p>
        </p:txBody>
      </p:sp>
      <p:sp>
        <p:nvSpPr>
          <p:cNvPr id="197" name="Google Shape;197;p21"/>
          <p:cNvSpPr txBox="1"/>
          <p:nvPr/>
        </p:nvSpPr>
        <p:spPr>
          <a:xfrm>
            <a:off x="474900" y="6879296"/>
            <a:ext cx="6006000" cy="1018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Georgia"/>
                <a:ea typeface="Georgia"/>
                <a:cs typeface="Georgia"/>
                <a:sym typeface="Georgia"/>
              </a:rPr>
              <a:t>Examples: </a:t>
            </a:r>
            <a:endParaRPr sz="1200">
              <a:latin typeface="Georgia"/>
              <a:ea typeface="Georgia"/>
              <a:cs typeface="Georgia"/>
              <a:sym typeface="Georgia"/>
            </a:endParaRPr>
          </a:p>
          <a:p>
            <a:pPr indent="-304800" lvl="0" marL="457200" rtl="0" algn="l">
              <a:spcBef>
                <a:spcPts val="0"/>
              </a:spcBef>
              <a:spcAft>
                <a:spcPts val="0"/>
              </a:spcAft>
              <a:buSzPts val="1200"/>
              <a:buFont typeface="Georgia"/>
              <a:buChar char="-"/>
            </a:pPr>
            <a:r>
              <a:rPr lang="en" sz="1200">
                <a:latin typeface="Georgia"/>
                <a:ea typeface="Georgia"/>
                <a:cs typeface="Georgia"/>
                <a:sym typeface="Georgia"/>
              </a:rPr>
              <a:t>gravelly' speech of upper motor </a:t>
            </a:r>
            <a:r>
              <a:rPr lang="en" sz="1200">
                <a:latin typeface="Georgia"/>
                <a:ea typeface="Georgia"/>
                <a:cs typeface="Georgia"/>
                <a:sym typeface="Georgia"/>
              </a:rPr>
              <a:t>neuronal </a:t>
            </a:r>
            <a:r>
              <a:rPr lang="en" sz="1200">
                <a:latin typeface="Georgia"/>
                <a:ea typeface="Georgia"/>
                <a:cs typeface="Georgia"/>
                <a:sym typeface="Georgia"/>
              </a:rPr>
              <a:t> lesions of lower cranial nerves</a:t>
            </a:r>
            <a:endParaRPr sz="1200">
              <a:latin typeface="Georgia"/>
              <a:ea typeface="Georgia"/>
              <a:cs typeface="Georgia"/>
              <a:sym typeface="Georgia"/>
            </a:endParaRPr>
          </a:p>
          <a:p>
            <a:pPr indent="-304800" lvl="0" marL="457200" rtl="0" algn="l">
              <a:spcBef>
                <a:spcPts val="0"/>
              </a:spcBef>
              <a:spcAft>
                <a:spcPts val="0"/>
              </a:spcAft>
              <a:buSzPts val="1200"/>
              <a:buFont typeface="Georgia"/>
              <a:buChar char="-"/>
            </a:pPr>
            <a:r>
              <a:rPr lang="en" sz="1200">
                <a:latin typeface="Georgia"/>
                <a:ea typeface="Georgia"/>
                <a:cs typeface="Georgia"/>
                <a:sym typeface="Georgia"/>
              </a:rPr>
              <a:t>jerky, ataxic speech of cerebellar lesions (Scannimg Speech)</a:t>
            </a:r>
            <a:endParaRPr sz="1200">
              <a:latin typeface="Georgia"/>
              <a:ea typeface="Georgia"/>
              <a:cs typeface="Georgia"/>
              <a:sym typeface="Georgia"/>
            </a:endParaRPr>
          </a:p>
          <a:p>
            <a:pPr indent="-304800" lvl="0" marL="457200" rtl="0" algn="l">
              <a:spcBef>
                <a:spcPts val="0"/>
              </a:spcBef>
              <a:spcAft>
                <a:spcPts val="0"/>
              </a:spcAft>
              <a:buSzPts val="1200"/>
              <a:buFont typeface="Georgia"/>
              <a:buChar char="-"/>
            </a:pPr>
            <a:r>
              <a:rPr lang="en" sz="1200">
                <a:latin typeface="Georgia"/>
                <a:ea typeface="Georgia"/>
                <a:cs typeface="Georgia"/>
                <a:sym typeface="Georgia"/>
              </a:rPr>
              <a:t>the monotone of Parkinson's disease (Slurred)</a:t>
            </a:r>
            <a:endParaRPr sz="1200">
              <a:latin typeface="Georgia"/>
              <a:ea typeface="Georgia"/>
              <a:cs typeface="Georgia"/>
              <a:sym typeface="Georgia"/>
            </a:endParaRPr>
          </a:p>
          <a:p>
            <a:pPr indent="-304800" lvl="0" marL="457200" rtl="0" algn="l">
              <a:spcBef>
                <a:spcPts val="0"/>
              </a:spcBef>
              <a:spcAft>
                <a:spcPts val="0"/>
              </a:spcAft>
              <a:buSzPts val="1200"/>
              <a:buFont typeface="Georgia"/>
              <a:buChar char="-"/>
            </a:pPr>
            <a:r>
              <a:rPr lang="en" sz="1200">
                <a:latin typeface="Georgia"/>
                <a:ea typeface="Georgia"/>
                <a:cs typeface="Georgia"/>
                <a:sym typeface="Georgia"/>
              </a:rPr>
              <a:t>speech in myasthenia that fatigues and dies away. </a:t>
            </a:r>
            <a:endParaRPr sz="1200">
              <a:latin typeface="Georgia"/>
              <a:ea typeface="Georgia"/>
              <a:cs typeface="Georgia"/>
              <a:sym typeface="Georgia"/>
            </a:endParaRPr>
          </a:p>
          <a:p>
            <a:pPr indent="-304800" lvl="0" marL="457200" rtl="0" algn="l">
              <a:spcBef>
                <a:spcPts val="0"/>
              </a:spcBef>
              <a:spcAft>
                <a:spcPts val="0"/>
              </a:spcAft>
              <a:buSzPts val="1200"/>
              <a:buFont typeface="Georgia"/>
              <a:buChar char="-"/>
            </a:pPr>
            <a:r>
              <a:rPr lang="en" sz="1200">
                <a:latin typeface="Georgia"/>
                <a:ea typeface="Georgia"/>
                <a:cs typeface="Georgia"/>
                <a:sym typeface="Georgia"/>
              </a:rPr>
              <a:t>Many aphasic patients are also somewhat dysarthric.</a:t>
            </a:r>
            <a:br>
              <a:rPr lang="en" sz="1200">
                <a:latin typeface="Georgia"/>
                <a:ea typeface="Georgia"/>
                <a:cs typeface="Georgia"/>
                <a:sym typeface="Georgia"/>
              </a:rPr>
            </a:br>
            <a:endParaRPr sz="1200">
              <a:latin typeface="Georgia"/>
              <a:ea typeface="Georgia"/>
              <a:cs typeface="Georgia"/>
              <a:sym typeface="Georgia"/>
            </a:endParaRPr>
          </a:p>
        </p:txBody>
      </p:sp>
      <p:sp>
        <p:nvSpPr>
          <p:cNvPr id="198" name="Google Shape;198;p21"/>
          <p:cNvSpPr txBox="1"/>
          <p:nvPr/>
        </p:nvSpPr>
        <p:spPr>
          <a:xfrm>
            <a:off x="444750" y="8072652"/>
            <a:ext cx="5486400" cy="64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highlight>
                  <a:srgbClr val="EA9999"/>
                </a:highlight>
                <a:latin typeface="Georgia"/>
                <a:ea typeface="Georgia"/>
                <a:cs typeface="Georgia"/>
                <a:sym typeface="Georgia"/>
              </a:rPr>
              <a:t>Stuttering</a:t>
            </a:r>
            <a:r>
              <a:rPr lang="en"/>
              <a:t> </a:t>
            </a:r>
            <a:endParaRPr/>
          </a:p>
        </p:txBody>
      </p:sp>
      <p:sp>
        <p:nvSpPr>
          <p:cNvPr id="199" name="Google Shape;199;p21"/>
          <p:cNvSpPr txBox="1"/>
          <p:nvPr/>
        </p:nvSpPr>
        <p:spPr>
          <a:xfrm>
            <a:off x="346949" y="8347852"/>
            <a:ext cx="6164100" cy="6402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SzPts val="1200"/>
              <a:buFont typeface="Georgia"/>
              <a:buChar char="-"/>
            </a:pPr>
            <a:r>
              <a:rPr lang="en" sz="1200">
                <a:latin typeface="Georgia"/>
                <a:ea typeface="Georgia"/>
                <a:cs typeface="Georgia"/>
                <a:sym typeface="Georgia"/>
              </a:rPr>
              <a:t>Stuttering affects the fluency of speech.</a:t>
            </a:r>
            <a:endParaRPr sz="1200">
              <a:latin typeface="Georgia"/>
              <a:ea typeface="Georgia"/>
              <a:cs typeface="Georgia"/>
              <a:sym typeface="Georgia"/>
            </a:endParaRPr>
          </a:p>
          <a:p>
            <a:pPr indent="-304800" lvl="0" marL="457200" rtl="0" algn="l">
              <a:spcBef>
                <a:spcPts val="0"/>
              </a:spcBef>
              <a:spcAft>
                <a:spcPts val="0"/>
              </a:spcAft>
              <a:buSzPts val="1200"/>
              <a:buFont typeface="Georgia"/>
              <a:buChar char="-"/>
            </a:pPr>
            <a:r>
              <a:rPr lang="en" sz="1200">
                <a:latin typeface="Georgia"/>
                <a:ea typeface="Georgia"/>
                <a:cs typeface="Georgia"/>
                <a:sym typeface="Georgia"/>
              </a:rPr>
              <a:t> Talking with involuntary repetition of sounds, especially initial consonants It begins during childhood and, in some cases, lasts throughout life.</a:t>
            </a:r>
            <a:br>
              <a:rPr lang="en" sz="1200">
                <a:latin typeface="Georgia"/>
                <a:ea typeface="Georgia"/>
                <a:cs typeface="Georgia"/>
                <a:sym typeface="Georgia"/>
              </a:rPr>
            </a:br>
            <a:endParaRPr sz="1200">
              <a:latin typeface="Georgia"/>
              <a:ea typeface="Georgia"/>
              <a:cs typeface="Georgia"/>
              <a:sym typeface="Georgia"/>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