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9902950" cx="6858000"/>
  <p:notesSz cx="6858000" cy="9144000"/>
  <p:embeddedFontLst>
    <p:embeddedFont>
      <p:font typeface="Dosis"/>
      <p:regular r:id="rId22"/>
      <p:bold r:id="rId23"/>
    </p:embeddedFont>
    <p:embeddedFont>
      <p:font typeface="Economica"/>
      <p:regular r:id="rId24"/>
      <p:bold r:id="rId25"/>
      <p:italic r:id="rId26"/>
      <p:boldItalic r:id="rId27"/>
    </p:embeddedFont>
    <p:embeddedFont>
      <p:font typeface="Cairo"/>
      <p:regular r:id="rId28"/>
      <p:bold r:id="rId29"/>
    </p:embeddedFont>
    <p:embeddedFont>
      <p:font typeface="Josefin Sans"/>
      <p:regular r:id="rId30"/>
      <p:bold r:id="rId31"/>
      <p:italic r:id="rId32"/>
      <p:boldItalic r:id="rId33"/>
    </p:embeddedFont>
    <p:embeddedFont>
      <p:font typeface="Philosopher"/>
      <p:regular r:id="rId34"/>
      <p:bold r:id="rId35"/>
      <p:italic r:id="rId36"/>
      <p:boldItalic r:id="rId37"/>
    </p:embeddedFont>
    <p:embeddedFont>
      <p:font typeface="Comfortaa"/>
      <p:regular r:id="rId38"/>
      <p:bold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92DF1C0-E3C3-4FCA-8F7C-179ACC9F2A40}">
  <a:tblStyle styleId="{492DF1C0-E3C3-4FCA-8F7C-179ACC9F2A4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3.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font" Target="fonts/Dosis-regular.fntdata"/><Relationship Id="rId21" Type="http://schemas.openxmlformats.org/officeDocument/2006/relationships/slide" Target="slides/slide14.xml"/><Relationship Id="rId43" Type="http://schemas.openxmlformats.org/officeDocument/2006/relationships/font" Target="fonts/OpenSans-boldItalic.fntdata"/><Relationship Id="rId24" Type="http://schemas.openxmlformats.org/officeDocument/2006/relationships/font" Target="fonts/Economica-regular.fntdata"/><Relationship Id="rId23" Type="http://schemas.openxmlformats.org/officeDocument/2006/relationships/font" Target="fonts/Dosis-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Economica-italic.fntdata"/><Relationship Id="rId25" Type="http://schemas.openxmlformats.org/officeDocument/2006/relationships/font" Target="fonts/Economica-bold.fntdata"/><Relationship Id="rId28" Type="http://schemas.openxmlformats.org/officeDocument/2006/relationships/font" Target="fonts/Cairo-regular.fntdata"/><Relationship Id="rId27" Type="http://schemas.openxmlformats.org/officeDocument/2006/relationships/font" Target="fonts/Economica-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air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JosefinSans-bold.fntdata"/><Relationship Id="rId30" Type="http://schemas.openxmlformats.org/officeDocument/2006/relationships/font" Target="fonts/JosefinSans-regular.fntdata"/><Relationship Id="rId11" Type="http://schemas.openxmlformats.org/officeDocument/2006/relationships/slide" Target="slides/slide4.xml"/><Relationship Id="rId33" Type="http://schemas.openxmlformats.org/officeDocument/2006/relationships/font" Target="fonts/JosefinSans-boldItalic.fntdata"/><Relationship Id="rId10" Type="http://schemas.openxmlformats.org/officeDocument/2006/relationships/slide" Target="slides/slide3.xml"/><Relationship Id="rId32" Type="http://schemas.openxmlformats.org/officeDocument/2006/relationships/font" Target="fonts/JosefinSans-italic.fntdata"/><Relationship Id="rId13" Type="http://schemas.openxmlformats.org/officeDocument/2006/relationships/slide" Target="slides/slide6.xml"/><Relationship Id="rId35" Type="http://schemas.openxmlformats.org/officeDocument/2006/relationships/font" Target="fonts/Philosopher-bold.fntdata"/><Relationship Id="rId12" Type="http://schemas.openxmlformats.org/officeDocument/2006/relationships/slide" Target="slides/slide5.xml"/><Relationship Id="rId34" Type="http://schemas.openxmlformats.org/officeDocument/2006/relationships/font" Target="fonts/Philosopher-regular.fntdata"/><Relationship Id="rId15" Type="http://schemas.openxmlformats.org/officeDocument/2006/relationships/slide" Target="slides/slide8.xml"/><Relationship Id="rId37" Type="http://schemas.openxmlformats.org/officeDocument/2006/relationships/font" Target="fonts/Philosopher-boldItalic.fntdata"/><Relationship Id="rId14" Type="http://schemas.openxmlformats.org/officeDocument/2006/relationships/slide" Target="slides/slide7.xml"/><Relationship Id="rId36" Type="http://schemas.openxmlformats.org/officeDocument/2006/relationships/font" Target="fonts/Philosopher-italic.fntdata"/><Relationship Id="rId17" Type="http://schemas.openxmlformats.org/officeDocument/2006/relationships/slide" Target="slides/slide10.xml"/><Relationship Id="rId39" Type="http://schemas.openxmlformats.org/officeDocument/2006/relationships/font" Target="fonts/Comfortaa-bold.fntdata"/><Relationship Id="rId16" Type="http://schemas.openxmlformats.org/officeDocument/2006/relationships/slide" Target="slides/slide9.xml"/><Relationship Id="rId38" Type="http://schemas.openxmlformats.org/officeDocument/2006/relationships/font" Target="fonts/Comfortaa-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a069b491b4774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a069b491b47741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a069b491b4774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a069b491b47741_114: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a069b491b47741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a069b491b47741_12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a069b491b4774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a069b491b47741_126: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682dc61a583cb949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682dc61a583cb949_82: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51fe6b97394642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51fe6b973946424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7e863885360fb1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77e863885360fb11_35: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7e863885360fb1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77e863885360fb11_47: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a069b491b4774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a069b491b47741_89: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a069b491b4774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a069b491b47741_94: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a069b491b4774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a069b491b47741_99: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9fe513d3d0643ea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9fe513d3d0643ea_1: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1bb276e649b6929e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1bb276e649b6929e_12: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a069b491b4774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a069b491b47741_104: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2C5072"/>
            </a:solidFill>
            <a:prstDash val="solid"/>
            <a:miter lim="8000"/>
            <a:headEnd len="sm" w="sm" type="none"/>
            <a:tailEnd len="sm" w="sm" type="none"/>
          </a:ln>
        </p:spPr>
      </p:sp>
      <p:sp>
        <p:nvSpPr>
          <p:cNvPr id="11" name="Google Shape;11;p2"/>
          <p:cNvSpPr/>
          <p:nvPr/>
        </p:nvSpPr>
        <p:spPr>
          <a:xfrm flipH="1" rot="10800000">
            <a:off x="165688" y="7570195"/>
            <a:ext cx="811219" cy="2165866"/>
          </a:xfrm>
          <a:custGeom>
            <a:rect b="b" l="l" r="r" t="t"/>
            <a:pathLst>
              <a:path extrusionOk="0" h="44998" w="43265">
                <a:moveTo>
                  <a:pt x="0" y="44998"/>
                </a:moveTo>
                <a:lnTo>
                  <a:pt x="0" y="0"/>
                </a:lnTo>
                <a:lnTo>
                  <a:pt x="43265" y="0"/>
                </a:lnTo>
              </a:path>
            </a:pathLst>
          </a:custGeom>
          <a:noFill/>
          <a:ln cap="flat" cmpd="sng" w="28575">
            <a:solidFill>
              <a:srgbClr val="2C5072"/>
            </a:solidFill>
            <a:prstDash val="solid"/>
            <a:miter lim="8000"/>
            <a:headEnd len="sm" w="sm" type="none"/>
            <a:tailEnd len="sm" w="sm" type="none"/>
          </a:ln>
        </p:spPr>
      </p:sp>
      <p:sp>
        <p:nvSpPr>
          <p:cNvPr id="12" name="Google Shape;12;p2"/>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 name="Google Shape;13;p2"/>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3" name="Shape 53"/>
        <p:cNvGrpSpPr/>
        <p:nvPr/>
      </p:nvGrpSpPr>
      <p:grpSpPr>
        <a:xfrm>
          <a:off x="0" y="0"/>
          <a:ext cx="0" cy="0"/>
          <a:chOff x="0" y="0"/>
          <a:chExt cx="0" cy="0"/>
        </a:xfrm>
      </p:grpSpPr>
      <p:sp>
        <p:nvSpPr>
          <p:cNvPr id="54" name="Google Shape;54;p11"/>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1"/>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56" name="Google Shape;56;p11"/>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7" name="Google Shape;57;p1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4" name="Shape 64"/>
        <p:cNvGrpSpPr/>
        <p:nvPr/>
      </p:nvGrpSpPr>
      <p:grpSpPr>
        <a:xfrm>
          <a:off x="0" y="0"/>
          <a:ext cx="0" cy="0"/>
          <a:chOff x="0" y="0"/>
          <a:chExt cx="0" cy="0"/>
        </a:xfrm>
      </p:grpSpPr>
      <p:sp>
        <p:nvSpPr>
          <p:cNvPr id="65" name="Google Shape;65;p14"/>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082472"/>
            </a:solidFill>
            <a:prstDash val="solid"/>
            <a:miter lim="8000"/>
            <a:headEnd len="sm" w="sm" type="none"/>
            <a:tailEnd len="sm" w="sm" type="none"/>
          </a:ln>
          <a:effectLst>
            <a:outerShdw blurRad="57150" rotWithShape="0" algn="bl" dir="5400000" dist="19050">
              <a:srgbClr val="434343">
                <a:alpha val="50000"/>
              </a:srgbClr>
            </a:outerShdw>
          </a:effectLst>
        </p:spPr>
      </p:sp>
      <p:sp>
        <p:nvSpPr>
          <p:cNvPr id="66" name="Google Shape;66;p14"/>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67" name="Google Shape;67;p14"/>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68" name="Google Shape;68;p1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9" name="Shape 69"/>
        <p:cNvGrpSpPr/>
        <p:nvPr/>
      </p:nvGrpSpPr>
      <p:grpSpPr>
        <a:xfrm>
          <a:off x="0" y="0"/>
          <a:ext cx="0" cy="0"/>
          <a:chOff x="0" y="0"/>
          <a:chExt cx="0" cy="0"/>
        </a:xfrm>
      </p:grpSpPr>
      <p:sp>
        <p:nvSpPr>
          <p:cNvPr id="70" name="Google Shape;70;p15"/>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1" name="Google Shape;71;p15"/>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2" name="Google Shape;72;p15"/>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73" name="Google Shape;73;p1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15"/>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Objective number or name…...</a:t>
            </a:r>
            <a:endParaRPr>
              <a:solidFill>
                <a:srgbClr val="55B787"/>
              </a:solidFill>
              <a:latin typeface="Dosis"/>
              <a:ea typeface="Dosis"/>
              <a:cs typeface="Dosis"/>
              <a:sym typeface="Dosis"/>
            </a:endParaRPr>
          </a:p>
        </p:txBody>
      </p:sp>
      <p:cxnSp>
        <p:nvCxnSpPr>
          <p:cNvPr id="75" name="Google Shape;75;p15"/>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76" name="Shape 76"/>
        <p:cNvGrpSpPr/>
        <p:nvPr/>
      </p:nvGrpSpPr>
      <p:grpSpPr>
        <a:xfrm>
          <a:off x="0" y="0"/>
          <a:ext cx="0" cy="0"/>
          <a:chOff x="0" y="0"/>
          <a:chExt cx="0" cy="0"/>
        </a:xfrm>
      </p:grpSpPr>
      <p:sp>
        <p:nvSpPr>
          <p:cNvPr id="77" name="Google Shape;77;p16"/>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8" name="Google Shape;78;p16"/>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9" name="Google Shape;79;p16"/>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0" name="Google Shape;80;p1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6"/>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82" name="Google Shape;82;p16"/>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83" name="Shape 83"/>
        <p:cNvGrpSpPr/>
        <p:nvPr/>
      </p:nvGrpSpPr>
      <p:grpSpPr>
        <a:xfrm>
          <a:off x="0" y="0"/>
          <a:ext cx="0" cy="0"/>
          <a:chOff x="0" y="0"/>
          <a:chExt cx="0" cy="0"/>
        </a:xfrm>
      </p:grpSpPr>
      <p:sp>
        <p:nvSpPr>
          <p:cNvPr id="84" name="Google Shape;84;p1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5" name="Google Shape;85;p1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6" name="Google Shape;86;p1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7" name="Google Shape;87;p1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hi</a:t>
            </a:r>
            <a:endParaRPr>
              <a:solidFill>
                <a:srgbClr val="55B787"/>
              </a:solidFill>
              <a:latin typeface="Dosis"/>
              <a:ea typeface="Dosis"/>
              <a:cs typeface="Dosis"/>
              <a:sym typeface="Dosis"/>
            </a:endParaRPr>
          </a:p>
        </p:txBody>
      </p:sp>
      <p:cxnSp>
        <p:nvCxnSpPr>
          <p:cNvPr id="89" name="Google Shape;89;p17"/>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0" name="Shape 90"/>
        <p:cNvGrpSpPr/>
        <p:nvPr/>
      </p:nvGrpSpPr>
      <p:grpSpPr>
        <a:xfrm>
          <a:off x="0" y="0"/>
          <a:ext cx="0" cy="0"/>
          <a:chOff x="0" y="0"/>
          <a:chExt cx="0" cy="0"/>
        </a:xfrm>
      </p:grpSpPr>
      <p:sp>
        <p:nvSpPr>
          <p:cNvPr id="91" name="Google Shape;91;p1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93" name="Google Shape;93;p18"/>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4" name="Google Shape;94;p1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5" name="Shape 95"/>
        <p:cNvGrpSpPr/>
        <p:nvPr/>
      </p:nvGrpSpPr>
      <p:grpSpPr>
        <a:xfrm>
          <a:off x="0" y="0"/>
          <a:ext cx="0" cy="0"/>
          <a:chOff x="0" y="0"/>
          <a:chExt cx="0" cy="0"/>
        </a:xfrm>
      </p:grpSpPr>
      <p:sp>
        <p:nvSpPr>
          <p:cNvPr id="96" name="Google Shape;96;p19"/>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97" name="Google Shape;97;p19"/>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8" name="Google Shape;98;p19"/>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9" name="Google Shape;99;p1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0" name="Shape 100"/>
        <p:cNvGrpSpPr/>
        <p:nvPr/>
      </p:nvGrpSpPr>
      <p:grpSpPr>
        <a:xfrm>
          <a:off x="0" y="0"/>
          <a:ext cx="0" cy="0"/>
          <a:chOff x="0" y="0"/>
          <a:chExt cx="0" cy="0"/>
        </a:xfrm>
      </p:grpSpPr>
      <p:sp>
        <p:nvSpPr>
          <p:cNvPr id="101" name="Google Shape;101;p20"/>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02" name="Google Shape;102;p2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3" name="Shape 103"/>
        <p:cNvGrpSpPr/>
        <p:nvPr/>
      </p:nvGrpSpPr>
      <p:grpSpPr>
        <a:xfrm>
          <a:off x="0" y="0"/>
          <a:ext cx="0" cy="0"/>
          <a:chOff x="0" y="0"/>
          <a:chExt cx="0" cy="0"/>
        </a:xfrm>
      </p:grpSpPr>
      <p:sp>
        <p:nvSpPr>
          <p:cNvPr id="104" name="Google Shape;104;p21"/>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5" name="Google Shape;105;p21"/>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6" name="Google Shape;106;p2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7" name="Google Shape;17;p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8" name="Google Shape;18;p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 name="Google Shape;19;p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Objective number or name…...</a:t>
            </a:r>
            <a:endParaRPr>
              <a:solidFill>
                <a:srgbClr val="55B787"/>
              </a:solidFill>
              <a:latin typeface="Dosis"/>
              <a:ea typeface="Dosis"/>
              <a:cs typeface="Dosis"/>
              <a:sym typeface="Dosis"/>
            </a:endParaRPr>
          </a:p>
        </p:txBody>
      </p:sp>
      <p:cxnSp>
        <p:nvCxnSpPr>
          <p:cNvPr id="21" name="Google Shape;21;p3"/>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07" name="Shape 107"/>
        <p:cNvGrpSpPr/>
        <p:nvPr/>
      </p:nvGrpSpPr>
      <p:grpSpPr>
        <a:xfrm>
          <a:off x="0" y="0"/>
          <a:ext cx="0" cy="0"/>
          <a:chOff x="0" y="0"/>
          <a:chExt cx="0" cy="0"/>
        </a:xfrm>
      </p:grpSpPr>
      <p:sp>
        <p:nvSpPr>
          <p:cNvPr id="108" name="Google Shape;108;p22"/>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2"/>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0" name="Google Shape;110;p2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11" name="Shape 111"/>
        <p:cNvGrpSpPr/>
        <p:nvPr/>
      </p:nvGrpSpPr>
      <p:grpSpPr>
        <a:xfrm>
          <a:off x="0" y="0"/>
          <a:ext cx="0" cy="0"/>
          <a:chOff x="0" y="0"/>
          <a:chExt cx="0" cy="0"/>
        </a:xfrm>
      </p:grpSpPr>
      <p:sp>
        <p:nvSpPr>
          <p:cNvPr id="112" name="Google Shape;112;p23"/>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3" name="Google Shape;113;p23"/>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114" name="Google Shape;114;p23"/>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115" name="Google Shape;115;p23"/>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16" name="Google Shape;116;p23"/>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17" name="Google Shape;117;p2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8" name="Shape 118"/>
        <p:cNvGrpSpPr/>
        <p:nvPr/>
      </p:nvGrpSpPr>
      <p:grpSpPr>
        <a:xfrm>
          <a:off x="0" y="0"/>
          <a:ext cx="0" cy="0"/>
          <a:chOff x="0" y="0"/>
          <a:chExt cx="0" cy="0"/>
        </a:xfrm>
      </p:grpSpPr>
      <p:sp>
        <p:nvSpPr>
          <p:cNvPr id="119" name="Google Shape;119;p24"/>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20" name="Google Shape;120;p2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21" name="Shape 121"/>
        <p:cNvGrpSpPr/>
        <p:nvPr/>
      </p:nvGrpSpPr>
      <p:grpSpPr>
        <a:xfrm>
          <a:off x="0" y="0"/>
          <a:ext cx="0" cy="0"/>
          <a:chOff x="0" y="0"/>
          <a:chExt cx="0" cy="0"/>
        </a:xfrm>
      </p:grpSpPr>
      <p:sp>
        <p:nvSpPr>
          <p:cNvPr id="122" name="Google Shape;122;p25"/>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5"/>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124" name="Google Shape;124;p25"/>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5" name="Google Shape;125;p2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6" name="Shape 126"/>
        <p:cNvGrpSpPr/>
        <p:nvPr/>
      </p:nvGrpSpPr>
      <p:grpSpPr>
        <a:xfrm>
          <a:off x="0" y="0"/>
          <a:ext cx="0" cy="0"/>
          <a:chOff x="0" y="0"/>
          <a:chExt cx="0" cy="0"/>
        </a:xfrm>
      </p:grpSpPr>
      <p:sp>
        <p:nvSpPr>
          <p:cNvPr id="127" name="Google Shape;127;p2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2" name="Shape 22"/>
        <p:cNvGrpSpPr/>
        <p:nvPr/>
      </p:nvGrpSpPr>
      <p:grpSpPr>
        <a:xfrm>
          <a:off x="0" y="0"/>
          <a:ext cx="0" cy="0"/>
          <a:chOff x="0" y="0"/>
          <a:chExt cx="0" cy="0"/>
        </a:xfrm>
      </p:grpSpPr>
      <p:sp>
        <p:nvSpPr>
          <p:cNvPr id="23" name="Google Shape;23;p4"/>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5" name="Google Shape;25;p4"/>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6" name="Google Shape;26;p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9" name="Google Shape;29;p5"/>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4" name="Google Shape;34;p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7" name="Google Shape;37;p7"/>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8" name="Google Shape;38;p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2" name="Google Shape;42;p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 name="Google Shape;45;p9"/>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9"/>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47" name="Google Shape;47;p9"/>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8" name="Google Shape;48;p9"/>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9" name="Google Shape;49;p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2" name="Google Shape;52;p1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gradFill>
          <a:gsLst>
            <a:gs pos="0">
              <a:srgbClr val="FFFFFF"/>
            </a:gs>
            <a:gs pos="100000">
              <a:srgbClr val="F3F3F3"/>
            </a:gs>
          </a:gsLst>
          <a:lin ang="5400700" scaled="0"/>
        </a:gradFill>
      </p:bgPr>
    </p:bg>
    <p:spTree>
      <p:nvGrpSpPr>
        <p:cNvPr id="60" name="Shape 60"/>
        <p:cNvGrpSpPr/>
        <p:nvPr/>
      </p:nvGrpSpPr>
      <p:grpSpPr>
        <a:xfrm>
          <a:off x="0" y="0"/>
          <a:ext cx="0" cy="0"/>
          <a:chOff x="0" y="0"/>
          <a:chExt cx="0" cy="0"/>
        </a:xfrm>
      </p:grpSpPr>
      <p:sp>
        <p:nvSpPr>
          <p:cNvPr id="61" name="Google Shape;61;p13"/>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62" name="Google Shape;62;p13"/>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63" name="Google Shape;63;p13"/>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11.png"/><Relationship Id="rId6" Type="http://schemas.openxmlformats.org/officeDocument/2006/relationships/hyperlink" Target="https://docs.google.com/presentation/d/1R8CEhz73qen_9MBqvOKC-VDcrBEXPTix3-poWY3aNyM" TargetMode="External"/><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hyperlink" Target="https://youtu.be/kx5LBj6P-0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27"/>
          <p:cNvPicPr preferRelativeResize="0"/>
          <p:nvPr/>
        </p:nvPicPr>
        <p:blipFill rotWithShape="1">
          <a:blip r:embed="rId3">
            <a:alphaModFix/>
          </a:blip>
          <a:srcRect b="0" l="0" r="0" t="0"/>
          <a:stretch/>
        </p:blipFill>
        <p:spPr>
          <a:xfrm>
            <a:off x="2" y="405236"/>
            <a:ext cx="1569150" cy="602825"/>
          </a:xfrm>
          <a:prstGeom prst="rect">
            <a:avLst/>
          </a:prstGeom>
          <a:noFill/>
          <a:ln>
            <a:noFill/>
          </a:ln>
        </p:spPr>
      </p:pic>
      <p:sp>
        <p:nvSpPr>
          <p:cNvPr id="133" name="Google Shape;133;p27"/>
          <p:cNvSpPr txBox="1"/>
          <p:nvPr/>
        </p:nvSpPr>
        <p:spPr>
          <a:xfrm flipH="1" rot="5400000">
            <a:off x="5235000" y="3689025"/>
            <a:ext cx="3048600" cy="221700"/>
          </a:xfrm>
          <a:prstGeom prst="rect">
            <a:avLst/>
          </a:prstGeom>
          <a:noFill/>
          <a:ln>
            <a:noFill/>
          </a:ln>
          <a:effectLst>
            <a:outerShdw blurRad="57150" rotWithShape="0" algn="bl" dir="5400000" dist="19050">
              <a:srgbClr val="434343">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24 th Lecture  ∣ The Physiology Team</a:t>
            </a:r>
            <a:endParaRPr b="1">
              <a:solidFill>
                <a:srgbClr val="2C5072"/>
              </a:solidFill>
              <a:latin typeface="Cairo"/>
              <a:ea typeface="Cairo"/>
              <a:cs typeface="Cairo"/>
              <a:sym typeface="Cairo"/>
            </a:endParaRPr>
          </a:p>
        </p:txBody>
      </p:sp>
      <p:sp>
        <p:nvSpPr>
          <p:cNvPr id="134" name="Google Shape;134;p27"/>
          <p:cNvSpPr/>
          <p:nvPr/>
        </p:nvSpPr>
        <p:spPr>
          <a:xfrm>
            <a:off x="-1115118" y="4709756"/>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Courier New"/>
                <a:ea typeface="Courier New"/>
                <a:cs typeface="Courier New"/>
                <a:sym typeface="Courier New"/>
              </a:rPr>
              <a:t>          </a:t>
            </a:r>
            <a:r>
              <a:rPr b="1" lang="en" sz="1600">
                <a:solidFill>
                  <a:srgbClr val="FFFFFF"/>
                </a:solidFill>
                <a:latin typeface="Comfortaa"/>
                <a:ea typeface="Comfortaa"/>
                <a:cs typeface="Comfortaa"/>
                <a:sym typeface="Comfortaa"/>
              </a:rPr>
              <a:t>Objectives</a:t>
            </a:r>
            <a:r>
              <a:rPr b="1" lang="en" sz="1600">
                <a:solidFill>
                  <a:srgbClr val="FFFFFF"/>
                </a:solidFill>
                <a:latin typeface="Courier New"/>
                <a:ea typeface="Courier New"/>
                <a:cs typeface="Courier New"/>
                <a:sym typeface="Courier New"/>
              </a:rPr>
              <a:t>:</a:t>
            </a:r>
            <a:endParaRPr sz="1600">
              <a:solidFill>
                <a:srgbClr val="FFFFFF"/>
              </a:solidFill>
            </a:endParaRPr>
          </a:p>
        </p:txBody>
      </p:sp>
      <p:cxnSp>
        <p:nvCxnSpPr>
          <p:cNvPr id="135" name="Google Shape;135;p27"/>
          <p:cNvCxnSpPr/>
          <p:nvPr/>
        </p:nvCxnSpPr>
        <p:spPr>
          <a:xfrm>
            <a:off x="3355240" y="126479"/>
            <a:ext cx="2494200" cy="300"/>
          </a:xfrm>
          <a:prstGeom prst="straightConnector1">
            <a:avLst/>
          </a:prstGeom>
          <a:noFill/>
          <a:ln cap="flat" cmpd="sng" w="28575">
            <a:solidFill>
              <a:srgbClr val="073763"/>
            </a:solidFill>
            <a:prstDash val="solid"/>
            <a:round/>
            <a:headEnd len="med" w="med" type="none"/>
            <a:tailEnd len="med" w="med" type="none"/>
          </a:ln>
          <a:effectLst>
            <a:outerShdw blurRad="57150" rotWithShape="0" algn="bl" dir="5400000" dist="19050">
              <a:srgbClr val="434343">
                <a:alpha val="50000"/>
              </a:srgbClr>
            </a:outerShdw>
          </a:effectLst>
        </p:spPr>
      </p:cxnSp>
      <p:sp>
        <p:nvSpPr>
          <p:cNvPr id="136" name="Google Shape;136;p27"/>
          <p:cNvSpPr txBox="1"/>
          <p:nvPr/>
        </p:nvSpPr>
        <p:spPr>
          <a:xfrm>
            <a:off x="1466932" y="3965987"/>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7"/>
          <p:cNvSpPr/>
          <p:nvPr/>
        </p:nvSpPr>
        <p:spPr>
          <a:xfrm flipH="1">
            <a:off x="4682100" y="9553450"/>
            <a:ext cx="2175900" cy="349500"/>
          </a:xfrm>
          <a:prstGeom prst="homePlate">
            <a:avLst>
              <a:gd fmla="val 50000" name="adj"/>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Cairo"/>
                <a:ea typeface="Cairo"/>
                <a:cs typeface="Cairo"/>
                <a:sym typeface="Cairo"/>
              </a:rPr>
              <a:t>وَأَن لَّيْسَ لِلْإِنسَانِ إِلَّا مَا سَعَىٰ </a:t>
            </a:r>
            <a:endParaRPr sz="1300">
              <a:solidFill>
                <a:srgbClr val="FFFFFF"/>
              </a:solidFill>
              <a:latin typeface="Cairo"/>
              <a:ea typeface="Cairo"/>
              <a:cs typeface="Cairo"/>
              <a:sym typeface="Cairo"/>
            </a:endParaRPr>
          </a:p>
        </p:txBody>
      </p:sp>
      <p:sp>
        <p:nvSpPr>
          <p:cNvPr id="138" name="Google Shape;138;p27"/>
          <p:cNvSpPr/>
          <p:nvPr/>
        </p:nvSpPr>
        <p:spPr>
          <a:xfrm>
            <a:off x="4795800" y="8498625"/>
            <a:ext cx="1948500" cy="932100"/>
          </a:xfrm>
          <a:prstGeom prst="round2DiagRect">
            <a:avLst>
              <a:gd fmla="val 16667" name="adj1"/>
              <a:gd fmla="val 50000" name="adj2"/>
            </a:avLst>
          </a:prstGeom>
          <a:solidFill>
            <a:srgbClr val="F3F3F3"/>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2"/>
                </a:solidFill>
                <a:latin typeface="Cairo"/>
                <a:ea typeface="Cairo"/>
                <a:cs typeface="Cairo"/>
                <a:sym typeface="Cairo"/>
              </a:rPr>
              <a:t>Colour index: </a:t>
            </a:r>
            <a:endParaRPr>
              <a:solidFill>
                <a:schemeClr val="accent2"/>
              </a:solidFill>
              <a:latin typeface="Cairo"/>
              <a:ea typeface="Cairo"/>
              <a:cs typeface="Cairo"/>
              <a:sym typeface="Cairo"/>
            </a:endParaRPr>
          </a:p>
          <a:p>
            <a:pPr indent="-311150" lvl="0" marL="457200" rtl="0" algn="l">
              <a:spcBef>
                <a:spcPts val="0"/>
              </a:spcBef>
              <a:spcAft>
                <a:spcPts val="0"/>
              </a:spcAft>
              <a:buSzPts val="1300"/>
              <a:buFont typeface="Cairo"/>
              <a:buChar char="●"/>
            </a:pPr>
            <a:r>
              <a:rPr lang="en" sz="1300">
                <a:solidFill>
                  <a:schemeClr val="accent3"/>
                </a:solidFill>
                <a:latin typeface="Cairo"/>
                <a:ea typeface="Cairo"/>
                <a:cs typeface="Cairo"/>
                <a:sym typeface="Cairo"/>
              </a:rPr>
              <a:t>important</a:t>
            </a:r>
            <a:r>
              <a:rPr lang="en" sz="1300">
                <a:latin typeface="Cairo"/>
                <a:ea typeface="Cairo"/>
                <a:cs typeface="Cairo"/>
                <a:sym typeface="Cairo"/>
              </a:rPr>
              <a:t> </a:t>
            </a:r>
            <a:endParaRPr sz="1300">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 sz="1300">
                <a:solidFill>
                  <a:schemeClr val="accent3"/>
                </a:solidFill>
                <a:latin typeface="Cairo"/>
                <a:ea typeface="Cairo"/>
                <a:cs typeface="Cairo"/>
                <a:sym typeface="Cairo"/>
              </a:rPr>
              <a:t>Numbers</a:t>
            </a:r>
            <a:endParaRPr sz="1300">
              <a:solidFill>
                <a:schemeClr val="accent3"/>
              </a:solidFill>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 sz="1300">
                <a:solidFill>
                  <a:schemeClr val="accent3"/>
                </a:solidFill>
                <a:latin typeface="Cairo"/>
                <a:ea typeface="Cairo"/>
                <a:cs typeface="Cairo"/>
                <a:sym typeface="Cairo"/>
              </a:rPr>
              <a:t>Extra</a:t>
            </a:r>
            <a:endParaRPr>
              <a:solidFill>
                <a:schemeClr val="accent3"/>
              </a:solidFill>
            </a:endParaRPr>
          </a:p>
        </p:txBody>
      </p:sp>
      <p:sp>
        <p:nvSpPr>
          <p:cNvPr id="139" name="Google Shape;139;p27"/>
          <p:cNvSpPr/>
          <p:nvPr/>
        </p:nvSpPr>
        <p:spPr>
          <a:xfrm>
            <a:off x="5086628" y="9005695"/>
            <a:ext cx="174000" cy="1575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7"/>
          <p:cNvSpPr/>
          <p:nvPr/>
        </p:nvSpPr>
        <p:spPr>
          <a:xfrm>
            <a:off x="5086628" y="8804803"/>
            <a:ext cx="174000" cy="1575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7"/>
          <p:cNvSpPr/>
          <p:nvPr/>
        </p:nvSpPr>
        <p:spPr>
          <a:xfrm>
            <a:off x="5086628" y="9206595"/>
            <a:ext cx="174000" cy="157500"/>
          </a:xfrm>
          <a:prstGeom prst="ellipse">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2" name="Google Shape;142;p27"/>
          <p:cNvPicPr preferRelativeResize="0"/>
          <p:nvPr/>
        </p:nvPicPr>
        <p:blipFill>
          <a:blip r:embed="rId4">
            <a:alphaModFix/>
          </a:blip>
          <a:stretch>
            <a:fillRect/>
          </a:stretch>
        </p:blipFill>
        <p:spPr>
          <a:xfrm>
            <a:off x="5410200" y="202976"/>
            <a:ext cx="1106100" cy="972757"/>
          </a:xfrm>
          <a:prstGeom prst="rect">
            <a:avLst/>
          </a:prstGeom>
          <a:noFill/>
          <a:ln>
            <a:noFill/>
          </a:ln>
        </p:spPr>
      </p:pic>
      <p:sp>
        <p:nvSpPr>
          <p:cNvPr id="143" name="Google Shape;143;p27"/>
          <p:cNvSpPr txBox="1"/>
          <p:nvPr/>
        </p:nvSpPr>
        <p:spPr>
          <a:xfrm>
            <a:off x="91926" y="3952711"/>
            <a:ext cx="4994700" cy="72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rgbClr val="073763"/>
                </a:solidFill>
                <a:latin typeface="Philosopher"/>
                <a:ea typeface="Philosopher"/>
                <a:cs typeface="Philosopher"/>
                <a:sym typeface="Philosopher"/>
              </a:rPr>
              <a:t>Aging &amp; Brain </a:t>
            </a:r>
            <a:endParaRPr b="1" sz="2300"/>
          </a:p>
        </p:txBody>
      </p:sp>
      <p:sp>
        <p:nvSpPr>
          <p:cNvPr id="144" name="Google Shape;144;p27"/>
          <p:cNvSpPr/>
          <p:nvPr/>
        </p:nvSpPr>
        <p:spPr>
          <a:xfrm>
            <a:off x="-1115128" y="7886661"/>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Courier New"/>
                <a:ea typeface="Courier New"/>
                <a:cs typeface="Courier New"/>
                <a:sym typeface="Courier New"/>
              </a:rPr>
              <a:t>          </a:t>
            </a:r>
            <a:r>
              <a:rPr b="1" lang="en" sz="1600">
                <a:solidFill>
                  <a:srgbClr val="FFFFFF"/>
                </a:solidFill>
                <a:latin typeface="Comfortaa"/>
                <a:ea typeface="Comfortaa"/>
                <a:cs typeface="Comfortaa"/>
                <a:sym typeface="Comfortaa"/>
              </a:rPr>
              <a:t>Done by :</a:t>
            </a:r>
            <a:endParaRPr sz="1600">
              <a:solidFill>
                <a:srgbClr val="FFFFFF"/>
              </a:solidFill>
            </a:endParaRPr>
          </a:p>
        </p:txBody>
      </p:sp>
      <p:pic>
        <p:nvPicPr>
          <p:cNvPr id="145" name="Google Shape;145;p27"/>
          <p:cNvPicPr preferRelativeResize="0"/>
          <p:nvPr/>
        </p:nvPicPr>
        <p:blipFill>
          <a:blip r:embed="rId5">
            <a:alphaModFix/>
          </a:blip>
          <a:stretch>
            <a:fillRect/>
          </a:stretch>
        </p:blipFill>
        <p:spPr>
          <a:xfrm>
            <a:off x="3507775" y="1547000"/>
            <a:ext cx="2959350" cy="2872599"/>
          </a:xfrm>
          <a:prstGeom prst="rect">
            <a:avLst/>
          </a:prstGeom>
          <a:noFill/>
          <a:ln>
            <a:noFill/>
          </a:ln>
        </p:spPr>
      </p:pic>
      <p:sp>
        <p:nvSpPr>
          <p:cNvPr id="146" name="Google Shape;146;p27"/>
          <p:cNvSpPr txBox="1"/>
          <p:nvPr/>
        </p:nvSpPr>
        <p:spPr>
          <a:xfrm>
            <a:off x="621600" y="7216412"/>
            <a:ext cx="5894700" cy="6402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i="1" lang="en" sz="1000">
                <a:solidFill>
                  <a:srgbClr val="980000"/>
                </a:solidFill>
                <a:latin typeface="Cairo"/>
                <a:ea typeface="Cairo"/>
                <a:cs typeface="Cairo"/>
                <a:sym typeface="Cairo"/>
              </a:rPr>
              <a:t>Bold &amp; Italic objectives are included in the medical education guide</a:t>
            </a:r>
            <a:endParaRPr b="1" i="1" sz="1000"/>
          </a:p>
        </p:txBody>
      </p:sp>
      <p:sp>
        <p:nvSpPr>
          <p:cNvPr id="147" name="Google Shape;147;p27"/>
          <p:cNvSpPr txBox="1"/>
          <p:nvPr/>
        </p:nvSpPr>
        <p:spPr>
          <a:xfrm>
            <a:off x="-133975" y="5216548"/>
            <a:ext cx="5394600" cy="17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i="1" u="sng">
              <a:solidFill>
                <a:srgbClr val="073763"/>
              </a:solidFill>
              <a:latin typeface="Georgia"/>
              <a:ea typeface="Georgia"/>
              <a:cs typeface="Georgia"/>
              <a:sym typeface="Georgia"/>
            </a:endParaRPr>
          </a:p>
          <a:p>
            <a:pPr indent="-317500" lvl="0" marL="914400" rtl="0" algn="l">
              <a:spcBef>
                <a:spcPts val="0"/>
              </a:spcBef>
              <a:spcAft>
                <a:spcPts val="0"/>
              </a:spcAft>
              <a:buClr>
                <a:srgbClr val="073763"/>
              </a:buClr>
              <a:buSzPts val="1400"/>
              <a:buChar char="❖"/>
            </a:pPr>
            <a:r>
              <a:rPr b="1" i="1" lang="en">
                <a:solidFill>
                  <a:srgbClr val="073763"/>
                </a:solidFill>
              </a:rPr>
              <a:t>Define Aging</a:t>
            </a:r>
            <a:endParaRPr b="1" i="1">
              <a:solidFill>
                <a:srgbClr val="073763"/>
              </a:solidFill>
            </a:endParaRPr>
          </a:p>
          <a:p>
            <a:pPr indent="-317500" lvl="0" marL="914400" rtl="0" algn="l">
              <a:spcBef>
                <a:spcPts val="0"/>
              </a:spcBef>
              <a:spcAft>
                <a:spcPts val="0"/>
              </a:spcAft>
              <a:buClr>
                <a:srgbClr val="073763"/>
              </a:buClr>
              <a:buSzPts val="1400"/>
              <a:buChar char="❖"/>
            </a:pPr>
            <a:r>
              <a:rPr b="1" i="1" lang="en">
                <a:solidFill>
                  <a:srgbClr val="073763"/>
                </a:solidFill>
              </a:rPr>
              <a:t>  Enumerate theories of aging</a:t>
            </a:r>
            <a:endParaRPr b="1" i="1">
              <a:solidFill>
                <a:srgbClr val="073763"/>
              </a:solidFill>
            </a:endParaRPr>
          </a:p>
          <a:p>
            <a:pPr indent="-317500" lvl="0" marL="914400" rtl="0" algn="l">
              <a:spcBef>
                <a:spcPts val="0"/>
              </a:spcBef>
              <a:spcAft>
                <a:spcPts val="0"/>
              </a:spcAft>
              <a:buClr>
                <a:srgbClr val="073763"/>
              </a:buClr>
              <a:buSzPts val="1400"/>
              <a:buChar char="❖"/>
            </a:pPr>
            <a:r>
              <a:rPr b="1" i="1" lang="en">
                <a:solidFill>
                  <a:srgbClr val="073763"/>
                </a:solidFill>
              </a:rPr>
              <a:t> Describe body and brain changes in aging</a:t>
            </a:r>
            <a:endParaRPr b="1" i="1">
              <a:solidFill>
                <a:srgbClr val="073763"/>
              </a:solidFill>
            </a:endParaRPr>
          </a:p>
          <a:p>
            <a:pPr indent="-317500" lvl="0" marL="914400" rtl="0" algn="l">
              <a:spcBef>
                <a:spcPts val="0"/>
              </a:spcBef>
              <a:spcAft>
                <a:spcPts val="0"/>
              </a:spcAft>
              <a:buClr>
                <a:srgbClr val="073763"/>
              </a:buClr>
              <a:buSzPts val="1400"/>
              <a:buChar char="❖"/>
            </a:pPr>
            <a:r>
              <a:rPr b="1" i="1" lang="en">
                <a:solidFill>
                  <a:srgbClr val="073763"/>
                </a:solidFill>
              </a:rPr>
              <a:t> Describe memory changes in aging</a:t>
            </a:r>
            <a:endParaRPr b="1" i="1">
              <a:solidFill>
                <a:srgbClr val="073763"/>
              </a:solidFill>
            </a:endParaRPr>
          </a:p>
          <a:p>
            <a:pPr indent="-317500" lvl="0" marL="914400" rtl="0" algn="l">
              <a:spcBef>
                <a:spcPts val="0"/>
              </a:spcBef>
              <a:spcAft>
                <a:spcPts val="0"/>
              </a:spcAft>
              <a:buClr>
                <a:srgbClr val="073763"/>
              </a:buClr>
              <a:buSzPts val="1400"/>
              <a:buChar char="❖"/>
            </a:pPr>
            <a:r>
              <a:rPr b="1" i="1" lang="en">
                <a:solidFill>
                  <a:srgbClr val="073763"/>
                </a:solidFill>
              </a:rPr>
              <a:t>  Explain carotid hypersensitivity</a:t>
            </a:r>
            <a:endParaRPr b="1" i="1">
              <a:solidFill>
                <a:srgbClr val="073763"/>
              </a:solidFill>
            </a:endParaRPr>
          </a:p>
          <a:p>
            <a:pPr indent="-317500" lvl="0" marL="914400" rtl="0" algn="l">
              <a:spcBef>
                <a:spcPts val="0"/>
              </a:spcBef>
              <a:spcAft>
                <a:spcPts val="0"/>
              </a:spcAft>
              <a:buClr>
                <a:srgbClr val="073763"/>
              </a:buClr>
              <a:buSzPts val="1400"/>
              <a:buChar char="❖"/>
            </a:pPr>
            <a:r>
              <a:rPr lang="en">
                <a:solidFill>
                  <a:srgbClr val="073763"/>
                </a:solidFill>
              </a:rPr>
              <a:t>Disorders of the senses that associated with aging </a:t>
            </a:r>
            <a:endParaRPr>
              <a:solidFill>
                <a:srgbClr val="073763"/>
              </a:solidFill>
            </a:endParaRPr>
          </a:p>
          <a:p>
            <a:pPr indent="-317500" lvl="0" marL="914400" rtl="0" algn="l">
              <a:spcBef>
                <a:spcPts val="0"/>
              </a:spcBef>
              <a:spcAft>
                <a:spcPts val="0"/>
              </a:spcAft>
              <a:buClr>
                <a:srgbClr val="073763"/>
              </a:buClr>
              <a:buSzPts val="1400"/>
              <a:buChar char="❖"/>
            </a:pPr>
            <a:r>
              <a:rPr lang="en">
                <a:solidFill>
                  <a:srgbClr val="073763"/>
                </a:solidFill>
              </a:rPr>
              <a:t>Brief Geriatric Assessment Instruments</a:t>
            </a:r>
            <a:br>
              <a:rPr lang="en">
                <a:solidFill>
                  <a:srgbClr val="073763"/>
                </a:solidFill>
              </a:rPr>
            </a:br>
            <a:endParaRPr>
              <a:solidFill>
                <a:srgbClr val="0B5394"/>
              </a:solidFill>
              <a:latin typeface="Cairo"/>
              <a:ea typeface="Cairo"/>
              <a:cs typeface="Cairo"/>
              <a:sym typeface="Cairo"/>
            </a:endParaRPr>
          </a:p>
        </p:txBody>
      </p:sp>
      <p:sp>
        <p:nvSpPr>
          <p:cNvPr id="148" name="Google Shape;148;p27">
            <a:hlinkClick r:id="rId6"/>
          </p:cNvPr>
          <p:cNvSpPr txBox="1"/>
          <p:nvPr/>
        </p:nvSpPr>
        <p:spPr>
          <a:xfrm>
            <a:off x="-711321" y="9481750"/>
            <a:ext cx="2382900" cy="4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800" u="sng">
                <a:solidFill>
                  <a:srgbClr val="073763"/>
                </a:solidFill>
                <a:latin typeface="Economica"/>
                <a:ea typeface="Economica"/>
                <a:cs typeface="Economica"/>
                <a:sym typeface="Economica"/>
              </a:rPr>
              <a:t>Editing file </a:t>
            </a:r>
            <a:endParaRPr b="1" i="1" sz="1800" u="sng">
              <a:solidFill>
                <a:srgbClr val="073763"/>
              </a:solidFill>
              <a:latin typeface="Economica"/>
              <a:ea typeface="Economica"/>
              <a:cs typeface="Economica"/>
              <a:sym typeface="Economica"/>
            </a:endParaRPr>
          </a:p>
        </p:txBody>
      </p:sp>
      <p:sp>
        <p:nvSpPr>
          <p:cNvPr id="149" name="Google Shape;149;p27"/>
          <p:cNvSpPr txBox="1"/>
          <p:nvPr/>
        </p:nvSpPr>
        <p:spPr>
          <a:xfrm>
            <a:off x="11" y="8243650"/>
            <a:ext cx="4994700" cy="1279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Char char="❖"/>
            </a:pPr>
            <a:r>
              <a:rPr lang="en">
                <a:solidFill>
                  <a:srgbClr val="073763"/>
                </a:solidFill>
              </a:rPr>
              <a:t>Team leaders: Fatima Balsharaf , Rahaf Alshammari,</a:t>
            </a:r>
            <a:endParaRPr>
              <a:solidFill>
                <a:srgbClr val="073763"/>
              </a:solidFill>
            </a:endParaRPr>
          </a:p>
          <a:p>
            <a:pPr indent="0" lvl="0" marL="457200" rtl="0" algn="l">
              <a:spcBef>
                <a:spcPts val="0"/>
              </a:spcBef>
              <a:spcAft>
                <a:spcPts val="0"/>
              </a:spcAft>
              <a:buNone/>
            </a:pPr>
            <a:r>
              <a:rPr lang="en">
                <a:solidFill>
                  <a:srgbClr val="073763"/>
                </a:solidFill>
              </a:rPr>
              <a:t>                      Abdulelah Aldossari, Ali Alammari. </a:t>
            </a:r>
            <a:endParaRPr>
              <a:solidFill>
                <a:srgbClr val="073763"/>
              </a:solidFill>
            </a:endParaRPr>
          </a:p>
          <a:p>
            <a:pPr indent="-317500" lvl="0" marL="457200" rtl="0" algn="l">
              <a:spcBef>
                <a:spcPts val="0"/>
              </a:spcBef>
              <a:spcAft>
                <a:spcPts val="0"/>
              </a:spcAft>
              <a:buClr>
                <a:srgbClr val="073763"/>
              </a:buClr>
              <a:buSzPts val="1400"/>
              <a:buChar char="❖"/>
            </a:pPr>
            <a:r>
              <a:rPr lang="en">
                <a:solidFill>
                  <a:srgbClr val="073763"/>
                </a:solidFill>
              </a:rPr>
              <a:t>Team members: </a:t>
            </a:r>
            <a:r>
              <a:rPr lang="en">
                <a:solidFill>
                  <a:srgbClr val="0B5394"/>
                </a:solidFill>
                <a:latin typeface="Cairo"/>
                <a:ea typeface="Cairo"/>
                <a:cs typeface="Cairo"/>
                <a:sym typeface="Cairo"/>
              </a:rPr>
              <a:t> </a:t>
            </a:r>
            <a:r>
              <a:rPr lang="en">
                <a:solidFill>
                  <a:srgbClr val="073763"/>
                </a:solidFill>
                <a:latin typeface="Cairo"/>
                <a:ea typeface="Cairo"/>
                <a:cs typeface="Cairo"/>
                <a:sym typeface="Cairo"/>
              </a:rPr>
              <a:t>Renad AlMogren, AlFahdah AlSaleem, Ghadah Alhaidari, Hadeel Almackenzie, Reham Al-Halabi, Alanoud Alessa, Ahad AlGrain </a:t>
            </a:r>
            <a:endParaRPr>
              <a:solidFill>
                <a:srgbClr val="073763"/>
              </a:solidFill>
            </a:endParaRPr>
          </a:p>
        </p:txBody>
      </p:sp>
      <p:pic>
        <p:nvPicPr>
          <p:cNvPr id="150" name="Google Shape;150;p27"/>
          <p:cNvPicPr preferRelativeResize="0"/>
          <p:nvPr/>
        </p:nvPicPr>
        <p:blipFill>
          <a:blip r:embed="rId7">
            <a:alphaModFix/>
          </a:blip>
          <a:stretch>
            <a:fillRect/>
          </a:stretch>
        </p:blipFill>
        <p:spPr>
          <a:xfrm>
            <a:off x="4682100" y="195355"/>
            <a:ext cx="896599" cy="901095"/>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6"/>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24th Lecture  ∣ The Physiology Team</a:t>
            </a:r>
            <a:endParaRPr b="1">
              <a:solidFill>
                <a:srgbClr val="2C5072"/>
              </a:solidFill>
              <a:latin typeface="Cairo"/>
              <a:ea typeface="Cairo"/>
              <a:cs typeface="Cairo"/>
              <a:sym typeface="Cairo"/>
            </a:endParaRPr>
          </a:p>
        </p:txBody>
      </p:sp>
      <p:sp>
        <p:nvSpPr>
          <p:cNvPr id="248" name="Google Shape;248;p36"/>
          <p:cNvSpPr txBox="1"/>
          <p:nvPr/>
        </p:nvSpPr>
        <p:spPr>
          <a:xfrm>
            <a:off x="0" y="0"/>
            <a:ext cx="3938700" cy="478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Char char="❖"/>
            </a:pPr>
            <a:r>
              <a:rPr b="1" i="1" lang="en">
                <a:solidFill>
                  <a:srgbClr val="073763"/>
                </a:solidFill>
              </a:rPr>
              <a:t>Explain carotid hypersensitivity</a:t>
            </a:r>
            <a:endParaRPr b="1" i="1">
              <a:solidFill>
                <a:srgbClr val="073763"/>
              </a:solidFill>
            </a:endParaRPr>
          </a:p>
        </p:txBody>
      </p:sp>
      <p:sp>
        <p:nvSpPr>
          <p:cNvPr id="249" name="Google Shape;249;p36"/>
          <p:cNvSpPr txBox="1"/>
          <p:nvPr/>
        </p:nvSpPr>
        <p:spPr>
          <a:xfrm>
            <a:off x="454875" y="478500"/>
            <a:ext cx="5743800" cy="31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B5394"/>
                </a:solidFill>
                <a:highlight>
                  <a:srgbClr val="D0E0E3"/>
                </a:highlight>
                <a:latin typeface="Cairo"/>
                <a:ea typeface="Cairo"/>
                <a:cs typeface="Cairo"/>
                <a:sym typeface="Cairo"/>
              </a:rPr>
              <a:t>Baroreceptor Reflex</a:t>
            </a:r>
            <a:endParaRPr sz="1600">
              <a:solidFill>
                <a:srgbClr val="0B5394"/>
              </a:solidFill>
              <a:highlight>
                <a:srgbClr val="D0E0E3"/>
              </a:highlight>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Quick operation (within few seconds).</a:t>
            </a:r>
            <a:r>
              <a:rPr lang="en" sz="1100">
                <a:solidFill>
                  <a:srgbClr val="999999"/>
                </a:solidFill>
                <a:latin typeface="Cairo"/>
                <a:ea typeface="Cairo"/>
                <a:cs typeface="Cairo"/>
                <a:sym typeface="Cairo"/>
              </a:rPr>
              <a:t>if we change our posture and sudden decrease in blood pressure happen the baroreceptors quickly return it to norma</a:t>
            </a:r>
            <a:r>
              <a:rPr lang="en">
                <a:solidFill>
                  <a:srgbClr val="999999"/>
                </a:solidFill>
                <a:latin typeface="Cairo"/>
                <a:ea typeface="Cairo"/>
                <a:cs typeface="Cairo"/>
                <a:sym typeface="Cairo"/>
              </a:rPr>
              <a:t>l </a:t>
            </a:r>
            <a:endParaRPr>
              <a:solidFill>
                <a:srgbClr val="999999"/>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Mediated through </a:t>
            </a:r>
            <a:r>
              <a:rPr b="1" lang="en">
                <a:latin typeface="Cairo"/>
                <a:ea typeface="Cairo"/>
                <a:cs typeface="Cairo"/>
                <a:sym typeface="Cairo"/>
              </a:rPr>
              <a:t>autonomic reflexes.</a:t>
            </a:r>
            <a:endParaRPr b="1">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Adjusts CO ( cardiac output) and TPR (the </a:t>
            </a:r>
            <a:r>
              <a:rPr lang="en">
                <a:latin typeface="Cairo"/>
                <a:ea typeface="Cairo"/>
                <a:cs typeface="Cairo"/>
                <a:sym typeface="Cairo"/>
              </a:rPr>
              <a:t>peripheral</a:t>
            </a:r>
            <a:r>
              <a:rPr lang="en">
                <a:latin typeface="Cairo"/>
                <a:ea typeface="Cairo"/>
                <a:cs typeface="Cairo"/>
                <a:sym typeface="Cairo"/>
              </a:rPr>
              <a:t> resistance)  to restore BP to normal.</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Influences heart and blood vessels. </a:t>
            </a:r>
            <a:endParaRPr>
              <a:latin typeface="Cairo"/>
              <a:ea typeface="Cairo"/>
              <a:cs typeface="Cairo"/>
              <a:sym typeface="Cairo"/>
            </a:endParaRPr>
          </a:p>
          <a:p>
            <a:pPr indent="0" lvl="0" marL="457200" rtl="0" algn="l">
              <a:spcBef>
                <a:spcPts val="0"/>
              </a:spcBef>
              <a:spcAft>
                <a:spcPts val="0"/>
              </a:spcAft>
              <a:buNone/>
            </a:pPr>
            <a:r>
              <a:rPr lang="en">
                <a:solidFill>
                  <a:srgbClr val="999999"/>
                </a:solidFill>
                <a:latin typeface="Cairo"/>
                <a:ea typeface="Cairo"/>
                <a:cs typeface="Cairo"/>
                <a:sym typeface="Cairo"/>
              </a:rPr>
              <a:t>★ Since the baroreceptors reflex are receptors and the receptors affected by aging so it will develop hypersensitivity or hyposensitivity ,, here the problem is hypersensitivity for baroreceptors reflex so, if any pressure happened to the carotid sinus they will develop fall down or severe hypotension (severe vasovagal attack).</a:t>
            </a:r>
            <a:endParaRPr>
              <a:solidFill>
                <a:srgbClr val="999999"/>
              </a:solidFill>
              <a:latin typeface="Cairo"/>
              <a:ea typeface="Cairo"/>
              <a:cs typeface="Cairo"/>
              <a:sym typeface="Cairo"/>
            </a:endParaRPr>
          </a:p>
        </p:txBody>
      </p:sp>
      <p:sp>
        <p:nvSpPr>
          <p:cNvPr id="250" name="Google Shape;250;p36"/>
          <p:cNvSpPr txBox="1"/>
          <p:nvPr/>
        </p:nvSpPr>
        <p:spPr>
          <a:xfrm>
            <a:off x="431400" y="3655796"/>
            <a:ext cx="5995200" cy="26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B5394"/>
                </a:solidFill>
                <a:highlight>
                  <a:srgbClr val="D0E0E3"/>
                </a:highlight>
                <a:latin typeface="Cairo"/>
                <a:ea typeface="Cairo"/>
                <a:cs typeface="Cairo"/>
                <a:sym typeface="Cairo"/>
              </a:rPr>
              <a:t>Carotid sinus hypersensitivity</a:t>
            </a:r>
            <a:endParaRPr sz="1600">
              <a:solidFill>
                <a:srgbClr val="0B5394"/>
              </a:solidFill>
              <a:highlight>
                <a:srgbClr val="D0E0E3"/>
              </a:highlight>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Carotid sinus syncope occurs when there is an exaggerated vagal response to carotid sinus stimulation.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Provoked by wearing a tight collar, looking upwards or turning the head</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Carotid sinus syndrome occurs in the elderly and mainly results in </a:t>
            </a:r>
            <a:r>
              <a:rPr lang="en">
                <a:solidFill>
                  <a:srgbClr val="FF0000"/>
                </a:solidFill>
                <a:latin typeface="Cairo"/>
                <a:ea typeface="Cairo"/>
                <a:cs typeface="Cairo"/>
                <a:sym typeface="Cairo"/>
              </a:rPr>
              <a:t>bradycardia</a:t>
            </a:r>
            <a:r>
              <a:rPr lang="en">
                <a:latin typeface="Cairo"/>
                <a:ea typeface="Cairo"/>
                <a:cs typeface="Cairo"/>
                <a:sym typeface="Cairo"/>
              </a:rPr>
              <a: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Most common etiologies of atrioventricular block.</a:t>
            </a:r>
            <a:r>
              <a:rPr lang="en">
                <a:solidFill>
                  <a:schemeClr val="dk2"/>
                </a:solidFill>
                <a:latin typeface="Cairo"/>
                <a:ea typeface="Cairo"/>
                <a:cs typeface="Cairo"/>
                <a:sym typeface="Cairo"/>
              </a:rPr>
              <a:t>(because of severe bradycardia).</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b="1" lang="en">
                <a:latin typeface="Cairo"/>
                <a:ea typeface="Cairo"/>
                <a:cs typeface="Cairo"/>
                <a:sym typeface="Cairo"/>
              </a:rPr>
              <a:t>Do not massage both carotids simultaneously.</a:t>
            </a:r>
            <a:br>
              <a:rPr b="1" lang="en">
                <a:latin typeface="Cairo"/>
                <a:ea typeface="Cairo"/>
                <a:cs typeface="Cairo"/>
                <a:sym typeface="Cairo"/>
              </a:rPr>
            </a:br>
            <a:endParaRPr>
              <a:solidFill>
                <a:srgbClr val="999999"/>
              </a:solidFill>
              <a:latin typeface="Cairo"/>
              <a:ea typeface="Cairo"/>
              <a:cs typeface="Cairo"/>
              <a:sym typeface="Cairo"/>
            </a:endParaRPr>
          </a:p>
          <a:p>
            <a:pPr indent="0" lvl="0" marL="0" rtl="0" algn="l">
              <a:spcBef>
                <a:spcPts val="0"/>
              </a:spcBef>
              <a:spcAft>
                <a:spcPts val="0"/>
              </a:spcAft>
              <a:buNone/>
            </a:pPr>
            <a:r>
              <a:rPr lang="en">
                <a:solidFill>
                  <a:srgbClr val="999999"/>
                </a:solidFill>
                <a:latin typeface="Cairo"/>
                <a:ea typeface="Cairo"/>
                <a:cs typeface="Cairo"/>
                <a:sym typeface="Cairo"/>
              </a:rPr>
              <a:t>لازم ننتبه لهم لما مثلا لما يحلقون او يلبسون شيء يغطي رقبتهم او لما  لهم مساج اننا ما نضغط على منطقة الكاروتيد ارتري. </a:t>
            </a:r>
            <a:endParaRPr b="1">
              <a:latin typeface="Cairo"/>
              <a:ea typeface="Cairo"/>
              <a:cs typeface="Cairo"/>
              <a:sym typeface="Cairo"/>
            </a:endParaRPr>
          </a:p>
        </p:txBody>
      </p:sp>
      <p:cxnSp>
        <p:nvCxnSpPr>
          <p:cNvPr id="251" name="Google Shape;251;p36"/>
          <p:cNvCxnSpPr/>
          <p:nvPr/>
        </p:nvCxnSpPr>
        <p:spPr>
          <a:xfrm>
            <a:off x="1196320" y="3562249"/>
            <a:ext cx="4260900" cy="12900"/>
          </a:xfrm>
          <a:prstGeom prst="straightConnector1">
            <a:avLst/>
          </a:prstGeom>
          <a:noFill/>
          <a:ln cap="flat" cmpd="sng" w="9525">
            <a:solidFill>
              <a:schemeClr val="dk2"/>
            </a:solidFill>
            <a:prstDash val="dashDot"/>
            <a:round/>
            <a:headEnd len="med" w="med" type="stealth"/>
            <a:tailEnd len="med" w="med" type="stealth"/>
          </a:ln>
        </p:spPr>
      </p:cxnSp>
      <p:pic>
        <p:nvPicPr>
          <p:cNvPr id="252" name="Google Shape;252;p36"/>
          <p:cNvPicPr preferRelativeResize="0"/>
          <p:nvPr/>
        </p:nvPicPr>
        <p:blipFill>
          <a:blip r:embed="rId3">
            <a:alphaModFix/>
          </a:blip>
          <a:stretch>
            <a:fillRect/>
          </a:stretch>
        </p:blipFill>
        <p:spPr>
          <a:xfrm>
            <a:off x="454875" y="6658891"/>
            <a:ext cx="6219976" cy="304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7"/>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24th Lecture  ∣ The Physiology Team</a:t>
            </a:r>
            <a:endParaRPr b="1">
              <a:solidFill>
                <a:srgbClr val="2C5072"/>
              </a:solidFill>
              <a:latin typeface="Cairo"/>
              <a:ea typeface="Cairo"/>
              <a:cs typeface="Cairo"/>
              <a:sym typeface="Cairo"/>
            </a:endParaRPr>
          </a:p>
        </p:txBody>
      </p:sp>
      <p:sp>
        <p:nvSpPr>
          <p:cNvPr id="258" name="Google Shape;258;p37"/>
          <p:cNvSpPr txBox="1"/>
          <p:nvPr/>
        </p:nvSpPr>
        <p:spPr>
          <a:xfrm>
            <a:off x="-462863" y="0"/>
            <a:ext cx="5222400" cy="478500"/>
          </a:xfrm>
          <a:prstGeom prst="rect">
            <a:avLst/>
          </a:prstGeom>
          <a:noFill/>
          <a:ln>
            <a:noFill/>
          </a:ln>
        </p:spPr>
        <p:txBody>
          <a:bodyPr anchorCtr="0" anchor="t" bIns="91425" lIns="91425" spcFirstLastPara="1" rIns="91425" wrap="square" tIns="91425">
            <a:noAutofit/>
          </a:bodyPr>
          <a:lstStyle/>
          <a:p>
            <a:pPr indent="-342900" lvl="0" marL="914400" rtl="0" algn="l">
              <a:spcBef>
                <a:spcPts val="0"/>
              </a:spcBef>
              <a:spcAft>
                <a:spcPts val="0"/>
              </a:spcAft>
              <a:buClr>
                <a:srgbClr val="073763"/>
              </a:buClr>
              <a:buSzPts val="1800"/>
              <a:buFont typeface="Economica"/>
              <a:buChar char="❖"/>
            </a:pPr>
            <a:r>
              <a:rPr lang="en" sz="1800">
                <a:solidFill>
                  <a:srgbClr val="073763"/>
                </a:solidFill>
                <a:latin typeface="Economica"/>
                <a:ea typeface="Economica"/>
                <a:cs typeface="Economica"/>
                <a:sym typeface="Economica"/>
              </a:rPr>
              <a:t>Disorders of the senses that associated with aging </a:t>
            </a:r>
            <a:endParaRPr sz="1800">
              <a:solidFill>
                <a:srgbClr val="073763"/>
              </a:solidFill>
              <a:latin typeface="Economica"/>
              <a:ea typeface="Economica"/>
              <a:cs typeface="Economica"/>
              <a:sym typeface="Economica"/>
            </a:endParaRPr>
          </a:p>
        </p:txBody>
      </p:sp>
      <p:sp>
        <p:nvSpPr>
          <p:cNvPr id="259" name="Google Shape;259;p37"/>
          <p:cNvSpPr txBox="1"/>
          <p:nvPr/>
        </p:nvSpPr>
        <p:spPr>
          <a:xfrm>
            <a:off x="6979163" y="129527"/>
            <a:ext cx="1622700" cy="4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Slide 31-35</a:t>
            </a:r>
            <a:endParaRPr/>
          </a:p>
          <a:p>
            <a:pPr indent="0" lvl="0" marL="0" rtl="0" algn="l">
              <a:spcBef>
                <a:spcPts val="0"/>
              </a:spcBef>
              <a:spcAft>
                <a:spcPts val="0"/>
              </a:spcAft>
              <a:buNone/>
            </a:pPr>
            <a:r>
              <a:rPr lang="en"/>
              <a:t>تنسيق في جدول </a:t>
            </a:r>
            <a:endParaRPr/>
          </a:p>
        </p:txBody>
      </p:sp>
      <p:sp>
        <p:nvSpPr>
          <p:cNvPr id="260" name="Google Shape;260;p37"/>
          <p:cNvSpPr txBox="1"/>
          <p:nvPr/>
        </p:nvSpPr>
        <p:spPr>
          <a:xfrm>
            <a:off x="7191129" y="751006"/>
            <a:ext cx="6270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980000"/>
                </a:solidFill>
              </a:rPr>
              <a:t>2</a:t>
            </a:r>
            <a:endParaRPr b="1" sz="1600">
              <a:solidFill>
                <a:srgbClr val="980000"/>
              </a:solidFill>
            </a:endParaRPr>
          </a:p>
        </p:txBody>
      </p:sp>
      <p:graphicFrame>
        <p:nvGraphicFramePr>
          <p:cNvPr id="261" name="Google Shape;261;p37"/>
          <p:cNvGraphicFramePr/>
          <p:nvPr/>
        </p:nvGraphicFramePr>
        <p:xfrm>
          <a:off x="440265" y="401558"/>
          <a:ext cx="3000000" cy="3000000"/>
        </p:xfrm>
        <a:graphic>
          <a:graphicData uri="http://schemas.openxmlformats.org/drawingml/2006/table">
            <a:tbl>
              <a:tblPr>
                <a:noFill/>
                <a:tableStyleId>{492DF1C0-E3C3-4FCA-8F7C-179ACC9F2A40}</a:tableStyleId>
              </a:tblPr>
              <a:tblGrid>
                <a:gridCol w="1645350"/>
                <a:gridCol w="4332125"/>
              </a:tblGrid>
              <a:tr h="747600">
                <a:tc>
                  <a:txBody>
                    <a:bodyPr>
                      <a:noAutofit/>
                    </a:bodyPr>
                    <a:lstStyle/>
                    <a:p>
                      <a:pPr indent="0" lvl="0" marL="0" rtl="0" algn="ctr">
                        <a:spcBef>
                          <a:spcPts val="0"/>
                        </a:spcBef>
                        <a:spcAft>
                          <a:spcPts val="0"/>
                        </a:spcAft>
                        <a:buNone/>
                      </a:pPr>
                      <a:r>
                        <a:rPr lang="en" sz="1000">
                          <a:solidFill>
                            <a:srgbClr val="073763"/>
                          </a:solidFill>
                          <a:latin typeface="Cairo"/>
                          <a:ea typeface="Cairo"/>
                          <a:cs typeface="Cairo"/>
                          <a:sym typeface="Cairo"/>
                        </a:rPr>
                        <a:t>Disorders </a:t>
                      </a:r>
                      <a:r>
                        <a:rPr lang="en" sz="1000">
                          <a:solidFill>
                            <a:srgbClr val="073763"/>
                          </a:solidFill>
                          <a:latin typeface="Cairo"/>
                          <a:ea typeface="Cairo"/>
                          <a:cs typeface="Cairo"/>
                          <a:sym typeface="Cairo"/>
                        </a:rPr>
                        <a:t>Associated with Aging</a:t>
                      </a:r>
                      <a:endParaRPr sz="1000">
                        <a:solidFill>
                          <a:srgbClr val="073763"/>
                        </a:solidFill>
                        <a:latin typeface="Cairo"/>
                        <a:ea typeface="Cairo"/>
                        <a:cs typeface="Cairo"/>
                        <a:sym typeface="Cairo"/>
                      </a:endParaRPr>
                    </a:p>
                  </a:txBody>
                  <a:tcPr marT="91425" marB="91425" marR="91425" marL="91425" anchor="ctr">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lang="en" sz="1000">
                          <a:solidFill>
                            <a:srgbClr val="073763"/>
                          </a:solidFill>
                          <a:latin typeface="Cairo"/>
                          <a:ea typeface="Cairo"/>
                          <a:cs typeface="Cairo"/>
                          <a:sym typeface="Cairo"/>
                        </a:rPr>
                        <a:t>Details</a:t>
                      </a:r>
                      <a:endParaRPr sz="1000">
                        <a:solidFill>
                          <a:srgbClr val="073763"/>
                        </a:solidFill>
                        <a:latin typeface="Cairo"/>
                        <a:ea typeface="Cairo"/>
                        <a:cs typeface="Cairo"/>
                        <a:sym typeface="Cairo"/>
                      </a:endParaRPr>
                    </a:p>
                  </a:txBody>
                  <a:tcPr marT="91425" marB="91425" marR="91425" marL="91425" anchor="ctr">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solidFill>
                      <a:srgbClr val="A64D79"/>
                    </a:solidFill>
                  </a:tcPr>
                </a:tc>
              </a:tr>
              <a:tr h="1226800">
                <a:tc>
                  <a:txBody>
                    <a:bodyPr>
                      <a:noAutofit/>
                    </a:bodyPr>
                    <a:lstStyle/>
                    <a:p>
                      <a:pPr indent="0" lvl="0" marL="0" rtl="0" algn="ctr">
                        <a:spcBef>
                          <a:spcPts val="0"/>
                        </a:spcBef>
                        <a:spcAft>
                          <a:spcPts val="0"/>
                        </a:spcAft>
                        <a:buNone/>
                      </a:pPr>
                      <a:r>
                        <a:rPr lang="en" sz="1000">
                          <a:solidFill>
                            <a:srgbClr val="FF0000"/>
                          </a:solidFill>
                          <a:latin typeface="Cairo"/>
                          <a:ea typeface="Cairo"/>
                          <a:cs typeface="Cairo"/>
                          <a:sym typeface="Cairo"/>
                        </a:rPr>
                        <a:t>Vision</a:t>
                      </a:r>
                      <a:endParaRPr sz="1000">
                        <a:solidFill>
                          <a:srgbClr val="FF0000"/>
                        </a:solidFill>
                        <a:latin typeface="Cairo"/>
                        <a:ea typeface="Cairo"/>
                        <a:cs typeface="Cairo"/>
                        <a:sym typeface="Cairo"/>
                      </a:endParaRPr>
                    </a:p>
                  </a:txBody>
                  <a:tcPr marT="91425" marB="91425" marR="91425" marL="91425" anchor="ctr">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tcPr>
                </a:tc>
                <a:tc>
                  <a:txBody>
                    <a:bodyPr>
                      <a:noAutofit/>
                    </a:bodyPr>
                    <a:lstStyle/>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Loss of ability to see items that are close up begins in the 40’s (Presbyopia). </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Size of pupil grows smaller with age: focusing becomes less accurate. </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Lens of eye </a:t>
                      </a:r>
                      <a:r>
                        <a:rPr lang="en" sz="1000">
                          <a:solidFill>
                            <a:srgbClr val="073763"/>
                          </a:solidFill>
                          <a:highlight>
                            <a:srgbClr val="FFF2CC"/>
                          </a:highlight>
                          <a:latin typeface="Cairo"/>
                          <a:ea typeface="Cairo"/>
                          <a:cs typeface="Cairo"/>
                          <a:sym typeface="Cairo"/>
                        </a:rPr>
                        <a:t>yellows </a:t>
                      </a:r>
                      <a:r>
                        <a:rPr lang="en" sz="1000">
                          <a:solidFill>
                            <a:srgbClr val="073763"/>
                          </a:solidFill>
                          <a:latin typeface="Cairo"/>
                          <a:ea typeface="Cairo"/>
                          <a:cs typeface="Cairo"/>
                          <a:sym typeface="Cairo"/>
                        </a:rPr>
                        <a:t>making it more difficult to see </a:t>
                      </a:r>
                      <a:r>
                        <a:rPr lang="en" sz="1000">
                          <a:solidFill>
                            <a:srgbClr val="073763"/>
                          </a:solidFill>
                          <a:highlight>
                            <a:srgbClr val="EA9999"/>
                          </a:highlight>
                          <a:latin typeface="Cairo"/>
                          <a:ea typeface="Cairo"/>
                          <a:cs typeface="Cairo"/>
                          <a:sym typeface="Cairo"/>
                        </a:rPr>
                        <a:t>red</a:t>
                      </a:r>
                      <a:r>
                        <a:rPr lang="en" sz="1000">
                          <a:solidFill>
                            <a:srgbClr val="073763"/>
                          </a:solidFill>
                          <a:latin typeface="Cairo"/>
                          <a:ea typeface="Cairo"/>
                          <a:cs typeface="Cairo"/>
                          <a:sym typeface="Cairo"/>
                        </a:rPr>
                        <a:t> and </a:t>
                      </a:r>
                      <a:r>
                        <a:rPr lang="en" sz="1000">
                          <a:solidFill>
                            <a:srgbClr val="073763"/>
                          </a:solidFill>
                          <a:highlight>
                            <a:srgbClr val="D9EAD3"/>
                          </a:highlight>
                          <a:latin typeface="Cairo"/>
                          <a:ea typeface="Cairo"/>
                          <a:cs typeface="Cairo"/>
                          <a:sym typeface="Cairo"/>
                        </a:rPr>
                        <a:t>green </a:t>
                      </a:r>
                      <a:r>
                        <a:rPr lang="en" sz="1000">
                          <a:solidFill>
                            <a:srgbClr val="073763"/>
                          </a:solidFill>
                          <a:latin typeface="Cairo"/>
                          <a:ea typeface="Cairo"/>
                          <a:cs typeface="Cairo"/>
                          <a:sym typeface="Cairo"/>
                        </a:rPr>
                        <a:t>colors. </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Sensitivity to glare increases. </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Night vision not as acute. </a:t>
                      </a:r>
                      <a:endParaRPr sz="1000">
                        <a:solidFill>
                          <a:srgbClr val="073763"/>
                        </a:solidFill>
                        <a:latin typeface="Cairo"/>
                        <a:ea typeface="Cairo"/>
                        <a:cs typeface="Cairo"/>
                        <a:sym typeface="Cairo"/>
                      </a:endParaRPr>
                    </a:p>
                  </a:txBody>
                  <a:tcPr marT="91425" marB="91425" marR="91425" marL="91425">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tcPr>
                </a:tc>
              </a:tr>
              <a:tr h="1974850">
                <a:tc>
                  <a:txBody>
                    <a:bodyPr>
                      <a:noAutofit/>
                    </a:bodyPr>
                    <a:lstStyle/>
                    <a:p>
                      <a:pPr indent="0" lvl="0" marL="0" rtl="0" algn="ctr">
                        <a:spcBef>
                          <a:spcPts val="0"/>
                        </a:spcBef>
                        <a:spcAft>
                          <a:spcPts val="0"/>
                        </a:spcAft>
                        <a:buNone/>
                      </a:pPr>
                      <a:r>
                        <a:rPr lang="en" sz="1000">
                          <a:solidFill>
                            <a:srgbClr val="073763"/>
                          </a:solidFill>
                          <a:latin typeface="Cairo"/>
                          <a:ea typeface="Cairo"/>
                          <a:cs typeface="Cairo"/>
                          <a:sym typeface="Cairo"/>
                        </a:rPr>
                        <a:t>Sensorineural Hearing Loss</a:t>
                      </a:r>
                      <a:endParaRPr sz="1000">
                        <a:solidFill>
                          <a:srgbClr val="073763"/>
                        </a:solidFill>
                        <a:latin typeface="Cairo"/>
                        <a:ea typeface="Cairo"/>
                        <a:cs typeface="Cairo"/>
                        <a:sym typeface="Cairo"/>
                      </a:endParaRPr>
                    </a:p>
                  </a:txBody>
                  <a:tcPr marT="91425" marB="91425" marR="91425" marL="91425" anchor="ctr">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073763"/>
                          </a:solidFill>
                          <a:latin typeface="Cairo"/>
                          <a:ea typeface="Cairo"/>
                          <a:cs typeface="Cairo"/>
                          <a:sym typeface="Cairo"/>
                        </a:rPr>
                        <a:t>Damage to the hair cells of the organ of Corti may be caused by: </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intense noise</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viral infections</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ototoxic drugs (e.g., salicylates, quinine and its synthetic analogues, aminoglycoside antibiotics, loop diuretics such as furosemide and ethacrynic acid, and cancer chemotherapeutic agents such as cisplatin)</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 fractures of the temporal bone</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 </a:t>
                      </a:r>
                      <a:r>
                        <a:rPr lang="en" sz="1000">
                          <a:solidFill>
                            <a:srgbClr val="073763"/>
                          </a:solidFill>
                          <a:latin typeface="Cairo"/>
                          <a:ea typeface="Cairo"/>
                          <a:cs typeface="Cairo"/>
                          <a:sym typeface="Cairo"/>
                        </a:rPr>
                        <a:t>meningitis</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cochlear otosclerosis </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Ménière's disease</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aging. </a:t>
                      </a:r>
                      <a:endParaRPr sz="1000">
                        <a:solidFill>
                          <a:srgbClr val="073763"/>
                        </a:solidFill>
                        <a:latin typeface="Cairo"/>
                        <a:ea typeface="Cairo"/>
                        <a:cs typeface="Cairo"/>
                        <a:sym typeface="Cairo"/>
                      </a:endParaRPr>
                    </a:p>
                  </a:txBody>
                  <a:tcPr marT="91425" marB="91425" marR="91425" marL="91425">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tcPr>
                </a:tc>
              </a:tr>
              <a:tr h="2573325">
                <a:tc>
                  <a:txBody>
                    <a:bodyPr>
                      <a:noAutofit/>
                    </a:bodyPr>
                    <a:lstStyle/>
                    <a:p>
                      <a:pPr indent="0" lvl="0" marL="0" rtl="0" algn="ctr">
                        <a:spcBef>
                          <a:spcPts val="0"/>
                        </a:spcBef>
                        <a:spcAft>
                          <a:spcPts val="0"/>
                        </a:spcAft>
                        <a:buNone/>
                      </a:pPr>
                      <a:r>
                        <a:rPr lang="en" sz="1000">
                          <a:solidFill>
                            <a:srgbClr val="073763"/>
                          </a:solidFill>
                          <a:latin typeface="Cairo"/>
                          <a:ea typeface="Cairo"/>
                          <a:cs typeface="Cairo"/>
                          <a:sym typeface="Cairo"/>
                        </a:rPr>
                        <a:t>Disorders of the Sense of Taste</a:t>
                      </a:r>
                      <a:endParaRPr sz="1000">
                        <a:solidFill>
                          <a:srgbClr val="073763"/>
                        </a:solidFill>
                        <a:latin typeface="Cairo"/>
                        <a:ea typeface="Cairo"/>
                        <a:cs typeface="Cairo"/>
                        <a:sym typeface="Cairo"/>
                      </a:endParaRPr>
                    </a:p>
                  </a:txBody>
                  <a:tcPr marT="91425" marB="91425" marR="91425" marL="91425" anchor="ctr">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073763"/>
                          </a:solidFill>
                          <a:latin typeface="Cairo"/>
                          <a:ea typeface="Cairo"/>
                          <a:cs typeface="Cairo"/>
                          <a:sym typeface="Cairo"/>
                        </a:rPr>
                        <a:t>Disorders of the sense of taste are caused by:</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transport loss </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sensory loss </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neural loss </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FF0000"/>
                        </a:buClr>
                        <a:buSzPts val="1000"/>
                        <a:buFont typeface="Cairo"/>
                        <a:buChar char="●"/>
                      </a:pPr>
                      <a:r>
                        <a:rPr lang="en" sz="1000">
                          <a:solidFill>
                            <a:srgbClr val="FF0000"/>
                          </a:solidFill>
                          <a:latin typeface="Cairo"/>
                          <a:ea typeface="Cairo"/>
                          <a:cs typeface="Cairo"/>
                          <a:sym typeface="Cairo"/>
                        </a:rPr>
                        <a:t>Sensory gustatory losses are caused by: </a:t>
                      </a:r>
                      <a:endParaRPr sz="1000">
                        <a:solidFill>
                          <a:srgbClr val="FF0000"/>
                        </a:solidFill>
                        <a:latin typeface="Cairo"/>
                        <a:ea typeface="Cairo"/>
                        <a:cs typeface="Cairo"/>
                        <a:sym typeface="Cairo"/>
                      </a:endParaRPr>
                    </a:p>
                    <a:p>
                      <a:pPr indent="-292100" lvl="1" marL="914400" rtl="0" algn="l">
                        <a:spcBef>
                          <a:spcPts val="0"/>
                        </a:spcBef>
                        <a:spcAft>
                          <a:spcPts val="0"/>
                        </a:spcAft>
                        <a:buClr>
                          <a:srgbClr val="FF0000"/>
                        </a:buClr>
                        <a:buSzPts val="1000"/>
                        <a:buFont typeface="Cairo"/>
                        <a:buChar char="○"/>
                      </a:pPr>
                      <a:r>
                        <a:rPr lang="en" sz="1000">
                          <a:solidFill>
                            <a:srgbClr val="FF0000"/>
                          </a:solidFill>
                          <a:latin typeface="Cairo"/>
                          <a:ea typeface="Cairo"/>
                          <a:cs typeface="Cairo"/>
                          <a:sym typeface="Cairo"/>
                        </a:rPr>
                        <a:t>inflammatory and degenerative diseases in the oral cavity. </a:t>
                      </a:r>
                      <a:endParaRPr sz="1000">
                        <a:solidFill>
                          <a:srgbClr val="FF0000"/>
                        </a:solidFill>
                        <a:latin typeface="Cairo"/>
                        <a:ea typeface="Cairo"/>
                        <a:cs typeface="Cairo"/>
                        <a:sym typeface="Cairo"/>
                      </a:endParaRPr>
                    </a:p>
                    <a:p>
                      <a:pPr indent="-292100" lvl="1" marL="9144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 </a:t>
                      </a:r>
                      <a:r>
                        <a:rPr lang="en" sz="1000">
                          <a:solidFill>
                            <a:srgbClr val="FF0000"/>
                          </a:solidFill>
                          <a:latin typeface="Cairo"/>
                          <a:ea typeface="Cairo"/>
                          <a:cs typeface="Cairo"/>
                          <a:sym typeface="Cairo"/>
                        </a:rPr>
                        <a:t>a vast number of drugs, particularly those that interfere with cell turnover such as antithyroid and antineoplastic agents. </a:t>
                      </a:r>
                      <a:endParaRPr sz="1000">
                        <a:solidFill>
                          <a:srgbClr val="FF0000"/>
                        </a:solidFill>
                        <a:latin typeface="Cairo"/>
                        <a:ea typeface="Cairo"/>
                        <a:cs typeface="Cairo"/>
                        <a:sym typeface="Cairo"/>
                      </a:endParaRPr>
                    </a:p>
                    <a:p>
                      <a:pPr indent="-292100" lvl="1" marL="914400" rtl="0" algn="l">
                        <a:spcBef>
                          <a:spcPts val="0"/>
                        </a:spcBef>
                        <a:spcAft>
                          <a:spcPts val="0"/>
                        </a:spcAft>
                        <a:buClr>
                          <a:srgbClr val="073763"/>
                        </a:buClr>
                        <a:buSzPts val="1000"/>
                        <a:buFont typeface="Cairo"/>
                        <a:buChar char="○"/>
                      </a:pPr>
                      <a:r>
                        <a:rPr lang="en" sz="1000">
                          <a:solidFill>
                            <a:srgbClr val="073763"/>
                          </a:solidFill>
                          <a:highlight>
                            <a:srgbClr val="B6D7A8"/>
                          </a:highlight>
                          <a:latin typeface="Cairo"/>
                          <a:ea typeface="Cairo"/>
                          <a:cs typeface="Cairo"/>
                          <a:sym typeface="Cairo"/>
                        </a:rPr>
                        <a:t>radiation therapy </a:t>
                      </a:r>
                      <a:endParaRPr sz="1000">
                        <a:solidFill>
                          <a:srgbClr val="073763"/>
                        </a:solidFill>
                        <a:highlight>
                          <a:srgbClr val="B6D7A8"/>
                        </a:highlight>
                        <a:latin typeface="Cairo"/>
                        <a:ea typeface="Cairo"/>
                        <a:cs typeface="Cairo"/>
                        <a:sym typeface="Cairo"/>
                      </a:endParaRPr>
                    </a:p>
                    <a:p>
                      <a:pPr indent="-292100" lvl="1" marL="9144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oral</a:t>
                      </a:r>
                      <a:endParaRPr sz="1000">
                        <a:solidFill>
                          <a:srgbClr val="073763"/>
                        </a:solidFill>
                        <a:latin typeface="Cairo"/>
                        <a:ea typeface="Cairo"/>
                        <a:cs typeface="Cairo"/>
                        <a:sym typeface="Cairo"/>
                      </a:endParaRPr>
                    </a:p>
                    <a:p>
                      <a:pPr indent="-292100" lvl="1" marL="9144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 cavity and pharynx.</a:t>
                      </a:r>
                      <a:endParaRPr sz="1000">
                        <a:solidFill>
                          <a:srgbClr val="073763"/>
                        </a:solidFill>
                        <a:latin typeface="Cairo"/>
                        <a:ea typeface="Cairo"/>
                        <a:cs typeface="Cairo"/>
                        <a:sym typeface="Cairo"/>
                      </a:endParaRPr>
                    </a:p>
                    <a:p>
                      <a:pPr indent="-292100" lvl="1" marL="9144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viral infections.</a:t>
                      </a:r>
                      <a:endParaRPr sz="1000">
                        <a:solidFill>
                          <a:srgbClr val="073763"/>
                        </a:solidFill>
                        <a:latin typeface="Cairo"/>
                        <a:ea typeface="Cairo"/>
                        <a:cs typeface="Cairo"/>
                        <a:sym typeface="Cairo"/>
                      </a:endParaRPr>
                    </a:p>
                    <a:p>
                      <a:pPr indent="-292100" lvl="1" marL="9144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endocrine disorders.</a:t>
                      </a:r>
                      <a:endParaRPr sz="1000">
                        <a:solidFill>
                          <a:srgbClr val="073763"/>
                        </a:solidFill>
                        <a:latin typeface="Cairo"/>
                        <a:ea typeface="Cairo"/>
                        <a:cs typeface="Cairo"/>
                        <a:sym typeface="Cairo"/>
                      </a:endParaRPr>
                    </a:p>
                    <a:p>
                      <a:pPr indent="-292100" lvl="1" marL="9144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neoplasms.</a:t>
                      </a:r>
                      <a:endParaRPr sz="1000">
                        <a:solidFill>
                          <a:srgbClr val="073763"/>
                        </a:solidFill>
                        <a:latin typeface="Cairo"/>
                        <a:ea typeface="Cairo"/>
                        <a:cs typeface="Cairo"/>
                        <a:sym typeface="Cairo"/>
                      </a:endParaRPr>
                    </a:p>
                    <a:p>
                      <a:pPr indent="-292100" lvl="1" marL="914400" rtl="0" algn="l">
                        <a:spcBef>
                          <a:spcPts val="0"/>
                        </a:spcBef>
                        <a:spcAft>
                          <a:spcPts val="0"/>
                        </a:spcAft>
                        <a:buClr>
                          <a:srgbClr val="073763"/>
                        </a:buClr>
                        <a:buSzPts val="1000"/>
                        <a:buChar char="○"/>
                      </a:pPr>
                      <a:r>
                        <a:rPr lang="en" sz="1000">
                          <a:solidFill>
                            <a:srgbClr val="073763"/>
                          </a:solidFill>
                          <a:latin typeface="Cairo"/>
                          <a:ea typeface="Cairo"/>
                          <a:cs typeface="Cairo"/>
                          <a:sym typeface="Cairo"/>
                        </a:rPr>
                        <a:t> aging.</a:t>
                      </a:r>
                      <a:endParaRPr sz="1000">
                        <a:solidFill>
                          <a:srgbClr val="073763"/>
                        </a:solidFill>
                        <a:latin typeface="Cairo"/>
                        <a:ea typeface="Cairo"/>
                        <a:cs typeface="Cairo"/>
                        <a:sym typeface="Cairo"/>
                      </a:endParaRPr>
                    </a:p>
                  </a:txBody>
                  <a:tcPr marT="91425" marB="91425" marR="91425" marL="91425">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tcPr>
                </a:tc>
              </a:tr>
              <a:tr h="1376400">
                <a:tc>
                  <a:txBody>
                    <a:bodyPr>
                      <a:noAutofit/>
                    </a:bodyPr>
                    <a:lstStyle/>
                    <a:p>
                      <a:pPr indent="0" lvl="0" marL="0" rtl="0" algn="ctr">
                        <a:spcBef>
                          <a:spcPts val="0"/>
                        </a:spcBef>
                        <a:spcAft>
                          <a:spcPts val="0"/>
                        </a:spcAft>
                        <a:buNone/>
                      </a:pPr>
                      <a:r>
                        <a:rPr lang="en" sz="1000">
                          <a:solidFill>
                            <a:srgbClr val="FF0000"/>
                          </a:solidFill>
                          <a:latin typeface="Cairo"/>
                          <a:ea typeface="Cairo"/>
                          <a:cs typeface="Cairo"/>
                          <a:sym typeface="Cairo"/>
                        </a:rPr>
                        <a:t>Pain and Sense of Touch</a:t>
                      </a:r>
                      <a:endParaRPr sz="1000">
                        <a:solidFill>
                          <a:srgbClr val="FF0000"/>
                        </a:solidFill>
                        <a:latin typeface="Cairo"/>
                        <a:ea typeface="Cairo"/>
                        <a:cs typeface="Cairo"/>
                        <a:sym typeface="Cairo"/>
                      </a:endParaRPr>
                    </a:p>
                  </a:txBody>
                  <a:tcPr marT="91425" marB="91425" marR="91425" marL="91425" anchor="ctr">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sz="1000">
                          <a:solidFill>
                            <a:srgbClr val="073763"/>
                          </a:solidFill>
                          <a:latin typeface="Cairo"/>
                          <a:ea typeface="Cairo"/>
                          <a:cs typeface="Cairo"/>
                          <a:sym typeface="Cairo"/>
                        </a:rPr>
                        <a:t>With age, skin is not as sensitive as in youth due to:   </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Loss of elasticity</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Loss of pigments </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Reduced fat layer</a:t>
                      </a:r>
                      <a:endParaRPr sz="1000">
                        <a:solidFill>
                          <a:srgbClr val="073763"/>
                        </a:solidFill>
                        <a:latin typeface="Cairo"/>
                        <a:ea typeface="Cairo"/>
                        <a:cs typeface="Cairo"/>
                        <a:sym typeface="Cairo"/>
                      </a:endParaRPr>
                    </a:p>
                    <a:p>
                      <a:pPr indent="0" lvl="0" marL="0" rtl="0" algn="l">
                        <a:spcBef>
                          <a:spcPts val="0"/>
                        </a:spcBef>
                        <a:spcAft>
                          <a:spcPts val="0"/>
                        </a:spcAft>
                        <a:buNone/>
                      </a:pPr>
                      <a:r>
                        <a:rPr lang="en" sz="1000">
                          <a:solidFill>
                            <a:srgbClr val="073763"/>
                          </a:solidFill>
                          <a:latin typeface="Cairo"/>
                          <a:ea typeface="Cairo"/>
                          <a:cs typeface="Cairo"/>
                          <a:sym typeface="Cairo"/>
                        </a:rPr>
                        <a:t>Safety Implications: </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Decreased ability to recognize dangerous levels of heat</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Decreased ability to maintain temperature</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Tendency to develop bruises, skin tears.</a:t>
                      </a:r>
                      <a:endParaRPr sz="1000">
                        <a:solidFill>
                          <a:srgbClr val="073763"/>
                        </a:solidFill>
                        <a:latin typeface="Cairo"/>
                        <a:ea typeface="Cairo"/>
                        <a:cs typeface="Cairo"/>
                        <a:sym typeface="Cairo"/>
                      </a:endParaRPr>
                    </a:p>
                  </a:txBody>
                  <a:tcPr marT="91425" marB="91425" marR="91425" marL="91425">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tcPr>
                </a:tc>
              </a:tr>
              <a:tr h="1226800">
                <a:tc>
                  <a:txBody>
                    <a:bodyPr>
                      <a:noAutofit/>
                    </a:bodyPr>
                    <a:lstStyle/>
                    <a:p>
                      <a:pPr indent="0" lvl="0" marL="0" rtl="0" algn="ctr">
                        <a:spcBef>
                          <a:spcPts val="0"/>
                        </a:spcBef>
                        <a:spcAft>
                          <a:spcPts val="0"/>
                        </a:spcAft>
                        <a:buNone/>
                      </a:pPr>
                      <a:r>
                        <a:rPr lang="en" sz="1000">
                          <a:solidFill>
                            <a:srgbClr val="073763"/>
                          </a:solidFill>
                          <a:latin typeface="Cairo"/>
                          <a:ea typeface="Cairo"/>
                          <a:cs typeface="Cairo"/>
                          <a:sym typeface="Cairo"/>
                        </a:rPr>
                        <a:t>Sexual Dysfunction</a:t>
                      </a:r>
                      <a:endParaRPr sz="1000">
                        <a:solidFill>
                          <a:srgbClr val="073763"/>
                        </a:solidFill>
                        <a:latin typeface="Cairo"/>
                        <a:ea typeface="Cairo"/>
                        <a:cs typeface="Cairo"/>
                        <a:sym typeface="Cairo"/>
                      </a:endParaRPr>
                    </a:p>
                  </a:txBody>
                  <a:tcPr marT="91425" marB="91425" marR="91425" marL="91425" anchor="ctr">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tcPr>
                </a:tc>
                <a:tc>
                  <a:txBody>
                    <a:bodyPr>
                      <a:noAutofit/>
                    </a:bodyPr>
                    <a:lstStyle/>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Erectile dysfunction (ED) is not considered a normal part of the aging process. Nonetheless, it is associated with certain physiologic and psychological changes related to age.</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In the Massachusetts Male Aging Study (MMAS), a community-based survey of men between the ages of 40 and 70, 52% of responders reported some degree of ED. Complete ED occurred in 10% of respondents, moderate ED occurred in 25%, and minimal ED in 17%</a:t>
                      </a:r>
                      <a:endParaRPr sz="1000">
                        <a:solidFill>
                          <a:srgbClr val="073763"/>
                        </a:solidFill>
                        <a:latin typeface="Cairo"/>
                        <a:ea typeface="Cairo"/>
                        <a:cs typeface="Cairo"/>
                        <a:sym typeface="Cairo"/>
                      </a:endParaRPr>
                    </a:p>
                  </a:txBody>
                  <a:tcPr marT="91425" marB="91425" marR="91425" marL="91425">
                    <a:lnL cap="flat" cmpd="sng" w="19050">
                      <a:solidFill>
                        <a:srgbClr val="073763"/>
                      </a:solidFill>
                      <a:prstDash val="dash"/>
                      <a:round/>
                      <a:headEnd len="sm" w="sm" type="none"/>
                      <a:tailEnd len="sm" w="sm" type="none"/>
                    </a:lnL>
                    <a:lnR cap="flat" cmpd="sng" w="19050">
                      <a:solidFill>
                        <a:srgbClr val="073763"/>
                      </a:solidFill>
                      <a:prstDash val="dash"/>
                      <a:round/>
                      <a:headEnd len="sm" w="sm" type="none"/>
                      <a:tailEnd len="sm" w="sm" type="none"/>
                    </a:lnR>
                    <a:lnT cap="flat" cmpd="sng" w="19050">
                      <a:solidFill>
                        <a:srgbClr val="073763"/>
                      </a:solidFill>
                      <a:prstDash val="dash"/>
                      <a:round/>
                      <a:headEnd len="sm" w="sm" type="none"/>
                      <a:tailEnd len="sm" w="sm" type="none"/>
                    </a:lnT>
                    <a:lnB cap="flat" cmpd="sng" w="19050">
                      <a:solidFill>
                        <a:srgbClr val="073763"/>
                      </a:solidFill>
                      <a:prstDash val="dash"/>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8"/>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24th Lecture  ∣ The Physiology Team</a:t>
            </a:r>
            <a:endParaRPr b="1">
              <a:solidFill>
                <a:srgbClr val="2C5072"/>
              </a:solidFill>
              <a:latin typeface="Cairo"/>
              <a:ea typeface="Cairo"/>
              <a:cs typeface="Cairo"/>
              <a:sym typeface="Cairo"/>
            </a:endParaRPr>
          </a:p>
        </p:txBody>
      </p:sp>
      <p:sp>
        <p:nvSpPr>
          <p:cNvPr id="267" name="Google Shape;267;p38"/>
          <p:cNvSpPr txBox="1"/>
          <p:nvPr/>
        </p:nvSpPr>
        <p:spPr>
          <a:xfrm>
            <a:off x="-421650" y="0"/>
            <a:ext cx="5222400" cy="478500"/>
          </a:xfrm>
          <a:prstGeom prst="rect">
            <a:avLst/>
          </a:prstGeom>
          <a:noFill/>
          <a:ln>
            <a:noFill/>
          </a:ln>
        </p:spPr>
        <p:txBody>
          <a:bodyPr anchorCtr="0" anchor="t" bIns="91425" lIns="91425" spcFirstLastPara="1" rIns="91425" wrap="square" tIns="91425">
            <a:noAutofit/>
          </a:bodyPr>
          <a:lstStyle/>
          <a:p>
            <a:pPr indent="-317500" lvl="0" marL="914400" rtl="0" algn="l">
              <a:spcBef>
                <a:spcPts val="0"/>
              </a:spcBef>
              <a:spcAft>
                <a:spcPts val="0"/>
              </a:spcAft>
              <a:buClr>
                <a:srgbClr val="073763"/>
              </a:buClr>
              <a:buSzPts val="1400"/>
              <a:buChar char="❖"/>
            </a:pPr>
            <a:r>
              <a:rPr lang="en">
                <a:solidFill>
                  <a:srgbClr val="073763"/>
                </a:solidFill>
              </a:rPr>
              <a:t>Brief Geriatric Assessment Instruments</a:t>
            </a:r>
            <a:br>
              <a:rPr lang="en">
                <a:solidFill>
                  <a:srgbClr val="073763"/>
                </a:solidFill>
              </a:rPr>
            </a:br>
            <a:endParaRPr>
              <a:solidFill>
                <a:srgbClr val="073763"/>
              </a:solidFill>
            </a:endParaRPr>
          </a:p>
        </p:txBody>
      </p:sp>
      <p:sp>
        <p:nvSpPr>
          <p:cNvPr id="268" name="Google Shape;268;p38"/>
          <p:cNvSpPr txBox="1"/>
          <p:nvPr/>
        </p:nvSpPr>
        <p:spPr>
          <a:xfrm>
            <a:off x="6949725" y="194287"/>
            <a:ext cx="1622700" cy="6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Slide 36 </a:t>
            </a:r>
            <a:endParaRPr/>
          </a:p>
          <a:p>
            <a:pPr indent="0" lvl="0" marL="0" rtl="0" algn="l">
              <a:spcBef>
                <a:spcPts val="0"/>
              </a:spcBef>
              <a:spcAft>
                <a:spcPts val="0"/>
              </a:spcAft>
              <a:buNone/>
            </a:pPr>
            <a:r>
              <a:t/>
            </a:r>
            <a:endParaRPr/>
          </a:p>
        </p:txBody>
      </p:sp>
      <p:graphicFrame>
        <p:nvGraphicFramePr>
          <p:cNvPr id="269" name="Google Shape;269;p38"/>
          <p:cNvGraphicFramePr/>
          <p:nvPr/>
        </p:nvGraphicFramePr>
        <p:xfrm>
          <a:off x="333555" y="478491"/>
          <a:ext cx="3000000" cy="3000000"/>
        </p:xfrm>
        <a:graphic>
          <a:graphicData uri="http://schemas.openxmlformats.org/drawingml/2006/table">
            <a:tbl>
              <a:tblPr>
                <a:noFill/>
                <a:tableStyleId>{492DF1C0-E3C3-4FCA-8F7C-179ACC9F2A40}</a:tableStyleId>
              </a:tblPr>
              <a:tblGrid>
                <a:gridCol w="2063625"/>
                <a:gridCol w="2063625"/>
                <a:gridCol w="2063625"/>
              </a:tblGrid>
              <a:tr h="436775">
                <a:tc>
                  <a:txBody>
                    <a:bodyPr>
                      <a:noAutofit/>
                    </a:bodyPr>
                    <a:lstStyle/>
                    <a:p>
                      <a:pPr indent="0" lvl="0" marL="0" rtl="0" algn="ctr">
                        <a:spcBef>
                          <a:spcPts val="0"/>
                        </a:spcBef>
                        <a:spcAft>
                          <a:spcPts val="0"/>
                        </a:spcAft>
                        <a:buNone/>
                      </a:pPr>
                      <a:r>
                        <a:rPr lang="en">
                          <a:solidFill>
                            <a:srgbClr val="073763"/>
                          </a:solidFill>
                          <a:latin typeface="Cairo"/>
                          <a:ea typeface="Cairo"/>
                          <a:cs typeface="Cairo"/>
                          <a:sym typeface="Cairo"/>
                        </a:rPr>
                        <a:t>Domain</a:t>
                      </a:r>
                      <a:endParaRPr>
                        <a:solidFill>
                          <a:srgbClr val="073763"/>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lang="en">
                          <a:solidFill>
                            <a:srgbClr val="073763"/>
                          </a:solidFill>
                          <a:latin typeface="Cairo"/>
                          <a:ea typeface="Cairo"/>
                          <a:cs typeface="Cairo"/>
                          <a:sym typeface="Cairo"/>
                        </a:rPr>
                        <a:t>Instruments </a:t>
                      </a:r>
                      <a:endParaRPr>
                        <a:solidFill>
                          <a:srgbClr val="073763"/>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A64D79"/>
                    </a:solidFill>
                  </a:tcPr>
                </a:tc>
                <a:tc>
                  <a:txBody>
                    <a:bodyPr>
                      <a:noAutofit/>
                    </a:bodyPr>
                    <a:lstStyle/>
                    <a:p>
                      <a:pPr indent="0" lvl="0" marL="0" rtl="0" algn="ctr">
                        <a:spcBef>
                          <a:spcPts val="0"/>
                        </a:spcBef>
                        <a:spcAft>
                          <a:spcPts val="0"/>
                        </a:spcAft>
                        <a:buNone/>
                      </a:pPr>
                      <a:r>
                        <a:rPr lang="en">
                          <a:solidFill>
                            <a:srgbClr val="073763"/>
                          </a:solidFill>
                          <a:latin typeface="Cairo"/>
                          <a:ea typeface="Cairo"/>
                          <a:cs typeface="Cairo"/>
                          <a:sym typeface="Cairo"/>
                        </a:rPr>
                        <a:t>Comments</a:t>
                      </a:r>
                      <a:endParaRPr>
                        <a:solidFill>
                          <a:srgbClr val="073763"/>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A64D79"/>
                    </a:solidFill>
                  </a:tcPr>
                </a:tc>
              </a:tr>
              <a:tr h="441025">
                <a:tc>
                  <a:txBody>
                    <a:bodyPr>
                      <a:noAutofit/>
                    </a:bodyPr>
                    <a:lstStyle/>
                    <a:p>
                      <a:pPr indent="0" lvl="0" marL="0" rtl="0" algn="ctr">
                        <a:spcBef>
                          <a:spcPts val="0"/>
                        </a:spcBef>
                        <a:spcAft>
                          <a:spcPts val="0"/>
                        </a:spcAft>
                        <a:buNone/>
                      </a:pPr>
                      <a:r>
                        <a:rPr lang="en">
                          <a:solidFill>
                            <a:srgbClr val="073763"/>
                          </a:solidFill>
                          <a:latin typeface="Cairo"/>
                          <a:ea typeface="Cairo"/>
                          <a:cs typeface="Cairo"/>
                          <a:sym typeface="Cairo"/>
                        </a:rPr>
                        <a:t>Cognition </a:t>
                      </a:r>
                      <a:endParaRPr>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rgbClr val="073763"/>
                          </a:solidFill>
                          <a:latin typeface="Cairo"/>
                          <a:ea typeface="Cairo"/>
                          <a:cs typeface="Cairo"/>
                          <a:sym typeface="Cairo"/>
                        </a:rPr>
                        <a:t>IQ</a:t>
                      </a:r>
                      <a:endParaRPr>
                        <a:solidFill>
                          <a:srgbClr val="073763"/>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t/>
                      </a:r>
                      <a:endParaRPr>
                        <a:solidFill>
                          <a:srgbClr val="073763"/>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670025">
                <a:tc rowSpan="2">
                  <a:txBody>
                    <a:bodyPr>
                      <a:noAutofit/>
                    </a:bodyPr>
                    <a:lstStyle/>
                    <a:p>
                      <a:pPr indent="0" lvl="0" marL="0" rtl="0" algn="ctr">
                        <a:spcBef>
                          <a:spcPts val="0"/>
                        </a:spcBef>
                        <a:spcAft>
                          <a:spcPts val="0"/>
                        </a:spcAft>
                        <a:buNone/>
                      </a:pPr>
                      <a:r>
                        <a:rPr lang="en">
                          <a:solidFill>
                            <a:srgbClr val="073763"/>
                          </a:solidFill>
                          <a:latin typeface="Cairo"/>
                          <a:ea typeface="Cairo"/>
                          <a:cs typeface="Cairo"/>
                          <a:sym typeface="Cairo"/>
                        </a:rPr>
                        <a:t>Dementia </a:t>
                      </a:r>
                      <a:endParaRPr>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rgbClr val="073763"/>
                          </a:solidFill>
                          <a:latin typeface="Cairo"/>
                          <a:ea typeface="Cairo"/>
                          <a:cs typeface="Cairo"/>
                          <a:sym typeface="Cairo"/>
                        </a:rPr>
                        <a:t>MMSE (mini-mental state examination). </a:t>
                      </a:r>
                      <a:r>
                        <a:rPr lang="en" sz="1000">
                          <a:solidFill>
                            <a:schemeClr val="dk2"/>
                          </a:solidFill>
                          <a:latin typeface="Cairo"/>
                          <a:ea typeface="Cairo"/>
                          <a:cs typeface="Cairo"/>
                          <a:sym typeface="Cairo"/>
                        </a:rPr>
                        <a:t>Qs and we evaluate the score.</a:t>
                      </a:r>
                      <a:endParaRPr sz="1000">
                        <a:solidFill>
                          <a:schemeClr val="dk2"/>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chemeClr val="dk2"/>
                          </a:solidFill>
                          <a:latin typeface="Cairo"/>
                          <a:ea typeface="Cairo"/>
                          <a:cs typeface="Cairo"/>
                          <a:sym typeface="Cairo"/>
                        </a:rPr>
                        <a:t>Widely studied and accepted. </a:t>
                      </a:r>
                      <a:endParaRPr>
                        <a:solidFill>
                          <a:schemeClr val="dk2"/>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670025">
                <a:tc vMerge="1"/>
                <a:tc>
                  <a:txBody>
                    <a:bodyPr>
                      <a:noAutofit/>
                    </a:bodyPr>
                    <a:lstStyle/>
                    <a:p>
                      <a:pPr indent="0" lvl="0" marL="0" rtl="0" algn="l">
                        <a:spcBef>
                          <a:spcPts val="0"/>
                        </a:spcBef>
                        <a:spcAft>
                          <a:spcPts val="0"/>
                        </a:spcAft>
                        <a:buNone/>
                      </a:pPr>
                      <a:r>
                        <a:rPr lang="en">
                          <a:solidFill>
                            <a:srgbClr val="073763"/>
                          </a:solidFill>
                          <a:latin typeface="Cairo"/>
                          <a:ea typeface="Cairo"/>
                          <a:cs typeface="Cairo"/>
                          <a:sym typeface="Cairo"/>
                        </a:rPr>
                        <a:t>Time and change (T&amp;C) test. </a:t>
                      </a:r>
                      <a:r>
                        <a:rPr lang="en" sz="1000">
                          <a:solidFill>
                            <a:schemeClr val="dk2"/>
                          </a:solidFill>
                          <a:latin typeface="Cairo"/>
                          <a:ea typeface="Cairo"/>
                          <a:cs typeface="Cairo"/>
                          <a:sym typeface="Cairo"/>
                        </a:rPr>
                        <a:t>How much time he takes to do a specific task to move to the other one.</a:t>
                      </a:r>
                      <a:endParaRPr sz="1000">
                        <a:solidFill>
                          <a:schemeClr val="dk2"/>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chemeClr val="dk2"/>
                          </a:solidFill>
                          <a:latin typeface="Cairo"/>
                          <a:ea typeface="Cairo"/>
                          <a:cs typeface="Cairo"/>
                          <a:sym typeface="Cairo"/>
                        </a:rPr>
                        <a:t>Sensitive and quick. </a:t>
                      </a:r>
                      <a:endParaRPr>
                        <a:solidFill>
                          <a:schemeClr val="dk2"/>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670025">
                <a:tc>
                  <a:txBody>
                    <a:bodyPr>
                      <a:noAutofit/>
                    </a:bodyPr>
                    <a:lstStyle/>
                    <a:p>
                      <a:pPr indent="0" lvl="0" marL="0" rtl="0" algn="ctr">
                        <a:spcBef>
                          <a:spcPts val="0"/>
                        </a:spcBef>
                        <a:spcAft>
                          <a:spcPts val="0"/>
                        </a:spcAft>
                        <a:buNone/>
                      </a:pPr>
                      <a:r>
                        <a:rPr lang="en">
                          <a:solidFill>
                            <a:srgbClr val="073763"/>
                          </a:solidFill>
                          <a:latin typeface="Cairo"/>
                          <a:ea typeface="Cairo"/>
                          <a:cs typeface="Cairo"/>
                          <a:sym typeface="Cairo"/>
                        </a:rPr>
                        <a:t>Delirium</a:t>
                      </a:r>
                      <a:endParaRPr>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rgbClr val="073763"/>
                          </a:solidFill>
                          <a:latin typeface="Cairo"/>
                          <a:ea typeface="Cairo"/>
                          <a:cs typeface="Cairo"/>
                          <a:sym typeface="Cairo"/>
                        </a:rPr>
                        <a:t>CAM (confusion assessment method). </a:t>
                      </a:r>
                      <a:endParaRPr>
                        <a:solidFill>
                          <a:srgbClr val="073763"/>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chemeClr val="dk2"/>
                          </a:solidFill>
                          <a:latin typeface="Cairo"/>
                          <a:ea typeface="Cairo"/>
                          <a:cs typeface="Cairo"/>
                          <a:sym typeface="Cairo"/>
                        </a:rPr>
                        <a:t>Sensitive and easy to apply. </a:t>
                      </a:r>
                      <a:endParaRPr>
                        <a:solidFill>
                          <a:schemeClr val="dk2"/>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903275">
                <a:tc>
                  <a:txBody>
                    <a:bodyPr>
                      <a:noAutofit/>
                    </a:bodyPr>
                    <a:lstStyle/>
                    <a:p>
                      <a:pPr indent="0" lvl="0" marL="0" rtl="0" algn="ctr">
                        <a:spcBef>
                          <a:spcPts val="0"/>
                        </a:spcBef>
                        <a:spcAft>
                          <a:spcPts val="0"/>
                        </a:spcAft>
                        <a:buNone/>
                      </a:pPr>
                      <a:r>
                        <a:rPr lang="en">
                          <a:solidFill>
                            <a:srgbClr val="073763"/>
                          </a:solidFill>
                          <a:latin typeface="Cairo"/>
                          <a:ea typeface="Cairo"/>
                          <a:cs typeface="Cairo"/>
                          <a:sym typeface="Cairo"/>
                        </a:rPr>
                        <a:t>Affective disorders</a:t>
                      </a:r>
                      <a:endParaRPr>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rgbClr val="073763"/>
                          </a:solidFill>
                          <a:latin typeface="Cairo"/>
                          <a:ea typeface="Cairo"/>
                          <a:cs typeface="Cairo"/>
                          <a:sym typeface="Cairo"/>
                        </a:rPr>
                        <a:t>GDS 5-question form (Geriatric depression scale)</a:t>
                      </a:r>
                      <a:r>
                        <a:rPr lang="en" sz="1000">
                          <a:solidFill>
                            <a:schemeClr val="dk2"/>
                          </a:solidFill>
                          <a:latin typeface="Cairo"/>
                          <a:ea typeface="Cairo"/>
                          <a:cs typeface="Cairo"/>
                          <a:sym typeface="Cairo"/>
                        </a:rPr>
                        <a:t> Qs to evaluate the depression</a:t>
                      </a:r>
                      <a:endParaRPr sz="1000">
                        <a:solidFill>
                          <a:schemeClr val="dk2"/>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chemeClr val="dk2"/>
                          </a:solidFill>
                          <a:latin typeface="Cairo"/>
                          <a:ea typeface="Cairo"/>
                          <a:cs typeface="Cairo"/>
                          <a:sym typeface="Cairo"/>
                        </a:rPr>
                        <a:t>Rapid screen. </a:t>
                      </a:r>
                      <a:endParaRPr>
                        <a:solidFill>
                          <a:schemeClr val="dk2"/>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436775">
                <a:tc>
                  <a:txBody>
                    <a:bodyPr>
                      <a:noAutofit/>
                    </a:bodyPr>
                    <a:lstStyle/>
                    <a:p>
                      <a:pPr indent="0" lvl="0" marL="0" rtl="0" algn="ctr">
                        <a:spcBef>
                          <a:spcPts val="0"/>
                        </a:spcBef>
                        <a:spcAft>
                          <a:spcPts val="0"/>
                        </a:spcAft>
                        <a:buNone/>
                      </a:pPr>
                      <a:r>
                        <a:rPr lang="en">
                          <a:solidFill>
                            <a:srgbClr val="073763"/>
                          </a:solidFill>
                          <a:latin typeface="Cairo"/>
                          <a:ea typeface="Cairo"/>
                          <a:cs typeface="Cairo"/>
                          <a:sym typeface="Cairo"/>
                        </a:rPr>
                        <a:t>Visual impairment</a:t>
                      </a:r>
                      <a:endParaRPr>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rgbClr val="073763"/>
                          </a:solidFill>
                          <a:latin typeface="Cairo"/>
                          <a:ea typeface="Cairo"/>
                          <a:cs typeface="Cairo"/>
                          <a:sym typeface="Cairo"/>
                        </a:rPr>
                        <a:t>Snellen chart</a:t>
                      </a:r>
                      <a:endParaRPr>
                        <a:solidFill>
                          <a:srgbClr val="073763"/>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chemeClr val="dk2"/>
                          </a:solidFill>
                          <a:latin typeface="Cairo"/>
                          <a:ea typeface="Cairo"/>
                          <a:cs typeface="Cairo"/>
                          <a:sym typeface="Cairo"/>
                        </a:rPr>
                        <a:t>Universally used. </a:t>
                      </a:r>
                      <a:endParaRPr>
                        <a:solidFill>
                          <a:schemeClr val="dk2"/>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670025">
                <a:tc rowSpan="2">
                  <a:txBody>
                    <a:bodyPr>
                      <a:noAutofit/>
                    </a:bodyPr>
                    <a:lstStyle/>
                    <a:p>
                      <a:pPr indent="0" lvl="0" marL="0" rtl="0" algn="ctr">
                        <a:spcBef>
                          <a:spcPts val="0"/>
                        </a:spcBef>
                        <a:spcAft>
                          <a:spcPts val="0"/>
                        </a:spcAft>
                        <a:buNone/>
                      </a:pPr>
                      <a:r>
                        <a:rPr lang="en">
                          <a:solidFill>
                            <a:srgbClr val="073763"/>
                          </a:solidFill>
                          <a:latin typeface="Cairo"/>
                          <a:ea typeface="Cairo"/>
                          <a:cs typeface="Cairo"/>
                          <a:sym typeface="Cairo"/>
                        </a:rPr>
                        <a:t>Hearing impairment</a:t>
                      </a:r>
                      <a:endParaRPr>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rgbClr val="073763"/>
                          </a:solidFill>
                          <a:latin typeface="Cairo"/>
                          <a:ea typeface="Cairo"/>
                          <a:cs typeface="Cairo"/>
                          <a:sym typeface="Cairo"/>
                        </a:rPr>
                        <a:t>Whispered voice</a:t>
                      </a:r>
                      <a:endParaRPr>
                        <a:solidFill>
                          <a:srgbClr val="073763"/>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chemeClr val="dk2"/>
                          </a:solidFill>
                          <a:latin typeface="Cairo"/>
                          <a:ea typeface="Cairo"/>
                          <a:cs typeface="Cairo"/>
                          <a:sym typeface="Cairo"/>
                        </a:rPr>
                        <a:t>No special equipment needed. </a:t>
                      </a:r>
                      <a:endParaRPr>
                        <a:solidFill>
                          <a:schemeClr val="dk2"/>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670025">
                <a:tc vMerge="1"/>
                <a:tc>
                  <a:txBody>
                    <a:bodyPr>
                      <a:noAutofit/>
                    </a:bodyPr>
                    <a:lstStyle/>
                    <a:p>
                      <a:pPr indent="0" lvl="0" marL="0" rtl="0" algn="l">
                        <a:spcBef>
                          <a:spcPts val="0"/>
                        </a:spcBef>
                        <a:spcAft>
                          <a:spcPts val="0"/>
                        </a:spcAft>
                        <a:buNone/>
                      </a:pPr>
                      <a:r>
                        <a:rPr lang="en">
                          <a:solidFill>
                            <a:srgbClr val="073763"/>
                          </a:solidFill>
                          <a:latin typeface="Cairo"/>
                          <a:ea typeface="Cairo"/>
                          <a:cs typeface="Cairo"/>
                          <a:sym typeface="Cairo"/>
                        </a:rPr>
                        <a:t>Pure tone audiometry</a:t>
                      </a:r>
                      <a:endParaRPr>
                        <a:solidFill>
                          <a:srgbClr val="073763"/>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chemeClr val="dk2"/>
                          </a:solidFill>
                          <a:latin typeface="Cairo"/>
                          <a:ea typeface="Cairo"/>
                          <a:cs typeface="Cairo"/>
                          <a:sym typeface="Cairo"/>
                        </a:rPr>
                        <a:t>Can be performed by trained office staff. </a:t>
                      </a:r>
                      <a:endParaRPr>
                        <a:solidFill>
                          <a:schemeClr val="dk2"/>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441025">
                <a:tc>
                  <a:txBody>
                    <a:bodyPr>
                      <a:noAutofit/>
                    </a:bodyPr>
                    <a:lstStyle/>
                    <a:p>
                      <a:pPr indent="0" lvl="0" marL="0" rtl="0" algn="ctr">
                        <a:spcBef>
                          <a:spcPts val="0"/>
                        </a:spcBef>
                        <a:spcAft>
                          <a:spcPts val="0"/>
                        </a:spcAft>
                        <a:buNone/>
                      </a:pPr>
                      <a:r>
                        <a:rPr lang="en">
                          <a:solidFill>
                            <a:srgbClr val="073763"/>
                          </a:solidFill>
                          <a:latin typeface="Cairo"/>
                          <a:ea typeface="Cairo"/>
                          <a:cs typeface="Cairo"/>
                          <a:sym typeface="Cairo"/>
                        </a:rPr>
                        <a:t>Dental health</a:t>
                      </a:r>
                      <a:endParaRPr>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rgbClr val="073763"/>
                          </a:solidFill>
                          <a:latin typeface="Cairo"/>
                          <a:ea typeface="Cairo"/>
                          <a:cs typeface="Cairo"/>
                          <a:sym typeface="Cairo"/>
                        </a:rPr>
                        <a:t>DENTAL</a:t>
                      </a:r>
                      <a:endParaRPr>
                        <a:solidFill>
                          <a:srgbClr val="073763"/>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t/>
                      </a:r>
                      <a:endParaRPr>
                        <a:solidFill>
                          <a:srgbClr val="073763"/>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1136525">
                <a:tc>
                  <a:txBody>
                    <a:bodyPr>
                      <a:noAutofit/>
                    </a:bodyPr>
                    <a:lstStyle/>
                    <a:p>
                      <a:pPr indent="0" lvl="0" marL="0" rtl="0" algn="ctr">
                        <a:spcBef>
                          <a:spcPts val="0"/>
                        </a:spcBef>
                        <a:spcAft>
                          <a:spcPts val="0"/>
                        </a:spcAft>
                        <a:buNone/>
                      </a:pPr>
                      <a:r>
                        <a:rPr lang="en">
                          <a:solidFill>
                            <a:srgbClr val="073763"/>
                          </a:solidFill>
                          <a:latin typeface="Cairo"/>
                          <a:ea typeface="Cairo"/>
                          <a:cs typeface="Cairo"/>
                          <a:sym typeface="Cairo"/>
                        </a:rPr>
                        <a:t>Nutritional status</a:t>
                      </a:r>
                      <a:endParaRPr>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rgbClr val="073763"/>
                          </a:solidFill>
                          <a:latin typeface="Cairo"/>
                          <a:ea typeface="Cairo"/>
                          <a:cs typeface="Cairo"/>
                          <a:sym typeface="Cairo"/>
                        </a:rPr>
                        <a:t>Weight loss of &gt;4.5 kg (&gt;10 lb) in 6 months or weight &lt;45 kg (&lt;100 lb) in general. </a:t>
                      </a:r>
                      <a:endParaRPr>
                        <a:solidFill>
                          <a:srgbClr val="073763"/>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t/>
                      </a:r>
                      <a:endParaRPr>
                        <a:solidFill>
                          <a:srgbClr val="073763"/>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670025">
                <a:tc>
                  <a:txBody>
                    <a:bodyPr>
                      <a:noAutofit/>
                    </a:bodyPr>
                    <a:lstStyle/>
                    <a:p>
                      <a:pPr indent="0" lvl="0" marL="0" rtl="0" algn="ctr">
                        <a:spcBef>
                          <a:spcPts val="0"/>
                        </a:spcBef>
                        <a:spcAft>
                          <a:spcPts val="0"/>
                        </a:spcAft>
                        <a:buNone/>
                      </a:pPr>
                      <a:r>
                        <a:rPr lang="en">
                          <a:solidFill>
                            <a:srgbClr val="073763"/>
                          </a:solidFill>
                          <a:latin typeface="Cairo"/>
                          <a:ea typeface="Cairo"/>
                          <a:cs typeface="Cairo"/>
                          <a:sym typeface="Cairo"/>
                        </a:rPr>
                        <a:t>Gait and balance</a:t>
                      </a:r>
                      <a:endParaRPr>
                        <a:solidFill>
                          <a:srgbClr val="073763"/>
                        </a:solidFill>
                        <a:latin typeface="Cairo"/>
                        <a:ea typeface="Cairo"/>
                        <a:cs typeface="Cairo"/>
                        <a:sym typeface="Cairo"/>
                      </a:endParaRPr>
                    </a:p>
                  </a:txBody>
                  <a:tcPr marT="91425" marB="91425" marR="91425" marL="91425" anchor="ctr">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rgbClr val="073763"/>
                          </a:solidFill>
                          <a:latin typeface="Cairo"/>
                          <a:ea typeface="Cairo"/>
                          <a:cs typeface="Cairo"/>
                          <a:sym typeface="Cairo"/>
                        </a:rPr>
                        <a:t>"Timed Get Up and Go" test.</a:t>
                      </a:r>
                      <a:r>
                        <a:rPr lang="en" sz="1000">
                          <a:solidFill>
                            <a:schemeClr val="dk2"/>
                          </a:solidFill>
                          <a:latin typeface="Cairo"/>
                          <a:ea typeface="Cairo"/>
                          <a:cs typeface="Cairo"/>
                          <a:sym typeface="Cairo"/>
                        </a:rPr>
                        <a:t>قد ايش ياخذ وقت عشان يوقف</a:t>
                      </a:r>
                      <a:endParaRPr sz="1000">
                        <a:solidFill>
                          <a:schemeClr val="dk2"/>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chemeClr val="dk2"/>
                          </a:solidFill>
                          <a:latin typeface="Cairo"/>
                          <a:ea typeface="Cairo"/>
                          <a:cs typeface="Cairo"/>
                          <a:sym typeface="Cairo"/>
                        </a:rPr>
                        <a:t>Requires no special</a:t>
                      </a:r>
                      <a:br>
                        <a:rPr lang="en">
                          <a:solidFill>
                            <a:schemeClr val="dk2"/>
                          </a:solidFill>
                          <a:latin typeface="Cairo"/>
                          <a:ea typeface="Cairo"/>
                          <a:cs typeface="Cairo"/>
                          <a:sym typeface="Cairo"/>
                        </a:rPr>
                      </a:br>
                      <a:r>
                        <a:rPr lang="en">
                          <a:solidFill>
                            <a:schemeClr val="dk2"/>
                          </a:solidFill>
                          <a:latin typeface="Cairo"/>
                          <a:ea typeface="Cairo"/>
                          <a:cs typeface="Cairo"/>
                          <a:sym typeface="Cairo"/>
                        </a:rPr>
                        <a:t>equipment. </a:t>
                      </a:r>
                      <a:endParaRPr>
                        <a:solidFill>
                          <a:schemeClr val="dk2"/>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bl>
          </a:graphicData>
        </a:graphic>
      </p:graphicFrame>
      <p:sp>
        <p:nvSpPr>
          <p:cNvPr id="270" name="Google Shape;270;p38"/>
          <p:cNvSpPr txBox="1"/>
          <p:nvPr/>
        </p:nvSpPr>
        <p:spPr>
          <a:xfrm>
            <a:off x="333600" y="915275"/>
            <a:ext cx="2063700" cy="78447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8"/>
          <p:cNvSpPr txBox="1"/>
          <p:nvPr/>
        </p:nvSpPr>
        <p:spPr>
          <a:xfrm>
            <a:off x="2397150" y="915275"/>
            <a:ext cx="2063700" cy="21021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9"/>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24 th</a:t>
            </a:r>
            <a:r>
              <a:rPr b="1" lang="en">
                <a:solidFill>
                  <a:srgbClr val="2C5072"/>
                </a:solidFill>
                <a:latin typeface="Cairo"/>
                <a:ea typeface="Cairo"/>
                <a:cs typeface="Cairo"/>
                <a:sym typeface="Cairo"/>
              </a:rPr>
              <a:t>Lecture  ∣ The Physiology Team</a:t>
            </a:r>
            <a:endParaRPr b="1">
              <a:solidFill>
                <a:srgbClr val="2C5072"/>
              </a:solidFill>
              <a:latin typeface="Cairo"/>
              <a:ea typeface="Cairo"/>
              <a:cs typeface="Cairo"/>
              <a:sym typeface="Cairo"/>
            </a:endParaRPr>
          </a:p>
        </p:txBody>
      </p:sp>
      <p:sp>
        <p:nvSpPr>
          <p:cNvPr id="277" name="Google Shape;277;p39"/>
          <p:cNvSpPr txBox="1"/>
          <p:nvPr/>
        </p:nvSpPr>
        <p:spPr>
          <a:xfrm>
            <a:off x="-4" y="12"/>
            <a:ext cx="5486400" cy="32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Quick review </a:t>
            </a:r>
            <a:endParaRPr sz="1800">
              <a:solidFill>
                <a:srgbClr val="0B5394"/>
              </a:solidFill>
              <a:latin typeface="Economica"/>
              <a:ea typeface="Economica"/>
              <a:cs typeface="Economica"/>
              <a:sym typeface="Economica"/>
            </a:endParaRPr>
          </a:p>
        </p:txBody>
      </p:sp>
      <p:pic>
        <p:nvPicPr>
          <p:cNvPr id="278" name="Google Shape;278;p39"/>
          <p:cNvPicPr preferRelativeResize="0"/>
          <p:nvPr/>
        </p:nvPicPr>
        <p:blipFill>
          <a:blip r:embed="rId3">
            <a:alphaModFix/>
          </a:blip>
          <a:stretch>
            <a:fillRect/>
          </a:stretch>
        </p:blipFill>
        <p:spPr>
          <a:xfrm>
            <a:off x="471900" y="544650"/>
            <a:ext cx="5914199" cy="3260800"/>
          </a:xfrm>
          <a:prstGeom prst="rect">
            <a:avLst/>
          </a:prstGeom>
          <a:noFill/>
          <a:ln>
            <a:noFill/>
          </a:ln>
        </p:spPr>
      </p:pic>
      <p:pic>
        <p:nvPicPr>
          <p:cNvPr id="279" name="Google Shape;279;p39"/>
          <p:cNvPicPr preferRelativeResize="0"/>
          <p:nvPr/>
        </p:nvPicPr>
        <p:blipFill rotWithShape="1">
          <a:blip r:embed="rId4">
            <a:alphaModFix/>
          </a:blip>
          <a:srcRect b="6846" l="0" r="1613" t="5824"/>
          <a:stretch/>
        </p:blipFill>
        <p:spPr>
          <a:xfrm>
            <a:off x="449025" y="5097788"/>
            <a:ext cx="5818650" cy="3260825"/>
          </a:xfrm>
          <a:prstGeom prst="rect">
            <a:avLst/>
          </a:prstGeom>
          <a:noFill/>
          <a:ln>
            <a:noFill/>
          </a:ln>
        </p:spPr>
      </p:pic>
      <p:sp>
        <p:nvSpPr>
          <p:cNvPr id="280" name="Google Shape;280;p39"/>
          <p:cNvSpPr txBox="1"/>
          <p:nvPr/>
        </p:nvSpPr>
        <p:spPr>
          <a:xfrm>
            <a:off x="401248" y="3943545"/>
            <a:ext cx="5914200" cy="1078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solidFill>
                  <a:srgbClr val="FF0000"/>
                </a:solidFill>
              </a:rPr>
              <a:t>Cerebellum</a:t>
            </a:r>
            <a:r>
              <a:rPr lang="en" sz="1200"/>
              <a:t> </a:t>
            </a:r>
            <a:r>
              <a:rPr lang="en" sz="1200">
                <a:latin typeface="Cairo"/>
                <a:ea typeface="Cairo"/>
                <a:cs typeface="Cairo"/>
                <a:sym typeface="Cairo"/>
              </a:rPr>
              <a:t>is</a:t>
            </a:r>
            <a:r>
              <a:rPr lang="en" sz="1200">
                <a:solidFill>
                  <a:srgbClr val="FF0000"/>
                </a:solidFill>
                <a:latin typeface="Cairo"/>
                <a:ea typeface="Cairo"/>
                <a:cs typeface="Cairo"/>
                <a:sym typeface="Cairo"/>
              </a:rPr>
              <a:t> </a:t>
            </a:r>
            <a:r>
              <a:rPr lang="en" sz="1200">
                <a:latin typeface="Cairo"/>
                <a:ea typeface="Cairo"/>
                <a:cs typeface="Cairo"/>
                <a:sym typeface="Cairo"/>
              </a:rPr>
              <a:t>the youngest brain region </a:t>
            </a:r>
            <a:r>
              <a:rPr lang="en" sz="1200">
                <a:solidFill>
                  <a:srgbClr val="FF0000"/>
                </a:solidFill>
                <a:latin typeface="Cairo"/>
                <a:ea typeface="Cairo"/>
                <a:cs typeface="Cairo"/>
                <a:sym typeface="Cairo"/>
              </a:rPr>
              <a:t>least</a:t>
            </a:r>
            <a:r>
              <a:rPr lang="en" sz="1200">
                <a:latin typeface="Cairo"/>
                <a:ea typeface="Cairo"/>
                <a:cs typeface="Cairo"/>
                <a:sym typeface="Cairo"/>
              </a:rPr>
              <a:t> </a:t>
            </a:r>
            <a:r>
              <a:rPr lang="en" sz="1200">
                <a:solidFill>
                  <a:srgbClr val="FF0000"/>
                </a:solidFill>
                <a:latin typeface="Cairo"/>
                <a:ea typeface="Cairo"/>
                <a:cs typeface="Cairo"/>
                <a:sym typeface="Cairo"/>
              </a:rPr>
              <a:t>affected</a:t>
            </a:r>
            <a:r>
              <a:rPr lang="en" sz="1200">
                <a:latin typeface="Cairo"/>
                <a:ea typeface="Cairo"/>
                <a:cs typeface="Cairo"/>
                <a:sym typeface="Cairo"/>
              </a:rPr>
              <a:t>  by aging</a:t>
            </a:r>
            <a:endParaRPr sz="1200">
              <a:latin typeface="Cairo"/>
              <a:ea typeface="Cairo"/>
              <a:cs typeface="Cairo"/>
              <a:sym typeface="Cairo"/>
            </a:endParaRPr>
          </a:p>
          <a:p>
            <a:pPr indent="-304800" lvl="0" marL="457200" rtl="0" algn="l">
              <a:spcBef>
                <a:spcPts val="0"/>
              </a:spcBef>
              <a:spcAft>
                <a:spcPts val="0"/>
              </a:spcAft>
              <a:buSzPts val="1200"/>
              <a:buChar char="★"/>
            </a:pPr>
            <a:r>
              <a:rPr lang="en" sz="1200">
                <a:latin typeface="Cairo"/>
                <a:ea typeface="Cairo"/>
                <a:cs typeface="Cairo"/>
                <a:sym typeface="Cairo"/>
              </a:rPr>
              <a:t>Recall memory is affected </a:t>
            </a:r>
            <a:r>
              <a:rPr b="1" lang="en" sz="1200">
                <a:solidFill>
                  <a:srgbClr val="FF0000"/>
                </a:solidFill>
                <a:latin typeface="Cairo"/>
                <a:ea typeface="Cairo"/>
                <a:cs typeface="Cairo"/>
                <a:sym typeface="Cairo"/>
              </a:rPr>
              <a:t>more than</a:t>
            </a:r>
            <a:r>
              <a:rPr lang="en" sz="1200">
                <a:latin typeface="Cairo"/>
                <a:ea typeface="Cairo"/>
                <a:cs typeface="Cairo"/>
                <a:sym typeface="Cairo"/>
              </a:rPr>
              <a:t> cognitive function in normal aging</a:t>
            </a:r>
            <a:endParaRPr sz="1200">
              <a:latin typeface="Cairo"/>
              <a:ea typeface="Cairo"/>
              <a:cs typeface="Cairo"/>
              <a:sym typeface="Cairo"/>
            </a:endParaRPr>
          </a:p>
          <a:p>
            <a:pPr indent="-311150" lvl="0" marL="457200" rtl="0" algn="l">
              <a:spcBef>
                <a:spcPts val="0"/>
              </a:spcBef>
              <a:spcAft>
                <a:spcPts val="0"/>
              </a:spcAft>
              <a:buSzPts val="1300"/>
              <a:buFont typeface="Cairo"/>
              <a:buChar char="★"/>
            </a:pPr>
            <a:r>
              <a:rPr lang="en" sz="1300">
                <a:latin typeface="Cairo"/>
                <a:ea typeface="Cairo"/>
                <a:cs typeface="Cairo"/>
                <a:sym typeface="Cairo"/>
              </a:rPr>
              <a:t>Amyloid plaques </a:t>
            </a:r>
            <a:r>
              <a:rPr lang="en" sz="1300">
                <a:solidFill>
                  <a:schemeClr val="dk1"/>
                </a:solidFill>
                <a:latin typeface="Cairo"/>
                <a:ea typeface="Cairo"/>
                <a:cs typeface="Cairo"/>
                <a:sym typeface="Cairo"/>
              </a:rPr>
              <a:t>is </a:t>
            </a:r>
            <a:r>
              <a:rPr lang="en" sz="1300">
                <a:solidFill>
                  <a:srgbClr val="FF0000"/>
                </a:solidFill>
                <a:latin typeface="Cairo"/>
                <a:ea typeface="Cairo"/>
                <a:cs typeface="Cairo"/>
                <a:sym typeface="Cairo"/>
              </a:rPr>
              <a:t>hallmark</a:t>
            </a:r>
            <a:r>
              <a:rPr lang="en" sz="1300">
                <a:solidFill>
                  <a:schemeClr val="dk1"/>
                </a:solidFill>
                <a:latin typeface="Cairo"/>
                <a:ea typeface="Cairo"/>
                <a:cs typeface="Cairo"/>
                <a:sym typeface="Cairo"/>
              </a:rPr>
              <a:t> of Alzheimer's disease. </a:t>
            </a:r>
            <a:endParaRPr sz="1300">
              <a:solidFill>
                <a:schemeClr val="dk1"/>
              </a:solidFill>
              <a:latin typeface="Cairo"/>
              <a:ea typeface="Cairo"/>
              <a:cs typeface="Cairo"/>
              <a:sym typeface="Cairo"/>
            </a:endParaRPr>
          </a:p>
          <a:p>
            <a:pPr indent="-311150" lvl="0" marL="457200" rtl="0" algn="l">
              <a:spcBef>
                <a:spcPts val="0"/>
              </a:spcBef>
              <a:spcAft>
                <a:spcPts val="0"/>
              </a:spcAft>
              <a:buClr>
                <a:schemeClr val="dk1"/>
              </a:buClr>
              <a:buSzPts val="1300"/>
              <a:buFont typeface="Cairo"/>
              <a:buChar char="★"/>
            </a:pPr>
            <a:r>
              <a:rPr lang="en">
                <a:solidFill>
                  <a:schemeClr val="dk1"/>
                </a:solidFill>
                <a:latin typeface="Cairo"/>
                <a:ea typeface="Cairo"/>
                <a:cs typeface="Cairo"/>
                <a:sym typeface="Cairo"/>
              </a:rPr>
              <a:t>Carotid sinus syndrome occurs in the elderly and mainly results in </a:t>
            </a:r>
            <a:r>
              <a:rPr lang="en">
                <a:solidFill>
                  <a:srgbClr val="FF0000"/>
                </a:solidFill>
                <a:latin typeface="Cairo"/>
                <a:ea typeface="Cairo"/>
                <a:cs typeface="Cairo"/>
                <a:sym typeface="Cairo"/>
              </a:rPr>
              <a:t>bradycardia</a:t>
            </a:r>
            <a:r>
              <a:rPr lang="en">
                <a:solidFill>
                  <a:schemeClr val="dk1"/>
                </a:solidFill>
                <a:latin typeface="Cairo"/>
                <a:ea typeface="Cairo"/>
                <a:cs typeface="Cairo"/>
                <a:sym typeface="Cairo"/>
              </a:rPr>
              <a:t>. </a:t>
            </a:r>
            <a:endParaRPr sz="1300">
              <a:solidFill>
                <a:schemeClr val="dk1"/>
              </a:solidFill>
              <a:latin typeface="Cairo"/>
              <a:ea typeface="Cairo"/>
              <a:cs typeface="Cairo"/>
              <a:sym typeface="Cairo"/>
            </a:endParaRPr>
          </a:p>
        </p:txBody>
      </p:sp>
      <p:sp>
        <p:nvSpPr>
          <p:cNvPr id="281" name="Google Shape;281;p39"/>
          <p:cNvSpPr txBox="1"/>
          <p:nvPr/>
        </p:nvSpPr>
        <p:spPr>
          <a:xfrm>
            <a:off x="196650" y="8317753"/>
            <a:ext cx="6323400" cy="15852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Cairo"/>
              <a:buChar char="★"/>
            </a:pPr>
            <a:r>
              <a:rPr lang="en" sz="1200">
                <a:solidFill>
                  <a:schemeClr val="dk1"/>
                </a:solidFill>
                <a:latin typeface="Cairo"/>
                <a:ea typeface="Cairo"/>
                <a:cs typeface="Cairo"/>
                <a:sym typeface="Cairo"/>
              </a:rPr>
              <a:t>There is decline in mental processing via reduction of attentional ability and decline in ability in forming working memory (mainly includes </a:t>
            </a:r>
            <a:r>
              <a:rPr lang="en" sz="1200" u="sng">
                <a:solidFill>
                  <a:srgbClr val="FF0000"/>
                </a:solidFill>
                <a:latin typeface="Cairo"/>
                <a:ea typeface="Cairo"/>
                <a:cs typeface="Cairo"/>
                <a:sym typeface="Cairo"/>
              </a:rPr>
              <a:t>short</a:t>
            </a:r>
            <a:r>
              <a:rPr lang="en" sz="1200">
                <a:solidFill>
                  <a:schemeClr val="dk1"/>
                </a:solidFill>
                <a:latin typeface="Cairo"/>
                <a:ea typeface="Cairo"/>
                <a:cs typeface="Cairo"/>
                <a:sym typeface="Cairo"/>
              </a:rPr>
              <a:t> term memory) There is decline in explicit memory that involves hippocampus (surroudings &amp; Skills) and is associated with awareness &amp; attention unlike implicit.</a:t>
            </a:r>
            <a:br>
              <a:rPr lang="en" sz="1200">
                <a:solidFill>
                  <a:schemeClr val="dk1"/>
                </a:solidFill>
                <a:latin typeface="Cairo"/>
                <a:ea typeface="Cairo"/>
                <a:cs typeface="Cairo"/>
                <a:sym typeface="Cairo"/>
              </a:rPr>
            </a:b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0"/>
          <p:cNvSpPr txBox="1"/>
          <p:nvPr/>
        </p:nvSpPr>
        <p:spPr>
          <a:xfrm flipH="1" rot="5400000">
            <a:off x="5022300" y="3476325"/>
            <a:ext cx="3048600" cy="6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24th </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287" name="Google Shape;287;p40"/>
          <p:cNvSpPr txBox="1"/>
          <p:nvPr/>
        </p:nvSpPr>
        <p:spPr>
          <a:xfrm>
            <a:off x="-4" y="12"/>
            <a:ext cx="5486400" cy="32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Questions </a:t>
            </a:r>
            <a:endParaRPr sz="1800">
              <a:solidFill>
                <a:srgbClr val="0B5394"/>
              </a:solidFill>
              <a:latin typeface="Economica"/>
              <a:ea typeface="Economica"/>
              <a:cs typeface="Economica"/>
              <a:sym typeface="Economica"/>
            </a:endParaRPr>
          </a:p>
        </p:txBody>
      </p:sp>
      <p:sp>
        <p:nvSpPr>
          <p:cNvPr id="288" name="Google Shape;288;p40"/>
          <p:cNvSpPr txBox="1"/>
          <p:nvPr/>
        </p:nvSpPr>
        <p:spPr>
          <a:xfrm>
            <a:off x="156671" y="530150"/>
            <a:ext cx="3030000" cy="6956700"/>
          </a:xfrm>
          <a:prstGeom prst="rect">
            <a:avLst/>
          </a:prstGeom>
          <a:noFill/>
          <a:ln cap="flat" cmpd="sng" w="9525">
            <a:solidFill>
              <a:srgbClr val="000000"/>
            </a:solidFill>
            <a:prstDash val="dot"/>
            <a:round/>
            <a:headEnd len="sm" w="sm" type="none"/>
            <a:tailEnd len="sm" w="sm" type="none"/>
          </a:ln>
        </p:spPr>
        <p:txBody>
          <a:bodyPr anchorCtr="0" anchor="t" bIns="84375" lIns="84375" spcFirstLastPara="1" rIns="84375" wrap="square" tIns="84375">
            <a:noAutofit/>
          </a:bodyPr>
          <a:lstStyle/>
          <a:p>
            <a:pPr indent="0" lvl="0" marL="0" rtl="0" algn="l">
              <a:spcBef>
                <a:spcPts val="0"/>
              </a:spcBef>
              <a:spcAft>
                <a:spcPts val="0"/>
              </a:spcAft>
              <a:buNone/>
            </a:pPr>
            <a:r>
              <a:rPr b="1" lang="en" sz="1700">
                <a:solidFill>
                  <a:srgbClr val="1C4587"/>
                </a:solidFill>
              </a:rPr>
              <a:t>MCQs</a:t>
            </a:r>
            <a:endParaRPr b="1" sz="1700">
              <a:solidFill>
                <a:srgbClr val="1C4587"/>
              </a:solidFill>
            </a:endParaRPr>
          </a:p>
          <a:p>
            <a:pPr indent="0" lvl="0" marL="0" rtl="0" algn="l">
              <a:spcBef>
                <a:spcPts val="0"/>
              </a:spcBef>
              <a:spcAft>
                <a:spcPts val="0"/>
              </a:spcAft>
              <a:buNone/>
            </a:pPr>
            <a:r>
              <a:t/>
            </a:r>
            <a:endParaRPr sz="1300"/>
          </a:p>
          <a:p>
            <a:pPr indent="-311150" lvl="0" marL="457200" rtl="0" algn="l">
              <a:spcBef>
                <a:spcPts val="0"/>
              </a:spcBef>
              <a:spcAft>
                <a:spcPts val="0"/>
              </a:spcAft>
              <a:buSzPts val="1300"/>
              <a:buAutoNum type="arabicPeriod"/>
            </a:pPr>
            <a:r>
              <a:rPr lang="en" sz="1300"/>
              <a:t>With age, skin isn’t as </a:t>
            </a:r>
            <a:r>
              <a:rPr lang="en" sz="1300"/>
              <a:t>sensitive as in youth due to:</a:t>
            </a:r>
            <a:endParaRPr sz="1300"/>
          </a:p>
          <a:p>
            <a:pPr indent="-311150" lvl="0" marL="457200" rtl="0" algn="l">
              <a:spcBef>
                <a:spcPts val="0"/>
              </a:spcBef>
              <a:spcAft>
                <a:spcPts val="0"/>
              </a:spcAft>
              <a:buSzPts val="1300"/>
              <a:buAutoNum type="alphaUcPeriod"/>
            </a:pPr>
            <a:r>
              <a:rPr lang="en" sz="1300"/>
              <a:t>Reduced fat layer </a:t>
            </a:r>
            <a:endParaRPr sz="1300"/>
          </a:p>
          <a:p>
            <a:pPr indent="-311150" lvl="0" marL="457200" rtl="0" algn="l">
              <a:spcBef>
                <a:spcPts val="0"/>
              </a:spcBef>
              <a:spcAft>
                <a:spcPts val="0"/>
              </a:spcAft>
              <a:buSzPts val="1300"/>
              <a:buAutoNum type="alphaUcPeriod"/>
            </a:pPr>
            <a:r>
              <a:rPr lang="en" sz="1300"/>
              <a:t>Loss of elasticity </a:t>
            </a:r>
            <a:endParaRPr sz="1300"/>
          </a:p>
          <a:p>
            <a:pPr indent="-311150" lvl="0" marL="457200" rtl="0" algn="l">
              <a:spcBef>
                <a:spcPts val="0"/>
              </a:spcBef>
              <a:spcAft>
                <a:spcPts val="0"/>
              </a:spcAft>
              <a:buSzPts val="1300"/>
              <a:buAutoNum type="alphaUcPeriod"/>
            </a:pPr>
            <a:r>
              <a:rPr lang="en" sz="1300"/>
              <a:t>Loss of pigment </a:t>
            </a:r>
            <a:endParaRPr sz="1300"/>
          </a:p>
          <a:p>
            <a:pPr indent="-311150" lvl="0" marL="457200" rtl="0" algn="l">
              <a:spcBef>
                <a:spcPts val="0"/>
              </a:spcBef>
              <a:spcAft>
                <a:spcPts val="0"/>
              </a:spcAft>
              <a:buSzPts val="1300"/>
              <a:buAutoNum type="alphaUcPeriod"/>
            </a:pPr>
            <a:r>
              <a:rPr lang="en" sz="1300"/>
              <a:t>All of the above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 2.  Loss of the ability to see near objects begins in the …… as ……… </a:t>
            </a:r>
            <a:endParaRPr sz="1300"/>
          </a:p>
          <a:p>
            <a:pPr indent="-311150" lvl="0" marL="457200" rtl="0" algn="l">
              <a:spcBef>
                <a:spcPts val="0"/>
              </a:spcBef>
              <a:spcAft>
                <a:spcPts val="0"/>
              </a:spcAft>
              <a:buSzPts val="1300"/>
              <a:buAutoNum type="alphaUcPeriod"/>
            </a:pPr>
            <a:r>
              <a:rPr lang="en" sz="1300"/>
              <a:t>50s, Myopia </a:t>
            </a:r>
            <a:endParaRPr sz="1300"/>
          </a:p>
          <a:p>
            <a:pPr indent="-311150" lvl="0" marL="457200" rtl="0" algn="l">
              <a:spcBef>
                <a:spcPts val="0"/>
              </a:spcBef>
              <a:spcAft>
                <a:spcPts val="0"/>
              </a:spcAft>
              <a:buSzPts val="1300"/>
              <a:buAutoNum type="alphaUcPeriod"/>
            </a:pPr>
            <a:r>
              <a:rPr lang="en" sz="1300"/>
              <a:t>40s, Presbyopia </a:t>
            </a:r>
            <a:endParaRPr sz="1300"/>
          </a:p>
          <a:p>
            <a:pPr indent="-311150" lvl="0" marL="457200" rtl="0" algn="l">
              <a:spcBef>
                <a:spcPts val="0"/>
              </a:spcBef>
              <a:spcAft>
                <a:spcPts val="0"/>
              </a:spcAft>
              <a:buSzPts val="1300"/>
              <a:buAutoNum type="alphaUcPeriod"/>
            </a:pPr>
            <a:r>
              <a:rPr lang="en" sz="1300"/>
              <a:t>30s, Presbyopia </a:t>
            </a:r>
            <a:endParaRPr sz="1300"/>
          </a:p>
          <a:p>
            <a:pPr indent="-311150" lvl="0" marL="457200" rtl="0" algn="l">
              <a:spcBef>
                <a:spcPts val="0"/>
              </a:spcBef>
              <a:spcAft>
                <a:spcPts val="0"/>
              </a:spcAft>
              <a:buSzPts val="1300"/>
              <a:buAutoNum type="alphaUcPeriod"/>
            </a:pPr>
            <a:r>
              <a:rPr lang="en" sz="1300"/>
              <a:t>40s, Nyctalopia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3.  Delirium is a chronic state of confusion, it may be the only manifestation of a life threatening illness in older adult. .  </a:t>
            </a:r>
            <a:endParaRPr sz="1300"/>
          </a:p>
          <a:p>
            <a:pPr indent="-311150" lvl="0" marL="457200" rtl="0" algn="l">
              <a:spcBef>
                <a:spcPts val="0"/>
              </a:spcBef>
              <a:spcAft>
                <a:spcPts val="0"/>
              </a:spcAft>
              <a:buSzPts val="1300"/>
              <a:buAutoNum type="alphaUcPeriod"/>
            </a:pPr>
            <a:r>
              <a:rPr lang="en" sz="1300"/>
              <a:t>True</a:t>
            </a:r>
            <a:endParaRPr sz="1300"/>
          </a:p>
          <a:p>
            <a:pPr indent="-311150" lvl="0" marL="457200" rtl="0" algn="l">
              <a:spcBef>
                <a:spcPts val="0"/>
              </a:spcBef>
              <a:spcAft>
                <a:spcPts val="0"/>
              </a:spcAft>
              <a:buSzPts val="1300"/>
              <a:buAutoNum type="alphaUcPeriod"/>
            </a:pPr>
            <a:r>
              <a:rPr lang="en" sz="1300"/>
              <a:t>False</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4.  One of the nervous system changes in old age is: </a:t>
            </a:r>
            <a:endParaRPr sz="1300"/>
          </a:p>
          <a:p>
            <a:pPr indent="-311150" lvl="0" marL="457200" rtl="0" algn="l">
              <a:spcBef>
                <a:spcPts val="0"/>
              </a:spcBef>
              <a:spcAft>
                <a:spcPts val="0"/>
              </a:spcAft>
              <a:buSzPts val="1300"/>
              <a:buAutoNum type="alphaUcPeriod"/>
            </a:pPr>
            <a:r>
              <a:rPr lang="en" sz="1300"/>
              <a:t>Increased Sympathetic nervous system activity </a:t>
            </a:r>
            <a:endParaRPr sz="1300"/>
          </a:p>
          <a:p>
            <a:pPr indent="-311150" lvl="0" marL="457200" rtl="0" algn="l">
              <a:spcBef>
                <a:spcPts val="0"/>
              </a:spcBef>
              <a:spcAft>
                <a:spcPts val="0"/>
              </a:spcAft>
              <a:buSzPts val="1300"/>
              <a:buAutoNum type="alphaUcPeriod"/>
            </a:pPr>
            <a:r>
              <a:rPr lang="en" sz="1300"/>
              <a:t>Decrease in the cerebral Amyloid </a:t>
            </a:r>
            <a:endParaRPr sz="1300"/>
          </a:p>
          <a:p>
            <a:pPr indent="-311150" lvl="0" marL="457200" rtl="0" algn="l">
              <a:spcBef>
                <a:spcPts val="0"/>
              </a:spcBef>
              <a:spcAft>
                <a:spcPts val="0"/>
              </a:spcAft>
              <a:buSzPts val="1300"/>
              <a:buAutoNum type="alphaUcPeriod"/>
            </a:pPr>
            <a:r>
              <a:rPr lang="en" sz="1300"/>
              <a:t>Loss of dendritic arborization </a:t>
            </a:r>
            <a:endParaRPr sz="1300"/>
          </a:p>
          <a:p>
            <a:pPr indent="-311150" lvl="0" marL="457200" rtl="0" algn="l">
              <a:spcBef>
                <a:spcPts val="0"/>
              </a:spcBef>
              <a:spcAft>
                <a:spcPts val="0"/>
              </a:spcAft>
              <a:buSzPts val="1300"/>
              <a:buAutoNum type="alphaUcPeriod"/>
            </a:pPr>
            <a:r>
              <a:rPr lang="en" sz="1300"/>
              <a:t>Normal EEG tracings </a:t>
            </a:r>
            <a:endParaRPr sz="1300"/>
          </a:p>
        </p:txBody>
      </p:sp>
      <p:sp>
        <p:nvSpPr>
          <p:cNvPr id="289" name="Google Shape;289;p40"/>
          <p:cNvSpPr txBox="1"/>
          <p:nvPr/>
        </p:nvSpPr>
        <p:spPr>
          <a:xfrm>
            <a:off x="3429010" y="543693"/>
            <a:ext cx="3030000" cy="6956700"/>
          </a:xfrm>
          <a:prstGeom prst="rect">
            <a:avLst/>
          </a:prstGeom>
          <a:noFill/>
          <a:ln cap="flat" cmpd="sng" w="9525">
            <a:solidFill>
              <a:srgbClr val="000000"/>
            </a:solidFill>
            <a:prstDash val="dot"/>
            <a:round/>
            <a:headEnd len="sm" w="sm" type="none"/>
            <a:tailEnd len="sm" w="sm" type="none"/>
          </a:ln>
        </p:spPr>
        <p:txBody>
          <a:bodyPr anchorCtr="0" anchor="t" bIns="84375" lIns="84375" spcFirstLastPara="1" rIns="84375" wrap="square" tIns="84375">
            <a:noAutofit/>
          </a:bodyPr>
          <a:lstStyle/>
          <a:p>
            <a:pPr indent="0" lvl="0" marL="0" rtl="0" algn="l">
              <a:spcBef>
                <a:spcPts val="0"/>
              </a:spcBef>
              <a:spcAft>
                <a:spcPts val="0"/>
              </a:spcAft>
              <a:buNone/>
            </a:pPr>
            <a:r>
              <a:t/>
            </a:r>
            <a:endParaRPr sz="1300"/>
          </a:p>
          <a:p>
            <a:pPr indent="0" lvl="0" marL="0" rtl="0" algn="l">
              <a:spcBef>
                <a:spcPts val="0"/>
              </a:spcBef>
              <a:spcAft>
                <a:spcPts val="0"/>
              </a:spcAft>
              <a:buNone/>
            </a:pPr>
            <a:r>
              <a:rPr lang="en" sz="1300"/>
              <a:t>5. The Telomere shortening theory of aging  links aging to the declined ability of cells to replicate. </a:t>
            </a:r>
            <a:endParaRPr sz="1300"/>
          </a:p>
          <a:p>
            <a:pPr indent="-311150" lvl="0" marL="457200" rtl="0" algn="l">
              <a:spcBef>
                <a:spcPts val="0"/>
              </a:spcBef>
              <a:spcAft>
                <a:spcPts val="0"/>
              </a:spcAft>
              <a:buSzPts val="1300"/>
              <a:buAutoNum type="alphaUcPeriod"/>
            </a:pPr>
            <a:r>
              <a:rPr lang="en" sz="1300"/>
              <a:t>True</a:t>
            </a:r>
            <a:endParaRPr sz="1300"/>
          </a:p>
          <a:p>
            <a:pPr indent="-311150" lvl="0" marL="457200" rtl="0" algn="l">
              <a:spcBef>
                <a:spcPts val="0"/>
              </a:spcBef>
              <a:spcAft>
                <a:spcPts val="0"/>
              </a:spcAft>
              <a:buSzPts val="1300"/>
              <a:buAutoNum type="alphaUcPeriod"/>
            </a:pPr>
            <a:r>
              <a:rPr lang="en" sz="1300"/>
              <a:t>False</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b="1" lang="en" sz="1500">
                <a:solidFill>
                  <a:srgbClr val="073763"/>
                </a:solidFill>
              </a:rPr>
              <a:t>SAQ</a:t>
            </a:r>
            <a:endParaRPr b="1" sz="1500">
              <a:solidFill>
                <a:srgbClr val="073763"/>
              </a:solidFill>
            </a:endParaRPr>
          </a:p>
          <a:p>
            <a:pPr indent="0" lvl="0" marL="0" rtl="0" algn="l">
              <a:spcBef>
                <a:spcPts val="0"/>
              </a:spcBef>
              <a:spcAft>
                <a:spcPts val="0"/>
              </a:spcAft>
              <a:buNone/>
            </a:pPr>
            <a:r>
              <a:t/>
            </a:r>
            <a:endParaRPr sz="1300"/>
          </a:p>
          <a:p>
            <a:pPr indent="0" lvl="0" marL="0" rtl="0" algn="l">
              <a:spcBef>
                <a:spcPts val="0"/>
              </a:spcBef>
              <a:spcAft>
                <a:spcPts val="0"/>
              </a:spcAft>
              <a:buNone/>
            </a:pPr>
            <a:r>
              <a:rPr lang="en" sz="1300"/>
              <a:t>6. What are the safety implications regarding the pain and sense of touch in elderly people?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7. What are the main features of Alzheimer’s disease?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solidFill>
                  <a:schemeClr val="dk1"/>
                </a:solidFill>
              </a:rPr>
              <a:t>8. The Geriatric syndrome consist of: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a:solidFill>
                  <a:schemeClr val="dk1"/>
                </a:solidFill>
              </a:rPr>
              <a:t>9. What changes occur to the Basal Ganglia with aging?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a:solidFill>
                  <a:schemeClr val="dk1"/>
                </a:solidFill>
              </a:rPr>
              <a:t>10.  Name two instruments we could use to assess hearing impairment in geriatric patients. </a:t>
            </a:r>
            <a:endParaRPr sz="1300">
              <a:solidFill>
                <a:schemeClr val="dk1"/>
              </a:solidFill>
            </a:endParaRPr>
          </a:p>
        </p:txBody>
      </p:sp>
      <p:sp>
        <p:nvSpPr>
          <p:cNvPr id="290" name="Google Shape;290;p40"/>
          <p:cNvSpPr txBox="1"/>
          <p:nvPr/>
        </p:nvSpPr>
        <p:spPr>
          <a:xfrm rot="5400000">
            <a:off x="2743543" y="5751350"/>
            <a:ext cx="1995000" cy="59265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2"/>
              </a:buClr>
              <a:buSzPts val="1100"/>
              <a:buAutoNum type="arabicPeriod"/>
            </a:pPr>
            <a:r>
              <a:rPr lang="en" sz="1100">
                <a:solidFill>
                  <a:schemeClr val="dk2"/>
                </a:solidFill>
              </a:rPr>
              <a:t>D</a:t>
            </a:r>
            <a:endParaRPr sz="1100">
              <a:solidFill>
                <a:schemeClr val="dk2"/>
              </a:solidFill>
            </a:endParaRPr>
          </a:p>
          <a:p>
            <a:pPr indent="-298450" lvl="0" marL="457200" rtl="0" algn="l">
              <a:spcBef>
                <a:spcPts val="0"/>
              </a:spcBef>
              <a:spcAft>
                <a:spcPts val="0"/>
              </a:spcAft>
              <a:buClr>
                <a:schemeClr val="dk2"/>
              </a:buClr>
              <a:buSzPts val="1100"/>
              <a:buAutoNum type="arabicPeriod"/>
            </a:pPr>
            <a:r>
              <a:rPr lang="en" sz="1100">
                <a:solidFill>
                  <a:schemeClr val="dk2"/>
                </a:solidFill>
              </a:rPr>
              <a:t>B</a:t>
            </a:r>
            <a:endParaRPr sz="1100">
              <a:solidFill>
                <a:schemeClr val="dk2"/>
              </a:solidFill>
            </a:endParaRPr>
          </a:p>
          <a:p>
            <a:pPr indent="-298450" lvl="0" marL="457200" rtl="0" algn="l">
              <a:spcBef>
                <a:spcPts val="0"/>
              </a:spcBef>
              <a:spcAft>
                <a:spcPts val="0"/>
              </a:spcAft>
              <a:buClr>
                <a:schemeClr val="dk2"/>
              </a:buClr>
              <a:buSzPts val="1100"/>
              <a:buAutoNum type="arabicPeriod"/>
            </a:pPr>
            <a:r>
              <a:rPr lang="en" sz="1100">
                <a:solidFill>
                  <a:schemeClr val="dk2"/>
                </a:solidFill>
              </a:rPr>
              <a:t>B</a:t>
            </a:r>
            <a:endParaRPr sz="1100">
              <a:solidFill>
                <a:schemeClr val="dk2"/>
              </a:solidFill>
            </a:endParaRPr>
          </a:p>
          <a:p>
            <a:pPr indent="-298450" lvl="0" marL="457200" rtl="0" algn="l">
              <a:spcBef>
                <a:spcPts val="0"/>
              </a:spcBef>
              <a:spcAft>
                <a:spcPts val="0"/>
              </a:spcAft>
              <a:buClr>
                <a:schemeClr val="dk2"/>
              </a:buClr>
              <a:buSzPts val="1100"/>
              <a:buAutoNum type="arabicPeriod"/>
            </a:pPr>
            <a:r>
              <a:rPr lang="en" sz="1100">
                <a:solidFill>
                  <a:schemeClr val="dk2"/>
                </a:solidFill>
              </a:rPr>
              <a:t>C</a:t>
            </a:r>
            <a:endParaRPr sz="1100">
              <a:solidFill>
                <a:schemeClr val="dk2"/>
              </a:solidFill>
            </a:endParaRPr>
          </a:p>
          <a:p>
            <a:pPr indent="-298450" lvl="0" marL="457200" rtl="0" algn="l">
              <a:spcBef>
                <a:spcPts val="0"/>
              </a:spcBef>
              <a:spcAft>
                <a:spcPts val="0"/>
              </a:spcAft>
              <a:buClr>
                <a:schemeClr val="dk2"/>
              </a:buClr>
              <a:buSzPts val="1100"/>
              <a:buAutoNum type="arabicPeriod"/>
            </a:pPr>
            <a:r>
              <a:rPr lang="en" sz="1100">
                <a:solidFill>
                  <a:schemeClr val="dk2"/>
                </a:solidFill>
              </a:rPr>
              <a:t>A</a:t>
            </a:r>
            <a:endParaRPr sz="1100">
              <a:solidFill>
                <a:schemeClr val="dk2"/>
              </a:solidFill>
            </a:endParaRPr>
          </a:p>
          <a:p>
            <a:pPr indent="0" lvl="0" marL="0" rtl="0" algn="l">
              <a:spcBef>
                <a:spcPts val="0"/>
              </a:spcBef>
              <a:spcAft>
                <a:spcPts val="0"/>
              </a:spcAft>
              <a:buNone/>
            </a:pPr>
            <a:r>
              <a:t/>
            </a:r>
            <a:endParaRPr sz="1100">
              <a:solidFill>
                <a:schemeClr val="dk2"/>
              </a:solidFill>
            </a:endParaRPr>
          </a:p>
          <a:p>
            <a:pPr indent="-298450" lvl="0" marL="457200" rtl="0" algn="l">
              <a:spcBef>
                <a:spcPts val="0"/>
              </a:spcBef>
              <a:spcAft>
                <a:spcPts val="0"/>
              </a:spcAft>
              <a:buClr>
                <a:schemeClr val="dk2"/>
              </a:buClr>
              <a:buSzPts val="1100"/>
              <a:buAutoNum type="arabicPeriod"/>
            </a:pPr>
            <a:r>
              <a:rPr lang="en" sz="1100">
                <a:solidFill>
                  <a:schemeClr val="dk2"/>
                </a:solidFill>
              </a:rPr>
              <a:t>1-</a:t>
            </a:r>
            <a:r>
              <a:rPr lang="en" sz="1100">
                <a:solidFill>
                  <a:schemeClr val="dk2"/>
                </a:solidFill>
              </a:rPr>
              <a:t>Decreased ability to recognize dangerous levels of heat. 2-Decreased ability to maintain temperature. 3-Tendency to develop bruises, skin tears</a:t>
            </a:r>
            <a:endParaRPr sz="1100">
              <a:solidFill>
                <a:schemeClr val="dk2"/>
              </a:solidFill>
            </a:endParaRPr>
          </a:p>
          <a:p>
            <a:pPr indent="0" lvl="0" marL="0" rtl="0" algn="l">
              <a:spcBef>
                <a:spcPts val="0"/>
              </a:spcBef>
              <a:spcAft>
                <a:spcPts val="0"/>
              </a:spcAft>
              <a:buNone/>
            </a:pPr>
            <a:r>
              <a:t/>
            </a:r>
            <a:endParaRPr sz="1100">
              <a:solidFill>
                <a:schemeClr val="dk2"/>
              </a:solidFill>
            </a:endParaRPr>
          </a:p>
          <a:p>
            <a:pPr indent="-298450" lvl="0" marL="457200" rtl="0" algn="l">
              <a:spcBef>
                <a:spcPts val="0"/>
              </a:spcBef>
              <a:spcAft>
                <a:spcPts val="0"/>
              </a:spcAft>
              <a:buClr>
                <a:schemeClr val="dk2"/>
              </a:buClr>
              <a:buSzPts val="1100"/>
              <a:buAutoNum type="arabicPeriod"/>
            </a:pPr>
            <a:r>
              <a:rPr lang="en" sz="1100">
                <a:solidFill>
                  <a:schemeClr val="dk2"/>
                </a:solidFill>
              </a:rPr>
              <a:t>1-Amnesic type of memory impairment.2-Deterioration of language.3-Visuospatial deficit </a:t>
            </a:r>
            <a:endParaRPr sz="1100">
              <a:solidFill>
                <a:schemeClr val="dk2"/>
              </a:solidFill>
            </a:endParaRPr>
          </a:p>
          <a:p>
            <a:pPr indent="0" lvl="0" marL="0" rtl="0" algn="l">
              <a:spcBef>
                <a:spcPts val="0"/>
              </a:spcBef>
              <a:spcAft>
                <a:spcPts val="0"/>
              </a:spcAft>
              <a:buNone/>
            </a:pPr>
            <a:r>
              <a:t/>
            </a:r>
            <a:endParaRPr sz="1100">
              <a:solidFill>
                <a:schemeClr val="dk2"/>
              </a:solidFill>
            </a:endParaRPr>
          </a:p>
          <a:p>
            <a:pPr indent="-298450" lvl="0" marL="457200" rtl="0" algn="l">
              <a:spcBef>
                <a:spcPts val="0"/>
              </a:spcBef>
              <a:spcAft>
                <a:spcPts val="0"/>
              </a:spcAft>
              <a:buClr>
                <a:schemeClr val="dk2"/>
              </a:buClr>
              <a:buSzPts val="1100"/>
              <a:buAutoNum type="arabicPeriod"/>
            </a:pPr>
            <a:r>
              <a:rPr lang="en" sz="1100">
                <a:solidFill>
                  <a:schemeClr val="dk2"/>
                </a:solidFill>
              </a:rPr>
              <a:t>1-Dementia and Delirium.2-Falls.3-Urinary incontinence.4-Pressure ulcers.5-Functional decline </a:t>
            </a:r>
            <a:endParaRPr sz="1100">
              <a:solidFill>
                <a:schemeClr val="dk2"/>
              </a:solidFill>
            </a:endParaRPr>
          </a:p>
          <a:p>
            <a:pPr indent="0" lvl="0" marL="0" rtl="0" algn="l">
              <a:spcBef>
                <a:spcPts val="0"/>
              </a:spcBef>
              <a:spcAft>
                <a:spcPts val="0"/>
              </a:spcAft>
              <a:buNone/>
            </a:pPr>
            <a:r>
              <a:t/>
            </a:r>
            <a:endParaRPr sz="1100">
              <a:solidFill>
                <a:schemeClr val="dk2"/>
              </a:solidFill>
            </a:endParaRPr>
          </a:p>
          <a:p>
            <a:pPr indent="-298450" lvl="0" marL="457200" rtl="0" algn="l">
              <a:spcBef>
                <a:spcPts val="0"/>
              </a:spcBef>
              <a:spcAft>
                <a:spcPts val="0"/>
              </a:spcAft>
              <a:buClr>
                <a:schemeClr val="dk2"/>
              </a:buClr>
              <a:buSzPts val="1100"/>
              <a:buAutoNum type="arabicPeriod"/>
            </a:pPr>
            <a:r>
              <a:rPr lang="en" sz="1100">
                <a:solidFill>
                  <a:schemeClr val="dk2"/>
                </a:solidFill>
              </a:rPr>
              <a:t>Becomes bright in appearance due to iron accumulation </a:t>
            </a:r>
            <a:endParaRPr sz="1100">
              <a:solidFill>
                <a:schemeClr val="dk2"/>
              </a:solidFill>
            </a:endParaRPr>
          </a:p>
          <a:p>
            <a:pPr indent="0" lvl="0" marL="0" rtl="0" algn="l">
              <a:spcBef>
                <a:spcPts val="0"/>
              </a:spcBef>
              <a:spcAft>
                <a:spcPts val="0"/>
              </a:spcAft>
              <a:buNone/>
            </a:pPr>
            <a:r>
              <a:t/>
            </a:r>
            <a:endParaRPr sz="1100">
              <a:solidFill>
                <a:schemeClr val="dk2"/>
              </a:solidFill>
            </a:endParaRPr>
          </a:p>
          <a:p>
            <a:pPr indent="-298450" lvl="0" marL="457200" rtl="0" algn="l">
              <a:spcBef>
                <a:spcPts val="0"/>
              </a:spcBef>
              <a:spcAft>
                <a:spcPts val="0"/>
              </a:spcAft>
              <a:buClr>
                <a:schemeClr val="dk2"/>
              </a:buClr>
              <a:buSzPts val="1100"/>
              <a:buAutoNum type="arabicPeriod"/>
            </a:pPr>
            <a:r>
              <a:rPr lang="en" sz="1100">
                <a:solidFill>
                  <a:schemeClr val="dk2"/>
                </a:solidFill>
              </a:rPr>
              <a:t>Whispered voice and pure tone audiometry </a:t>
            </a:r>
            <a:endParaRPr sz="11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8"/>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24 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156" name="Google Shape;156;p28"/>
          <p:cNvSpPr txBox="1"/>
          <p:nvPr/>
        </p:nvSpPr>
        <p:spPr>
          <a:xfrm>
            <a:off x="263739" y="129526"/>
            <a:ext cx="5486400" cy="441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Terminology</a:t>
            </a:r>
            <a:endParaRPr b="1" sz="1800">
              <a:solidFill>
                <a:srgbClr val="0B5394"/>
              </a:solidFill>
              <a:latin typeface="Economica"/>
              <a:ea typeface="Economica"/>
              <a:cs typeface="Economica"/>
              <a:sym typeface="Economica"/>
            </a:endParaRPr>
          </a:p>
        </p:txBody>
      </p:sp>
      <p:graphicFrame>
        <p:nvGraphicFramePr>
          <p:cNvPr id="157" name="Google Shape;157;p28"/>
          <p:cNvGraphicFramePr/>
          <p:nvPr/>
        </p:nvGraphicFramePr>
        <p:xfrm>
          <a:off x="263738" y="733838"/>
          <a:ext cx="3000000" cy="3000000"/>
        </p:xfrm>
        <a:graphic>
          <a:graphicData uri="http://schemas.openxmlformats.org/drawingml/2006/table">
            <a:tbl>
              <a:tblPr>
                <a:noFill/>
                <a:tableStyleId>{492DF1C0-E3C3-4FCA-8F7C-179ACC9F2A40}</a:tableStyleId>
              </a:tblPr>
              <a:tblGrid>
                <a:gridCol w="1387025"/>
                <a:gridCol w="4802175"/>
              </a:tblGrid>
              <a:tr h="369450">
                <a:tc>
                  <a:txBody>
                    <a:bodyPr>
                      <a:noAutofit/>
                    </a:bodyPr>
                    <a:lstStyle/>
                    <a:p>
                      <a:pPr indent="0" lvl="0" marL="0" rtl="0" algn="ctr">
                        <a:spcBef>
                          <a:spcPts val="0"/>
                        </a:spcBef>
                        <a:spcAft>
                          <a:spcPts val="0"/>
                        </a:spcAft>
                        <a:buNone/>
                      </a:pPr>
                      <a:r>
                        <a:rPr b="1" lang="en" sz="1200">
                          <a:solidFill>
                            <a:srgbClr val="FFFFFF"/>
                          </a:solidFill>
                          <a:latin typeface="Cairo"/>
                          <a:ea typeface="Cairo"/>
                          <a:cs typeface="Cairo"/>
                          <a:sym typeface="Cairo"/>
                        </a:rPr>
                        <a:t>Term</a:t>
                      </a:r>
                      <a:endParaRPr b="1" sz="1200">
                        <a:solidFill>
                          <a:srgbClr val="FFFFFF"/>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073763"/>
                    </a:solidFill>
                  </a:tcPr>
                </a:tc>
                <a:tc>
                  <a:txBody>
                    <a:bodyPr>
                      <a:noAutofit/>
                    </a:bodyPr>
                    <a:lstStyle/>
                    <a:p>
                      <a:pPr indent="0" lvl="0" marL="0" rtl="0" algn="ctr">
                        <a:spcBef>
                          <a:spcPts val="0"/>
                        </a:spcBef>
                        <a:spcAft>
                          <a:spcPts val="0"/>
                        </a:spcAft>
                        <a:buNone/>
                      </a:pPr>
                      <a:r>
                        <a:rPr b="1" lang="en" sz="1200">
                          <a:solidFill>
                            <a:srgbClr val="FFFFFF"/>
                          </a:solidFill>
                          <a:latin typeface="Cairo"/>
                          <a:ea typeface="Cairo"/>
                          <a:cs typeface="Cairo"/>
                          <a:sym typeface="Cairo"/>
                        </a:rPr>
                        <a:t>Definition</a:t>
                      </a:r>
                      <a:r>
                        <a:rPr lang="en" sz="1200">
                          <a:latin typeface="Cairo"/>
                          <a:ea typeface="Cairo"/>
                          <a:cs typeface="Cairo"/>
                          <a:sym typeface="Cairo"/>
                        </a:rPr>
                        <a:t> </a:t>
                      </a:r>
                      <a:endParaRPr sz="12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073763"/>
                    </a:solidFill>
                  </a:tcPr>
                </a:tc>
              </a:tr>
              <a:tr h="611225">
                <a:tc>
                  <a:txBody>
                    <a:bodyPr>
                      <a:noAutofit/>
                    </a:bodyPr>
                    <a:lstStyle/>
                    <a:p>
                      <a:pPr indent="0" lvl="0" marL="0" rtl="0" algn="l">
                        <a:spcBef>
                          <a:spcPts val="0"/>
                        </a:spcBef>
                        <a:spcAft>
                          <a:spcPts val="0"/>
                        </a:spcAft>
                        <a:buNone/>
                      </a:pPr>
                      <a:r>
                        <a:rPr lang="en" sz="1500">
                          <a:solidFill>
                            <a:srgbClr val="073763"/>
                          </a:solidFill>
                          <a:highlight>
                            <a:srgbClr val="B6D7A8"/>
                          </a:highlight>
                          <a:latin typeface="Cairo"/>
                          <a:ea typeface="Cairo"/>
                          <a:cs typeface="Cairo"/>
                          <a:sym typeface="Cairo"/>
                        </a:rPr>
                        <a:t>Universal Aging</a:t>
                      </a:r>
                      <a:endParaRPr sz="1500">
                        <a:solidFill>
                          <a:srgbClr val="073763"/>
                        </a:solidFill>
                        <a:highlight>
                          <a:srgbClr val="B6D7A8"/>
                        </a:highlight>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sz="1300">
                          <a:solidFill>
                            <a:srgbClr val="FF0000"/>
                          </a:solidFill>
                          <a:latin typeface="Cairo"/>
                          <a:ea typeface="Cairo"/>
                          <a:cs typeface="Cairo"/>
                          <a:sym typeface="Cairo"/>
                        </a:rPr>
                        <a:t>Changes everybody​ shares.(e.g.Grey hair &amp; wrinkles)التغيرات اللي </a:t>
                      </a:r>
                      <a:r>
                        <a:rPr lang="en" sz="1300">
                          <a:solidFill>
                            <a:schemeClr val="dk2"/>
                          </a:solidFill>
                          <a:latin typeface="Cairo"/>
                          <a:ea typeface="Cairo"/>
                          <a:cs typeface="Cairo"/>
                          <a:sym typeface="Cairo"/>
                        </a:rPr>
                        <a:t> ممكن تحصل لكل احد بالعالم </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r>
              <a:tr h="611225">
                <a:tc>
                  <a:txBody>
                    <a:bodyPr>
                      <a:noAutofit/>
                    </a:bodyPr>
                    <a:lstStyle/>
                    <a:p>
                      <a:pPr indent="0" lvl="0" marL="0" rtl="0" algn="l">
                        <a:spcBef>
                          <a:spcPts val="0"/>
                        </a:spcBef>
                        <a:spcAft>
                          <a:spcPts val="0"/>
                        </a:spcAft>
                        <a:buNone/>
                      </a:pPr>
                      <a:r>
                        <a:rPr lang="en" sz="1500">
                          <a:solidFill>
                            <a:srgbClr val="073763"/>
                          </a:solidFill>
                          <a:highlight>
                            <a:srgbClr val="A2C4C9"/>
                          </a:highlight>
                          <a:latin typeface="Cairo"/>
                          <a:ea typeface="Cairo"/>
                          <a:cs typeface="Cairo"/>
                          <a:sym typeface="Cairo"/>
                        </a:rPr>
                        <a:t>Probabilistic Aging</a:t>
                      </a:r>
                      <a:endParaRPr sz="1500">
                        <a:solidFill>
                          <a:srgbClr val="073763"/>
                        </a:solidFill>
                        <a:highlight>
                          <a:srgbClr val="A2C4C9"/>
                        </a:highlight>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sz="1300">
                          <a:solidFill>
                            <a:srgbClr val="FF0000"/>
                          </a:solidFill>
                          <a:latin typeface="Cairo"/>
                          <a:ea typeface="Cairo"/>
                          <a:cs typeface="Cairo"/>
                          <a:sym typeface="Cairo"/>
                        </a:rPr>
                        <a:t>Changes that may​ happen to some. (eg type two diabetes)</a:t>
                      </a:r>
                      <a:r>
                        <a:rPr lang="en" sz="1300">
                          <a:solidFill>
                            <a:schemeClr val="dk1"/>
                          </a:solidFill>
                          <a:latin typeface="Cairo"/>
                          <a:ea typeface="Cairo"/>
                          <a:cs typeface="Cairo"/>
                          <a:sym typeface="Cairo"/>
                        </a:rPr>
                        <a:t>.</a:t>
                      </a:r>
                      <a:r>
                        <a:rPr lang="en" sz="1300">
                          <a:solidFill>
                            <a:schemeClr val="dk2"/>
                          </a:solidFill>
                          <a:latin typeface="Cairo"/>
                          <a:ea typeface="Cairo"/>
                          <a:cs typeface="Cairo"/>
                          <a:sym typeface="Cairo"/>
                        </a:rPr>
                        <a:t>ممكن تحصل ممكن لا بس كثير نشوفها بالكبار </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r>
              <a:tr h="611225">
                <a:tc>
                  <a:txBody>
                    <a:bodyPr>
                      <a:noAutofit/>
                    </a:bodyPr>
                    <a:lstStyle/>
                    <a:p>
                      <a:pPr indent="0" lvl="0" marL="0" rtl="0" algn="l">
                        <a:spcBef>
                          <a:spcPts val="0"/>
                        </a:spcBef>
                        <a:spcAft>
                          <a:spcPts val="0"/>
                        </a:spcAft>
                        <a:buNone/>
                      </a:pPr>
                      <a:r>
                        <a:rPr lang="en" sz="1500">
                          <a:solidFill>
                            <a:srgbClr val="073763"/>
                          </a:solidFill>
                          <a:highlight>
                            <a:srgbClr val="D5A6BD"/>
                          </a:highlight>
                          <a:latin typeface="Cairo"/>
                          <a:ea typeface="Cairo"/>
                          <a:cs typeface="Cairo"/>
                          <a:sym typeface="Cairo"/>
                        </a:rPr>
                        <a:t>Chronological Aging </a:t>
                      </a:r>
                      <a:endParaRPr sz="1500">
                        <a:solidFill>
                          <a:srgbClr val="073763"/>
                        </a:solidFill>
                        <a:highlight>
                          <a:srgbClr val="D5A6BD"/>
                        </a:highlight>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Clr>
                          <a:schemeClr val="dk1"/>
                        </a:buClr>
                        <a:buSzPts val="1100"/>
                        <a:buFont typeface="Arial"/>
                        <a:buNone/>
                      </a:pPr>
                      <a:r>
                        <a:rPr lang="en" sz="1300">
                          <a:solidFill>
                            <a:srgbClr val="FF0000"/>
                          </a:solidFill>
                          <a:latin typeface="Cairo"/>
                          <a:ea typeface="Cairo"/>
                          <a:cs typeface="Cairo"/>
                          <a:sym typeface="Cairo"/>
                        </a:rPr>
                        <a:t>Degrees​ of aging.(eg 50 decades different from 80).</a:t>
                      </a:r>
                      <a:endParaRPr sz="1300">
                        <a:solidFill>
                          <a:srgbClr val="FF0000"/>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r>
              <a:tr h="756450">
                <a:tc>
                  <a:txBody>
                    <a:bodyPr>
                      <a:noAutofit/>
                    </a:bodyPr>
                    <a:lstStyle/>
                    <a:p>
                      <a:pPr indent="0" lvl="0" marL="0" rtl="0" algn="l">
                        <a:spcBef>
                          <a:spcPts val="0"/>
                        </a:spcBef>
                        <a:spcAft>
                          <a:spcPts val="0"/>
                        </a:spcAft>
                        <a:buNone/>
                      </a:pPr>
                      <a:r>
                        <a:rPr lang="en" sz="1500">
                          <a:solidFill>
                            <a:srgbClr val="073763"/>
                          </a:solidFill>
                          <a:highlight>
                            <a:srgbClr val="B6D7A8"/>
                          </a:highlight>
                          <a:latin typeface="Cairo"/>
                          <a:ea typeface="Cairo"/>
                          <a:cs typeface="Cairo"/>
                          <a:sym typeface="Cairo"/>
                        </a:rPr>
                        <a:t>Social Aging</a:t>
                      </a:r>
                      <a:endParaRPr sz="1500">
                        <a:solidFill>
                          <a:srgbClr val="073763"/>
                        </a:solidFill>
                        <a:highlight>
                          <a:srgbClr val="B6D7A8"/>
                        </a:highlight>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sz="1300">
                          <a:solidFill>
                            <a:srgbClr val="FF0000"/>
                          </a:solidFill>
                          <a:latin typeface="Cairo"/>
                          <a:ea typeface="Cairo"/>
                          <a:cs typeface="Cairo"/>
                          <a:sym typeface="Cairo"/>
                        </a:rPr>
                        <a:t>Society's expectations​ of a person’s behavior as they grow older.</a:t>
                      </a:r>
                      <a:r>
                        <a:rPr lang="en" sz="1200">
                          <a:solidFill>
                            <a:schemeClr val="dk1"/>
                          </a:solidFill>
                          <a:latin typeface="Cairo"/>
                          <a:ea typeface="Cairo"/>
                          <a:cs typeface="Cairo"/>
                          <a:sym typeface="Cairo"/>
                        </a:rPr>
                        <a:t> </a:t>
                      </a:r>
                      <a:r>
                        <a:rPr lang="en" sz="1200">
                          <a:solidFill>
                            <a:schemeClr val="dk2"/>
                          </a:solidFill>
                          <a:latin typeface="Cairo"/>
                          <a:ea typeface="Cairo"/>
                          <a:cs typeface="Cairo"/>
                          <a:sym typeface="Cairo"/>
                        </a:rPr>
                        <a:t>يعني تأثیر المجتمع , مثلاً في المجتمعات العربیة ممكن الوحدة تصیر جدة وعمرها لم یتجاوز الـ35 فتحس نفسها عجزت , مع لو أنها أجنبیة ممكن تكون ما تزوجت للحین.</a:t>
                      </a:r>
                      <a:endParaRPr sz="1200">
                        <a:solidFill>
                          <a:schemeClr val="dk1"/>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r>
              <a:tr h="611225">
                <a:tc>
                  <a:txBody>
                    <a:bodyPr>
                      <a:noAutofit/>
                    </a:bodyPr>
                    <a:lstStyle/>
                    <a:p>
                      <a:pPr indent="0" lvl="0" marL="0" rtl="0" algn="l">
                        <a:spcBef>
                          <a:spcPts val="0"/>
                        </a:spcBef>
                        <a:spcAft>
                          <a:spcPts val="0"/>
                        </a:spcAft>
                        <a:buNone/>
                      </a:pPr>
                      <a:r>
                        <a:rPr lang="en" sz="1500">
                          <a:solidFill>
                            <a:srgbClr val="073763"/>
                          </a:solidFill>
                          <a:highlight>
                            <a:srgbClr val="A2C4C9"/>
                          </a:highlight>
                          <a:latin typeface="Cairo"/>
                          <a:ea typeface="Cairo"/>
                          <a:cs typeface="Cairo"/>
                          <a:sym typeface="Cairo"/>
                        </a:rPr>
                        <a:t>Biological Aging</a:t>
                      </a:r>
                      <a:endParaRPr sz="1500">
                        <a:solidFill>
                          <a:srgbClr val="073763"/>
                        </a:solidFill>
                        <a:highlight>
                          <a:srgbClr val="A2C4C9"/>
                        </a:highlight>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sz="1300">
                          <a:solidFill>
                            <a:srgbClr val="FF0000"/>
                          </a:solidFill>
                          <a:latin typeface="Cairo"/>
                          <a:ea typeface="Cairo"/>
                          <a:cs typeface="Cairo"/>
                          <a:sym typeface="Cairo"/>
                        </a:rPr>
                        <a:t>Physical state​ of a person when he ages </a:t>
                      </a:r>
                      <a:r>
                        <a:rPr lang="en" sz="1300">
                          <a:solidFill>
                            <a:schemeClr val="dk2"/>
                          </a:solidFill>
                          <a:latin typeface="Cairo"/>
                          <a:ea typeface="Cairo"/>
                          <a:cs typeface="Cairo"/>
                          <a:sym typeface="Cairo"/>
                        </a:rPr>
                        <a:t>(Changes in tissues,heart,liver...)</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r>
              <a:tr h="611225">
                <a:tc>
                  <a:txBody>
                    <a:bodyPr>
                      <a:noAutofit/>
                    </a:bodyPr>
                    <a:lstStyle/>
                    <a:p>
                      <a:pPr indent="0" lvl="0" marL="0" rtl="0" algn="l">
                        <a:spcBef>
                          <a:spcPts val="0"/>
                        </a:spcBef>
                        <a:spcAft>
                          <a:spcPts val="0"/>
                        </a:spcAft>
                        <a:buClr>
                          <a:schemeClr val="dk1"/>
                        </a:buClr>
                        <a:buSzPts val="1100"/>
                        <a:buFont typeface="Arial"/>
                        <a:buNone/>
                      </a:pPr>
                      <a:r>
                        <a:rPr lang="en" sz="1500">
                          <a:solidFill>
                            <a:srgbClr val="073763"/>
                          </a:solidFill>
                          <a:highlight>
                            <a:srgbClr val="D5A6BD"/>
                          </a:highlight>
                          <a:latin typeface="Cairo"/>
                          <a:ea typeface="Cairo"/>
                          <a:cs typeface="Cairo"/>
                          <a:sym typeface="Cairo"/>
                        </a:rPr>
                        <a:t>circadian rhythm</a:t>
                      </a:r>
                      <a:endParaRPr sz="1500">
                        <a:solidFill>
                          <a:srgbClr val="073763"/>
                        </a:solidFill>
                        <a:highlight>
                          <a:srgbClr val="D5A6BD"/>
                        </a:highlight>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sz="1300">
                          <a:latin typeface="Cairo"/>
                          <a:ea typeface="Cairo"/>
                          <a:cs typeface="Cairo"/>
                          <a:sym typeface="Cairo"/>
                        </a:rPr>
                        <a:t>biological process that displays an endogenous, entrainable oscillation of about 24 hours.</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r>
              <a:tr h="611225">
                <a:tc>
                  <a:txBody>
                    <a:bodyPr>
                      <a:noAutofit/>
                    </a:bodyPr>
                    <a:lstStyle/>
                    <a:p>
                      <a:pPr indent="0" lvl="0" marL="0" rtl="0" algn="l">
                        <a:spcBef>
                          <a:spcPts val="0"/>
                        </a:spcBef>
                        <a:spcAft>
                          <a:spcPts val="0"/>
                        </a:spcAft>
                        <a:buNone/>
                      </a:pPr>
                      <a:r>
                        <a:rPr lang="en" sz="1500">
                          <a:solidFill>
                            <a:srgbClr val="073763"/>
                          </a:solidFill>
                          <a:highlight>
                            <a:srgbClr val="B6D7A8"/>
                          </a:highlight>
                          <a:latin typeface="Cairo"/>
                          <a:ea typeface="Cairo"/>
                          <a:cs typeface="Cairo"/>
                          <a:sym typeface="Cairo"/>
                        </a:rPr>
                        <a:t>senescent cells</a:t>
                      </a:r>
                      <a:endParaRPr sz="1500">
                        <a:solidFill>
                          <a:srgbClr val="073763"/>
                        </a:solidFill>
                        <a:highlight>
                          <a:srgbClr val="B6D7A8"/>
                        </a:highlight>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sz="1300">
                          <a:latin typeface="Cairo"/>
                          <a:ea typeface="Cairo"/>
                          <a:cs typeface="Cairo"/>
                          <a:sym typeface="Cairo"/>
                        </a:rPr>
                        <a:t>Cells that can’t divide </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r>
              <a:tr h="611225">
                <a:tc>
                  <a:txBody>
                    <a:bodyPr>
                      <a:noAutofit/>
                    </a:bodyPr>
                    <a:lstStyle/>
                    <a:p>
                      <a:pPr indent="0" lvl="0" marL="0" rtl="0" algn="l">
                        <a:spcBef>
                          <a:spcPts val="0"/>
                        </a:spcBef>
                        <a:spcAft>
                          <a:spcPts val="0"/>
                        </a:spcAft>
                        <a:buNone/>
                      </a:pPr>
                      <a:r>
                        <a:rPr lang="en" sz="1500">
                          <a:solidFill>
                            <a:srgbClr val="073763"/>
                          </a:solidFill>
                          <a:highlight>
                            <a:srgbClr val="A2C4C9"/>
                          </a:highlight>
                          <a:latin typeface="Cairo"/>
                          <a:ea typeface="Cairo"/>
                          <a:cs typeface="Cairo"/>
                          <a:sym typeface="Cairo"/>
                        </a:rPr>
                        <a:t>visuospatial deficits</a:t>
                      </a:r>
                      <a:endParaRPr sz="1500">
                        <a:solidFill>
                          <a:srgbClr val="073763"/>
                        </a:solidFill>
                        <a:highlight>
                          <a:srgbClr val="A2C4C9"/>
                        </a:highlight>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sz="1300">
                          <a:latin typeface="Cairo"/>
                          <a:ea typeface="Cairo"/>
                          <a:cs typeface="Cairo"/>
                          <a:sym typeface="Cairo"/>
                        </a:rPr>
                        <a:t>inability to judge the spatial orientation of objects or lines in space.</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r>
              <a:tr h="824025">
                <a:tc>
                  <a:txBody>
                    <a:bodyPr>
                      <a:noAutofit/>
                    </a:bodyPr>
                    <a:lstStyle/>
                    <a:p>
                      <a:pPr indent="0" lvl="0" marL="0" rtl="0" algn="l">
                        <a:spcBef>
                          <a:spcPts val="0"/>
                        </a:spcBef>
                        <a:spcAft>
                          <a:spcPts val="0"/>
                        </a:spcAft>
                        <a:buNone/>
                      </a:pPr>
                      <a:r>
                        <a:rPr lang="en" sz="1500">
                          <a:solidFill>
                            <a:srgbClr val="073763"/>
                          </a:solidFill>
                          <a:highlight>
                            <a:srgbClr val="D5A6BD"/>
                          </a:highlight>
                          <a:latin typeface="Cairo"/>
                          <a:ea typeface="Cairo"/>
                          <a:cs typeface="Cairo"/>
                          <a:sym typeface="Cairo"/>
                        </a:rPr>
                        <a:t>Alzheimer’s Disease</a:t>
                      </a:r>
                      <a:br>
                        <a:rPr lang="en" sz="1500">
                          <a:solidFill>
                            <a:srgbClr val="073763"/>
                          </a:solidFill>
                          <a:highlight>
                            <a:srgbClr val="D5A6BD"/>
                          </a:highlight>
                          <a:latin typeface="Cairo"/>
                          <a:ea typeface="Cairo"/>
                          <a:cs typeface="Cairo"/>
                          <a:sym typeface="Cairo"/>
                        </a:rPr>
                      </a:br>
                      <a:endParaRPr sz="1500">
                        <a:solidFill>
                          <a:srgbClr val="073763"/>
                        </a:solidFill>
                        <a:highlight>
                          <a:srgbClr val="D5A6BD"/>
                        </a:highlight>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sz="1300">
                          <a:latin typeface="Cairo"/>
                          <a:ea typeface="Cairo"/>
                          <a:cs typeface="Cairo"/>
                          <a:sym typeface="Cairo"/>
                        </a:rPr>
                        <a:t>premature aging of the brain, usually beginning in mid-adult life and progressing rapidly to extreme loss of mental powers similar to that seen in very, very old age.</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r>
              <a:tr h="998125">
                <a:tc>
                  <a:txBody>
                    <a:bodyPr>
                      <a:noAutofit/>
                    </a:bodyPr>
                    <a:lstStyle/>
                    <a:p>
                      <a:pPr indent="0" lvl="0" marL="0" rtl="0" algn="l">
                        <a:spcBef>
                          <a:spcPts val="0"/>
                        </a:spcBef>
                        <a:spcAft>
                          <a:spcPts val="0"/>
                        </a:spcAft>
                        <a:buNone/>
                      </a:pPr>
                      <a:r>
                        <a:rPr lang="en" sz="1500">
                          <a:solidFill>
                            <a:srgbClr val="073763"/>
                          </a:solidFill>
                          <a:highlight>
                            <a:srgbClr val="B6D7A8"/>
                          </a:highlight>
                          <a:latin typeface="Cairo"/>
                          <a:ea typeface="Cairo"/>
                          <a:cs typeface="Cairo"/>
                          <a:sym typeface="Cairo"/>
                        </a:rPr>
                        <a:t>Dementia</a:t>
                      </a:r>
                      <a:endParaRPr sz="1500">
                        <a:solidFill>
                          <a:srgbClr val="073763"/>
                        </a:solidFill>
                        <a:highlight>
                          <a:srgbClr val="B6D7A8"/>
                        </a:highlight>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sz="1300">
                          <a:latin typeface="Cairo"/>
                          <a:ea typeface="Cairo"/>
                          <a:cs typeface="Cairo"/>
                          <a:sym typeface="Cairo"/>
                        </a:rPr>
                        <a:t>is a syndrome of progressive decline in which multiple intellectual abilities deteriorate, causing both cognitive and functional impairment.</a:t>
                      </a:r>
                      <a:r>
                        <a:rPr lang="en" sz="1300">
                          <a:solidFill>
                            <a:srgbClr val="999999"/>
                          </a:solidFill>
                          <a:latin typeface="Cairo"/>
                          <a:ea typeface="Cairo"/>
                          <a:cs typeface="Cairo"/>
                          <a:sym typeface="Cairo"/>
                        </a:rPr>
                        <a:t>هنا كل وظائف الدماغ تبدأ تقل شوي بحیث كل سنة تقل أكثر من السنة التي قبلها ( الخرف</a:t>
                      </a:r>
                      <a:endParaRPr sz="1300">
                        <a:solidFill>
                          <a:srgbClr val="999999"/>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r>
              <a:tr h="1201225">
                <a:tc>
                  <a:txBody>
                    <a:bodyPr>
                      <a:noAutofit/>
                    </a:bodyPr>
                    <a:lstStyle/>
                    <a:p>
                      <a:pPr indent="0" lvl="0" marL="0" rtl="0" algn="l">
                        <a:spcBef>
                          <a:spcPts val="0"/>
                        </a:spcBef>
                        <a:spcAft>
                          <a:spcPts val="0"/>
                        </a:spcAft>
                        <a:buNone/>
                      </a:pPr>
                      <a:r>
                        <a:rPr lang="en" sz="1500">
                          <a:solidFill>
                            <a:srgbClr val="073763"/>
                          </a:solidFill>
                          <a:highlight>
                            <a:srgbClr val="A2C4C9"/>
                          </a:highlight>
                          <a:latin typeface="Cairo"/>
                          <a:ea typeface="Cairo"/>
                          <a:cs typeface="Cairo"/>
                          <a:sym typeface="Cairo"/>
                        </a:rPr>
                        <a:t>Delirium</a:t>
                      </a:r>
                      <a:endParaRPr sz="1500">
                        <a:solidFill>
                          <a:srgbClr val="073763"/>
                        </a:solidFill>
                        <a:highlight>
                          <a:srgbClr val="A2C4C9"/>
                        </a:highlight>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sz="1300">
                          <a:latin typeface="Cairo"/>
                          <a:ea typeface="Cairo"/>
                          <a:cs typeface="Cairo"/>
                          <a:sym typeface="Cairo"/>
                        </a:rPr>
                        <a:t>is an acute state of confusion, Delirium may be the only manifestation of a </a:t>
                      </a:r>
                      <a:r>
                        <a:rPr lang="en" sz="1300">
                          <a:solidFill>
                            <a:srgbClr val="FF0000"/>
                          </a:solidFill>
                          <a:latin typeface="Cairo"/>
                          <a:ea typeface="Cairo"/>
                          <a:cs typeface="Cairo"/>
                          <a:sym typeface="Cairo"/>
                        </a:rPr>
                        <a:t>life-threatening</a:t>
                      </a:r>
                      <a:r>
                        <a:rPr lang="en" sz="1300">
                          <a:latin typeface="Cairo"/>
                          <a:ea typeface="Cairo"/>
                          <a:cs typeface="Cairo"/>
                          <a:sym typeface="Cairo"/>
                        </a:rPr>
                        <a:t> </a:t>
                      </a:r>
                      <a:r>
                        <a:rPr lang="en" sz="1300">
                          <a:solidFill>
                            <a:srgbClr val="FF0000"/>
                          </a:solidFill>
                          <a:latin typeface="Cairo"/>
                          <a:ea typeface="Cairo"/>
                          <a:cs typeface="Cairo"/>
                          <a:sym typeface="Cairo"/>
                        </a:rPr>
                        <a:t>illness</a:t>
                      </a:r>
                      <a:r>
                        <a:rPr lang="en" sz="1300">
                          <a:latin typeface="Cairo"/>
                          <a:ea typeface="Cairo"/>
                          <a:cs typeface="Cairo"/>
                          <a:sym typeface="Cairo"/>
                        </a:rPr>
                        <a:t> in the older adult.</a:t>
                      </a:r>
                      <a:endParaRPr sz="1300">
                        <a:latin typeface="Cairo"/>
                        <a:ea typeface="Cairo"/>
                        <a:cs typeface="Cairo"/>
                        <a:sym typeface="Cairo"/>
                      </a:endParaRPr>
                    </a:p>
                    <a:p>
                      <a:pPr indent="0" lvl="0" marL="0" rtl="1" algn="r">
                        <a:spcBef>
                          <a:spcPts val="0"/>
                        </a:spcBef>
                        <a:spcAft>
                          <a:spcPts val="0"/>
                        </a:spcAft>
                        <a:buNone/>
                      </a:pPr>
                      <a:r>
                        <a:rPr lang="en" sz="1300">
                          <a:solidFill>
                            <a:srgbClr val="999999"/>
                          </a:solidFill>
                          <a:latin typeface="Cairo"/>
                          <a:ea typeface="Cairo"/>
                          <a:cs typeface="Cairo"/>
                          <a:sym typeface="Cairo"/>
                        </a:rPr>
                        <a:t>یصبح لدیه لحظة توهان فلا یستطیع تمییز أي شيء  لكنه في فترة قلیلة (acute) غالبا </a:t>
                      </a:r>
                      <a:r>
                        <a:rPr lang="en" sz="1300">
                          <a:solidFill>
                            <a:srgbClr val="999999"/>
                          </a:solidFill>
                          <a:latin typeface="Cairo"/>
                          <a:ea typeface="Cairo"/>
                          <a:cs typeface="Cairo"/>
                          <a:sym typeface="Cairo"/>
                        </a:rPr>
                        <a:t>يكون</a:t>
                      </a:r>
                      <a:r>
                        <a:rPr lang="en" sz="1300">
                          <a:solidFill>
                            <a:srgbClr val="999999"/>
                          </a:solidFill>
                          <a:latin typeface="Cairo"/>
                          <a:ea typeface="Cairo"/>
                          <a:cs typeface="Cairo"/>
                          <a:sym typeface="Cairo"/>
                        </a:rPr>
                        <a:t> بسبب مشكلة في ال circulation cerebral example: cerebral stroke</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9"/>
          <p:cNvSpPr txBox="1"/>
          <p:nvPr/>
        </p:nvSpPr>
        <p:spPr>
          <a:xfrm>
            <a:off x="336900" y="3629074"/>
            <a:ext cx="6184200" cy="30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73763"/>
                </a:solidFill>
                <a:highlight>
                  <a:srgbClr val="D0E0E3"/>
                </a:highlight>
                <a:latin typeface="Cairo"/>
                <a:ea typeface="Cairo"/>
                <a:cs typeface="Cairo"/>
                <a:sym typeface="Cairo"/>
              </a:rPr>
              <a:t>Aging</a:t>
            </a:r>
            <a:endParaRPr>
              <a:solidFill>
                <a:srgbClr val="073763"/>
              </a:solidFill>
              <a:highlight>
                <a:srgbClr val="D0E0E3"/>
              </a:highlight>
              <a:latin typeface="Cairo"/>
              <a:ea typeface="Cairo"/>
              <a:cs typeface="Cairo"/>
              <a:sym typeface="Cairo"/>
            </a:endParaRPr>
          </a:p>
          <a:p>
            <a:pPr indent="0" lvl="0" marL="0" rtl="0" algn="l">
              <a:spcBef>
                <a:spcPts val="0"/>
              </a:spcBef>
              <a:spcAft>
                <a:spcPts val="0"/>
              </a:spcAft>
              <a:buNone/>
            </a:pPr>
            <a:r>
              <a:rPr lang="en">
                <a:solidFill>
                  <a:srgbClr val="073763"/>
                </a:solidFill>
                <a:latin typeface="Cairo"/>
                <a:ea typeface="Cairo"/>
                <a:cs typeface="Cairo"/>
                <a:sym typeface="Cairo"/>
              </a:rPr>
              <a:t>is the progressive, universal decline first in functional reserve and then in function that occurs in organisms over time. </a:t>
            </a:r>
            <a:endParaRPr>
              <a:solidFill>
                <a:srgbClr val="073763"/>
              </a:solidFill>
              <a:latin typeface="Cairo"/>
              <a:ea typeface="Cairo"/>
              <a:cs typeface="Cairo"/>
              <a:sym typeface="Cairo"/>
            </a:endParaRPr>
          </a:p>
          <a:p>
            <a:pPr indent="0" lvl="0" marL="0" rtl="0" algn="l">
              <a:spcBef>
                <a:spcPts val="0"/>
              </a:spcBef>
              <a:spcAft>
                <a:spcPts val="0"/>
              </a:spcAft>
              <a:buNone/>
            </a:pPr>
            <a:r>
              <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latin typeface="Cairo"/>
                <a:ea typeface="Cairo"/>
                <a:cs typeface="Cairo"/>
                <a:sym typeface="Cairo"/>
              </a:rPr>
              <a:t>Aging is </a:t>
            </a:r>
            <a:r>
              <a:rPr b="1" lang="en">
                <a:solidFill>
                  <a:srgbClr val="073763"/>
                </a:solidFill>
                <a:latin typeface="Cairo"/>
                <a:ea typeface="Cairo"/>
                <a:cs typeface="Cairo"/>
                <a:sym typeface="Cairo"/>
              </a:rPr>
              <a:t>not</a:t>
            </a:r>
            <a:r>
              <a:rPr lang="en">
                <a:solidFill>
                  <a:srgbClr val="073763"/>
                </a:solidFill>
                <a:latin typeface="Cairo"/>
                <a:ea typeface="Cairo"/>
                <a:cs typeface="Cairo"/>
                <a:sym typeface="Cairo"/>
              </a:rPr>
              <a:t> a disease; however, the risk of developing disease is increased, often dramatically, as a function of age</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chemeClr val="dk2"/>
                </a:solidFill>
                <a:latin typeface="Cairo"/>
                <a:ea typeface="Cairo"/>
                <a:cs typeface="Cairo"/>
                <a:sym typeface="Cairo"/>
              </a:rPr>
              <a:t>“Every organ in our bodies has capability and number of cells more than we need(functional reserve), so when we get (infection,stress,disease) day by day the functional capacity and the cells of the organ decrease, but it doesn’t affect us because we have more than we need! مثلا نقدر حتى نتبرع بالكلية وكل شيء تمام مانتأثر</a:t>
            </a:r>
            <a:endParaRPr>
              <a:solidFill>
                <a:schemeClr val="dk2"/>
              </a:solidFill>
              <a:latin typeface="Cairo"/>
              <a:ea typeface="Cairo"/>
              <a:cs typeface="Cairo"/>
              <a:sym typeface="Cairo"/>
            </a:endParaRPr>
          </a:p>
          <a:p>
            <a:pPr indent="0" lvl="0" marL="0" rtl="0" algn="l">
              <a:spcBef>
                <a:spcPts val="0"/>
              </a:spcBef>
              <a:spcAft>
                <a:spcPts val="0"/>
              </a:spcAft>
              <a:buNone/>
            </a:pPr>
            <a:r>
              <a:rPr lang="en">
                <a:solidFill>
                  <a:schemeClr val="dk2"/>
                </a:solidFill>
                <a:latin typeface="Cairo"/>
                <a:ea typeface="Cairo"/>
                <a:cs typeface="Cairo"/>
                <a:sym typeface="Cairo"/>
              </a:rPr>
              <a:t>As we get old </a:t>
            </a:r>
            <a:r>
              <a:rPr lang="en">
                <a:solidFill>
                  <a:schemeClr val="dk2"/>
                </a:solidFill>
                <a:latin typeface="Cairo"/>
                <a:ea typeface="Cairo"/>
                <a:cs typeface="Cairo"/>
                <a:sym typeface="Cairo"/>
              </a:rPr>
              <a:t>changes</a:t>
            </a:r>
            <a:r>
              <a:rPr lang="en">
                <a:solidFill>
                  <a:schemeClr val="dk2"/>
                </a:solidFill>
                <a:latin typeface="Cairo"/>
                <a:ea typeface="Cairo"/>
                <a:cs typeface="Cairo"/>
                <a:sym typeface="Cairo"/>
              </a:rPr>
              <a:t> in the function itself occur day by day”.كانت اكثر من اللي نب</a:t>
            </a:r>
            <a:r>
              <a:rPr lang="en">
                <a:solidFill>
                  <a:schemeClr val="dk2"/>
                </a:solidFill>
                <a:latin typeface="Cairo"/>
                <a:ea typeface="Cairo"/>
                <a:cs typeface="Cairo"/>
                <a:sym typeface="Cairo"/>
              </a:rPr>
              <a:t>به</a:t>
            </a:r>
            <a:r>
              <a:rPr lang="en">
                <a:solidFill>
                  <a:schemeClr val="dk2"/>
                </a:solidFill>
                <a:latin typeface="Cairo"/>
                <a:ea typeface="Cairo"/>
                <a:cs typeface="Cairo"/>
                <a:sym typeface="Cairo"/>
              </a:rPr>
              <a:t> ووصلت لأقل من اللي نحتاجه</a:t>
            </a:r>
            <a:endParaRPr>
              <a:solidFill>
                <a:schemeClr val="dk2"/>
              </a:solidFill>
              <a:latin typeface="Cairo"/>
              <a:ea typeface="Cairo"/>
              <a:cs typeface="Cairo"/>
              <a:sym typeface="Cairo"/>
            </a:endParaRPr>
          </a:p>
        </p:txBody>
      </p:sp>
      <p:sp>
        <p:nvSpPr>
          <p:cNvPr id="163" name="Google Shape;163;p29"/>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24th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164" name="Google Shape;164;p29"/>
          <p:cNvSpPr txBox="1"/>
          <p:nvPr/>
        </p:nvSpPr>
        <p:spPr>
          <a:xfrm>
            <a:off x="4" y="0"/>
            <a:ext cx="7544100" cy="421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Char char="❖"/>
            </a:pPr>
            <a:r>
              <a:rPr b="1" i="1" lang="en">
                <a:solidFill>
                  <a:srgbClr val="073763"/>
                </a:solidFill>
              </a:rPr>
              <a:t>Define Aging</a:t>
            </a:r>
            <a:endParaRPr b="1" sz="1800">
              <a:solidFill>
                <a:srgbClr val="0B5394"/>
              </a:solidFill>
              <a:latin typeface="Economica"/>
              <a:ea typeface="Economica"/>
              <a:cs typeface="Economica"/>
              <a:sym typeface="Economica"/>
            </a:endParaRPr>
          </a:p>
        </p:txBody>
      </p:sp>
      <p:sp>
        <p:nvSpPr>
          <p:cNvPr id="165" name="Google Shape;165;p29"/>
          <p:cNvSpPr txBox="1"/>
          <p:nvPr/>
        </p:nvSpPr>
        <p:spPr>
          <a:xfrm>
            <a:off x="354575" y="6688779"/>
            <a:ext cx="5835300" cy="12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B5394"/>
                </a:solidFill>
                <a:highlight>
                  <a:srgbClr val="D0E0E3"/>
                </a:highlight>
                <a:latin typeface="Economica"/>
                <a:ea typeface="Economica"/>
                <a:cs typeface="Economica"/>
                <a:sym typeface="Economica"/>
              </a:rPr>
              <a:t>AGEING IN THE DEVELOPMENT AGENDA</a:t>
            </a:r>
            <a:br>
              <a:rPr b="1" lang="en" sz="1600">
                <a:solidFill>
                  <a:srgbClr val="0B5394"/>
                </a:solidFill>
                <a:highlight>
                  <a:srgbClr val="D0E0E3"/>
                </a:highlight>
                <a:latin typeface="Economica"/>
                <a:ea typeface="Economica"/>
                <a:cs typeface="Economica"/>
                <a:sym typeface="Economica"/>
              </a:rPr>
            </a:br>
            <a:r>
              <a:rPr lang="en">
                <a:latin typeface="Cairo"/>
                <a:ea typeface="Cairo"/>
                <a:cs typeface="Cairo"/>
                <a:sym typeface="Cairo"/>
              </a:rPr>
              <a:t>“Ageing is a development issue. Healthy older persons are  a resource for their families, their communities and the economy.”</a:t>
            </a:r>
            <a:br>
              <a:rPr lang="en">
                <a:latin typeface="Cairo"/>
                <a:ea typeface="Cairo"/>
                <a:cs typeface="Cairo"/>
                <a:sym typeface="Cairo"/>
              </a:rPr>
            </a:br>
            <a:r>
              <a:rPr lang="en">
                <a:solidFill>
                  <a:schemeClr val="dk2"/>
                </a:solidFill>
                <a:latin typeface="Cairo"/>
                <a:ea typeface="Cairo"/>
                <a:cs typeface="Cairo"/>
                <a:sym typeface="Cairo"/>
              </a:rPr>
              <a:t>الجدات والجدان اللي بصحة كويسة نشوف قد ايش هم مفيدين للبيت اللي</a:t>
            </a:r>
            <a:r>
              <a:rPr lang="en">
                <a:latin typeface="Cairo"/>
                <a:ea typeface="Cairo"/>
                <a:cs typeface="Cairo"/>
                <a:sym typeface="Cairo"/>
              </a:rPr>
              <a:t> </a:t>
            </a:r>
            <a:r>
              <a:rPr lang="en">
                <a:solidFill>
                  <a:schemeClr val="dk2"/>
                </a:solidFill>
                <a:latin typeface="Cairo"/>
                <a:ea typeface="Cairo"/>
                <a:cs typeface="Cairo"/>
                <a:sym typeface="Cairo"/>
              </a:rPr>
              <a:t>هم فيه </a:t>
            </a:r>
            <a:endParaRPr>
              <a:solidFill>
                <a:schemeClr val="dk2"/>
              </a:solidFill>
              <a:latin typeface="Cairo"/>
              <a:ea typeface="Cairo"/>
              <a:cs typeface="Cairo"/>
              <a:sym typeface="Cairo"/>
            </a:endParaRPr>
          </a:p>
        </p:txBody>
      </p:sp>
      <p:sp>
        <p:nvSpPr>
          <p:cNvPr id="166" name="Google Shape;166;p29"/>
          <p:cNvSpPr txBox="1"/>
          <p:nvPr/>
        </p:nvSpPr>
        <p:spPr>
          <a:xfrm>
            <a:off x="436800" y="8034326"/>
            <a:ext cx="5984400" cy="10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B5394"/>
                </a:solidFill>
                <a:highlight>
                  <a:srgbClr val="D0E0E3"/>
                </a:highlight>
                <a:latin typeface="Economica"/>
                <a:ea typeface="Economica"/>
                <a:cs typeface="Economica"/>
                <a:sym typeface="Economica"/>
              </a:rPr>
              <a:t>SUCCESSFUL AGING happens when</a:t>
            </a:r>
            <a:endParaRPr b="1" sz="1600">
              <a:solidFill>
                <a:srgbClr val="0B5394"/>
              </a:solidFill>
              <a:highlight>
                <a:srgbClr val="D0E0E3"/>
              </a:highlight>
              <a:latin typeface="Economica"/>
              <a:ea typeface="Economica"/>
              <a:cs typeface="Economica"/>
              <a:sym typeface="Economica"/>
            </a:endParaRPr>
          </a:p>
          <a:p>
            <a:pPr indent="0" lvl="0" marL="0" rtl="0" algn="l">
              <a:spcBef>
                <a:spcPts val="0"/>
              </a:spcBef>
              <a:spcAft>
                <a:spcPts val="0"/>
              </a:spcAft>
              <a:buNone/>
            </a:pPr>
            <a:r>
              <a:rPr lang="en"/>
              <a:t>1.  </a:t>
            </a:r>
            <a:r>
              <a:rPr lang="en">
                <a:latin typeface="Cairo"/>
                <a:ea typeface="Cairo"/>
                <a:cs typeface="Cairo"/>
                <a:sym typeface="Cairo"/>
              </a:rPr>
              <a:t>Active engagement with life</a:t>
            </a:r>
            <a:r>
              <a:rPr lang="en">
                <a:solidFill>
                  <a:schemeClr val="dk2"/>
                </a:solidFill>
                <a:latin typeface="Cairo"/>
                <a:ea typeface="Cairo"/>
                <a:cs typeface="Cairo"/>
                <a:sym typeface="Cairo"/>
              </a:rPr>
              <a:t> </a:t>
            </a:r>
            <a:r>
              <a:rPr lang="en" sz="1200">
                <a:solidFill>
                  <a:schemeClr val="dk2"/>
                </a:solidFill>
                <a:latin typeface="Cairo"/>
                <a:ea typeface="Cairo"/>
                <a:cs typeface="Cairo"/>
                <a:sym typeface="Cairo"/>
              </a:rPr>
              <a:t>يسوي اكتيفيتيز وعلاقاته كويسة</a:t>
            </a:r>
            <a:endParaRPr sz="1200">
              <a:solidFill>
                <a:schemeClr val="dk2"/>
              </a:solidFill>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2.  Low probability of disease or disability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3.  High cognitive and physical function capacity</a:t>
            </a:r>
            <a:endParaRPr>
              <a:latin typeface="Cairo"/>
              <a:ea typeface="Cairo"/>
              <a:cs typeface="Cairo"/>
              <a:sym typeface="Cairo"/>
            </a:endParaRPr>
          </a:p>
          <a:p>
            <a:pPr indent="0" lvl="0" marL="0" rtl="0" algn="l">
              <a:spcBef>
                <a:spcPts val="0"/>
              </a:spcBef>
              <a:spcAft>
                <a:spcPts val="0"/>
              </a:spcAft>
              <a:buNone/>
            </a:pPr>
            <a:r>
              <a:t/>
            </a:r>
            <a:endParaRPr>
              <a:solidFill>
                <a:schemeClr val="dk2"/>
              </a:solidFill>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pic>
        <p:nvPicPr>
          <p:cNvPr id="167" name="Google Shape;167;p29"/>
          <p:cNvPicPr preferRelativeResize="0"/>
          <p:nvPr/>
        </p:nvPicPr>
        <p:blipFill>
          <a:blip r:embed="rId3">
            <a:alphaModFix/>
          </a:blip>
          <a:stretch>
            <a:fillRect/>
          </a:stretch>
        </p:blipFill>
        <p:spPr>
          <a:xfrm>
            <a:off x="223150" y="624025"/>
            <a:ext cx="6098150" cy="30014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0"/>
          <p:cNvSpPr txBox="1"/>
          <p:nvPr/>
        </p:nvSpPr>
        <p:spPr>
          <a:xfrm flipH="1" rot="5400000">
            <a:off x="52083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24th Lecture  ∣ The Physiology Team</a:t>
            </a:r>
            <a:endParaRPr b="1">
              <a:solidFill>
                <a:srgbClr val="2C5072"/>
              </a:solidFill>
              <a:latin typeface="Cairo"/>
              <a:ea typeface="Cairo"/>
              <a:cs typeface="Cairo"/>
              <a:sym typeface="Cairo"/>
            </a:endParaRPr>
          </a:p>
        </p:txBody>
      </p:sp>
      <p:sp>
        <p:nvSpPr>
          <p:cNvPr id="173" name="Google Shape;173;p30"/>
          <p:cNvSpPr txBox="1"/>
          <p:nvPr/>
        </p:nvSpPr>
        <p:spPr>
          <a:xfrm>
            <a:off x="4" y="0"/>
            <a:ext cx="5841300" cy="606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Char char="❖"/>
            </a:pPr>
            <a:r>
              <a:rPr b="1" i="1" lang="en">
                <a:solidFill>
                  <a:srgbClr val="073763"/>
                </a:solidFill>
              </a:rPr>
              <a:t>Enumerate theories of aging ليش ما نخلد طول العمر؟ فيه نظريات كثيرة اكتشفوها العلماء:</a:t>
            </a:r>
            <a:endParaRPr b="1" i="1">
              <a:solidFill>
                <a:srgbClr val="073763"/>
              </a:solidFill>
            </a:endParaRPr>
          </a:p>
        </p:txBody>
      </p:sp>
      <p:graphicFrame>
        <p:nvGraphicFramePr>
          <p:cNvPr id="174" name="Google Shape;174;p30"/>
          <p:cNvGraphicFramePr/>
          <p:nvPr/>
        </p:nvGraphicFramePr>
        <p:xfrm>
          <a:off x="219284" y="606890"/>
          <a:ext cx="3000000" cy="3000000"/>
        </p:xfrm>
        <a:graphic>
          <a:graphicData uri="http://schemas.openxmlformats.org/drawingml/2006/table">
            <a:tbl>
              <a:tblPr>
                <a:noFill/>
                <a:tableStyleId>{492DF1C0-E3C3-4FCA-8F7C-179ACC9F2A40}</a:tableStyleId>
              </a:tblPr>
              <a:tblGrid>
                <a:gridCol w="1092475"/>
                <a:gridCol w="5261450"/>
              </a:tblGrid>
              <a:tr h="699575">
                <a:tc>
                  <a:txBody>
                    <a:bodyPr>
                      <a:noAutofit/>
                    </a:bodyPr>
                    <a:lstStyle/>
                    <a:p>
                      <a:pPr indent="0" lvl="0" marL="0" rtl="0" algn="ctr">
                        <a:spcBef>
                          <a:spcPts val="0"/>
                        </a:spcBef>
                        <a:spcAft>
                          <a:spcPts val="0"/>
                        </a:spcAft>
                        <a:buNone/>
                      </a:pPr>
                      <a:r>
                        <a:rPr lang="en">
                          <a:latin typeface="Cairo"/>
                          <a:ea typeface="Cairo"/>
                          <a:cs typeface="Cairo"/>
                          <a:sym typeface="Cairo"/>
                        </a:rPr>
                        <a:t>Hypothesis</a:t>
                      </a:r>
                      <a:endParaRPr>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A2C4C9"/>
                    </a:solidFill>
                  </a:tcPr>
                </a:tc>
                <a:tc>
                  <a:txBody>
                    <a:bodyPr>
                      <a:noAutofit/>
                    </a:bodyPr>
                    <a:lstStyle/>
                    <a:p>
                      <a:pPr indent="0" lvl="0" marL="0" rtl="0" algn="ctr">
                        <a:spcBef>
                          <a:spcPts val="0"/>
                        </a:spcBef>
                        <a:spcAft>
                          <a:spcPts val="0"/>
                        </a:spcAft>
                        <a:buNone/>
                      </a:pPr>
                      <a:r>
                        <a:rPr lang="en" sz="1600">
                          <a:latin typeface="Cairo"/>
                          <a:ea typeface="Cairo"/>
                          <a:cs typeface="Cairo"/>
                          <a:sym typeface="Cairo"/>
                        </a:rPr>
                        <a:t>How it may work</a:t>
                      </a:r>
                      <a:endParaRPr sz="16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A64D79"/>
                    </a:solidFill>
                  </a:tcPr>
                </a:tc>
              </a:tr>
              <a:tr h="1244575">
                <a:tc>
                  <a:txBody>
                    <a:bodyPr>
                      <a:noAutofit/>
                    </a:bodyPr>
                    <a:lstStyle/>
                    <a:p>
                      <a:pPr indent="0" lvl="0" marL="0" rtl="0" algn="ctr">
                        <a:spcBef>
                          <a:spcPts val="0"/>
                        </a:spcBef>
                        <a:spcAft>
                          <a:spcPts val="0"/>
                        </a:spcAft>
                        <a:buNone/>
                      </a:pPr>
                      <a:r>
                        <a:rPr b="1" lang="en" sz="1100">
                          <a:latin typeface="Cairo"/>
                          <a:ea typeface="Cairo"/>
                          <a:cs typeface="Cairo"/>
                          <a:sym typeface="Cairo"/>
                        </a:rPr>
                        <a:t>Genetic</a:t>
                      </a:r>
                      <a:endParaRPr b="1" sz="11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latin typeface="Cairo"/>
                          <a:ea typeface="Cairo"/>
                          <a:cs typeface="Cairo"/>
                          <a:sym typeface="Cairo"/>
                        </a:rPr>
                        <a:t>Aging is a genetic program activated in post- reproductive life when an individual's evolutionary mission is accomplished</a:t>
                      </a:r>
                      <a:endParaRPr>
                        <a:latin typeface="Cairo"/>
                        <a:ea typeface="Cairo"/>
                        <a:cs typeface="Cairo"/>
                        <a:sym typeface="Cairo"/>
                      </a:endParaRPr>
                    </a:p>
                    <a:p>
                      <a:pPr indent="0" lvl="0" marL="0" rtl="0" algn="l">
                        <a:spcBef>
                          <a:spcPts val="0"/>
                        </a:spcBef>
                        <a:spcAft>
                          <a:spcPts val="0"/>
                        </a:spcAft>
                        <a:buNone/>
                      </a:pPr>
                      <a:r>
                        <a:rPr lang="en" sz="1100">
                          <a:solidFill>
                            <a:srgbClr val="999999"/>
                          </a:solidFill>
                          <a:latin typeface="Cairo"/>
                          <a:ea typeface="Cairo"/>
                          <a:cs typeface="Cairo"/>
                          <a:sym typeface="Cairo"/>
                        </a:rPr>
                        <a:t>یعني فیه علماء قالوا إن التقدم في العمر وسبب فقدان الكثیر من وظائف الجسم الطبیعیة یعتبر شيء متوارث وموجود بالجینات كمصیر للإنسان. </a:t>
                      </a:r>
                      <a:endParaRPr sz="1100">
                        <a:solidFill>
                          <a:srgbClr val="999999"/>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1024150">
                <a:tc>
                  <a:txBody>
                    <a:bodyPr>
                      <a:noAutofit/>
                    </a:bodyPr>
                    <a:lstStyle/>
                    <a:p>
                      <a:pPr indent="0" lvl="0" marL="0" rtl="0" algn="ctr">
                        <a:spcBef>
                          <a:spcPts val="0"/>
                        </a:spcBef>
                        <a:spcAft>
                          <a:spcPts val="0"/>
                        </a:spcAft>
                        <a:buNone/>
                      </a:pPr>
                      <a:r>
                        <a:rPr b="1" lang="en" sz="1100">
                          <a:latin typeface="Cairo"/>
                          <a:ea typeface="Cairo"/>
                          <a:cs typeface="Cairo"/>
                          <a:sym typeface="Cairo"/>
                        </a:rPr>
                        <a:t>Oxidative stress</a:t>
                      </a:r>
                      <a:endParaRPr b="1" sz="11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latin typeface="Cairo"/>
                          <a:ea typeface="Cairo"/>
                          <a:cs typeface="Cairo"/>
                          <a:sym typeface="Cairo"/>
                        </a:rPr>
                        <a:t>Accumulation of oxidative damage to DNA,</a:t>
                      </a:r>
                      <a:br>
                        <a:rPr lang="en">
                          <a:latin typeface="Cairo"/>
                          <a:ea typeface="Cairo"/>
                          <a:cs typeface="Cairo"/>
                          <a:sym typeface="Cairo"/>
                        </a:rPr>
                      </a:br>
                      <a:r>
                        <a:rPr lang="en">
                          <a:latin typeface="Cairo"/>
                          <a:ea typeface="Cairo"/>
                          <a:cs typeface="Cairo"/>
                          <a:sym typeface="Cairo"/>
                        </a:rPr>
                        <a:t>proteins, and lipids interferes with normal function and produces a decrease in stress responses</a:t>
                      </a:r>
                      <a:endParaRPr>
                        <a:latin typeface="Cairo"/>
                        <a:ea typeface="Cairo"/>
                        <a:cs typeface="Cairo"/>
                        <a:sym typeface="Cairo"/>
                      </a:endParaRPr>
                    </a:p>
                    <a:p>
                      <a:pPr indent="0" lvl="0" marL="0" rtl="0" algn="l">
                        <a:spcBef>
                          <a:spcPts val="0"/>
                        </a:spcBef>
                        <a:spcAft>
                          <a:spcPts val="0"/>
                        </a:spcAft>
                        <a:buNone/>
                      </a:pPr>
                      <a:r>
                        <a:rPr lang="en">
                          <a:solidFill>
                            <a:schemeClr val="dk2"/>
                          </a:solidFill>
                          <a:latin typeface="Cairo"/>
                          <a:ea typeface="Cairo"/>
                          <a:cs typeface="Cairo"/>
                          <a:sym typeface="Cairo"/>
                        </a:rPr>
                        <a:t>هذي</a:t>
                      </a:r>
                      <a:r>
                        <a:rPr lang="en">
                          <a:latin typeface="Cairo"/>
                          <a:ea typeface="Cairo"/>
                          <a:cs typeface="Cairo"/>
                          <a:sym typeface="Cairo"/>
                        </a:rPr>
                        <a:t> </a:t>
                      </a:r>
                      <a:r>
                        <a:rPr lang="en">
                          <a:solidFill>
                            <a:schemeClr val="dk2"/>
                          </a:solidFill>
                          <a:latin typeface="Cairo"/>
                          <a:ea typeface="Cairo"/>
                          <a:cs typeface="Cairo"/>
                          <a:sym typeface="Cairo"/>
                        </a:rPr>
                        <a:t>النظرية</a:t>
                      </a:r>
                      <a:r>
                        <a:rPr lang="en">
                          <a:latin typeface="Cairo"/>
                          <a:ea typeface="Cairo"/>
                          <a:cs typeface="Cairo"/>
                          <a:sym typeface="Cairo"/>
                        </a:rPr>
                        <a:t> </a:t>
                      </a:r>
                      <a:r>
                        <a:rPr lang="en">
                          <a:solidFill>
                            <a:schemeClr val="dk2"/>
                          </a:solidFill>
                          <a:latin typeface="Cairo"/>
                          <a:ea typeface="Cairo"/>
                          <a:cs typeface="Cairo"/>
                          <a:sym typeface="Cairo"/>
                        </a:rPr>
                        <a:t>ماشين</a:t>
                      </a:r>
                      <a:r>
                        <a:rPr lang="en">
                          <a:latin typeface="Cairo"/>
                          <a:ea typeface="Cairo"/>
                          <a:cs typeface="Cairo"/>
                          <a:sym typeface="Cairo"/>
                        </a:rPr>
                        <a:t> </a:t>
                      </a:r>
                      <a:r>
                        <a:rPr lang="en">
                          <a:solidFill>
                            <a:schemeClr val="dk2"/>
                          </a:solidFill>
                          <a:latin typeface="Cairo"/>
                          <a:ea typeface="Cairo"/>
                          <a:cs typeface="Cairo"/>
                          <a:sym typeface="Cairo"/>
                        </a:rPr>
                        <a:t>عليها</a:t>
                      </a:r>
                      <a:r>
                        <a:rPr lang="en">
                          <a:latin typeface="Cairo"/>
                          <a:ea typeface="Cairo"/>
                          <a:cs typeface="Cairo"/>
                          <a:sym typeface="Cairo"/>
                        </a:rPr>
                        <a:t> </a:t>
                      </a:r>
                      <a:r>
                        <a:rPr lang="en">
                          <a:solidFill>
                            <a:schemeClr val="dk2"/>
                          </a:solidFill>
                          <a:latin typeface="Cairo"/>
                          <a:ea typeface="Cairo"/>
                          <a:cs typeface="Cairo"/>
                          <a:sym typeface="Cairo"/>
                        </a:rPr>
                        <a:t>شركات</a:t>
                      </a:r>
                      <a:r>
                        <a:rPr lang="en">
                          <a:latin typeface="Cairo"/>
                          <a:ea typeface="Cairo"/>
                          <a:cs typeface="Cairo"/>
                          <a:sym typeface="Cairo"/>
                        </a:rPr>
                        <a:t> </a:t>
                      </a:r>
                      <a:r>
                        <a:rPr lang="en">
                          <a:solidFill>
                            <a:schemeClr val="dk2"/>
                          </a:solidFill>
                          <a:latin typeface="Cairo"/>
                          <a:ea typeface="Cairo"/>
                          <a:cs typeface="Cairo"/>
                          <a:sym typeface="Cairo"/>
                        </a:rPr>
                        <a:t>التجميل</a:t>
                      </a:r>
                      <a:endParaRPr>
                        <a:solidFill>
                          <a:schemeClr val="dk2"/>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1470375">
                <a:tc>
                  <a:txBody>
                    <a:bodyPr>
                      <a:noAutofit/>
                    </a:bodyPr>
                    <a:lstStyle/>
                    <a:p>
                      <a:pPr indent="0" lvl="0" marL="0" rtl="0" algn="ctr">
                        <a:spcBef>
                          <a:spcPts val="0"/>
                        </a:spcBef>
                        <a:spcAft>
                          <a:spcPts val="0"/>
                        </a:spcAft>
                        <a:buNone/>
                      </a:pPr>
                      <a:r>
                        <a:rPr b="1" lang="en" sz="1100">
                          <a:latin typeface="Cairo"/>
                          <a:ea typeface="Cairo"/>
                          <a:cs typeface="Cairo"/>
                          <a:sym typeface="Cairo"/>
                        </a:rPr>
                        <a:t>Mitochondrial dysfunction </a:t>
                      </a:r>
                      <a:endParaRPr b="1" sz="11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latin typeface="Cairo"/>
                          <a:ea typeface="Cairo"/>
                          <a:cs typeface="Cairo"/>
                          <a:sym typeface="Cairo"/>
                        </a:rPr>
                        <a:t>A common deletion in mitochondrial DNA with age compromises function and alters cell metabolic processes and adaptability to environmental change</a:t>
                      </a:r>
                      <a:r>
                        <a:rPr lang="en" sz="1000">
                          <a:solidFill>
                            <a:srgbClr val="999999"/>
                          </a:solidFill>
                          <a:latin typeface="Cairo"/>
                          <a:ea typeface="Cairo"/>
                          <a:cs typeface="Cairo"/>
                          <a:sym typeface="Cairo"/>
                        </a:rPr>
                        <a:t>المایتوكوندریا هي مصنع الطاقة بالخلیة، مع كبر السن ممكن انه یؤثر على وظائف الخلیة ویغیر فیها ویساهم في عملیة الـ</a:t>
                      </a:r>
                      <a:endParaRPr sz="1000">
                        <a:solidFill>
                          <a:srgbClr val="999999"/>
                        </a:solidFill>
                        <a:latin typeface="Cairo"/>
                        <a:ea typeface="Cairo"/>
                        <a:cs typeface="Cairo"/>
                        <a:sym typeface="Cairo"/>
                      </a:endParaRPr>
                    </a:p>
                    <a:p>
                      <a:pPr indent="0" lvl="0" marL="0" rtl="0" algn="l">
                        <a:spcBef>
                          <a:spcPts val="0"/>
                        </a:spcBef>
                        <a:spcAft>
                          <a:spcPts val="0"/>
                        </a:spcAft>
                        <a:buNone/>
                      </a:pPr>
                      <a:r>
                        <a:rPr lang="en" sz="1000">
                          <a:solidFill>
                            <a:srgbClr val="999999"/>
                          </a:solidFill>
                          <a:latin typeface="Cairo"/>
                          <a:ea typeface="Cairo"/>
                          <a:cs typeface="Cairo"/>
                          <a:sym typeface="Cairo"/>
                        </a:rPr>
                        <a:t>Aging</a:t>
                      </a:r>
                      <a:endParaRPr sz="1000">
                        <a:solidFill>
                          <a:srgbClr val="999999"/>
                        </a:solidFill>
                        <a:latin typeface="Cairo"/>
                        <a:ea typeface="Cairo"/>
                        <a:cs typeface="Cairo"/>
                        <a:sym typeface="Cairo"/>
                      </a:endParaRPr>
                    </a:p>
                    <a:p>
                      <a:pPr indent="0" lvl="0" marL="0" rtl="0" algn="l">
                        <a:spcBef>
                          <a:spcPts val="0"/>
                        </a:spcBef>
                        <a:spcAft>
                          <a:spcPts val="0"/>
                        </a:spcAft>
                        <a:buNone/>
                      </a:pPr>
                      <a:r>
                        <a:t/>
                      </a:r>
                      <a:endParaRPr sz="1000">
                        <a:solidFill>
                          <a:srgbClr val="999999"/>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1408825">
                <a:tc>
                  <a:txBody>
                    <a:bodyPr>
                      <a:noAutofit/>
                    </a:bodyPr>
                    <a:lstStyle/>
                    <a:p>
                      <a:pPr indent="0" lvl="0" marL="0" rtl="0" algn="ctr">
                        <a:spcBef>
                          <a:spcPts val="0"/>
                        </a:spcBef>
                        <a:spcAft>
                          <a:spcPts val="0"/>
                        </a:spcAft>
                        <a:buNone/>
                      </a:pPr>
                      <a:r>
                        <a:rPr b="1" lang="en" sz="1100">
                          <a:latin typeface="Cairo"/>
                          <a:ea typeface="Cairo"/>
                          <a:cs typeface="Cairo"/>
                          <a:sym typeface="Cairo"/>
                        </a:rPr>
                        <a:t>Hormonal changes</a:t>
                      </a:r>
                      <a:endParaRPr b="1" sz="11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latin typeface="Cairo"/>
                          <a:ea typeface="Cairo"/>
                          <a:cs typeface="Cairo"/>
                          <a:sym typeface="Cairo"/>
                        </a:rPr>
                        <a:t>The decline and loss of circadian rhythm in</a:t>
                      </a:r>
                      <a:br>
                        <a:rPr lang="en">
                          <a:latin typeface="Cairo"/>
                          <a:ea typeface="Cairo"/>
                          <a:cs typeface="Cairo"/>
                          <a:sym typeface="Cairo"/>
                        </a:rPr>
                      </a:br>
                      <a:r>
                        <a:rPr lang="en">
                          <a:latin typeface="Cairo"/>
                          <a:ea typeface="Cairo"/>
                          <a:cs typeface="Cairo"/>
                          <a:sym typeface="Cairo"/>
                        </a:rPr>
                        <a:t>secretion of some hormones produces a functional hormone deficiency state</a:t>
                      </a:r>
                      <a:r>
                        <a:rPr lang="en" sz="1000">
                          <a:solidFill>
                            <a:srgbClr val="999999"/>
                          </a:solidFill>
                          <a:latin typeface="Cairo"/>
                          <a:ea typeface="Cairo"/>
                          <a:cs typeface="Cairo"/>
                          <a:sym typeface="Cairo"/>
                        </a:rPr>
                        <a:t>بعض الهرمونات لهم rhythm circadian بحیث ان بعضهم ما ینتج الا الصباح وباوقات بدري (مثل الكوتریكوستیرودز) وبعضهم ما یفرز إلا بأوقات متأخرة.. فلو صارت لخبطة بهال rhythm circadian ممكن انه یؤدي الى مشاكل بالهرمونات. </a:t>
                      </a:r>
                      <a:endParaRPr sz="1000">
                        <a:solidFill>
                          <a:srgbClr val="999999"/>
                        </a:solidFill>
                        <a:latin typeface="Cairo"/>
                        <a:ea typeface="Cairo"/>
                        <a:cs typeface="Cairo"/>
                        <a:sym typeface="Cairo"/>
                      </a:endParaRPr>
                    </a:p>
                    <a:p>
                      <a:pPr indent="0" lvl="0" marL="0" rtl="0" algn="l">
                        <a:spcBef>
                          <a:spcPts val="0"/>
                        </a:spcBef>
                        <a:spcAft>
                          <a:spcPts val="0"/>
                        </a:spcAft>
                        <a:buNone/>
                      </a:pPr>
                      <a:r>
                        <a:rPr lang="en" sz="1000">
                          <a:solidFill>
                            <a:srgbClr val="999999"/>
                          </a:solidFill>
                          <a:latin typeface="Cairo"/>
                          <a:ea typeface="Cairo"/>
                          <a:cs typeface="Cairo"/>
                          <a:sym typeface="Cairo"/>
                        </a:rPr>
                        <a:t>كثير ناس صحتهم كويسة يكون السبب انهم مرتبين نومهم طول حياتهم(طبعا احنا برا الموضوع:))..</a:t>
                      </a:r>
                      <a:endParaRPr sz="1000">
                        <a:solidFill>
                          <a:srgbClr val="999999"/>
                        </a:solidFill>
                        <a:latin typeface="Cairo"/>
                        <a:ea typeface="Cairo"/>
                        <a:cs typeface="Cairo"/>
                        <a:sym typeface="Cairo"/>
                      </a:endParaRPr>
                    </a:p>
                    <a:p>
                      <a:pPr indent="0" lvl="0" marL="0" rtl="0" algn="l">
                        <a:spcBef>
                          <a:spcPts val="0"/>
                        </a:spcBef>
                        <a:spcAft>
                          <a:spcPts val="0"/>
                        </a:spcAft>
                        <a:buNone/>
                      </a:pPr>
                      <a:r>
                        <a:t/>
                      </a:r>
                      <a:endParaRPr sz="1000">
                        <a:solidFill>
                          <a:srgbClr val="999999"/>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855875">
                <a:tc>
                  <a:txBody>
                    <a:bodyPr>
                      <a:noAutofit/>
                    </a:bodyPr>
                    <a:lstStyle/>
                    <a:p>
                      <a:pPr indent="0" lvl="0" marL="0" rtl="0" algn="ctr">
                        <a:spcBef>
                          <a:spcPts val="0"/>
                        </a:spcBef>
                        <a:spcAft>
                          <a:spcPts val="0"/>
                        </a:spcAft>
                        <a:buNone/>
                      </a:pPr>
                      <a:r>
                        <a:rPr b="1" lang="en" sz="1100">
                          <a:latin typeface="Cairo"/>
                          <a:ea typeface="Cairo"/>
                          <a:cs typeface="Cairo"/>
                          <a:sym typeface="Cairo"/>
                        </a:rPr>
                        <a:t>Telomere shortening</a:t>
                      </a:r>
                      <a:endParaRPr b="1" sz="11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latin typeface="Cairo"/>
                          <a:ea typeface="Cairo"/>
                          <a:cs typeface="Cairo"/>
                          <a:sym typeface="Cairo"/>
                        </a:rPr>
                        <a:t>Aging is related to a decline in the ability of cells to replicate</a:t>
                      </a:r>
                      <a:endParaRPr>
                        <a:latin typeface="Cairo"/>
                        <a:ea typeface="Cairo"/>
                        <a:cs typeface="Cairo"/>
                        <a:sym typeface="Cairo"/>
                      </a:endParaRPr>
                    </a:p>
                    <a:p>
                      <a:pPr indent="0" lvl="0" marL="0" rtl="0" algn="l">
                        <a:spcBef>
                          <a:spcPts val="0"/>
                        </a:spcBef>
                        <a:spcAft>
                          <a:spcPts val="0"/>
                        </a:spcAft>
                        <a:buNone/>
                      </a:pPr>
                      <a:r>
                        <a:rPr lang="en">
                          <a:solidFill>
                            <a:schemeClr val="dk2"/>
                          </a:solidFill>
                          <a:latin typeface="Cairo"/>
                          <a:ea typeface="Cairo"/>
                          <a:cs typeface="Cairo"/>
                          <a:sym typeface="Cairo"/>
                        </a:rPr>
                        <a:t>If the cells has the ability to replicate the functional reserve occurs</a:t>
                      </a:r>
                      <a:r>
                        <a:rPr lang="en" sz="1300">
                          <a:solidFill>
                            <a:schemeClr val="dk2"/>
                          </a:solidFill>
                          <a:latin typeface="Cairo"/>
                          <a:ea typeface="Cairo"/>
                          <a:cs typeface="Cairo"/>
                          <a:sym typeface="Cairo"/>
                        </a:rPr>
                        <a:t>فلما يتأثر الريبلكيشن اللي حيفقد مارح يترجع</a:t>
                      </a:r>
                      <a:r>
                        <a:rPr lang="en">
                          <a:solidFill>
                            <a:schemeClr val="dk2"/>
                          </a:solidFill>
                          <a:latin typeface="Cairo"/>
                          <a:ea typeface="Cairo"/>
                          <a:cs typeface="Cairo"/>
                          <a:sym typeface="Cairo"/>
                        </a:rPr>
                        <a:t>   </a:t>
                      </a:r>
                      <a:endParaRPr>
                        <a:solidFill>
                          <a:schemeClr val="dk2"/>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1024150">
                <a:tc>
                  <a:txBody>
                    <a:bodyPr>
                      <a:noAutofit/>
                    </a:bodyPr>
                    <a:lstStyle/>
                    <a:p>
                      <a:pPr indent="0" lvl="0" marL="0" rtl="0" algn="ctr">
                        <a:spcBef>
                          <a:spcPts val="0"/>
                        </a:spcBef>
                        <a:spcAft>
                          <a:spcPts val="0"/>
                        </a:spcAft>
                        <a:buNone/>
                      </a:pPr>
                      <a:r>
                        <a:rPr b="1" lang="en" sz="1100">
                          <a:latin typeface="Cairo"/>
                          <a:ea typeface="Cairo"/>
                          <a:cs typeface="Cairo"/>
                          <a:sym typeface="Cairo"/>
                        </a:rPr>
                        <a:t>Defective host defenses</a:t>
                      </a:r>
                      <a:endParaRPr b="1" sz="11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latin typeface="Cairo"/>
                          <a:ea typeface="Cairo"/>
                          <a:cs typeface="Cairo"/>
                          <a:sym typeface="Cairo"/>
                        </a:rPr>
                        <a:t>The failure of the immune system to respond to infectious agents and the overactivity of natural immunity create vulnerability to infection </a:t>
                      </a:r>
                      <a:endParaRPr>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1168425">
                <a:tc>
                  <a:txBody>
                    <a:bodyPr>
                      <a:noAutofit/>
                    </a:bodyPr>
                    <a:lstStyle/>
                    <a:p>
                      <a:pPr indent="0" lvl="0" marL="0" rtl="0" algn="ctr">
                        <a:spcBef>
                          <a:spcPts val="0"/>
                        </a:spcBef>
                        <a:spcAft>
                          <a:spcPts val="0"/>
                        </a:spcAft>
                        <a:buNone/>
                      </a:pPr>
                      <a:r>
                        <a:rPr b="1" lang="en" sz="1100">
                          <a:latin typeface="Cairo"/>
                          <a:ea typeface="Cairo"/>
                          <a:cs typeface="Cairo"/>
                          <a:sym typeface="Cairo"/>
                        </a:rPr>
                        <a:t>Accumulation of senescent cells</a:t>
                      </a:r>
                      <a:endParaRPr b="1" sz="11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latin typeface="Cairo"/>
                          <a:ea typeface="Cairo"/>
                          <a:cs typeface="Cairo"/>
                          <a:sym typeface="Cairo"/>
                        </a:rPr>
                        <a:t>Renewing tissues become dysfunctional through loss of ability to renew</a:t>
                      </a:r>
                      <a:r>
                        <a:rPr lang="en" sz="1000">
                          <a:solidFill>
                            <a:srgbClr val="999999"/>
                          </a:solidFill>
                          <a:latin typeface="Cairo"/>
                          <a:ea typeface="Cairo"/>
                          <a:cs typeface="Cairo"/>
                          <a:sym typeface="Cairo"/>
                        </a:rPr>
                        <a:t>لخلایا العجوزة "اللي تشیخ" المفروض ان الشخص یتخلص منها علشان ماتكون عبء على الـtissue اللي هي فیه بحیث انها تاخذ من طاقة الخلیة وتشكل جزء منها.. هذي النظریة تقول ان الـ aging ماهو الا نتیجة ناتجة عن تراكم هالخلایا</a:t>
                      </a:r>
                      <a:endParaRPr sz="1000">
                        <a:solidFill>
                          <a:srgbClr val="999999"/>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1"/>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24th Lecture  ∣ The Physiology Team</a:t>
            </a:r>
            <a:endParaRPr b="1">
              <a:solidFill>
                <a:srgbClr val="2C5072"/>
              </a:solidFill>
              <a:latin typeface="Cairo"/>
              <a:ea typeface="Cairo"/>
              <a:cs typeface="Cairo"/>
              <a:sym typeface="Cairo"/>
            </a:endParaRPr>
          </a:p>
        </p:txBody>
      </p:sp>
      <p:sp>
        <p:nvSpPr>
          <p:cNvPr id="180" name="Google Shape;180;p31"/>
          <p:cNvSpPr txBox="1"/>
          <p:nvPr/>
        </p:nvSpPr>
        <p:spPr>
          <a:xfrm>
            <a:off x="4" y="0"/>
            <a:ext cx="7544100" cy="421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Char char="❖"/>
            </a:pPr>
            <a:r>
              <a:rPr b="1" i="1" lang="en">
                <a:solidFill>
                  <a:srgbClr val="073763"/>
                </a:solidFill>
              </a:rPr>
              <a:t>Describe body changes in aging</a:t>
            </a:r>
            <a:endParaRPr b="1" sz="1100">
              <a:solidFill>
                <a:srgbClr val="0B5394"/>
              </a:solidFill>
              <a:latin typeface="Economica"/>
              <a:ea typeface="Economica"/>
              <a:cs typeface="Economica"/>
              <a:sym typeface="Economica"/>
            </a:endParaRPr>
          </a:p>
        </p:txBody>
      </p:sp>
      <p:sp>
        <p:nvSpPr>
          <p:cNvPr id="181" name="Google Shape;181;p31"/>
          <p:cNvSpPr txBox="1"/>
          <p:nvPr/>
        </p:nvSpPr>
        <p:spPr>
          <a:xfrm>
            <a:off x="341700" y="6784801"/>
            <a:ext cx="6174600" cy="28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B5394"/>
                </a:solidFill>
                <a:highlight>
                  <a:srgbClr val="D0E0E3"/>
                </a:highlight>
                <a:latin typeface="Cairo"/>
                <a:ea typeface="Cairo"/>
                <a:cs typeface="Cairo"/>
                <a:sym typeface="Cairo"/>
              </a:rPr>
              <a:t>Age Related Changes: </a:t>
            </a:r>
            <a:r>
              <a:rPr b="1" lang="en" sz="1600">
                <a:solidFill>
                  <a:srgbClr val="FF0000"/>
                </a:solidFill>
                <a:highlight>
                  <a:srgbClr val="D0E0E3"/>
                </a:highlight>
                <a:latin typeface="Cairo"/>
                <a:ea typeface="Cairo"/>
                <a:cs typeface="Cairo"/>
                <a:sym typeface="Cairo"/>
              </a:rPr>
              <a:t>Important</a:t>
            </a:r>
            <a:r>
              <a:rPr b="1" lang="en" sz="1600">
                <a:solidFill>
                  <a:srgbClr val="0B5394"/>
                </a:solidFill>
                <a:highlight>
                  <a:srgbClr val="D0E0E3"/>
                </a:highlight>
                <a:latin typeface="Cairo"/>
                <a:ea typeface="Cairo"/>
                <a:cs typeface="Cairo"/>
                <a:sym typeface="Cairo"/>
              </a:rPr>
              <a:t> </a:t>
            </a:r>
            <a:endParaRPr b="1" sz="1600">
              <a:solidFill>
                <a:srgbClr val="0B5394"/>
              </a:solidFill>
              <a:highlight>
                <a:srgbClr val="D0E0E3"/>
              </a:highlight>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Decreased height</a:t>
            </a:r>
            <a:r>
              <a:rPr lang="en" sz="1100">
                <a:solidFill>
                  <a:schemeClr val="dk2"/>
                </a:solidFill>
                <a:latin typeface="Cairo"/>
                <a:ea typeface="Cairo"/>
                <a:cs typeface="Cairo"/>
                <a:sym typeface="Cairo"/>
              </a:rPr>
              <a:t>العظام بتفقد الماتيريال حقتها</a:t>
            </a:r>
            <a:r>
              <a:rPr lang="en">
                <a:solidFill>
                  <a:schemeClr val="dk2"/>
                </a:solidFill>
                <a:latin typeface="Cairo"/>
                <a:ea typeface="Cairo"/>
                <a:cs typeface="Cairo"/>
                <a:sym typeface="Cairo"/>
              </a:rPr>
              <a:t> </a:t>
            </a:r>
            <a:r>
              <a:rPr lang="en">
                <a:latin typeface="Cairo"/>
                <a:ea typeface="Cairo"/>
                <a:cs typeface="Cairo"/>
                <a:sym typeface="Cairo"/>
              </a:rPr>
              <a:t>, lean body mass and body water</a:t>
            </a:r>
            <a:r>
              <a:rPr lang="en" sz="1000">
                <a:solidFill>
                  <a:schemeClr val="dk2"/>
                </a:solidFill>
                <a:latin typeface="Cairo"/>
                <a:ea typeface="Cairo"/>
                <a:cs typeface="Cairo"/>
                <a:sym typeface="Cairo"/>
              </a:rPr>
              <a:t>الكتلة العضلية تبدا تقل وبيجي مكانها فات</a:t>
            </a:r>
            <a:r>
              <a:rPr lang="en">
                <a:latin typeface="Cairo"/>
                <a:ea typeface="Cairo"/>
                <a:cs typeface="Cairo"/>
                <a:sym typeface="Cairo"/>
              </a:rPr>
              <a: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Increased body fat</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Consequence Changes in </a:t>
            </a:r>
            <a:r>
              <a:rPr lang="en">
                <a:latin typeface="Cairo"/>
                <a:ea typeface="Cairo"/>
                <a:cs typeface="Cairo"/>
                <a:sym typeface="Cairo"/>
              </a:rPr>
              <a:t>pharmacokinetics</a:t>
            </a:r>
            <a:r>
              <a:rPr lang="en" sz="1200">
                <a:solidFill>
                  <a:schemeClr val="dk2"/>
                </a:solidFill>
                <a:latin typeface="Cairo"/>
                <a:ea typeface="Cairo"/>
                <a:cs typeface="Cairo"/>
                <a:sym typeface="Cairo"/>
              </a:rPr>
              <a:t>عشان</a:t>
            </a:r>
            <a:r>
              <a:rPr lang="en" sz="1200">
                <a:solidFill>
                  <a:schemeClr val="dk2"/>
                </a:solidFill>
                <a:latin typeface="Cairo"/>
                <a:ea typeface="Cairo"/>
                <a:cs typeface="Cairo"/>
                <a:sym typeface="Cairo"/>
              </a:rPr>
              <a:t> كذا ننتبه لجرعة الدواء حقت كبار السن</a:t>
            </a:r>
            <a:endParaRPr sz="1200">
              <a:solidFill>
                <a:schemeClr val="dk2"/>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 lower metabolic rate</a:t>
            </a:r>
            <a:r>
              <a:rPr lang="en" sz="1300">
                <a:latin typeface="Cairo"/>
                <a:ea typeface="Cairo"/>
                <a:cs typeface="Cairo"/>
                <a:sym typeface="Cairo"/>
              </a:rPr>
              <a:t> </a:t>
            </a:r>
            <a:r>
              <a:rPr lang="en" sz="1000">
                <a:solidFill>
                  <a:schemeClr val="dk2"/>
                </a:solidFill>
                <a:latin typeface="Cairo"/>
                <a:ea typeface="Cairo"/>
                <a:cs typeface="Cairo"/>
                <a:sym typeface="Cairo"/>
              </a:rPr>
              <a:t>يسمنون اسرع من لما كانو بشبابهم اذا استمروا على نفس نمط اكلهم اول </a:t>
            </a:r>
            <a:endParaRPr sz="1000">
              <a:solidFill>
                <a:schemeClr val="dk2"/>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Longer reaction times </a:t>
            </a:r>
            <a:r>
              <a:rPr lang="en" sz="1000">
                <a:solidFill>
                  <a:schemeClr val="dk2"/>
                </a:solidFill>
                <a:latin typeface="Cairo"/>
                <a:ea typeface="Cairo"/>
                <a:cs typeface="Cairo"/>
                <a:sym typeface="Cairo"/>
              </a:rPr>
              <a:t>“response to stimuli takes more time”</a:t>
            </a:r>
            <a:endParaRPr sz="1000">
              <a:solidFill>
                <a:schemeClr val="dk2"/>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Declines in certain memory functions</a:t>
            </a:r>
            <a:r>
              <a:rPr lang="en" sz="1000">
                <a:solidFill>
                  <a:schemeClr val="dk2"/>
                </a:solidFill>
                <a:latin typeface="Cairo"/>
                <a:ea typeface="Cairo"/>
                <a:cs typeface="Cairo"/>
                <a:sym typeface="Cairo"/>
              </a:rPr>
              <a:t>(</a:t>
            </a:r>
            <a:r>
              <a:rPr lang="en" sz="1000">
                <a:solidFill>
                  <a:schemeClr val="dk2"/>
                </a:solidFill>
                <a:latin typeface="Cairo"/>
                <a:ea typeface="Cairo"/>
                <a:cs typeface="Cairo"/>
                <a:sym typeface="Cairo"/>
              </a:rPr>
              <a:t>especially the recent memory)</a:t>
            </a:r>
            <a:r>
              <a:rPr lang="en" sz="1000">
                <a:solidFill>
                  <a:schemeClr val="dk2"/>
                </a:solidFill>
                <a:latin typeface="Cairo"/>
                <a:ea typeface="Cairo"/>
                <a:cs typeface="Cairo"/>
                <a:sym typeface="Cairo"/>
              </a:rPr>
              <a:t> </a:t>
            </a:r>
            <a:r>
              <a:rPr lang="en">
                <a:latin typeface="Cairo"/>
                <a:ea typeface="Cairo"/>
                <a:cs typeface="Cairo"/>
                <a:sym typeface="Cairo"/>
              </a:rPr>
              <a: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Declines in sexual activity and in women menopause</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 functional decline in audition, olfaction, and vision</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Declines in kidney, pulmonary, and immune functions, declines in exercise performance, and multiple endocrine changes</a:t>
            </a:r>
            <a:br>
              <a:rPr lang="en">
                <a:latin typeface="Cairo"/>
                <a:ea typeface="Cairo"/>
                <a:cs typeface="Cairo"/>
                <a:sym typeface="Cairo"/>
              </a:rPr>
            </a:br>
            <a:endParaRPr>
              <a:latin typeface="Cairo"/>
              <a:ea typeface="Cairo"/>
              <a:cs typeface="Cairo"/>
              <a:sym typeface="Cairo"/>
            </a:endParaRPr>
          </a:p>
        </p:txBody>
      </p:sp>
      <p:sp>
        <p:nvSpPr>
          <p:cNvPr id="182" name="Google Shape;182;p31"/>
          <p:cNvSpPr txBox="1"/>
          <p:nvPr/>
        </p:nvSpPr>
        <p:spPr>
          <a:xfrm>
            <a:off x="519625" y="4658975"/>
            <a:ext cx="5039700" cy="18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B5394"/>
                </a:solidFill>
                <a:highlight>
                  <a:srgbClr val="D0E0E3"/>
                </a:highlight>
                <a:latin typeface="Cairo"/>
                <a:ea typeface="Cairo"/>
                <a:cs typeface="Cairo"/>
                <a:sym typeface="Cairo"/>
              </a:rPr>
              <a:t>Leading Causes of Death Age 65+ “ Medical Diagnoses”</a:t>
            </a:r>
            <a:endParaRPr b="1" sz="1600">
              <a:solidFill>
                <a:srgbClr val="0B5394"/>
              </a:solidFill>
              <a:highlight>
                <a:srgbClr val="D0E0E3"/>
              </a:highlight>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Heart Disease            32%</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Cancer                          22%</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Stroke                            8%</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Chronic respiratory     6%</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Flu/Pneumonia           3%</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Diabetes.                      3%</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Alzheimer’s.                 3%</a:t>
            </a:r>
            <a:endParaRPr>
              <a:latin typeface="Cairo"/>
              <a:ea typeface="Cairo"/>
              <a:cs typeface="Cairo"/>
              <a:sym typeface="Cairo"/>
            </a:endParaRPr>
          </a:p>
        </p:txBody>
      </p:sp>
      <p:sp>
        <p:nvSpPr>
          <p:cNvPr id="183" name="Google Shape;183;p31"/>
          <p:cNvSpPr txBox="1"/>
          <p:nvPr/>
        </p:nvSpPr>
        <p:spPr>
          <a:xfrm>
            <a:off x="200397" y="705530"/>
            <a:ext cx="5486400" cy="4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B5394"/>
                </a:solidFill>
                <a:highlight>
                  <a:srgbClr val="D0E0E3"/>
                </a:highlight>
                <a:latin typeface="Economica"/>
                <a:ea typeface="Economica"/>
                <a:cs typeface="Economica"/>
                <a:sym typeface="Economica"/>
              </a:rPr>
              <a:t>Mitochondria produce ROS:</a:t>
            </a:r>
            <a:endParaRPr b="1" sz="1600">
              <a:solidFill>
                <a:srgbClr val="0B5394"/>
              </a:solidFill>
              <a:highlight>
                <a:srgbClr val="D0E0E3"/>
              </a:highlight>
              <a:latin typeface="Economica"/>
              <a:ea typeface="Economica"/>
              <a:cs typeface="Economica"/>
              <a:sym typeface="Economica"/>
            </a:endParaRPr>
          </a:p>
        </p:txBody>
      </p:sp>
      <p:pic>
        <p:nvPicPr>
          <p:cNvPr id="184" name="Google Shape;184;p31"/>
          <p:cNvPicPr preferRelativeResize="0"/>
          <p:nvPr/>
        </p:nvPicPr>
        <p:blipFill rotWithShape="1">
          <a:blip r:embed="rId3">
            <a:alphaModFix/>
          </a:blip>
          <a:srcRect b="29352" l="7243" r="8232" t="19412"/>
          <a:stretch/>
        </p:blipFill>
        <p:spPr>
          <a:xfrm>
            <a:off x="341700" y="1126725"/>
            <a:ext cx="3572250" cy="1614574"/>
          </a:xfrm>
          <a:prstGeom prst="rect">
            <a:avLst/>
          </a:prstGeom>
          <a:noFill/>
          <a:ln>
            <a:noFill/>
          </a:ln>
        </p:spPr>
      </p:pic>
      <p:sp>
        <p:nvSpPr>
          <p:cNvPr id="185" name="Google Shape;185;p31"/>
          <p:cNvSpPr txBox="1"/>
          <p:nvPr/>
        </p:nvSpPr>
        <p:spPr>
          <a:xfrm>
            <a:off x="97425" y="2888200"/>
            <a:ext cx="3882600" cy="16146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iro"/>
                <a:ea typeface="Cairo"/>
                <a:cs typeface="Cairo"/>
                <a:sym typeface="Cairo"/>
              </a:rPr>
              <a:t>The respiratory chain (resp. chain) produces superoxide radicals (O2-·), which generate hydrogen peroxide (H2O2) and hydroxyl radicals (HO·). Mitochondrial nitric oxide synthase (NOS) produces nitric oxide (NO·), which combines with O2-· to generate peroxinitrite (ONOO-). All these ROS may cause mitochondrial and cellular damage if present in excess. MPT, Mitochondrial permeability transition.</a:t>
            </a:r>
            <a:endParaRPr sz="1200">
              <a:latin typeface="Cairo"/>
              <a:ea typeface="Cairo"/>
              <a:cs typeface="Cairo"/>
              <a:sym typeface="Cairo"/>
            </a:endParaRPr>
          </a:p>
        </p:txBody>
      </p:sp>
      <p:cxnSp>
        <p:nvCxnSpPr>
          <p:cNvPr id="186" name="Google Shape;186;p31"/>
          <p:cNvCxnSpPr/>
          <p:nvPr/>
        </p:nvCxnSpPr>
        <p:spPr>
          <a:xfrm>
            <a:off x="1298545" y="4649709"/>
            <a:ext cx="4260900" cy="12900"/>
          </a:xfrm>
          <a:prstGeom prst="straightConnector1">
            <a:avLst/>
          </a:prstGeom>
          <a:noFill/>
          <a:ln cap="flat" cmpd="sng" w="9525">
            <a:solidFill>
              <a:schemeClr val="dk2"/>
            </a:solidFill>
            <a:prstDash val="dashDot"/>
            <a:round/>
            <a:headEnd len="med" w="med" type="stealth"/>
            <a:tailEnd len="med" w="med" type="stealth"/>
          </a:ln>
        </p:spPr>
      </p:cxnSp>
      <p:cxnSp>
        <p:nvCxnSpPr>
          <p:cNvPr id="187" name="Google Shape;187;p31"/>
          <p:cNvCxnSpPr/>
          <p:nvPr/>
        </p:nvCxnSpPr>
        <p:spPr>
          <a:xfrm>
            <a:off x="1298545" y="6700847"/>
            <a:ext cx="4260900" cy="12900"/>
          </a:xfrm>
          <a:prstGeom prst="straightConnector1">
            <a:avLst/>
          </a:prstGeom>
          <a:noFill/>
          <a:ln cap="flat" cmpd="sng" w="9525">
            <a:solidFill>
              <a:schemeClr val="dk2"/>
            </a:solidFill>
            <a:prstDash val="dashDot"/>
            <a:round/>
            <a:headEnd len="med" w="med" type="stealth"/>
            <a:tailEnd len="med" w="med" type="stealth"/>
          </a:ln>
        </p:spPr>
      </p:cxnSp>
      <p:pic>
        <p:nvPicPr>
          <p:cNvPr id="188" name="Google Shape;188;p31"/>
          <p:cNvPicPr preferRelativeResize="0"/>
          <p:nvPr/>
        </p:nvPicPr>
        <p:blipFill rotWithShape="1">
          <a:blip r:embed="rId4">
            <a:alphaModFix/>
          </a:blip>
          <a:srcRect b="19754" l="61191" r="10425" t="46233"/>
          <a:stretch/>
        </p:blipFill>
        <p:spPr>
          <a:xfrm>
            <a:off x="3980025" y="1072600"/>
            <a:ext cx="2536274" cy="1815602"/>
          </a:xfrm>
          <a:prstGeom prst="rect">
            <a:avLst/>
          </a:prstGeom>
          <a:noFill/>
          <a:ln>
            <a:noFill/>
          </a:ln>
        </p:spPr>
      </p:pic>
      <p:sp>
        <p:nvSpPr>
          <p:cNvPr id="189" name="Google Shape;189;p31"/>
          <p:cNvSpPr txBox="1"/>
          <p:nvPr/>
        </p:nvSpPr>
        <p:spPr>
          <a:xfrm>
            <a:off x="4304362" y="479500"/>
            <a:ext cx="2211900" cy="5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B5394"/>
                </a:solidFill>
                <a:highlight>
                  <a:srgbClr val="D0E0E3"/>
                </a:highlight>
                <a:latin typeface="Economica"/>
                <a:ea typeface="Economica"/>
                <a:cs typeface="Economica"/>
                <a:sym typeface="Economica"/>
              </a:rPr>
              <a:t>OXYGEN - free radicals (FR) and reactive oxygen species (ROS)</a:t>
            </a:r>
            <a:endParaRPr b="1">
              <a:solidFill>
                <a:srgbClr val="0B5394"/>
              </a:solidFill>
              <a:highlight>
                <a:srgbClr val="D0E0E3"/>
              </a:highlight>
              <a:latin typeface="Economica"/>
              <a:ea typeface="Economica"/>
              <a:cs typeface="Economica"/>
              <a:sym typeface="Economica"/>
            </a:endParaRPr>
          </a:p>
        </p:txBody>
      </p:sp>
      <p:sp>
        <p:nvSpPr>
          <p:cNvPr id="190" name="Google Shape;190;p31"/>
          <p:cNvSpPr txBox="1"/>
          <p:nvPr/>
        </p:nvSpPr>
        <p:spPr>
          <a:xfrm>
            <a:off x="4304362" y="2973788"/>
            <a:ext cx="2358000" cy="14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1. Cell metabolism.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2. Environment. (Radiation) 3. Lifestyle. (Smoking)</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4. Pollution.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5. Diet.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6. Infection.</a:t>
            </a:r>
            <a:endParaRPr>
              <a:latin typeface="Cairo"/>
              <a:ea typeface="Cairo"/>
              <a:cs typeface="Cairo"/>
              <a:sym typeface="Cai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2"/>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24th Lecture  ∣ The Physiology Team</a:t>
            </a:r>
            <a:endParaRPr b="1">
              <a:solidFill>
                <a:srgbClr val="2C5072"/>
              </a:solidFill>
              <a:latin typeface="Cairo"/>
              <a:ea typeface="Cairo"/>
              <a:cs typeface="Cairo"/>
              <a:sym typeface="Cairo"/>
            </a:endParaRPr>
          </a:p>
        </p:txBody>
      </p:sp>
      <p:sp>
        <p:nvSpPr>
          <p:cNvPr id="196" name="Google Shape;196;p32"/>
          <p:cNvSpPr txBox="1"/>
          <p:nvPr/>
        </p:nvSpPr>
        <p:spPr>
          <a:xfrm>
            <a:off x="-82422" y="0"/>
            <a:ext cx="7544100" cy="421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Char char="❖"/>
            </a:pPr>
            <a:r>
              <a:rPr b="1" i="1" lang="en">
                <a:solidFill>
                  <a:srgbClr val="073763"/>
                </a:solidFill>
              </a:rPr>
              <a:t>Describe </a:t>
            </a:r>
            <a:r>
              <a:rPr b="1" i="1" lang="en">
                <a:solidFill>
                  <a:srgbClr val="073763"/>
                </a:solidFill>
              </a:rPr>
              <a:t>brain </a:t>
            </a:r>
            <a:r>
              <a:rPr b="1" i="1" lang="en">
                <a:solidFill>
                  <a:srgbClr val="073763"/>
                </a:solidFill>
              </a:rPr>
              <a:t>changes in aging</a:t>
            </a:r>
            <a:endParaRPr b="1" sz="1100">
              <a:solidFill>
                <a:srgbClr val="0B5394"/>
              </a:solidFill>
              <a:latin typeface="Economica"/>
              <a:ea typeface="Economica"/>
              <a:cs typeface="Economica"/>
              <a:sym typeface="Economica"/>
            </a:endParaRPr>
          </a:p>
        </p:txBody>
      </p:sp>
      <p:sp>
        <p:nvSpPr>
          <p:cNvPr id="197" name="Google Shape;197;p32"/>
          <p:cNvSpPr txBox="1"/>
          <p:nvPr/>
        </p:nvSpPr>
        <p:spPr>
          <a:xfrm>
            <a:off x="372300" y="421224"/>
            <a:ext cx="2429700" cy="5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B5394"/>
                </a:solidFill>
                <a:highlight>
                  <a:srgbClr val="D0E0E3"/>
                </a:highlight>
                <a:latin typeface="Economica"/>
                <a:ea typeface="Economica"/>
                <a:cs typeface="Economica"/>
                <a:sym typeface="Economica"/>
              </a:rPr>
              <a:t>Aging nervous system</a:t>
            </a:r>
            <a:br>
              <a:rPr b="1" lang="en" sz="1600">
                <a:solidFill>
                  <a:srgbClr val="0B5394"/>
                </a:solidFill>
                <a:highlight>
                  <a:srgbClr val="D0E0E3"/>
                </a:highlight>
                <a:latin typeface="Economica"/>
                <a:ea typeface="Economica"/>
                <a:cs typeface="Economica"/>
                <a:sym typeface="Economica"/>
              </a:rPr>
            </a:br>
            <a:endParaRPr b="1" sz="1600">
              <a:solidFill>
                <a:srgbClr val="0B5394"/>
              </a:solidFill>
              <a:highlight>
                <a:srgbClr val="D0E0E3"/>
              </a:highlight>
              <a:latin typeface="Economica"/>
              <a:ea typeface="Economica"/>
              <a:cs typeface="Economica"/>
              <a:sym typeface="Economica"/>
            </a:endParaRPr>
          </a:p>
        </p:txBody>
      </p:sp>
      <p:graphicFrame>
        <p:nvGraphicFramePr>
          <p:cNvPr id="198" name="Google Shape;198;p32"/>
          <p:cNvGraphicFramePr/>
          <p:nvPr/>
        </p:nvGraphicFramePr>
        <p:xfrm>
          <a:off x="280225" y="946813"/>
          <a:ext cx="3000000" cy="3000000"/>
        </p:xfrm>
        <a:graphic>
          <a:graphicData uri="http://schemas.openxmlformats.org/drawingml/2006/table">
            <a:tbl>
              <a:tblPr>
                <a:noFill/>
                <a:tableStyleId>{492DF1C0-E3C3-4FCA-8F7C-179ACC9F2A40}</a:tableStyleId>
              </a:tblPr>
              <a:tblGrid>
                <a:gridCol w="3071625"/>
                <a:gridCol w="3071625"/>
              </a:tblGrid>
              <a:tr h="392400">
                <a:tc>
                  <a:txBody>
                    <a:bodyPr>
                      <a:noAutofit/>
                    </a:bodyPr>
                    <a:lstStyle/>
                    <a:p>
                      <a:pPr indent="0" lvl="0" marL="0" rtl="0" algn="ctr">
                        <a:spcBef>
                          <a:spcPts val="0"/>
                        </a:spcBef>
                        <a:spcAft>
                          <a:spcPts val="0"/>
                        </a:spcAft>
                        <a:buNone/>
                      </a:pPr>
                      <a:r>
                        <a:rPr b="1" lang="en">
                          <a:latin typeface="Cairo"/>
                          <a:ea typeface="Cairo"/>
                          <a:cs typeface="Cairo"/>
                          <a:sym typeface="Cairo"/>
                        </a:rPr>
                        <a:t>Changes</a:t>
                      </a:r>
                      <a:endParaRPr b="1">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A64D79"/>
                    </a:solidFill>
                  </a:tcPr>
                </a:tc>
                <a:tc>
                  <a:txBody>
                    <a:bodyPr>
                      <a:noAutofit/>
                    </a:bodyPr>
                    <a:lstStyle/>
                    <a:p>
                      <a:pPr indent="0" lvl="0" marL="0" rtl="0" algn="ctr">
                        <a:spcBef>
                          <a:spcPts val="0"/>
                        </a:spcBef>
                        <a:spcAft>
                          <a:spcPts val="0"/>
                        </a:spcAft>
                        <a:buNone/>
                      </a:pPr>
                      <a:r>
                        <a:rPr b="1" lang="en">
                          <a:latin typeface="Cairo"/>
                          <a:ea typeface="Cairo"/>
                          <a:cs typeface="Cairo"/>
                          <a:sym typeface="Cairo"/>
                        </a:rPr>
                        <a:t>Consequences</a:t>
                      </a:r>
                      <a:endParaRPr b="1">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93C47D"/>
                    </a:solidFill>
                  </a:tcPr>
                </a:tc>
              </a:tr>
              <a:tr h="2025750">
                <a:tc>
                  <a:txBody>
                    <a:bodyPr>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Decreased brain weight</a:t>
                      </a:r>
                      <a:r>
                        <a:rPr lang="en" sz="1000">
                          <a:solidFill>
                            <a:schemeClr val="dk2"/>
                          </a:solidFill>
                          <a:latin typeface="Cairo"/>
                          <a:ea typeface="Cairo"/>
                          <a:cs typeface="Cairo"/>
                          <a:sym typeface="Cairo"/>
                        </a:rPr>
                        <a:t> </a:t>
                      </a:r>
                      <a:endParaRPr sz="1000">
                        <a:solidFill>
                          <a:schemeClr val="dk2"/>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Decreased cerebral blood flow </a:t>
                      </a:r>
                      <a:r>
                        <a:rPr lang="en" sz="1000">
                          <a:solidFill>
                            <a:schemeClr val="dk2"/>
                          </a:solidFill>
                          <a:latin typeface="Cairo"/>
                          <a:ea typeface="Cairo"/>
                          <a:cs typeface="Cairo"/>
                          <a:sym typeface="Cairo"/>
                        </a:rPr>
                        <a: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memory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Alteration in CNS</a:t>
                      </a:r>
                      <a:br>
                        <a:rPr lang="en">
                          <a:latin typeface="Cairo"/>
                          <a:ea typeface="Cairo"/>
                          <a:cs typeface="Cairo"/>
                          <a:sym typeface="Cairo"/>
                        </a:rPr>
                      </a:br>
                      <a:r>
                        <a:rPr lang="en">
                          <a:latin typeface="Cairo"/>
                          <a:ea typeface="Cairo"/>
                          <a:cs typeface="Cairo"/>
                          <a:sym typeface="Cairo"/>
                        </a:rPr>
                        <a:t>neurotransmitters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 Decreased vibratory sense</a:t>
                      </a:r>
                      <a:endParaRPr>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Drug toxicities</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 delirium</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Altered mood</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Decreased IQ scores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“Benign senile forgetfulness”</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Increased postural instability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Altered gait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Falls, accidents</a:t>
                      </a:r>
                      <a:br>
                        <a:rPr lang="en">
                          <a:latin typeface="Cairo"/>
                          <a:ea typeface="Cairo"/>
                          <a:cs typeface="Cairo"/>
                          <a:sym typeface="Cairo"/>
                        </a:rPr>
                      </a:br>
                      <a:endParaRPr>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bl>
          </a:graphicData>
        </a:graphic>
      </p:graphicFrame>
      <p:graphicFrame>
        <p:nvGraphicFramePr>
          <p:cNvPr id="199" name="Google Shape;199;p32"/>
          <p:cNvGraphicFramePr/>
          <p:nvPr/>
        </p:nvGraphicFramePr>
        <p:xfrm>
          <a:off x="287875" y="4055542"/>
          <a:ext cx="3000000" cy="3000000"/>
        </p:xfrm>
        <a:graphic>
          <a:graphicData uri="http://schemas.openxmlformats.org/drawingml/2006/table">
            <a:tbl>
              <a:tblPr>
                <a:noFill/>
                <a:tableStyleId>{492DF1C0-E3C3-4FCA-8F7C-179ACC9F2A40}</a:tableStyleId>
              </a:tblPr>
              <a:tblGrid>
                <a:gridCol w="1963600"/>
                <a:gridCol w="4179650"/>
              </a:tblGrid>
              <a:tr h="499600">
                <a:tc>
                  <a:txBody>
                    <a:bodyPr>
                      <a:noAutofit/>
                    </a:bodyPr>
                    <a:lstStyle/>
                    <a:p>
                      <a:pPr indent="0" lvl="0" marL="0" rtl="0" algn="ctr">
                        <a:spcBef>
                          <a:spcPts val="0"/>
                        </a:spcBef>
                        <a:spcAft>
                          <a:spcPts val="0"/>
                        </a:spcAft>
                        <a:buNone/>
                      </a:pPr>
                      <a:r>
                        <a:rPr b="1" lang="en">
                          <a:latin typeface="Cairo"/>
                          <a:ea typeface="Cairo"/>
                          <a:cs typeface="Cairo"/>
                          <a:sym typeface="Cairo"/>
                        </a:rPr>
                        <a:t>Structure</a:t>
                      </a:r>
                      <a:endParaRPr b="1">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A2C4C9"/>
                    </a:solidFill>
                  </a:tcPr>
                </a:tc>
                <a:tc>
                  <a:txBody>
                    <a:bodyPr>
                      <a:noAutofit/>
                    </a:bodyPr>
                    <a:lstStyle/>
                    <a:p>
                      <a:pPr indent="0" lvl="0" marL="0" rtl="0" algn="ctr">
                        <a:spcBef>
                          <a:spcPts val="0"/>
                        </a:spcBef>
                        <a:spcAft>
                          <a:spcPts val="0"/>
                        </a:spcAft>
                        <a:buNone/>
                      </a:pPr>
                      <a:r>
                        <a:rPr b="1" lang="en">
                          <a:latin typeface="Cairo"/>
                          <a:ea typeface="Cairo"/>
                          <a:cs typeface="Cairo"/>
                          <a:sym typeface="Cairo"/>
                        </a:rPr>
                        <a:t>Regional function</a:t>
                      </a:r>
                      <a:endParaRPr b="1">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A64D79"/>
                    </a:solidFill>
                  </a:tcPr>
                </a:tc>
              </a:tr>
              <a:tr h="766350">
                <a:tc>
                  <a:txBody>
                    <a:bodyPr>
                      <a:noAutofit/>
                    </a:bodyPr>
                    <a:lstStyle/>
                    <a:p>
                      <a:pPr indent="0" lvl="0" marL="0" rtl="0" algn="l">
                        <a:spcBef>
                          <a:spcPts val="0"/>
                        </a:spcBef>
                        <a:spcAft>
                          <a:spcPts val="0"/>
                        </a:spcAft>
                        <a:buNone/>
                      </a:pPr>
                      <a:r>
                        <a:rPr lang="en" sz="1600">
                          <a:latin typeface="Cairo"/>
                          <a:ea typeface="Cairo"/>
                          <a:cs typeface="Cairo"/>
                          <a:sym typeface="Cairo"/>
                        </a:rPr>
                        <a:t>Basal ganglia</a:t>
                      </a:r>
                      <a:endParaRPr sz="16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latin typeface="Cairo"/>
                          <a:ea typeface="Cairo"/>
                          <a:cs typeface="Cairo"/>
                          <a:sym typeface="Cairo"/>
                        </a:rPr>
                        <a:t>Becomes </a:t>
                      </a:r>
                      <a:r>
                        <a:rPr b="1" lang="en">
                          <a:latin typeface="Cairo"/>
                          <a:ea typeface="Cairo"/>
                          <a:cs typeface="Cairo"/>
                          <a:sym typeface="Cairo"/>
                        </a:rPr>
                        <a:t>bright</a:t>
                      </a:r>
                      <a:r>
                        <a:rPr lang="en">
                          <a:latin typeface="Cairo"/>
                          <a:ea typeface="Cairo"/>
                          <a:cs typeface="Cairo"/>
                          <a:sym typeface="Cairo"/>
                        </a:rPr>
                        <a:t> in </a:t>
                      </a:r>
                      <a:r>
                        <a:rPr lang="en">
                          <a:latin typeface="Cairo"/>
                          <a:ea typeface="Cairo"/>
                          <a:cs typeface="Cairo"/>
                          <a:sym typeface="Cairo"/>
                        </a:rPr>
                        <a:t>appearance due to iron accumulation </a:t>
                      </a:r>
                      <a:endParaRPr>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693625">
                <a:tc>
                  <a:txBody>
                    <a:bodyPr>
                      <a:noAutofit/>
                    </a:bodyPr>
                    <a:lstStyle/>
                    <a:p>
                      <a:pPr indent="0" lvl="0" marL="0" rtl="0" algn="l">
                        <a:spcBef>
                          <a:spcPts val="0"/>
                        </a:spcBef>
                        <a:spcAft>
                          <a:spcPts val="0"/>
                        </a:spcAft>
                        <a:buNone/>
                      </a:pPr>
                      <a:r>
                        <a:rPr lang="en" sz="1600">
                          <a:latin typeface="Cairo"/>
                          <a:ea typeface="Cairo"/>
                          <a:cs typeface="Cairo"/>
                          <a:sym typeface="Cairo"/>
                        </a:rPr>
                        <a:t>Subarachnoid space</a:t>
                      </a:r>
                      <a:endParaRPr sz="16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b="1" lang="en">
                          <a:latin typeface="Cairo"/>
                          <a:ea typeface="Cairo"/>
                          <a:cs typeface="Cairo"/>
                          <a:sym typeface="Cairo"/>
                        </a:rPr>
                        <a:t>Increase</a:t>
                      </a:r>
                      <a:r>
                        <a:rPr lang="en">
                          <a:latin typeface="Cairo"/>
                          <a:ea typeface="Cairo"/>
                          <a:cs typeface="Cairo"/>
                          <a:sym typeface="Cairo"/>
                        </a:rPr>
                        <a:t> in size due to brain shrinkage</a:t>
                      </a:r>
                      <a:r>
                        <a:rPr lang="en" sz="1000">
                          <a:solidFill>
                            <a:schemeClr val="dk2"/>
                          </a:solidFill>
                          <a:latin typeface="Cairo"/>
                          <a:ea typeface="Cairo"/>
                          <a:cs typeface="Cairo"/>
                          <a:sym typeface="Cairo"/>
                        </a:rPr>
                        <a:t>”because of the atrophy that happens to neurons the space will increase”.</a:t>
                      </a:r>
                      <a:endParaRPr sz="1000">
                        <a:solidFill>
                          <a:schemeClr val="dk2"/>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556300">
                <a:tc>
                  <a:txBody>
                    <a:bodyPr>
                      <a:noAutofit/>
                    </a:bodyPr>
                    <a:lstStyle/>
                    <a:p>
                      <a:pPr indent="0" lvl="0" marL="0" rtl="0" algn="l">
                        <a:spcBef>
                          <a:spcPts val="0"/>
                        </a:spcBef>
                        <a:spcAft>
                          <a:spcPts val="0"/>
                        </a:spcAft>
                        <a:buNone/>
                      </a:pPr>
                      <a:r>
                        <a:rPr lang="en" sz="1600">
                          <a:latin typeface="Cairo"/>
                          <a:ea typeface="Cairo"/>
                          <a:cs typeface="Cairo"/>
                          <a:sym typeface="Cairo"/>
                        </a:rPr>
                        <a:t>Hippocampus</a:t>
                      </a:r>
                      <a:r>
                        <a:rPr lang="en">
                          <a:latin typeface="Cairo"/>
                          <a:ea typeface="Cairo"/>
                          <a:cs typeface="Cairo"/>
                          <a:sym typeface="Cairo"/>
                        </a:rPr>
                        <a:t> </a:t>
                      </a:r>
                      <a:endParaRPr>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u="sng">
                          <a:latin typeface="Cairo"/>
                          <a:ea typeface="Cairo"/>
                          <a:cs typeface="Cairo"/>
                          <a:sym typeface="Cairo"/>
                        </a:rPr>
                        <a:t>Reduction</a:t>
                      </a:r>
                      <a:r>
                        <a:rPr lang="en">
                          <a:latin typeface="Cairo"/>
                          <a:ea typeface="Cairo"/>
                          <a:cs typeface="Cairo"/>
                          <a:sym typeface="Cairo"/>
                        </a:rPr>
                        <a:t> in size due to cell loss in the structure.</a:t>
                      </a:r>
                      <a:endParaRPr>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548100">
                <a:tc>
                  <a:txBody>
                    <a:bodyPr>
                      <a:noAutofit/>
                    </a:bodyPr>
                    <a:lstStyle/>
                    <a:p>
                      <a:pPr indent="0" lvl="0" marL="0" rtl="0" algn="l">
                        <a:spcBef>
                          <a:spcPts val="0"/>
                        </a:spcBef>
                        <a:spcAft>
                          <a:spcPts val="0"/>
                        </a:spcAft>
                        <a:buNone/>
                      </a:pPr>
                      <a:r>
                        <a:rPr lang="en" sz="1600">
                          <a:latin typeface="Cairo"/>
                          <a:ea typeface="Cairo"/>
                          <a:cs typeface="Cairo"/>
                          <a:sym typeface="Cairo"/>
                        </a:rPr>
                        <a:t>Ventricles</a:t>
                      </a:r>
                      <a:endParaRPr sz="16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b="1" lang="en">
                          <a:latin typeface="Cairo"/>
                          <a:ea typeface="Cairo"/>
                          <a:cs typeface="Cairo"/>
                          <a:sym typeface="Cairo"/>
                        </a:rPr>
                        <a:t>Increase</a:t>
                      </a:r>
                      <a:r>
                        <a:rPr lang="en">
                          <a:latin typeface="Cairo"/>
                          <a:ea typeface="Cairo"/>
                          <a:cs typeface="Cairo"/>
                          <a:sym typeface="Cairo"/>
                        </a:rPr>
                        <a:t> in size due brain shrinkage.</a:t>
                      </a:r>
                      <a:endParaRPr>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766350">
                <a:tc>
                  <a:txBody>
                    <a:bodyPr>
                      <a:noAutofit/>
                    </a:bodyPr>
                    <a:lstStyle/>
                    <a:p>
                      <a:pPr indent="0" lvl="0" marL="0" rtl="0" algn="l">
                        <a:spcBef>
                          <a:spcPts val="0"/>
                        </a:spcBef>
                        <a:spcAft>
                          <a:spcPts val="0"/>
                        </a:spcAft>
                        <a:buNone/>
                      </a:pPr>
                      <a:r>
                        <a:rPr lang="en" sz="1600">
                          <a:latin typeface="Cairo"/>
                          <a:ea typeface="Cairo"/>
                          <a:cs typeface="Cairo"/>
                          <a:sym typeface="Cairo"/>
                        </a:rPr>
                        <a:t>White matter</a:t>
                      </a:r>
                      <a:endParaRPr sz="16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u="sng">
                          <a:latin typeface="Cairo"/>
                          <a:ea typeface="Cairo"/>
                          <a:cs typeface="Cairo"/>
                          <a:sym typeface="Cairo"/>
                        </a:rPr>
                        <a:t>Reduction</a:t>
                      </a:r>
                      <a:r>
                        <a:rPr lang="en">
                          <a:latin typeface="Cairo"/>
                          <a:ea typeface="Cairo"/>
                          <a:cs typeface="Cairo"/>
                          <a:sym typeface="Cairo"/>
                        </a:rPr>
                        <a:t> in size due to neuronal atrophy in the deep brain.</a:t>
                      </a:r>
                      <a:endParaRPr>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r h="766350">
                <a:tc>
                  <a:txBody>
                    <a:bodyPr>
                      <a:noAutofit/>
                    </a:bodyPr>
                    <a:lstStyle/>
                    <a:p>
                      <a:pPr indent="0" lvl="0" marL="0" rtl="0" algn="l">
                        <a:spcBef>
                          <a:spcPts val="0"/>
                        </a:spcBef>
                        <a:spcAft>
                          <a:spcPts val="0"/>
                        </a:spcAft>
                        <a:buNone/>
                      </a:pPr>
                      <a:r>
                        <a:rPr lang="en" sz="1600">
                          <a:latin typeface="Cairo"/>
                          <a:ea typeface="Cairo"/>
                          <a:cs typeface="Cairo"/>
                          <a:sym typeface="Cairo"/>
                        </a:rPr>
                        <a:t>Cerebellum </a:t>
                      </a:r>
                      <a:endParaRPr sz="16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c>
                  <a:txBody>
                    <a:bodyPr>
                      <a:noAutofit/>
                    </a:bodyPr>
                    <a:lstStyle/>
                    <a:p>
                      <a:pPr indent="0" lvl="0" marL="0" rtl="0" algn="l">
                        <a:spcBef>
                          <a:spcPts val="0"/>
                        </a:spcBef>
                        <a:spcAft>
                          <a:spcPts val="0"/>
                        </a:spcAft>
                        <a:buNone/>
                      </a:pPr>
                      <a:r>
                        <a:rPr lang="en">
                          <a:solidFill>
                            <a:srgbClr val="FF0000"/>
                          </a:solidFill>
                          <a:latin typeface="Cairo"/>
                          <a:ea typeface="Cairo"/>
                          <a:cs typeface="Cairo"/>
                          <a:sym typeface="Cairo"/>
                        </a:rPr>
                        <a:t>is the youngest brain region </a:t>
                      </a:r>
                      <a:r>
                        <a:rPr lang="en" u="sng">
                          <a:solidFill>
                            <a:srgbClr val="FF0000"/>
                          </a:solidFill>
                          <a:latin typeface="Cairo"/>
                          <a:ea typeface="Cairo"/>
                          <a:cs typeface="Cairo"/>
                          <a:sym typeface="Cairo"/>
                        </a:rPr>
                        <a:t>least</a:t>
                      </a:r>
                      <a:r>
                        <a:rPr lang="en">
                          <a:solidFill>
                            <a:srgbClr val="FF0000"/>
                          </a:solidFill>
                          <a:latin typeface="Cairo"/>
                          <a:ea typeface="Cairo"/>
                          <a:cs typeface="Cairo"/>
                          <a:sym typeface="Cairo"/>
                        </a:rPr>
                        <a:t> affected  by aging</a:t>
                      </a:r>
                      <a:br>
                        <a:rPr lang="en">
                          <a:solidFill>
                            <a:srgbClr val="FF0000"/>
                          </a:solidFill>
                          <a:latin typeface="Cairo"/>
                          <a:ea typeface="Cairo"/>
                          <a:cs typeface="Cairo"/>
                          <a:sym typeface="Cairo"/>
                        </a:rPr>
                      </a:br>
                      <a:endParaRPr>
                        <a:solidFill>
                          <a:srgbClr val="FF0000"/>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tcPr>
                </a:tc>
              </a:tr>
            </a:tbl>
          </a:graphicData>
        </a:graphic>
      </p:graphicFrame>
      <p:sp>
        <p:nvSpPr>
          <p:cNvPr id="200" name="Google Shape;200;p32"/>
          <p:cNvSpPr/>
          <p:nvPr/>
        </p:nvSpPr>
        <p:spPr>
          <a:xfrm flipH="1" rot="-5400000">
            <a:off x="3055700" y="1168200"/>
            <a:ext cx="95400" cy="807000"/>
          </a:xfrm>
          <a:prstGeom prst="downArrow">
            <a:avLst>
              <a:gd fmla="val 50000" name="adj1"/>
              <a:gd fmla="val 81573" name="adj2"/>
            </a:avLst>
          </a:prstGeom>
          <a:solidFill>
            <a:srgbClr val="C27BA0"/>
          </a:solidFill>
          <a:ln cap="flat" cmpd="sng" w="952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2"/>
          <p:cNvSpPr/>
          <p:nvPr/>
        </p:nvSpPr>
        <p:spPr>
          <a:xfrm flipH="1" rot="-5400000">
            <a:off x="3295812" y="1560198"/>
            <a:ext cx="62100" cy="429600"/>
          </a:xfrm>
          <a:prstGeom prst="downArrow">
            <a:avLst>
              <a:gd fmla="val 50000" name="adj1"/>
              <a:gd fmla="val 81573" name="adj2"/>
            </a:avLst>
          </a:prstGeom>
          <a:solidFill>
            <a:srgbClr val="6FA8DC"/>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2"/>
          <p:cNvSpPr/>
          <p:nvPr/>
        </p:nvSpPr>
        <p:spPr>
          <a:xfrm flipH="1" rot="-3887933">
            <a:off x="3268357" y="1648552"/>
            <a:ext cx="62001" cy="429587"/>
          </a:xfrm>
          <a:prstGeom prst="downArrow">
            <a:avLst>
              <a:gd fmla="val 50000" name="adj1"/>
              <a:gd fmla="val 81573" name="adj2"/>
            </a:avLst>
          </a:prstGeom>
          <a:solidFill>
            <a:srgbClr val="6FA8DC"/>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2"/>
          <p:cNvSpPr/>
          <p:nvPr/>
        </p:nvSpPr>
        <p:spPr>
          <a:xfrm flipH="1" rot="-4443276">
            <a:off x="3217171" y="1712371"/>
            <a:ext cx="82993" cy="678946"/>
          </a:xfrm>
          <a:prstGeom prst="downArrow">
            <a:avLst>
              <a:gd fmla="val 50000" name="adj1"/>
              <a:gd fmla="val 81573" name="adj2"/>
            </a:avLst>
          </a:prstGeom>
          <a:solidFill>
            <a:srgbClr val="F6B26B"/>
          </a:solidFill>
          <a:ln cap="flat" cmpd="sng" w="952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2"/>
          <p:cNvSpPr/>
          <p:nvPr/>
        </p:nvSpPr>
        <p:spPr>
          <a:xfrm>
            <a:off x="1563850" y="1941375"/>
            <a:ext cx="1383000" cy="41400"/>
          </a:xfrm>
          <a:prstGeom prst="rect">
            <a:avLst/>
          </a:prstGeom>
          <a:solidFill>
            <a:srgbClr val="F6B26B"/>
          </a:solidFill>
          <a:ln cap="flat" cmpd="sng" w="952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2"/>
          <p:cNvSpPr/>
          <p:nvPr/>
        </p:nvSpPr>
        <p:spPr>
          <a:xfrm flipH="1" rot="-5400000">
            <a:off x="2879175" y="1758648"/>
            <a:ext cx="100500" cy="1290300"/>
          </a:xfrm>
          <a:prstGeom prst="downArrow">
            <a:avLst>
              <a:gd fmla="val 50000" name="adj1"/>
              <a:gd fmla="val 81573" name="adj2"/>
            </a:avLst>
          </a:prstGeom>
          <a:solidFill>
            <a:srgbClr val="8E7CC3"/>
          </a:solidFill>
          <a:ln cap="flat" cmpd="sng" w="9525">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2"/>
          <p:cNvSpPr/>
          <p:nvPr/>
        </p:nvSpPr>
        <p:spPr>
          <a:xfrm flipH="1" rot="-5400000">
            <a:off x="3222225" y="2299223"/>
            <a:ext cx="72900" cy="631800"/>
          </a:xfrm>
          <a:prstGeom prst="downArrow">
            <a:avLst>
              <a:gd fmla="val 75188" name="adj1"/>
              <a:gd fmla="val 81573" name="adj2"/>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2"/>
          <p:cNvSpPr/>
          <p:nvPr/>
        </p:nvSpPr>
        <p:spPr>
          <a:xfrm flipH="1" rot="-4332722">
            <a:off x="3321692" y="2413453"/>
            <a:ext cx="75615" cy="554244"/>
          </a:xfrm>
          <a:prstGeom prst="downArrow">
            <a:avLst>
              <a:gd fmla="val 50000" name="adj1"/>
              <a:gd fmla="val 81573" name="adj2"/>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2"/>
          <p:cNvSpPr/>
          <p:nvPr/>
        </p:nvSpPr>
        <p:spPr>
          <a:xfrm flipH="1" rot="-3274552">
            <a:off x="3315509" y="2474645"/>
            <a:ext cx="87988" cy="647373"/>
          </a:xfrm>
          <a:prstGeom prst="downArrow">
            <a:avLst>
              <a:gd fmla="val 50000" name="adj1"/>
              <a:gd fmla="val 81573" name="adj2"/>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3"/>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24th Lecture  ∣ The Physiology Team</a:t>
            </a:r>
            <a:endParaRPr b="1">
              <a:solidFill>
                <a:srgbClr val="2C5072"/>
              </a:solidFill>
              <a:latin typeface="Cairo"/>
              <a:ea typeface="Cairo"/>
              <a:cs typeface="Cairo"/>
              <a:sym typeface="Cairo"/>
            </a:endParaRPr>
          </a:p>
        </p:txBody>
      </p:sp>
      <p:sp>
        <p:nvSpPr>
          <p:cNvPr id="214" name="Google Shape;214;p33"/>
          <p:cNvSpPr txBox="1"/>
          <p:nvPr/>
        </p:nvSpPr>
        <p:spPr>
          <a:xfrm>
            <a:off x="65831" y="105976"/>
            <a:ext cx="5486400" cy="59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B5394"/>
                </a:solidFill>
                <a:latin typeface="Economica"/>
                <a:ea typeface="Economica"/>
                <a:cs typeface="Economica"/>
                <a:sym typeface="Economica"/>
              </a:rPr>
              <a:t>CONGITIVE CHANGES IN AGING: MENTAL PROCESSING</a:t>
            </a:r>
            <a:endParaRPr b="1" sz="1600">
              <a:solidFill>
                <a:srgbClr val="0B5394"/>
              </a:solidFill>
              <a:latin typeface="Economica"/>
              <a:ea typeface="Economica"/>
              <a:cs typeface="Economica"/>
              <a:sym typeface="Economica"/>
            </a:endParaRPr>
          </a:p>
          <a:p>
            <a:pPr indent="0" lvl="0" marL="0" rtl="0" algn="l">
              <a:spcBef>
                <a:spcPts val="0"/>
              </a:spcBef>
              <a:spcAft>
                <a:spcPts val="0"/>
              </a:spcAft>
              <a:buNone/>
            </a:pPr>
            <a:r>
              <a:rPr b="1" lang="en" sz="1000">
                <a:solidFill>
                  <a:schemeClr val="dk2"/>
                </a:solidFill>
                <a:latin typeface="Economica"/>
                <a:ea typeface="Economica"/>
                <a:cs typeface="Economica"/>
                <a:sym typeface="Economica"/>
              </a:rPr>
              <a:t>“Any change that occurs in any step below  will cause changes in the cognitive”</a:t>
            </a:r>
            <a:br>
              <a:rPr b="1" lang="en" sz="1600">
                <a:solidFill>
                  <a:srgbClr val="0B5394"/>
                </a:solidFill>
                <a:latin typeface="Economica"/>
                <a:ea typeface="Economica"/>
                <a:cs typeface="Economica"/>
                <a:sym typeface="Economica"/>
              </a:rPr>
            </a:br>
            <a:endParaRPr b="1" sz="1600">
              <a:solidFill>
                <a:srgbClr val="0B5394"/>
              </a:solidFill>
              <a:latin typeface="Economica"/>
              <a:ea typeface="Economica"/>
              <a:cs typeface="Economica"/>
              <a:sym typeface="Economica"/>
            </a:endParaRPr>
          </a:p>
        </p:txBody>
      </p:sp>
      <p:pic>
        <p:nvPicPr>
          <p:cNvPr id="215" name="Google Shape;215;p33"/>
          <p:cNvPicPr preferRelativeResize="0"/>
          <p:nvPr/>
        </p:nvPicPr>
        <p:blipFill rotWithShape="1">
          <a:blip r:embed="rId3">
            <a:alphaModFix/>
          </a:blip>
          <a:srcRect b="26723" l="52175" r="2120" t="36232"/>
          <a:stretch/>
        </p:blipFill>
        <p:spPr>
          <a:xfrm>
            <a:off x="583725" y="857250"/>
            <a:ext cx="5486403" cy="1880475"/>
          </a:xfrm>
          <a:prstGeom prst="rect">
            <a:avLst/>
          </a:prstGeom>
          <a:noFill/>
          <a:ln>
            <a:noFill/>
          </a:ln>
        </p:spPr>
      </p:pic>
      <p:sp>
        <p:nvSpPr>
          <p:cNvPr id="216" name="Google Shape;216;p33"/>
          <p:cNvSpPr txBox="1"/>
          <p:nvPr/>
        </p:nvSpPr>
        <p:spPr>
          <a:xfrm>
            <a:off x="290850" y="2890800"/>
            <a:ext cx="6276300" cy="26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C27BA0"/>
                </a:highlight>
                <a:latin typeface="Cairo"/>
                <a:ea typeface="Cairo"/>
                <a:cs typeface="Cairo"/>
                <a:sym typeface="Cairo"/>
              </a:rPr>
              <a:t>DECLARATIVE MEMORY OR EXPLICIT MEMORY</a:t>
            </a:r>
            <a:br>
              <a:rPr lang="en">
                <a:highlight>
                  <a:srgbClr val="C27BA0"/>
                </a:highlight>
                <a:latin typeface="Cairo"/>
                <a:ea typeface="Cairo"/>
                <a:cs typeface="Cairo"/>
                <a:sym typeface="Cairo"/>
              </a:rPr>
            </a:br>
            <a:r>
              <a:rPr lang="en">
                <a:latin typeface="Cairo"/>
                <a:ea typeface="Cairo"/>
                <a:cs typeface="Cairo"/>
                <a:sym typeface="Cairo"/>
              </a:rPr>
              <a:t> EPISODIC MEMORY</a:t>
            </a:r>
            <a:br>
              <a:rPr lang="en">
                <a:latin typeface="Cairo"/>
                <a:ea typeface="Cairo"/>
                <a:cs typeface="Cairo"/>
                <a:sym typeface="Cairo"/>
              </a:rPr>
            </a:br>
            <a:r>
              <a:rPr lang="en">
                <a:latin typeface="Cairo"/>
                <a:ea typeface="Cairo"/>
                <a:cs typeface="Cairo"/>
                <a:sym typeface="Cairo"/>
              </a:rPr>
              <a:t>(Events)  SEMANTIC MEMORY</a:t>
            </a:r>
            <a:br>
              <a:rPr lang="en">
                <a:latin typeface="Cairo"/>
                <a:ea typeface="Cairo"/>
                <a:cs typeface="Cairo"/>
                <a:sym typeface="Cairo"/>
              </a:rPr>
            </a:br>
            <a:r>
              <a:rPr lang="en">
                <a:latin typeface="Cairo"/>
                <a:ea typeface="Cairo"/>
                <a:cs typeface="Cairo"/>
                <a:sym typeface="Cairo"/>
              </a:rPr>
              <a:t>(Words, language) Late to   HIPPOCAMPUS AND IS ASSOCIATED WITH</a:t>
            </a:r>
            <a:br>
              <a:rPr lang="en">
                <a:latin typeface="Cairo"/>
                <a:ea typeface="Cairo"/>
                <a:cs typeface="Cairo"/>
                <a:sym typeface="Cairo"/>
              </a:rPr>
            </a:br>
            <a:r>
              <a:rPr lang="en">
                <a:latin typeface="Cairo"/>
                <a:ea typeface="Cairo"/>
                <a:cs typeface="Cairo"/>
                <a:sym typeface="Cairo"/>
              </a:rPr>
              <a:t>CONSCIOUSNESS </a:t>
            </a:r>
            <a:endParaRPr>
              <a:latin typeface="Cairo"/>
              <a:ea typeface="Cairo"/>
              <a:cs typeface="Cairo"/>
              <a:sym typeface="Cairo"/>
            </a:endParaRPr>
          </a:p>
          <a:p>
            <a:pPr indent="0" lvl="0" marL="0" rtl="0" algn="l">
              <a:spcBef>
                <a:spcPts val="0"/>
              </a:spcBef>
              <a:spcAft>
                <a:spcPts val="0"/>
              </a:spcAft>
              <a:buNone/>
            </a:pPr>
            <a:r>
              <a:rPr lang="en">
                <a:highlight>
                  <a:srgbClr val="B6D7A8"/>
                </a:highlight>
                <a:latin typeface="Cairo"/>
                <a:ea typeface="Cairo"/>
                <a:cs typeface="Cairo"/>
                <a:sym typeface="Cairo"/>
              </a:rPr>
              <a:t>SKILL MEMORY OR IMPLICIT MEMORY</a:t>
            </a:r>
            <a:r>
              <a:rPr lang="en">
                <a:latin typeface="Cairo"/>
                <a:ea typeface="Cairo"/>
                <a:cs typeface="Cairo"/>
                <a:sym typeface="Cairo"/>
              </a:rPr>
              <a:t>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IT DOES NOT INVOLVE</a:t>
            </a:r>
            <a:br>
              <a:rPr lang="en">
                <a:latin typeface="Cairo"/>
                <a:ea typeface="Cairo"/>
                <a:cs typeface="Cairo"/>
                <a:sym typeface="Cairo"/>
              </a:rPr>
            </a:br>
            <a:r>
              <a:rPr lang="en">
                <a:latin typeface="Cairo"/>
                <a:ea typeface="Cairo"/>
                <a:cs typeface="Cairo"/>
                <a:sym typeface="Cairo"/>
              </a:rPr>
              <a:t>AWARENESS.  INVOLVES</a:t>
            </a:r>
            <a:br>
              <a:rPr lang="en">
                <a:latin typeface="Cairo"/>
                <a:ea typeface="Cairo"/>
                <a:cs typeface="Cairo"/>
                <a:sym typeface="Cairo"/>
              </a:rPr>
            </a:br>
            <a:r>
              <a:rPr lang="en">
                <a:latin typeface="Cairo"/>
                <a:ea typeface="Cairo"/>
                <a:cs typeface="Cairo"/>
                <a:sym typeface="Cairo"/>
              </a:rPr>
              <a:t>CEREBELLUM,</a:t>
            </a:r>
            <a:br>
              <a:rPr lang="en">
                <a:latin typeface="Cairo"/>
                <a:ea typeface="Cairo"/>
                <a:cs typeface="Cairo"/>
                <a:sym typeface="Cairo"/>
              </a:rPr>
            </a:br>
            <a:r>
              <a:rPr lang="en">
                <a:latin typeface="Cairo"/>
                <a:ea typeface="Cairo"/>
                <a:cs typeface="Cairo"/>
                <a:sym typeface="Cairo"/>
              </a:rPr>
              <a:t>MOTOR CORTEX,</a:t>
            </a:r>
            <a:br>
              <a:rPr lang="en">
                <a:latin typeface="Cairo"/>
                <a:ea typeface="Cairo"/>
                <a:cs typeface="Cairo"/>
                <a:sym typeface="Cairo"/>
              </a:rPr>
            </a:br>
            <a:r>
              <a:rPr lang="en">
                <a:latin typeface="Cairo"/>
                <a:ea typeface="Cairo"/>
                <a:cs typeface="Cairo"/>
                <a:sym typeface="Cairo"/>
              </a:rPr>
              <a:t>SENSORY CORTEX,</a:t>
            </a:r>
            <a:br>
              <a:rPr lang="en">
                <a:latin typeface="Cairo"/>
                <a:ea typeface="Cairo"/>
                <a:cs typeface="Cairo"/>
                <a:sym typeface="Cairo"/>
              </a:rPr>
            </a:br>
            <a:r>
              <a:rPr lang="en">
                <a:latin typeface="Cairo"/>
                <a:ea typeface="Cairo"/>
                <a:cs typeface="Cairo"/>
                <a:sym typeface="Cairo"/>
              </a:rPr>
              <a:t>VISUAL AREAS</a:t>
            </a:r>
            <a:br>
              <a:rPr lang="en">
                <a:latin typeface="Cairo"/>
                <a:ea typeface="Cairo"/>
                <a:cs typeface="Cairo"/>
                <a:sym typeface="Cairo"/>
              </a:rPr>
            </a:br>
            <a:endParaRPr>
              <a:latin typeface="Cairo"/>
              <a:ea typeface="Cairo"/>
              <a:cs typeface="Cairo"/>
              <a:sym typeface="Cairo"/>
            </a:endParaRPr>
          </a:p>
        </p:txBody>
      </p:sp>
      <p:sp>
        <p:nvSpPr>
          <p:cNvPr id="217" name="Google Shape;217;p33"/>
          <p:cNvSpPr txBox="1"/>
          <p:nvPr/>
        </p:nvSpPr>
        <p:spPr>
          <a:xfrm>
            <a:off x="290850" y="7959975"/>
            <a:ext cx="6645600" cy="165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There is decline in mental processing via reduction of attentional ability and decline in ability in forming working memory (mainly includes </a:t>
            </a:r>
            <a:r>
              <a:rPr lang="en" u="sng">
                <a:solidFill>
                  <a:srgbClr val="FF0000"/>
                </a:solidFill>
                <a:latin typeface="Cairo"/>
                <a:ea typeface="Cairo"/>
                <a:cs typeface="Cairo"/>
                <a:sym typeface="Cairo"/>
              </a:rPr>
              <a:t>short</a:t>
            </a:r>
            <a:r>
              <a:rPr lang="en">
                <a:latin typeface="Cairo"/>
                <a:ea typeface="Cairo"/>
                <a:cs typeface="Cairo"/>
                <a:sym typeface="Cairo"/>
              </a:rPr>
              <a:t> term memory) There is decline in explicit memory that involves hippocampus (surroudings &amp; Skills) and is associated with awareness &amp; attention unlike implicit.</a:t>
            </a:r>
            <a:br>
              <a:rPr lang="en">
                <a:latin typeface="Cairo"/>
                <a:ea typeface="Cairo"/>
                <a:cs typeface="Cairo"/>
                <a:sym typeface="Cairo"/>
              </a:rPr>
            </a:br>
            <a:endParaRPr>
              <a:latin typeface="Cairo"/>
              <a:ea typeface="Cairo"/>
              <a:cs typeface="Cairo"/>
              <a:sym typeface="Cairo"/>
            </a:endParaRPr>
          </a:p>
        </p:txBody>
      </p:sp>
      <p:sp>
        <p:nvSpPr>
          <p:cNvPr id="218" name="Google Shape;218;p33"/>
          <p:cNvSpPr txBox="1"/>
          <p:nvPr/>
        </p:nvSpPr>
        <p:spPr>
          <a:xfrm>
            <a:off x="262200" y="5693175"/>
            <a:ext cx="6333600" cy="2451300"/>
          </a:xfrm>
          <a:prstGeom prst="rect">
            <a:avLst/>
          </a:prstGeom>
          <a:noFill/>
          <a:ln cap="flat" cmpd="sng" w="9525">
            <a:solidFill>
              <a:srgbClr val="B7B7B7"/>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99999"/>
                </a:solidFill>
                <a:latin typeface="Cairo"/>
                <a:ea typeface="Cairo"/>
                <a:cs typeface="Cairo"/>
                <a:sym typeface="Cairo"/>
              </a:rPr>
              <a:t>Explicit memory (also called "declarative memory") is one of the two major subdivisions of long-term memory. (The other is implicit memory.) Explicit memory requires </a:t>
            </a:r>
            <a:r>
              <a:rPr b="1" lang="en" sz="1200">
                <a:solidFill>
                  <a:srgbClr val="999999"/>
                </a:solidFill>
                <a:latin typeface="Cairo"/>
                <a:ea typeface="Cairo"/>
                <a:cs typeface="Cairo"/>
                <a:sym typeface="Cairo"/>
              </a:rPr>
              <a:t>conscious</a:t>
            </a:r>
            <a:r>
              <a:rPr lang="en" sz="1200">
                <a:solidFill>
                  <a:srgbClr val="999999"/>
                </a:solidFill>
                <a:latin typeface="Cairo"/>
                <a:ea typeface="Cairo"/>
                <a:cs typeface="Cairo"/>
                <a:sym typeface="Cairo"/>
              </a:rPr>
              <a:t> thought—such as recalling who came to dinner last night or naming animals that live in the rainforest. It's what most people have in mind when they think of "memory," and whether theirs is good or bad. Explicit memory is often associative; your brain links memories together. For example, when you think of a word or occasion, such as an automobile, your memory can bring up a whole host of associated memories—from carburetors to your commute to a family road trip to a thousand other things.</a:t>
            </a:r>
            <a:endParaRPr sz="1200">
              <a:solidFill>
                <a:srgbClr val="999999"/>
              </a:solidFill>
              <a:latin typeface="Cairo"/>
              <a:ea typeface="Cairo"/>
              <a:cs typeface="Cairo"/>
              <a:sym typeface="Cairo"/>
            </a:endParaRPr>
          </a:p>
          <a:p>
            <a:pPr indent="0" lvl="0" marL="0" rtl="0" algn="l">
              <a:spcBef>
                <a:spcPts val="0"/>
              </a:spcBef>
              <a:spcAft>
                <a:spcPts val="0"/>
              </a:spcAft>
              <a:buNone/>
            </a:pPr>
            <a:r>
              <a:rPr lang="en" sz="1200">
                <a:solidFill>
                  <a:srgbClr val="999999"/>
                </a:solidFill>
                <a:latin typeface="Cairo"/>
                <a:ea typeface="Cairo"/>
                <a:cs typeface="Cairo"/>
                <a:sym typeface="Cairo"/>
              </a:rPr>
              <a:t>Implicit memory is sometimes referred to as </a:t>
            </a:r>
            <a:r>
              <a:rPr b="1" lang="en" sz="1200">
                <a:solidFill>
                  <a:srgbClr val="999999"/>
                </a:solidFill>
                <a:latin typeface="Cairo"/>
                <a:ea typeface="Cairo"/>
                <a:cs typeface="Cairo"/>
                <a:sym typeface="Cairo"/>
              </a:rPr>
              <a:t>unconscious</a:t>
            </a:r>
            <a:r>
              <a:rPr lang="en" sz="1200">
                <a:solidFill>
                  <a:srgbClr val="999999"/>
                </a:solidFill>
                <a:latin typeface="Cairo"/>
                <a:ea typeface="Cairo"/>
                <a:cs typeface="Cairo"/>
                <a:sym typeface="Cairo"/>
              </a:rPr>
              <a:t> memory or automatic memory. Implicit memory uses past experiences to remember things without thinking about them. The performance of implicit memory is enabled by previous experiences, no matter how long ago those experiences occurred.EXTRA!!</a:t>
            </a:r>
            <a:endParaRPr sz="1200">
              <a:solidFill>
                <a:srgbClr val="999999"/>
              </a:solidFill>
              <a:latin typeface="Cairo"/>
              <a:ea typeface="Cairo"/>
              <a:cs typeface="Cairo"/>
              <a:sym typeface="Cairo"/>
            </a:endParaRPr>
          </a:p>
          <a:p>
            <a:pPr indent="0" lvl="0" marL="0" rtl="0" algn="l">
              <a:spcBef>
                <a:spcPts val="0"/>
              </a:spcBef>
              <a:spcAft>
                <a:spcPts val="0"/>
              </a:spcAft>
              <a:buNone/>
            </a:pPr>
            <a:r>
              <a:t/>
            </a:r>
            <a:endParaRPr sz="1200">
              <a:solidFill>
                <a:srgbClr val="999999"/>
              </a:solidFill>
              <a:latin typeface="Cairo"/>
              <a:ea typeface="Cairo"/>
              <a:cs typeface="Cairo"/>
              <a:sym typeface="Cai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4"/>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24th Lecture  ∣ The Physiology Team</a:t>
            </a:r>
            <a:endParaRPr b="1">
              <a:solidFill>
                <a:srgbClr val="2C5072"/>
              </a:solidFill>
              <a:latin typeface="Cairo"/>
              <a:ea typeface="Cairo"/>
              <a:cs typeface="Cairo"/>
              <a:sym typeface="Cairo"/>
            </a:endParaRPr>
          </a:p>
        </p:txBody>
      </p:sp>
      <p:sp>
        <p:nvSpPr>
          <p:cNvPr id="224" name="Google Shape;224;p34"/>
          <p:cNvSpPr txBox="1"/>
          <p:nvPr/>
        </p:nvSpPr>
        <p:spPr>
          <a:xfrm>
            <a:off x="117751" y="111875"/>
            <a:ext cx="6576300" cy="421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Char char="❖"/>
            </a:pPr>
            <a:r>
              <a:rPr b="1" i="1" lang="en">
                <a:solidFill>
                  <a:srgbClr val="073763"/>
                </a:solidFill>
              </a:rPr>
              <a:t>Describe brain changes in aging</a:t>
            </a:r>
            <a:endParaRPr b="1" sz="1100">
              <a:solidFill>
                <a:srgbClr val="0B5394"/>
              </a:solidFill>
              <a:latin typeface="Economica"/>
              <a:ea typeface="Economica"/>
              <a:cs typeface="Economica"/>
              <a:sym typeface="Economica"/>
            </a:endParaRPr>
          </a:p>
        </p:txBody>
      </p:sp>
      <p:sp>
        <p:nvSpPr>
          <p:cNvPr id="225" name="Google Shape;225;p34"/>
          <p:cNvSpPr txBox="1"/>
          <p:nvPr/>
        </p:nvSpPr>
        <p:spPr>
          <a:xfrm>
            <a:off x="341450" y="818777"/>
            <a:ext cx="6081900" cy="45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B5394"/>
                </a:solidFill>
                <a:highlight>
                  <a:srgbClr val="D0E0E3"/>
                </a:highlight>
                <a:latin typeface="Cairo"/>
                <a:ea typeface="Cairo"/>
                <a:cs typeface="Cairo"/>
                <a:sym typeface="Cairo"/>
              </a:rPr>
              <a:t>Nervous System changes</a:t>
            </a:r>
            <a:br>
              <a:rPr b="1" lang="en" sz="1600">
                <a:solidFill>
                  <a:srgbClr val="0B5394"/>
                </a:solidFill>
                <a:highlight>
                  <a:srgbClr val="D0E0E3"/>
                </a:highlight>
                <a:latin typeface="Cairo"/>
                <a:ea typeface="Cairo"/>
                <a:cs typeface="Cairo"/>
                <a:sym typeface="Cairo"/>
              </a:rPr>
            </a:br>
            <a:endParaRPr b="1" sz="1600">
              <a:solidFill>
                <a:srgbClr val="0B5394"/>
              </a:solidFill>
              <a:highlight>
                <a:srgbClr val="D0E0E3"/>
              </a:highlight>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Aging leads to increased cerebral amyloid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Average amount of brain protein is reduced with a</a:t>
            </a:r>
            <a:br>
              <a:rPr lang="en">
                <a:latin typeface="Cairo"/>
                <a:ea typeface="Cairo"/>
                <a:cs typeface="Cairo"/>
                <a:sym typeface="Cairo"/>
              </a:rPr>
            </a:br>
            <a:r>
              <a:rPr lang="en">
                <a:latin typeface="Cairo"/>
                <a:ea typeface="Cairo"/>
                <a:cs typeface="Cairo"/>
                <a:sym typeface="Cairo"/>
              </a:rPr>
              <a:t>marked loss in multiple enzymes (carbonic anhydrase and the dehydrogenases) but with a relative increase in abnormal proteins such as amyloid in tangles and plaques.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Loss of RNA (messenger and transcription)</a:t>
            </a:r>
            <a:r>
              <a:rPr lang="en" sz="1000">
                <a:solidFill>
                  <a:schemeClr val="dk2"/>
                </a:solidFill>
                <a:latin typeface="Cairo"/>
                <a:ea typeface="Cairo"/>
                <a:cs typeface="Cairo"/>
                <a:sym typeface="Cairo"/>
              </a:rPr>
              <a:t>”</a:t>
            </a:r>
            <a:r>
              <a:rPr lang="en" sz="1000">
                <a:solidFill>
                  <a:schemeClr val="dk2"/>
                </a:solidFill>
                <a:latin typeface="Cairo"/>
                <a:ea typeface="Cairo"/>
                <a:cs typeface="Cairo"/>
                <a:sym typeface="Cairo"/>
              </a:rPr>
              <a:t>responsible</a:t>
            </a:r>
            <a:r>
              <a:rPr lang="en" sz="1000">
                <a:solidFill>
                  <a:schemeClr val="dk2"/>
                </a:solidFill>
                <a:latin typeface="Cairo"/>
                <a:ea typeface="Cairo"/>
                <a:cs typeface="Cairo"/>
                <a:sym typeface="Cairo"/>
              </a:rPr>
              <a:t> for protein and neurotransmitter synthesis”</a:t>
            </a:r>
            <a:r>
              <a:rPr lang="en">
                <a:latin typeface="Cairo"/>
                <a:ea typeface="Cairo"/>
                <a:cs typeface="Cairo"/>
                <a:sym typeface="Cairo"/>
              </a:rPr>
              <a:t> but not DNA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Loss of lipids, and lipid turnover rate, and a decrease in catabolism and synthesis.</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Neuronal loss is normal in the aging brain but the</a:t>
            </a:r>
            <a:r>
              <a:rPr lang="en" u="sng">
                <a:latin typeface="Cairo"/>
                <a:ea typeface="Cairo"/>
                <a:cs typeface="Cairo"/>
                <a:sym typeface="Cairo"/>
              </a:rPr>
              <a:t> ability to learn remains generally unchanged </a:t>
            </a:r>
            <a:endParaRPr u="sng">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There is loss of dendritic arborization</a:t>
            </a:r>
            <a:r>
              <a:rPr lang="en" sz="1000">
                <a:solidFill>
                  <a:schemeClr val="dk2"/>
                </a:solidFill>
                <a:latin typeface="Cairo"/>
                <a:ea typeface="Cairo"/>
                <a:cs typeface="Cairo"/>
                <a:sym typeface="Cairo"/>
              </a:rPr>
              <a:t>”less communication between neurons”.</a:t>
            </a:r>
            <a:endParaRPr>
              <a:latin typeface="Cairo"/>
              <a:ea typeface="Cairo"/>
              <a:cs typeface="Cairo"/>
              <a:sym typeface="Cairo"/>
            </a:endParaRPr>
          </a:p>
          <a:p>
            <a:pPr indent="-317500" lvl="0" marL="457200" rtl="0" algn="l">
              <a:spcBef>
                <a:spcPts val="0"/>
              </a:spcBef>
              <a:spcAft>
                <a:spcPts val="0"/>
              </a:spcAft>
              <a:buClr>
                <a:srgbClr val="FF0000"/>
              </a:buClr>
              <a:buSzPts val="1400"/>
              <a:buFont typeface="Cairo"/>
              <a:buChar char="●"/>
            </a:pPr>
            <a:r>
              <a:rPr lang="en">
                <a:solidFill>
                  <a:srgbClr val="FF0000"/>
                </a:solidFill>
                <a:latin typeface="Cairo"/>
                <a:ea typeface="Cairo"/>
                <a:cs typeface="Cairo"/>
                <a:sym typeface="Cairo"/>
              </a:rPr>
              <a:t>Recall memory is affected more than cognitive function in normal aging</a:t>
            </a:r>
            <a:r>
              <a:rPr lang="en" sz="1000">
                <a:solidFill>
                  <a:schemeClr val="dk2"/>
                </a:solidFill>
                <a:latin typeface="Cairo"/>
                <a:ea typeface="Cairo"/>
                <a:cs typeface="Cairo"/>
                <a:sym typeface="Cairo"/>
              </a:rPr>
              <a:t>بينسى اللي قلته اكثر من انه مايفهم كلامك </a:t>
            </a:r>
            <a:endParaRPr>
              <a:solidFill>
                <a:srgbClr val="FF0000"/>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Cerebral atrophy shows up on CTs and MRI scans</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Reduced Sympathetic nervous system activity </a:t>
            </a:r>
            <a:r>
              <a:rPr lang="en" sz="1000">
                <a:solidFill>
                  <a:schemeClr val="dk2"/>
                </a:solidFill>
                <a:latin typeface="Cairo"/>
                <a:ea typeface="Cairo"/>
                <a:cs typeface="Cairo"/>
                <a:sym typeface="Cairo"/>
              </a:rPr>
              <a:t>هي ميزة انهم يصيرون هاديين  </a:t>
            </a:r>
            <a:r>
              <a:rPr lang="en" sz="1000">
                <a:solidFill>
                  <a:schemeClr val="dk2"/>
                </a:solidFill>
                <a:latin typeface="Cairo"/>
                <a:ea typeface="Cairo"/>
                <a:cs typeface="Cairo"/>
                <a:sym typeface="Cairo"/>
              </a:rPr>
              <a:t>bradycardia </a:t>
            </a:r>
            <a:r>
              <a:rPr lang="en" sz="1000">
                <a:solidFill>
                  <a:schemeClr val="dk2"/>
                </a:solidFill>
                <a:latin typeface="Cairo"/>
                <a:ea typeface="Cairo"/>
                <a:cs typeface="Cairo"/>
                <a:sym typeface="Cairo"/>
              </a:rPr>
              <a:t>وعندهم طولة بال بس بنفس الوقت لها ريسك فاكتور مهم هو </a:t>
            </a:r>
            <a:r>
              <a:rPr lang="en" sz="1000">
                <a:solidFill>
                  <a:schemeClr val="dk2"/>
                </a:solidFill>
                <a:latin typeface="Cairo"/>
                <a:ea typeface="Cairo"/>
                <a:cs typeface="Cairo"/>
                <a:sym typeface="Cairo"/>
              </a:rPr>
              <a:t>ال </a:t>
            </a:r>
            <a:endParaRPr sz="1000">
              <a:solidFill>
                <a:schemeClr val="dk2"/>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Reduced Neurotransmitter levels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Changes in sleep patterns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Abnormalities in EEG tracings </a:t>
            </a:r>
            <a:r>
              <a:rPr lang="en" sz="1000">
                <a:solidFill>
                  <a:schemeClr val="dk2"/>
                </a:solidFill>
                <a:latin typeface="Cairo"/>
                <a:ea typeface="Cairo"/>
                <a:cs typeface="Cairo"/>
                <a:sym typeface="Cairo"/>
              </a:rPr>
              <a:t>لما نسوي لهم بيكون الاختلاف واضح في الاي جي جي بينهم وبين الاطفال والشباب</a:t>
            </a:r>
            <a:endParaRPr sz="1000">
              <a:solidFill>
                <a:schemeClr val="dk2"/>
              </a:solidFill>
              <a:latin typeface="Cairo"/>
              <a:ea typeface="Cairo"/>
              <a:cs typeface="Cairo"/>
              <a:sym typeface="Cairo"/>
            </a:endParaRPr>
          </a:p>
          <a:p>
            <a:pPr indent="-317500" lvl="0" marL="457200" rtl="0" algn="l">
              <a:spcBef>
                <a:spcPts val="0"/>
              </a:spcBef>
              <a:spcAft>
                <a:spcPts val="0"/>
              </a:spcAft>
              <a:buSzPts val="1400"/>
              <a:buChar char="●"/>
            </a:pPr>
            <a:r>
              <a:rPr lang="en">
                <a:latin typeface="Cairo"/>
                <a:ea typeface="Cairo"/>
                <a:cs typeface="Cairo"/>
                <a:sym typeface="Cairo"/>
              </a:rPr>
              <a:t>Increased risk of stroke</a:t>
            </a:r>
            <a:r>
              <a:rPr lang="en" sz="1000">
                <a:solidFill>
                  <a:schemeClr val="dk2"/>
                </a:solidFill>
                <a:latin typeface="Cairo"/>
                <a:ea typeface="Cairo"/>
                <a:cs typeface="Cairo"/>
                <a:sym typeface="Cairo"/>
              </a:rPr>
              <a:t> “because of the changes that occur in cerebral blood vessels”.</a:t>
            </a:r>
            <a:br>
              <a:rPr lang="en">
                <a:latin typeface="Cairo"/>
                <a:ea typeface="Cairo"/>
                <a:cs typeface="Cairo"/>
                <a:sym typeface="Cairo"/>
              </a:rPr>
            </a:br>
            <a:endParaRPr>
              <a:latin typeface="Cairo"/>
              <a:ea typeface="Cairo"/>
              <a:cs typeface="Cairo"/>
              <a:sym typeface="Cairo"/>
            </a:endParaRPr>
          </a:p>
        </p:txBody>
      </p:sp>
      <p:sp>
        <p:nvSpPr>
          <p:cNvPr id="226" name="Google Shape;226;p34"/>
          <p:cNvSpPr txBox="1"/>
          <p:nvPr/>
        </p:nvSpPr>
        <p:spPr>
          <a:xfrm>
            <a:off x="465650" y="6296525"/>
            <a:ext cx="6081900" cy="201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B5394"/>
                </a:solidFill>
                <a:highlight>
                  <a:srgbClr val="D0E0E3"/>
                </a:highlight>
                <a:latin typeface="Cairo"/>
                <a:ea typeface="Cairo"/>
                <a:cs typeface="Cairo"/>
                <a:sym typeface="Cairo"/>
              </a:rPr>
              <a:t>Geriatric Syndromes</a:t>
            </a:r>
            <a:br>
              <a:rPr b="1" lang="en" sz="1600">
                <a:solidFill>
                  <a:srgbClr val="0B5394"/>
                </a:solidFill>
                <a:highlight>
                  <a:srgbClr val="D0E0E3"/>
                </a:highlight>
                <a:latin typeface="Cairo"/>
                <a:ea typeface="Cairo"/>
                <a:cs typeface="Cairo"/>
                <a:sym typeface="Cairo"/>
              </a:rPr>
            </a:br>
            <a:endParaRPr b="1" sz="1600">
              <a:solidFill>
                <a:srgbClr val="0B5394"/>
              </a:solidFill>
              <a:highlight>
                <a:srgbClr val="D0E0E3"/>
              </a:highlight>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Dementia</a:t>
            </a:r>
            <a:r>
              <a:rPr lang="en">
                <a:solidFill>
                  <a:srgbClr val="999999"/>
                </a:solidFill>
                <a:latin typeface="Cairo"/>
                <a:ea typeface="Cairo"/>
                <a:cs typeface="Cairo"/>
                <a:sym typeface="Cairo"/>
              </a:rPr>
              <a:t> (gradual) </a:t>
            </a:r>
            <a:r>
              <a:rPr lang="en">
                <a:latin typeface="Cairo"/>
                <a:ea typeface="Cairo"/>
                <a:cs typeface="Cairo"/>
                <a:sym typeface="Cairo"/>
              </a:rPr>
              <a:t>and Delirium</a:t>
            </a:r>
            <a:r>
              <a:rPr lang="en">
                <a:solidFill>
                  <a:srgbClr val="999999"/>
                </a:solidFill>
                <a:latin typeface="Cairo"/>
                <a:ea typeface="Cairo"/>
                <a:cs typeface="Cairo"/>
                <a:sym typeface="Cairo"/>
              </a:rPr>
              <a:t> (sudden)</a:t>
            </a:r>
            <a:endParaRPr>
              <a:solidFill>
                <a:srgbClr val="999999"/>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Falls</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Urinary Incontinence</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Pressure Ulcers</a:t>
            </a:r>
            <a:r>
              <a:rPr lang="en" sz="1000">
                <a:solidFill>
                  <a:srgbClr val="999999"/>
                </a:solidFill>
                <a:latin typeface="Cairo"/>
                <a:ea typeface="Cairo"/>
                <a:cs typeface="Cairo"/>
                <a:sym typeface="Cairo"/>
              </a:rPr>
              <a:t>التقرحات غالبا تحصل عندما یكون الشخص ملازم للسریر فتتكون من الضغط المستمر للمنطقة (یكون الضغط بین العظم والسریر</a:t>
            </a:r>
            <a:endParaRPr sz="1000">
              <a:solidFill>
                <a:srgbClr val="999999"/>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Functional Decline</a:t>
            </a:r>
            <a:br>
              <a:rPr lang="en">
                <a:latin typeface="Cairo"/>
                <a:ea typeface="Cairo"/>
                <a:cs typeface="Cairo"/>
                <a:sym typeface="Cairo"/>
              </a:rPr>
            </a:br>
            <a:endParaRPr>
              <a:latin typeface="Cairo"/>
              <a:ea typeface="Cairo"/>
              <a:cs typeface="Cairo"/>
              <a:sym typeface="Cairo"/>
            </a:endParaRPr>
          </a:p>
        </p:txBody>
      </p:sp>
      <p:cxnSp>
        <p:nvCxnSpPr>
          <p:cNvPr id="227" name="Google Shape;227;p34"/>
          <p:cNvCxnSpPr/>
          <p:nvPr/>
        </p:nvCxnSpPr>
        <p:spPr>
          <a:xfrm>
            <a:off x="1251945" y="6060002"/>
            <a:ext cx="4260900" cy="12900"/>
          </a:xfrm>
          <a:prstGeom prst="straightConnector1">
            <a:avLst/>
          </a:prstGeom>
          <a:noFill/>
          <a:ln cap="flat" cmpd="sng" w="9525">
            <a:solidFill>
              <a:schemeClr val="dk2"/>
            </a:solidFill>
            <a:prstDash val="dashDot"/>
            <a:round/>
            <a:headEnd len="med" w="med" type="stealth"/>
            <a:tailEnd len="med" w="med" type="stealth"/>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5"/>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24th Lecture  ∣ The Physiology Team</a:t>
            </a:r>
            <a:endParaRPr b="1">
              <a:solidFill>
                <a:srgbClr val="2C5072"/>
              </a:solidFill>
              <a:latin typeface="Cairo"/>
              <a:ea typeface="Cairo"/>
              <a:cs typeface="Cairo"/>
              <a:sym typeface="Cairo"/>
            </a:endParaRPr>
          </a:p>
        </p:txBody>
      </p:sp>
      <p:sp>
        <p:nvSpPr>
          <p:cNvPr id="233" name="Google Shape;233;p35"/>
          <p:cNvSpPr txBox="1"/>
          <p:nvPr/>
        </p:nvSpPr>
        <p:spPr>
          <a:xfrm>
            <a:off x="-6" y="11"/>
            <a:ext cx="5335200" cy="594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Char char="❖"/>
            </a:pPr>
            <a:r>
              <a:rPr b="1" i="1" lang="en">
                <a:solidFill>
                  <a:srgbClr val="073763"/>
                </a:solidFill>
              </a:rPr>
              <a:t>Describe memory changes in aging</a:t>
            </a:r>
            <a:endParaRPr b="1" i="1">
              <a:solidFill>
                <a:srgbClr val="FF0000"/>
              </a:solidFill>
            </a:endParaRPr>
          </a:p>
        </p:txBody>
      </p:sp>
      <p:sp>
        <p:nvSpPr>
          <p:cNvPr id="234" name="Google Shape;234;p35"/>
          <p:cNvSpPr txBox="1"/>
          <p:nvPr/>
        </p:nvSpPr>
        <p:spPr>
          <a:xfrm>
            <a:off x="164075" y="478350"/>
            <a:ext cx="6389100" cy="30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B5394"/>
                </a:solidFill>
                <a:highlight>
                  <a:srgbClr val="D0E0E3"/>
                </a:highlight>
                <a:latin typeface="Economica"/>
                <a:ea typeface="Economica"/>
                <a:cs typeface="Economica"/>
                <a:sym typeface="Economica"/>
              </a:rPr>
              <a:t>Alzheimer’s Disease</a:t>
            </a:r>
            <a:endParaRPr sz="1600">
              <a:solidFill>
                <a:srgbClr val="0B5394"/>
              </a:solidFill>
              <a:highlight>
                <a:srgbClr val="D0E0E3"/>
              </a:highlight>
              <a:latin typeface="Economica"/>
              <a:ea typeface="Economica"/>
              <a:cs typeface="Economica"/>
              <a:sym typeface="Economica"/>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Alzheimer’s disease is defined as premature aging of the brain, usually beginning in mid-adult life and progressing rapidly to extreme loss of mental powers similar to that seen in very, very old age.</a:t>
            </a:r>
            <a:r>
              <a:rPr lang="en" sz="1000">
                <a:solidFill>
                  <a:schemeClr val="dk2"/>
                </a:solidFill>
                <a:latin typeface="Cairo"/>
                <a:ea typeface="Cairo"/>
                <a:cs typeface="Cairo"/>
                <a:sym typeface="Cairo"/>
              </a:rPr>
              <a:t>مثلا عمره ٤٠ والتغيرات اللي صارت له كانها بواحد عمره ٩٠</a:t>
            </a:r>
            <a:endParaRPr sz="1000">
              <a:solidFill>
                <a:schemeClr val="dk2"/>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Features of Alzheimer’s disease:</a:t>
            </a:r>
            <a:endParaRPr>
              <a:solidFill>
                <a:schemeClr val="dk1"/>
              </a:solidFill>
              <a:latin typeface="Cairo"/>
              <a:ea typeface="Cairo"/>
              <a:cs typeface="Cairo"/>
              <a:sym typeface="Cairo"/>
            </a:endParaRPr>
          </a:p>
          <a:p>
            <a:pPr indent="-317500" lvl="1" marL="9144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an </a:t>
            </a:r>
            <a:r>
              <a:rPr b="1" lang="en">
                <a:solidFill>
                  <a:schemeClr val="dk1"/>
                </a:solidFill>
                <a:latin typeface="Cairo"/>
                <a:ea typeface="Cairo"/>
                <a:cs typeface="Cairo"/>
                <a:sym typeface="Cairo"/>
              </a:rPr>
              <a:t>amnesic</a:t>
            </a:r>
            <a:r>
              <a:rPr lang="en">
                <a:solidFill>
                  <a:schemeClr val="dk1"/>
                </a:solidFill>
                <a:latin typeface="Cairo"/>
                <a:ea typeface="Cairo"/>
                <a:cs typeface="Cairo"/>
                <a:sym typeface="Cairo"/>
              </a:rPr>
              <a:t> type of memory impairment.</a:t>
            </a:r>
            <a:r>
              <a:rPr lang="en" sz="1000">
                <a:solidFill>
                  <a:srgbClr val="999999"/>
                </a:solidFill>
                <a:latin typeface="Cairo"/>
                <a:ea typeface="Cairo"/>
                <a:cs typeface="Cairo"/>
                <a:sym typeface="Cairo"/>
              </a:rPr>
              <a:t>یبدأ ینسى ( ناس، اماكن، عناوین،طرق ) الخ</a:t>
            </a:r>
            <a:endParaRPr sz="1000">
              <a:solidFill>
                <a:srgbClr val="999999"/>
              </a:solidFill>
              <a:latin typeface="Cairo"/>
              <a:ea typeface="Cairo"/>
              <a:cs typeface="Cairo"/>
              <a:sym typeface="Cairo"/>
            </a:endParaRPr>
          </a:p>
          <a:p>
            <a:pPr indent="-317500" lvl="1" marL="9144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deterioration of language.</a:t>
            </a:r>
            <a:r>
              <a:rPr lang="en" sz="1000">
                <a:solidFill>
                  <a:srgbClr val="999999"/>
                </a:solidFill>
                <a:latin typeface="Cairo"/>
                <a:ea typeface="Cairo"/>
                <a:cs typeface="Cairo"/>
                <a:sym typeface="Cairo"/>
              </a:rPr>
              <a:t>ینسون بعض الكلمات وبعض اللغات ینساها یسمعها بس مایعرف معناها </a:t>
            </a:r>
            <a:endParaRPr sz="1000">
              <a:solidFill>
                <a:srgbClr val="999999"/>
              </a:solidFill>
              <a:latin typeface="Cairo"/>
              <a:ea typeface="Cairo"/>
              <a:cs typeface="Cairo"/>
              <a:sym typeface="Cairo"/>
            </a:endParaRPr>
          </a:p>
          <a:p>
            <a:pPr indent="-317500" lvl="1" marL="9144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visuospatial deficits.</a:t>
            </a:r>
            <a:r>
              <a:rPr lang="en" sz="1000">
                <a:solidFill>
                  <a:srgbClr val="999999"/>
                </a:solidFill>
                <a:latin typeface="Cairo"/>
                <a:ea typeface="Cairo"/>
                <a:cs typeface="Cairo"/>
                <a:sym typeface="Cairo"/>
              </a:rPr>
              <a:t>مثلا یطلع من البیت ولا یعرف طریق الرجوع الیه لانه نسى الاتجاهات </a:t>
            </a:r>
            <a:endParaRPr sz="1000">
              <a:solidFill>
                <a:srgbClr val="999999"/>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Motor and sensory abnormalities, gait disturbances, and seizures are uncommon until the late phases of the disease.</a:t>
            </a:r>
            <a:endParaRPr>
              <a:solidFill>
                <a:schemeClr val="dk1"/>
              </a:solidFill>
              <a:latin typeface="Cairo"/>
              <a:ea typeface="Cairo"/>
              <a:cs typeface="Cairo"/>
              <a:sym typeface="Cairo"/>
            </a:endParaRPr>
          </a:p>
          <a:p>
            <a:pPr indent="0" lvl="0" marL="457200" rtl="1" algn="r">
              <a:spcBef>
                <a:spcPts val="0"/>
              </a:spcBef>
              <a:spcAft>
                <a:spcPts val="0"/>
              </a:spcAft>
              <a:buNone/>
            </a:pPr>
            <a:r>
              <a:rPr lang="en" sz="1000">
                <a:solidFill>
                  <a:srgbClr val="999999"/>
                </a:solidFill>
                <a:latin typeface="Cairo"/>
                <a:ea typeface="Cairo"/>
                <a:cs typeface="Cairo"/>
                <a:sym typeface="Cairo"/>
              </a:rPr>
              <a:t>غالبا الزهایمر في بدایاته یؤثر على الـsensory والـfunctions brain higher ،اما الـfunctions motor یؤثر علیهم في المراحل المتقدمة من المرض</a:t>
            </a:r>
            <a:endParaRPr sz="1000">
              <a:solidFill>
                <a:srgbClr val="999999"/>
              </a:solidFill>
              <a:latin typeface="Cairo"/>
              <a:ea typeface="Cairo"/>
              <a:cs typeface="Cairo"/>
              <a:sym typeface="Cairo"/>
            </a:endParaRPr>
          </a:p>
        </p:txBody>
      </p:sp>
      <p:cxnSp>
        <p:nvCxnSpPr>
          <p:cNvPr id="235" name="Google Shape;235;p35"/>
          <p:cNvCxnSpPr/>
          <p:nvPr/>
        </p:nvCxnSpPr>
        <p:spPr>
          <a:xfrm>
            <a:off x="755270" y="3456922"/>
            <a:ext cx="4260900" cy="12900"/>
          </a:xfrm>
          <a:prstGeom prst="straightConnector1">
            <a:avLst/>
          </a:prstGeom>
          <a:noFill/>
          <a:ln cap="flat" cmpd="sng" w="9525">
            <a:solidFill>
              <a:schemeClr val="dk2"/>
            </a:solidFill>
            <a:prstDash val="dashDot"/>
            <a:round/>
            <a:headEnd len="med" w="med" type="stealth"/>
            <a:tailEnd len="med" w="med" type="stealth"/>
          </a:ln>
        </p:spPr>
      </p:cxnSp>
      <p:sp>
        <p:nvSpPr>
          <p:cNvPr id="236" name="Google Shape;236;p35"/>
          <p:cNvSpPr txBox="1"/>
          <p:nvPr/>
        </p:nvSpPr>
        <p:spPr>
          <a:xfrm>
            <a:off x="406250" y="3456925"/>
            <a:ext cx="3850500" cy="20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B5394"/>
                </a:solidFill>
                <a:highlight>
                  <a:srgbClr val="D0E0E3"/>
                </a:highlight>
                <a:latin typeface="Economica"/>
                <a:ea typeface="Economica"/>
                <a:cs typeface="Economica"/>
                <a:sym typeface="Economica"/>
              </a:rPr>
              <a:t>Amyloid Plaques</a:t>
            </a:r>
            <a:endParaRPr sz="1600">
              <a:solidFill>
                <a:srgbClr val="0B5394"/>
              </a:solidFill>
              <a:highlight>
                <a:srgbClr val="D0E0E3"/>
              </a:highlight>
              <a:latin typeface="Economica"/>
              <a:ea typeface="Economica"/>
              <a:cs typeface="Economica"/>
              <a:sym typeface="Economica"/>
            </a:endParaRPr>
          </a:p>
          <a:p>
            <a:pPr indent="-317500" lvl="0" marL="457200" rtl="0" algn="l">
              <a:spcBef>
                <a:spcPts val="0"/>
              </a:spcBef>
              <a:spcAft>
                <a:spcPts val="0"/>
              </a:spcAft>
              <a:buSzPts val="1400"/>
              <a:buFont typeface="Cairo"/>
              <a:buChar char="●"/>
            </a:pPr>
            <a:r>
              <a:rPr b="1" lang="en">
                <a:latin typeface="Cairo"/>
                <a:ea typeface="Cairo"/>
                <a:cs typeface="Cairo"/>
                <a:sym typeface="Cairo"/>
              </a:rPr>
              <a:t>It is </a:t>
            </a:r>
            <a:r>
              <a:rPr b="1" lang="en">
                <a:solidFill>
                  <a:srgbClr val="FF0000"/>
                </a:solidFill>
                <a:latin typeface="Cairo"/>
                <a:ea typeface="Cairo"/>
                <a:cs typeface="Cairo"/>
                <a:sym typeface="Cairo"/>
              </a:rPr>
              <a:t>hallmark</a:t>
            </a:r>
            <a:r>
              <a:rPr b="1" lang="en">
                <a:latin typeface="Cairo"/>
                <a:ea typeface="Cairo"/>
                <a:cs typeface="Cairo"/>
                <a:sym typeface="Cairo"/>
              </a:rPr>
              <a:t> of Alzheimer's disease. </a:t>
            </a:r>
            <a:endParaRPr b="1">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There is accumulation of amyloid plaques between nerve cells (neurons) in the brain. Amyloid is a general term for protein fragments that the body produces normally. Beta amyloid is a protein fragment snipped from an amyloid precursor protein (APP).</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In a healthy brain, these protein fragments are broken down and eliminated. In Alzheimer's disease, the fragments accumulate to form hard, insoluble plaques.</a:t>
            </a:r>
            <a:endParaRPr>
              <a:latin typeface="Cairo"/>
              <a:ea typeface="Cairo"/>
              <a:cs typeface="Cairo"/>
              <a:sym typeface="Cairo"/>
            </a:endParaRPr>
          </a:p>
        </p:txBody>
      </p:sp>
      <p:cxnSp>
        <p:nvCxnSpPr>
          <p:cNvPr id="237" name="Google Shape;237;p35"/>
          <p:cNvCxnSpPr/>
          <p:nvPr/>
        </p:nvCxnSpPr>
        <p:spPr>
          <a:xfrm>
            <a:off x="1298545" y="6645197"/>
            <a:ext cx="4260900" cy="12900"/>
          </a:xfrm>
          <a:prstGeom prst="straightConnector1">
            <a:avLst/>
          </a:prstGeom>
          <a:noFill/>
          <a:ln cap="flat" cmpd="sng" w="9525">
            <a:solidFill>
              <a:schemeClr val="dk2"/>
            </a:solidFill>
            <a:prstDash val="dashDot"/>
            <a:round/>
            <a:headEnd len="med" w="med" type="stealth"/>
            <a:tailEnd len="med" w="med" type="stealth"/>
          </a:ln>
        </p:spPr>
      </p:cxnSp>
      <p:sp>
        <p:nvSpPr>
          <p:cNvPr id="238" name="Google Shape;238;p35"/>
          <p:cNvSpPr txBox="1"/>
          <p:nvPr/>
        </p:nvSpPr>
        <p:spPr>
          <a:xfrm>
            <a:off x="406250" y="6726891"/>
            <a:ext cx="3938700" cy="26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B5394"/>
                </a:solidFill>
                <a:highlight>
                  <a:srgbClr val="D0E0E3"/>
                </a:highlight>
                <a:latin typeface="Economica"/>
                <a:ea typeface="Economica"/>
                <a:cs typeface="Economica"/>
                <a:sym typeface="Economica"/>
              </a:rPr>
              <a:t>Neurofibrillary Tangles</a:t>
            </a:r>
            <a:endParaRPr sz="1600">
              <a:solidFill>
                <a:srgbClr val="0B5394"/>
              </a:solidFill>
              <a:highlight>
                <a:srgbClr val="D0E0E3"/>
              </a:highlight>
              <a:latin typeface="Economica"/>
              <a:ea typeface="Economica"/>
              <a:cs typeface="Economica"/>
              <a:sym typeface="Economica"/>
            </a:endParaRPr>
          </a:p>
          <a:p>
            <a:pPr indent="-317500" lvl="0" marL="457200" rtl="0" algn="l">
              <a:spcBef>
                <a:spcPts val="0"/>
              </a:spcBef>
              <a:spcAft>
                <a:spcPts val="0"/>
              </a:spcAft>
              <a:buSzPts val="1400"/>
              <a:buFont typeface="Cairo"/>
              <a:buChar char="●"/>
            </a:pPr>
            <a:r>
              <a:rPr lang="en">
                <a:latin typeface="Cairo"/>
                <a:ea typeface="Cairo"/>
                <a:cs typeface="Cairo"/>
                <a:sym typeface="Cairo"/>
              </a:rPr>
              <a:t>These are insoluble twisted fibers found inside the brain's cells.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Consist primarily of a protein called </a:t>
            </a:r>
            <a:r>
              <a:rPr b="1" lang="en" u="sng">
                <a:latin typeface="Cairo"/>
                <a:ea typeface="Cairo"/>
                <a:cs typeface="Cairo"/>
                <a:sym typeface="Cairo"/>
              </a:rPr>
              <a:t>tau</a:t>
            </a:r>
            <a:r>
              <a:rPr lang="en">
                <a:latin typeface="Cairo"/>
                <a:ea typeface="Cairo"/>
                <a:cs typeface="Cairo"/>
                <a:sym typeface="Cairo"/>
              </a:rPr>
              <a:t>, which forms part of a structure called a microtubule. The microtubule helps transport nutrients and other important substances from one part of the nerve cell to another. In Alzheimer's disease, however, the tau protein is abnormal and the microtubule structures collapse.</a:t>
            </a:r>
            <a:br>
              <a:rPr lang="en">
                <a:latin typeface="Cairo"/>
                <a:ea typeface="Cairo"/>
                <a:cs typeface="Cairo"/>
                <a:sym typeface="Cairo"/>
              </a:rPr>
            </a:br>
            <a:endParaRPr>
              <a:latin typeface="Cairo"/>
              <a:ea typeface="Cairo"/>
              <a:cs typeface="Cairo"/>
              <a:sym typeface="Cairo"/>
            </a:endParaRPr>
          </a:p>
        </p:txBody>
      </p:sp>
      <p:pic>
        <p:nvPicPr>
          <p:cNvPr id="239" name="Google Shape;239;p35"/>
          <p:cNvPicPr preferRelativeResize="0"/>
          <p:nvPr/>
        </p:nvPicPr>
        <p:blipFill rotWithShape="1">
          <a:blip r:embed="rId3">
            <a:alphaModFix/>
          </a:blip>
          <a:srcRect b="0" l="3138" r="0" t="1632"/>
          <a:stretch/>
        </p:blipFill>
        <p:spPr>
          <a:xfrm>
            <a:off x="5328763" y="3377000"/>
            <a:ext cx="1094675" cy="1324350"/>
          </a:xfrm>
          <a:prstGeom prst="rect">
            <a:avLst/>
          </a:prstGeom>
          <a:noFill/>
          <a:ln>
            <a:noFill/>
          </a:ln>
        </p:spPr>
      </p:pic>
      <p:pic>
        <p:nvPicPr>
          <p:cNvPr id="240" name="Google Shape;240;p35"/>
          <p:cNvPicPr preferRelativeResize="0"/>
          <p:nvPr/>
        </p:nvPicPr>
        <p:blipFill rotWithShape="1">
          <a:blip r:embed="rId4">
            <a:alphaModFix/>
          </a:blip>
          <a:srcRect b="0" l="2047" r="0" t="2353"/>
          <a:stretch/>
        </p:blipFill>
        <p:spPr>
          <a:xfrm>
            <a:off x="5335188" y="4775825"/>
            <a:ext cx="1081850" cy="1697450"/>
          </a:xfrm>
          <a:prstGeom prst="rect">
            <a:avLst/>
          </a:prstGeom>
          <a:noFill/>
          <a:ln>
            <a:noFill/>
          </a:ln>
        </p:spPr>
      </p:pic>
      <p:pic>
        <p:nvPicPr>
          <p:cNvPr id="241" name="Google Shape;241;p35"/>
          <p:cNvPicPr preferRelativeResize="0"/>
          <p:nvPr/>
        </p:nvPicPr>
        <p:blipFill>
          <a:blip r:embed="rId5">
            <a:alphaModFix/>
          </a:blip>
          <a:stretch>
            <a:fillRect/>
          </a:stretch>
        </p:blipFill>
        <p:spPr>
          <a:xfrm>
            <a:off x="4344950" y="6829997"/>
            <a:ext cx="2208250" cy="2431994"/>
          </a:xfrm>
          <a:prstGeom prst="rect">
            <a:avLst/>
          </a:prstGeom>
          <a:noFill/>
          <a:ln>
            <a:noFill/>
          </a:ln>
        </p:spPr>
      </p:pic>
      <p:sp>
        <p:nvSpPr>
          <p:cNvPr id="242" name="Google Shape;242;p35"/>
          <p:cNvSpPr txBox="1"/>
          <p:nvPr/>
        </p:nvSpPr>
        <p:spPr>
          <a:xfrm>
            <a:off x="4562215" y="9262000"/>
            <a:ext cx="5335200" cy="594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b="1" i="1">
              <a:solidFill>
                <a:srgbClr val="073763"/>
              </a:solidFill>
            </a:endParaRPr>
          </a:p>
          <a:p>
            <a:pPr indent="0" lvl="0" marL="0" rtl="0" algn="l">
              <a:spcBef>
                <a:spcPts val="0"/>
              </a:spcBef>
              <a:spcAft>
                <a:spcPts val="0"/>
              </a:spcAft>
              <a:buNone/>
            </a:pPr>
            <a:r>
              <a:rPr b="1" i="1" lang="en" u="sng">
                <a:solidFill>
                  <a:srgbClr val="FF0000"/>
                </a:solidFill>
                <a:hlinkClick r:id="rId6"/>
              </a:rPr>
              <a:t>AMAZING video 5 mins</a:t>
            </a:r>
            <a:r>
              <a:rPr b="1" i="1" lang="en">
                <a:solidFill>
                  <a:srgbClr val="FF0000"/>
                </a:solidFill>
              </a:rPr>
              <a:t> </a:t>
            </a:r>
            <a:endParaRPr b="1" i="1">
              <a:solidFill>
                <a:srgbClr val="FF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