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92" r:id="rId5"/>
    <p:sldMasterId id="2147483693" r:id="rId6"/>
    <p:sldMasterId id="214748369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y="9902950" cx="6858000"/>
  <p:notesSz cx="6858000" cy="9144000"/>
  <p:embeddedFontLst>
    <p:embeddedFont>
      <p:font typeface="Dosis"/>
      <p:regular r:id="rId21"/>
      <p:bold r:id="rId22"/>
    </p:embeddedFont>
    <p:embeddedFont>
      <p:font typeface="Economica"/>
      <p:regular r:id="rId23"/>
      <p:bold r:id="rId24"/>
      <p:italic r:id="rId25"/>
      <p:boldItalic r:id="rId26"/>
    </p:embeddedFont>
    <p:embeddedFont>
      <p:font typeface="Cairo"/>
      <p:regular r:id="rId27"/>
      <p:bold r:id="rId28"/>
    </p:embeddedFont>
    <p:embeddedFont>
      <p:font typeface="Josefin Sans"/>
      <p:regular r:id="rId29"/>
      <p:bold r:id="rId30"/>
      <p:italic r:id="rId31"/>
      <p:boldItalic r:id="rId32"/>
    </p:embeddedFont>
    <p:embeddedFont>
      <p:font typeface="Philosopher"/>
      <p:regular r:id="rId33"/>
      <p:bold r:id="rId34"/>
      <p:italic r:id="rId35"/>
      <p:boldItalic r:id="rId36"/>
    </p:embeddedFont>
    <p:embeddedFont>
      <p:font typeface="Comfortaa"/>
      <p:regular r:id="rId37"/>
      <p:bold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19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36D119C7-7C1D-43D4-9B0C-0F5AE5637BDF}">
  <a:tblStyle styleId="{36D119C7-7C1D-43D4-9B0C-0F5AE5637B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19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2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font" Target="fonts/Dosis-bold.fntdata"/><Relationship Id="rId21" Type="http://schemas.openxmlformats.org/officeDocument/2006/relationships/font" Target="fonts/Dosis-regular.fntdata"/><Relationship Id="rId24" Type="http://schemas.openxmlformats.org/officeDocument/2006/relationships/font" Target="fonts/Economica-bold.fntdata"/><Relationship Id="rId23" Type="http://schemas.openxmlformats.org/officeDocument/2006/relationships/font" Target="fonts/Economica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font" Target="fonts/Economica-boldItalic.fntdata"/><Relationship Id="rId25" Type="http://schemas.openxmlformats.org/officeDocument/2006/relationships/font" Target="fonts/Economica-italic.fntdata"/><Relationship Id="rId28" Type="http://schemas.openxmlformats.org/officeDocument/2006/relationships/font" Target="fonts/Cairo-bold.fntdata"/><Relationship Id="rId27" Type="http://schemas.openxmlformats.org/officeDocument/2006/relationships/font" Target="fonts/Cairo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JosefinSans-regular.fntdata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JosefinSans-italic.fntdata"/><Relationship Id="rId30" Type="http://schemas.openxmlformats.org/officeDocument/2006/relationships/font" Target="fonts/JosefinSans-bold.fntdata"/><Relationship Id="rId11" Type="http://schemas.openxmlformats.org/officeDocument/2006/relationships/slide" Target="slides/slide3.xml"/><Relationship Id="rId33" Type="http://schemas.openxmlformats.org/officeDocument/2006/relationships/font" Target="fonts/Philosopher-regular.fntdata"/><Relationship Id="rId10" Type="http://schemas.openxmlformats.org/officeDocument/2006/relationships/slide" Target="slides/slide2.xml"/><Relationship Id="rId32" Type="http://schemas.openxmlformats.org/officeDocument/2006/relationships/font" Target="fonts/JosefinSans-boldItalic.fntdata"/><Relationship Id="rId13" Type="http://schemas.openxmlformats.org/officeDocument/2006/relationships/slide" Target="slides/slide5.xml"/><Relationship Id="rId35" Type="http://schemas.openxmlformats.org/officeDocument/2006/relationships/font" Target="fonts/Philosopher-italic.fntdata"/><Relationship Id="rId12" Type="http://schemas.openxmlformats.org/officeDocument/2006/relationships/slide" Target="slides/slide4.xml"/><Relationship Id="rId34" Type="http://schemas.openxmlformats.org/officeDocument/2006/relationships/font" Target="fonts/Philosopher-bold.fntdata"/><Relationship Id="rId15" Type="http://schemas.openxmlformats.org/officeDocument/2006/relationships/slide" Target="slides/slide7.xml"/><Relationship Id="rId37" Type="http://schemas.openxmlformats.org/officeDocument/2006/relationships/font" Target="fonts/Comfortaa-regular.fntdata"/><Relationship Id="rId14" Type="http://schemas.openxmlformats.org/officeDocument/2006/relationships/slide" Target="slides/slide6.xml"/><Relationship Id="rId36" Type="http://schemas.openxmlformats.org/officeDocument/2006/relationships/font" Target="fonts/Philosopher-boldItalic.fntdata"/><Relationship Id="rId17" Type="http://schemas.openxmlformats.org/officeDocument/2006/relationships/slide" Target="slides/slide9.xml"/><Relationship Id="rId39" Type="http://schemas.openxmlformats.org/officeDocument/2006/relationships/font" Target="fonts/OpenSans-regular.fntdata"/><Relationship Id="rId16" Type="http://schemas.openxmlformats.org/officeDocument/2006/relationships/slide" Target="slides/slide8.xml"/><Relationship Id="rId38" Type="http://schemas.openxmlformats.org/officeDocument/2006/relationships/font" Target="fonts/Comfortaa-bold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e26e5c12bd7055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e26e5c12bd70556_0:notes"/>
          <p:cNvSpPr/>
          <p:nvPr>
            <p:ph idx="2" type="sldImg"/>
          </p:nvPr>
        </p:nvSpPr>
        <p:spPr>
          <a:xfrm>
            <a:off x="1142521" y="685800"/>
            <a:ext cx="457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43b960b540_0_36:notes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43b960b54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15e0281662e9c0b_0:notes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15e0281662e9c0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8515af8f38faff_2:notes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8515af8f38faff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0b57471c3_2_0:notes"/>
          <p:cNvSpPr/>
          <p:nvPr>
            <p:ph idx="2" type="sldImg"/>
          </p:nvPr>
        </p:nvSpPr>
        <p:spPr>
          <a:xfrm>
            <a:off x="2241991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0b57471c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3dd0c1cb0_0_9:notes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3dd0c1cb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3b3a6882e_1_11:notes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3b3a6882e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7b9a29121cff7b6_4:notes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7b9a29121cff7b6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b9a29121cff7b6_9:notes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7b9a29121cff7b6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690ec56a7803bd_4:notes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690ec56a7803bd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3a389904d_0_15:notes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43a389904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fd84e43145f058_14:notes"/>
          <p:cNvSpPr/>
          <p:nvPr>
            <p:ph idx="2" type="sldImg"/>
          </p:nvPr>
        </p:nvSpPr>
        <p:spPr>
          <a:xfrm>
            <a:off x="2241990" y="685800"/>
            <a:ext cx="237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fd84e43145f058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5830559" y="126399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flipH="1" rot="10800000">
            <a:off x="165688" y="7570195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2C50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2283525" y="2780672"/>
            <a:ext cx="2290800" cy="2959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2283525" y="6000455"/>
            <a:ext cx="2290800" cy="1350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/>
          <p:nvPr/>
        </p:nvSpPr>
        <p:spPr>
          <a:xfrm>
            <a:off x="3429000" y="-48"/>
            <a:ext cx="3429000" cy="990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" name="Google Shape;59;p11"/>
          <p:cNvCxnSpPr/>
          <p:nvPr/>
        </p:nvCxnSpPr>
        <p:spPr>
          <a:xfrm>
            <a:off x="3772256" y="8655334"/>
            <a:ext cx="351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" name="Google Shape;60;p11"/>
          <p:cNvSpPr txBox="1"/>
          <p:nvPr>
            <p:ph type="title"/>
          </p:nvPr>
        </p:nvSpPr>
        <p:spPr>
          <a:xfrm>
            <a:off x="199125" y="1789164"/>
            <a:ext cx="3033900" cy="3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1" name="Google Shape;61;p11"/>
          <p:cNvSpPr txBox="1"/>
          <p:nvPr>
            <p:ph idx="1" type="subTitle"/>
          </p:nvPr>
        </p:nvSpPr>
        <p:spPr>
          <a:xfrm>
            <a:off x="199125" y="5331248"/>
            <a:ext cx="3033900" cy="303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62" name="Google Shape;62;p11"/>
          <p:cNvSpPr txBox="1"/>
          <p:nvPr>
            <p:ph idx="2" type="body"/>
          </p:nvPr>
        </p:nvSpPr>
        <p:spPr>
          <a:xfrm>
            <a:off x="3704625" y="1394326"/>
            <a:ext cx="2877600" cy="711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idx="1" type="body"/>
          </p:nvPr>
        </p:nvSpPr>
        <p:spPr>
          <a:xfrm>
            <a:off x="239625" y="8122835"/>
            <a:ext cx="4499100" cy="115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3"/>
          <p:cNvSpPr txBox="1"/>
          <p:nvPr>
            <p:ph hasCustomPrompt="1" type="title"/>
          </p:nvPr>
        </p:nvSpPr>
        <p:spPr>
          <a:xfrm>
            <a:off x="233775" y="1842784"/>
            <a:ext cx="6390300" cy="409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>
            <a:off x="233775" y="6087903"/>
            <a:ext cx="6390300" cy="206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 flipH="1">
            <a:off x="5830559" y="126399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55B787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0" name="Google Shape;80;p16"/>
          <p:cNvSpPr/>
          <p:nvPr/>
        </p:nvSpPr>
        <p:spPr>
          <a:xfrm flipH="1" rot="10800000">
            <a:off x="165688" y="7570195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55B787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1" name="Google Shape;81;p16"/>
          <p:cNvSpPr txBox="1"/>
          <p:nvPr>
            <p:ph type="ctrTitle"/>
          </p:nvPr>
        </p:nvSpPr>
        <p:spPr>
          <a:xfrm>
            <a:off x="2283525" y="2780672"/>
            <a:ext cx="2290800" cy="2959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1" type="subTitle"/>
          </p:nvPr>
        </p:nvSpPr>
        <p:spPr>
          <a:xfrm>
            <a:off x="2283525" y="6000455"/>
            <a:ext cx="2290800" cy="1350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6" name="Google Shape;86;p17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7" name="Google Shape;87;p17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The anatomy of somatic and autonomic nervous system.</a:t>
            </a:r>
            <a:b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</a:b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90" name="Google Shape;90;p17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3">
  <p:cSld name="SECTION_HEADER_3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B7B7B7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3" name="Google Shape;93;p18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B7B7B7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4" name="Google Shape;94;p18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95" name="Google Shape;95;p1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Dosis"/>
                <a:ea typeface="Dosis"/>
                <a:cs typeface="Dosis"/>
                <a:sym typeface="Dosis"/>
              </a:rPr>
              <a:t>Introduction</a:t>
            </a:r>
            <a:endParaRPr>
              <a:solidFill>
                <a:srgbClr val="B7B7B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97" name="Google Shape;97;p18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B7B7B7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2">
  <p:cSld name="SECTION_HEADER_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00" name="Google Shape;100;p19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02" name="Google Shape;102;p1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19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Sympathetic and parasympathetic nerves </a:t>
            </a:r>
            <a:b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</a:b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04" name="Google Shape;104;p19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1">
  <p:cSld name="SECTION_HEADER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07" name="Google Shape;107;p20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08" name="Google Shape;108;p20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" name="Google Shape;110;p20"/>
          <p:cNvSpPr txBox="1"/>
          <p:nvPr/>
        </p:nvSpPr>
        <p:spPr>
          <a:xfrm>
            <a:off x="164550" y="76200"/>
            <a:ext cx="66015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functions of Sympathetic &amp; parasympathetic nerves in head &amp; neck,chest,abdomen and pelvis</a:t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11" name="Google Shape;111;p20"/>
          <p:cNvCxnSpPr/>
          <p:nvPr/>
        </p:nvCxnSpPr>
        <p:spPr>
          <a:xfrm>
            <a:off x="164550" y="4433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134F5C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2 1">
  <p:cSld name="SECTION_HEADER_2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4" name="Google Shape;114;p21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5" name="Google Shape;115;p21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16" name="Google Shape;116;p2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1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Pre and post ganglionic neurons</a:t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18" name="Google Shape;118;p21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134F5C"/>
                </a:solidFill>
              </a:defRPr>
            </a:lvl1pPr>
            <a:lvl2pPr lvl="1" rtl="0">
              <a:buNone/>
              <a:defRPr>
                <a:solidFill>
                  <a:srgbClr val="134F5C"/>
                </a:solidFill>
              </a:defRPr>
            </a:lvl2pPr>
            <a:lvl3pPr lvl="2" rtl="0">
              <a:buNone/>
              <a:defRPr>
                <a:solidFill>
                  <a:srgbClr val="134F5C"/>
                </a:solidFill>
              </a:defRPr>
            </a:lvl3pPr>
            <a:lvl4pPr lvl="3" rtl="0">
              <a:buNone/>
              <a:defRPr>
                <a:solidFill>
                  <a:srgbClr val="134F5C"/>
                </a:solidFill>
              </a:defRPr>
            </a:lvl4pPr>
            <a:lvl5pPr lvl="4" rtl="0">
              <a:buNone/>
              <a:defRPr>
                <a:solidFill>
                  <a:srgbClr val="134F5C"/>
                </a:solidFill>
              </a:defRPr>
            </a:lvl5pPr>
            <a:lvl6pPr lvl="5" rtl="0">
              <a:buNone/>
              <a:defRPr>
                <a:solidFill>
                  <a:srgbClr val="134F5C"/>
                </a:solidFill>
              </a:defRPr>
            </a:lvl6pPr>
            <a:lvl7pPr lvl="6" rtl="0">
              <a:buNone/>
              <a:defRPr>
                <a:solidFill>
                  <a:srgbClr val="134F5C"/>
                </a:solidFill>
              </a:defRPr>
            </a:lvl7pPr>
            <a:lvl8pPr lvl="7" rtl="0">
              <a:buNone/>
              <a:defRPr>
                <a:solidFill>
                  <a:srgbClr val="134F5C"/>
                </a:solidFill>
              </a:defRPr>
            </a:lvl8pPr>
            <a:lvl9pPr lvl="8" rtl="0">
              <a:buNone/>
              <a:defRPr>
                <a:solidFill>
                  <a:srgbClr val="134F5C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3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1" name="Google Shape;21;p3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134F5C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2 2">
  <p:cSld name="SECTION_HEADER_2_2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1" name="Google Shape;121;p22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2" name="Google Shape;122;p22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23" name="Google Shape;123;p2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22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25" name="Google Shape;125;p22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134F5C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2 3">
  <p:cSld name="SECTION_HEADER_2_3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8" name="Google Shape;128;p23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9" name="Google Shape;129;p23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23"/>
          <p:cNvSpPr txBox="1"/>
          <p:nvPr/>
        </p:nvSpPr>
        <p:spPr>
          <a:xfrm>
            <a:off x="164550" y="7620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Various responses due to stimulation of the sympathetic / parasympathetic nervous system</a:t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32" name="Google Shape;132;p23"/>
          <p:cNvCxnSpPr/>
          <p:nvPr/>
        </p:nvCxnSpPr>
        <p:spPr>
          <a:xfrm>
            <a:off x="164550" y="443350"/>
            <a:ext cx="62820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4">
  <p:cSld name="SECTION_HEADER_4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5" name="Google Shape;135;p24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36" name="Google Shape;136;p24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7" name="Google Shape;137;p2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4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Questions</a:t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39" name="Google Shape;139;p24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134F5C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5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233775" y="2358966"/>
            <a:ext cx="63903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4" name="Google Shape;144;p2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233775" y="2358966"/>
            <a:ext cx="30000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8" name="Google Shape;148;p26"/>
          <p:cNvSpPr txBox="1"/>
          <p:nvPr>
            <p:ph idx="2" type="body"/>
          </p:nvPr>
        </p:nvSpPr>
        <p:spPr>
          <a:xfrm>
            <a:off x="3624300" y="2358966"/>
            <a:ext cx="30000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9" name="Google Shape;149;p2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52" name="Google Shape;152;p2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type="title"/>
          </p:nvPr>
        </p:nvSpPr>
        <p:spPr>
          <a:xfrm>
            <a:off x="233775" y="1069715"/>
            <a:ext cx="2106000" cy="1455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233775" y="2694311"/>
            <a:ext cx="2106000" cy="536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6" name="Google Shape;156;p2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9"/>
          <p:cNvSpPr txBox="1"/>
          <p:nvPr>
            <p:ph type="title"/>
          </p:nvPr>
        </p:nvSpPr>
        <p:spPr>
          <a:xfrm>
            <a:off x="367688" y="866689"/>
            <a:ext cx="4409100" cy="78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0" name="Google Shape;160;p2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/>
          <p:nvPr/>
        </p:nvSpPr>
        <p:spPr>
          <a:xfrm>
            <a:off x="3429000" y="-48"/>
            <a:ext cx="3429000" cy="990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3" name="Google Shape;163;p30"/>
          <p:cNvCxnSpPr/>
          <p:nvPr/>
        </p:nvCxnSpPr>
        <p:spPr>
          <a:xfrm>
            <a:off x="3772256" y="8655334"/>
            <a:ext cx="351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4" name="Google Shape;164;p30"/>
          <p:cNvSpPr txBox="1"/>
          <p:nvPr>
            <p:ph type="title"/>
          </p:nvPr>
        </p:nvSpPr>
        <p:spPr>
          <a:xfrm>
            <a:off x="199125" y="1789164"/>
            <a:ext cx="3033900" cy="3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5" name="Google Shape;165;p30"/>
          <p:cNvSpPr txBox="1"/>
          <p:nvPr>
            <p:ph idx="1" type="subTitle"/>
          </p:nvPr>
        </p:nvSpPr>
        <p:spPr>
          <a:xfrm>
            <a:off x="199125" y="5331248"/>
            <a:ext cx="3033900" cy="303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66" name="Google Shape;166;p30"/>
          <p:cNvSpPr txBox="1"/>
          <p:nvPr>
            <p:ph idx="2" type="body"/>
          </p:nvPr>
        </p:nvSpPr>
        <p:spPr>
          <a:xfrm>
            <a:off x="3704625" y="1394326"/>
            <a:ext cx="2877600" cy="711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3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>
            <p:ph idx="1" type="body"/>
          </p:nvPr>
        </p:nvSpPr>
        <p:spPr>
          <a:xfrm>
            <a:off x="239625" y="8122835"/>
            <a:ext cx="4499100" cy="115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170" name="Google Shape;170;p3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2">
  <p:cSld name="SECTION_HEADER_2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4" name="Google Shape;24;p4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5" name="Google Shape;25;p4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hello</a:t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8" name="Google Shape;28;p4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2"/>
          <p:cNvSpPr txBox="1"/>
          <p:nvPr>
            <p:ph hasCustomPrompt="1" type="title"/>
          </p:nvPr>
        </p:nvSpPr>
        <p:spPr>
          <a:xfrm>
            <a:off x="233775" y="1842784"/>
            <a:ext cx="6390300" cy="409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32"/>
          <p:cNvSpPr txBox="1"/>
          <p:nvPr>
            <p:ph idx="1" type="body"/>
          </p:nvPr>
        </p:nvSpPr>
        <p:spPr>
          <a:xfrm>
            <a:off x="233775" y="6087903"/>
            <a:ext cx="6390300" cy="206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3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/>
          <p:nvPr/>
        </p:nvSpPr>
        <p:spPr>
          <a:xfrm flipH="1">
            <a:off x="5830559" y="126399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150" rotWithShape="0" algn="bl" dir="5400000" dist="19050">
              <a:srgbClr val="434343">
                <a:alpha val="50000"/>
              </a:srgbClr>
            </a:outerShdw>
          </a:effectLst>
        </p:spPr>
      </p:sp>
      <p:sp>
        <p:nvSpPr>
          <p:cNvPr id="184" name="Google Shape;184;p35"/>
          <p:cNvSpPr txBox="1"/>
          <p:nvPr>
            <p:ph type="ctrTitle"/>
          </p:nvPr>
        </p:nvSpPr>
        <p:spPr>
          <a:xfrm>
            <a:off x="2283525" y="2780672"/>
            <a:ext cx="2290800" cy="2959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85" name="Google Shape;185;p35"/>
          <p:cNvSpPr txBox="1"/>
          <p:nvPr>
            <p:ph idx="1" type="subTitle"/>
          </p:nvPr>
        </p:nvSpPr>
        <p:spPr>
          <a:xfrm>
            <a:off x="2283525" y="6000455"/>
            <a:ext cx="2290800" cy="1350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86" name="Google Shape;186;p3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9" name="Google Shape;189;p36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134F5C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0" name="Google Shape;190;p36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1" name="Google Shape;191;p3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36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4F5C"/>
                </a:solidFill>
                <a:latin typeface="Dosis"/>
                <a:ea typeface="Dosis"/>
                <a:cs typeface="Dosis"/>
                <a:sym typeface="Dosis"/>
              </a:rPr>
              <a:t>Objective number or name…...</a:t>
            </a:r>
            <a:endParaRPr>
              <a:solidFill>
                <a:srgbClr val="134F5C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193" name="Google Shape;193;p36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134F5C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2">
  <p:cSld name="SECTION_HEADER_2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6" name="Google Shape;196;p37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97" name="Google Shape;197;p37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8" name="Google Shape;198;p3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37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hello</a:t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00" name="Google Shape;200;p37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1">
  <p:cSld name="SECTION_HEADER_1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8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03" name="Google Shape;203;p38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04" name="Google Shape;204;p38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05" name="Google Shape;205;p3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38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5B787"/>
                </a:solidFill>
                <a:latin typeface="Dosis"/>
                <a:ea typeface="Dosis"/>
                <a:cs typeface="Dosis"/>
                <a:sym typeface="Dosis"/>
              </a:rPr>
              <a:t>hi</a:t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207" name="Google Shape;207;p38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2C50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9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11" name="Google Shape;211;p39"/>
          <p:cNvSpPr txBox="1"/>
          <p:nvPr>
            <p:ph idx="1" type="body"/>
          </p:nvPr>
        </p:nvSpPr>
        <p:spPr>
          <a:xfrm>
            <a:off x="233775" y="2358966"/>
            <a:ext cx="63903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2" name="Google Shape;212;p3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0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15" name="Google Shape;215;p40"/>
          <p:cNvSpPr txBox="1"/>
          <p:nvPr>
            <p:ph idx="1" type="body"/>
          </p:nvPr>
        </p:nvSpPr>
        <p:spPr>
          <a:xfrm>
            <a:off x="233775" y="2358966"/>
            <a:ext cx="30000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6" name="Google Shape;216;p40"/>
          <p:cNvSpPr txBox="1"/>
          <p:nvPr>
            <p:ph idx="2" type="body"/>
          </p:nvPr>
        </p:nvSpPr>
        <p:spPr>
          <a:xfrm>
            <a:off x="3624300" y="2358966"/>
            <a:ext cx="30000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7" name="Google Shape;217;p4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1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20" name="Google Shape;220;p4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 txBox="1"/>
          <p:nvPr>
            <p:ph type="title"/>
          </p:nvPr>
        </p:nvSpPr>
        <p:spPr>
          <a:xfrm>
            <a:off x="233775" y="1069715"/>
            <a:ext cx="2106000" cy="1455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3" name="Google Shape;223;p42"/>
          <p:cNvSpPr txBox="1"/>
          <p:nvPr>
            <p:ph idx="1" type="body"/>
          </p:nvPr>
        </p:nvSpPr>
        <p:spPr>
          <a:xfrm>
            <a:off x="233775" y="2694311"/>
            <a:ext cx="2106000" cy="536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4" name="Google Shape;224;p4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رأس قسم 1">
  <p:cSld name="SECTION_HEADER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 flipH="1">
            <a:off x="5814828" y="128211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rgbClr val="08247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1" name="Google Shape;31;p5"/>
          <p:cNvSpPr/>
          <p:nvPr/>
        </p:nvSpPr>
        <p:spPr>
          <a:xfrm flipH="1" rot="10800000">
            <a:off x="164544" y="7570172"/>
            <a:ext cx="811219" cy="2165866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274050" y="515300"/>
            <a:ext cx="6147300" cy="9025500"/>
          </a:xfrm>
          <a:prstGeom prst="rect">
            <a:avLst/>
          </a:prstGeom>
          <a:ln cap="flat" cmpd="sng" w="9525">
            <a:solidFill>
              <a:srgbClr val="0824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5"/>
          <p:cNvSpPr txBox="1"/>
          <p:nvPr/>
        </p:nvSpPr>
        <p:spPr>
          <a:xfrm>
            <a:off x="164550" y="0"/>
            <a:ext cx="63663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5B78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cxnSp>
        <p:nvCxnSpPr>
          <p:cNvPr id="35" name="Google Shape;35;p5"/>
          <p:cNvCxnSpPr/>
          <p:nvPr/>
        </p:nvCxnSpPr>
        <p:spPr>
          <a:xfrm>
            <a:off x="164550" y="367150"/>
            <a:ext cx="6282000" cy="0"/>
          </a:xfrm>
          <a:prstGeom prst="straightConnector1">
            <a:avLst/>
          </a:prstGeom>
          <a:noFill/>
          <a:ln cap="flat" cmpd="sng" w="19050">
            <a:solidFill>
              <a:srgbClr val="082472"/>
            </a:solidFill>
            <a:prstDash val="dashDot"/>
            <a:round/>
            <a:headEnd len="med" w="med" type="diamond"/>
            <a:tailEnd len="med" w="med" type="diamon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43"/>
          <p:cNvSpPr txBox="1"/>
          <p:nvPr>
            <p:ph type="title"/>
          </p:nvPr>
        </p:nvSpPr>
        <p:spPr>
          <a:xfrm>
            <a:off x="367688" y="866689"/>
            <a:ext cx="4409100" cy="78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8" name="Google Shape;228;p4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4"/>
          <p:cNvSpPr/>
          <p:nvPr/>
        </p:nvSpPr>
        <p:spPr>
          <a:xfrm>
            <a:off x="3429000" y="-48"/>
            <a:ext cx="3429000" cy="990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1" name="Google Shape;231;p44"/>
          <p:cNvCxnSpPr/>
          <p:nvPr/>
        </p:nvCxnSpPr>
        <p:spPr>
          <a:xfrm>
            <a:off x="3772256" y="8655334"/>
            <a:ext cx="351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2" name="Google Shape;232;p44"/>
          <p:cNvSpPr txBox="1"/>
          <p:nvPr>
            <p:ph type="title"/>
          </p:nvPr>
        </p:nvSpPr>
        <p:spPr>
          <a:xfrm>
            <a:off x="199125" y="1789164"/>
            <a:ext cx="3033900" cy="3438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3" name="Google Shape;233;p44"/>
          <p:cNvSpPr txBox="1"/>
          <p:nvPr>
            <p:ph idx="1" type="subTitle"/>
          </p:nvPr>
        </p:nvSpPr>
        <p:spPr>
          <a:xfrm>
            <a:off x="199125" y="5331248"/>
            <a:ext cx="3033900" cy="303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234" name="Google Shape;234;p44"/>
          <p:cNvSpPr txBox="1"/>
          <p:nvPr>
            <p:ph idx="2" type="body"/>
          </p:nvPr>
        </p:nvSpPr>
        <p:spPr>
          <a:xfrm>
            <a:off x="3704625" y="1394326"/>
            <a:ext cx="2877600" cy="711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5" name="Google Shape;235;p4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5"/>
          <p:cNvSpPr txBox="1"/>
          <p:nvPr>
            <p:ph idx="1" type="body"/>
          </p:nvPr>
        </p:nvSpPr>
        <p:spPr>
          <a:xfrm>
            <a:off x="239625" y="8122835"/>
            <a:ext cx="4499100" cy="115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238" name="Google Shape;238;p4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6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6"/>
          <p:cNvSpPr txBox="1"/>
          <p:nvPr>
            <p:ph hasCustomPrompt="1" type="title"/>
          </p:nvPr>
        </p:nvSpPr>
        <p:spPr>
          <a:xfrm>
            <a:off x="233775" y="1842784"/>
            <a:ext cx="6390300" cy="409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2" name="Google Shape;242;p46"/>
          <p:cNvSpPr txBox="1"/>
          <p:nvPr>
            <p:ph idx="1" type="body"/>
          </p:nvPr>
        </p:nvSpPr>
        <p:spPr>
          <a:xfrm>
            <a:off x="233775" y="6087903"/>
            <a:ext cx="6390300" cy="206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3" name="Google Shape;243;p4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6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233775" y="2358966"/>
            <a:ext cx="63903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233775" y="2358966"/>
            <a:ext cx="30000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3624300" y="2358966"/>
            <a:ext cx="3000000" cy="645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type="title"/>
          </p:nvPr>
        </p:nvSpPr>
        <p:spPr>
          <a:xfrm>
            <a:off x="233775" y="1069715"/>
            <a:ext cx="2106000" cy="1455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1" name="Google Shape;51;p9"/>
          <p:cNvSpPr txBox="1"/>
          <p:nvPr>
            <p:ph idx="1" type="body"/>
          </p:nvPr>
        </p:nvSpPr>
        <p:spPr>
          <a:xfrm>
            <a:off x="233775" y="2694311"/>
            <a:ext cx="2106000" cy="5361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0" y="9714652"/>
            <a:ext cx="6858000" cy="18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type="title"/>
          </p:nvPr>
        </p:nvSpPr>
        <p:spPr>
          <a:xfrm>
            <a:off x="367688" y="866689"/>
            <a:ext cx="4409100" cy="78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8.xml"/><Relationship Id="rId19" Type="http://schemas.openxmlformats.org/officeDocument/2006/relationships/theme" Target="../theme/theme4.xml"/><Relationship Id="rId6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358966"/>
            <a:ext cx="6390300" cy="6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Char char="●"/>
              <a:defRPr sz="1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Char char="■"/>
              <a:defRPr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233775" y="2358966"/>
            <a:ext cx="6390300" cy="6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Char char="●"/>
              <a:defRPr sz="1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Char char="■"/>
              <a:defRPr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233775" y="608261"/>
            <a:ext cx="63903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80" name="Google Shape;180;p34"/>
          <p:cNvSpPr txBox="1"/>
          <p:nvPr>
            <p:ph idx="1" type="body"/>
          </p:nvPr>
        </p:nvSpPr>
        <p:spPr>
          <a:xfrm>
            <a:off x="233775" y="2358966"/>
            <a:ext cx="6390300" cy="6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Char char="●"/>
              <a:defRPr sz="1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○"/>
              <a:defRPr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Char char="■"/>
              <a:defRPr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81" name="Google Shape;181;p3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8.jp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F3F3F3"/>
            </a:gs>
          </a:gsLst>
          <a:lin ang="5400012" scaled="0"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" y="311848"/>
            <a:ext cx="1569150" cy="6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8"/>
          <p:cNvSpPr txBox="1"/>
          <p:nvPr/>
        </p:nvSpPr>
        <p:spPr>
          <a:xfrm flipH="1" rot="5400000">
            <a:off x="5132250" y="3586275"/>
            <a:ext cx="3048600" cy="427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434343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Cairo"/>
                <a:ea typeface="Cairo"/>
                <a:cs typeface="Cairo"/>
                <a:sym typeface="Cairo"/>
              </a:rPr>
              <a:t> 24</a:t>
            </a:r>
            <a:r>
              <a:rPr b="1" baseline="30000" lang="en">
                <a:solidFill>
                  <a:srgbClr val="134F5C"/>
                </a:solidFill>
                <a:latin typeface="Cairo"/>
                <a:ea typeface="Cairo"/>
                <a:cs typeface="Cairo"/>
                <a:sym typeface="Cairo"/>
              </a:rPr>
              <a:t>th </a:t>
            </a:r>
            <a:r>
              <a:rPr b="1" lang="en">
                <a:solidFill>
                  <a:srgbClr val="134F5C"/>
                </a:solidFill>
                <a:latin typeface="Cairo"/>
                <a:ea typeface="Cairo"/>
                <a:cs typeface="Cairo"/>
                <a:sym typeface="Cairo"/>
              </a:rPr>
              <a:t>Lecture  ∣ The Physiology Team</a:t>
            </a:r>
            <a:endParaRPr b="1">
              <a:solidFill>
                <a:srgbClr val="134F5C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52" name="Google Shape;252;p48"/>
          <p:cNvSpPr/>
          <p:nvPr/>
        </p:nvSpPr>
        <p:spPr>
          <a:xfrm>
            <a:off x="-576750" y="4875863"/>
            <a:ext cx="2175900" cy="349500"/>
          </a:xfrm>
          <a:prstGeom prst="roundRect">
            <a:avLst>
              <a:gd fmla="val 50000" name="adj"/>
            </a:avLst>
          </a:prstGeom>
          <a:solidFill>
            <a:srgbClr val="134F5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lang="en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Objectives</a:t>
            </a:r>
            <a:r>
              <a:rPr b="1" lang="en" sz="16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1600">
              <a:solidFill>
                <a:srgbClr val="FFFFFF"/>
              </a:solidFill>
            </a:endParaRPr>
          </a:p>
        </p:txBody>
      </p:sp>
      <p:cxnSp>
        <p:nvCxnSpPr>
          <p:cNvPr id="253" name="Google Shape;253;p48"/>
          <p:cNvCxnSpPr/>
          <p:nvPr/>
        </p:nvCxnSpPr>
        <p:spPr>
          <a:xfrm>
            <a:off x="3355240" y="126479"/>
            <a:ext cx="2494200" cy="300"/>
          </a:xfrm>
          <a:prstGeom prst="straightConnector1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434343">
                <a:alpha val="50000"/>
              </a:srgbClr>
            </a:outerShdw>
          </a:effectLst>
        </p:spPr>
      </p:cxnSp>
      <p:sp>
        <p:nvSpPr>
          <p:cNvPr id="254" name="Google Shape;254;p48"/>
          <p:cNvSpPr txBox="1"/>
          <p:nvPr/>
        </p:nvSpPr>
        <p:spPr>
          <a:xfrm>
            <a:off x="1466932" y="3965987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8"/>
          <p:cNvSpPr/>
          <p:nvPr/>
        </p:nvSpPr>
        <p:spPr>
          <a:xfrm flipH="1">
            <a:off x="4682100" y="9553450"/>
            <a:ext cx="2175900" cy="349500"/>
          </a:xfrm>
          <a:prstGeom prst="homePlate">
            <a:avLst>
              <a:gd fmla="val 50000" name="adj"/>
            </a:avLst>
          </a:prstGeom>
          <a:solidFill>
            <a:srgbClr val="0C343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iro"/>
                <a:ea typeface="Cairo"/>
                <a:cs typeface="Cairo"/>
                <a:sym typeface="Cairo"/>
              </a:rPr>
              <a:t>وَأَن لَّيْسَ لِلْإِنسَانِ إِلَّا مَا سَعَىٰ </a:t>
            </a:r>
            <a:endParaRPr sz="1300">
              <a:solidFill>
                <a:srgbClr val="FFFFFF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56" name="Google Shape;256;p48"/>
          <p:cNvSpPr/>
          <p:nvPr/>
        </p:nvSpPr>
        <p:spPr>
          <a:xfrm>
            <a:off x="4772400" y="8498650"/>
            <a:ext cx="1948500" cy="932100"/>
          </a:xfrm>
          <a:prstGeom prst="round2DiagRect">
            <a:avLst>
              <a:gd fmla="val 16667" name="adj1"/>
              <a:gd fmla="val 50000" name="adj2"/>
            </a:avLst>
          </a:prstGeom>
          <a:solidFill>
            <a:srgbClr val="F3F3F3"/>
          </a:solidFill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rPr>
              <a:t>Colour index: </a:t>
            </a:r>
            <a:endParaRPr>
              <a:solidFill>
                <a:schemeClr val="accent2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Cairo"/>
              <a:buChar char="●"/>
            </a:pPr>
            <a:r>
              <a:rPr lang="en" sz="1300">
                <a:solidFill>
                  <a:schemeClr val="accent3"/>
                </a:solidFill>
                <a:latin typeface="Cairo"/>
                <a:ea typeface="Cairo"/>
                <a:cs typeface="Cairo"/>
                <a:sym typeface="Cairo"/>
              </a:rPr>
              <a:t>I</a:t>
            </a:r>
            <a:r>
              <a:rPr lang="en" sz="1300">
                <a:solidFill>
                  <a:schemeClr val="accent3"/>
                </a:solidFill>
                <a:latin typeface="Cairo"/>
                <a:ea typeface="Cairo"/>
                <a:cs typeface="Cairo"/>
                <a:sym typeface="Cairo"/>
              </a:rPr>
              <a:t>mportant</a:t>
            </a:r>
            <a:r>
              <a:rPr lang="en" sz="1300">
                <a:latin typeface="Cairo"/>
                <a:ea typeface="Cairo"/>
                <a:cs typeface="Cairo"/>
                <a:sym typeface="Cairo"/>
              </a:rPr>
              <a:t> </a:t>
            </a:r>
            <a:endParaRPr sz="1300"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Cairo"/>
              <a:buChar char="●"/>
            </a:pPr>
            <a:r>
              <a:rPr lang="en" sz="1300">
                <a:solidFill>
                  <a:schemeClr val="accent3"/>
                </a:solidFill>
                <a:latin typeface="Cairo"/>
                <a:ea typeface="Cairo"/>
                <a:cs typeface="Cairo"/>
                <a:sym typeface="Cairo"/>
              </a:rPr>
              <a:t>Numbers</a:t>
            </a:r>
            <a:endParaRPr sz="1300">
              <a:solidFill>
                <a:schemeClr val="accent3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Cairo"/>
              <a:buChar char="●"/>
            </a:pPr>
            <a:r>
              <a:rPr lang="en" sz="1300">
                <a:solidFill>
                  <a:schemeClr val="accent3"/>
                </a:solidFill>
                <a:latin typeface="Cairo"/>
                <a:ea typeface="Cairo"/>
                <a:cs typeface="Cairo"/>
                <a:sym typeface="Cairo"/>
              </a:rPr>
              <a:t>Extra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57" name="Google Shape;257;p48"/>
          <p:cNvSpPr/>
          <p:nvPr/>
        </p:nvSpPr>
        <p:spPr>
          <a:xfrm>
            <a:off x="5086628" y="9005695"/>
            <a:ext cx="174000" cy="157500"/>
          </a:xfrm>
          <a:prstGeom prst="ellipse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8"/>
          <p:cNvSpPr/>
          <p:nvPr/>
        </p:nvSpPr>
        <p:spPr>
          <a:xfrm>
            <a:off x="5086628" y="8804803"/>
            <a:ext cx="174000" cy="157500"/>
          </a:xfrm>
          <a:prstGeom prst="ellipse">
            <a:avLst/>
          </a:pr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8"/>
          <p:cNvSpPr/>
          <p:nvPr/>
        </p:nvSpPr>
        <p:spPr>
          <a:xfrm>
            <a:off x="5086628" y="9206595"/>
            <a:ext cx="174000" cy="1575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8"/>
          <p:cNvSpPr txBox="1"/>
          <p:nvPr/>
        </p:nvSpPr>
        <p:spPr>
          <a:xfrm>
            <a:off x="365225" y="3696273"/>
            <a:ext cx="3768000" cy="11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34F5C"/>
                </a:solidFill>
                <a:latin typeface="Philosopher"/>
                <a:ea typeface="Philosopher"/>
                <a:cs typeface="Philosopher"/>
                <a:sym typeface="Philosopher"/>
              </a:rPr>
              <a:t>Cerebral hemisphere function </a:t>
            </a:r>
            <a:endParaRPr b="1" sz="2500">
              <a:solidFill>
                <a:srgbClr val="134F5C"/>
              </a:solidFill>
            </a:endParaRPr>
          </a:p>
        </p:txBody>
      </p:sp>
      <p:sp>
        <p:nvSpPr>
          <p:cNvPr id="261" name="Google Shape;261;p48"/>
          <p:cNvSpPr/>
          <p:nvPr/>
        </p:nvSpPr>
        <p:spPr>
          <a:xfrm>
            <a:off x="-576750" y="7341338"/>
            <a:ext cx="2013300" cy="349500"/>
          </a:xfrm>
          <a:prstGeom prst="roundRect">
            <a:avLst>
              <a:gd fmla="val 50000" name="adj"/>
            </a:avLst>
          </a:prstGeom>
          <a:solidFill>
            <a:srgbClr val="134F5C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          </a:t>
            </a:r>
            <a:r>
              <a:rPr b="1" lang="en" sz="1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Done by :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262" name="Google Shape;2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2675" y="1806200"/>
            <a:ext cx="2959350" cy="287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8"/>
          <p:cNvSpPr txBox="1"/>
          <p:nvPr/>
        </p:nvSpPr>
        <p:spPr>
          <a:xfrm>
            <a:off x="43325" y="7657487"/>
            <a:ext cx="44118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300"/>
              <a:buFont typeface="Cairo"/>
              <a:buChar char="❖"/>
            </a:pPr>
            <a:r>
              <a:rPr lang="en" sz="13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Team leader: </a:t>
            </a:r>
            <a:r>
              <a:rPr lang="en" sz="13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Rahaf AlShammari, Fatima Balsharf, Abdulelah AlDossari, Ali AlAmmari. </a:t>
            </a:r>
            <a:endParaRPr sz="1300">
              <a:solidFill>
                <a:srgbClr val="45818E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300"/>
              <a:buFont typeface="Cairo"/>
              <a:buChar char="❖"/>
            </a:pPr>
            <a:r>
              <a:rPr lang="en" sz="13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Team members: Reem AlQarni, </a:t>
            </a:r>
            <a:r>
              <a:rPr lang="en" sz="13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Abdullah AlSergani, Shahad AlZahrani, </a:t>
            </a:r>
            <a:r>
              <a:rPr lang="en" sz="13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Faisal AlTahan, S</a:t>
            </a:r>
            <a:r>
              <a:rPr lang="en" sz="13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hahad AlTayash, Hisham AlShaya, Maha AlAmri, Saif AlMeshari. </a:t>
            </a:r>
            <a:endParaRPr sz="1300">
              <a:solidFill>
                <a:srgbClr val="45818E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264" name="Google Shape;26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5148" y="218446"/>
            <a:ext cx="840134" cy="7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2575" y="218450"/>
            <a:ext cx="840098" cy="7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8"/>
          <p:cNvSpPr txBox="1"/>
          <p:nvPr/>
        </p:nvSpPr>
        <p:spPr>
          <a:xfrm>
            <a:off x="0" y="5324175"/>
            <a:ext cx="6455700" cy="25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300"/>
              <a:buFont typeface="Cairo"/>
              <a:buChar char="❖"/>
            </a:pPr>
            <a:r>
              <a:rPr lang="en" sz="13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Cerebral hemisphere is divided into four lobes by central sulcus and lateral sulcus. E.g. frontal lobe, parietal lobe, temporal lobe and occipital lobe. </a:t>
            </a:r>
            <a:endParaRPr sz="1300">
              <a:solidFill>
                <a:srgbClr val="45818E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300"/>
              <a:buFont typeface="Cairo"/>
              <a:buChar char="❖"/>
            </a:pPr>
            <a:r>
              <a:rPr lang="en" sz="13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Know the terms categorical hemisphere and representational hemisphere. </a:t>
            </a:r>
            <a:endParaRPr sz="1300">
              <a:solidFill>
                <a:srgbClr val="45818E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300"/>
              <a:buFont typeface="Cairo"/>
              <a:buChar char="❖"/>
            </a:pPr>
            <a:r>
              <a:rPr lang="en" sz="13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Be able to summarize the difference between these hemispheres.</a:t>
            </a:r>
            <a:br>
              <a:rPr lang="en" sz="13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</a:br>
            <a:endParaRPr sz="1300">
              <a:solidFill>
                <a:srgbClr val="45818E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7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8" name="Google Shape;358;p57"/>
          <p:cNvSpPr txBox="1"/>
          <p:nvPr/>
        </p:nvSpPr>
        <p:spPr>
          <a:xfrm>
            <a:off x="299475" y="546750"/>
            <a:ext cx="61473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Functional Principles of the Cerebral hemispheres</a:t>
            </a:r>
            <a:endParaRPr sz="1800">
              <a:solidFill>
                <a:srgbClr val="134F5C"/>
              </a:solidFill>
              <a:highlight>
                <a:srgbClr val="EFEFEF"/>
              </a:highlight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59" name="Google Shape;359;p57"/>
          <p:cNvSpPr txBox="1"/>
          <p:nvPr/>
        </p:nvSpPr>
        <p:spPr>
          <a:xfrm>
            <a:off x="319450" y="878475"/>
            <a:ext cx="6147300" cy="22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1. </a:t>
            </a:r>
            <a:r>
              <a:rPr lang="en">
                <a:latin typeface="Cairo"/>
                <a:ea typeface="Cairo"/>
                <a:cs typeface="Cairo"/>
                <a:sym typeface="Cairo"/>
              </a:rPr>
              <a:t>Each cerebral hemisphere receives sensory information from, and sends motor commands to, the opposite side of body.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2. </a:t>
            </a:r>
            <a:r>
              <a:rPr lang="en">
                <a:latin typeface="Cairo"/>
                <a:ea typeface="Cairo"/>
                <a:cs typeface="Cairo"/>
                <a:sym typeface="Cairo"/>
              </a:rPr>
              <a:t>The 2 hemispheres have somewhat different functions although their structures are alike.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3. </a:t>
            </a:r>
            <a:r>
              <a:rPr lang="en">
                <a:latin typeface="Cairo"/>
                <a:ea typeface="Cairo"/>
                <a:cs typeface="Cairo"/>
                <a:sym typeface="Cairo"/>
              </a:rPr>
              <a:t>Correspondence between a specific function and a specific region of cerebral cortex is not precise.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4. </a:t>
            </a:r>
            <a:r>
              <a:rPr lang="en">
                <a:latin typeface="Cairo"/>
                <a:ea typeface="Cairo"/>
                <a:cs typeface="Cairo"/>
                <a:sym typeface="Cairo"/>
              </a:rPr>
              <a:t>No functional area acts alone; conscious behavior involves the entire cortex.</a:t>
            </a:r>
            <a:endParaRPr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360" name="Google Shape;360;p57"/>
          <p:cNvSpPr txBox="1"/>
          <p:nvPr/>
        </p:nvSpPr>
        <p:spPr>
          <a:xfrm>
            <a:off x="299475" y="3354250"/>
            <a:ext cx="61473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Dominant &amp; Nondominant Hemisphere</a:t>
            </a:r>
            <a:endParaRPr sz="1800">
              <a:solidFill>
                <a:srgbClr val="134F5C"/>
              </a:solidFill>
              <a:highlight>
                <a:srgbClr val="EFEFEF"/>
              </a:highlight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61" name="Google Shape;361;p57"/>
          <p:cNvSpPr txBox="1"/>
          <p:nvPr/>
        </p:nvSpPr>
        <p:spPr>
          <a:xfrm>
            <a:off x="355350" y="3772575"/>
            <a:ext cx="6147300" cy="25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Cairo"/>
              <a:buChar char="❖"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Functional differences between left and right hemispheres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◇"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In most people, </a:t>
            </a:r>
            <a:r>
              <a:rPr b="1" lang="en">
                <a:latin typeface="Cairo"/>
                <a:ea typeface="Cairo"/>
                <a:cs typeface="Cairo"/>
                <a:sym typeface="Cairo"/>
              </a:rPr>
              <a:t>left</a:t>
            </a:r>
            <a:r>
              <a:rPr lang="en">
                <a:latin typeface="Cairo"/>
                <a:ea typeface="Cairo"/>
                <a:cs typeface="Cairo"/>
                <a:sym typeface="Cairo"/>
              </a:rPr>
              <a:t> hemisphere (dominant hemisphere) controls: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■"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reading, writing, and math, decision-making, logic, speech and language (usually). 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◇"/>
            </a:pPr>
            <a:r>
              <a:rPr b="1" lang="en">
                <a:latin typeface="Cairo"/>
                <a:ea typeface="Cairo"/>
                <a:cs typeface="Cairo"/>
                <a:sym typeface="Cairo"/>
              </a:rPr>
              <a:t>Right</a:t>
            </a:r>
            <a:r>
              <a:rPr lang="en">
                <a:latin typeface="Cairo"/>
                <a:ea typeface="Cairo"/>
                <a:cs typeface="Cairo"/>
                <a:sym typeface="Cairo"/>
              </a:rPr>
              <a:t> cerebral hemisphere relates to: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■"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Understanding &amp; interpreting music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■"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Non verbal visual Experience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■"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Spatial relation between the person &amp; their surroundings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■"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Body language and intonation of peoples voices</a:t>
            </a:r>
            <a:endParaRPr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362" name="Google Shape;362;p57"/>
          <p:cNvPicPr preferRelativeResize="0"/>
          <p:nvPr/>
        </p:nvPicPr>
        <p:blipFill rotWithShape="1">
          <a:blip r:embed="rId3">
            <a:alphaModFix/>
          </a:blip>
          <a:srcRect b="48676" l="35087" r="32986" t="8984"/>
          <a:stretch/>
        </p:blipFill>
        <p:spPr>
          <a:xfrm>
            <a:off x="355350" y="6742150"/>
            <a:ext cx="2966544" cy="295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7"/>
          <p:cNvSpPr txBox="1"/>
          <p:nvPr/>
        </p:nvSpPr>
        <p:spPr>
          <a:xfrm>
            <a:off x="499125" y="6179950"/>
            <a:ext cx="32343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26262"/>
                </a:solidFill>
              </a:rPr>
              <a:t>A: Primary Motor Cortex</a:t>
            </a:r>
            <a:endParaRPr sz="1800">
              <a:solidFill>
                <a:srgbClr val="6262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7"/>
          <p:cNvSpPr txBox="1"/>
          <p:nvPr/>
        </p:nvSpPr>
        <p:spPr>
          <a:xfrm>
            <a:off x="3474025" y="6848200"/>
            <a:ext cx="31146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* This graphic representation of the regions of the Primary Motor Cortex and Primary Sensory Cortex is one example of a HOMUNCULUS: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8"/>
          <p:cNvSpPr txBox="1"/>
          <p:nvPr/>
        </p:nvSpPr>
        <p:spPr>
          <a:xfrm>
            <a:off x="2317038" y="516744"/>
            <a:ext cx="22239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Summary </a:t>
            </a:r>
            <a:endParaRPr sz="2400">
              <a:solidFill>
                <a:srgbClr val="134F5C"/>
              </a:solidFill>
              <a:highlight>
                <a:srgbClr val="EFEFEF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34F5C"/>
              </a:solidFill>
              <a:highlight>
                <a:srgbClr val="EFEFEF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34F5C"/>
              </a:solidFill>
              <a:highlight>
                <a:srgbClr val="EFEFEF"/>
              </a:highlight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70" name="Google Shape;370;p58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1" name="Google Shape;371;p58"/>
          <p:cNvSpPr txBox="1"/>
          <p:nvPr/>
        </p:nvSpPr>
        <p:spPr>
          <a:xfrm>
            <a:off x="304350" y="5"/>
            <a:ext cx="5486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34F5C"/>
                </a:solidFill>
                <a:latin typeface="Josefin Sans"/>
                <a:ea typeface="Josefin Sans"/>
                <a:cs typeface="Josefin Sans"/>
                <a:sym typeface="Josefin Sans"/>
              </a:rPr>
              <a:t>Important points you should focus on:</a:t>
            </a:r>
            <a:endParaRPr sz="1200">
              <a:solidFill>
                <a:srgbClr val="134F5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72" name="Google Shape;372;p58"/>
          <p:cNvSpPr txBox="1"/>
          <p:nvPr/>
        </p:nvSpPr>
        <p:spPr>
          <a:xfrm>
            <a:off x="434838" y="1444685"/>
            <a:ext cx="59883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★"/>
            </a:pPr>
            <a:r>
              <a:rPr b="1"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Cerebral</a:t>
            </a:r>
            <a:r>
              <a:rPr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r>
              <a:rPr b="1"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Cortex</a:t>
            </a:r>
            <a:r>
              <a:rPr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is </a:t>
            </a: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 outermost layer of gray matter making up the superficial aspect of the cerebrum.</a:t>
            </a:r>
            <a:endParaRPr/>
          </a:p>
        </p:txBody>
      </p:sp>
      <p:graphicFrame>
        <p:nvGraphicFramePr>
          <p:cNvPr id="373" name="Google Shape;373;p58"/>
          <p:cNvGraphicFramePr/>
          <p:nvPr/>
        </p:nvGraphicFramePr>
        <p:xfrm>
          <a:off x="217462" y="2642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{36D119C7-7C1D-43D4-9B0C-0F5AE5637BDF}</a:tableStyleId>
              </a:tblPr>
              <a:tblGrid>
                <a:gridCol w="1883500"/>
                <a:gridCol w="4539575"/>
              </a:tblGrid>
              <a:tr h="392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Cerebral area</a:t>
                      </a:r>
                      <a:endParaRPr>
                        <a:solidFill>
                          <a:srgbClr val="FFFFFF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 Functional importance </a:t>
                      </a:r>
                      <a:endParaRPr>
                        <a:solidFill>
                          <a:srgbClr val="FFFFFF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</a:tr>
              <a:tr h="600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Primary Areas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The primary motor areas have direct connections with specific muscles for causing discrete muscle movements.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</a:tr>
              <a:tr h="755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Associated areas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These areas receive and analyze signals simultaneously from multiple regions of both the motor and sensory cortices as well as from subcortical structures.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74" name="Google Shape;374;p58"/>
          <p:cNvSpPr txBox="1"/>
          <p:nvPr/>
        </p:nvSpPr>
        <p:spPr>
          <a:xfrm>
            <a:off x="434850" y="5005630"/>
            <a:ext cx="5988300" cy="9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b="1"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I</a:t>
            </a:r>
            <a:r>
              <a:rPr b="1"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f the primary gustatory cortex is damaged , the person loses the ability to recognize shapes of complex objects by palpation</a:t>
            </a: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, </a:t>
            </a:r>
            <a:r>
              <a:rPr b="1"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also develops </a:t>
            </a:r>
            <a:r>
              <a:rPr b="1" i="1"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Sensory Inattention</a:t>
            </a:r>
            <a:r>
              <a:rPr b="1"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on opposite side </a:t>
            </a:r>
            <a:r>
              <a:rPr b="1" lang="en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rPr>
              <a:t>(Astereognosis) </a:t>
            </a:r>
            <a:endParaRPr/>
          </a:p>
        </p:txBody>
      </p:sp>
      <p:sp>
        <p:nvSpPr>
          <p:cNvPr id="375" name="Google Shape;375;p58"/>
          <p:cNvSpPr txBox="1"/>
          <p:nvPr/>
        </p:nvSpPr>
        <p:spPr>
          <a:xfrm>
            <a:off x="434850" y="6008555"/>
            <a:ext cx="59883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★"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Q- conscious </a:t>
            </a:r>
            <a:r>
              <a:rPr lang="en">
                <a:latin typeface="Cairo"/>
                <a:ea typeface="Cairo"/>
                <a:cs typeface="Cairo"/>
                <a:sym typeface="Cairo"/>
              </a:rPr>
              <a:t>proprioception contains : somatosensory cortex, parietal lobe , dorsal column </a:t>
            </a:r>
            <a:r>
              <a:rPr b="1"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except</a:t>
            </a:r>
            <a:r>
              <a:rPr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the cerebellum. ~ Dr. fawzia </a:t>
            </a:r>
            <a:endParaRPr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1" name="Google Shape;381;p59"/>
          <p:cNvSpPr txBox="1"/>
          <p:nvPr/>
        </p:nvSpPr>
        <p:spPr>
          <a:xfrm>
            <a:off x="91350" y="83375"/>
            <a:ext cx="66753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34F5C"/>
                </a:solidFill>
                <a:latin typeface="Josefin Sans"/>
                <a:ea typeface="Josefin Sans"/>
                <a:cs typeface="Josefin Sans"/>
                <a:sym typeface="Josefin Sans"/>
              </a:rPr>
              <a:t>Questions </a:t>
            </a:r>
            <a:endParaRPr sz="1200">
              <a:solidFill>
                <a:srgbClr val="134F5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82" name="Google Shape;382;p59"/>
          <p:cNvSpPr txBox="1"/>
          <p:nvPr/>
        </p:nvSpPr>
        <p:spPr>
          <a:xfrm>
            <a:off x="239025" y="614650"/>
            <a:ext cx="3070500" cy="7768800"/>
          </a:xfrm>
          <a:prstGeom prst="rect">
            <a:avLst/>
          </a:prstGeom>
          <a:noFill/>
          <a:ln cap="flat" cmpd="sng" w="9525">
            <a:solidFill>
              <a:srgbClr val="A2C4C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1.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The neocortex, is composed of six layers tangential to the pial surface of the 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hemisphere. Which one of the following statement concerning the organization of these six layers is correct?</a:t>
            </a:r>
            <a:endParaRPr sz="1200">
              <a:solidFill>
                <a:srgbClr val="45818E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The neurons in layers II and III form connections with the basal ganglia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Specific incoming signals from the cerebellum terminate primarily in layer IV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The neurons in layer V have axons that extend beyond layer V to subcortical regions and the spinal cord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The neurons in layer VI send their axons to the hippocampus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2. 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Lesion of which of the following areas cause Dyslexia?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1200">
              <a:solidFill>
                <a:srgbClr val="45818E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Visual cortex 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Angular gyrus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Broca's</a:t>
            </a: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 area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Wernicke's</a:t>
            </a: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 area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3.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A person who has had a traumatic brain injury seems to be able to understand the written and spoken word but cannot create the correct sounds to be able to speak a word that is recognizable. is person most likely has damage to which area of the brain?</a:t>
            </a:r>
            <a:endParaRPr sz="1200">
              <a:solidFill>
                <a:srgbClr val="45818E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Wernicke’s area 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Angular gyrus 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Broca’s area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Prefrontal lobe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4.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Primary 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gustatory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 cortex is found in which lobe?</a:t>
            </a:r>
            <a:endParaRPr sz="1200">
              <a:solidFill>
                <a:srgbClr val="45818E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Frontal lobe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Parietal</a:t>
            </a: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 lobe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Temporal lobe 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Occipital lobe 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83" name="Google Shape;383;p59"/>
          <p:cNvSpPr txBox="1"/>
          <p:nvPr/>
        </p:nvSpPr>
        <p:spPr>
          <a:xfrm>
            <a:off x="3429000" y="876675"/>
            <a:ext cx="3070500" cy="8241900"/>
          </a:xfrm>
          <a:prstGeom prst="rect">
            <a:avLst/>
          </a:prstGeom>
          <a:noFill/>
          <a:ln cap="flat" cmpd="sng" w="9525">
            <a:solidFill>
              <a:srgbClr val="A2C4C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.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Damage to which of the following brain areas leads to the inability to comprehend the written or the spoken word?</a:t>
            </a:r>
            <a:endParaRPr sz="1200">
              <a:solidFill>
                <a:srgbClr val="45818E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Insular cortex on the dominant side of the brain 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Anterior occipital lobe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Junction of the parietal, temporal, and occipital lobes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Medial portion of the precentral gyrusE) Most anterior portion of the temporal lobe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6.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Dysfunction of which brain area will lead to behavior which is not appropriate for the given social occasion?</a:t>
            </a:r>
            <a:endParaRPr sz="1200">
              <a:solidFill>
                <a:srgbClr val="45818E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 Amygdala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Corpus callosum 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Fornix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Josefin Sans"/>
              <a:buAutoNum type="alphaUcPeriod"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Uncus</a:t>
            </a:r>
            <a:endParaRPr sz="1200"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Josefin Sans"/>
                <a:ea typeface="Josefin Sans"/>
                <a:cs typeface="Josefin Sans"/>
                <a:sym typeface="Josefin Sans"/>
              </a:rPr>
              <a:t>7.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When a person lose the ability to identify an object by touch, this condition is called?</a:t>
            </a:r>
            <a:endParaRPr sz="1200">
              <a:solidFill>
                <a:srgbClr val="45818E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"/>
              <a:buAutoNum type="alphaUcPeriod"/>
            </a:pPr>
            <a:r>
              <a:rPr lang="en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Dyslexia</a:t>
            </a:r>
            <a:endParaRPr sz="120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"/>
              <a:buAutoNum type="alphaUcPeriod"/>
            </a:pPr>
            <a:r>
              <a:rPr lang="en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Prosopagnosia</a:t>
            </a:r>
            <a:endParaRPr sz="120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"/>
              <a:buAutoNum type="alphaUcPeriod"/>
            </a:pPr>
            <a:r>
              <a:rPr lang="en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Astereognosis</a:t>
            </a:r>
            <a:endParaRPr sz="120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"/>
              <a:buAutoNum type="alphaUcPeriod"/>
            </a:pPr>
            <a:r>
              <a:rPr lang="en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Ataxia</a:t>
            </a:r>
            <a:endParaRPr sz="120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8.</a:t>
            </a:r>
            <a:r>
              <a:rPr lang="en" sz="12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Evaluation of a patient reveals the following deficits: (1) decreased aggressiveness and ambition, and inappropriate social responses; (2) inability to process sequential thoughts in order to solve a problem; and (3) inability to process multiple bits of information that could then be recalled instantaneously to complete a thought or solve a problem. Damage to which of the following brain regions might be responsible for such deficits? </a:t>
            </a:r>
            <a:endParaRPr sz="1200">
              <a:solidFill>
                <a:srgbClr val="45818E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"/>
              <a:buAutoNum type="alphaUcPeriod"/>
            </a:pPr>
            <a:r>
              <a:rPr lang="en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Parieto-occipitotemporal association cortex.</a:t>
            </a:r>
            <a:endParaRPr sz="120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"/>
              <a:buAutoNum type="alphaUcPeriod"/>
            </a:pPr>
            <a:r>
              <a:rPr lang="en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Broca's area</a:t>
            </a:r>
            <a:endParaRPr sz="120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"/>
              <a:buAutoNum type="alphaUcPeriod"/>
            </a:pPr>
            <a:r>
              <a:rPr lang="en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Limbic association cortex</a:t>
            </a:r>
            <a:endParaRPr sz="120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efin Sans"/>
              <a:buAutoNum type="alphaUcPeriod"/>
            </a:pPr>
            <a:r>
              <a:rPr lang="en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Prefrontal association cortex</a:t>
            </a:r>
            <a:endParaRPr sz="120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84" name="Google Shape;384;p59"/>
          <p:cNvSpPr txBox="1"/>
          <p:nvPr/>
        </p:nvSpPr>
        <p:spPr>
          <a:xfrm rot="5400000">
            <a:off x="1313325" y="8158575"/>
            <a:ext cx="921900" cy="18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rgbClr val="B7B7B7"/>
                </a:solidFill>
                <a:latin typeface="Cairo"/>
                <a:ea typeface="Cairo"/>
                <a:cs typeface="Cairo"/>
                <a:sym typeface="Cairo"/>
              </a:rPr>
              <a:t>C</a:t>
            </a:r>
            <a:endParaRPr>
              <a:solidFill>
                <a:srgbClr val="B7B7B7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rgbClr val="B7B7B7"/>
                </a:solidFill>
                <a:latin typeface="Cairo"/>
                <a:ea typeface="Cairo"/>
                <a:cs typeface="Cairo"/>
                <a:sym typeface="Cairo"/>
              </a:rPr>
              <a:t>B</a:t>
            </a:r>
            <a:endParaRPr>
              <a:solidFill>
                <a:srgbClr val="B7B7B7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rgbClr val="B7B7B7"/>
                </a:solidFill>
                <a:latin typeface="Cairo"/>
                <a:ea typeface="Cairo"/>
                <a:cs typeface="Cairo"/>
                <a:sym typeface="Cairo"/>
              </a:rPr>
              <a:t>C</a:t>
            </a:r>
            <a:endParaRPr>
              <a:solidFill>
                <a:srgbClr val="B7B7B7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rgbClr val="B7B7B7"/>
                </a:solidFill>
                <a:latin typeface="Cairo"/>
                <a:ea typeface="Cairo"/>
                <a:cs typeface="Cairo"/>
                <a:sym typeface="Cairo"/>
              </a:rPr>
              <a:t>B</a:t>
            </a:r>
            <a:endParaRPr>
              <a:solidFill>
                <a:srgbClr val="B7B7B7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rgbClr val="B7B7B7"/>
                </a:solidFill>
                <a:latin typeface="Cairo"/>
                <a:ea typeface="Cairo"/>
                <a:cs typeface="Cairo"/>
                <a:sym typeface="Cairo"/>
              </a:rPr>
              <a:t>C</a:t>
            </a:r>
            <a:endParaRPr>
              <a:solidFill>
                <a:srgbClr val="B7B7B7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rgbClr val="B7B7B7"/>
                </a:solidFill>
                <a:latin typeface="Cairo"/>
                <a:ea typeface="Cairo"/>
                <a:cs typeface="Cairo"/>
                <a:sym typeface="Cairo"/>
              </a:rPr>
              <a:t>A</a:t>
            </a:r>
            <a:endParaRPr>
              <a:solidFill>
                <a:srgbClr val="B7B7B7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rgbClr val="B7B7B7"/>
                </a:solidFill>
                <a:latin typeface="Cairo"/>
                <a:ea typeface="Cairo"/>
                <a:cs typeface="Cairo"/>
                <a:sym typeface="Cairo"/>
              </a:rPr>
              <a:t>C</a:t>
            </a:r>
            <a:endParaRPr>
              <a:solidFill>
                <a:srgbClr val="B7B7B7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rgbClr val="B7B7B7"/>
                </a:solidFill>
                <a:latin typeface="Cairo"/>
                <a:ea typeface="Cairo"/>
                <a:cs typeface="Cairo"/>
                <a:sym typeface="Cairo"/>
              </a:rPr>
              <a:t>D</a:t>
            </a:r>
            <a:endParaRPr>
              <a:solidFill>
                <a:srgbClr val="B7B7B7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9"/>
          <p:cNvSpPr txBox="1"/>
          <p:nvPr/>
        </p:nvSpPr>
        <p:spPr>
          <a:xfrm>
            <a:off x="540300" y="2824150"/>
            <a:ext cx="4575300" cy="26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Cerebral Cortex</a:t>
            </a:r>
            <a:endParaRPr sz="1800">
              <a:solidFill>
                <a:srgbClr val="134F5C"/>
              </a:solidFill>
              <a:highlight>
                <a:srgbClr val="EFEFEF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The outermost layer of gray matter making up the superficial aspect of the cerebrum.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b="1" lang="en">
                <a:latin typeface="Cairo"/>
                <a:ea typeface="Cairo"/>
                <a:cs typeface="Cairo"/>
                <a:sym typeface="Cairo"/>
              </a:rPr>
              <a:t>Microscopically</a:t>
            </a: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the cortex consists of six layers or laminae lying parallel to the surface. 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●"/>
            </a:pPr>
            <a:r>
              <a:rPr b="1"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From outside to inside the layers are</a:t>
            </a:r>
            <a:r>
              <a:rPr b="1"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:</a:t>
            </a:r>
            <a:endParaRPr b="1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romanU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Molecular layer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romanU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 external granular layer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romanU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Layer of pyramidal cell 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romanU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Internal granular layer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romanU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Large pyramidal cell layer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romanU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Layer of fusiform or polymorphic cells.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9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3" name="Google Shape;273;p49"/>
          <p:cNvSpPr txBox="1"/>
          <p:nvPr/>
        </p:nvSpPr>
        <p:spPr>
          <a:xfrm>
            <a:off x="610575" y="591500"/>
            <a:ext cx="5510400" cy="2089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latin typeface="Josefin Sans"/>
                <a:ea typeface="Josefin Sans"/>
                <a:cs typeface="Josefin Sans"/>
                <a:sym typeface="Josefin Sans"/>
              </a:rPr>
              <a:t>Introduction</a:t>
            </a:r>
            <a:endParaRPr sz="1800">
              <a:solidFill>
                <a:srgbClr val="134F5C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C507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 cerebrum is the largest part of the brain with two hemisphere, linked by commissural fibres of corpus callosum.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Each cerebral hemisphere contains externally highly convoluted cortex of grey matter and internal mass of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Char char="●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 cerebral hemispheres contains motor and sensory areas and the limbic system.</a:t>
            </a:r>
            <a:endParaRPr>
              <a:solidFill>
                <a:srgbClr val="2C5072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274" name="Google Shape;27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681" y="5647762"/>
            <a:ext cx="3257778" cy="165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9"/>
          <p:cNvPicPr preferRelativeResize="0"/>
          <p:nvPr/>
        </p:nvPicPr>
        <p:blipFill rotWithShape="1">
          <a:blip r:embed="rId4">
            <a:alphaModFix/>
          </a:blip>
          <a:srcRect b="2276" l="0" r="4388" t="0"/>
          <a:stretch/>
        </p:blipFill>
        <p:spPr>
          <a:xfrm>
            <a:off x="4957350" y="2873555"/>
            <a:ext cx="1808600" cy="291955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9"/>
          <p:cNvSpPr txBox="1"/>
          <p:nvPr/>
        </p:nvSpPr>
        <p:spPr>
          <a:xfrm>
            <a:off x="540300" y="7422425"/>
            <a:ext cx="5777400" cy="20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Cerebral</a:t>
            </a: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 Cortex </a:t>
            </a: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Layers</a:t>
            </a:r>
            <a:endParaRPr sz="1800">
              <a:solidFill>
                <a:srgbClr val="134F5C"/>
              </a:solidFill>
              <a:highlight>
                <a:srgbClr val="EFEFEF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 incoming sensory signal excites neuronal layer IV first; then the signal spreads toward the surface of the cortex and also toward deeper layers.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Layers I and II &amp; III perform most of intracortical association function.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 neurons in layers II and III making short horizontal connections with adjacent cortical areas.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 neurons in layers V and VI send output signals to brain stem, spinal cord (V) &amp; thalamus (VI). 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0"/>
          <p:cNvSpPr txBox="1"/>
          <p:nvPr>
            <p:ph type="title"/>
          </p:nvPr>
        </p:nvSpPr>
        <p:spPr>
          <a:xfrm>
            <a:off x="274050" y="515300"/>
            <a:ext cx="6147300" cy="33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There are three main types of functional areas in the cerebral cortex</a:t>
            </a:r>
            <a:endParaRPr sz="1800">
              <a:solidFill>
                <a:srgbClr val="134F5C"/>
              </a:solidFill>
              <a:highlight>
                <a:srgbClr val="EFEFEF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C507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600"/>
              <a:buFont typeface="Cairo"/>
              <a:buAutoNum type="arabicParenR"/>
            </a:pPr>
            <a:r>
              <a:rPr b="1" lang="en" sz="16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Primary Areas:</a:t>
            </a:r>
            <a:endParaRPr b="1" sz="1600">
              <a:solidFill>
                <a:srgbClr val="45818E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5818E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iro"/>
              <a:buChar char="○"/>
            </a:pPr>
            <a:r>
              <a:rPr lang="en" sz="140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The primary </a:t>
            </a:r>
            <a:r>
              <a:rPr b="1" lang="en" sz="140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motor</a:t>
            </a:r>
            <a:r>
              <a:rPr lang="en" sz="140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 areas have direct connections with specific muscles </a:t>
            </a:r>
            <a:r>
              <a:rPr lang="en" sz="1400">
                <a:latin typeface="Cairo"/>
                <a:ea typeface="Cairo"/>
                <a:cs typeface="Cairo"/>
                <a:sym typeface="Cairo"/>
              </a:rPr>
              <a:t>for causing discrete muscle movements.</a:t>
            </a:r>
            <a:endParaRPr sz="1400"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iro"/>
              <a:buChar char="○"/>
            </a:pPr>
            <a:r>
              <a:rPr lang="en" sz="1400">
                <a:latin typeface="Cairo"/>
                <a:ea typeface="Cairo"/>
                <a:cs typeface="Cairo"/>
                <a:sym typeface="Cairo"/>
              </a:rPr>
              <a:t>The primary </a:t>
            </a:r>
            <a:r>
              <a:rPr b="1" lang="en" sz="1400">
                <a:latin typeface="Cairo"/>
                <a:ea typeface="Cairo"/>
                <a:cs typeface="Cairo"/>
                <a:sym typeface="Cairo"/>
              </a:rPr>
              <a:t>sensory</a:t>
            </a:r>
            <a:r>
              <a:rPr lang="en" sz="1400">
                <a:latin typeface="Cairo"/>
                <a:ea typeface="Cairo"/>
                <a:cs typeface="Cairo"/>
                <a:sym typeface="Cairo"/>
              </a:rPr>
              <a:t> areas detect specific sensations - visual, auditory, or somatic- transmitted directly to the brain from peripheral sensory organs. </a:t>
            </a:r>
            <a:endParaRPr sz="1400">
              <a:latin typeface="Cairo"/>
              <a:ea typeface="Cairo"/>
              <a:cs typeface="Cairo"/>
              <a:sym typeface="Cai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iro"/>
              <a:buChar char="○"/>
            </a:pPr>
            <a:r>
              <a:rPr lang="en" sz="1400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Association Areas they receive and analyze signals </a:t>
            </a:r>
            <a:r>
              <a:rPr lang="en" sz="1400">
                <a:solidFill>
                  <a:srgbClr val="000000"/>
                </a:solidFill>
                <a:latin typeface="Cairo"/>
                <a:ea typeface="Cairo"/>
                <a:cs typeface="Cairo"/>
                <a:sym typeface="Cairo"/>
              </a:rPr>
              <a:t>simultaneously</a:t>
            </a:r>
            <a:r>
              <a:rPr lang="en" sz="1400">
                <a:latin typeface="Cairo"/>
                <a:ea typeface="Cairo"/>
                <a:cs typeface="Cairo"/>
                <a:sym typeface="Cairo"/>
              </a:rPr>
              <a:t> from multiple regions of both the motor and sensory cortices as well as from subcortical structures.</a:t>
            </a:r>
            <a:endParaRPr sz="1400"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2C5072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2C5072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5818E"/>
                </a:solidFill>
                <a:latin typeface="Cairo"/>
                <a:ea typeface="Cairo"/>
                <a:cs typeface="Cairo"/>
                <a:sym typeface="Cairo"/>
              </a:rPr>
              <a:t>2)     Associated areas: </a:t>
            </a:r>
            <a:endParaRPr b="1" sz="1600">
              <a:solidFill>
                <a:srgbClr val="45818E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rgbClr val="C00000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82" name="Google Shape;282;p50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3" name="Google Shape;283;p50"/>
          <p:cNvPicPr preferRelativeResize="0"/>
          <p:nvPr/>
        </p:nvPicPr>
        <p:blipFill rotWithShape="1">
          <a:blip r:embed="rId3">
            <a:alphaModFix/>
          </a:blip>
          <a:srcRect b="14029" l="15525" r="26757" t="12897"/>
          <a:stretch/>
        </p:blipFill>
        <p:spPr>
          <a:xfrm>
            <a:off x="4201506" y="4290423"/>
            <a:ext cx="2423098" cy="230090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0"/>
          <p:cNvSpPr txBox="1"/>
          <p:nvPr/>
        </p:nvSpPr>
        <p:spPr>
          <a:xfrm>
            <a:off x="274050" y="4444055"/>
            <a:ext cx="36303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airo"/>
                <a:ea typeface="Cairo"/>
                <a:cs typeface="Cairo"/>
                <a:sym typeface="Cairo"/>
              </a:rPr>
              <a:t>These areas receive and analyze signals simultaneously from multiple regions of both the motor and sensory cortices as well as from subcortical structures.</a:t>
            </a:r>
            <a:endParaRPr>
              <a:solidFill>
                <a:srgbClr val="FF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85" name="Google Shape;285;p50"/>
          <p:cNvSpPr txBox="1"/>
          <p:nvPr/>
        </p:nvSpPr>
        <p:spPr>
          <a:xfrm>
            <a:off x="274042" y="5148592"/>
            <a:ext cx="4149000" cy="12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 most important association areas are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Parieto-occipitotemporal association area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Prefrontal association area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Limbic association area.</a:t>
            </a:r>
            <a:endParaRPr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286" name="Google Shape;286;p50"/>
          <p:cNvSpPr txBox="1"/>
          <p:nvPr/>
        </p:nvSpPr>
        <p:spPr>
          <a:xfrm>
            <a:off x="834000" y="7009738"/>
            <a:ext cx="5190000" cy="19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5818E"/>
                </a:solidFill>
                <a:latin typeface="Josefin Sans"/>
                <a:ea typeface="Josefin Sans"/>
                <a:cs typeface="Josefin Sans"/>
                <a:sym typeface="Josefin Sans"/>
              </a:rPr>
              <a:t>Parieto-occipitotemporal association areas</a:t>
            </a:r>
            <a:endParaRPr sz="1600">
              <a:solidFill>
                <a:srgbClr val="45818E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C00000"/>
              </a:solidFill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AutoNum type="arabicPeriod"/>
            </a:pPr>
            <a:r>
              <a:rPr lang="en">
                <a:highlight>
                  <a:srgbClr val="EAD1DC"/>
                </a:highlight>
                <a:latin typeface="Cairo"/>
                <a:ea typeface="Cairo"/>
                <a:cs typeface="Cairo"/>
                <a:sym typeface="Cairo"/>
              </a:rPr>
              <a:t>Analysis of the Spatial Coordinates of the Body.</a:t>
            </a:r>
            <a:endParaRPr>
              <a:highlight>
                <a:srgbClr val="EAD1DC"/>
              </a:highlight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rgbClr val="CFE2F3"/>
                </a:highlight>
                <a:latin typeface="Cairo"/>
                <a:ea typeface="Cairo"/>
                <a:cs typeface="Cairo"/>
                <a:sym typeface="Cairo"/>
              </a:rPr>
              <a:t>Language Comprehension.</a:t>
            </a:r>
            <a:endParaRPr>
              <a:solidFill>
                <a:schemeClr val="dk1"/>
              </a:solidFill>
              <a:highlight>
                <a:srgbClr val="CFE2F3"/>
              </a:highlight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rgbClr val="FFF2CC"/>
                </a:highlight>
                <a:latin typeface="Cairo"/>
                <a:ea typeface="Cairo"/>
                <a:cs typeface="Cairo"/>
                <a:sym typeface="Cairo"/>
              </a:rPr>
              <a:t>Initials Processing of Visual Language (Reading).</a:t>
            </a:r>
            <a:endParaRPr>
              <a:solidFill>
                <a:schemeClr val="dk1"/>
              </a:solidFill>
              <a:highlight>
                <a:srgbClr val="FFF2CC"/>
              </a:highlight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iro"/>
              <a:buAutoNum type="arabicPeriod"/>
            </a:pPr>
            <a:r>
              <a:rPr lang="en">
                <a:solidFill>
                  <a:schemeClr val="dk1"/>
                </a:solidFill>
                <a:highlight>
                  <a:srgbClr val="D9EAD3"/>
                </a:highlight>
                <a:latin typeface="Cairo"/>
                <a:ea typeface="Cairo"/>
                <a:cs typeface="Cairo"/>
                <a:sym typeface="Cairo"/>
              </a:rPr>
              <a:t>Area for Naming Objects.</a:t>
            </a:r>
            <a:endParaRPr>
              <a:solidFill>
                <a:schemeClr val="dk1"/>
              </a:solidFill>
              <a:highlight>
                <a:srgbClr val="D9EAD3"/>
              </a:highlight>
              <a:latin typeface="Cairo"/>
              <a:ea typeface="Cairo"/>
              <a:cs typeface="Cairo"/>
              <a:sym typeface="Cai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00000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92" name="Google Shape;292;p51"/>
          <p:cNvGraphicFramePr/>
          <p:nvPr/>
        </p:nvGraphicFramePr>
        <p:xfrm>
          <a:off x="375250" y="1125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{36D119C7-7C1D-43D4-9B0C-0F5AE5637BDF}</a:tableStyleId>
              </a:tblPr>
              <a:tblGrid>
                <a:gridCol w="1968800"/>
                <a:gridCol w="1968800"/>
                <a:gridCol w="1968800"/>
              </a:tblGrid>
              <a:tr h="3657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Area</a:t>
                      </a:r>
                      <a:endParaRPr sz="19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Site</a:t>
                      </a:r>
                      <a:endParaRPr sz="19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Function</a:t>
                      </a:r>
                      <a:endParaRPr sz="19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</a:tr>
              <a:tr h="813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1)  </a:t>
                      </a: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Analysis of the spatial coordinates of the body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Beginning in the posterior parietal cortex and extending into the superior occipital cortex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Computes the coordinates if the visual, auditory, and body surroundings.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11474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2) </a:t>
                      </a: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Area for language comprehension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Wernicke’s area, lies behind the primary auditory cortex in the posterior part of the superior gyrus of the temporal lobe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Higher intellectual function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980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3) </a:t>
                      </a: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Area for Initial processing of visual learning (Reading)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Angular gyrus area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Make meaning out of the visually perceived words (lesion causes Dyslexia or word blindness)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813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4) </a:t>
                      </a: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Area for naming objects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Lateral portion of anterior occipital lobe and posterior temporal lobe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Naming objects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  <p:sp>
        <p:nvSpPr>
          <p:cNvPr id="293" name="Google Shape;293;p51"/>
          <p:cNvSpPr txBox="1"/>
          <p:nvPr/>
        </p:nvSpPr>
        <p:spPr>
          <a:xfrm>
            <a:off x="357125" y="607325"/>
            <a:ext cx="59064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1. </a:t>
            </a: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Parieto-Occipitotemporal association areas</a:t>
            </a:r>
            <a:endParaRPr sz="1800">
              <a:solidFill>
                <a:srgbClr val="134F5C"/>
              </a:solidFill>
              <a:highlight>
                <a:srgbClr val="EFEFEF"/>
              </a:highlight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94" name="Google Shape;294;p51"/>
          <p:cNvPicPr preferRelativeResize="0"/>
          <p:nvPr/>
        </p:nvPicPr>
        <p:blipFill rotWithShape="1">
          <a:blip r:embed="rId3">
            <a:alphaModFix/>
          </a:blip>
          <a:srcRect b="12335" l="8899" r="17430" t="19922"/>
          <a:stretch/>
        </p:blipFill>
        <p:spPr>
          <a:xfrm>
            <a:off x="833775" y="6649200"/>
            <a:ext cx="4577798" cy="294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2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0" name="Google Shape;300;p52"/>
          <p:cNvSpPr txBox="1"/>
          <p:nvPr/>
        </p:nvSpPr>
        <p:spPr>
          <a:xfrm>
            <a:off x="685807" y="509542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. </a:t>
            </a: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Prefrontal Association Area</a:t>
            </a:r>
            <a:endParaRPr>
              <a:solidFill>
                <a:srgbClr val="134F5C"/>
              </a:solidFill>
              <a:highlight>
                <a:srgbClr val="EFEFEF"/>
              </a:highlight>
            </a:endParaRPr>
          </a:p>
        </p:txBody>
      </p:sp>
      <p:sp>
        <p:nvSpPr>
          <p:cNvPr id="301" name="Google Shape;301;p52"/>
          <p:cNvSpPr txBox="1"/>
          <p:nvPr/>
        </p:nvSpPr>
        <p:spPr>
          <a:xfrm>
            <a:off x="685800" y="4265075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3. Limbic Association Area</a:t>
            </a:r>
            <a:endParaRPr sz="1800">
              <a:solidFill>
                <a:srgbClr val="134F5C"/>
              </a:solidFill>
              <a:highlight>
                <a:srgbClr val="EFEFEF"/>
              </a:highlight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02" name="Google Shape;302;p52"/>
          <p:cNvSpPr txBox="1"/>
          <p:nvPr/>
        </p:nvSpPr>
        <p:spPr>
          <a:xfrm>
            <a:off x="685788" y="6515814"/>
            <a:ext cx="5486400" cy="3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Area of Recognition of Faces</a:t>
            </a:r>
            <a:endParaRPr>
              <a:highlight>
                <a:srgbClr val="EFEFEF"/>
              </a:highlight>
            </a:endParaRPr>
          </a:p>
        </p:txBody>
      </p:sp>
      <p:graphicFrame>
        <p:nvGraphicFramePr>
          <p:cNvPr id="303" name="Google Shape;303;p52"/>
          <p:cNvGraphicFramePr/>
          <p:nvPr/>
        </p:nvGraphicFramePr>
        <p:xfrm>
          <a:off x="329633" y="9749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{36D119C7-7C1D-43D4-9B0C-0F5AE5637BDF}</a:tableStyleId>
              </a:tblPr>
              <a:tblGrid>
                <a:gridCol w="1668525"/>
                <a:gridCol w="2837350"/>
                <a:gridCol w="1692850"/>
              </a:tblGrid>
              <a:tr h="281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Definition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Function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Lesion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</a:tr>
              <a:tr h="672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Is the anterior pole of frontal lobe.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ir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Planning of complex pattern of movements.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ir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Personality characteristics  and social relationship. 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ir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Production of deep, more abstract and logically sequenced thoughts which enable attainment of goals. </a:t>
                      </a:r>
                      <a:endParaRPr sz="12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iro"/>
                        <a:buAutoNum type="arabicPeriod"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Working memory (ability to tie thoughts together in a logical sequence by comparing many bits of information with appropriate stored knowledge and be able to instantly recall this information for future planning). 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(Lesions in this area lead to change in personality and behavior) 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04" name="Google Shape;304;p52"/>
          <p:cNvGraphicFramePr/>
          <p:nvPr/>
        </p:nvGraphicFramePr>
        <p:xfrm>
          <a:off x="329645" y="4742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{36D119C7-7C1D-43D4-9B0C-0F5AE5637BDF}</a:tableStyleId>
              </a:tblPr>
              <a:tblGrid>
                <a:gridCol w="1668525"/>
                <a:gridCol w="2451500"/>
                <a:gridCol w="2078700"/>
              </a:tblGrid>
              <a:tr h="281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Definition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Function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Lesion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</a:tr>
              <a:tr h="672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Anterior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 and inner portion of temporal lobe. 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Is primarily concerned with emotion , behavior and</a:t>
                      </a:r>
                      <a:b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motivational  drive for different tasks most importantly learning.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(Lesion of this area may lead to decreased aggression, lack of emotion, hyper sexuality &amp; hyperphagia)</a:t>
                      </a:r>
                      <a:endParaRPr sz="1200">
                        <a:solidFill>
                          <a:srgbClr val="FF000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05" name="Google Shape;305;p52"/>
          <p:cNvGraphicFramePr/>
          <p:nvPr/>
        </p:nvGraphicFramePr>
        <p:xfrm>
          <a:off x="329661" y="7019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{36D119C7-7C1D-43D4-9B0C-0F5AE5637BDF}</a:tableStyleId>
              </a:tblPr>
              <a:tblGrid>
                <a:gridCol w="1668525"/>
                <a:gridCol w="2451500"/>
                <a:gridCol w="2078700"/>
              </a:tblGrid>
              <a:tr h="281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Location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Function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Lesion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134F5C"/>
                    </a:solidFill>
                  </a:tcPr>
                </a:tc>
              </a:tr>
              <a:tr h="672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The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underside of the brain on the medial occipital and temporal lobe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The occipital portion is contiguous with visual cortex , while the temporal one is closely associated with limbic system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Inability to recognize faces is called prosopagnosia</a:t>
                      </a:r>
                      <a:endParaRPr>
                        <a:solidFill>
                          <a:srgbClr val="FF000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(Patient  with prosopagnosia can’t recognize faces even his or her own face in the mirror, they can recognize people with their voices)</a:t>
                      </a:r>
                      <a:endParaRPr sz="1000">
                        <a:solidFill>
                          <a:srgbClr val="FF0000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06" name="Google Shape;306;p52"/>
          <p:cNvPicPr preferRelativeResize="0"/>
          <p:nvPr/>
        </p:nvPicPr>
        <p:blipFill rotWithShape="1">
          <a:blip r:embed="rId3">
            <a:alphaModFix/>
          </a:blip>
          <a:srcRect b="35718" l="36652" r="13111" t="12282"/>
          <a:stretch/>
        </p:blipFill>
        <p:spPr>
          <a:xfrm>
            <a:off x="421000" y="8451875"/>
            <a:ext cx="1484898" cy="1152726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3"/>
          <p:cNvSpPr txBox="1"/>
          <p:nvPr/>
        </p:nvSpPr>
        <p:spPr>
          <a:xfrm>
            <a:off x="246563" y="2858832"/>
            <a:ext cx="56856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CFE2F3"/>
                </a:highlight>
                <a:latin typeface="Josefin Sans"/>
                <a:ea typeface="Josefin Sans"/>
                <a:cs typeface="Josefin Sans"/>
                <a:sym typeface="Josefin Sans"/>
              </a:rPr>
              <a:t>Frontal lobe</a:t>
            </a:r>
            <a:r>
              <a:rPr lang="en" sz="1800">
                <a:solidFill>
                  <a:srgbClr val="134F5C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1800">
              <a:solidFill>
                <a:srgbClr val="134F5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312" name="Google Shape;312;p53"/>
          <p:cNvGraphicFramePr/>
          <p:nvPr/>
        </p:nvGraphicFramePr>
        <p:xfrm>
          <a:off x="237933" y="33810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{36D119C7-7C1D-43D4-9B0C-0F5AE5637BDF}</a:tableStyleId>
              </a:tblPr>
              <a:tblGrid>
                <a:gridCol w="1272225"/>
                <a:gridCol w="1179975"/>
                <a:gridCol w="3929925"/>
              </a:tblGrid>
              <a:tr h="380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Location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Function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Cortical region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</a:tr>
              <a:tr h="3118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Deep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to the Frontal Bone of the skull.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-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Memory formation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-Emotions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-Decision making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-Reasoning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-Personality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rgbClr val="0B5394"/>
                          </a:solidFill>
                          <a:highlight>
                            <a:srgbClr val="CFE2F3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Primary Motor Cortex (Precentral Gyrus)</a:t>
                      </a:r>
                      <a:endParaRPr>
                        <a:solidFill>
                          <a:srgbClr val="0B5394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Cortical site involved with controlling movements of the body.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rgbClr val="0B5394"/>
                          </a:solidFill>
                          <a:highlight>
                            <a:srgbClr val="CFE2F3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Broca’s Area </a:t>
                      </a:r>
                      <a:endParaRPr>
                        <a:solidFill>
                          <a:srgbClr val="0B5394"/>
                        </a:solidFill>
                        <a:highlight>
                          <a:srgbClr val="CFE2F3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plan of motor pattern for expressing of individual words. Located on Left Frontal Lobe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rgbClr val="0B5394"/>
                          </a:solidFill>
                          <a:highlight>
                            <a:srgbClr val="CFE2F3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Broca’s Aphasia</a:t>
                      </a:r>
                      <a:endParaRPr>
                        <a:solidFill>
                          <a:srgbClr val="0B5394"/>
                        </a:solidFill>
                        <a:highlight>
                          <a:srgbClr val="CFE2F3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Results in the ability to comprehend speech, but the decreased motor ability (or inability) to speak and form words.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rgbClr val="0B5394"/>
                          </a:solidFill>
                          <a:highlight>
                            <a:srgbClr val="CFE2F3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Orbitofrontal Cortex</a:t>
                      </a:r>
                      <a:endParaRPr>
                        <a:solidFill>
                          <a:srgbClr val="0B5394"/>
                        </a:solidFill>
                        <a:highlight>
                          <a:srgbClr val="CFE2F3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Site of Frontal Lobotomies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5394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rgbClr val="0B5394"/>
                          </a:solidFill>
                          <a:highlight>
                            <a:srgbClr val="CFE2F3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Olfactory Bulb </a:t>
                      </a:r>
                      <a:endParaRPr>
                        <a:solidFill>
                          <a:srgbClr val="0B5394"/>
                        </a:solidFill>
                        <a:highlight>
                          <a:srgbClr val="CFE2F3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Cranial Nerve I, Responsible for sensation of Smell</a:t>
                      </a:r>
                      <a:endParaRPr>
                        <a:solidFill>
                          <a:srgbClr val="A2C4C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B5394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13" name="Google Shape;313;p53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4" name="Google Shape;314;p53"/>
          <p:cNvSpPr txBox="1"/>
          <p:nvPr/>
        </p:nvSpPr>
        <p:spPr>
          <a:xfrm>
            <a:off x="346175" y="433050"/>
            <a:ext cx="54864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FEFEF"/>
                </a:highlight>
                <a:latin typeface="Josefin Sans"/>
                <a:ea typeface="Josefin Sans"/>
                <a:cs typeface="Josefin Sans"/>
                <a:sym typeface="Josefin Sans"/>
              </a:rPr>
              <a:t>Lobes of the Brain</a:t>
            </a:r>
            <a:endParaRPr sz="1800">
              <a:solidFill>
                <a:srgbClr val="134F5C"/>
              </a:solidFill>
              <a:highlight>
                <a:srgbClr val="EFEFEF"/>
              </a:highlight>
            </a:endParaRPr>
          </a:p>
        </p:txBody>
      </p:sp>
      <p:sp>
        <p:nvSpPr>
          <p:cNvPr id="315" name="Google Shape;315;p53"/>
          <p:cNvSpPr txBox="1"/>
          <p:nvPr/>
        </p:nvSpPr>
        <p:spPr>
          <a:xfrm>
            <a:off x="2475125" y="474025"/>
            <a:ext cx="1907700" cy="10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❏"/>
            </a:pPr>
            <a:r>
              <a:rPr lang="en">
                <a:highlight>
                  <a:srgbClr val="CFE2F3"/>
                </a:highlight>
                <a:latin typeface="Cairo"/>
                <a:ea typeface="Cairo"/>
                <a:cs typeface="Cairo"/>
                <a:sym typeface="Cairo"/>
              </a:rPr>
              <a:t>Frontal</a:t>
            </a:r>
            <a:endParaRPr>
              <a:highlight>
                <a:srgbClr val="CFE2F3"/>
              </a:highlight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❏"/>
            </a:pPr>
            <a:r>
              <a:rPr lang="en">
                <a:highlight>
                  <a:srgbClr val="D9EAD3"/>
                </a:highlight>
                <a:latin typeface="Cairo"/>
                <a:ea typeface="Cairo"/>
                <a:cs typeface="Cairo"/>
                <a:sym typeface="Cairo"/>
              </a:rPr>
              <a:t>Parietal</a:t>
            </a:r>
            <a:endParaRPr>
              <a:highlight>
                <a:srgbClr val="D9EAD3"/>
              </a:highlight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❏"/>
            </a:pPr>
            <a:r>
              <a:rPr lang="en">
                <a:highlight>
                  <a:srgbClr val="F4CCCC"/>
                </a:highlight>
                <a:latin typeface="Cairo"/>
                <a:ea typeface="Cairo"/>
                <a:cs typeface="Cairo"/>
                <a:sym typeface="Cairo"/>
              </a:rPr>
              <a:t>Occipital</a:t>
            </a:r>
            <a:endParaRPr>
              <a:highlight>
                <a:srgbClr val="F4CCCC"/>
              </a:highlight>
              <a:latin typeface="Cairo"/>
              <a:ea typeface="Cairo"/>
              <a:cs typeface="Cairo"/>
              <a:sym typeface="Cai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iro"/>
              <a:buChar char="❏"/>
            </a:pPr>
            <a:r>
              <a:rPr lang="en">
                <a:highlight>
                  <a:srgbClr val="FCE5CD"/>
                </a:highlight>
                <a:latin typeface="Cairo"/>
                <a:ea typeface="Cairo"/>
                <a:cs typeface="Cairo"/>
                <a:sym typeface="Cairo"/>
              </a:rPr>
              <a:t>Tempora</a:t>
            </a:r>
            <a:endParaRPr>
              <a:highlight>
                <a:srgbClr val="FCE5CD"/>
              </a:highlight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316" name="Google Shape;31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349" y="932252"/>
            <a:ext cx="1907699" cy="167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361" y="5932458"/>
            <a:ext cx="919400" cy="8699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8" name="Google Shape;318;p53"/>
          <p:cNvGraphicFramePr/>
          <p:nvPr/>
        </p:nvGraphicFramePr>
        <p:xfrm>
          <a:off x="375450" y="75900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{36D119C7-7C1D-43D4-9B0C-0F5AE5637BDF}</a:tableStyleId>
              </a:tblPr>
              <a:tblGrid>
                <a:gridCol w="3053550"/>
                <a:gridCol w="30535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Desired </a:t>
                      </a: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effects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Possible side effects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solidFill>
                      <a:srgbClr val="FF9900"/>
                    </a:solidFill>
                  </a:tcPr>
                </a:tc>
              </a:tr>
              <a:tr h="392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Diminished rage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Epilepsy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</a:tr>
              <a:tr h="392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Decreased aggression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Poor </a:t>
                      </a: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emotional responses 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Poor emotional responses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iro"/>
                          <a:ea typeface="Cairo"/>
                          <a:cs typeface="Cairo"/>
                          <a:sym typeface="Cairo"/>
                        </a:rPr>
                        <a:t>Perseveration (Uncontrolled, repetitive actions, gestures, or words)</a:t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19" name="Google Shape;31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0750" y="1720368"/>
            <a:ext cx="1907700" cy="1452007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0" name="Google Shape;320;p53"/>
          <p:cNvSpPr txBox="1"/>
          <p:nvPr/>
        </p:nvSpPr>
        <p:spPr>
          <a:xfrm>
            <a:off x="375450" y="7119300"/>
            <a:ext cx="5823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latin typeface="Josefin Sans"/>
                <a:ea typeface="Josefin Sans"/>
                <a:cs typeface="Josefin Sans"/>
                <a:sym typeface="Josefin Sans"/>
              </a:rPr>
              <a:t>Frontal </a:t>
            </a:r>
            <a:r>
              <a:rPr lang="en" sz="1800">
                <a:solidFill>
                  <a:srgbClr val="134F5C"/>
                </a:solidFill>
                <a:latin typeface="Josefin Sans"/>
                <a:ea typeface="Josefin Sans"/>
                <a:cs typeface="Josefin Sans"/>
                <a:sym typeface="Josefin Sans"/>
              </a:rPr>
              <a:t>Lobotomies</a:t>
            </a:r>
            <a:br>
              <a:rPr lang="en" sz="1800">
                <a:solidFill>
                  <a:srgbClr val="134F5C"/>
                </a:solidFill>
                <a:latin typeface="Josefin Sans"/>
                <a:ea typeface="Josefin Sans"/>
                <a:cs typeface="Josefin Sans"/>
                <a:sym typeface="Josefin Sans"/>
              </a:rPr>
            </a:br>
            <a:r>
              <a:rPr lang="en" sz="1800">
                <a:solidFill>
                  <a:srgbClr val="134F5C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1800">
              <a:solidFill>
                <a:srgbClr val="134F5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4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326" name="Google Shape;326;p54"/>
          <p:cNvGraphicFramePr/>
          <p:nvPr/>
        </p:nvGraphicFramePr>
        <p:xfrm>
          <a:off x="240153" y="15645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{36D119C7-7C1D-43D4-9B0C-0F5AE5637BDF}</a:tableStyleId>
              </a:tblPr>
              <a:tblGrid>
                <a:gridCol w="1379800"/>
                <a:gridCol w="2473175"/>
                <a:gridCol w="2524725"/>
              </a:tblGrid>
              <a:tr h="448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Function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Cortical region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Lesions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4247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-Sensing and integration of the sensation. 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-Spatial awareness and perception → </a:t>
                      </a:r>
                      <a:r>
                        <a:rPr b="1" i="1"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Proprioception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which is awareness of the body or its parts in space and its relation to one another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8761D"/>
                        </a:buClr>
                        <a:buSzPts val="1400"/>
                        <a:buFont typeface="Cairo"/>
                        <a:buAutoNum type="alphaUcPeriod"/>
                      </a:pPr>
                      <a:r>
                        <a:rPr lang="en">
                          <a:solidFill>
                            <a:srgbClr val="38761D"/>
                          </a:solidFill>
                          <a:highlight>
                            <a:srgbClr val="D9EAD3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Primary somatosensory cortex</a:t>
                      </a:r>
                      <a:endParaRPr i="1">
                        <a:solidFill>
                          <a:srgbClr val="38761D"/>
                        </a:solidFill>
                        <a:highlight>
                          <a:srgbClr val="D9EAD3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(Postcentral gyrus)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: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It is the site involved in processing tactile and proprioceptive information) </a:t>
                      </a:r>
                      <a:r>
                        <a:rPr lang="en" sz="1000">
                          <a:solidFill>
                            <a:srgbClr val="B7B7B7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(injury to this area causes loss of sensation )</a:t>
                      </a:r>
                      <a:endParaRPr sz="1000">
                        <a:solidFill>
                          <a:srgbClr val="B7B7B7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8761D"/>
                        </a:buClr>
                        <a:buSzPts val="1400"/>
                        <a:buFont typeface="Cairo"/>
                        <a:buAutoNum type="alphaUcPeriod"/>
                      </a:pPr>
                      <a:r>
                        <a:rPr lang="en">
                          <a:solidFill>
                            <a:srgbClr val="38761D"/>
                          </a:solidFill>
                          <a:highlight>
                            <a:srgbClr val="D9EAD3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Somatosensory association cortex</a:t>
                      </a:r>
                      <a:endParaRPr>
                        <a:solidFill>
                          <a:srgbClr val="38761D"/>
                        </a:solidFill>
                        <a:highlight>
                          <a:srgbClr val="D9EAD3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Assists with the integration and interpretation of sensations relative to body position and orientation in space 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إذا كان</a:t>
                      </a:r>
                      <a:r>
                        <a:rPr lang="en" sz="1000">
                          <a:solidFill>
                            <a:schemeClr val="dk2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 الشخص مصاب في هذه المنطقة بالتالي هو يقدر يحس بس ما يقدر يفسر الاشياء الي حس بها وراح يكون عنده مشكلة بتنظيم وتنسيق الحركة</a:t>
                      </a:r>
                      <a:endParaRPr sz="1000">
                        <a:solidFill>
                          <a:schemeClr val="dk2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8761D"/>
                        </a:buClr>
                        <a:buSzPts val="1400"/>
                        <a:buFont typeface="Cairo"/>
                        <a:buAutoNum type="alphaUcPeriod"/>
                      </a:pPr>
                      <a:r>
                        <a:rPr lang="en">
                          <a:solidFill>
                            <a:srgbClr val="38761D"/>
                          </a:solidFill>
                          <a:highlight>
                            <a:srgbClr val="D9EAD3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Primary gustatory cortex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The are involved in interpretation of the taste sensation</a:t>
                      </a:r>
                      <a:endParaRPr>
                        <a:solidFill>
                          <a:srgbClr val="0B5394"/>
                        </a:solidFill>
                        <a:highlight>
                          <a:srgbClr val="CFE2F3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Parietal lobe is essential for our feeling of touch, warmth/heat , cold, pain , body position and appreciation of shapes of palpated objects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iro"/>
                        <a:buChar char="●"/>
                      </a:pPr>
                      <a:r>
                        <a:rPr b="1" lang="en">
                          <a:solidFill>
                            <a:srgbClr val="FF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When damaged , the person loses the ability to recognize shapes of complex objects by palpation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( Palpation = اللمس ) , </a:t>
                      </a:r>
                      <a:r>
                        <a:rPr b="1" lang="en">
                          <a:solidFill>
                            <a:srgbClr val="FF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also develops </a:t>
                      </a:r>
                      <a:r>
                        <a:rPr b="1" i="1" lang="en">
                          <a:solidFill>
                            <a:srgbClr val="FF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Sensory Inattention</a:t>
                      </a:r>
                      <a:r>
                        <a:rPr b="1" lang="en">
                          <a:solidFill>
                            <a:srgbClr val="FF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 on opposite side </a:t>
                      </a:r>
                      <a:r>
                        <a:rPr lang="en" sz="1200">
                          <a:solidFill>
                            <a:schemeClr val="dk2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(Astereognosis)</a:t>
                      </a:r>
                      <a:endParaRPr sz="1200">
                        <a:solidFill>
                          <a:schemeClr val="dk2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iro"/>
                        <a:buChar char="●"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Sensory Inattention </a:t>
                      </a:r>
                      <a:endParaRPr b="1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The inability to feel a tactile stimulus when a similar stimulus, presented simultaneously in a homologous area of the body, is perceived. </a:t>
                      </a:r>
                      <a:endParaRPr>
                        <a:solidFill>
                          <a:srgbClr val="38761D"/>
                        </a:solidFill>
                        <a:highlight>
                          <a:srgbClr val="D9EAD3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AA84F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27" name="Google Shape;327;p54"/>
          <p:cNvSpPr txBox="1"/>
          <p:nvPr/>
        </p:nvSpPr>
        <p:spPr>
          <a:xfrm>
            <a:off x="586175" y="578241"/>
            <a:ext cx="56856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D9EAD3"/>
                </a:highlight>
                <a:latin typeface="Josefin Sans"/>
                <a:ea typeface="Josefin Sans"/>
                <a:cs typeface="Josefin Sans"/>
                <a:sym typeface="Josefin Sans"/>
              </a:rPr>
              <a:t>Parietal lobe </a:t>
            </a:r>
            <a:endParaRPr sz="1800">
              <a:solidFill>
                <a:srgbClr val="134F5C"/>
              </a:solidFill>
              <a:highlight>
                <a:srgbClr val="D9EAD3"/>
              </a:highlight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28" name="Google Shape;328;p54"/>
          <p:cNvSpPr txBox="1"/>
          <p:nvPr/>
        </p:nvSpPr>
        <p:spPr>
          <a:xfrm>
            <a:off x="240150" y="1077450"/>
            <a:ext cx="6377700" cy="3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Located </a:t>
            </a:r>
            <a:r>
              <a:rPr lang="en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Deep inside the parietal bone of the skull</a:t>
            </a:r>
            <a:endParaRPr/>
          </a:p>
        </p:txBody>
      </p:sp>
      <p:pic>
        <p:nvPicPr>
          <p:cNvPr id="329" name="Google Shape;32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145" y="5687875"/>
            <a:ext cx="1238874" cy="114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4"/>
          <p:cNvPicPr preferRelativeResize="0"/>
          <p:nvPr/>
        </p:nvPicPr>
        <p:blipFill rotWithShape="1">
          <a:blip r:embed="rId4">
            <a:alphaModFix/>
          </a:blip>
          <a:srcRect b="43910" l="54662" r="3068" t="11300"/>
          <a:stretch/>
        </p:blipFill>
        <p:spPr>
          <a:xfrm>
            <a:off x="3357300" y="7067925"/>
            <a:ext cx="3260551" cy="259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4"/>
          <p:cNvPicPr preferRelativeResize="0"/>
          <p:nvPr/>
        </p:nvPicPr>
        <p:blipFill rotWithShape="1">
          <a:blip r:embed="rId5">
            <a:alphaModFix/>
          </a:blip>
          <a:srcRect b="17928" l="1899" r="3106" t="13144"/>
          <a:stretch/>
        </p:blipFill>
        <p:spPr>
          <a:xfrm>
            <a:off x="240150" y="7618298"/>
            <a:ext cx="3047874" cy="1718250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5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55"/>
          <p:cNvSpPr txBox="1"/>
          <p:nvPr/>
        </p:nvSpPr>
        <p:spPr>
          <a:xfrm>
            <a:off x="237925" y="615806"/>
            <a:ext cx="5991900" cy="5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EA9999"/>
                </a:highlight>
                <a:latin typeface="Josefin Sans"/>
                <a:ea typeface="Josefin Sans"/>
                <a:cs typeface="Josefin Sans"/>
                <a:sym typeface="Josefin Sans"/>
              </a:rPr>
              <a:t>Occipital lobe</a:t>
            </a:r>
            <a:endParaRPr sz="1800">
              <a:solidFill>
                <a:srgbClr val="134F5C"/>
              </a:solidFill>
              <a:highlight>
                <a:srgbClr val="EA9999"/>
              </a:highlight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18288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34F5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338" name="Google Shape;338;p55"/>
          <p:cNvGraphicFramePr/>
          <p:nvPr/>
        </p:nvGraphicFramePr>
        <p:xfrm>
          <a:off x="237933" y="131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{36D119C7-7C1D-43D4-9B0C-0F5AE5637BDF}</a:tableStyleId>
              </a:tblPr>
              <a:tblGrid>
                <a:gridCol w="1263725"/>
                <a:gridCol w="1579125"/>
                <a:gridCol w="3496600"/>
              </a:tblGrid>
              <a:tr h="380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Location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Function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Cortical region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EA9999"/>
                    </a:solidFill>
                  </a:tcPr>
                </a:tc>
              </a:tr>
              <a:tr h="3118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Deep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inside the occipital bone of the skull 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Its primary function is the processing, integration, interpretation of </a:t>
                      </a:r>
                      <a:r>
                        <a:rPr b="1" lang="en">
                          <a:solidFill>
                            <a:srgbClr val="C00000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vision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 and visual stimuli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highlight>
                            <a:srgbClr val="EA9999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Primary visual cortex :</a:t>
                      </a:r>
                      <a:endParaRPr>
                        <a:highlight>
                          <a:srgbClr val="EA9999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This is the primary ( main ) area of the brain responsible for detection of the visual stimuli </a:t>
                      </a:r>
                      <a:r>
                        <a:rPr lang="en" sz="1200">
                          <a:solidFill>
                            <a:srgbClr val="B7B7B7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(injury to this area causes blindness)</a:t>
                      </a:r>
                      <a:endParaRPr sz="1200">
                        <a:solidFill>
                          <a:srgbClr val="B7B7B7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highlight>
                            <a:srgbClr val="EA9999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Visual association cortex : </a:t>
                      </a:r>
                      <a:endParaRPr>
                        <a:highlight>
                          <a:srgbClr val="EA9999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Interprets the visual information obtained from the primary visual cortex </a:t>
                      </a:r>
                      <a:r>
                        <a:rPr lang="en" sz="1000">
                          <a:solidFill>
                            <a:schemeClr val="dk2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المريض لسى يقدر يشوف الأشياء بس للأسف ما يقدر يفهم او يفسر ايش الي قاعد يشوفه</a:t>
                      </a:r>
                      <a:endParaRPr sz="1000">
                        <a:solidFill>
                          <a:srgbClr val="A2C4C9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06666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39" name="Google Shape;339;p55"/>
          <p:cNvPicPr preferRelativeResize="0"/>
          <p:nvPr/>
        </p:nvPicPr>
        <p:blipFill rotWithShape="1">
          <a:blip r:embed="rId3">
            <a:alphaModFix/>
          </a:blip>
          <a:srcRect b="51087" l="57745" r="8740" t="8575"/>
          <a:stretch/>
        </p:blipFill>
        <p:spPr>
          <a:xfrm>
            <a:off x="237925" y="7052369"/>
            <a:ext cx="2842850" cy="256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5"/>
          <p:cNvPicPr preferRelativeResize="0"/>
          <p:nvPr/>
        </p:nvPicPr>
        <p:blipFill rotWithShape="1">
          <a:blip r:embed="rId3">
            <a:alphaModFix/>
          </a:blip>
          <a:srcRect b="0" l="57745" r="8740" t="49446"/>
          <a:stretch/>
        </p:blipFill>
        <p:spPr>
          <a:xfrm>
            <a:off x="3332450" y="5273611"/>
            <a:ext cx="3433500" cy="388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5"/>
          <p:cNvPicPr preferRelativeResize="0"/>
          <p:nvPr/>
        </p:nvPicPr>
        <p:blipFill rotWithShape="1">
          <a:blip r:embed="rId4">
            <a:alphaModFix/>
          </a:blip>
          <a:srcRect b="11162" l="3233" r="2772" t="7833"/>
          <a:stretch/>
        </p:blipFill>
        <p:spPr>
          <a:xfrm>
            <a:off x="305775" y="5048300"/>
            <a:ext cx="2707150" cy="190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6"/>
          <p:cNvSpPr txBox="1"/>
          <p:nvPr>
            <p:ph idx="12" type="sldNum"/>
          </p:nvPr>
        </p:nvSpPr>
        <p:spPr>
          <a:xfrm>
            <a:off x="6354343" y="8978245"/>
            <a:ext cx="411600" cy="75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7" name="Google Shape;347;p56"/>
          <p:cNvSpPr txBox="1"/>
          <p:nvPr/>
        </p:nvSpPr>
        <p:spPr>
          <a:xfrm>
            <a:off x="1362600" y="658875"/>
            <a:ext cx="4132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34F5C"/>
                </a:solidFill>
                <a:highlight>
                  <a:srgbClr val="FFE599"/>
                </a:highlight>
                <a:latin typeface="Josefin Sans"/>
                <a:ea typeface="Josefin Sans"/>
                <a:cs typeface="Josefin Sans"/>
                <a:sym typeface="Josefin Sans"/>
              </a:rPr>
              <a:t>Temporal Lobe :</a:t>
            </a:r>
            <a:endParaRPr sz="1800">
              <a:solidFill>
                <a:srgbClr val="134F5C"/>
              </a:solidFill>
              <a:highlight>
                <a:srgbClr val="FFE599"/>
              </a:highlight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48" name="Google Shape;348;p56"/>
          <p:cNvSpPr txBox="1"/>
          <p:nvPr/>
        </p:nvSpPr>
        <p:spPr>
          <a:xfrm>
            <a:off x="313450" y="1217775"/>
            <a:ext cx="5944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iro"/>
                <a:ea typeface="Cairo"/>
                <a:cs typeface="Cairo"/>
                <a:sym typeface="Cairo"/>
              </a:rPr>
              <a:t>located on the sides of the brain deep to the Temporal Bones of the skull</a:t>
            </a:r>
            <a:endParaRPr>
              <a:latin typeface="Cairo"/>
              <a:ea typeface="Cairo"/>
              <a:cs typeface="Cairo"/>
              <a:sym typeface="Cai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349" name="Google Shape;3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750" y="5556125"/>
            <a:ext cx="1832500" cy="16250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0" name="Google Shape;350;p56"/>
          <p:cNvGraphicFramePr/>
          <p:nvPr/>
        </p:nvGraphicFramePr>
        <p:xfrm>
          <a:off x="240153" y="17766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{36D119C7-7C1D-43D4-9B0C-0F5AE5637BDF}</a:tableStyleId>
              </a:tblPr>
              <a:tblGrid>
                <a:gridCol w="1379800"/>
                <a:gridCol w="2473175"/>
                <a:gridCol w="2439350"/>
              </a:tblGrid>
              <a:tr h="7607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Function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Cortical region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lt1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Lesions </a:t>
                      </a:r>
                      <a:endParaRPr sz="1500">
                        <a:solidFill>
                          <a:schemeClr val="lt1"/>
                        </a:solidFill>
                        <a:latin typeface="Josefin Sans"/>
                        <a:ea typeface="Josefin Sans"/>
                        <a:cs typeface="Josefin Sans"/>
                        <a:sym typeface="Josefi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  <a:solidFill>
                      <a:srgbClr val="FFD966"/>
                    </a:solidFill>
                  </a:tcPr>
                </a:tc>
              </a:tr>
              <a:tr h="4247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- Hearing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-Organization/ Comprehension of language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Information Retrieval  (Memory and Memory Formation)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iro"/>
                        <a:buAutoNum type="alphaUcPeriod"/>
                      </a:pPr>
                      <a:r>
                        <a:rPr lang="en">
                          <a:highlight>
                            <a:srgbClr val="FFE599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Primary Auditory Cortex</a:t>
                      </a:r>
                      <a:endParaRPr i="1">
                        <a:highlight>
                          <a:srgbClr val="FFE599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Responsible for </a:t>
                      </a:r>
                      <a:r>
                        <a:rPr i="1" lang="en" u="sng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hearing</a:t>
                      </a:r>
                      <a:endParaRPr i="1" u="sng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iro"/>
                        <a:buAutoNum type="alphaUcPeriod"/>
                      </a:pPr>
                      <a:r>
                        <a:rPr lang="en">
                          <a:highlight>
                            <a:srgbClr val="FFE599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Primary Olfactory Cortex </a:t>
                      </a:r>
                      <a:endParaRPr>
                        <a:highlight>
                          <a:srgbClr val="FFE599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Interprets the sense of smell  once it reaches the cortex via the olfactory bulbs. (Not visible on the superficial cortex)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iro"/>
                        <a:buAutoNum type="alphaUcPeriod"/>
                      </a:pPr>
                      <a:r>
                        <a:rPr lang="en">
                          <a:highlight>
                            <a:srgbClr val="FFE599"/>
                          </a:highlight>
                          <a:latin typeface="Cairo"/>
                          <a:ea typeface="Cairo"/>
                          <a:cs typeface="Cairo"/>
                          <a:sym typeface="Cairo"/>
                        </a:rPr>
                        <a:t>Wernicke’s Area</a:t>
                      </a:r>
                      <a:endParaRPr>
                        <a:highlight>
                          <a:srgbClr val="FFE599"/>
                        </a:highlight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– Language comprehension.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• Located on the Left Temporal Lobe (dominant hemisphere).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•Understand auditory and visual  information and send them to Broca's area</a:t>
                      </a:r>
                      <a:endParaRPr b="1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17500" lvl="0" marL="457200" rtl="0" algn="l">
                        <a:lnSpc>
                          <a:spcPct val="8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Wernicke’s Aphasia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Language comprehension is inhibited. The individuals have difficulty understanding written and spoken language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lnSpc>
                          <a:spcPct val="8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 Memory impairment</a:t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-317500" lvl="0" marL="45720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iro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iro"/>
                          <a:ea typeface="Cairo"/>
                          <a:cs typeface="Cairo"/>
                          <a:sym typeface="Cairo"/>
                        </a:rPr>
                        <a:t>Can be associated with temporal lobe epilepsy</a:t>
                      </a:r>
                      <a:endParaRPr sz="2400"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Cairo"/>
                        <a:ea typeface="Cairo"/>
                        <a:cs typeface="Cairo"/>
                        <a:sym typeface="Cair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C232"/>
                      </a:solidFill>
                      <a:prstDash val="lgDash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51" name="Google Shape;351;p56"/>
          <p:cNvPicPr preferRelativeResize="0"/>
          <p:nvPr/>
        </p:nvPicPr>
        <p:blipFill rotWithShape="1">
          <a:blip r:embed="rId4">
            <a:alphaModFix/>
          </a:blip>
          <a:srcRect b="9289" l="3324" r="3798" t="8715"/>
          <a:stretch/>
        </p:blipFill>
        <p:spPr>
          <a:xfrm>
            <a:off x="3554975" y="7762599"/>
            <a:ext cx="2799375" cy="18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6"/>
          <p:cNvPicPr preferRelativeResize="0"/>
          <p:nvPr/>
        </p:nvPicPr>
        <p:blipFill rotWithShape="1">
          <a:blip r:embed="rId5">
            <a:alphaModFix/>
          </a:blip>
          <a:srcRect b="33644" l="37644" r="4377" t="12403"/>
          <a:stretch/>
        </p:blipFill>
        <p:spPr>
          <a:xfrm>
            <a:off x="613688" y="7762600"/>
            <a:ext cx="2658286" cy="185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