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718" r:id="rId5"/>
    <p:sldMasterId id="2147483719" r:id="rId6"/>
    <p:sldMasterId id="2147483720" r:id="rId7"/>
    <p:sldMasterId id="2147483721" r:id="rId8"/>
  </p:sldMasterIdLst>
  <p:notesMasterIdLst>
    <p:notesMasterId r:id="rId9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</p:sldIdLst>
  <p:sldSz cy="9902950" cx="6858000"/>
  <p:notesSz cx="6858000" cy="9144000"/>
  <p:embeddedFontLst>
    <p:embeddedFont>
      <p:font typeface="Dosis"/>
      <p:regular r:id="rId25"/>
      <p:bold r:id="rId26"/>
    </p:embeddedFont>
    <p:embeddedFont>
      <p:font typeface="Economica"/>
      <p:regular r:id="rId27"/>
      <p:bold r:id="rId28"/>
      <p:italic r:id="rId29"/>
      <p:boldItalic r:id="rId30"/>
    </p:embeddedFont>
    <p:embeddedFont>
      <p:font typeface="Cairo"/>
      <p:regular r:id="rId31"/>
      <p:bold r:id="rId32"/>
    </p:embeddedFont>
    <p:embeddedFont>
      <p:font typeface="Josefin Sans"/>
      <p:regular r:id="rId33"/>
      <p:bold r:id="rId34"/>
      <p:italic r:id="rId35"/>
      <p:boldItalic r:id="rId36"/>
    </p:embeddedFont>
    <p:embeddedFont>
      <p:font typeface="Philosopher"/>
      <p:regular r:id="rId37"/>
      <p:bold r:id="rId38"/>
      <p:italic r:id="rId39"/>
      <p:boldItalic r:id="rId40"/>
    </p:embeddedFont>
    <p:embeddedFont>
      <p:font typeface="Comfortaa"/>
      <p:regular r:id="rId41"/>
      <p:bold r:id="rId42"/>
    </p:embeddedFont>
    <p:embeddedFont>
      <p:font typeface="Open Sans"/>
      <p:regular r:id="rId43"/>
      <p:bold r:id="rId44"/>
      <p:italic r:id="rId45"/>
      <p:boldItalic r:id="rId4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19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9D19B156-BABA-4366-A04C-1D6C67ADE728}">
  <a:tblStyle styleId="{9D19B156-BABA-4366-A04C-1D6C67ADE72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52C7028D-9D19-4E50-968D-B55B0704CC28}" styleName="Table_1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19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Philosopher-boldItalic.fntdata"/><Relationship Id="rId20" Type="http://schemas.openxmlformats.org/officeDocument/2006/relationships/slide" Target="slides/slide11.xml"/><Relationship Id="rId42" Type="http://schemas.openxmlformats.org/officeDocument/2006/relationships/font" Target="fonts/Comfortaa-bold.fntdata"/><Relationship Id="rId41" Type="http://schemas.openxmlformats.org/officeDocument/2006/relationships/font" Target="fonts/Comfortaa-regular.fntdata"/><Relationship Id="rId22" Type="http://schemas.openxmlformats.org/officeDocument/2006/relationships/slide" Target="slides/slide13.xml"/><Relationship Id="rId44" Type="http://schemas.openxmlformats.org/officeDocument/2006/relationships/font" Target="fonts/OpenSans-bold.fntdata"/><Relationship Id="rId21" Type="http://schemas.openxmlformats.org/officeDocument/2006/relationships/slide" Target="slides/slide12.xml"/><Relationship Id="rId43" Type="http://schemas.openxmlformats.org/officeDocument/2006/relationships/font" Target="fonts/OpenSans-regular.fntdata"/><Relationship Id="rId24" Type="http://schemas.openxmlformats.org/officeDocument/2006/relationships/slide" Target="slides/slide15.xml"/><Relationship Id="rId46" Type="http://schemas.openxmlformats.org/officeDocument/2006/relationships/font" Target="fonts/OpenSans-boldItalic.fntdata"/><Relationship Id="rId23" Type="http://schemas.openxmlformats.org/officeDocument/2006/relationships/slide" Target="slides/slide14.xml"/><Relationship Id="rId45" Type="http://schemas.openxmlformats.org/officeDocument/2006/relationships/font" Target="fonts/OpenSans-italic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notesMaster" Target="notesMasters/notesMaster1.xml"/><Relationship Id="rId26" Type="http://schemas.openxmlformats.org/officeDocument/2006/relationships/font" Target="fonts/Dosis-bold.fntdata"/><Relationship Id="rId25" Type="http://schemas.openxmlformats.org/officeDocument/2006/relationships/font" Target="fonts/Dosis-regular.fntdata"/><Relationship Id="rId28" Type="http://schemas.openxmlformats.org/officeDocument/2006/relationships/font" Target="fonts/Economica-bold.fntdata"/><Relationship Id="rId27" Type="http://schemas.openxmlformats.org/officeDocument/2006/relationships/font" Target="fonts/Economica-regular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Economica-italic.fntdata"/><Relationship Id="rId7" Type="http://schemas.openxmlformats.org/officeDocument/2006/relationships/slideMaster" Target="slideMasters/slideMaster3.xml"/><Relationship Id="rId8" Type="http://schemas.openxmlformats.org/officeDocument/2006/relationships/slideMaster" Target="slideMasters/slideMaster4.xml"/><Relationship Id="rId31" Type="http://schemas.openxmlformats.org/officeDocument/2006/relationships/font" Target="fonts/Cairo-regular.fntdata"/><Relationship Id="rId30" Type="http://schemas.openxmlformats.org/officeDocument/2006/relationships/font" Target="fonts/Economica-boldItalic.fntdata"/><Relationship Id="rId11" Type="http://schemas.openxmlformats.org/officeDocument/2006/relationships/slide" Target="slides/slide2.xml"/><Relationship Id="rId33" Type="http://schemas.openxmlformats.org/officeDocument/2006/relationships/font" Target="fonts/JosefinSans-regular.fntdata"/><Relationship Id="rId10" Type="http://schemas.openxmlformats.org/officeDocument/2006/relationships/slide" Target="slides/slide1.xml"/><Relationship Id="rId32" Type="http://schemas.openxmlformats.org/officeDocument/2006/relationships/font" Target="fonts/Cairo-bold.fntdata"/><Relationship Id="rId13" Type="http://schemas.openxmlformats.org/officeDocument/2006/relationships/slide" Target="slides/slide4.xml"/><Relationship Id="rId35" Type="http://schemas.openxmlformats.org/officeDocument/2006/relationships/font" Target="fonts/JosefinSans-italic.fntdata"/><Relationship Id="rId12" Type="http://schemas.openxmlformats.org/officeDocument/2006/relationships/slide" Target="slides/slide3.xml"/><Relationship Id="rId34" Type="http://schemas.openxmlformats.org/officeDocument/2006/relationships/font" Target="fonts/JosefinSans-bold.fntdata"/><Relationship Id="rId15" Type="http://schemas.openxmlformats.org/officeDocument/2006/relationships/slide" Target="slides/slide6.xml"/><Relationship Id="rId37" Type="http://schemas.openxmlformats.org/officeDocument/2006/relationships/font" Target="fonts/Philosopher-regular.fntdata"/><Relationship Id="rId14" Type="http://schemas.openxmlformats.org/officeDocument/2006/relationships/slide" Target="slides/slide5.xml"/><Relationship Id="rId36" Type="http://schemas.openxmlformats.org/officeDocument/2006/relationships/font" Target="fonts/JosefinSans-boldItalic.fntdata"/><Relationship Id="rId17" Type="http://schemas.openxmlformats.org/officeDocument/2006/relationships/slide" Target="slides/slide8.xml"/><Relationship Id="rId39" Type="http://schemas.openxmlformats.org/officeDocument/2006/relationships/font" Target="fonts/Philosopher-italic.fntdata"/><Relationship Id="rId16" Type="http://schemas.openxmlformats.org/officeDocument/2006/relationships/slide" Target="slides/slide7.xml"/><Relationship Id="rId38" Type="http://schemas.openxmlformats.org/officeDocument/2006/relationships/font" Target="fonts/Philosopher-bold.fntdata"/><Relationship Id="rId19" Type="http://schemas.openxmlformats.org/officeDocument/2006/relationships/slide" Target="slides/slide10.xml"/><Relationship Id="rId18" Type="http://schemas.openxmlformats.org/officeDocument/2006/relationships/slide" Target="slides/slide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432ec2c024_2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لِلْإِنسَانِ إِلَّا مَا سَعَىٰ (39) وَأَنَّ سَعْيَهُ سَوْفَ يُرَىٰ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BETTER right</a:t>
            </a:r>
            <a:endParaRPr/>
          </a:p>
        </p:txBody>
      </p:sp>
      <p:sp>
        <p:nvSpPr>
          <p:cNvPr id="387" name="Google Shape;387;g432ec2c024_2_68:notes"/>
          <p:cNvSpPr/>
          <p:nvPr>
            <p:ph idx="2" type="sldImg"/>
          </p:nvPr>
        </p:nvSpPr>
        <p:spPr>
          <a:xfrm>
            <a:off x="1142521" y="685800"/>
            <a:ext cx="4573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g43e3207be4_0_2280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1" name="Google Shape;571;g43e3207be4_0_22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g43b7dab1fc_2_0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0" name="Google Shape;580;g43b7dab1fc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43b7dab1fc_2_24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43b7dab1fc_2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g43b7dab1fc_2_47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2" name="Google Shape;602;g43b7dab1fc_2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g1de4f5e0fb0296a_0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8" name="Google Shape;608;g1de4f5e0fb0296a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g432ec2c024_6_134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9" name="Google Shape;619;g432ec2c024_6_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43aeeba4d7_0_0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Google Shape;408;g43aeeba4d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43e8b7f880_0_0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" name="Google Shape;415;g43e8b7f88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43e8b7f880_0_93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3" name="Google Shape;453;g43e8b7f880_0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g43e8b7f880_0_188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4" name="Google Shape;474;g43e8b7f880_0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g43e8b7f880_0_208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7" name="Google Shape;487;g43e8b7f880_0_2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g43e3207be4_0_0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5" name="Google Shape;515;g43e3207be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g43e3207be4_0_1251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5" name="Google Shape;525;g43e3207be4_0_12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g43e3207be4_0_1280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5" name="Google Shape;555;g43e3207be4_0_12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33781" y="1433555"/>
            <a:ext cx="6390300" cy="3951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33775" y="5456634"/>
            <a:ext cx="6390300" cy="1526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33775" y="2129659"/>
            <a:ext cx="6390300" cy="3780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33775" y="6069083"/>
            <a:ext cx="6390300" cy="2504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/>
          <p:nvPr/>
        </p:nvSpPr>
        <p:spPr>
          <a:xfrm flipH="1">
            <a:off x="5830559" y="126399"/>
            <a:ext cx="811219" cy="216583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56" name="Google Shape;56;p14"/>
          <p:cNvSpPr/>
          <p:nvPr/>
        </p:nvSpPr>
        <p:spPr>
          <a:xfrm flipH="1" rot="10800000">
            <a:off x="165688" y="7570225"/>
            <a:ext cx="811219" cy="216583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57" name="Google Shape;57;p14"/>
          <p:cNvSpPr txBox="1"/>
          <p:nvPr>
            <p:ph type="ctrTitle"/>
          </p:nvPr>
        </p:nvSpPr>
        <p:spPr>
          <a:xfrm>
            <a:off x="2283525" y="2780672"/>
            <a:ext cx="2290800" cy="2959482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" type="subTitle"/>
          </p:nvPr>
        </p:nvSpPr>
        <p:spPr>
          <a:xfrm>
            <a:off x="2283525" y="6000455"/>
            <a:ext cx="2290800" cy="1350402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/>
          <p:nvPr/>
        </p:nvSpPr>
        <p:spPr>
          <a:xfrm flipH="1">
            <a:off x="5814828" y="128211"/>
            <a:ext cx="811219" cy="216583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2" name="Google Shape;62;p15"/>
          <p:cNvSpPr txBox="1"/>
          <p:nvPr>
            <p:ph type="title"/>
          </p:nvPr>
        </p:nvSpPr>
        <p:spPr>
          <a:xfrm>
            <a:off x="274050" y="515300"/>
            <a:ext cx="6147300" cy="9025489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63" name="Google Shape;63;p15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4" name="Google Shape;64;p15"/>
          <p:cNvSpPr txBox="1"/>
          <p:nvPr/>
        </p:nvSpPr>
        <p:spPr>
          <a:xfrm>
            <a:off x="164550" y="0"/>
            <a:ext cx="6366300" cy="2190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Mnemonics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65" name="Google Shape;65;p15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">
  <p:cSld name="SECTION_HEADER_5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/>
          <p:nvPr/>
        </p:nvSpPr>
        <p:spPr>
          <a:xfrm flipH="1">
            <a:off x="5814828" y="128211"/>
            <a:ext cx="811219" cy="216583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8" name="Google Shape;68;p16"/>
          <p:cNvSpPr/>
          <p:nvPr/>
        </p:nvSpPr>
        <p:spPr>
          <a:xfrm flipH="1" rot="10800000">
            <a:off x="164544" y="7570202"/>
            <a:ext cx="811219" cy="216583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9" name="Google Shape;69;p16"/>
          <p:cNvSpPr txBox="1"/>
          <p:nvPr>
            <p:ph type="title"/>
          </p:nvPr>
        </p:nvSpPr>
        <p:spPr>
          <a:xfrm>
            <a:off x="274050" y="515300"/>
            <a:ext cx="6147300" cy="9025489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1" name="Google Shape;71;p16"/>
          <p:cNvSpPr txBox="1"/>
          <p:nvPr/>
        </p:nvSpPr>
        <p:spPr>
          <a:xfrm>
            <a:off x="164550" y="0"/>
            <a:ext cx="6366300" cy="2190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The components of monosynaptic muscle stretch reflexes, including the role of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 alpha (α) and gamma (γ) motorneurons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72" name="Google Shape;72;p16"/>
          <p:cNvCxnSpPr/>
          <p:nvPr/>
        </p:nvCxnSpPr>
        <p:spPr>
          <a:xfrm>
            <a:off x="164550" y="5195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3">
  <p:cSld name="SECTION_HEADER_6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7"/>
          <p:cNvSpPr/>
          <p:nvPr/>
        </p:nvSpPr>
        <p:spPr>
          <a:xfrm flipH="1">
            <a:off x="5814828" y="128211"/>
            <a:ext cx="811219" cy="216583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5" name="Google Shape;75;p17"/>
          <p:cNvSpPr/>
          <p:nvPr/>
        </p:nvSpPr>
        <p:spPr>
          <a:xfrm flipH="1" rot="10800000">
            <a:off x="164544" y="7570202"/>
            <a:ext cx="811219" cy="216583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6" name="Google Shape;76;p17"/>
          <p:cNvSpPr txBox="1"/>
          <p:nvPr>
            <p:ph type="title"/>
          </p:nvPr>
        </p:nvSpPr>
        <p:spPr>
          <a:xfrm>
            <a:off x="274050" y="515300"/>
            <a:ext cx="6147300" cy="9025489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8" name="Google Shape;78;p17"/>
          <p:cNvSpPr txBox="1"/>
          <p:nvPr/>
        </p:nvSpPr>
        <p:spPr>
          <a:xfrm>
            <a:off x="164550" y="0"/>
            <a:ext cx="6366300" cy="2190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Static and Dynamic stretch reflex 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79" name="Google Shape;79;p17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3 1">
  <p:cSld name="SECTION_HEADER_6_1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8"/>
          <p:cNvSpPr/>
          <p:nvPr/>
        </p:nvSpPr>
        <p:spPr>
          <a:xfrm flipH="1">
            <a:off x="5814828" y="128211"/>
            <a:ext cx="811219" cy="216583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2" name="Google Shape;82;p18"/>
          <p:cNvSpPr/>
          <p:nvPr/>
        </p:nvSpPr>
        <p:spPr>
          <a:xfrm flipH="1" rot="10800000">
            <a:off x="164544" y="7570202"/>
            <a:ext cx="811219" cy="216583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3" name="Google Shape;83;p18"/>
          <p:cNvSpPr txBox="1"/>
          <p:nvPr>
            <p:ph type="title"/>
          </p:nvPr>
        </p:nvSpPr>
        <p:spPr>
          <a:xfrm>
            <a:off x="274050" y="515300"/>
            <a:ext cx="6147300" cy="9025489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84" name="Google Shape;84;p18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5" name="Google Shape;85;p18"/>
          <p:cNvSpPr txBox="1"/>
          <p:nvPr/>
        </p:nvSpPr>
        <p:spPr>
          <a:xfrm>
            <a:off x="164550" y="0"/>
            <a:ext cx="6366300" cy="2190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Muscle tone  &amp; damping mechanism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86" name="Google Shape;86;p18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5">
  <p:cSld name="SECTION_HEADER_7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9"/>
          <p:cNvSpPr/>
          <p:nvPr/>
        </p:nvSpPr>
        <p:spPr>
          <a:xfrm flipH="1">
            <a:off x="5814828" y="128211"/>
            <a:ext cx="811219" cy="216583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9" name="Google Shape;89;p19"/>
          <p:cNvSpPr/>
          <p:nvPr/>
        </p:nvSpPr>
        <p:spPr>
          <a:xfrm flipH="1" rot="10800000">
            <a:off x="164544" y="7570202"/>
            <a:ext cx="811219" cy="216583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0" name="Google Shape;90;p19"/>
          <p:cNvSpPr txBox="1"/>
          <p:nvPr>
            <p:ph type="title"/>
          </p:nvPr>
        </p:nvSpPr>
        <p:spPr>
          <a:xfrm>
            <a:off x="274050" y="515300"/>
            <a:ext cx="6147300" cy="9025489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91" name="Google Shape;91;p19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2" name="Google Shape;92;p19"/>
          <p:cNvSpPr txBox="1"/>
          <p:nvPr/>
        </p:nvSpPr>
        <p:spPr>
          <a:xfrm>
            <a:off x="164550" y="0"/>
            <a:ext cx="6366300" cy="2190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Spinal and Supra-spinal regulation of the stretch reflex.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93" name="Google Shape;93;p19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6">
  <p:cSld name="SECTION_HEADER_8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/>
          <p:nvPr/>
        </p:nvSpPr>
        <p:spPr>
          <a:xfrm flipH="1">
            <a:off x="5814828" y="128211"/>
            <a:ext cx="811219" cy="216583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6" name="Google Shape;96;p20"/>
          <p:cNvSpPr/>
          <p:nvPr/>
        </p:nvSpPr>
        <p:spPr>
          <a:xfrm flipH="1" rot="10800000">
            <a:off x="164544" y="7570202"/>
            <a:ext cx="811219" cy="216583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7" name="Google Shape;97;p20"/>
          <p:cNvSpPr txBox="1"/>
          <p:nvPr>
            <p:ph type="title"/>
          </p:nvPr>
        </p:nvSpPr>
        <p:spPr>
          <a:xfrm>
            <a:off x="274050" y="515300"/>
            <a:ext cx="6147300" cy="9025489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9" name="Google Shape;99;p20"/>
          <p:cNvSpPr txBox="1"/>
          <p:nvPr/>
        </p:nvSpPr>
        <p:spPr>
          <a:xfrm>
            <a:off x="164550" y="0"/>
            <a:ext cx="6366300" cy="2190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The structure and function of the Golgi tendon organ and the inverse stretch reflex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00" name="Google Shape;100;p20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6 1">
  <p:cSld name="SECTION_HEADER_8_1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1"/>
          <p:cNvSpPr txBox="1"/>
          <p:nvPr>
            <p:ph type="title"/>
          </p:nvPr>
        </p:nvSpPr>
        <p:spPr>
          <a:xfrm>
            <a:off x="274050" y="515300"/>
            <a:ext cx="6147300" cy="9025489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03" name="Google Shape;103;p21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4" name="Google Shape;104;p21"/>
          <p:cNvSpPr txBox="1"/>
          <p:nvPr/>
        </p:nvSpPr>
        <p:spPr>
          <a:xfrm>
            <a:off x="164550" y="0"/>
            <a:ext cx="6366300" cy="2190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Review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05" name="Google Shape;105;p21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33775" y="4141102"/>
            <a:ext cx="6390300" cy="162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7">
  <p:cSld name="SECTION_HEADER_9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/>
          <p:nvPr/>
        </p:nvSpPr>
        <p:spPr>
          <a:xfrm flipH="1">
            <a:off x="5814828" y="128211"/>
            <a:ext cx="811219" cy="216583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08" name="Google Shape;108;p22"/>
          <p:cNvSpPr/>
          <p:nvPr/>
        </p:nvSpPr>
        <p:spPr>
          <a:xfrm flipH="1" rot="10800000">
            <a:off x="164544" y="7570202"/>
            <a:ext cx="811219" cy="216583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09" name="Google Shape;109;p22"/>
          <p:cNvSpPr txBox="1"/>
          <p:nvPr>
            <p:ph type="title"/>
          </p:nvPr>
        </p:nvSpPr>
        <p:spPr>
          <a:xfrm>
            <a:off x="274050" y="515300"/>
            <a:ext cx="6147300" cy="9025489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10" name="Google Shape;110;p22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1" name="Google Shape;111;p22"/>
          <p:cNvSpPr txBox="1"/>
          <p:nvPr/>
        </p:nvSpPr>
        <p:spPr>
          <a:xfrm>
            <a:off x="164550" y="0"/>
            <a:ext cx="6366300" cy="2190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The clinical application &amp;  importance of stretch reflexes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12" name="Google Shape;112;p22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8">
  <p:cSld name="SECTION_HEADER_10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/>
          <p:nvPr/>
        </p:nvSpPr>
        <p:spPr>
          <a:xfrm flipH="1">
            <a:off x="5814828" y="128211"/>
            <a:ext cx="811219" cy="216583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B7B7B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5" name="Google Shape;115;p23"/>
          <p:cNvSpPr/>
          <p:nvPr/>
        </p:nvSpPr>
        <p:spPr>
          <a:xfrm flipH="1" rot="10800000">
            <a:off x="164544" y="7570202"/>
            <a:ext cx="811219" cy="216583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B7B7B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6" name="Google Shape;116;p23"/>
          <p:cNvSpPr txBox="1"/>
          <p:nvPr>
            <p:ph type="title"/>
          </p:nvPr>
        </p:nvSpPr>
        <p:spPr>
          <a:xfrm>
            <a:off x="274050" y="515300"/>
            <a:ext cx="6147300" cy="9025489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17" name="Google Shape;117;p23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8" name="Google Shape;118;p23"/>
          <p:cNvSpPr txBox="1"/>
          <p:nvPr/>
        </p:nvSpPr>
        <p:spPr>
          <a:xfrm>
            <a:off x="164550" y="0"/>
            <a:ext cx="6366300" cy="2190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rPr>
              <a:t>Dr. Najeeb Explanation &amp; Notes</a:t>
            </a:r>
            <a:endParaRPr>
              <a:solidFill>
                <a:schemeClr val="dk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19" name="Google Shape;119;p23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B7B7B7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9">
  <p:cSld name="SECTION_HEADER_11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4"/>
          <p:cNvSpPr/>
          <p:nvPr/>
        </p:nvSpPr>
        <p:spPr>
          <a:xfrm flipH="1">
            <a:off x="5814828" y="128211"/>
            <a:ext cx="811219" cy="216583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2" name="Google Shape;122;p24"/>
          <p:cNvSpPr txBox="1"/>
          <p:nvPr>
            <p:ph type="title"/>
          </p:nvPr>
        </p:nvSpPr>
        <p:spPr>
          <a:xfrm>
            <a:off x="274050" y="515300"/>
            <a:ext cx="6147300" cy="9025489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23" name="Google Shape;123;p24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24" name="Google Shape;124;p24"/>
          <p:cNvSpPr txBox="1"/>
          <p:nvPr/>
        </p:nvSpPr>
        <p:spPr>
          <a:xfrm>
            <a:off x="164550" y="0"/>
            <a:ext cx="6366300" cy="2190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25" name="Google Shape;125;p24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9 1">
  <p:cSld name="SECTION_HEADER_11_1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5"/>
          <p:cNvSpPr txBox="1"/>
          <p:nvPr>
            <p:ph type="title"/>
          </p:nvPr>
        </p:nvSpPr>
        <p:spPr>
          <a:xfrm>
            <a:off x="274050" y="515300"/>
            <a:ext cx="6147300" cy="9025489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28" name="Google Shape;128;p25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29" name="Google Shape;129;p25"/>
          <p:cNvSpPr txBox="1"/>
          <p:nvPr/>
        </p:nvSpPr>
        <p:spPr>
          <a:xfrm>
            <a:off x="164550" y="0"/>
            <a:ext cx="6366300" cy="2190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To Understand better...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30" name="Google Shape;130;p25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6"/>
          <p:cNvSpPr/>
          <p:nvPr/>
        </p:nvSpPr>
        <p:spPr>
          <a:xfrm flipH="1">
            <a:off x="5814828" y="128211"/>
            <a:ext cx="811219" cy="216583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33" name="Google Shape;133;p26"/>
          <p:cNvSpPr/>
          <p:nvPr/>
        </p:nvSpPr>
        <p:spPr>
          <a:xfrm flipH="1" rot="10800000">
            <a:off x="164544" y="7570202"/>
            <a:ext cx="811219" cy="216583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34" name="Google Shape;134;p26"/>
          <p:cNvSpPr txBox="1"/>
          <p:nvPr>
            <p:ph type="title"/>
          </p:nvPr>
        </p:nvSpPr>
        <p:spPr>
          <a:xfrm>
            <a:off x="274050" y="515300"/>
            <a:ext cx="6147300" cy="9025489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35" name="Google Shape;135;p26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6" name="Google Shape;136;p26"/>
          <p:cNvSpPr txBox="1"/>
          <p:nvPr/>
        </p:nvSpPr>
        <p:spPr>
          <a:xfrm>
            <a:off x="164550" y="76200"/>
            <a:ext cx="6601500" cy="2190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37" name="Google Shape;137;p26"/>
          <p:cNvCxnSpPr/>
          <p:nvPr/>
        </p:nvCxnSpPr>
        <p:spPr>
          <a:xfrm>
            <a:off x="164550" y="4433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4">
  <p:cSld name="SECTION_HEADER_4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7"/>
          <p:cNvSpPr/>
          <p:nvPr/>
        </p:nvSpPr>
        <p:spPr>
          <a:xfrm flipH="1">
            <a:off x="5814828" y="128211"/>
            <a:ext cx="811219" cy="216583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40" name="Google Shape;140;p27"/>
          <p:cNvSpPr/>
          <p:nvPr/>
        </p:nvSpPr>
        <p:spPr>
          <a:xfrm flipH="1" rot="10800000">
            <a:off x="164544" y="7570202"/>
            <a:ext cx="811219" cy="216583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41" name="Google Shape;141;p27"/>
          <p:cNvSpPr txBox="1"/>
          <p:nvPr>
            <p:ph type="title"/>
          </p:nvPr>
        </p:nvSpPr>
        <p:spPr>
          <a:xfrm>
            <a:off x="274050" y="515300"/>
            <a:ext cx="6147300" cy="9025489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42" name="Google Shape;142;p27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3" name="Google Shape;143;p27"/>
          <p:cNvSpPr txBox="1"/>
          <p:nvPr/>
        </p:nvSpPr>
        <p:spPr>
          <a:xfrm>
            <a:off x="164550" y="0"/>
            <a:ext cx="6366300" cy="2190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Questions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44" name="Google Shape;144;p27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8"/>
          <p:cNvSpPr/>
          <p:nvPr/>
        </p:nvSpPr>
        <p:spPr>
          <a:xfrm>
            <a:off x="0" y="9714652"/>
            <a:ext cx="6858000" cy="188456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28"/>
          <p:cNvSpPr txBox="1"/>
          <p:nvPr>
            <p:ph type="title"/>
          </p:nvPr>
        </p:nvSpPr>
        <p:spPr>
          <a:xfrm>
            <a:off x="233775" y="608261"/>
            <a:ext cx="6390300" cy="1600377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48" name="Google Shape;148;p28"/>
          <p:cNvSpPr txBox="1"/>
          <p:nvPr>
            <p:ph idx="1" type="body"/>
          </p:nvPr>
        </p:nvSpPr>
        <p:spPr>
          <a:xfrm>
            <a:off x="233775" y="2358966"/>
            <a:ext cx="6390300" cy="6457624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49" name="Google Shape;149;p28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9"/>
          <p:cNvSpPr txBox="1"/>
          <p:nvPr>
            <p:ph type="title"/>
          </p:nvPr>
        </p:nvSpPr>
        <p:spPr>
          <a:xfrm>
            <a:off x="233775" y="608261"/>
            <a:ext cx="6390300" cy="1600377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52" name="Google Shape;152;p29"/>
          <p:cNvSpPr txBox="1"/>
          <p:nvPr>
            <p:ph idx="1" type="body"/>
          </p:nvPr>
        </p:nvSpPr>
        <p:spPr>
          <a:xfrm>
            <a:off x="233775" y="2358966"/>
            <a:ext cx="3000000" cy="6457624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53" name="Google Shape;153;p29"/>
          <p:cNvSpPr txBox="1"/>
          <p:nvPr>
            <p:ph idx="2" type="body"/>
          </p:nvPr>
        </p:nvSpPr>
        <p:spPr>
          <a:xfrm>
            <a:off x="3624300" y="2358966"/>
            <a:ext cx="3000000" cy="6457624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54" name="Google Shape;154;p29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0"/>
          <p:cNvSpPr txBox="1"/>
          <p:nvPr>
            <p:ph type="title"/>
          </p:nvPr>
        </p:nvSpPr>
        <p:spPr>
          <a:xfrm>
            <a:off x="233775" y="608261"/>
            <a:ext cx="6390300" cy="1600377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57" name="Google Shape;157;p30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1"/>
          <p:cNvSpPr txBox="1"/>
          <p:nvPr>
            <p:ph type="title"/>
          </p:nvPr>
        </p:nvSpPr>
        <p:spPr>
          <a:xfrm>
            <a:off x="233775" y="1069715"/>
            <a:ext cx="2106000" cy="1455133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60" name="Google Shape;160;p31"/>
          <p:cNvSpPr txBox="1"/>
          <p:nvPr>
            <p:ph idx="1" type="body"/>
          </p:nvPr>
        </p:nvSpPr>
        <p:spPr>
          <a:xfrm>
            <a:off x="233775" y="2694311"/>
            <a:ext cx="2106000" cy="5361997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61" name="Google Shape;161;p31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33775" y="2218898"/>
            <a:ext cx="6390300" cy="6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2"/>
          <p:cNvSpPr/>
          <p:nvPr/>
        </p:nvSpPr>
        <p:spPr>
          <a:xfrm>
            <a:off x="0" y="9714652"/>
            <a:ext cx="6858000" cy="188456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32"/>
          <p:cNvSpPr txBox="1"/>
          <p:nvPr>
            <p:ph type="title"/>
          </p:nvPr>
        </p:nvSpPr>
        <p:spPr>
          <a:xfrm>
            <a:off x="367688" y="866689"/>
            <a:ext cx="4409100" cy="7876146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65" name="Google Shape;165;p32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3"/>
          <p:cNvSpPr/>
          <p:nvPr/>
        </p:nvSpPr>
        <p:spPr>
          <a:xfrm>
            <a:off x="3429000" y="-48"/>
            <a:ext cx="3429000" cy="990295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68" name="Google Shape;168;p33"/>
          <p:cNvCxnSpPr/>
          <p:nvPr/>
        </p:nvCxnSpPr>
        <p:spPr>
          <a:xfrm>
            <a:off x="3772256" y="8655334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9" name="Google Shape;169;p33"/>
          <p:cNvSpPr txBox="1"/>
          <p:nvPr>
            <p:ph type="title"/>
          </p:nvPr>
        </p:nvSpPr>
        <p:spPr>
          <a:xfrm>
            <a:off x="199125" y="1789164"/>
            <a:ext cx="3033900" cy="3439024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70" name="Google Shape;170;p33"/>
          <p:cNvSpPr txBox="1"/>
          <p:nvPr>
            <p:ph idx="1" type="subTitle"/>
          </p:nvPr>
        </p:nvSpPr>
        <p:spPr>
          <a:xfrm>
            <a:off x="199125" y="5331248"/>
            <a:ext cx="3033900" cy="3030603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71" name="Google Shape;171;p33"/>
          <p:cNvSpPr txBox="1"/>
          <p:nvPr>
            <p:ph idx="2" type="body"/>
          </p:nvPr>
        </p:nvSpPr>
        <p:spPr>
          <a:xfrm>
            <a:off x="3704625" y="1394326"/>
            <a:ext cx="2877600" cy="7114219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2" name="Google Shape;172;p33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4"/>
          <p:cNvSpPr txBox="1"/>
          <p:nvPr>
            <p:ph idx="1" type="body"/>
          </p:nvPr>
        </p:nvSpPr>
        <p:spPr>
          <a:xfrm>
            <a:off x="239625" y="8122835"/>
            <a:ext cx="4499100" cy="1152943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175" name="Google Shape;175;p34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5"/>
          <p:cNvSpPr/>
          <p:nvPr/>
        </p:nvSpPr>
        <p:spPr>
          <a:xfrm>
            <a:off x="0" y="9714652"/>
            <a:ext cx="6858000" cy="188456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35"/>
          <p:cNvSpPr txBox="1"/>
          <p:nvPr>
            <p:ph hasCustomPrompt="1" type="title"/>
          </p:nvPr>
        </p:nvSpPr>
        <p:spPr>
          <a:xfrm>
            <a:off x="233775" y="1842784"/>
            <a:ext cx="6390300" cy="4098621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79" name="Google Shape;179;p35"/>
          <p:cNvSpPr txBox="1"/>
          <p:nvPr>
            <p:ph idx="1" type="body"/>
          </p:nvPr>
        </p:nvSpPr>
        <p:spPr>
          <a:xfrm>
            <a:off x="233775" y="6087903"/>
            <a:ext cx="6390300" cy="2063115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0" name="Google Shape;180;p35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6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8"/>
          <p:cNvSpPr/>
          <p:nvPr/>
        </p:nvSpPr>
        <p:spPr>
          <a:xfrm flipH="1">
            <a:off x="5830559" y="126399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9" name="Google Shape;189;p38"/>
          <p:cNvSpPr/>
          <p:nvPr/>
        </p:nvSpPr>
        <p:spPr>
          <a:xfrm flipH="1" rot="10800000">
            <a:off x="165688" y="7570195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90" name="Google Shape;190;p38"/>
          <p:cNvSpPr txBox="1"/>
          <p:nvPr>
            <p:ph type="ctrTitle"/>
          </p:nvPr>
        </p:nvSpPr>
        <p:spPr>
          <a:xfrm>
            <a:off x="2283525" y="2780672"/>
            <a:ext cx="2290800" cy="2959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1" name="Google Shape;191;p38"/>
          <p:cNvSpPr txBox="1"/>
          <p:nvPr>
            <p:ph idx="1" type="subTitle"/>
          </p:nvPr>
        </p:nvSpPr>
        <p:spPr>
          <a:xfrm>
            <a:off x="2283525" y="6000455"/>
            <a:ext cx="2290800" cy="1350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92" name="Google Shape;192;p3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9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95" name="Google Shape;195;p39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96" name="Google Shape;196;p39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7" name="Google Shape;197;p3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8" name="Google Shape;198;p39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99" name="Google Shape;199;p39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">
  <p:cSld name="SECTION_HEADER_5"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40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02" name="Google Shape;202;p40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03" name="Google Shape;203;p40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04" name="Google Shape;204;p4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5" name="Google Shape;205;p40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The components of monosynaptic muscle stretch reflexes, including the role of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 alpha (α) and gamma (γ) motorneurons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06" name="Google Shape;206;p40"/>
          <p:cNvCxnSpPr/>
          <p:nvPr/>
        </p:nvCxnSpPr>
        <p:spPr>
          <a:xfrm>
            <a:off x="164550" y="5195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3">
  <p:cSld name="SECTION_HEADER_6"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41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09" name="Google Shape;209;p41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10" name="Google Shape;210;p41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11" name="Google Shape;211;p4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12" name="Google Shape;212;p41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Static and Dynamic stretch reflex 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13" name="Google Shape;213;p41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3 1">
  <p:cSld name="SECTION_HEADER_6_1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42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16" name="Google Shape;216;p42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17" name="Google Shape;217;p42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18" name="Google Shape;218;p4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19" name="Google Shape;219;p42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Muscle tone </a:t>
            </a: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 &amp; damping mechanism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20" name="Google Shape;220;p42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33775" y="2218898"/>
            <a:ext cx="3000000" cy="6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3624300" y="2218898"/>
            <a:ext cx="3000000" cy="6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5">
  <p:cSld name="SECTION_HEADER_7"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43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23" name="Google Shape;223;p43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24" name="Google Shape;224;p43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25" name="Google Shape;225;p4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26" name="Google Shape;226;p43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Spinal and Supra-spinal regulation of the stretch reflex.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27" name="Google Shape;227;p43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6">
  <p:cSld name="SECTION_HEADER_8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44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30" name="Google Shape;230;p44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31" name="Google Shape;231;p44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32" name="Google Shape;232;p4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33" name="Google Shape;233;p44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The structure and function of the Golgi tendon organ and the inverse stretch reflex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34" name="Google Shape;234;p44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6 1">
  <p:cSld name="SECTION_HEADER_8_1"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5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37" name="Google Shape;237;p4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38" name="Google Shape;238;p45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Review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39" name="Google Shape;239;p45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7">
  <p:cSld name="SECTION_HEADER_9"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6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42" name="Google Shape;242;p46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43" name="Google Shape;243;p46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44" name="Google Shape;244;p4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45" name="Google Shape;245;p46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The clinical application &amp;  importance of stretch reflexes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46" name="Google Shape;246;p46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8">
  <p:cSld name="SECTION_HEADER_10"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7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B7B7B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49" name="Google Shape;249;p47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B7B7B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50" name="Google Shape;250;p47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51" name="Google Shape;251;p4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52" name="Google Shape;252;p47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rPr>
              <a:t>Dr. Najeeb Explanation &amp; Notes</a:t>
            </a:r>
            <a:endParaRPr>
              <a:solidFill>
                <a:schemeClr val="dk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53" name="Google Shape;253;p47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B7B7B7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9">
  <p:cSld name="SECTION_HEADER_11"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8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56" name="Google Shape;256;p48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57" name="Google Shape;257;p4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58" name="Google Shape;258;p48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59" name="Google Shape;259;p48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9 1">
  <p:cSld name="SECTION_HEADER_11_1"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9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62" name="Google Shape;262;p4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63" name="Google Shape;263;p49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To Understand better...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64" name="Google Shape;264;p49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50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67" name="Google Shape;267;p50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68" name="Google Shape;268;p50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69" name="Google Shape;269;p5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70" name="Google Shape;270;p50"/>
          <p:cNvSpPr txBox="1"/>
          <p:nvPr/>
        </p:nvSpPr>
        <p:spPr>
          <a:xfrm>
            <a:off x="164550" y="76200"/>
            <a:ext cx="66015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71" name="Google Shape;271;p50"/>
          <p:cNvCxnSpPr/>
          <p:nvPr/>
        </p:nvCxnSpPr>
        <p:spPr>
          <a:xfrm>
            <a:off x="164550" y="4433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4">
  <p:cSld name="SECTION_HEADER_4"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51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74" name="Google Shape;274;p51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75" name="Google Shape;275;p51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76" name="Google Shape;276;p5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77" name="Google Shape;277;p51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Questions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78" name="Google Shape;278;p51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52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p52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82" name="Google Shape;282;p52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83" name="Google Shape;283;p5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53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86" name="Google Shape;286;p53"/>
          <p:cNvSpPr txBox="1"/>
          <p:nvPr>
            <p:ph idx="1" type="body"/>
          </p:nvPr>
        </p:nvSpPr>
        <p:spPr>
          <a:xfrm>
            <a:off x="233775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7" name="Google Shape;287;p53"/>
          <p:cNvSpPr txBox="1"/>
          <p:nvPr>
            <p:ph idx="2" type="body"/>
          </p:nvPr>
        </p:nvSpPr>
        <p:spPr>
          <a:xfrm>
            <a:off x="3624300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8" name="Google Shape;288;p5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54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91" name="Google Shape;291;p5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55"/>
          <p:cNvSpPr txBox="1"/>
          <p:nvPr>
            <p:ph type="title"/>
          </p:nvPr>
        </p:nvSpPr>
        <p:spPr>
          <a:xfrm>
            <a:off x="233775" y="1069715"/>
            <a:ext cx="2106000" cy="1455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94" name="Google Shape;294;p55"/>
          <p:cNvSpPr txBox="1"/>
          <p:nvPr>
            <p:ph idx="1" type="body"/>
          </p:nvPr>
        </p:nvSpPr>
        <p:spPr>
          <a:xfrm>
            <a:off x="233775" y="2694311"/>
            <a:ext cx="2106000" cy="5361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5" name="Google Shape;295;p5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56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p56"/>
          <p:cNvSpPr txBox="1"/>
          <p:nvPr>
            <p:ph type="title"/>
          </p:nvPr>
        </p:nvSpPr>
        <p:spPr>
          <a:xfrm>
            <a:off x="367688" y="866689"/>
            <a:ext cx="4409100" cy="787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299" name="Google Shape;299;p5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57"/>
          <p:cNvSpPr/>
          <p:nvPr/>
        </p:nvSpPr>
        <p:spPr>
          <a:xfrm>
            <a:off x="3429000" y="-48"/>
            <a:ext cx="3429000" cy="990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02" name="Google Shape;302;p57"/>
          <p:cNvCxnSpPr/>
          <p:nvPr/>
        </p:nvCxnSpPr>
        <p:spPr>
          <a:xfrm>
            <a:off x="3772256" y="8655334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03" name="Google Shape;303;p57"/>
          <p:cNvSpPr txBox="1"/>
          <p:nvPr>
            <p:ph type="title"/>
          </p:nvPr>
        </p:nvSpPr>
        <p:spPr>
          <a:xfrm>
            <a:off x="199125" y="1789164"/>
            <a:ext cx="3033900" cy="3438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304" name="Google Shape;304;p57"/>
          <p:cNvSpPr txBox="1"/>
          <p:nvPr>
            <p:ph idx="1" type="subTitle"/>
          </p:nvPr>
        </p:nvSpPr>
        <p:spPr>
          <a:xfrm>
            <a:off x="199125" y="5331248"/>
            <a:ext cx="3033900" cy="3030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305" name="Google Shape;305;p57"/>
          <p:cNvSpPr txBox="1"/>
          <p:nvPr>
            <p:ph idx="2" type="body"/>
          </p:nvPr>
        </p:nvSpPr>
        <p:spPr>
          <a:xfrm>
            <a:off x="3704625" y="1394326"/>
            <a:ext cx="2877600" cy="711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06" name="Google Shape;306;p5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58"/>
          <p:cNvSpPr txBox="1"/>
          <p:nvPr>
            <p:ph idx="1" type="body"/>
          </p:nvPr>
        </p:nvSpPr>
        <p:spPr>
          <a:xfrm>
            <a:off x="239625" y="8122835"/>
            <a:ext cx="4499100" cy="115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309" name="Google Shape;309;p5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59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2" name="Google Shape;312;p59"/>
          <p:cNvSpPr txBox="1"/>
          <p:nvPr>
            <p:ph hasCustomPrompt="1" type="title"/>
          </p:nvPr>
        </p:nvSpPr>
        <p:spPr>
          <a:xfrm>
            <a:off x="233775" y="1842784"/>
            <a:ext cx="6390300" cy="409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13" name="Google Shape;313;p59"/>
          <p:cNvSpPr txBox="1"/>
          <p:nvPr>
            <p:ph idx="1" type="body"/>
          </p:nvPr>
        </p:nvSpPr>
        <p:spPr>
          <a:xfrm>
            <a:off x="233775" y="6087903"/>
            <a:ext cx="6390300" cy="2063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14" name="Google Shape;314;p5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6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62"/>
          <p:cNvSpPr/>
          <p:nvPr/>
        </p:nvSpPr>
        <p:spPr>
          <a:xfrm flipH="1">
            <a:off x="5830559" y="126399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</p:sp>
      <p:sp>
        <p:nvSpPr>
          <p:cNvPr id="323" name="Google Shape;323;p62"/>
          <p:cNvSpPr txBox="1"/>
          <p:nvPr>
            <p:ph type="ctrTitle"/>
          </p:nvPr>
        </p:nvSpPr>
        <p:spPr>
          <a:xfrm>
            <a:off x="2283525" y="2780672"/>
            <a:ext cx="2290800" cy="2959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324" name="Google Shape;324;p62"/>
          <p:cNvSpPr txBox="1"/>
          <p:nvPr>
            <p:ph idx="1" type="subTitle"/>
          </p:nvPr>
        </p:nvSpPr>
        <p:spPr>
          <a:xfrm>
            <a:off x="2283525" y="6000455"/>
            <a:ext cx="2290800" cy="1350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325" name="Google Shape;325;p6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63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28" name="Google Shape;328;p63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29" name="Google Shape;329;p63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330" name="Google Shape;330;p6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31" name="Google Shape;331;p63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Objective number or name…...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332" name="Google Shape;332;p63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33775" y="1069715"/>
            <a:ext cx="2106000" cy="1455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33775" y="2675443"/>
            <a:ext cx="2106000" cy="6121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">
  <p:cSld name="SECTION_HEADER_2"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64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35" name="Google Shape;335;p64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36" name="Google Shape;336;p64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337" name="Google Shape;337;p6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38" name="Google Shape;338;p64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hello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339" name="Google Shape;339;p64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65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42" name="Google Shape;342;p65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43" name="Google Shape;343;p65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344" name="Google Shape;344;p6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45" name="Google Shape;345;p65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hi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346" name="Google Shape;346;p65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66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p66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350" name="Google Shape;350;p66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51" name="Google Shape;351;p6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67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354" name="Google Shape;354;p67"/>
          <p:cNvSpPr txBox="1"/>
          <p:nvPr>
            <p:ph idx="1" type="body"/>
          </p:nvPr>
        </p:nvSpPr>
        <p:spPr>
          <a:xfrm>
            <a:off x="233775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5" name="Google Shape;355;p67"/>
          <p:cNvSpPr txBox="1"/>
          <p:nvPr>
            <p:ph idx="2" type="body"/>
          </p:nvPr>
        </p:nvSpPr>
        <p:spPr>
          <a:xfrm>
            <a:off x="3624300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6" name="Google Shape;356;p6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68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359" name="Google Shape;359;p6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69"/>
          <p:cNvSpPr txBox="1"/>
          <p:nvPr>
            <p:ph type="title"/>
          </p:nvPr>
        </p:nvSpPr>
        <p:spPr>
          <a:xfrm>
            <a:off x="233775" y="1069715"/>
            <a:ext cx="2106000" cy="1455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62" name="Google Shape;362;p69"/>
          <p:cNvSpPr txBox="1"/>
          <p:nvPr>
            <p:ph idx="1" type="body"/>
          </p:nvPr>
        </p:nvSpPr>
        <p:spPr>
          <a:xfrm>
            <a:off x="233775" y="2694311"/>
            <a:ext cx="2106000" cy="5361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63" name="Google Shape;363;p6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70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6" name="Google Shape;366;p70"/>
          <p:cNvSpPr txBox="1"/>
          <p:nvPr>
            <p:ph type="title"/>
          </p:nvPr>
        </p:nvSpPr>
        <p:spPr>
          <a:xfrm>
            <a:off x="367688" y="866689"/>
            <a:ext cx="4409100" cy="787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67" name="Google Shape;367;p7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71"/>
          <p:cNvSpPr/>
          <p:nvPr/>
        </p:nvSpPr>
        <p:spPr>
          <a:xfrm>
            <a:off x="3429000" y="-48"/>
            <a:ext cx="3429000" cy="990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70" name="Google Shape;370;p71"/>
          <p:cNvCxnSpPr/>
          <p:nvPr/>
        </p:nvCxnSpPr>
        <p:spPr>
          <a:xfrm>
            <a:off x="3772256" y="8655334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71" name="Google Shape;371;p71"/>
          <p:cNvSpPr txBox="1"/>
          <p:nvPr>
            <p:ph type="title"/>
          </p:nvPr>
        </p:nvSpPr>
        <p:spPr>
          <a:xfrm>
            <a:off x="199125" y="1789164"/>
            <a:ext cx="3033900" cy="3438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372" name="Google Shape;372;p71"/>
          <p:cNvSpPr txBox="1"/>
          <p:nvPr>
            <p:ph idx="1" type="subTitle"/>
          </p:nvPr>
        </p:nvSpPr>
        <p:spPr>
          <a:xfrm>
            <a:off x="199125" y="5331248"/>
            <a:ext cx="3033900" cy="3030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373" name="Google Shape;373;p71"/>
          <p:cNvSpPr txBox="1"/>
          <p:nvPr>
            <p:ph idx="2" type="body"/>
          </p:nvPr>
        </p:nvSpPr>
        <p:spPr>
          <a:xfrm>
            <a:off x="3704625" y="1394326"/>
            <a:ext cx="2877600" cy="711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74" name="Google Shape;374;p7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72"/>
          <p:cNvSpPr txBox="1"/>
          <p:nvPr>
            <p:ph idx="1" type="body"/>
          </p:nvPr>
        </p:nvSpPr>
        <p:spPr>
          <a:xfrm>
            <a:off x="239625" y="8122835"/>
            <a:ext cx="4499100" cy="115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377" name="Google Shape;377;p7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73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p73"/>
          <p:cNvSpPr txBox="1"/>
          <p:nvPr>
            <p:ph hasCustomPrompt="1" type="title"/>
          </p:nvPr>
        </p:nvSpPr>
        <p:spPr>
          <a:xfrm>
            <a:off x="233775" y="1842784"/>
            <a:ext cx="6390300" cy="409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81" name="Google Shape;381;p73"/>
          <p:cNvSpPr txBox="1"/>
          <p:nvPr>
            <p:ph idx="1" type="body"/>
          </p:nvPr>
        </p:nvSpPr>
        <p:spPr>
          <a:xfrm>
            <a:off x="233775" y="6087903"/>
            <a:ext cx="6390300" cy="2063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82" name="Google Shape;382;p7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367688" y="866689"/>
            <a:ext cx="4775700" cy="787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7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429000" y="-241"/>
            <a:ext cx="3429000" cy="990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199125" y="2374272"/>
            <a:ext cx="3033900" cy="2853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199125" y="5396853"/>
            <a:ext cx="3033900" cy="2378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3704625" y="1394085"/>
            <a:ext cx="2877600" cy="711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33775" y="8145265"/>
            <a:ext cx="4499100" cy="11649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24" Type="http://schemas.openxmlformats.org/officeDocument/2006/relationships/theme" Target="../theme/theme4.xml"/><Relationship Id="rId12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45.xml"/><Relationship Id="rId22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44.xml"/><Relationship Id="rId21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47.xml"/><Relationship Id="rId24" Type="http://schemas.openxmlformats.org/officeDocument/2006/relationships/theme" Target="../theme/theme5.xml"/><Relationship Id="rId12" Type="http://schemas.openxmlformats.org/officeDocument/2006/relationships/slideLayout" Target="../slideLayouts/slideLayout46.xml"/><Relationship Id="rId23" Type="http://schemas.openxmlformats.org/officeDocument/2006/relationships/slideLayout" Target="../slideLayouts/slideLayout57.xml"/><Relationship Id="rId1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53.xml"/><Relationship Id="rId6" Type="http://schemas.openxmlformats.org/officeDocument/2006/relationships/slideLayout" Target="../slideLayouts/slideLayout40.xml"/><Relationship Id="rId1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/Relationships>
</file>

<file path=ppt/slideMasters/_rels/slideMaster4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33775" y="2218898"/>
            <a:ext cx="6390300" cy="6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233775" y="608261"/>
            <a:ext cx="6390300" cy="160037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233775" y="2358966"/>
            <a:ext cx="6390300" cy="64576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6354343" y="8978245"/>
            <a:ext cx="411600" cy="757726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7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85" name="Google Shape;185;p37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86" name="Google Shape;186;p3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  <p:sldLayoutId id="2147483702" r:id="rId21"/>
    <p:sldLayoutId id="2147483703" r:id="rId22"/>
    <p:sldLayoutId id="2147483704" r:id="rId2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61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319" name="Google Shape;319;p61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320" name="Google Shape;320;p6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8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2.png"/><Relationship Id="rId6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4.jpg"/><Relationship Id="rId4" Type="http://schemas.openxmlformats.org/officeDocument/2006/relationships/image" Target="../media/image26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0.png"/><Relationship Id="rId4" Type="http://schemas.openxmlformats.org/officeDocument/2006/relationships/image" Target="../media/image34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0" Type="http://schemas.openxmlformats.org/officeDocument/2006/relationships/image" Target="../media/image12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jpg"/><Relationship Id="rId4" Type="http://schemas.openxmlformats.org/officeDocument/2006/relationships/image" Target="../media/image9.png"/><Relationship Id="rId9" Type="http://schemas.openxmlformats.org/officeDocument/2006/relationships/image" Target="../media/image11.png"/><Relationship Id="rId5" Type="http://schemas.openxmlformats.org/officeDocument/2006/relationships/image" Target="../media/image6.png"/><Relationship Id="rId6" Type="http://schemas.openxmlformats.org/officeDocument/2006/relationships/image" Target="../media/image13.png"/><Relationship Id="rId7" Type="http://schemas.openxmlformats.org/officeDocument/2006/relationships/image" Target="../media/image5.png"/><Relationship Id="rId8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Relationship Id="rId4" Type="http://schemas.openxmlformats.org/officeDocument/2006/relationships/image" Target="../media/image14.png"/><Relationship Id="rId5" Type="http://schemas.openxmlformats.org/officeDocument/2006/relationships/image" Target="../media/image18.png"/><Relationship Id="rId6" Type="http://schemas.openxmlformats.org/officeDocument/2006/relationships/image" Target="../media/image10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2.jpg"/><Relationship Id="rId4" Type="http://schemas.openxmlformats.org/officeDocument/2006/relationships/image" Target="../media/image2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7.jpg"/><Relationship Id="rId4" Type="http://schemas.openxmlformats.org/officeDocument/2006/relationships/image" Target="../media/image28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9.jpg"/><Relationship Id="rId4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FFFFFF"/>
            </a:gs>
            <a:gs pos="100000">
              <a:srgbClr val="F3F3F3"/>
            </a:gs>
          </a:gsLst>
          <a:lin ang="5400012" scaled="0"/>
        </a:gradFill>
      </p:bgPr>
    </p:bg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" name="Google Shape;389;p7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288048"/>
            <a:ext cx="1873597" cy="719786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75"/>
          <p:cNvSpPr txBox="1"/>
          <p:nvPr/>
        </p:nvSpPr>
        <p:spPr>
          <a:xfrm>
            <a:off x="0" y="6119650"/>
            <a:ext cx="6060000" cy="15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85750" lvl="0" marL="838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100"/>
              <a:buFont typeface="Comfortaa"/>
              <a:buChar char="❖"/>
            </a:pPr>
            <a:r>
              <a:rPr lang="en-GB" sz="12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  <a:t>Describe functional divisions of basal ganglia.</a:t>
            </a:r>
            <a:endParaRPr sz="1200">
              <a:solidFill>
                <a:srgbClr val="073763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285750" lvl="0" marL="838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100"/>
              <a:buFont typeface="Comfortaa"/>
              <a:buChar char="❖"/>
            </a:pPr>
            <a:r>
              <a:rPr lang="en-GB" sz="12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  <a:t>Elaborate Caudate and putamen circuit.</a:t>
            </a:r>
            <a:endParaRPr sz="1200">
              <a:solidFill>
                <a:srgbClr val="073763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285750" lvl="0" marL="838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100"/>
              <a:buFont typeface="Comfortaa"/>
              <a:buChar char="❖"/>
            </a:pPr>
            <a:r>
              <a:rPr lang="en-GB" sz="12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  <a:t>Explain different neurotransmitters that have a</a:t>
            </a:r>
            <a:br>
              <a:rPr lang="en-GB" sz="12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</a:br>
            <a:r>
              <a:rPr lang="en-GB" sz="12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  <a:t>role in basal ganglia functions.</a:t>
            </a:r>
            <a:endParaRPr sz="1200">
              <a:solidFill>
                <a:srgbClr val="073763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285750" lvl="0" marL="838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100"/>
              <a:buFont typeface="Comfortaa"/>
              <a:buChar char="❖"/>
            </a:pPr>
            <a:r>
              <a:rPr lang="en-GB" sz="12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  <a:t>Appreciate general functions of basal ganglia.</a:t>
            </a:r>
            <a:endParaRPr sz="1200">
              <a:solidFill>
                <a:srgbClr val="073763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285750" lvl="0" marL="838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100"/>
              <a:buFont typeface="Comfortaa"/>
              <a:buChar char="❖"/>
            </a:pPr>
            <a:r>
              <a:rPr lang="en-GB" sz="12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  <a:t>Diagnose basal ganglial disorders.</a:t>
            </a:r>
            <a:endParaRPr sz="1200">
              <a:solidFill>
                <a:srgbClr val="073763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91" name="Google Shape;391;p75"/>
          <p:cNvSpPr txBox="1"/>
          <p:nvPr/>
        </p:nvSpPr>
        <p:spPr>
          <a:xfrm flipH="1" rot="5400000">
            <a:off x="5235000" y="3689025"/>
            <a:ext cx="3048600" cy="221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27th </a:t>
            </a:r>
            <a:r>
              <a:rPr b="1" lang="en-GB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Lecture  ∣ The Physiology Team</a:t>
            </a:r>
            <a:endParaRPr b="1">
              <a:solidFill>
                <a:srgbClr val="2C507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92" name="Google Shape;392;p75"/>
          <p:cNvSpPr/>
          <p:nvPr/>
        </p:nvSpPr>
        <p:spPr>
          <a:xfrm>
            <a:off x="-1115118" y="5671081"/>
            <a:ext cx="2786700" cy="366300"/>
          </a:xfrm>
          <a:prstGeom prst="roundRect">
            <a:avLst>
              <a:gd fmla="val 50000" name="adj"/>
            </a:avLst>
          </a:prstGeom>
          <a:solidFill>
            <a:srgbClr val="134F5C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b="1" lang="en-GB" sz="160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Objectives</a:t>
            </a:r>
            <a:r>
              <a:rPr b="1" lang="en-GB" sz="16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:</a:t>
            </a:r>
            <a:endParaRPr sz="1600">
              <a:solidFill>
                <a:srgbClr val="FFFFFF"/>
              </a:solidFill>
            </a:endParaRPr>
          </a:p>
        </p:txBody>
      </p:sp>
      <p:cxnSp>
        <p:nvCxnSpPr>
          <p:cNvPr id="393" name="Google Shape;393;p75"/>
          <p:cNvCxnSpPr/>
          <p:nvPr/>
        </p:nvCxnSpPr>
        <p:spPr>
          <a:xfrm>
            <a:off x="3355240" y="126479"/>
            <a:ext cx="2494200" cy="300"/>
          </a:xfrm>
          <a:prstGeom prst="straightConnector1">
            <a:avLst/>
          </a:prstGeom>
          <a:noFill/>
          <a:ln cap="flat" cmpd="sng" w="2857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</p:cxnSp>
      <p:sp>
        <p:nvSpPr>
          <p:cNvPr id="394" name="Google Shape;394;p75"/>
          <p:cNvSpPr txBox="1"/>
          <p:nvPr/>
        </p:nvSpPr>
        <p:spPr>
          <a:xfrm>
            <a:off x="1466932" y="3984312"/>
            <a:ext cx="54864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5" name="Google Shape;395;p75"/>
          <p:cNvSpPr/>
          <p:nvPr/>
        </p:nvSpPr>
        <p:spPr>
          <a:xfrm flipH="1">
            <a:off x="4682100" y="9553450"/>
            <a:ext cx="2175900" cy="349500"/>
          </a:xfrm>
          <a:prstGeom prst="homePlate">
            <a:avLst>
              <a:gd fmla="val 50000" name="adj"/>
            </a:avLst>
          </a:prstGeom>
          <a:solidFill>
            <a:srgbClr val="0C343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وَأَن لَّيْسَ لِلْإِنسَانِ إِلَّا مَا سَعَىٰ </a:t>
            </a:r>
            <a:endParaRPr sz="13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96" name="Google Shape;396;p75"/>
          <p:cNvSpPr/>
          <p:nvPr/>
        </p:nvSpPr>
        <p:spPr>
          <a:xfrm>
            <a:off x="4772400" y="8498650"/>
            <a:ext cx="1948500" cy="932100"/>
          </a:xfrm>
          <a:prstGeom prst="round2DiagRect">
            <a:avLst>
              <a:gd fmla="val 16667" name="adj1"/>
              <a:gd fmla="val 50000" name="adj2"/>
            </a:avLst>
          </a:prstGeom>
          <a:solidFill>
            <a:srgbClr val="F3F3F3"/>
          </a:solidFill>
          <a:ln cap="flat" cmpd="sng" w="2857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2"/>
                </a:solidFill>
                <a:latin typeface="Cairo"/>
                <a:ea typeface="Cairo"/>
                <a:cs typeface="Cairo"/>
                <a:sym typeface="Cairo"/>
              </a:rPr>
              <a:t>Colour index: </a:t>
            </a:r>
            <a:endParaRPr>
              <a:solidFill>
                <a:schemeClr val="accent2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Char char="●"/>
            </a:pPr>
            <a:r>
              <a:rPr lang="en-GB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important</a:t>
            </a:r>
            <a:r>
              <a:rPr lang="en-GB" sz="1300">
                <a:latin typeface="Cairo"/>
                <a:ea typeface="Cairo"/>
                <a:cs typeface="Cairo"/>
                <a:sym typeface="Cairo"/>
              </a:rPr>
              <a:t> 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Cairo"/>
              <a:buChar char="●"/>
            </a:pPr>
            <a:r>
              <a:rPr lang="en-GB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Numbers</a:t>
            </a:r>
            <a:endParaRPr sz="1300">
              <a:solidFill>
                <a:schemeClr val="accent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Cairo"/>
              <a:buChar char="●"/>
            </a:pPr>
            <a:r>
              <a:rPr lang="en-GB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Extra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397" name="Google Shape;397;p75"/>
          <p:cNvSpPr/>
          <p:nvPr/>
        </p:nvSpPr>
        <p:spPr>
          <a:xfrm>
            <a:off x="5086628" y="9005695"/>
            <a:ext cx="174000" cy="157500"/>
          </a:xfrm>
          <a:prstGeom prst="ellipse">
            <a:avLst/>
          </a:prstGeom>
          <a:solidFill>
            <a:srgbClr val="FFE5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8" name="Google Shape;398;p75"/>
          <p:cNvSpPr/>
          <p:nvPr/>
        </p:nvSpPr>
        <p:spPr>
          <a:xfrm>
            <a:off x="5086628" y="8804803"/>
            <a:ext cx="174000" cy="157500"/>
          </a:xfrm>
          <a:prstGeom prst="ellipse">
            <a:avLst/>
          </a:prstGeom>
          <a:solidFill>
            <a:srgbClr val="EA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p75"/>
          <p:cNvSpPr/>
          <p:nvPr/>
        </p:nvSpPr>
        <p:spPr>
          <a:xfrm>
            <a:off x="5086628" y="9206595"/>
            <a:ext cx="174000" cy="1575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0" name="Google Shape;400;p75"/>
          <p:cNvSpPr txBox="1"/>
          <p:nvPr/>
        </p:nvSpPr>
        <p:spPr>
          <a:xfrm>
            <a:off x="141900" y="4282425"/>
            <a:ext cx="57075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000">
                <a:solidFill>
                  <a:srgbClr val="073763"/>
                </a:solidFill>
                <a:latin typeface="Philosopher"/>
                <a:ea typeface="Philosopher"/>
                <a:cs typeface="Philosopher"/>
                <a:sym typeface="Philosopher"/>
              </a:rPr>
              <a:t>Basal Ganglia</a:t>
            </a:r>
            <a:endParaRPr b="1" sz="3000">
              <a:solidFill>
                <a:srgbClr val="073763"/>
              </a:solidFill>
              <a:latin typeface="Philosopher"/>
              <a:ea typeface="Philosopher"/>
              <a:cs typeface="Philosopher"/>
              <a:sym typeface="Philosopher"/>
            </a:endParaRPr>
          </a:p>
        </p:txBody>
      </p:sp>
      <p:sp>
        <p:nvSpPr>
          <p:cNvPr id="401" name="Google Shape;401;p75"/>
          <p:cNvSpPr/>
          <p:nvPr/>
        </p:nvSpPr>
        <p:spPr>
          <a:xfrm>
            <a:off x="-1115128" y="7574131"/>
            <a:ext cx="2786700" cy="366300"/>
          </a:xfrm>
          <a:prstGeom prst="roundRect">
            <a:avLst>
              <a:gd fmla="val 50000" name="adj"/>
            </a:avLst>
          </a:prstGeom>
          <a:solidFill>
            <a:srgbClr val="134F5C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b="1" lang="en-GB" sz="160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Done by :</a:t>
            </a:r>
            <a:endParaRPr sz="1600">
              <a:solidFill>
                <a:srgbClr val="FFFFFF"/>
              </a:solidFill>
            </a:endParaRPr>
          </a:p>
        </p:txBody>
      </p:sp>
      <p:pic>
        <p:nvPicPr>
          <p:cNvPr id="402" name="Google Shape;402;p7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07775" y="1547000"/>
            <a:ext cx="2959350" cy="2872599"/>
          </a:xfrm>
          <a:prstGeom prst="rect">
            <a:avLst/>
          </a:prstGeom>
          <a:noFill/>
          <a:ln>
            <a:noFill/>
          </a:ln>
        </p:spPr>
      </p:pic>
      <p:sp>
        <p:nvSpPr>
          <p:cNvPr id="403" name="Google Shape;403;p75"/>
          <p:cNvSpPr txBox="1"/>
          <p:nvPr/>
        </p:nvSpPr>
        <p:spPr>
          <a:xfrm>
            <a:off x="-112275" y="8024825"/>
            <a:ext cx="4884600" cy="177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❖"/>
            </a:pPr>
            <a:r>
              <a:rPr b="1" lang="en-GB">
                <a:solidFill>
                  <a:srgbClr val="073763"/>
                </a:solidFill>
              </a:rPr>
              <a:t>Team leaders:</a:t>
            </a:r>
            <a:r>
              <a:rPr lang="en-GB">
                <a:solidFill>
                  <a:srgbClr val="073763"/>
                </a:solidFill>
              </a:rPr>
              <a:t> Abdulelah Aldossari, Ali Alammari </a:t>
            </a:r>
            <a:endParaRPr>
              <a:solidFill>
                <a:srgbClr val="07376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73763"/>
                </a:solidFill>
              </a:rPr>
              <a:t>                          Fatima Balsharaf, Rahaf Alshammari</a:t>
            </a:r>
            <a:endParaRPr>
              <a:solidFill>
                <a:srgbClr val="073763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73763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❖"/>
            </a:pPr>
            <a:r>
              <a:rPr b="1" lang="en-GB">
                <a:solidFill>
                  <a:srgbClr val="073763"/>
                </a:solidFill>
              </a:rPr>
              <a:t>Team members: </a:t>
            </a:r>
            <a:r>
              <a:rPr lang="en-GB">
                <a:solidFill>
                  <a:srgbClr val="073763"/>
                </a:solidFill>
              </a:rPr>
              <a:t>Abdulmajid alwardi, mohammed alhassan, Majed Aljohani, Fayez Aldarsouni, Saif Almeshari, Abdulaziz Aldurgam, Turki Alshammari</a:t>
            </a:r>
            <a:endParaRPr>
              <a:solidFill>
                <a:srgbClr val="073763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73763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❖"/>
            </a:pPr>
            <a:r>
              <a:rPr b="1" lang="en-GB">
                <a:solidFill>
                  <a:srgbClr val="073763"/>
                </a:solidFill>
              </a:rPr>
              <a:t>Special Thanks to:</a:t>
            </a:r>
            <a:r>
              <a:rPr lang="en-GB">
                <a:solidFill>
                  <a:srgbClr val="073763"/>
                </a:solidFill>
              </a:rPr>
              <a:t> Dimah Alarifi</a:t>
            </a:r>
            <a:endParaRPr>
              <a:solidFill>
                <a:srgbClr val="073763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73763"/>
              </a:solidFill>
            </a:endParaRPr>
          </a:p>
        </p:txBody>
      </p:sp>
      <p:pic>
        <p:nvPicPr>
          <p:cNvPr id="404" name="Google Shape;404;p7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89519" y="126771"/>
            <a:ext cx="958935" cy="88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p7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52800" y="106718"/>
            <a:ext cx="896599" cy="9010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84"/>
          <p:cNvSpPr txBox="1"/>
          <p:nvPr/>
        </p:nvSpPr>
        <p:spPr>
          <a:xfrm>
            <a:off x="152400" y="6390150"/>
            <a:ext cx="4210200" cy="142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highlight>
                  <a:srgbClr val="B6D7A8"/>
                </a:highlight>
                <a:latin typeface="Cairo"/>
                <a:ea typeface="Cairo"/>
                <a:cs typeface="Cairo"/>
                <a:sym typeface="Cairo"/>
              </a:rPr>
              <a:t>Damage to Caudate Circuit Results in 4</a:t>
            </a:r>
            <a:endParaRPr>
              <a:highlight>
                <a:srgbClr val="B6D7A8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B6D7A8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Inability to organize pattern of movements to achieve a complex goal.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Inability to write or draw figures with fixed scale.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Loss of timing and scaling of movements. 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574" name="Google Shape;574;p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10050" y="7552200"/>
            <a:ext cx="2028825" cy="2055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" name="Google Shape;575;p8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57725" y="6096000"/>
            <a:ext cx="1901100" cy="1356825"/>
          </a:xfrm>
          <a:prstGeom prst="rect">
            <a:avLst/>
          </a:prstGeom>
          <a:noFill/>
          <a:ln>
            <a:noFill/>
          </a:ln>
        </p:spPr>
      </p:pic>
      <p:sp>
        <p:nvSpPr>
          <p:cNvPr id="576" name="Google Shape;576;p84"/>
          <p:cNvSpPr txBox="1"/>
          <p:nvPr/>
        </p:nvSpPr>
        <p:spPr>
          <a:xfrm>
            <a:off x="2019300" y="574475"/>
            <a:ext cx="2685900" cy="5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The Caudate Circuit 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577" name="Google Shape;577;p84"/>
          <p:cNvSpPr txBox="1"/>
          <p:nvPr/>
        </p:nvSpPr>
        <p:spPr>
          <a:xfrm>
            <a:off x="152400" y="1147500"/>
            <a:ext cx="6286500" cy="494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highlight>
                  <a:srgbClr val="EA9999"/>
                </a:highlight>
                <a:latin typeface="Cairo"/>
                <a:ea typeface="Cairo"/>
                <a:cs typeface="Cairo"/>
                <a:sym typeface="Cairo"/>
              </a:rPr>
              <a:t>Cognitive Control of Sequences of Motor Patterns</a:t>
            </a:r>
            <a:endParaRPr b="1">
              <a:highlight>
                <a:srgbClr val="EA9999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Cognition means the thinking processes of the brain, using both sensory input to the brain plus information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already stored in memory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.Thoughts are generated in the mind by a process called cognitive control of motor activity.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highlight>
                  <a:srgbClr val="B6D7A8"/>
                </a:highlight>
                <a:latin typeface="Cairo"/>
                <a:ea typeface="Cairo"/>
                <a:cs typeface="Cairo"/>
                <a:sym typeface="Cairo"/>
              </a:rPr>
              <a:t>Example: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A person seeing a lion approach and then responding instantaneously and automatically by     (1) turning away from the lion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                                             (2) beginning to run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(3) even attempting to climb a tree.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Thus, cognitive control of motor activity determines subconsciously, and within seconds, which patterns of movement will be used together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to achieve a complex goal</a:t>
            </a:r>
            <a:endParaRPr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highlight>
                  <a:srgbClr val="EA9999"/>
                </a:highlight>
                <a:latin typeface="Cairo"/>
                <a:ea typeface="Cairo"/>
                <a:cs typeface="Cairo"/>
                <a:sym typeface="Cairo"/>
              </a:rPr>
              <a:t>Change the Timing and to Scale the Intensity of Movements</a:t>
            </a:r>
            <a:endParaRPr b="1">
              <a:highlight>
                <a:srgbClr val="EA9999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• Two important capabilities of the brain in controlling movement are :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(1) to determine how rapidly the movement is to be performed and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(2) to control how large the movement will be.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For instance, a person may write the letter "a" slowly or rapidly. Also, he or she may write a small "a" on a piece of paper or a large "a" on a chalkboard. Regardless of the choice, the proportional characteristics of the letter remain nearly the same 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85"/>
          <p:cNvSpPr txBox="1"/>
          <p:nvPr/>
        </p:nvSpPr>
        <p:spPr>
          <a:xfrm>
            <a:off x="252375" y="2057122"/>
            <a:ext cx="3176700" cy="4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Movement Disorders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583" name="Google Shape;583;p85"/>
          <p:cNvSpPr txBox="1"/>
          <p:nvPr/>
        </p:nvSpPr>
        <p:spPr>
          <a:xfrm>
            <a:off x="3556775" y="2492125"/>
            <a:ext cx="2616900" cy="17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dk1"/>
                </a:solidFill>
                <a:highlight>
                  <a:srgbClr val="CFE2F3"/>
                </a:highlight>
                <a:latin typeface="Cairo"/>
                <a:ea typeface="Cairo"/>
                <a:cs typeface="Cairo"/>
                <a:sym typeface="Cairo"/>
              </a:rPr>
              <a:t>Hypokinetic </a:t>
            </a:r>
            <a:endParaRPr b="1">
              <a:highlight>
                <a:srgbClr val="CFE2F3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Parkinson’s Disease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• Drug Induced eg; MPTP induced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• Dopamine receptor blockers eg; Neuroleptics &amp; antipsychotic drugs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84" name="Google Shape;584;p85"/>
          <p:cNvSpPr txBox="1"/>
          <p:nvPr/>
        </p:nvSpPr>
        <p:spPr>
          <a:xfrm>
            <a:off x="407800" y="2492125"/>
            <a:ext cx="2616900" cy="193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highlight>
                  <a:srgbClr val="F4CCCC"/>
                </a:highlight>
                <a:latin typeface="Cairo"/>
                <a:ea typeface="Cairo"/>
                <a:cs typeface="Cairo"/>
                <a:sym typeface="Cairo"/>
              </a:rPr>
              <a:t>Hyperkinetic </a:t>
            </a:r>
            <a:endParaRPr b="1">
              <a:highlight>
                <a:srgbClr val="F4CCCC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Chorea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Cairo"/>
                <a:ea typeface="Cairo"/>
                <a:cs typeface="Cairo"/>
                <a:sym typeface="Cairo"/>
              </a:rPr>
              <a:t>•Huntington’s Disease </a:t>
            </a:r>
            <a:endParaRPr sz="10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Cairo"/>
                <a:ea typeface="Cairo"/>
                <a:cs typeface="Cairo"/>
                <a:sym typeface="Cairo"/>
              </a:rPr>
              <a:t>•Saint Vitus Dance (Sydenham’s Chorea)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•Athetosis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•Dystonia •Hemiballismus/Ballismus •Tardive Dyskinesia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•Wilson‘s Disease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85" name="Google Shape;585;p85"/>
          <p:cNvSpPr txBox="1"/>
          <p:nvPr/>
        </p:nvSpPr>
        <p:spPr>
          <a:xfrm>
            <a:off x="252375" y="481650"/>
            <a:ext cx="2565900" cy="4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BASAL GANGLIA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586" name="Google Shape;586;p85"/>
          <p:cNvSpPr txBox="1"/>
          <p:nvPr/>
        </p:nvSpPr>
        <p:spPr>
          <a:xfrm>
            <a:off x="146875" y="916650"/>
            <a:ext cx="5868600" cy="11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AutoNum type="arabicPeriod"/>
            </a:pPr>
            <a:r>
              <a:rPr lang="en-GB" sz="1300">
                <a:latin typeface="Cairo"/>
                <a:ea typeface="Cairo"/>
                <a:cs typeface="Cairo"/>
                <a:sym typeface="Cairo"/>
              </a:rPr>
              <a:t>DISORDERS MOVEMENTS (ATAXIA Rate, Range, Force, Direction) 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AutoNum type="arabicPeriod"/>
            </a:pPr>
            <a:r>
              <a:rPr lang="en-GB" sz="1300">
                <a:latin typeface="Cairo"/>
                <a:ea typeface="Cairo"/>
                <a:cs typeface="Cairo"/>
                <a:sym typeface="Cairo"/>
              </a:rPr>
              <a:t>SPEECH 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AutoNum type="arabicPeriod"/>
            </a:pPr>
            <a:r>
              <a:rPr lang="en-GB" sz="1300">
                <a:latin typeface="Cairo"/>
                <a:ea typeface="Cairo"/>
                <a:cs typeface="Cairo"/>
                <a:sym typeface="Cairo"/>
              </a:rPr>
              <a:t>POSTURE 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AutoNum type="arabicPeriod"/>
            </a:pPr>
            <a:r>
              <a:rPr lang="en-GB" sz="1300">
                <a:latin typeface="Cairo"/>
                <a:ea typeface="Cairo"/>
                <a:cs typeface="Cairo"/>
                <a:sym typeface="Cairo"/>
              </a:rPr>
              <a:t>GAIT 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AutoNum type="arabicPeriod"/>
            </a:pPr>
            <a:r>
              <a:rPr lang="en-GB" sz="1300">
                <a:latin typeface="Cairo"/>
                <a:ea typeface="Cairo"/>
                <a:cs typeface="Cairo"/>
                <a:sym typeface="Cairo"/>
              </a:rPr>
              <a:t>MENTAL ACTIVITY OTHERS </a:t>
            </a:r>
            <a:endParaRPr sz="1300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87" name="Google Shape;587;p85"/>
          <p:cNvSpPr txBox="1"/>
          <p:nvPr/>
        </p:nvSpPr>
        <p:spPr>
          <a:xfrm>
            <a:off x="340375" y="4364425"/>
            <a:ext cx="2616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200" u="sng">
                <a:latin typeface="Cairo"/>
                <a:ea typeface="Cairo"/>
                <a:cs typeface="Cairo"/>
                <a:sym typeface="Cairo"/>
              </a:rPr>
              <a:t>Lesions affect Indirect Pathway Predominantly</a:t>
            </a:r>
            <a:endParaRPr b="1" sz="1200" u="sng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u="sng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u="sng">
              <a:latin typeface="Cairo"/>
              <a:ea typeface="Cairo"/>
              <a:cs typeface="Cairo"/>
              <a:sym typeface="Cairo"/>
            </a:endParaRPr>
          </a:p>
        </p:txBody>
      </p:sp>
      <p:graphicFrame>
        <p:nvGraphicFramePr>
          <p:cNvPr id="588" name="Google Shape;588;p85"/>
          <p:cNvGraphicFramePr/>
          <p:nvPr/>
        </p:nvGraphicFramePr>
        <p:xfrm>
          <a:off x="223075" y="50701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{52C7028D-9D19-4E50-968D-B55B0704CC28}</a:tableStyleId>
              </a:tblPr>
              <a:tblGrid>
                <a:gridCol w="1515275"/>
                <a:gridCol w="2243975"/>
                <a:gridCol w="2593050"/>
              </a:tblGrid>
              <a:tr h="7079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3C78D8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Movement</a:t>
                      </a:r>
                      <a:endParaRPr b="1">
                        <a:solidFill>
                          <a:srgbClr val="3C78D8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3C78D8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Disorder</a:t>
                      </a:r>
                      <a:endParaRPr b="1">
                        <a:solidFill>
                          <a:srgbClr val="3C78D8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6AA84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Features</a:t>
                      </a:r>
                      <a:endParaRPr b="1">
                        <a:solidFill>
                          <a:srgbClr val="6AA84F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A64D7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Lesion</a:t>
                      </a:r>
                      <a:endParaRPr b="1">
                        <a:solidFill>
                          <a:srgbClr val="A64D7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</a:tr>
              <a:tr h="10067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A61C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Chorea</a:t>
                      </a:r>
                      <a:endParaRPr b="1">
                        <a:solidFill>
                          <a:srgbClr val="A61C0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E6B8A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Multiple quick,random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Movements,usually most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Prominent in the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appendicular muscles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Atrophy Of The Striatum.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Huntington Chorea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221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CC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Athetosis</a:t>
                      </a:r>
                      <a:endParaRPr b="1">
                        <a:solidFill>
                          <a:srgbClr val="CC000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Slow Writhing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movements,which are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usually more severe in the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appendicular muscles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Diffuse Hypermyelination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of corpus striatum and</a:t>
                      </a:r>
                      <a:endParaRPr sz="1200">
                        <a:solidFill>
                          <a:srgbClr val="FF000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FF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thalamus</a:t>
                      </a:r>
                      <a:endParaRPr sz="1200">
                        <a:solidFill>
                          <a:srgbClr val="FF000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9367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E69138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Hemiballismus</a:t>
                      </a:r>
                      <a:endParaRPr b="1">
                        <a:solidFill>
                          <a:srgbClr val="E69138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Wild Flinging Movements Of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half of the body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Hemorrhagic Destruction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 u="sng">
                          <a:latin typeface="Cairo"/>
                          <a:ea typeface="Cairo"/>
                          <a:cs typeface="Cairo"/>
                          <a:sym typeface="Cairo"/>
                        </a:rPr>
                        <a:t>contralateral</a:t>
                      </a:r>
                      <a:endParaRPr b="1" sz="1200" u="sng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FF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subthalamic.</a:t>
                      </a:r>
                      <a:endParaRPr sz="1200">
                        <a:solidFill>
                          <a:srgbClr val="FF000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Hypertensive Patients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153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0B5394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Parkinsonism</a:t>
                      </a:r>
                      <a:endParaRPr b="1">
                        <a:solidFill>
                          <a:srgbClr val="0B5394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Pill Rolling</a:t>
                      </a: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 tremor of the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Fingers at rest ,leadpipe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rigidity and akinesia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Degeneration of </a:t>
                      </a:r>
                      <a:r>
                        <a:rPr lang="en-GB" sz="1200">
                          <a:solidFill>
                            <a:srgbClr val="FF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Substantia</a:t>
                      </a:r>
                      <a:endParaRPr sz="1200">
                        <a:solidFill>
                          <a:srgbClr val="FF000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FF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Nigra</a:t>
                      </a:r>
                      <a:endParaRPr sz="1200">
                        <a:solidFill>
                          <a:srgbClr val="FF000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89" name="Google Shape;589;p85"/>
          <p:cNvSpPr/>
          <p:nvPr/>
        </p:nvSpPr>
        <p:spPr>
          <a:xfrm>
            <a:off x="6173675" y="4648175"/>
            <a:ext cx="319200" cy="3033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FF0000"/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86"/>
          <p:cNvSpPr txBox="1"/>
          <p:nvPr/>
        </p:nvSpPr>
        <p:spPr>
          <a:xfrm>
            <a:off x="260775" y="496600"/>
            <a:ext cx="2893800" cy="4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45818E"/>
                </a:solidFill>
                <a:highlight>
                  <a:srgbClr val="D0E0E3"/>
                </a:highlight>
                <a:latin typeface="Cairo"/>
                <a:ea typeface="Cairo"/>
                <a:cs typeface="Cairo"/>
                <a:sym typeface="Cairo"/>
              </a:rPr>
              <a:t>Parkinson’s Disease</a:t>
            </a:r>
            <a:br>
              <a:rPr b="1" lang="en-GB" sz="1600">
                <a:solidFill>
                  <a:srgbClr val="45818E"/>
                </a:solidFill>
                <a:highlight>
                  <a:srgbClr val="D0E0E3"/>
                </a:highlight>
                <a:latin typeface="Cairo"/>
                <a:ea typeface="Cairo"/>
                <a:cs typeface="Cairo"/>
                <a:sym typeface="Cairo"/>
              </a:rPr>
            </a:br>
            <a:endParaRPr b="1" sz="1600">
              <a:solidFill>
                <a:srgbClr val="45818E"/>
              </a:solidFill>
              <a:highlight>
                <a:srgbClr val="D0E0E3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595" name="Google Shape;595;p86"/>
          <p:cNvPicPr preferRelativeResize="0"/>
          <p:nvPr/>
        </p:nvPicPr>
        <p:blipFill rotWithShape="1">
          <a:blip r:embed="rId3">
            <a:alphaModFix/>
          </a:blip>
          <a:srcRect b="0" l="9090" r="4829" t="0"/>
          <a:stretch/>
        </p:blipFill>
        <p:spPr>
          <a:xfrm>
            <a:off x="1807375" y="2765826"/>
            <a:ext cx="4970424" cy="4111224"/>
          </a:xfrm>
          <a:prstGeom prst="rect">
            <a:avLst/>
          </a:prstGeom>
          <a:noFill/>
          <a:ln>
            <a:noFill/>
          </a:ln>
        </p:spPr>
      </p:pic>
      <p:sp>
        <p:nvSpPr>
          <p:cNvPr id="596" name="Google Shape;596;p86"/>
          <p:cNvSpPr txBox="1"/>
          <p:nvPr/>
        </p:nvSpPr>
        <p:spPr>
          <a:xfrm>
            <a:off x="193125" y="7095825"/>
            <a:ext cx="6153000" cy="4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45818E"/>
                </a:solidFill>
                <a:highlight>
                  <a:srgbClr val="D0E0E3"/>
                </a:highlight>
                <a:latin typeface="Cairo"/>
                <a:ea typeface="Cairo"/>
                <a:cs typeface="Cairo"/>
                <a:sym typeface="Cairo"/>
              </a:rPr>
              <a:t>Metabolic characteristics </a:t>
            </a:r>
            <a:r>
              <a:rPr lang="en-GB" sz="12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Doctor Fawziah said:”It is for your information”</a:t>
            </a:r>
            <a:endParaRPr sz="12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97" name="Google Shape;597;p86"/>
          <p:cNvSpPr txBox="1"/>
          <p:nvPr/>
        </p:nvSpPr>
        <p:spPr>
          <a:xfrm>
            <a:off x="324975" y="7530825"/>
            <a:ext cx="4501500" cy="20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latin typeface="Cairo"/>
                <a:ea typeface="Cairo"/>
                <a:cs typeface="Cairo"/>
                <a:sym typeface="Cairo"/>
              </a:rPr>
              <a:t>• High Oxygen consumption . 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latin typeface="Cairo"/>
                <a:ea typeface="Cairo"/>
                <a:cs typeface="Cairo"/>
                <a:sym typeface="Cairo"/>
              </a:rPr>
              <a:t>• High Copper content  in Wilson’s disease (Copper intoxication): 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latin typeface="Cairo"/>
                <a:ea typeface="Cairo"/>
                <a:cs typeface="Cairo"/>
                <a:sym typeface="Cairo"/>
              </a:rPr>
              <a:t>• Autosomal Recessive 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latin typeface="Cairo"/>
                <a:ea typeface="Cairo"/>
                <a:cs typeface="Cairo"/>
                <a:sym typeface="Cairo"/>
              </a:rPr>
              <a:t>• Copper binding protein Ceruloplasmin is low 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latin typeface="Cairo"/>
                <a:ea typeface="Cairo"/>
                <a:cs typeface="Cairo"/>
                <a:sym typeface="Cairo"/>
              </a:rPr>
              <a:t>• Lenticular degeneration occurs and patient develops choreiform movements and </a:t>
            </a:r>
            <a:r>
              <a:rPr lang="en-GB" sz="1300">
                <a:latin typeface="Cairo"/>
                <a:ea typeface="Cairo"/>
                <a:cs typeface="Cairo"/>
                <a:sym typeface="Cairo"/>
              </a:rPr>
              <a:t>dystonia</a:t>
            </a:r>
            <a:endParaRPr sz="1300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98" name="Google Shape;598;p86"/>
          <p:cNvSpPr txBox="1"/>
          <p:nvPr/>
        </p:nvSpPr>
        <p:spPr>
          <a:xfrm>
            <a:off x="193125" y="2495575"/>
            <a:ext cx="2083500" cy="24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highlight>
                  <a:srgbClr val="EAD1DC"/>
                </a:highlight>
                <a:latin typeface="Cairo"/>
                <a:ea typeface="Cairo"/>
                <a:cs typeface="Cairo"/>
                <a:sym typeface="Cairo"/>
              </a:rPr>
              <a:t>Five cardinal features </a:t>
            </a:r>
            <a:endParaRPr sz="1300">
              <a:highlight>
                <a:srgbClr val="EAD1DC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300">
                <a:latin typeface="Cairo"/>
                <a:ea typeface="Cairo"/>
                <a:cs typeface="Cairo"/>
                <a:sym typeface="Cairo"/>
              </a:rPr>
              <a:t>– Tremor </a:t>
            </a:r>
            <a:endParaRPr b="1"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300">
                <a:latin typeface="Cairo"/>
                <a:ea typeface="Cairo"/>
                <a:cs typeface="Cairo"/>
                <a:sym typeface="Cairo"/>
              </a:rPr>
              <a:t>– Rigidity </a:t>
            </a:r>
            <a:endParaRPr b="1"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300">
                <a:latin typeface="Cairo"/>
                <a:ea typeface="Cairo"/>
                <a:cs typeface="Cairo"/>
                <a:sym typeface="Cairo"/>
              </a:rPr>
              <a:t>– Akinesia &amp; Bradykinesia</a:t>
            </a:r>
            <a:endParaRPr b="1"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300">
                <a:latin typeface="Cairo"/>
                <a:ea typeface="Cairo"/>
                <a:cs typeface="Cairo"/>
                <a:sym typeface="Cairo"/>
              </a:rPr>
              <a:t> </a:t>
            </a:r>
            <a:r>
              <a:rPr b="1" lang="en-GB" sz="1300">
                <a:latin typeface="Cairo"/>
                <a:ea typeface="Cairo"/>
                <a:cs typeface="Cairo"/>
                <a:sym typeface="Cairo"/>
              </a:rPr>
              <a:t>– Postural Changes </a:t>
            </a:r>
            <a:endParaRPr b="1"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300">
                <a:latin typeface="Cairo"/>
                <a:ea typeface="Cairo"/>
                <a:cs typeface="Cairo"/>
                <a:sym typeface="Cairo"/>
              </a:rPr>
              <a:t>– Speech Change</a:t>
            </a:r>
            <a:endParaRPr b="1" sz="1300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99" name="Google Shape;599;p86"/>
          <p:cNvSpPr txBox="1"/>
          <p:nvPr/>
        </p:nvSpPr>
        <p:spPr>
          <a:xfrm>
            <a:off x="193125" y="808175"/>
            <a:ext cx="5529600" cy="15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3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Described by James Parkinson</a:t>
            </a:r>
            <a:endParaRPr sz="13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• Degeneration of dopaminergic nigrostriatal neurons (60-80 %). </a:t>
            </a:r>
            <a:endParaRPr sz="13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• Phenothiazine (tranquilizers drugs) </a:t>
            </a:r>
            <a:endParaRPr sz="13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3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.•Methyl-Phenyl-Tetrahydropyridine (MPTP).  The oxidant MPP+ is toxic to SN. </a:t>
            </a:r>
            <a:endParaRPr sz="13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87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highlight>
                  <a:srgbClr val="F4CCCC"/>
                </a:highlight>
              </a:rPr>
              <a:t>Q1a:</a:t>
            </a:r>
            <a:r>
              <a:rPr lang="en-GB" sz="2000"/>
              <a:t>in </a:t>
            </a:r>
            <a:r>
              <a:rPr lang="en-GB" sz="2000"/>
              <a:t>spasticity</a:t>
            </a:r>
            <a:r>
              <a:rPr lang="en-GB" sz="2000"/>
              <a:t> why there is clasp knife </a:t>
            </a:r>
            <a:r>
              <a:rPr lang="en-GB" sz="2000"/>
              <a:t>pattern</a:t>
            </a:r>
            <a:r>
              <a:rPr lang="en-GB" sz="2000"/>
              <a:t>?</a:t>
            </a:r>
            <a:endParaRPr sz="2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highlight>
                  <a:srgbClr val="D9EAD3"/>
                </a:highlight>
              </a:rPr>
              <a:t>A1a:</a:t>
            </a:r>
            <a:r>
              <a:rPr lang="en-GB" sz="1600"/>
              <a:t> increase muscle </a:t>
            </a:r>
            <a:r>
              <a:rPr lang="en-GB" sz="1600"/>
              <a:t>stretch</a:t>
            </a:r>
            <a:r>
              <a:rPr lang="en-GB" sz="1600"/>
              <a:t> </a:t>
            </a:r>
            <a:r>
              <a:rPr lang="en-GB" sz="1600"/>
              <a:t>initially</a:t>
            </a:r>
            <a:r>
              <a:rPr lang="en-GB" sz="1600"/>
              <a:t> causing </a:t>
            </a:r>
            <a:r>
              <a:rPr lang="en-GB" sz="1600"/>
              <a:t>difficulty</a:t>
            </a:r>
            <a:r>
              <a:rPr lang="en-GB" sz="1600"/>
              <a:t> in </a:t>
            </a:r>
            <a:r>
              <a:rPr lang="en-GB" sz="1600"/>
              <a:t>movement</a:t>
            </a:r>
            <a:r>
              <a:rPr lang="en-GB" sz="1600"/>
              <a:t>, once </a:t>
            </a:r>
            <a:r>
              <a:rPr lang="en-GB" sz="1600"/>
              <a:t>initiated</a:t>
            </a:r>
            <a:r>
              <a:rPr lang="en-GB" sz="1600"/>
              <a:t> the excessive </a:t>
            </a:r>
            <a:r>
              <a:rPr lang="en-GB" sz="1600"/>
              <a:t>stretch</a:t>
            </a:r>
            <a:r>
              <a:rPr lang="en-GB" sz="1600"/>
              <a:t> of the muscle stimulate golgi tendon which </a:t>
            </a:r>
            <a:r>
              <a:rPr lang="en-GB" sz="1600"/>
              <a:t>inhibit</a:t>
            </a:r>
            <a:r>
              <a:rPr lang="en-GB" sz="1600"/>
              <a:t> it.</a:t>
            </a:r>
            <a:endParaRPr sz="1600" u="sng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u="sng"/>
              <a:t>“ B/c the brain will think that the muscle is </a:t>
            </a:r>
            <a:r>
              <a:rPr lang="en-GB" sz="1600" u="sng"/>
              <a:t>going</a:t>
            </a:r>
            <a:r>
              <a:rPr lang="en-GB" sz="1600" u="sng"/>
              <a:t> to be tear “</a:t>
            </a:r>
            <a:endParaRPr sz="1600" u="sng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 u="sng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 u="sng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 u="sng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highlight>
                  <a:srgbClr val="F4CCCC"/>
                </a:highlight>
              </a:rPr>
              <a:t>Q1b:</a:t>
            </a:r>
            <a:r>
              <a:rPr lang="en-GB" sz="2000"/>
              <a:t> why it </a:t>
            </a:r>
            <a:r>
              <a:rPr lang="en-GB" sz="2000"/>
              <a:t>doesn't</a:t>
            </a:r>
            <a:r>
              <a:rPr lang="en-GB" sz="2000"/>
              <a:t> happen to rigidity </a:t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highlight>
                  <a:srgbClr val="D9EAD3"/>
                </a:highlight>
              </a:rPr>
              <a:t>A1b</a:t>
            </a:r>
            <a:r>
              <a:rPr b="1" lang="en-GB" sz="1600"/>
              <a:t>:</a:t>
            </a:r>
            <a:r>
              <a:rPr lang="en-GB" sz="1600"/>
              <a:t> b/c both agonist+antagonist are involved at the same time </a:t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highlight>
                  <a:srgbClr val="F4CCCC"/>
                </a:highlight>
              </a:rPr>
              <a:t>Q2a:</a:t>
            </a:r>
            <a:r>
              <a:rPr lang="en-GB" sz="2000"/>
              <a:t> if </a:t>
            </a:r>
            <a:r>
              <a:rPr lang="en-GB" sz="2000"/>
              <a:t>corticospinal</a:t>
            </a:r>
            <a:r>
              <a:rPr lang="en-GB" sz="2000"/>
              <a:t> tract “only” is </a:t>
            </a:r>
            <a:r>
              <a:rPr lang="en-GB" sz="2000"/>
              <a:t>transitioned</a:t>
            </a:r>
            <a:r>
              <a:rPr lang="en-GB" sz="2000"/>
              <a:t>, what will </a:t>
            </a:r>
            <a:r>
              <a:rPr lang="en-GB" sz="2000"/>
              <a:t>happen</a:t>
            </a:r>
            <a:r>
              <a:rPr lang="en-GB" sz="2000"/>
              <a:t> to the tone of the muscle ?</a:t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highlight>
                  <a:srgbClr val="D9EAD3"/>
                </a:highlight>
              </a:rPr>
              <a:t>A2a;</a:t>
            </a:r>
            <a:r>
              <a:rPr lang="en-GB" sz="1600">
                <a:highlight>
                  <a:srgbClr val="D9EAD3"/>
                </a:highlight>
              </a:rPr>
              <a:t> </a:t>
            </a:r>
            <a:r>
              <a:rPr lang="en-GB" sz="1600"/>
              <a:t>hypotonia</a:t>
            </a:r>
            <a:r>
              <a:rPr lang="en-GB" sz="1600"/>
              <a:t> </a:t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highlight>
                  <a:srgbClr val="F4CCCC"/>
                </a:highlight>
              </a:rPr>
              <a:t>Q2b:</a:t>
            </a:r>
            <a:r>
              <a:rPr b="1" lang="en-GB" sz="2000"/>
              <a:t> </a:t>
            </a:r>
            <a:r>
              <a:rPr lang="en-GB" sz="2000"/>
              <a:t>Why? </a:t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highlight>
                  <a:srgbClr val="D9EAD3"/>
                </a:highlight>
              </a:rPr>
              <a:t>A2b: </a:t>
            </a:r>
            <a:r>
              <a:rPr lang="en-GB" sz="1600"/>
              <a:t>“pure” corticospinal tract lesions always cause hypotonia but </a:t>
            </a:r>
            <a:r>
              <a:rPr lang="en-GB" sz="1600"/>
              <a:t>clinically</a:t>
            </a:r>
            <a:r>
              <a:rPr lang="en-GB" sz="1600"/>
              <a:t> we </a:t>
            </a:r>
            <a:r>
              <a:rPr lang="en-GB" sz="1600"/>
              <a:t>don't</a:t>
            </a:r>
            <a:r>
              <a:rPr lang="en-GB" sz="1600"/>
              <a:t> see it B/C pure cortico spinal lesion is very rare , it will always involve Extrapyramidal tracts , and  B/C of those tracts </a:t>
            </a:r>
            <a:r>
              <a:rPr lang="en-GB" sz="1600"/>
              <a:t>involvement</a:t>
            </a:r>
            <a:r>
              <a:rPr lang="en-GB" sz="1600"/>
              <a:t> , there is </a:t>
            </a:r>
            <a:r>
              <a:rPr lang="en-GB" sz="1600"/>
              <a:t>hypertonia</a:t>
            </a:r>
            <a:r>
              <a:rPr lang="en-GB" sz="1600"/>
              <a:t> </a:t>
            </a:r>
            <a:endParaRPr sz="1600"/>
          </a:p>
        </p:txBody>
      </p:sp>
      <p:sp>
        <p:nvSpPr>
          <p:cNvPr id="605" name="Google Shape;605;p87"/>
          <p:cNvSpPr txBox="1"/>
          <p:nvPr/>
        </p:nvSpPr>
        <p:spPr>
          <a:xfrm>
            <a:off x="423450" y="515300"/>
            <a:ext cx="6011100" cy="5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45818E"/>
                </a:solidFill>
                <a:highlight>
                  <a:srgbClr val="EFEFEF"/>
                </a:highlight>
                <a:latin typeface="Economica"/>
                <a:ea typeface="Economica"/>
                <a:cs typeface="Economica"/>
                <a:sym typeface="Economica"/>
              </a:rPr>
              <a:t>Shahid Qs</a:t>
            </a:r>
            <a:endParaRPr sz="3000">
              <a:solidFill>
                <a:srgbClr val="45818E"/>
              </a:solidFill>
              <a:highlight>
                <a:srgbClr val="EFEFEF"/>
              </a:highlight>
              <a:latin typeface="Economica"/>
              <a:ea typeface="Economica"/>
              <a:cs typeface="Economica"/>
              <a:sym typeface="Economic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0" name="Google Shape;610;p88"/>
          <p:cNvPicPr preferRelativeResize="0"/>
          <p:nvPr/>
        </p:nvPicPr>
        <p:blipFill rotWithShape="1">
          <a:blip r:embed="rId3">
            <a:alphaModFix/>
          </a:blip>
          <a:srcRect b="33513" l="0" r="0" t="6513"/>
          <a:stretch/>
        </p:blipFill>
        <p:spPr>
          <a:xfrm>
            <a:off x="211423" y="604684"/>
            <a:ext cx="6282075" cy="509192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dashDot"/>
            <a:round/>
            <a:headEnd len="sm" w="sm" type="none"/>
            <a:tailEnd len="sm" w="sm" type="none"/>
          </a:ln>
        </p:spPr>
      </p:pic>
      <p:pic>
        <p:nvPicPr>
          <p:cNvPr id="611" name="Google Shape;611;p8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49750" y="5752150"/>
            <a:ext cx="3143752" cy="21607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dashDot"/>
            <a:round/>
            <a:headEnd len="sm" w="sm" type="none"/>
            <a:tailEnd len="sm" w="sm" type="none"/>
          </a:ln>
        </p:spPr>
      </p:pic>
      <p:sp>
        <p:nvSpPr>
          <p:cNvPr id="612" name="Google Shape;612;p88"/>
          <p:cNvSpPr txBox="1"/>
          <p:nvPr/>
        </p:nvSpPr>
        <p:spPr>
          <a:xfrm>
            <a:off x="115200" y="5626027"/>
            <a:ext cx="3033600" cy="196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Read me!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I will help you to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remember important points</a:t>
            </a:r>
            <a:endParaRPr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The </a:t>
            </a:r>
            <a:r>
              <a:rPr lang="en-GB" sz="1000">
                <a:solidFill>
                  <a:srgbClr val="CC0000"/>
                </a:solidFill>
                <a:latin typeface="Josefin Sans"/>
                <a:ea typeface="Josefin Sans"/>
                <a:cs typeface="Josefin Sans"/>
                <a:sym typeface="Josefin Sans"/>
              </a:rPr>
              <a:t>C</a:t>
            </a:r>
            <a:r>
              <a:rPr lang="en-GB" sz="10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audate Circuit.  = </a:t>
            </a:r>
            <a:r>
              <a:rPr lang="en-GB" sz="1100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C</a:t>
            </a:r>
            <a:r>
              <a:rPr lang="en-GB" sz="11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ognitive Control</a:t>
            </a:r>
            <a:endParaRPr sz="11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For Parkinson remember  ” </a:t>
            </a:r>
            <a:r>
              <a:rPr lang="en-GB" sz="1100">
                <a:solidFill>
                  <a:srgbClr val="45818E"/>
                </a:solidFill>
                <a:latin typeface="Cairo"/>
                <a:ea typeface="Cairo"/>
                <a:cs typeface="Cairo"/>
                <a:sym typeface="Cairo"/>
              </a:rPr>
              <a:t>T</a:t>
            </a:r>
            <a:r>
              <a:rPr lang="en-GB" sz="1100">
                <a:solidFill>
                  <a:srgbClr val="FF00FF"/>
                </a:solidFill>
                <a:latin typeface="Cairo"/>
                <a:ea typeface="Cairo"/>
                <a:cs typeface="Cairo"/>
                <a:sym typeface="Cairo"/>
              </a:rPr>
              <a:t>R</a:t>
            </a:r>
            <a:r>
              <a:rPr lang="en-GB" sz="1100">
                <a:solidFill>
                  <a:srgbClr val="00FF00"/>
                </a:solidFill>
                <a:latin typeface="Cairo"/>
                <a:ea typeface="Cairo"/>
                <a:cs typeface="Cairo"/>
                <a:sym typeface="Cairo"/>
              </a:rPr>
              <a:t>A</a:t>
            </a:r>
            <a:r>
              <a:rPr lang="en-GB" sz="1100">
                <a:solidFill>
                  <a:srgbClr val="FF9900"/>
                </a:solidFill>
                <a:latin typeface="Cairo"/>
                <a:ea typeface="Cairo"/>
                <a:cs typeface="Cairo"/>
                <a:sym typeface="Cairo"/>
              </a:rPr>
              <a:t>P</a:t>
            </a:r>
            <a:r>
              <a:rPr lang="en-GB" sz="1100">
                <a:solidFill>
                  <a:srgbClr val="0000FF"/>
                </a:solidFill>
                <a:latin typeface="Cairo"/>
                <a:ea typeface="Cairo"/>
                <a:cs typeface="Cairo"/>
                <a:sym typeface="Cairo"/>
              </a:rPr>
              <a:t>S</a:t>
            </a:r>
            <a:r>
              <a:rPr lang="en-GB" sz="11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”</a:t>
            </a:r>
            <a:endParaRPr sz="11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-</a:t>
            </a:r>
            <a:r>
              <a:rPr lang="en-GB" sz="1100">
                <a:solidFill>
                  <a:srgbClr val="45818E"/>
                </a:solidFill>
                <a:latin typeface="Cairo"/>
                <a:ea typeface="Cairo"/>
                <a:cs typeface="Cairo"/>
                <a:sym typeface="Cairo"/>
              </a:rPr>
              <a:t>T</a:t>
            </a:r>
            <a:r>
              <a:rPr lang="en-GB" sz="11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remor </a:t>
            </a:r>
            <a:endParaRPr sz="11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– </a:t>
            </a:r>
            <a:r>
              <a:rPr lang="en-GB" sz="1100">
                <a:solidFill>
                  <a:srgbClr val="FF00FF"/>
                </a:solidFill>
                <a:latin typeface="Cairo"/>
                <a:ea typeface="Cairo"/>
                <a:cs typeface="Cairo"/>
                <a:sym typeface="Cairo"/>
              </a:rPr>
              <a:t>R</a:t>
            </a:r>
            <a:r>
              <a:rPr lang="en-GB" sz="11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igidity </a:t>
            </a:r>
            <a:endParaRPr sz="11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– </a:t>
            </a:r>
            <a:r>
              <a:rPr lang="en-GB" sz="1100">
                <a:solidFill>
                  <a:srgbClr val="00FF00"/>
                </a:solidFill>
                <a:latin typeface="Cairo"/>
                <a:ea typeface="Cairo"/>
                <a:cs typeface="Cairo"/>
                <a:sym typeface="Cairo"/>
              </a:rPr>
              <a:t>A</a:t>
            </a:r>
            <a:r>
              <a:rPr lang="en-GB" sz="11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kinesia &amp; Bradykinesia</a:t>
            </a:r>
            <a:endParaRPr sz="11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– </a:t>
            </a:r>
            <a:r>
              <a:rPr lang="en-GB" sz="1100">
                <a:solidFill>
                  <a:srgbClr val="FF9900"/>
                </a:solidFill>
                <a:latin typeface="Cairo"/>
                <a:ea typeface="Cairo"/>
                <a:cs typeface="Cairo"/>
                <a:sym typeface="Cairo"/>
              </a:rPr>
              <a:t>P</a:t>
            </a:r>
            <a:r>
              <a:rPr lang="en-GB" sz="11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ostural Changes </a:t>
            </a:r>
            <a:endParaRPr sz="11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 -</a:t>
            </a:r>
            <a:r>
              <a:rPr lang="en-GB" sz="1100">
                <a:solidFill>
                  <a:srgbClr val="0000FF"/>
                </a:solidFill>
                <a:latin typeface="Cairo"/>
                <a:ea typeface="Cairo"/>
                <a:cs typeface="Cairo"/>
                <a:sym typeface="Cairo"/>
              </a:rPr>
              <a:t>S</a:t>
            </a:r>
            <a:r>
              <a:rPr lang="en-GB" sz="11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peech Change</a:t>
            </a:r>
            <a:endParaRPr sz="11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22860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228600" lvl="0" marL="4572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graphicFrame>
        <p:nvGraphicFramePr>
          <p:cNvPr id="613" name="Google Shape;613;p88"/>
          <p:cNvGraphicFramePr/>
          <p:nvPr/>
        </p:nvGraphicFramePr>
        <p:xfrm>
          <a:off x="2416401" y="814784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{9D19B156-BABA-4366-A04C-1D6C67ADE728}</a:tableStyleId>
              </a:tblPr>
              <a:tblGrid>
                <a:gridCol w="1456325"/>
                <a:gridCol w="1456325"/>
                <a:gridCol w="1456325"/>
              </a:tblGrid>
              <a:tr h="2798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1200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Do</a:t>
                      </a:r>
                      <a:r>
                        <a:rPr b="1" lang="en-GB" sz="1200">
                          <a:solidFill>
                            <a:srgbClr val="E69138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p</a:t>
                      </a:r>
                      <a:r>
                        <a:rPr b="1" lang="en-GB" sz="1200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amine</a:t>
                      </a:r>
                      <a:endParaRPr sz="12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28600" lvl="0" marL="45720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0000FF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G</a:t>
                      </a:r>
                      <a:r>
                        <a:rPr b="1" lang="en-GB" sz="1200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ABA</a:t>
                      </a:r>
                      <a:endParaRPr b="1" sz="12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28600" lvl="0" marL="45720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Acetyl</a:t>
                      </a:r>
                      <a:r>
                        <a:rPr b="1" lang="en-GB" sz="1200">
                          <a:solidFill>
                            <a:srgbClr val="FFFF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</a:t>
                      </a:r>
                      <a:r>
                        <a:rPr b="1" lang="en-GB" sz="1200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holine</a:t>
                      </a:r>
                      <a:endParaRPr b="1" sz="12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F9CB9C"/>
                    </a:solidFill>
                  </a:tcPr>
                </a:tc>
              </a:tr>
              <a:tr h="558225">
                <a:tc>
                  <a:txBody>
                    <a:bodyPr>
                      <a:noAutofit/>
                    </a:bodyPr>
                    <a:lstStyle/>
                    <a:p>
                      <a:pPr indent="0" lvl="0" marL="0" rtl="1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From SN to </a:t>
                      </a:r>
                      <a:r>
                        <a:rPr lang="en-GB" sz="1200">
                          <a:solidFill>
                            <a:srgbClr val="FF99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</a:t>
                      </a: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utamen and Caudate nucleus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From these nuclei to </a:t>
                      </a:r>
                      <a:r>
                        <a:rPr lang="en-GB" sz="1200">
                          <a:solidFill>
                            <a:srgbClr val="0000F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g</a:t>
                      </a: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lobus pallidus and SN 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From </a:t>
                      </a:r>
                      <a:r>
                        <a:rPr lang="en-GB" sz="1200">
                          <a:solidFill>
                            <a:srgbClr val="FFFF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C</a:t>
                      </a: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ortex to caudate nucleus and putamen counterbalance DA.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614" name="Google Shape;614;p88"/>
          <p:cNvSpPr txBox="1"/>
          <p:nvPr/>
        </p:nvSpPr>
        <p:spPr>
          <a:xfrm>
            <a:off x="211429" y="7712316"/>
            <a:ext cx="3143700" cy="17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Wil</a:t>
            </a:r>
            <a:r>
              <a:rPr lang="en-GB" sz="1300">
                <a:solidFill>
                  <a:srgbClr val="E69138"/>
                </a:solidFill>
                <a:latin typeface="Cairo"/>
                <a:ea typeface="Cairo"/>
                <a:cs typeface="Cairo"/>
                <a:sym typeface="Cairo"/>
              </a:rPr>
              <a:t>son</a:t>
            </a:r>
            <a:r>
              <a:rPr lang="en-GB" sz="13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’s disease (</a:t>
            </a:r>
            <a:r>
              <a:rPr lang="en-GB" sz="1300">
                <a:solidFill>
                  <a:srgbClr val="FF00FF"/>
                </a:solidFill>
                <a:latin typeface="Cairo"/>
                <a:ea typeface="Cairo"/>
                <a:cs typeface="Cairo"/>
                <a:sym typeface="Cairo"/>
              </a:rPr>
              <a:t>Cop</a:t>
            </a:r>
            <a:r>
              <a:rPr lang="en-GB" sz="1300">
                <a:solidFill>
                  <a:srgbClr val="4A86E8"/>
                </a:solidFill>
                <a:latin typeface="Cairo"/>
                <a:ea typeface="Cairo"/>
                <a:cs typeface="Cairo"/>
                <a:sym typeface="Cairo"/>
              </a:rPr>
              <a:t>per</a:t>
            </a:r>
            <a:r>
              <a:rPr lang="en-GB" sz="13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intoxication): </a:t>
            </a:r>
            <a:endParaRPr sz="13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لو قسمنا كوبر لكلمتين تطلع</a:t>
            </a:r>
            <a:endParaRPr sz="13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sz="1300">
                <a:solidFill>
                  <a:srgbClr val="4A86E8"/>
                </a:solidFill>
                <a:latin typeface="Cairo"/>
                <a:ea typeface="Cairo"/>
                <a:cs typeface="Cairo"/>
                <a:sym typeface="Cairo"/>
              </a:rPr>
              <a:t>بر (per)</a:t>
            </a:r>
            <a:endParaRPr sz="1300">
              <a:solidFill>
                <a:srgbClr val="4A86E8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00FF"/>
                </a:solidFill>
                <a:latin typeface="Cairo"/>
                <a:ea typeface="Cairo"/>
                <a:cs typeface="Cairo"/>
                <a:sym typeface="Cairo"/>
              </a:rPr>
              <a:t>بوك (poc) اقراها بالعكس</a:t>
            </a:r>
            <a:endParaRPr sz="1300">
              <a:solidFill>
                <a:srgbClr val="FF00F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3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واللي بيبر ابوه هو</a:t>
            </a:r>
            <a:r>
              <a:rPr lang="en-GB" sz="1300">
                <a:solidFill>
                  <a:srgbClr val="FF9900"/>
                </a:solidFill>
                <a:latin typeface="Cairo"/>
                <a:ea typeface="Cairo"/>
                <a:cs typeface="Cairo"/>
                <a:sym typeface="Cairo"/>
              </a:rPr>
              <a:t> الابن (son)</a:t>
            </a:r>
            <a:endParaRPr sz="1300">
              <a:solidFill>
                <a:srgbClr val="FF99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15" name="Google Shape;615;p88"/>
          <p:cNvSpPr/>
          <p:nvPr/>
        </p:nvSpPr>
        <p:spPr>
          <a:xfrm>
            <a:off x="4558900" y="682200"/>
            <a:ext cx="1461300" cy="7008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6" name="Google Shape;616;p88"/>
          <p:cNvSpPr txBox="1"/>
          <p:nvPr/>
        </p:nvSpPr>
        <p:spPr>
          <a:xfrm>
            <a:off x="211425" y="9418425"/>
            <a:ext cx="66465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999999"/>
                </a:solidFill>
              </a:rPr>
              <a:t>Also when you study pharmacology </a:t>
            </a:r>
            <a:r>
              <a:rPr lang="en-GB" sz="800">
                <a:solidFill>
                  <a:srgbClr val="999999"/>
                </a:solidFill>
              </a:rPr>
              <a:t>don’t forget to park your benz!(one of </a:t>
            </a:r>
            <a:r>
              <a:rPr lang="en-GB" sz="800">
                <a:solidFill>
                  <a:srgbClr val="999999"/>
                </a:solidFill>
              </a:rPr>
              <a:t>park inson</a:t>
            </a:r>
            <a:r>
              <a:rPr lang="en-GB" sz="800">
                <a:solidFill>
                  <a:srgbClr val="999999"/>
                </a:solidFill>
              </a:rPr>
              <a:t> </a:t>
            </a:r>
            <a:r>
              <a:rPr lang="en-GB" sz="800">
                <a:solidFill>
                  <a:srgbClr val="999999"/>
                </a:solidFill>
              </a:rPr>
              <a:t>treatments is BENzoatropine</a:t>
            </a:r>
            <a:r>
              <a:rPr lang="en-GB" sz="800">
                <a:solidFill>
                  <a:srgbClr val="999999"/>
                </a:solidFill>
              </a:rPr>
              <a:t> </a:t>
            </a:r>
            <a:endParaRPr sz="800">
              <a:solidFill>
                <a:srgbClr val="999999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89"/>
          <p:cNvSpPr txBox="1"/>
          <p:nvPr/>
        </p:nvSpPr>
        <p:spPr>
          <a:xfrm>
            <a:off x="169950" y="543850"/>
            <a:ext cx="3156600" cy="6798000"/>
          </a:xfrm>
          <a:prstGeom prst="rect">
            <a:avLst/>
          </a:prstGeom>
          <a:noFill/>
          <a:ln cap="flat" cmpd="sng" w="9525">
            <a:solidFill>
              <a:srgbClr val="76A5AF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1.</a:t>
            </a:r>
            <a:r>
              <a:rPr lang="en-GB">
                <a:solidFill>
                  <a:srgbClr val="76A5AF"/>
                </a:solidFill>
                <a:latin typeface="Cairo"/>
                <a:ea typeface="Cairo"/>
                <a:cs typeface="Cairo"/>
                <a:sym typeface="Cairo"/>
              </a:rPr>
              <a:t>Which one of the the following is not considered to be part of the basal ganglia?</a:t>
            </a:r>
            <a:endParaRPr>
              <a:solidFill>
                <a:srgbClr val="76A5A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UcPeriod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Caudate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nucleus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UcPeriod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Dentate nucleus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UcPeriod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Substantia nigra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UcPeriod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Globus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pallidus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2</a:t>
            </a:r>
            <a:r>
              <a:rPr lang="en-GB">
                <a:solidFill>
                  <a:srgbClr val="76A5AF"/>
                </a:solidFill>
                <a:latin typeface="Cairo"/>
                <a:ea typeface="Cairo"/>
                <a:cs typeface="Cairo"/>
                <a:sym typeface="Cairo"/>
              </a:rPr>
              <a:t>.</a:t>
            </a:r>
            <a:r>
              <a:rPr lang="en-GB">
                <a:solidFill>
                  <a:srgbClr val="76A5AF"/>
                </a:solidFill>
                <a:latin typeface="Cairo"/>
                <a:ea typeface="Cairo"/>
                <a:cs typeface="Cairo"/>
                <a:sym typeface="Cairo"/>
              </a:rPr>
              <a:t>Which one of the following loop concern with learning movement? </a:t>
            </a:r>
            <a:endParaRPr>
              <a:solidFill>
                <a:srgbClr val="76A5A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Putamen circuit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Caudate circuit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Limbic loop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Oculomotor loop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3.</a:t>
            </a:r>
            <a:r>
              <a:rPr lang="en-GB">
                <a:solidFill>
                  <a:srgbClr val="76A5AF"/>
                </a:solidFill>
                <a:latin typeface="Cairo"/>
                <a:ea typeface="Cairo"/>
                <a:cs typeface="Cairo"/>
                <a:sym typeface="Cairo"/>
              </a:rPr>
              <a:t>Which one of the following NTs secreted by Substantia nigra to putamen and caudate nucleus?</a:t>
            </a:r>
            <a:endParaRPr>
              <a:solidFill>
                <a:srgbClr val="76A5A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Acetylcholine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Dopamine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GABA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Serotonin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4.</a:t>
            </a:r>
            <a:r>
              <a:rPr lang="en-GB">
                <a:solidFill>
                  <a:srgbClr val="76A5AF"/>
                </a:solidFill>
                <a:latin typeface="Cairo"/>
                <a:ea typeface="Cairo"/>
                <a:cs typeface="Cairo"/>
                <a:sym typeface="Cairo"/>
              </a:rPr>
              <a:t>Which component of basal ganglia plays a major role in the control of cognitive motor activity?</a:t>
            </a:r>
            <a:endParaRPr>
              <a:solidFill>
                <a:srgbClr val="76A5A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Globus pallidus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Substantia nigra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Caudate nucleus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Subthalamic nucleus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5</a:t>
            </a:r>
            <a:r>
              <a:rPr lang="en-GB">
                <a:solidFill>
                  <a:srgbClr val="76A5AF"/>
                </a:solidFill>
                <a:latin typeface="Cairo"/>
                <a:ea typeface="Cairo"/>
                <a:cs typeface="Cairo"/>
                <a:sym typeface="Cairo"/>
              </a:rPr>
              <a:t>.In the indirect basal ganglia pathway there is:</a:t>
            </a:r>
            <a:endParaRPr>
              <a:solidFill>
                <a:srgbClr val="76A5A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Increase in the motor activity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Decrease in the motor activity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22" name="Google Shape;622;p89"/>
          <p:cNvSpPr txBox="1"/>
          <p:nvPr/>
        </p:nvSpPr>
        <p:spPr>
          <a:xfrm>
            <a:off x="3522275" y="970700"/>
            <a:ext cx="3030000" cy="8283300"/>
          </a:xfrm>
          <a:prstGeom prst="rect">
            <a:avLst/>
          </a:prstGeom>
          <a:noFill/>
          <a:ln cap="flat" cmpd="sng" w="9525">
            <a:solidFill>
              <a:srgbClr val="76A5AF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6.</a:t>
            </a:r>
            <a:r>
              <a:rPr lang="en-GB">
                <a:solidFill>
                  <a:srgbClr val="76A5AF"/>
                </a:solidFill>
                <a:latin typeface="Cairo"/>
                <a:ea typeface="Cairo"/>
                <a:cs typeface="Cairo"/>
                <a:sym typeface="Cairo"/>
              </a:rPr>
              <a:t>In the direct basal ganglia pathway which one of the </a:t>
            </a:r>
            <a:r>
              <a:rPr lang="en-GB">
                <a:solidFill>
                  <a:srgbClr val="76A5AF"/>
                </a:solidFill>
                <a:latin typeface="Cairo"/>
                <a:ea typeface="Cairo"/>
                <a:cs typeface="Cairo"/>
                <a:sym typeface="Cairo"/>
              </a:rPr>
              <a:t>following</a:t>
            </a:r>
            <a:r>
              <a:rPr lang="en-GB">
                <a:solidFill>
                  <a:srgbClr val="76A5AF"/>
                </a:solidFill>
                <a:latin typeface="Cairo"/>
                <a:ea typeface="Cairo"/>
                <a:cs typeface="Cairo"/>
                <a:sym typeface="Cairo"/>
              </a:rPr>
              <a:t> neuron is disinhibited?</a:t>
            </a:r>
            <a:endParaRPr>
              <a:solidFill>
                <a:srgbClr val="76A5A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UcPeriod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Cortico-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striated neuron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UcPeriod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Subthalamic neuron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UcPeriod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Nigro-striated neuron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UcPeriod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Thalamocortical neuron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7.</a:t>
            </a:r>
            <a:r>
              <a:rPr lang="en-GB">
                <a:solidFill>
                  <a:srgbClr val="76A5AF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rgbClr val="76A5AF"/>
                </a:solidFill>
                <a:latin typeface="Cairo"/>
                <a:ea typeface="Cairo"/>
                <a:cs typeface="Cairo"/>
                <a:sym typeface="Cairo"/>
              </a:rPr>
              <a:t>Which of the following considered a hypokinetic Motor disorder?</a:t>
            </a:r>
            <a:endParaRPr>
              <a:solidFill>
                <a:srgbClr val="76A5A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Athetosis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Parkinson’s Disease 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Chorea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Huntington’s Disease 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8. </a:t>
            </a:r>
            <a:r>
              <a:rPr lang="en-GB">
                <a:solidFill>
                  <a:srgbClr val="76A5AF"/>
                </a:solidFill>
                <a:latin typeface="Cairo"/>
                <a:ea typeface="Cairo"/>
                <a:cs typeface="Cairo"/>
                <a:sym typeface="Cairo"/>
              </a:rPr>
              <a:t>A patient presented with Slow Writhing movements  in the appendicular muscles the Movement Disorder is ?</a:t>
            </a:r>
            <a:endParaRPr>
              <a:solidFill>
                <a:srgbClr val="76A5A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Athetosis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Chorea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Hemiballismus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Tardive Dyskinesia 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9.</a:t>
            </a:r>
            <a:r>
              <a:rPr lang="en-GB">
                <a:solidFill>
                  <a:srgbClr val="76A5AF"/>
                </a:solidFill>
                <a:latin typeface="Cairo"/>
                <a:ea typeface="Cairo"/>
                <a:cs typeface="Cairo"/>
                <a:sym typeface="Cairo"/>
              </a:rPr>
              <a:t>The condition of athetosis result when which one of the following areas of the brain is dysfunctional? </a:t>
            </a:r>
            <a:endParaRPr>
              <a:solidFill>
                <a:srgbClr val="76A5A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UcPeriod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Globus pallidus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UcPeriod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Substantia nigra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UcPeriod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Ventral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anterior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complex of the thalamus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UcPeriod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Putamin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10.</a:t>
            </a:r>
            <a:r>
              <a:rPr lang="en-GB">
                <a:solidFill>
                  <a:srgbClr val="76A5AF"/>
                </a:solidFill>
                <a:latin typeface="Cairo"/>
                <a:ea typeface="Cairo"/>
                <a:cs typeface="Cairo"/>
                <a:sym typeface="Cairo"/>
              </a:rPr>
              <a:t>Which one of the following considered as a feature of </a:t>
            </a:r>
            <a:r>
              <a:rPr lang="en-GB">
                <a:solidFill>
                  <a:srgbClr val="76A5AF"/>
                </a:solidFill>
                <a:latin typeface="Cairo"/>
                <a:ea typeface="Cairo"/>
                <a:cs typeface="Cairo"/>
                <a:sym typeface="Cairo"/>
              </a:rPr>
              <a:t>Parkinson's</a:t>
            </a:r>
            <a:r>
              <a:rPr lang="en-GB">
                <a:solidFill>
                  <a:srgbClr val="76A5AF"/>
                </a:solidFill>
                <a:latin typeface="Cairo"/>
                <a:ea typeface="Cairo"/>
                <a:cs typeface="Cairo"/>
                <a:sym typeface="Cairo"/>
              </a:rPr>
              <a:t> disease?</a:t>
            </a:r>
            <a:endParaRPr>
              <a:solidFill>
                <a:srgbClr val="76A5A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Multiple and Quick random movement 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lphaUcPeriod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Spasticity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UcPeriod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Wild flinging movement of  half of the body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UcPeriod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rigidity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23" name="Google Shape;623;p89"/>
          <p:cNvSpPr txBox="1"/>
          <p:nvPr/>
        </p:nvSpPr>
        <p:spPr>
          <a:xfrm rot="5400000">
            <a:off x="1288210" y="7243224"/>
            <a:ext cx="920100" cy="24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Answers:</a:t>
            </a:r>
            <a:endParaRPr sz="1300"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300"/>
              <a:buFont typeface="Cairo"/>
              <a:buAutoNum type="arabicPeriod"/>
            </a:pPr>
            <a:r>
              <a:rPr lang="en-GB" sz="1300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B</a:t>
            </a:r>
            <a:endParaRPr sz="1300"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300"/>
              <a:buFont typeface="Cairo"/>
              <a:buAutoNum type="arabicPeriod"/>
            </a:pPr>
            <a:r>
              <a:rPr lang="en-GB" sz="1300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A</a:t>
            </a:r>
            <a:endParaRPr sz="1300"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300"/>
              <a:buFont typeface="Cairo"/>
              <a:buAutoNum type="arabicPeriod"/>
            </a:pPr>
            <a:r>
              <a:rPr lang="en-GB" sz="1300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B</a:t>
            </a:r>
            <a:endParaRPr sz="1300"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300"/>
              <a:buFont typeface="Cairo"/>
              <a:buAutoNum type="arabicPeriod"/>
            </a:pPr>
            <a:r>
              <a:rPr lang="en-GB" sz="1300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C</a:t>
            </a:r>
            <a:endParaRPr sz="1300"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300"/>
              <a:buFont typeface="Cairo"/>
              <a:buAutoNum type="arabicPeriod"/>
            </a:pPr>
            <a:r>
              <a:rPr lang="en-GB" sz="1300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B</a:t>
            </a:r>
            <a:endParaRPr sz="1300"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300"/>
              <a:buFont typeface="Cairo"/>
              <a:buAutoNum type="arabicPeriod"/>
            </a:pPr>
            <a:r>
              <a:rPr lang="en-GB" sz="1300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D</a:t>
            </a:r>
            <a:endParaRPr sz="1300"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300"/>
              <a:buFont typeface="Cairo"/>
              <a:buAutoNum type="arabicPeriod"/>
            </a:pPr>
            <a:r>
              <a:rPr lang="en-GB" sz="1300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B</a:t>
            </a:r>
            <a:endParaRPr sz="1300"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300"/>
              <a:buFont typeface="Cairo"/>
              <a:buAutoNum type="arabicPeriod"/>
            </a:pPr>
            <a:r>
              <a:rPr lang="en-GB" sz="1300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A</a:t>
            </a:r>
            <a:endParaRPr sz="1300"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300"/>
              <a:buFont typeface="Cairo"/>
              <a:buAutoNum type="arabicPeriod"/>
            </a:pPr>
            <a:r>
              <a:rPr lang="en-GB" sz="1300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A</a:t>
            </a:r>
            <a:endParaRPr sz="1300"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300"/>
              <a:buFont typeface="Cairo"/>
              <a:buAutoNum type="arabicPeriod"/>
            </a:pPr>
            <a:r>
              <a:rPr lang="en-GB" sz="1300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D</a:t>
            </a:r>
            <a:endParaRPr sz="1300"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76"/>
          <p:cNvSpPr txBox="1"/>
          <p:nvPr>
            <p:ph type="title"/>
          </p:nvPr>
        </p:nvSpPr>
        <p:spPr>
          <a:xfrm>
            <a:off x="0" y="515300"/>
            <a:ext cx="6527400" cy="9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EFEFEF"/>
                </a:highlight>
              </a:rPr>
              <a:t>Dr. Najeeb</a:t>
            </a:r>
            <a:endParaRPr sz="1800">
              <a:solidFill>
                <a:srgbClr val="45818E"/>
              </a:solidFill>
              <a:highlight>
                <a:srgbClr val="EFEFEF"/>
              </a:highlight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45818E"/>
                </a:solidFill>
                <a:highlight>
                  <a:srgbClr val="EFEFEF"/>
                </a:highlight>
              </a:rPr>
              <a:t>Basal Ganglia</a:t>
            </a:r>
            <a:endParaRPr sz="2400">
              <a:solidFill>
                <a:srgbClr val="45818E"/>
              </a:solidFill>
              <a:highlight>
                <a:srgbClr val="EFEFE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They are also called </a:t>
            </a:r>
            <a:r>
              <a:rPr b="1"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basal nuclei </a:t>
            </a:r>
            <a:endParaRPr b="1" sz="12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Basal ganglia : are masses of grey matter present at the base of cerebral hemispheres. </a:t>
            </a:r>
            <a:endParaRPr sz="12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Lentiform nucleus</a:t>
            </a:r>
            <a:r>
              <a:rPr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which is one of the basal nuclei consist of: </a:t>
            </a:r>
            <a:endParaRPr sz="12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1-putamen ( laterally )</a:t>
            </a:r>
            <a:endParaRPr sz="12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2-globus pallidus ( medially ) </a:t>
            </a:r>
            <a:endParaRPr sz="12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The posterior part of Substantia nigra</a:t>
            </a:r>
            <a:r>
              <a:rPr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is composed of densely packed grey matter which called </a:t>
            </a:r>
            <a:r>
              <a:rPr lang="en-GB" sz="1200">
                <a:solidFill>
                  <a:srgbClr val="CC0000"/>
                </a:solidFill>
                <a:highlight>
                  <a:srgbClr val="F4CCCC"/>
                </a:highlight>
                <a:latin typeface="Cairo"/>
                <a:ea typeface="Cairo"/>
                <a:cs typeface="Cairo"/>
                <a:sym typeface="Cairo"/>
              </a:rPr>
              <a:t>substantia nigra pars compacta</a:t>
            </a:r>
            <a:r>
              <a:rPr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and we call the less densely packed anterior part </a:t>
            </a:r>
            <a:r>
              <a:rPr lang="en-GB" sz="1200">
                <a:solidFill>
                  <a:srgbClr val="E69138"/>
                </a:solidFill>
                <a:highlight>
                  <a:srgbClr val="FCE5CD"/>
                </a:highlight>
                <a:latin typeface="Cairo"/>
                <a:ea typeface="Cairo"/>
                <a:cs typeface="Cairo"/>
                <a:sym typeface="Cairo"/>
              </a:rPr>
              <a:t>substantia nigra pars reticularis </a:t>
            </a:r>
            <a:endParaRPr sz="12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There’s a special grey matter in the tail of </a:t>
            </a:r>
            <a:r>
              <a:rPr b="1"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caudate nucleus</a:t>
            </a:r>
            <a:r>
              <a:rPr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we call it </a:t>
            </a:r>
            <a:r>
              <a:rPr b="1"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amygdala </a:t>
            </a:r>
            <a:endParaRPr sz="12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Basal ganglia are divided into : </a:t>
            </a:r>
            <a:endParaRPr sz="12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1- traditional classification: </a:t>
            </a:r>
            <a:r>
              <a:rPr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caudate nucleus and its tail which is called amygdaloid  + lentiform nucleus + claustrum</a:t>
            </a:r>
            <a:endParaRPr sz="12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2- clinical classification:</a:t>
            </a:r>
            <a:r>
              <a:rPr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lentiform nucleus + caudate nucleus + subthalami + substantia nigra </a:t>
            </a:r>
            <a:endParaRPr sz="12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999999"/>
                </a:solidFill>
                <a:highlight>
                  <a:srgbClr val="EFEFEF"/>
                </a:highlight>
                <a:latin typeface="Cairo"/>
                <a:ea typeface="Cairo"/>
                <a:cs typeface="Cairo"/>
                <a:sym typeface="Cairo"/>
              </a:rPr>
              <a:t>We classified basal ganglia into 2 groups because there are some connections between the objects in each group.</a:t>
            </a:r>
            <a:endParaRPr sz="1200">
              <a:solidFill>
                <a:srgbClr val="999999"/>
              </a:solidFill>
              <a:highlight>
                <a:srgbClr val="EFEFEF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iro"/>
              <a:buChar char="➢"/>
            </a:pPr>
            <a:r>
              <a:rPr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Caudate nucleus + lentiform nucleus which is composed of ( putamen + Globus pallidus ) is called</a:t>
            </a:r>
            <a:r>
              <a:rPr b="1"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corpus striatum </a:t>
            </a:r>
            <a:endParaRPr b="1" sz="12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iro"/>
              <a:buChar char="➢"/>
            </a:pPr>
            <a:r>
              <a:rPr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Caudate nucleus + putamen of lentiform nucleus is called </a:t>
            </a:r>
            <a:r>
              <a:rPr b="1"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neostriatum</a:t>
            </a:r>
            <a:r>
              <a:rPr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endParaRPr sz="12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iro"/>
              <a:buChar char="➢"/>
            </a:pPr>
            <a:r>
              <a:rPr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Globus pallidus of lentiform nucleus alone is called </a:t>
            </a:r>
            <a:r>
              <a:rPr b="1"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paleo striatum </a:t>
            </a:r>
            <a:endParaRPr b="1" sz="12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Motor plans are stored and processed mainly in basal ganglia </a:t>
            </a:r>
            <a:endParaRPr sz="12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Motor fibers coming from cerebral cortex like corticospinal tracts are in close association with basal ganglia for programming of voluntary movements , so if you want like for example to drink a coffee the motor tracts should consult the basal ganglia first before transmitting the signal to give her permission . </a:t>
            </a:r>
            <a:endParaRPr sz="12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Glutamate </a:t>
            </a:r>
            <a:r>
              <a:rPr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is an excitatory neurotransmitter released from special nerves in the the brain like corticostriatal and thalamocortical fibers </a:t>
            </a:r>
            <a:endParaRPr sz="12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200" u="sng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Striatopallidal &amp; pallidothalamic fibers</a:t>
            </a:r>
            <a:r>
              <a:rPr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release </a:t>
            </a:r>
            <a:r>
              <a:rPr b="1"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GABA +</a:t>
            </a:r>
            <a:r>
              <a:rPr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b="1"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P SUBSTANCE</a:t>
            </a:r>
            <a:endParaRPr b="1" sz="12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When you are not doing any movement Globus pallidus internus is actively firing  </a:t>
            </a:r>
            <a:endParaRPr sz="12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000000"/>
              </a:solidFill>
              <a:highlight>
                <a:srgbClr val="EFEFEF"/>
              </a:highlight>
            </a:endParaRPr>
          </a:p>
        </p:txBody>
      </p:sp>
      <p:pic>
        <p:nvPicPr>
          <p:cNvPr id="411" name="Google Shape;411;p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7666827"/>
            <a:ext cx="3407849" cy="2236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" name="Google Shape;412;p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29000" y="7675899"/>
            <a:ext cx="3407850" cy="2227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7" name="Google Shape;417;p77"/>
          <p:cNvCxnSpPr>
            <a:stCxn id="418" idx="0"/>
            <a:endCxn id="419" idx="1"/>
          </p:cNvCxnSpPr>
          <p:nvPr/>
        </p:nvCxnSpPr>
        <p:spPr>
          <a:xfrm rot="-5400000">
            <a:off x="1028325" y="6355500"/>
            <a:ext cx="1291200" cy="1146000"/>
          </a:xfrm>
          <a:prstGeom prst="curvedConnector2">
            <a:avLst/>
          </a:prstGeom>
          <a:noFill/>
          <a:ln cap="flat" cmpd="sng" w="9525">
            <a:solidFill>
              <a:srgbClr val="45818E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20" name="Google Shape;420;p77"/>
          <p:cNvSpPr txBox="1"/>
          <p:nvPr>
            <p:ph type="title"/>
          </p:nvPr>
        </p:nvSpPr>
        <p:spPr>
          <a:xfrm>
            <a:off x="355350" y="581225"/>
            <a:ext cx="6147300" cy="634200"/>
          </a:xfrm>
          <a:prstGeom prst="rect">
            <a:avLst/>
          </a:prstGeom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Overview of Motor Activity Control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421" name="Google Shape;421;p77"/>
          <p:cNvSpPr/>
          <p:nvPr/>
        </p:nvSpPr>
        <p:spPr>
          <a:xfrm>
            <a:off x="2461350" y="1777700"/>
            <a:ext cx="2109300" cy="392400"/>
          </a:xfrm>
          <a:prstGeom prst="rect">
            <a:avLst/>
          </a:prstGeom>
          <a:noFill/>
          <a:ln cap="flat" cmpd="sng" w="9525">
            <a:solidFill>
              <a:srgbClr val="45818E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GB">
                <a:solidFill>
                  <a:srgbClr val="CC0000"/>
                </a:solidFill>
                <a:highlight>
                  <a:srgbClr val="F4CCCC"/>
                </a:highlight>
                <a:latin typeface="Dosis"/>
                <a:ea typeface="Dosis"/>
                <a:cs typeface="Dosis"/>
                <a:sym typeface="Dosis"/>
              </a:rPr>
              <a:t>Cerebral Cortex</a:t>
            </a:r>
            <a:endParaRPr b="1">
              <a:solidFill>
                <a:srgbClr val="CC0000"/>
              </a:solidFill>
              <a:highlight>
                <a:srgbClr val="F4CCCC"/>
              </a:highlight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22" name="Google Shape;422;p77"/>
          <p:cNvSpPr/>
          <p:nvPr/>
        </p:nvSpPr>
        <p:spPr>
          <a:xfrm>
            <a:off x="3290650" y="4322763"/>
            <a:ext cx="1048800" cy="392400"/>
          </a:xfrm>
          <a:prstGeom prst="rect">
            <a:avLst/>
          </a:prstGeom>
          <a:noFill/>
          <a:ln cap="flat" cmpd="sng" w="9525">
            <a:solidFill>
              <a:srgbClr val="45818E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GB">
                <a:solidFill>
                  <a:srgbClr val="674EA7"/>
                </a:solidFill>
                <a:highlight>
                  <a:srgbClr val="D9D2E9"/>
                </a:highlight>
                <a:latin typeface="Dosis"/>
                <a:ea typeface="Dosis"/>
                <a:cs typeface="Dosis"/>
                <a:sym typeface="Dosis"/>
              </a:rPr>
              <a:t>Brain Stem</a:t>
            </a:r>
            <a:endParaRPr b="1">
              <a:solidFill>
                <a:srgbClr val="674EA7"/>
              </a:solidFill>
              <a:highlight>
                <a:srgbClr val="D9D2E9"/>
              </a:highlight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23" name="Google Shape;423;p77"/>
          <p:cNvSpPr/>
          <p:nvPr/>
        </p:nvSpPr>
        <p:spPr>
          <a:xfrm>
            <a:off x="4187224" y="3353425"/>
            <a:ext cx="1048788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GB" sz="1200">
                <a:solidFill>
                  <a:srgbClr val="A64D79"/>
                </a:solidFill>
                <a:highlight>
                  <a:srgbClr val="EAD1DC"/>
                </a:highlight>
                <a:latin typeface="Dosis"/>
                <a:ea typeface="Dosis"/>
                <a:cs typeface="Dosis"/>
                <a:sym typeface="Dosis"/>
              </a:rPr>
              <a:t>Cerebellum</a:t>
            </a:r>
            <a:endParaRPr b="1" sz="1200">
              <a:solidFill>
                <a:srgbClr val="A64D79"/>
              </a:solidFill>
              <a:highlight>
                <a:srgbClr val="EAD1DC"/>
              </a:highlight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24" name="Google Shape;424;p77"/>
          <p:cNvSpPr/>
          <p:nvPr/>
        </p:nvSpPr>
        <p:spPr>
          <a:xfrm>
            <a:off x="4187250" y="2859575"/>
            <a:ext cx="1048788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GB" sz="1200">
                <a:solidFill>
                  <a:srgbClr val="3D85C6"/>
                </a:solidFill>
                <a:highlight>
                  <a:srgbClr val="CFE2F3"/>
                </a:highlight>
                <a:latin typeface="Dosis"/>
                <a:ea typeface="Dosis"/>
                <a:cs typeface="Dosis"/>
                <a:sym typeface="Dosis"/>
              </a:rPr>
              <a:t>Thalamus</a:t>
            </a:r>
            <a:endParaRPr b="1" sz="1200">
              <a:solidFill>
                <a:srgbClr val="3D85C6"/>
              </a:solidFill>
              <a:highlight>
                <a:srgbClr val="CFE2F3"/>
              </a:highlight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25" name="Google Shape;425;p77"/>
          <p:cNvSpPr/>
          <p:nvPr/>
        </p:nvSpPr>
        <p:spPr>
          <a:xfrm>
            <a:off x="4913325" y="2302575"/>
            <a:ext cx="1186164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GB" sz="1200">
                <a:solidFill>
                  <a:srgbClr val="E69138"/>
                </a:solidFill>
                <a:highlight>
                  <a:srgbClr val="FCE5CD"/>
                </a:highlight>
                <a:latin typeface="Dosis"/>
                <a:ea typeface="Dosis"/>
                <a:cs typeface="Dosis"/>
                <a:sym typeface="Dosis"/>
              </a:rPr>
              <a:t>Basal Ganglia</a:t>
            </a:r>
            <a:endParaRPr b="1" sz="1200">
              <a:solidFill>
                <a:srgbClr val="E69138"/>
              </a:solidFill>
              <a:highlight>
                <a:srgbClr val="FCE5CD"/>
              </a:highlight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426" name="Google Shape;426;p77"/>
          <p:cNvCxnSpPr>
            <a:stCxn id="422" idx="3"/>
            <a:endCxn id="423" idx="2"/>
          </p:cNvCxnSpPr>
          <p:nvPr/>
        </p:nvCxnSpPr>
        <p:spPr>
          <a:xfrm flipH="1" rot="10800000">
            <a:off x="4339450" y="3660663"/>
            <a:ext cx="372300" cy="858300"/>
          </a:xfrm>
          <a:prstGeom prst="bentConnector2">
            <a:avLst/>
          </a:prstGeom>
          <a:noFill/>
          <a:ln cap="flat" cmpd="sng" w="9525">
            <a:solidFill>
              <a:srgbClr val="45818E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427" name="Google Shape;427;p77"/>
          <p:cNvCxnSpPr>
            <a:stCxn id="423" idx="0"/>
            <a:endCxn id="424" idx="2"/>
          </p:cNvCxnSpPr>
          <p:nvPr/>
        </p:nvCxnSpPr>
        <p:spPr>
          <a:xfrm rot="-5400000">
            <a:off x="4618618" y="3259825"/>
            <a:ext cx="186600" cy="600"/>
          </a:xfrm>
          <a:prstGeom prst="bentConnector3">
            <a:avLst>
              <a:gd fmla="val 50012" name="adj1"/>
            </a:avLst>
          </a:prstGeom>
          <a:noFill/>
          <a:ln cap="flat" cmpd="sng" w="9525">
            <a:solidFill>
              <a:srgbClr val="45818E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28" name="Google Shape;428;p77"/>
          <p:cNvCxnSpPr>
            <a:stCxn id="424" idx="0"/>
          </p:cNvCxnSpPr>
          <p:nvPr/>
        </p:nvCxnSpPr>
        <p:spPr>
          <a:xfrm flipH="1" rot="5400000">
            <a:off x="4165644" y="2313575"/>
            <a:ext cx="682500" cy="4095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45818E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29" name="Google Shape;429;p77"/>
          <p:cNvCxnSpPr>
            <a:stCxn id="421" idx="3"/>
            <a:endCxn id="425" idx="0"/>
          </p:cNvCxnSpPr>
          <p:nvPr/>
        </p:nvCxnSpPr>
        <p:spPr>
          <a:xfrm>
            <a:off x="4570650" y="1973900"/>
            <a:ext cx="935700" cy="328800"/>
          </a:xfrm>
          <a:prstGeom prst="curvedConnector2">
            <a:avLst/>
          </a:prstGeom>
          <a:noFill/>
          <a:ln cap="flat" cmpd="sng" w="9525">
            <a:solidFill>
              <a:srgbClr val="45818E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19" name="Google Shape;419;p77"/>
          <p:cNvSpPr/>
          <p:nvPr/>
        </p:nvSpPr>
        <p:spPr>
          <a:xfrm>
            <a:off x="2247025" y="6086650"/>
            <a:ext cx="1806300" cy="392400"/>
          </a:xfrm>
          <a:prstGeom prst="rect">
            <a:avLst/>
          </a:prstGeom>
          <a:noFill/>
          <a:ln cap="flat" cmpd="sng" w="9525">
            <a:solidFill>
              <a:srgbClr val="45818E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GB">
                <a:solidFill>
                  <a:srgbClr val="6AA84F"/>
                </a:solidFill>
                <a:highlight>
                  <a:srgbClr val="D9EAD3"/>
                </a:highlight>
                <a:latin typeface="Dosis"/>
                <a:ea typeface="Dosis"/>
                <a:cs typeface="Dosis"/>
                <a:sym typeface="Dosis"/>
              </a:rPr>
              <a:t>Spinal Cord</a:t>
            </a:r>
            <a:endParaRPr b="1">
              <a:solidFill>
                <a:srgbClr val="6AA84F"/>
              </a:solidFill>
              <a:highlight>
                <a:srgbClr val="D9EAD3"/>
              </a:highlight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430" name="Google Shape;430;p77"/>
          <p:cNvCxnSpPr>
            <a:endCxn id="419" idx="0"/>
          </p:cNvCxnSpPr>
          <p:nvPr/>
        </p:nvCxnSpPr>
        <p:spPr>
          <a:xfrm>
            <a:off x="3147175" y="2166250"/>
            <a:ext cx="3000" cy="3920400"/>
          </a:xfrm>
          <a:prstGeom prst="straightConnector1">
            <a:avLst/>
          </a:prstGeom>
          <a:noFill/>
          <a:ln cap="flat" cmpd="sng" w="9525">
            <a:solidFill>
              <a:srgbClr val="45818E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31" name="Google Shape;431;p77"/>
          <p:cNvCxnSpPr>
            <a:endCxn id="422" idx="0"/>
          </p:cNvCxnSpPr>
          <p:nvPr/>
        </p:nvCxnSpPr>
        <p:spPr>
          <a:xfrm>
            <a:off x="3813250" y="2169063"/>
            <a:ext cx="1800" cy="2153700"/>
          </a:xfrm>
          <a:prstGeom prst="straightConnector1">
            <a:avLst/>
          </a:prstGeom>
          <a:noFill/>
          <a:ln cap="flat" cmpd="sng" w="9525">
            <a:solidFill>
              <a:srgbClr val="45818E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32" name="Google Shape;432;p77"/>
          <p:cNvSpPr/>
          <p:nvPr/>
        </p:nvSpPr>
        <p:spPr>
          <a:xfrm>
            <a:off x="2461350" y="7574100"/>
            <a:ext cx="2109300" cy="392400"/>
          </a:xfrm>
          <a:prstGeom prst="rect">
            <a:avLst/>
          </a:prstGeom>
          <a:noFill/>
          <a:ln cap="flat" cmpd="sng" w="9525">
            <a:solidFill>
              <a:srgbClr val="45818E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GB">
                <a:solidFill>
                  <a:srgbClr val="3C78D8"/>
                </a:solidFill>
                <a:highlight>
                  <a:srgbClr val="C9DAF8"/>
                </a:highlight>
                <a:latin typeface="Dosis"/>
                <a:ea typeface="Dosis"/>
                <a:cs typeface="Dosis"/>
                <a:sym typeface="Dosis"/>
              </a:rPr>
              <a:t>Final Common Path</a:t>
            </a:r>
            <a:endParaRPr b="1">
              <a:solidFill>
                <a:srgbClr val="3C78D8"/>
              </a:solidFill>
              <a:highlight>
                <a:srgbClr val="C9DAF8"/>
              </a:highlight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433" name="Google Shape;433;p77"/>
          <p:cNvCxnSpPr>
            <a:stCxn id="425" idx="2"/>
            <a:endCxn id="424" idx="3"/>
          </p:cNvCxnSpPr>
          <p:nvPr/>
        </p:nvCxnSpPr>
        <p:spPr>
          <a:xfrm rot="5400000">
            <a:off x="5169507" y="2676381"/>
            <a:ext cx="403500" cy="270300"/>
          </a:xfrm>
          <a:prstGeom prst="curvedConnector2">
            <a:avLst/>
          </a:prstGeom>
          <a:noFill/>
          <a:ln cap="flat" cmpd="sng" w="9525">
            <a:solidFill>
              <a:srgbClr val="45818E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34" name="Google Shape;434;p77"/>
          <p:cNvCxnSpPr/>
          <p:nvPr/>
        </p:nvCxnSpPr>
        <p:spPr>
          <a:xfrm flipH="1">
            <a:off x="3516000" y="6477900"/>
            <a:ext cx="600" cy="943800"/>
          </a:xfrm>
          <a:prstGeom prst="straightConnector1">
            <a:avLst/>
          </a:prstGeom>
          <a:noFill/>
          <a:ln cap="flat" cmpd="sng" w="9525">
            <a:solidFill>
              <a:srgbClr val="45818E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35" name="Google Shape;435;p77"/>
          <p:cNvCxnSpPr>
            <a:stCxn id="432" idx="1"/>
            <a:endCxn id="418" idx="3"/>
          </p:cNvCxnSpPr>
          <p:nvPr/>
        </p:nvCxnSpPr>
        <p:spPr>
          <a:xfrm flipH="1">
            <a:off x="1274250" y="7770300"/>
            <a:ext cx="1187100" cy="406200"/>
          </a:xfrm>
          <a:prstGeom prst="curvedConnector3">
            <a:avLst>
              <a:gd fmla="val 49996" name="adj1"/>
            </a:avLst>
          </a:prstGeom>
          <a:noFill/>
          <a:ln cap="flat" cmpd="sng" w="9525">
            <a:solidFill>
              <a:srgbClr val="45818E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36" name="Google Shape;436;p77"/>
          <p:cNvSpPr/>
          <p:nvPr/>
        </p:nvSpPr>
        <p:spPr>
          <a:xfrm>
            <a:off x="602299" y="6700450"/>
            <a:ext cx="1186164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GB" sz="1200">
                <a:solidFill>
                  <a:srgbClr val="A61C00"/>
                </a:solidFill>
                <a:highlight>
                  <a:srgbClr val="E6B8AF"/>
                </a:highlight>
                <a:latin typeface="Dosis"/>
                <a:ea typeface="Dosis"/>
                <a:cs typeface="Dosis"/>
                <a:sym typeface="Dosis"/>
              </a:rPr>
              <a:t>Sensory Input</a:t>
            </a:r>
            <a:endParaRPr b="1" sz="1200">
              <a:solidFill>
                <a:srgbClr val="A61C00"/>
              </a:solidFill>
              <a:highlight>
                <a:srgbClr val="E6B8AF"/>
              </a:highlight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37" name="Google Shape;437;p77"/>
          <p:cNvSpPr/>
          <p:nvPr/>
        </p:nvSpPr>
        <p:spPr>
          <a:xfrm>
            <a:off x="1059600" y="4741675"/>
            <a:ext cx="1492200" cy="748500"/>
          </a:xfrm>
          <a:prstGeom prst="rect">
            <a:avLst/>
          </a:prstGeom>
          <a:noFill/>
          <a:ln cap="flat" cmpd="sng" w="9525">
            <a:solidFill>
              <a:srgbClr val="45818E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GB">
                <a:solidFill>
                  <a:srgbClr val="57CCAB"/>
                </a:solidFill>
                <a:highlight>
                  <a:srgbClr val="BBF4D2"/>
                </a:highlight>
                <a:latin typeface="Dosis"/>
                <a:ea typeface="Dosis"/>
                <a:cs typeface="Dosis"/>
                <a:sym typeface="Dosis"/>
              </a:rPr>
              <a:t>Bulbospinal Tracts</a:t>
            </a:r>
            <a:endParaRPr b="1" sz="1200">
              <a:solidFill>
                <a:srgbClr val="57CCAB"/>
              </a:solidFill>
              <a:highlight>
                <a:srgbClr val="BBF4D2"/>
              </a:highlight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B7B7B7"/>
                </a:solidFill>
                <a:highlight>
                  <a:srgbClr val="EFEFEF"/>
                </a:highlight>
                <a:latin typeface="Dosis"/>
                <a:ea typeface="Dosis"/>
                <a:cs typeface="Dosis"/>
                <a:sym typeface="Dosis"/>
              </a:rPr>
              <a:t>(Vestibular + Reticular)</a:t>
            </a:r>
            <a:endParaRPr sz="1200">
              <a:solidFill>
                <a:srgbClr val="B7B7B7"/>
              </a:solidFill>
              <a:highlight>
                <a:srgbClr val="EFEFEF"/>
              </a:highlight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38" name="Google Shape;438;p77"/>
          <p:cNvSpPr/>
          <p:nvPr/>
        </p:nvSpPr>
        <p:spPr>
          <a:xfrm>
            <a:off x="1059600" y="3616700"/>
            <a:ext cx="1492200" cy="748500"/>
          </a:xfrm>
          <a:prstGeom prst="rect">
            <a:avLst/>
          </a:prstGeom>
          <a:noFill/>
          <a:ln cap="flat" cmpd="sng" w="9525">
            <a:solidFill>
              <a:srgbClr val="45818E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GB">
                <a:solidFill>
                  <a:srgbClr val="F1C232"/>
                </a:solidFill>
                <a:highlight>
                  <a:srgbClr val="FFF2CC"/>
                </a:highlight>
                <a:latin typeface="Dosis"/>
                <a:ea typeface="Dosis"/>
                <a:cs typeface="Dosis"/>
                <a:sym typeface="Dosis"/>
              </a:rPr>
              <a:t>Corticobulbar Tracts</a:t>
            </a:r>
            <a:endParaRPr b="1">
              <a:solidFill>
                <a:srgbClr val="F1C232"/>
              </a:solidFill>
              <a:highlight>
                <a:srgbClr val="FFF2CC"/>
              </a:highlight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39" name="Google Shape;439;p77"/>
          <p:cNvSpPr/>
          <p:nvPr/>
        </p:nvSpPr>
        <p:spPr>
          <a:xfrm>
            <a:off x="1060300" y="2494525"/>
            <a:ext cx="1492200" cy="858300"/>
          </a:xfrm>
          <a:prstGeom prst="rect">
            <a:avLst/>
          </a:prstGeom>
          <a:noFill/>
          <a:ln cap="flat" cmpd="sng" w="9525">
            <a:solidFill>
              <a:srgbClr val="45818E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GB">
                <a:solidFill>
                  <a:srgbClr val="E06E93"/>
                </a:solidFill>
                <a:highlight>
                  <a:srgbClr val="F4BFDE"/>
                </a:highlight>
                <a:latin typeface="Dosis"/>
                <a:ea typeface="Dosis"/>
                <a:cs typeface="Dosis"/>
                <a:sym typeface="Dosis"/>
              </a:rPr>
              <a:t>Corticospinal Tracts</a:t>
            </a:r>
            <a:endParaRPr b="1">
              <a:solidFill>
                <a:srgbClr val="E06E93"/>
              </a:solidFill>
              <a:highlight>
                <a:srgbClr val="F4BFDE"/>
              </a:highlight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440" name="Google Shape;440;p77"/>
          <p:cNvCxnSpPr>
            <a:stCxn id="439" idx="3"/>
          </p:cNvCxnSpPr>
          <p:nvPr/>
        </p:nvCxnSpPr>
        <p:spPr>
          <a:xfrm>
            <a:off x="2552500" y="2923675"/>
            <a:ext cx="597600" cy="1800"/>
          </a:xfrm>
          <a:prstGeom prst="straightConnector1">
            <a:avLst/>
          </a:prstGeom>
          <a:noFill/>
          <a:ln cap="flat" cmpd="sng" w="9525">
            <a:solidFill>
              <a:srgbClr val="45818E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41" name="Google Shape;441;p77"/>
          <p:cNvCxnSpPr>
            <a:stCxn id="437" idx="3"/>
          </p:cNvCxnSpPr>
          <p:nvPr/>
        </p:nvCxnSpPr>
        <p:spPr>
          <a:xfrm>
            <a:off x="2551800" y="5115925"/>
            <a:ext cx="1264800" cy="1500"/>
          </a:xfrm>
          <a:prstGeom prst="straightConnector1">
            <a:avLst/>
          </a:prstGeom>
          <a:noFill/>
          <a:ln cap="flat" cmpd="sng" w="9525">
            <a:solidFill>
              <a:srgbClr val="45818E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42" name="Google Shape;442;p77"/>
          <p:cNvCxnSpPr>
            <a:stCxn id="438" idx="3"/>
          </p:cNvCxnSpPr>
          <p:nvPr/>
        </p:nvCxnSpPr>
        <p:spPr>
          <a:xfrm flipH="1" rot="10800000">
            <a:off x="2551800" y="3981950"/>
            <a:ext cx="1261500" cy="9000"/>
          </a:xfrm>
          <a:prstGeom prst="straightConnector1">
            <a:avLst/>
          </a:prstGeom>
          <a:noFill/>
          <a:ln cap="flat" cmpd="sng" w="9525">
            <a:solidFill>
              <a:srgbClr val="45818E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43" name="Google Shape;443;p77"/>
          <p:cNvCxnSpPr>
            <a:stCxn id="422" idx="2"/>
          </p:cNvCxnSpPr>
          <p:nvPr/>
        </p:nvCxnSpPr>
        <p:spPr>
          <a:xfrm>
            <a:off x="3815050" y="4715163"/>
            <a:ext cx="1500" cy="1373100"/>
          </a:xfrm>
          <a:prstGeom prst="straightConnector1">
            <a:avLst/>
          </a:prstGeom>
          <a:noFill/>
          <a:ln cap="flat" cmpd="sng" w="9525">
            <a:solidFill>
              <a:srgbClr val="45818E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descr="نتيجة بحث الصور عن ‪basal ganglia‬‏" id="444" name="Google Shape;444;p77"/>
          <p:cNvPicPr preferRelativeResize="0"/>
          <p:nvPr/>
        </p:nvPicPr>
        <p:blipFill rotWithShape="1">
          <a:blip r:embed="rId3">
            <a:alphaModFix/>
          </a:blip>
          <a:srcRect b="0" l="20554" r="13246" t="0"/>
          <a:stretch/>
        </p:blipFill>
        <p:spPr>
          <a:xfrm>
            <a:off x="5931225" y="2479651"/>
            <a:ext cx="926770" cy="68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p77"/>
          <p:cNvPicPr preferRelativeResize="0"/>
          <p:nvPr/>
        </p:nvPicPr>
        <p:blipFill rotWithShape="1">
          <a:blip r:embed="rId4">
            <a:alphaModFix/>
          </a:blip>
          <a:srcRect b="0" l="0" r="0" t="4333"/>
          <a:stretch/>
        </p:blipFill>
        <p:spPr>
          <a:xfrm>
            <a:off x="3828522" y="2732372"/>
            <a:ext cx="499530" cy="56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" name="Google Shape;446;p7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81125" y="3522450"/>
            <a:ext cx="656276" cy="56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Google Shape;447;p7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80967" y="4572475"/>
            <a:ext cx="619032" cy="682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" name="Google Shape;448;p7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70763" y="2414930"/>
            <a:ext cx="597600" cy="10174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p7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52388" y="3475950"/>
            <a:ext cx="634330" cy="101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7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4700" y="4607924"/>
            <a:ext cx="729737" cy="101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Google Shape;418;p77"/>
          <p:cNvPicPr preferRelativeResize="0"/>
          <p:nvPr/>
        </p:nvPicPr>
        <p:blipFill rotWithShape="1">
          <a:blip r:embed="rId10">
            <a:alphaModFix/>
          </a:blip>
          <a:srcRect b="10344" l="31765" r="37101" t="12684"/>
          <a:stretch/>
        </p:blipFill>
        <p:spPr>
          <a:xfrm>
            <a:off x="927498" y="7574100"/>
            <a:ext cx="346853" cy="12046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78"/>
          <p:cNvSpPr/>
          <p:nvPr/>
        </p:nvSpPr>
        <p:spPr>
          <a:xfrm>
            <a:off x="2870175" y="1940550"/>
            <a:ext cx="1174800" cy="470700"/>
          </a:xfrm>
          <a:prstGeom prst="pentagon">
            <a:avLst>
              <a:gd fmla="val 105146" name="hf"/>
              <a:gd fmla="val 110557" name="vf"/>
            </a:avLst>
          </a:prstGeom>
          <a:noFill/>
          <a:ln cap="flat" cmpd="sng" w="952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>
                <a:solidFill>
                  <a:srgbClr val="6AA84F"/>
                </a:solidFill>
                <a:highlight>
                  <a:srgbClr val="D9EAD3"/>
                </a:highlight>
                <a:latin typeface="Dosis"/>
                <a:ea typeface="Dosis"/>
                <a:cs typeface="Dosis"/>
                <a:sym typeface="Dosis"/>
              </a:rPr>
              <a:t>Putamen</a:t>
            </a:r>
            <a:endParaRPr b="1" sz="900">
              <a:solidFill>
                <a:srgbClr val="6AA84F"/>
              </a:solidFill>
              <a:highlight>
                <a:srgbClr val="D9EAD3"/>
              </a:highlight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456" name="Google Shape;456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05187" y="3533063"/>
            <a:ext cx="2968349" cy="16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35528" y="5335803"/>
            <a:ext cx="2844100" cy="1336175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Google Shape;458;p78"/>
          <p:cNvSpPr txBox="1"/>
          <p:nvPr>
            <p:ph type="title"/>
          </p:nvPr>
        </p:nvSpPr>
        <p:spPr>
          <a:xfrm>
            <a:off x="355350" y="524375"/>
            <a:ext cx="6147300" cy="634200"/>
          </a:xfrm>
          <a:prstGeom prst="rect">
            <a:avLst/>
          </a:prstGeom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Basal Ganglia </a:t>
            </a: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Components &amp; Functional Anatomy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459" name="Google Shape;459;p78"/>
          <p:cNvSpPr/>
          <p:nvPr/>
        </p:nvSpPr>
        <p:spPr>
          <a:xfrm>
            <a:off x="2291050" y="1222150"/>
            <a:ext cx="1164900" cy="896825"/>
          </a:xfrm>
          <a:prstGeom prst="flowChartOffpageConnector">
            <a:avLst/>
          </a:prstGeom>
          <a:noFill/>
          <a:ln cap="flat" cmpd="sng" w="9525">
            <a:solidFill>
              <a:srgbClr val="45818E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674EA7"/>
                </a:solidFill>
                <a:highlight>
                  <a:srgbClr val="D9D2E9"/>
                </a:highlight>
                <a:latin typeface="Dosis"/>
                <a:ea typeface="Dosis"/>
                <a:cs typeface="Dosis"/>
                <a:sym typeface="Dosis"/>
              </a:rPr>
              <a:t>Neostriatum</a:t>
            </a:r>
            <a:endParaRPr b="1">
              <a:solidFill>
                <a:srgbClr val="674EA7"/>
              </a:solidFill>
              <a:highlight>
                <a:srgbClr val="D9D2E9"/>
              </a:highlight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60" name="Google Shape;460;p78"/>
          <p:cNvSpPr/>
          <p:nvPr/>
        </p:nvSpPr>
        <p:spPr>
          <a:xfrm>
            <a:off x="3455950" y="1222150"/>
            <a:ext cx="1164900" cy="896825"/>
          </a:xfrm>
          <a:prstGeom prst="flowChartOffpageConnector">
            <a:avLst/>
          </a:prstGeom>
          <a:noFill/>
          <a:ln cap="flat" cmpd="sng" w="9525">
            <a:solidFill>
              <a:srgbClr val="45818E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CC0000"/>
                </a:solidFill>
                <a:highlight>
                  <a:srgbClr val="F4CCCC"/>
                </a:highlight>
                <a:latin typeface="Dosis"/>
                <a:ea typeface="Dosis"/>
                <a:cs typeface="Dosis"/>
                <a:sym typeface="Dosis"/>
              </a:rPr>
              <a:t>Lenticular</a:t>
            </a:r>
            <a:br>
              <a:rPr b="1" lang="en-GB">
                <a:solidFill>
                  <a:srgbClr val="CC0000"/>
                </a:solidFill>
                <a:highlight>
                  <a:srgbClr val="F4CCCC"/>
                </a:highlight>
                <a:latin typeface="Dosis"/>
                <a:ea typeface="Dosis"/>
                <a:cs typeface="Dosis"/>
                <a:sym typeface="Dosis"/>
              </a:rPr>
            </a:br>
            <a:r>
              <a:rPr b="1" lang="en-GB">
                <a:solidFill>
                  <a:srgbClr val="CC0000"/>
                </a:solidFill>
                <a:highlight>
                  <a:srgbClr val="F4CCCC"/>
                </a:highlight>
                <a:latin typeface="Dosis"/>
                <a:ea typeface="Dosis"/>
                <a:cs typeface="Dosis"/>
                <a:sym typeface="Dosis"/>
              </a:rPr>
              <a:t>Nucleus</a:t>
            </a:r>
            <a:endParaRPr b="1">
              <a:solidFill>
                <a:srgbClr val="CC0000"/>
              </a:solidFill>
              <a:highlight>
                <a:srgbClr val="F4CCCC"/>
              </a:highlight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61" name="Google Shape;461;p78"/>
          <p:cNvSpPr/>
          <p:nvPr/>
        </p:nvSpPr>
        <p:spPr>
          <a:xfrm>
            <a:off x="2281225" y="1942138"/>
            <a:ext cx="814374" cy="467517"/>
          </a:xfrm>
          <a:custGeom>
            <a:rect b="b" l="l" r="r" t="t"/>
            <a:pathLst>
              <a:path extrusionOk="0" h="19764" w="33004">
                <a:moveTo>
                  <a:pt x="333" y="0"/>
                </a:moveTo>
                <a:lnTo>
                  <a:pt x="0" y="19050"/>
                </a:lnTo>
                <a:lnTo>
                  <a:pt x="33004" y="19764"/>
                </a:lnTo>
                <a:lnTo>
                  <a:pt x="23384" y="7334"/>
                </a:lnTo>
                <a:close/>
              </a:path>
            </a:pathLst>
          </a:custGeom>
          <a:noFill/>
          <a:ln cap="flat" cmpd="sng" w="9525">
            <a:solidFill>
              <a:srgbClr val="45818E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62" name="Google Shape;462;p78"/>
          <p:cNvSpPr/>
          <p:nvPr/>
        </p:nvSpPr>
        <p:spPr>
          <a:xfrm flipH="1">
            <a:off x="3816299" y="1942138"/>
            <a:ext cx="814374" cy="467517"/>
          </a:xfrm>
          <a:custGeom>
            <a:rect b="b" l="l" r="r" t="t"/>
            <a:pathLst>
              <a:path extrusionOk="0" h="19764" w="33004">
                <a:moveTo>
                  <a:pt x="333" y="0"/>
                </a:moveTo>
                <a:lnTo>
                  <a:pt x="0" y="19050"/>
                </a:lnTo>
                <a:lnTo>
                  <a:pt x="33004" y="19764"/>
                </a:lnTo>
                <a:lnTo>
                  <a:pt x="23384" y="7334"/>
                </a:lnTo>
                <a:close/>
              </a:path>
            </a:pathLst>
          </a:custGeom>
          <a:noFill/>
          <a:ln cap="flat" cmpd="sng" w="9525">
            <a:solidFill>
              <a:srgbClr val="45818E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63" name="Google Shape;463;p78"/>
          <p:cNvSpPr txBox="1"/>
          <p:nvPr/>
        </p:nvSpPr>
        <p:spPr>
          <a:xfrm>
            <a:off x="2203575" y="2021950"/>
            <a:ext cx="666600" cy="3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>
                <a:solidFill>
                  <a:srgbClr val="F1C232"/>
                </a:solidFill>
                <a:highlight>
                  <a:srgbClr val="FFF2CC"/>
                </a:highlight>
                <a:latin typeface="Dosis"/>
                <a:ea typeface="Dosis"/>
                <a:cs typeface="Dosis"/>
                <a:sym typeface="Dosis"/>
              </a:rPr>
              <a:t>Caudate Nucleus</a:t>
            </a:r>
            <a:endParaRPr b="1" sz="900">
              <a:solidFill>
                <a:srgbClr val="F1C232"/>
              </a:solidFill>
              <a:highlight>
                <a:srgbClr val="FFF2CC"/>
              </a:highlight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64" name="Google Shape;464;p78"/>
          <p:cNvSpPr txBox="1"/>
          <p:nvPr/>
        </p:nvSpPr>
        <p:spPr>
          <a:xfrm>
            <a:off x="4068800" y="2100250"/>
            <a:ext cx="585600" cy="23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>
                <a:solidFill>
                  <a:srgbClr val="E69138"/>
                </a:solidFill>
                <a:highlight>
                  <a:srgbClr val="FCE5CD"/>
                </a:highlight>
                <a:latin typeface="Dosis"/>
                <a:ea typeface="Dosis"/>
                <a:cs typeface="Dosis"/>
                <a:sym typeface="Dosis"/>
              </a:rPr>
              <a:t>Globus Pallidus</a:t>
            </a:r>
            <a:endParaRPr b="1" sz="900">
              <a:solidFill>
                <a:srgbClr val="E69138"/>
              </a:solidFill>
              <a:highlight>
                <a:srgbClr val="FCE5CD"/>
              </a:highlight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465" name="Google Shape;465;p7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1613" y="3476500"/>
            <a:ext cx="2357372" cy="1757625"/>
          </a:xfrm>
          <a:prstGeom prst="rect">
            <a:avLst/>
          </a:prstGeom>
          <a:noFill/>
          <a:ln>
            <a:noFill/>
          </a:ln>
        </p:spPr>
      </p:pic>
      <p:sp>
        <p:nvSpPr>
          <p:cNvPr id="466" name="Google Shape;466;p78"/>
          <p:cNvSpPr/>
          <p:nvPr/>
        </p:nvSpPr>
        <p:spPr>
          <a:xfrm>
            <a:off x="2282688" y="2477550"/>
            <a:ext cx="1174800" cy="210000"/>
          </a:xfrm>
          <a:prstGeom prst="rect">
            <a:avLst/>
          </a:prstGeom>
          <a:noFill/>
          <a:ln cap="flat" cmpd="sng" w="9525">
            <a:solidFill>
              <a:srgbClr val="45818E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GB" sz="900">
                <a:solidFill>
                  <a:srgbClr val="3C78D8"/>
                </a:solidFill>
                <a:highlight>
                  <a:srgbClr val="C9DAF8"/>
                </a:highlight>
                <a:latin typeface="Dosis"/>
                <a:ea typeface="Dosis"/>
                <a:cs typeface="Dosis"/>
                <a:sym typeface="Dosis"/>
              </a:rPr>
              <a:t>Subthalamic Nucleus</a:t>
            </a:r>
            <a:endParaRPr b="1" sz="900">
              <a:solidFill>
                <a:srgbClr val="3C78D8"/>
              </a:solidFill>
              <a:highlight>
                <a:srgbClr val="C9DAF8"/>
              </a:highlight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67" name="Google Shape;467;p78"/>
          <p:cNvSpPr/>
          <p:nvPr/>
        </p:nvSpPr>
        <p:spPr>
          <a:xfrm>
            <a:off x="3457675" y="2477550"/>
            <a:ext cx="1174800" cy="210000"/>
          </a:xfrm>
          <a:prstGeom prst="rect">
            <a:avLst/>
          </a:prstGeom>
          <a:noFill/>
          <a:ln cap="flat" cmpd="sng" w="9525">
            <a:solidFill>
              <a:srgbClr val="45818E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GB" sz="900">
                <a:highlight>
                  <a:srgbClr val="999999"/>
                </a:highlight>
                <a:latin typeface="Dosis"/>
                <a:ea typeface="Dosis"/>
                <a:cs typeface="Dosis"/>
                <a:sym typeface="Dosis"/>
              </a:rPr>
              <a:t>Substantia Nigra</a:t>
            </a:r>
            <a:endParaRPr b="1" sz="900">
              <a:highlight>
                <a:srgbClr val="999999"/>
              </a:highlight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68" name="Google Shape;468;p78"/>
          <p:cNvSpPr txBox="1"/>
          <p:nvPr>
            <p:ph type="title"/>
          </p:nvPr>
        </p:nvSpPr>
        <p:spPr>
          <a:xfrm>
            <a:off x="265675" y="1700050"/>
            <a:ext cx="1515900" cy="634200"/>
          </a:xfrm>
          <a:prstGeom prst="rect">
            <a:avLst/>
          </a:prstGeom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Basal Nuclei</a:t>
            </a:r>
            <a:endParaRPr sz="1800">
              <a:solidFill>
                <a:srgbClr val="45818E"/>
              </a:solidFill>
              <a:highlight>
                <a:srgbClr val="EFEFEF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469" name="Google Shape;469;p78"/>
          <p:cNvSpPr txBox="1"/>
          <p:nvPr/>
        </p:nvSpPr>
        <p:spPr>
          <a:xfrm>
            <a:off x="876900" y="2751125"/>
            <a:ext cx="5104200" cy="5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Corpus striatum = Caudate nucleus plus lentiform nucleus.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Neostriatum (striatum) = Caudate nucleus plus putamen.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70" name="Google Shape;470;p78"/>
          <p:cNvSpPr txBox="1"/>
          <p:nvPr>
            <p:ph type="title"/>
          </p:nvPr>
        </p:nvSpPr>
        <p:spPr>
          <a:xfrm>
            <a:off x="0" y="8010400"/>
            <a:ext cx="2125800" cy="634200"/>
          </a:xfrm>
          <a:prstGeom prst="rect">
            <a:avLst/>
          </a:prstGeom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Basal Ganglia Connections</a:t>
            </a:r>
            <a:endParaRPr sz="1800">
              <a:solidFill>
                <a:srgbClr val="45818E"/>
              </a:solidFill>
              <a:highlight>
                <a:srgbClr val="EFEFEF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descr="صورة ذات صلة" id="471" name="Google Shape;471;p7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932275" y="7341400"/>
            <a:ext cx="3322350" cy="2494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79"/>
          <p:cNvSpPr txBox="1"/>
          <p:nvPr>
            <p:ph type="title"/>
          </p:nvPr>
        </p:nvSpPr>
        <p:spPr>
          <a:xfrm>
            <a:off x="636175" y="1464438"/>
            <a:ext cx="2631000" cy="561000"/>
          </a:xfrm>
          <a:prstGeom prst="rect">
            <a:avLst/>
          </a:prstGeom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Complex Circuitry of Motor Control</a:t>
            </a:r>
            <a:endParaRPr sz="1800">
              <a:solidFill>
                <a:srgbClr val="45818E"/>
              </a:solidFill>
              <a:highlight>
                <a:srgbClr val="EFEFEF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477" name="Google Shape;477;p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2575" y="2407525"/>
            <a:ext cx="2398200" cy="3239074"/>
          </a:xfrm>
          <a:prstGeom prst="rect">
            <a:avLst/>
          </a:prstGeom>
          <a:noFill/>
          <a:ln>
            <a:noFill/>
          </a:ln>
        </p:spPr>
      </p:pic>
      <p:sp>
        <p:nvSpPr>
          <p:cNvPr id="478" name="Google Shape;478;p79"/>
          <p:cNvSpPr txBox="1"/>
          <p:nvPr/>
        </p:nvSpPr>
        <p:spPr>
          <a:xfrm>
            <a:off x="3828100" y="1464450"/>
            <a:ext cx="2765400" cy="56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3 Connections to Remember</a:t>
            </a:r>
            <a:endParaRPr sz="1800">
              <a:solidFill>
                <a:srgbClr val="45818E"/>
              </a:solidFill>
              <a:highlight>
                <a:srgbClr val="EFEFEF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cxnSp>
        <p:nvCxnSpPr>
          <p:cNvPr id="479" name="Google Shape;479;p79"/>
          <p:cNvCxnSpPr/>
          <p:nvPr/>
        </p:nvCxnSpPr>
        <p:spPr>
          <a:xfrm flipH="1">
            <a:off x="3430400" y="1373013"/>
            <a:ext cx="1200" cy="4462500"/>
          </a:xfrm>
          <a:prstGeom prst="straightConnector1">
            <a:avLst/>
          </a:prstGeom>
          <a:noFill/>
          <a:ln cap="flat" cmpd="sng" w="9525">
            <a:solidFill>
              <a:srgbClr val="45818E"/>
            </a:solidFill>
            <a:prstDash val="dash"/>
            <a:round/>
            <a:headEnd len="med" w="med" type="oval"/>
            <a:tailEnd len="med" w="med" type="oval"/>
          </a:ln>
        </p:spPr>
      </p:cxnSp>
      <p:sp>
        <p:nvSpPr>
          <p:cNvPr id="480" name="Google Shape;480;p79"/>
          <p:cNvSpPr txBox="1"/>
          <p:nvPr>
            <p:ph type="title"/>
          </p:nvPr>
        </p:nvSpPr>
        <p:spPr>
          <a:xfrm>
            <a:off x="355350" y="448175"/>
            <a:ext cx="6147300" cy="634200"/>
          </a:xfrm>
          <a:prstGeom prst="rect">
            <a:avLst/>
          </a:prstGeom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Basal Ganglia Connections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graphicFrame>
        <p:nvGraphicFramePr>
          <p:cNvPr id="481" name="Google Shape;481;p79"/>
          <p:cNvGraphicFramePr/>
          <p:nvPr/>
        </p:nvGraphicFramePr>
        <p:xfrm>
          <a:off x="3711225" y="27123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{9D19B156-BABA-4366-A04C-1D6C67ADE728}</a:tableStyleId>
              </a:tblPr>
              <a:tblGrid>
                <a:gridCol w="1424125"/>
                <a:gridCol w="1341275"/>
              </a:tblGrid>
              <a:tr h="7978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E69138"/>
                          </a:solidFill>
                          <a:highlight>
                            <a:srgbClr val="FCE5CD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1- Main input</a:t>
                      </a:r>
                      <a:endParaRPr b="1" sz="1200">
                        <a:solidFill>
                          <a:srgbClr val="E69138"/>
                        </a:solidFill>
                        <a:highlight>
                          <a:srgbClr val="FCE5CD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To the basal ganglia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978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CC0000"/>
                          </a:solidFill>
                          <a:highlight>
                            <a:srgbClr val="F4CCCC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2- Main output</a:t>
                      </a:r>
                      <a:endParaRPr b="1" sz="1200">
                        <a:solidFill>
                          <a:srgbClr val="CC0000"/>
                        </a:solidFill>
                        <a:highlight>
                          <a:srgbClr val="F4CCCC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From the basal ganglia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978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3C78D8"/>
                          </a:solidFill>
                          <a:highlight>
                            <a:srgbClr val="C9DAF8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3- Connections</a:t>
                      </a:r>
                      <a:endParaRPr b="1" sz="1200">
                        <a:solidFill>
                          <a:srgbClr val="3C78D8"/>
                        </a:solidFill>
                        <a:highlight>
                          <a:srgbClr val="C9DAF8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Between parts of basal ganglia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482" name="Google Shape;482;p79"/>
          <p:cNvSpPr txBox="1"/>
          <p:nvPr>
            <p:ph type="title"/>
          </p:nvPr>
        </p:nvSpPr>
        <p:spPr>
          <a:xfrm>
            <a:off x="789900" y="5962313"/>
            <a:ext cx="5278200" cy="634200"/>
          </a:xfrm>
          <a:prstGeom prst="rect">
            <a:avLst/>
          </a:prstGeom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Main Input &amp; Output to The Basal Ganglia</a:t>
            </a:r>
            <a:endParaRPr sz="1800">
              <a:solidFill>
                <a:srgbClr val="45818E"/>
              </a:solidFill>
              <a:highlight>
                <a:srgbClr val="EFEFEF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graphicFrame>
        <p:nvGraphicFramePr>
          <p:cNvPr id="483" name="Google Shape;483;p79"/>
          <p:cNvGraphicFramePr/>
          <p:nvPr/>
        </p:nvGraphicFramePr>
        <p:xfrm>
          <a:off x="133075" y="65708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{9D19B156-BABA-4366-A04C-1D6C67ADE728}</a:tableStyleId>
              </a:tblPr>
              <a:tblGrid>
                <a:gridCol w="3298525"/>
                <a:gridCol w="3293325"/>
              </a:tblGrid>
              <a:tr h="3271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76A5AF"/>
                          </a:solidFill>
                          <a:highlight>
                            <a:srgbClr val="D0E0E3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Input</a:t>
                      </a:r>
                      <a:endParaRPr b="1">
                        <a:solidFill>
                          <a:srgbClr val="76A5AF"/>
                        </a:solidFill>
                        <a:highlight>
                          <a:srgbClr val="D0E0E3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76A5AF"/>
                          </a:solidFill>
                          <a:highlight>
                            <a:srgbClr val="D0E0E3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Output</a:t>
                      </a:r>
                      <a:endParaRPr b="1">
                        <a:solidFill>
                          <a:srgbClr val="76A5AF"/>
                        </a:solidFill>
                        <a:highlight>
                          <a:srgbClr val="D0E0E3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</a:tr>
              <a:tr h="3033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E69138"/>
                          </a:solidFill>
                          <a:highlight>
                            <a:srgbClr val="FCE5CD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Directly connected to cortex</a:t>
                      </a:r>
                      <a:endParaRPr b="1" sz="1200">
                        <a:solidFill>
                          <a:srgbClr val="E69138"/>
                        </a:solidFill>
                        <a:highlight>
                          <a:srgbClr val="FCE5CD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CC0000"/>
                          </a:solidFill>
                          <a:highlight>
                            <a:srgbClr val="F4CCCC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Not Directly connected to cortex</a:t>
                      </a:r>
                      <a:endParaRPr b="1" sz="1200">
                        <a:solidFill>
                          <a:srgbClr val="CC0000"/>
                        </a:solidFill>
                        <a:highlight>
                          <a:srgbClr val="F4CCCC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051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Comes from the cerebral cortex (motor area) and projects to the</a:t>
                      </a:r>
                      <a:r>
                        <a:rPr lang="en-GB" sz="1200">
                          <a:solidFill>
                            <a:srgbClr val="A64D7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r>
                        <a:rPr b="1" lang="en-GB" sz="1200">
                          <a:solidFill>
                            <a:srgbClr val="A64D79"/>
                          </a:solidFill>
                          <a:highlight>
                            <a:srgbClr val="EAD1DC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NEOSTRIATUM</a:t>
                      </a:r>
                      <a:r>
                        <a:rPr lang="en-GB" sz="1200">
                          <a:solidFill>
                            <a:srgbClr val="C27BA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(a term for the </a:t>
                      </a:r>
                      <a:r>
                        <a:rPr b="1" lang="en-GB" sz="1200">
                          <a:solidFill>
                            <a:srgbClr val="A64D79"/>
                          </a:solidFill>
                          <a:highlight>
                            <a:srgbClr val="EAD1DC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caudate nucleus and putamen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) </a:t>
                      </a:r>
                      <a:endParaRPr sz="12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Is via the thalamus to the cerebral cortex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(motor area) </a:t>
                      </a:r>
                      <a:r>
                        <a:rPr lang="en-GB" sz="1200">
                          <a:solidFill>
                            <a:srgbClr val="99999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Unlike</a:t>
                      </a:r>
                      <a:r>
                        <a:rPr lang="en-GB" sz="1200">
                          <a:solidFill>
                            <a:srgbClr val="B7B7B7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r>
                        <a:rPr b="1" lang="en-GB" sz="1200">
                          <a:solidFill>
                            <a:srgbClr val="666666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cerebellum</a:t>
                      </a:r>
                      <a:r>
                        <a:rPr lang="en-GB" sz="1200">
                          <a:solidFill>
                            <a:srgbClr val="99999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, which sends information directly to cortex</a:t>
                      </a:r>
                      <a:endParaRPr sz="1200">
                        <a:solidFill>
                          <a:srgbClr val="99999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484" name="Google Shape;484;p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66339" y="8087651"/>
            <a:ext cx="2525321" cy="1743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80"/>
          <p:cNvSpPr txBox="1"/>
          <p:nvPr>
            <p:ph type="title"/>
          </p:nvPr>
        </p:nvSpPr>
        <p:spPr>
          <a:xfrm>
            <a:off x="355350" y="448175"/>
            <a:ext cx="6147300" cy="634200"/>
          </a:xfrm>
          <a:prstGeom prst="rect">
            <a:avLst/>
          </a:prstGeom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Basic Circuits of Movements Control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graphicFrame>
        <p:nvGraphicFramePr>
          <p:cNvPr id="490" name="Google Shape;490;p80"/>
          <p:cNvGraphicFramePr/>
          <p:nvPr/>
        </p:nvGraphicFramePr>
        <p:xfrm>
          <a:off x="33113" y="1082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{9D19B156-BABA-4366-A04C-1D6C67ADE728}</a:tableStyleId>
              </a:tblPr>
              <a:tblGrid>
                <a:gridCol w="1346450"/>
                <a:gridCol w="1603050"/>
                <a:gridCol w="1840800"/>
                <a:gridCol w="1754975"/>
              </a:tblGrid>
              <a:tr h="1808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674EA7"/>
                          </a:solidFill>
                          <a:highlight>
                            <a:srgbClr val="D9D2E9"/>
                          </a:highlight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Loop</a:t>
                      </a:r>
                      <a:endParaRPr b="1" sz="1200">
                        <a:solidFill>
                          <a:srgbClr val="674EA7"/>
                        </a:solidFill>
                        <a:highlight>
                          <a:srgbClr val="D9D2E9"/>
                        </a:highlight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674EA7"/>
                          </a:solidFill>
                          <a:highlight>
                            <a:srgbClr val="D9D2E9"/>
                          </a:highlight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Description</a:t>
                      </a:r>
                      <a:endParaRPr b="1" sz="1200">
                        <a:solidFill>
                          <a:srgbClr val="674EA7"/>
                        </a:solidFill>
                        <a:highlight>
                          <a:srgbClr val="D9D2E9"/>
                        </a:highlight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 hMerge="1"/>
                <a:tc hMerge="1"/>
              </a:tr>
              <a:tr h="2708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1200">
                          <a:solidFill>
                            <a:srgbClr val="6AA84F"/>
                          </a:solidFill>
                          <a:highlight>
                            <a:srgbClr val="D9EAD3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Motor loop</a:t>
                      </a:r>
                      <a:endParaRPr b="1" sz="1200">
                        <a:solidFill>
                          <a:srgbClr val="6AA84F"/>
                        </a:solidFill>
                        <a:highlight>
                          <a:srgbClr val="D9EAD3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1200">
                          <a:solidFill>
                            <a:srgbClr val="6AA84F"/>
                          </a:solidFill>
                          <a:highlight>
                            <a:srgbClr val="D9EAD3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(Putamen Circuit)</a:t>
                      </a:r>
                      <a:endParaRPr b="1" sz="1200">
                        <a:solidFill>
                          <a:srgbClr val="6AA84F"/>
                        </a:solidFill>
                        <a:highlight>
                          <a:srgbClr val="D9EAD3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9EAD3">
                        <a:alpha val="9620"/>
                      </a:srgbClr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-3048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airo"/>
                        <a:buChar char="-"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Concerned with learned movement.</a:t>
                      </a: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99999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Ex: When digging a nail into wood for a while, you get used to it and you don’t need to think every time, </a:t>
                      </a:r>
                      <a:r>
                        <a:rPr lang="en-GB" sz="1200" u="sng">
                          <a:solidFill>
                            <a:srgbClr val="99999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putamen circuit</a:t>
                      </a:r>
                      <a:r>
                        <a:rPr lang="en-GB" sz="1200">
                          <a:solidFill>
                            <a:srgbClr val="99999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is involved in this type of movement.</a:t>
                      </a:r>
                      <a:endParaRPr sz="1200">
                        <a:solidFill>
                          <a:srgbClr val="99999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</a:tr>
              <a:tr h="1808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3C78D8"/>
                          </a:solidFill>
                          <a:highlight>
                            <a:srgbClr val="C9DAF8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Cognitive loop (Caudate circui</a:t>
                      </a:r>
                      <a:r>
                        <a:rPr b="1" lang="en-GB" sz="1200">
                          <a:solidFill>
                            <a:srgbClr val="3C78D8"/>
                          </a:solidFill>
                          <a:highlight>
                            <a:srgbClr val="C9DAF8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t)</a:t>
                      </a:r>
                      <a:endParaRPr b="1" sz="1200">
                        <a:solidFill>
                          <a:srgbClr val="3C78D8"/>
                        </a:solidFill>
                        <a:highlight>
                          <a:srgbClr val="C9DAF8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9EAD3">
                        <a:alpha val="9620"/>
                      </a:srgbClr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iro"/>
                        <a:buChar char="-"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Concerned with cognitive control of sequences of motor pattern.</a:t>
                      </a:r>
                      <a:endParaRPr sz="12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iro"/>
                        <a:buChar char="-"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Basically it’s concerned with motor intentions.</a:t>
                      </a:r>
                      <a:endParaRPr sz="12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iro"/>
                        <a:buChar char="-"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Note: Cognition means thinking process using sensory input with information already stored in memory.</a:t>
                      </a:r>
                      <a:endParaRPr sz="12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99999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Ex: when a Carpenter (نجّار) is asked to build a detailed decorate, he thinks a lot because it’s not a repetitive task, which needs a </a:t>
                      </a:r>
                      <a:r>
                        <a:rPr lang="en-GB" sz="1200" u="sng">
                          <a:solidFill>
                            <a:srgbClr val="99999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full thought process</a:t>
                      </a:r>
                      <a:r>
                        <a:rPr lang="en-GB" sz="1200">
                          <a:solidFill>
                            <a:srgbClr val="99999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for every movement, </a:t>
                      </a:r>
                      <a:r>
                        <a:rPr lang="en-GB" sz="1200" u="sng">
                          <a:solidFill>
                            <a:srgbClr val="99999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caudate circuit</a:t>
                      </a:r>
                      <a:r>
                        <a:rPr lang="en-GB" sz="1200">
                          <a:solidFill>
                            <a:srgbClr val="99999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is involved here.</a:t>
                      </a:r>
                      <a:endParaRPr sz="1200">
                        <a:solidFill>
                          <a:srgbClr val="99999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</a:tr>
              <a:tr h="270200">
                <a:tc rowSpan="3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E69138"/>
                          </a:solidFill>
                          <a:highlight>
                            <a:srgbClr val="FCE5CD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Limbic loop</a:t>
                      </a:r>
                      <a:endParaRPr b="1" sz="1200">
                        <a:solidFill>
                          <a:srgbClr val="E69138"/>
                        </a:solidFill>
                        <a:highlight>
                          <a:srgbClr val="FCE5CD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9EAD3">
                        <a:alpha val="9620"/>
                      </a:srgbClr>
                    </a:solidFill>
                  </a:tcPr>
                </a:tc>
                <a:tc gridSpan="3" rowSpan="3"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airo"/>
                        <a:buChar char="-"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Involved in giving motor expression to emotions like, smiling, aggressive or submissive posture (via</a:t>
                      </a:r>
                      <a:r>
                        <a:rPr b="1"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r>
                        <a:rPr b="1" lang="en-GB" sz="1200" u="sng">
                          <a:latin typeface="Cairo"/>
                          <a:ea typeface="Cairo"/>
                          <a:cs typeface="Cairo"/>
                          <a:sym typeface="Cairo"/>
                        </a:rPr>
                        <a:t>nucleus accumbens</a:t>
                      </a: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* reward circuit).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99999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* </a:t>
                      </a:r>
                      <a:r>
                        <a:rPr lang="en-GB" sz="1200">
                          <a:solidFill>
                            <a:srgbClr val="99999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part of Limbic system near the head.</a:t>
                      </a:r>
                      <a:endParaRPr sz="1200">
                        <a:solidFill>
                          <a:srgbClr val="99999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99999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 rowSpan="3" hMerge="1"/>
                <a:tc rowSpan="3" hMerge="1"/>
              </a:tr>
              <a:tr h="23575">
                <a:tc vMerge="1"/>
                <a:tc gridSpan="3" vMerge="1"/>
                <a:tc hMerge="1" vMerge="1"/>
                <a:tc hMerge="1" vMerge="1"/>
              </a:tr>
              <a:tr h="102425">
                <a:tc vMerge="1"/>
                <a:tc gridSpan="3" vMerge="1"/>
                <a:tc hMerge="1" vMerge="1"/>
                <a:tc hMerge="1" vMerge="1"/>
              </a:tr>
              <a:tr h="4507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1200">
                          <a:solidFill>
                            <a:srgbClr val="E06E93"/>
                          </a:solidFill>
                          <a:highlight>
                            <a:srgbClr val="F4D5EC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Oculomotor loop</a:t>
                      </a:r>
                      <a:endParaRPr b="1" sz="1200">
                        <a:solidFill>
                          <a:srgbClr val="E06E93"/>
                        </a:solidFill>
                        <a:highlight>
                          <a:srgbClr val="F4D5EC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9EAD3">
                        <a:alpha val="9620"/>
                      </a:srgbClr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airo"/>
                        <a:buChar char="-"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Concerned with voluntary eye movement </a:t>
                      </a:r>
                      <a:r>
                        <a:rPr b="1"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[saccadic movement]</a:t>
                      </a:r>
                      <a:endParaRPr b="1"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</a:tr>
            </a:tbl>
          </a:graphicData>
        </a:graphic>
      </p:graphicFrame>
      <p:pic>
        <p:nvPicPr>
          <p:cNvPr id="491" name="Google Shape;491;p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5950" y="4141650"/>
            <a:ext cx="896000" cy="682175"/>
          </a:xfrm>
          <a:prstGeom prst="rect">
            <a:avLst/>
          </a:prstGeom>
          <a:noFill/>
          <a:ln>
            <a:noFill/>
          </a:ln>
        </p:spPr>
      </p:pic>
      <p:sp>
        <p:nvSpPr>
          <p:cNvPr id="492" name="Google Shape;492;p80"/>
          <p:cNvSpPr txBox="1"/>
          <p:nvPr/>
        </p:nvSpPr>
        <p:spPr>
          <a:xfrm>
            <a:off x="5512075" y="4141650"/>
            <a:ext cx="364500" cy="44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B7B7B7"/>
                </a:solidFill>
                <a:highlight>
                  <a:srgbClr val="EFEFEF"/>
                </a:highlight>
                <a:latin typeface="Cairo"/>
                <a:ea typeface="Cairo"/>
                <a:cs typeface="Cairo"/>
                <a:sym typeface="Cairo"/>
              </a:rPr>
              <a:t>* </a:t>
            </a:r>
            <a:endParaRPr/>
          </a:p>
        </p:txBody>
      </p:sp>
      <p:sp>
        <p:nvSpPr>
          <p:cNvPr id="493" name="Google Shape;493;p80"/>
          <p:cNvSpPr txBox="1"/>
          <p:nvPr>
            <p:ph type="title"/>
          </p:nvPr>
        </p:nvSpPr>
        <p:spPr>
          <a:xfrm>
            <a:off x="450338" y="5417663"/>
            <a:ext cx="2631000" cy="561000"/>
          </a:xfrm>
          <a:prstGeom prst="rect">
            <a:avLst/>
          </a:prstGeom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The Putamen Circuit</a:t>
            </a:r>
            <a:endParaRPr sz="1800">
              <a:solidFill>
                <a:srgbClr val="45818E"/>
              </a:solidFill>
              <a:highlight>
                <a:srgbClr val="EFEFEF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494" name="Google Shape;494;p80"/>
          <p:cNvSpPr txBox="1"/>
          <p:nvPr/>
        </p:nvSpPr>
        <p:spPr>
          <a:xfrm>
            <a:off x="3965513" y="5417675"/>
            <a:ext cx="2765400" cy="56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The Caudate Circuit</a:t>
            </a:r>
            <a:endParaRPr sz="1800">
              <a:solidFill>
                <a:srgbClr val="45818E"/>
              </a:solidFill>
              <a:highlight>
                <a:srgbClr val="EFEFEF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cxnSp>
        <p:nvCxnSpPr>
          <p:cNvPr id="495" name="Google Shape;495;p80"/>
          <p:cNvCxnSpPr/>
          <p:nvPr/>
        </p:nvCxnSpPr>
        <p:spPr>
          <a:xfrm flipH="1">
            <a:off x="3739025" y="5364788"/>
            <a:ext cx="1200" cy="4462500"/>
          </a:xfrm>
          <a:prstGeom prst="straightConnector1">
            <a:avLst/>
          </a:prstGeom>
          <a:noFill/>
          <a:ln cap="flat" cmpd="sng" w="9525">
            <a:solidFill>
              <a:srgbClr val="45818E"/>
            </a:solidFill>
            <a:prstDash val="dash"/>
            <a:round/>
            <a:headEnd len="med" w="med" type="oval"/>
            <a:tailEnd len="med" w="med" type="oval"/>
          </a:ln>
        </p:spPr>
      </p:cxnSp>
      <p:pic>
        <p:nvPicPr>
          <p:cNvPr id="496" name="Google Shape;496;p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19351" y="5976362"/>
            <a:ext cx="2257751" cy="2141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7" name="Google Shape;497;p8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6975" y="5978675"/>
            <a:ext cx="2257751" cy="2137050"/>
          </a:xfrm>
          <a:prstGeom prst="rect">
            <a:avLst/>
          </a:prstGeom>
          <a:noFill/>
          <a:ln>
            <a:noFill/>
          </a:ln>
        </p:spPr>
      </p:pic>
      <p:sp>
        <p:nvSpPr>
          <p:cNvPr id="498" name="Google Shape;498;p80"/>
          <p:cNvSpPr/>
          <p:nvPr/>
        </p:nvSpPr>
        <p:spPr>
          <a:xfrm>
            <a:off x="2021700" y="6336525"/>
            <a:ext cx="150600" cy="74700"/>
          </a:xfrm>
          <a:prstGeom prst="flowChartAlternateProcess">
            <a:avLst/>
          </a:prstGeom>
          <a:solidFill>
            <a:srgbClr val="D0E0E3"/>
          </a:solidFill>
          <a:ln cap="flat" cmpd="sng" w="952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9096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700">
                <a:latin typeface="Economica"/>
                <a:ea typeface="Economica"/>
                <a:cs typeface="Economica"/>
                <a:sym typeface="Economica"/>
              </a:rPr>
              <a:t>1</a:t>
            </a:r>
            <a:endParaRPr b="1" sz="700"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499" name="Google Shape;499;p80"/>
          <p:cNvSpPr/>
          <p:nvPr/>
        </p:nvSpPr>
        <p:spPr>
          <a:xfrm>
            <a:off x="1641700" y="6350675"/>
            <a:ext cx="329400" cy="134400"/>
          </a:xfrm>
          <a:prstGeom prst="flowChartAlternateProcess">
            <a:avLst/>
          </a:prstGeom>
          <a:solidFill>
            <a:srgbClr val="D0E0E3"/>
          </a:solidFill>
          <a:ln cap="flat" cmpd="sng" w="952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700">
                <a:latin typeface="Economica"/>
                <a:ea typeface="Economica"/>
                <a:cs typeface="Economica"/>
                <a:sym typeface="Economica"/>
              </a:rPr>
              <a:t>2&amp;3</a:t>
            </a:r>
            <a:endParaRPr b="1" sz="700">
              <a:latin typeface="Economica"/>
              <a:ea typeface="Economica"/>
              <a:cs typeface="Economica"/>
              <a:sym typeface="Economica"/>
            </a:endParaRPr>
          </a:p>
        </p:txBody>
      </p:sp>
      <p:graphicFrame>
        <p:nvGraphicFramePr>
          <p:cNvPr id="500" name="Google Shape;500;p80"/>
          <p:cNvGraphicFramePr/>
          <p:nvPr/>
        </p:nvGraphicFramePr>
        <p:xfrm>
          <a:off x="33125" y="82014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{9D19B156-BABA-4366-A04C-1D6C67ADE728}</a:tableStyleId>
              </a:tblPr>
              <a:tblGrid>
                <a:gridCol w="1849300"/>
                <a:gridCol w="1787925"/>
              </a:tblGrid>
              <a:tr h="4696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>
                          <a:solidFill>
                            <a:srgbClr val="45818E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Outputs</a:t>
                      </a:r>
                      <a:endParaRPr>
                        <a:solidFill>
                          <a:srgbClr val="45818E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>
                          <a:solidFill>
                            <a:srgbClr val="45818E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Inputs</a:t>
                      </a:r>
                      <a:endParaRPr>
                        <a:solidFill>
                          <a:srgbClr val="45818E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</a:tr>
              <a:tr h="616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>
                          <a:solidFill>
                            <a:srgbClr val="6AA84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1. </a:t>
                      </a:r>
                      <a:r>
                        <a:rPr b="1" lang="en-GB" sz="1000">
                          <a:solidFill>
                            <a:srgbClr val="6AA84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Primary motor Cortex</a:t>
                      </a:r>
                      <a:endParaRPr b="1" sz="1000">
                        <a:solidFill>
                          <a:srgbClr val="6AA84F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>
                          <a:solidFill>
                            <a:srgbClr val="6AA84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2. Premotor</a:t>
                      </a:r>
                      <a:endParaRPr b="1" sz="1000">
                        <a:solidFill>
                          <a:srgbClr val="6AA84F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>
                          <a:solidFill>
                            <a:srgbClr val="6AA84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3. </a:t>
                      </a:r>
                      <a:r>
                        <a:rPr b="1" lang="en-GB" sz="1000">
                          <a:solidFill>
                            <a:srgbClr val="6AA84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Supplemental</a:t>
                      </a:r>
                      <a:r>
                        <a:rPr b="1" lang="en-GB" sz="1000">
                          <a:solidFill>
                            <a:srgbClr val="6AA84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motor Areas</a:t>
                      </a:r>
                      <a:endParaRPr b="1" sz="1000">
                        <a:solidFill>
                          <a:srgbClr val="6AA84F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>
                          <a:solidFill>
                            <a:srgbClr val="6AA84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2. Premotor Cortex</a:t>
                      </a:r>
                      <a:endParaRPr b="1" sz="1000">
                        <a:solidFill>
                          <a:srgbClr val="6AA84F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>
                          <a:solidFill>
                            <a:srgbClr val="6AA84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3. Supplemental motor Areas</a:t>
                      </a:r>
                      <a:endParaRPr b="1" sz="1000">
                        <a:solidFill>
                          <a:srgbClr val="6AA84F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1000">
                          <a:solidFill>
                            <a:srgbClr val="6AA84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4. Somatosensory Cortex</a:t>
                      </a:r>
                      <a:endParaRPr b="1" sz="1000">
                        <a:solidFill>
                          <a:srgbClr val="6AA84F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01" name="Google Shape;501;p80"/>
          <p:cNvSpPr/>
          <p:nvPr/>
        </p:nvSpPr>
        <p:spPr>
          <a:xfrm>
            <a:off x="2172300" y="6586350"/>
            <a:ext cx="150600" cy="74700"/>
          </a:xfrm>
          <a:prstGeom prst="flowChartAlternateProcess">
            <a:avLst/>
          </a:prstGeom>
          <a:solidFill>
            <a:srgbClr val="D0E0E3"/>
          </a:solidFill>
          <a:ln cap="flat" cmpd="sng" w="952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9096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700">
                <a:latin typeface="Economica"/>
                <a:ea typeface="Economica"/>
                <a:cs typeface="Economica"/>
                <a:sym typeface="Economica"/>
              </a:rPr>
              <a:t>4</a:t>
            </a:r>
            <a:endParaRPr b="1" sz="700">
              <a:latin typeface="Economica"/>
              <a:ea typeface="Economica"/>
              <a:cs typeface="Economica"/>
              <a:sym typeface="Economica"/>
            </a:endParaRPr>
          </a:p>
        </p:txBody>
      </p:sp>
      <p:graphicFrame>
        <p:nvGraphicFramePr>
          <p:cNvPr id="502" name="Google Shape;502;p80"/>
          <p:cNvGraphicFramePr/>
          <p:nvPr/>
        </p:nvGraphicFramePr>
        <p:xfrm>
          <a:off x="3808925" y="82014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{9D19B156-BABA-4366-A04C-1D6C67ADE728}</a:tableStyleId>
              </a:tblPr>
              <a:tblGrid>
                <a:gridCol w="1857025"/>
                <a:gridCol w="1123375"/>
              </a:tblGrid>
              <a:tr h="565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>
                          <a:solidFill>
                            <a:srgbClr val="45818E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Outputs</a:t>
                      </a:r>
                      <a:endParaRPr>
                        <a:solidFill>
                          <a:srgbClr val="45818E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>
                          <a:solidFill>
                            <a:srgbClr val="45818E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Inputs</a:t>
                      </a:r>
                      <a:endParaRPr>
                        <a:solidFill>
                          <a:srgbClr val="45818E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</a:tr>
              <a:tr h="7147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>
                          <a:solidFill>
                            <a:srgbClr val="3C78D8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5. Prefrontal</a:t>
                      </a:r>
                      <a:endParaRPr b="1" sz="1000">
                        <a:solidFill>
                          <a:srgbClr val="3C78D8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>
                          <a:solidFill>
                            <a:srgbClr val="3C78D8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6. Premotor</a:t>
                      </a:r>
                      <a:endParaRPr b="1" sz="1000">
                        <a:solidFill>
                          <a:srgbClr val="3C78D8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>
                          <a:solidFill>
                            <a:srgbClr val="3C78D8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7. Supplemental motor Areas</a:t>
                      </a:r>
                      <a:endParaRPr b="1" sz="1000">
                        <a:solidFill>
                          <a:srgbClr val="3C78D8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000">
                          <a:solidFill>
                            <a:srgbClr val="3C78D8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8. Association Areas</a:t>
                      </a:r>
                      <a:endParaRPr b="1" sz="1000">
                        <a:solidFill>
                          <a:srgbClr val="3C78D8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03" name="Google Shape;503;p80"/>
          <p:cNvSpPr txBox="1"/>
          <p:nvPr/>
        </p:nvSpPr>
        <p:spPr>
          <a:xfrm>
            <a:off x="-238125" y="9305300"/>
            <a:ext cx="3981900" cy="36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000"/>
              <a:buFont typeface="Cairo"/>
              <a:buChar char="-"/>
            </a:pPr>
            <a:r>
              <a:rPr b="1" lang="en-GB" sz="1000">
                <a:solidFill>
                  <a:srgbClr val="B7B7B7"/>
                </a:solidFill>
                <a:highlight>
                  <a:srgbClr val="EFEFEF"/>
                </a:highlight>
                <a:latin typeface="Cairo"/>
                <a:ea typeface="Cairo"/>
                <a:cs typeface="Cairo"/>
                <a:sym typeface="Cairo"/>
              </a:rPr>
              <a:t>This circuit has to be completed before movement is initiated</a:t>
            </a:r>
            <a:endParaRPr b="1" sz="1000">
              <a:solidFill>
                <a:srgbClr val="B7B7B7"/>
              </a:solidFill>
              <a:highlight>
                <a:srgbClr val="EFEFEF"/>
              </a:highlight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04" name="Google Shape;504;p80"/>
          <p:cNvSpPr/>
          <p:nvPr/>
        </p:nvSpPr>
        <p:spPr>
          <a:xfrm>
            <a:off x="5225075" y="6632950"/>
            <a:ext cx="150600" cy="74700"/>
          </a:xfrm>
          <a:prstGeom prst="flowChartAlternateProcess">
            <a:avLst/>
          </a:prstGeom>
          <a:solidFill>
            <a:srgbClr val="D0E0E3"/>
          </a:solidFill>
          <a:ln cap="flat" cmpd="sng" w="952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9096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700">
                <a:latin typeface="Economica"/>
                <a:ea typeface="Economica"/>
                <a:cs typeface="Economica"/>
                <a:sym typeface="Economica"/>
              </a:rPr>
              <a:t>5</a:t>
            </a:r>
            <a:endParaRPr b="1" sz="700"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505" name="Google Shape;505;p80"/>
          <p:cNvSpPr/>
          <p:nvPr/>
        </p:nvSpPr>
        <p:spPr>
          <a:xfrm>
            <a:off x="4986950" y="6632950"/>
            <a:ext cx="150600" cy="74700"/>
          </a:xfrm>
          <a:prstGeom prst="flowChartAlternateProcess">
            <a:avLst/>
          </a:prstGeom>
          <a:solidFill>
            <a:srgbClr val="D0E0E3"/>
          </a:solidFill>
          <a:ln cap="flat" cmpd="sng" w="952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9096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700">
                <a:latin typeface="Economica"/>
                <a:ea typeface="Economica"/>
                <a:cs typeface="Economica"/>
                <a:sym typeface="Economica"/>
              </a:rPr>
              <a:t>5</a:t>
            </a:r>
            <a:endParaRPr b="1" sz="700"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506" name="Google Shape;506;p80"/>
          <p:cNvSpPr/>
          <p:nvPr/>
        </p:nvSpPr>
        <p:spPr>
          <a:xfrm>
            <a:off x="5241750" y="6782975"/>
            <a:ext cx="150600" cy="74700"/>
          </a:xfrm>
          <a:prstGeom prst="flowChartAlternateProcess">
            <a:avLst/>
          </a:prstGeom>
          <a:solidFill>
            <a:srgbClr val="D0E0E3"/>
          </a:solidFill>
          <a:ln cap="flat" cmpd="sng" w="952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9096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700">
                <a:latin typeface="Economica"/>
                <a:ea typeface="Economica"/>
                <a:cs typeface="Economica"/>
                <a:sym typeface="Economica"/>
              </a:rPr>
              <a:t>6</a:t>
            </a:r>
            <a:endParaRPr b="1" sz="700"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507" name="Google Shape;507;p80"/>
          <p:cNvSpPr/>
          <p:nvPr/>
        </p:nvSpPr>
        <p:spPr>
          <a:xfrm>
            <a:off x="5441200" y="6752000"/>
            <a:ext cx="150600" cy="74700"/>
          </a:xfrm>
          <a:prstGeom prst="flowChartAlternateProcess">
            <a:avLst/>
          </a:prstGeom>
          <a:solidFill>
            <a:srgbClr val="D0E0E3"/>
          </a:solidFill>
          <a:ln cap="flat" cmpd="sng" w="952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9096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700">
                <a:latin typeface="Economica"/>
                <a:ea typeface="Economica"/>
                <a:cs typeface="Economica"/>
                <a:sym typeface="Economica"/>
              </a:rPr>
              <a:t>7</a:t>
            </a:r>
            <a:endParaRPr b="1" sz="700"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508" name="Google Shape;508;p80"/>
          <p:cNvSpPr/>
          <p:nvPr/>
        </p:nvSpPr>
        <p:spPr>
          <a:xfrm>
            <a:off x="5392350" y="6411225"/>
            <a:ext cx="150600" cy="74700"/>
          </a:xfrm>
          <a:prstGeom prst="flowChartAlternateProcess">
            <a:avLst/>
          </a:prstGeom>
          <a:solidFill>
            <a:srgbClr val="D0E0E3"/>
          </a:solidFill>
          <a:ln cap="flat" cmpd="sng" w="952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9096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700">
                <a:latin typeface="Economica"/>
                <a:ea typeface="Economica"/>
                <a:cs typeface="Economica"/>
                <a:sym typeface="Economica"/>
              </a:rPr>
              <a:t>8</a:t>
            </a:r>
            <a:endParaRPr b="1" sz="700"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509" name="Google Shape;509;p80"/>
          <p:cNvSpPr/>
          <p:nvPr/>
        </p:nvSpPr>
        <p:spPr>
          <a:xfrm>
            <a:off x="5591800" y="6380525"/>
            <a:ext cx="150600" cy="74700"/>
          </a:xfrm>
          <a:prstGeom prst="flowChartAlternateProcess">
            <a:avLst/>
          </a:prstGeom>
          <a:solidFill>
            <a:srgbClr val="D0E0E3"/>
          </a:solidFill>
          <a:ln cap="flat" cmpd="sng" w="952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9096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700">
                <a:latin typeface="Economica"/>
                <a:ea typeface="Economica"/>
                <a:cs typeface="Economica"/>
                <a:sym typeface="Economica"/>
              </a:rPr>
              <a:t>8</a:t>
            </a:r>
            <a:endParaRPr b="1" sz="700"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510" name="Google Shape;510;p80"/>
          <p:cNvSpPr/>
          <p:nvPr/>
        </p:nvSpPr>
        <p:spPr>
          <a:xfrm>
            <a:off x="6038650" y="6604375"/>
            <a:ext cx="150600" cy="74700"/>
          </a:xfrm>
          <a:prstGeom prst="flowChartAlternateProcess">
            <a:avLst/>
          </a:prstGeom>
          <a:solidFill>
            <a:srgbClr val="D0E0E3"/>
          </a:solidFill>
          <a:ln cap="flat" cmpd="sng" w="952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9096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700">
                <a:latin typeface="Economica"/>
                <a:ea typeface="Economica"/>
                <a:cs typeface="Economica"/>
                <a:sym typeface="Economica"/>
              </a:rPr>
              <a:t>8</a:t>
            </a:r>
            <a:endParaRPr b="1" sz="700"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511" name="Google Shape;511;p80"/>
          <p:cNvSpPr/>
          <p:nvPr/>
        </p:nvSpPr>
        <p:spPr>
          <a:xfrm>
            <a:off x="5512075" y="6839200"/>
            <a:ext cx="150600" cy="74700"/>
          </a:xfrm>
          <a:prstGeom prst="flowChartAlternateProcess">
            <a:avLst/>
          </a:prstGeom>
          <a:solidFill>
            <a:srgbClr val="D0E0E3"/>
          </a:solidFill>
          <a:ln cap="flat" cmpd="sng" w="952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9096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700">
                <a:latin typeface="Economica"/>
                <a:ea typeface="Economica"/>
                <a:cs typeface="Economica"/>
                <a:sym typeface="Economica"/>
              </a:rPr>
              <a:t>8</a:t>
            </a:r>
            <a:endParaRPr b="1" sz="700"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512" name="Google Shape;512;p80"/>
          <p:cNvSpPr/>
          <p:nvPr/>
        </p:nvSpPr>
        <p:spPr>
          <a:xfrm>
            <a:off x="6194025" y="6826700"/>
            <a:ext cx="150600" cy="74700"/>
          </a:xfrm>
          <a:prstGeom prst="flowChartAlternateProcess">
            <a:avLst/>
          </a:prstGeom>
          <a:solidFill>
            <a:srgbClr val="D0E0E3"/>
          </a:solidFill>
          <a:ln cap="flat" cmpd="sng" w="952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9096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700">
                <a:latin typeface="Economica"/>
                <a:ea typeface="Economica"/>
                <a:cs typeface="Economica"/>
                <a:sym typeface="Economica"/>
              </a:rPr>
              <a:t>8</a:t>
            </a:r>
            <a:endParaRPr b="1" sz="700">
              <a:latin typeface="Economica"/>
              <a:ea typeface="Economica"/>
              <a:cs typeface="Economica"/>
              <a:sym typeface="Economic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81"/>
          <p:cNvSpPr txBox="1"/>
          <p:nvPr/>
        </p:nvSpPr>
        <p:spPr>
          <a:xfrm>
            <a:off x="838200" y="5010150"/>
            <a:ext cx="5010300" cy="5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EFEFEF"/>
                </a:highlight>
                <a:latin typeface="Josefin Sans"/>
                <a:ea typeface="Josefin Sans"/>
                <a:cs typeface="Josefin Sans"/>
                <a:sym typeface="Josefin Sans"/>
              </a:rPr>
              <a:t>Neurotransmitters in Basal Ganglia Circuits </a:t>
            </a:r>
            <a:endParaRPr sz="1800">
              <a:solidFill>
                <a:srgbClr val="45818E"/>
              </a:solidFill>
              <a:highlight>
                <a:srgbClr val="EFEFEF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graphicFrame>
        <p:nvGraphicFramePr>
          <p:cNvPr id="518" name="Google Shape;518;p81"/>
          <p:cNvGraphicFramePr/>
          <p:nvPr/>
        </p:nvGraphicFramePr>
        <p:xfrm>
          <a:off x="514338" y="5762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{9D19B156-BABA-4366-A04C-1D6C67ADE728}</a:tableStyleId>
              </a:tblPr>
              <a:tblGrid>
                <a:gridCol w="1786950"/>
                <a:gridCol w="1786950"/>
                <a:gridCol w="1786950"/>
              </a:tblGrid>
              <a:tr h="3145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1200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Dopamine</a:t>
                      </a:r>
                      <a:endParaRPr sz="12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28600" lvl="0" marL="45720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GABA</a:t>
                      </a:r>
                      <a:endParaRPr b="1" sz="12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28600" lvl="0" marL="45720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Acetylcholine</a:t>
                      </a:r>
                      <a:endParaRPr b="1" sz="12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F9CB9C"/>
                    </a:solidFill>
                  </a:tcPr>
                </a:tc>
              </a:tr>
              <a:tr h="627450">
                <a:tc>
                  <a:txBody>
                    <a:bodyPr>
                      <a:noAutofit/>
                    </a:bodyPr>
                    <a:lstStyle/>
                    <a:p>
                      <a:pPr indent="0" lvl="0" marL="0" rtl="1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From SN to Putamen and Caudate nucleus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From these nuclei to </a:t>
                      </a: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globus</a:t>
                      </a: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 pallidus and SN 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From cortex to caudate nucleus and putamen counterbalance DA.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19" name="Google Shape;519;p81"/>
          <p:cNvSpPr txBox="1"/>
          <p:nvPr/>
        </p:nvSpPr>
        <p:spPr>
          <a:xfrm>
            <a:off x="47625" y="7181925"/>
            <a:ext cx="3819300" cy="1704900"/>
          </a:xfrm>
          <a:prstGeom prst="rect">
            <a:avLst/>
          </a:prstGeom>
          <a:noFill/>
          <a:ln cap="flat" cmpd="sng" w="9525">
            <a:solidFill>
              <a:srgbClr val="45818E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Several NTs (</a:t>
            </a:r>
            <a:r>
              <a:rPr b="1"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NA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, </a:t>
            </a:r>
            <a:r>
              <a:rPr b="1"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5HT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, </a:t>
            </a:r>
            <a:r>
              <a:rPr b="1"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Enk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)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from the brain stem.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Multiple excitatory glutamate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pathways (not shown) that balance the inhibitory effects of GABA, Dopamine and 5HT.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Enkephalin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are also present and may act as co-transmitters.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520" name="Google Shape;520;p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16575" y="6946900"/>
            <a:ext cx="2941426" cy="1939925"/>
          </a:xfrm>
          <a:prstGeom prst="rect">
            <a:avLst/>
          </a:prstGeom>
          <a:noFill/>
          <a:ln>
            <a:noFill/>
          </a:ln>
        </p:spPr>
      </p:pic>
      <p:sp>
        <p:nvSpPr>
          <p:cNvPr id="521" name="Google Shape;521;p81"/>
          <p:cNvSpPr txBox="1"/>
          <p:nvPr>
            <p:ph type="title"/>
          </p:nvPr>
        </p:nvSpPr>
        <p:spPr>
          <a:xfrm>
            <a:off x="355350" y="576625"/>
            <a:ext cx="6147300" cy="634200"/>
          </a:xfrm>
          <a:prstGeom prst="rect">
            <a:avLst/>
          </a:prstGeom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Basal Ganglial Neurotransmitters &amp; Pathways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(Direct and Indirect)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descr="نتيجة بحث الصور عن ‪basal ganglia direct and indirect loop‬‏" id="522" name="Google Shape;522;p8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19350" y="1432375"/>
            <a:ext cx="3819300" cy="2450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82"/>
          <p:cNvSpPr txBox="1"/>
          <p:nvPr/>
        </p:nvSpPr>
        <p:spPr>
          <a:xfrm>
            <a:off x="57150" y="5286375"/>
            <a:ext cx="3533700" cy="5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Ind</a:t>
            </a: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irect Basal Ganglial Pathway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528" name="Google Shape;528;p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0" y="5905498"/>
            <a:ext cx="4933625" cy="39459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29" name="Google Shape;529;p82"/>
          <p:cNvCxnSpPr/>
          <p:nvPr/>
        </p:nvCxnSpPr>
        <p:spPr>
          <a:xfrm>
            <a:off x="3524175" y="5412188"/>
            <a:ext cx="1790700" cy="524100"/>
          </a:xfrm>
          <a:prstGeom prst="curvedConnector3">
            <a:avLst>
              <a:gd fmla="val 92553" name="adj1"/>
            </a:avLst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30" name="Google Shape;530;p82"/>
          <p:cNvSpPr txBox="1"/>
          <p:nvPr/>
        </p:nvSpPr>
        <p:spPr>
          <a:xfrm rot="1095077">
            <a:off x="4538557" y="5288226"/>
            <a:ext cx="858278" cy="2764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Result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cxnSp>
        <p:nvCxnSpPr>
          <p:cNvPr id="531" name="Google Shape;531;p82"/>
          <p:cNvCxnSpPr/>
          <p:nvPr/>
        </p:nvCxnSpPr>
        <p:spPr>
          <a:xfrm rot="10800000">
            <a:off x="5086275" y="7810525"/>
            <a:ext cx="276300" cy="18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32" name="Google Shape;532;p82"/>
          <p:cNvSpPr txBox="1"/>
          <p:nvPr/>
        </p:nvSpPr>
        <p:spPr>
          <a:xfrm>
            <a:off x="5457825" y="8669125"/>
            <a:ext cx="1352700" cy="1182300"/>
          </a:xfrm>
          <a:prstGeom prst="rect">
            <a:avLst/>
          </a:prstGeom>
          <a:noFill/>
          <a:ln cap="flat" cmpd="sng" w="9525">
            <a:solidFill>
              <a:srgbClr val="76A5AF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DA from the SNPC activates </a:t>
            </a:r>
            <a:r>
              <a:rPr b="1" lang="en-GB" sz="12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DA2 </a:t>
            </a:r>
            <a:r>
              <a:rPr lang="en-GB" sz="1200">
                <a:latin typeface="Cairo"/>
                <a:ea typeface="Cairo"/>
                <a:cs typeface="Cairo"/>
                <a:sym typeface="Cairo"/>
              </a:rPr>
              <a:t>receptors in striatal Neurons in the indirect pathway</a:t>
            </a:r>
            <a:endParaRPr sz="1200">
              <a:latin typeface="Cairo"/>
              <a:ea typeface="Cairo"/>
              <a:cs typeface="Cairo"/>
              <a:sym typeface="Cairo"/>
            </a:endParaRPr>
          </a:p>
        </p:txBody>
      </p:sp>
      <p:cxnSp>
        <p:nvCxnSpPr>
          <p:cNvPr id="533" name="Google Shape;533;p82"/>
          <p:cNvCxnSpPr/>
          <p:nvPr/>
        </p:nvCxnSpPr>
        <p:spPr>
          <a:xfrm rot="10800000">
            <a:off x="5210325" y="9096250"/>
            <a:ext cx="247500" cy="114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34" name="Google Shape;534;p82"/>
          <p:cNvSpPr/>
          <p:nvPr/>
        </p:nvSpPr>
        <p:spPr>
          <a:xfrm>
            <a:off x="4192950" y="9096250"/>
            <a:ext cx="562200" cy="2097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35" name="Google Shape;535;p82"/>
          <p:cNvCxnSpPr/>
          <p:nvPr/>
        </p:nvCxnSpPr>
        <p:spPr>
          <a:xfrm>
            <a:off x="1533525" y="9496425"/>
            <a:ext cx="1076400" cy="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36" name="Google Shape;536;p82"/>
          <p:cNvSpPr txBox="1"/>
          <p:nvPr/>
        </p:nvSpPr>
        <p:spPr>
          <a:xfrm>
            <a:off x="104775" y="333375"/>
            <a:ext cx="3533700" cy="5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Direct Basal Ganglial Pathway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537" name="Google Shape;537;p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8600" y="1098472"/>
            <a:ext cx="5200799" cy="4071749"/>
          </a:xfrm>
          <a:prstGeom prst="rect">
            <a:avLst/>
          </a:prstGeom>
          <a:noFill/>
          <a:ln>
            <a:noFill/>
          </a:ln>
        </p:spPr>
      </p:pic>
      <p:sp>
        <p:nvSpPr>
          <p:cNvPr id="538" name="Google Shape;538;p82"/>
          <p:cNvSpPr txBox="1"/>
          <p:nvPr/>
        </p:nvSpPr>
        <p:spPr>
          <a:xfrm>
            <a:off x="1676400" y="743025"/>
            <a:ext cx="2267100" cy="504900"/>
          </a:xfrm>
          <a:prstGeom prst="rect">
            <a:avLst/>
          </a:prstGeom>
          <a:noFill/>
          <a:ln cap="flat" cmpd="sng" w="9525">
            <a:solidFill>
              <a:srgbClr val="76A5AF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Direct connection of basal ganglia and cortex </a:t>
            </a:r>
            <a:r>
              <a:rPr b="1" lang="en-GB" sz="1200">
                <a:latin typeface="Cairo"/>
                <a:ea typeface="Cairo"/>
                <a:cs typeface="Cairo"/>
                <a:sym typeface="Cairo"/>
              </a:rPr>
              <a:t>via thalamus.</a:t>
            </a:r>
            <a:endParaRPr b="1" sz="12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highlight>
                <a:srgbClr val="FFFF00"/>
              </a:highlight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39" name="Google Shape;539;p82"/>
          <p:cNvSpPr txBox="1"/>
          <p:nvPr/>
        </p:nvSpPr>
        <p:spPr>
          <a:xfrm>
            <a:off x="323850" y="2729500"/>
            <a:ext cx="847800" cy="809700"/>
          </a:xfrm>
          <a:prstGeom prst="rect">
            <a:avLst/>
          </a:prstGeom>
          <a:noFill/>
          <a:ln cap="flat" cmpd="sng" w="9525">
            <a:solidFill>
              <a:srgbClr val="76A5AF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highlight>
                  <a:srgbClr val="F9CB9C"/>
                </a:highlight>
                <a:latin typeface="Cairo"/>
                <a:ea typeface="Cairo"/>
                <a:cs typeface="Cairo"/>
                <a:sym typeface="Cairo"/>
              </a:rPr>
              <a:t>Decrease secretion of GABA</a:t>
            </a:r>
            <a:endParaRPr sz="1200">
              <a:highlight>
                <a:srgbClr val="F9CB9C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highlight>
                <a:srgbClr val="F9CB9C"/>
              </a:highlight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40" name="Google Shape;540;p82"/>
          <p:cNvSpPr txBox="1"/>
          <p:nvPr/>
        </p:nvSpPr>
        <p:spPr>
          <a:xfrm>
            <a:off x="2895600" y="4971900"/>
            <a:ext cx="1247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highlight>
                  <a:srgbClr val="F4CCCC"/>
                </a:highlight>
                <a:latin typeface="Cairo"/>
                <a:ea typeface="Cairo"/>
                <a:cs typeface="Cairo"/>
                <a:sym typeface="Cairo"/>
              </a:rPr>
              <a:t>subthalamic</a:t>
            </a:r>
            <a:endParaRPr sz="1200">
              <a:highlight>
                <a:srgbClr val="F4CCCC"/>
              </a:highlight>
              <a:latin typeface="Cairo"/>
              <a:ea typeface="Cairo"/>
              <a:cs typeface="Cairo"/>
              <a:sym typeface="Cairo"/>
            </a:endParaRPr>
          </a:p>
        </p:txBody>
      </p:sp>
      <p:cxnSp>
        <p:nvCxnSpPr>
          <p:cNvPr id="541" name="Google Shape;541;p82"/>
          <p:cNvCxnSpPr/>
          <p:nvPr/>
        </p:nvCxnSpPr>
        <p:spPr>
          <a:xfrm flipH="1" rot="10800000">
            <a:off x="3381375" y="4971900"/>
            <a:ext cx="409500" cy="954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42" name="Google Shape;542;p82"/>
          <p:cNvSpPr txBox="1"/>
          <p:nvPr/>
        </p:nvSpPr>
        <p:spPr>
          <a:xfrm>
            <a:off x="5443500" y="5067300"/>
            <a:ext cx="1247700" cy="2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highlight>
                  <a:srgbClr val="F4CCCC"/>
                </a:highlight>
                <a:latin typeface="Cairo"/>
                <a:ea typeface="Cairo"/>
                <a:cs typeface="Cairo"/>
                <a:sym typeface="Cairo"/>
              </a:rPr>
              <a:t>substantia nigra pars compacta</a:t>
            </a:r>
            <a:endParaRPr/>
          </a:p>
        </p:txBody>
      </p:sp>
      <p:cxnSp>
        <p:nvCxnSpPr>
          <p:cNvPr id="543" name="Google Shape;543;p82"/>
          <p:cNvCxnSpPr/>
          <p:nvPr/>
        </p:nvCxnSpPr>
        <p:spPr>
          <a:xfrm rot="10800000">
            <a:off x="5313000" y="5055925"/>
            <a:ext cx="562200" cy="11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44" name="Google Shape;544;p82"/>
          <p:cNvCxnSpPr/>
          <p:nvPr/>
        </p:nvCxnSpPr>
        <p:spPr>
          <a:xfrm>
            <a:off x="3419475" y="571500"/>
            <a:ext cx="1790700" cy="524100"/>
          </a:xfrm>
          <a:prstGeom prst="curvedConnector3">
            <a:avLst>
              <a:gd fmla="val 92553" name="adj1"/>
            </a:avLst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45" name="Google Shape;545;p82"/>
          <p:cNvSpPr txBox="1"/>
          <p:nvPr/>
        </p:nvSpPr>
        <p:spPr>
          <a:xfrm rot="1039593">
            <a:off x="4433895" y="447699"/>
            <a:ext cx="858245" cy="2765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Result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cxnSp>
        <p:nvCxnSpPr>
          <p:cNvPr id="546" name="Google Shape;546;p82"/>
          <p:cNvCxnSpPr/>
          <p:nvPr/>
        </p:nvCxnSpPr>
        <p:spPr>
          <a:xfrm>
            <a:off x="1771650" y="4838700"/>
            <a:ext cx="1076400" cy="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7" name="Google Shape;547;p82"/>
          <p:cNvSpPr txBox="1"/>
          <p:nvPr/>
        </p:nvSpPr>
        <p:spPr>
          <a:xfrm>
            <a:off x="5372100" y="3076575"/>
            <a:ext cx="1409700" cy="1089600"/>
          </a:xfrm>
          <a:prstGeom prst="rect">
            <a:avLst/>
          </a:prstGeom>
          <a:noFill/>
          <a:ln cap="flat" cmpd="sng" w="9525">
            <a:solidFill>
              <a:srgbClr val="76A5AF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DA from the SNPC activates </a:t>
            </a:r>
            <a:r>
              <a:rPr b="1" lang="en-GB" sz="12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DA1 </a:t>
            </a:r>
            <a:r>
              <a:rPr lang="en-GB" sz="1200">
                <a:latin typeface="Cairo"/>
                <a:ea typeface="Cairo"/>
                <a:cs typeface="Cairo"/>
                <a:sym typeface="Cairo"/>
              </a:rPr>
              <a:t>receptors in striatal Neurons of the direct pathway</a:t>
            </a:r>
            <a:endParaRPr sz="1200">
              <a:latin typeface="Cairo"/>
              <a:ea typeface="Cairo"/>
              <a:cs typeface="Cairo"/>
              <a:sym typeface="Cairo"/>
            </a:endParaRPr>
          </a:p>
        </p:txBody>
      </p:sp>
      <p:cxnSp>
        <p:nvCxnSpPr>
          <p:cNvPr id="548" name="Google Shape;548;p82"/>
          <p:cNvCxnSpPr/>
          <p:nvPr/>
        </p:nvCxnSpPr>
        <p:spPr>
          <a:xfrm>
            <a:off x="1238250" y="3182050"/>
            <a:ext cx="590400" cy="294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49" name="Google Shape;549;p82"/>
          <p:cNvCxnSpPr>
            <a:stCxn id="547" idx="1"/>
          </p:cNvCxnSpPr>
          <p:nvPr/>
        </p:nvCxnSpPr>
        <p:spPr>
          <a:xfrm rot="10800000">
            <a:off x="5057700" y="3609975"/>
            <a:ext cx="314400" cy="114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50" name="Google Shape;550;p82"/>
          <p:cNvSpPr/>
          <p:nvPr/>
        </p:nvSpPr>
        <p:spPr>
          <a:xfrm>
            <a:off x="3733800" y="3771900"/>
            <a:ext cx="562200" cy="2763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1" name="Google Shape;551;p82"/>
          <p:cNvSpPr txBox="1"/>
          <p:nvPr/>
        </p:nvSpPr>
        <p:spPr>
          <a:xfrm>
            <a:off x="4771950" y="2524750"/>
            <a:ext cx="1724100" cy="342900"/>
          </a:xfrm>
          <a:prstGeom prst="rect">
            <a:avLst/>
          </a:prstGeom>
          <a:noFill/>
          <a:ln cap="flat" cmpd="sng" w="9525">
            <a:solidFill>
              <a:srgbClr val="76A5AF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55B787"/>
                </a:solidFill>
                <a:highlight>
                  <a:srgbClr val="D9EAD3"/>
                </a:highlight>
                <a:latin typeface="Cairo"/>
                <a:ea typeface="Cairo"/>
                <a:cs typeface="Cairo"/>
                <a:sym typeface="Cairo"/>
              </a:rPr>
              <a:t>Cortico-striatal fibers</a:t>
            </a:r>
            <a:endParaRPr sz="1200">
              <a:solidFill>
                <a:srgbClr val="55B787"/>
              </a:solidFill>
              <a:highlight>
                <a:srgbClr val="D9EAD3"/>
              </a:highlight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52" name="Google Shape;552;p82"/>
          <p:cNvSpPr txBox="1"/>
          <p:nvPr/>
        </p:nvSpPr>
        <p:spPr>
          <a:xfrm>
            <a:off x="5302950" y="4295775"/>
            <a:ext cx="1478700" cy="342900"/>
          </a:xfrm>
          <a:prstGeom prst="rect">
            <a:avLst/>
          </a:prstGeom>
          <a:noFill/>
          <a:ln cap="flat" cmpd="sng" w="9525">
            <a:solidFill>
              <a:srgbClr val="76A5AF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55B787"/>
                </a:solidFill>
                <a:highlight>
                  <a:srgbClr val="D9EAD3"/>
                </a:highlight>
                <a:latin typeface="Cairo"/>
                <a:ea typeface="Cairo"/>
                <a:cs typeface="Cairo"/>
                <a:sym typeface="Cairo"/>
              </a:rPr>
              <a:t>Nigro-striatal fibers</a:t>
            </a:r>
            <a:endParaRPr sz="1200">
              <a:solidFill>
                <a:srgbClr val="55B787"/>
              </a:solidFill>
              <a:highlight>
                <a:srgbClr val="D9EAD3"/>
              </a:highlight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83"/>
          <p:cNvSpPr txBox="1"/>
          <p:nvPr/>
        </p:nvSpPr>
        <p:spPr>
          <a:xfrm>
            <a:off x="195300" y="5072063"/>
            <a:ext cx="2905200" cy="5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Basal Ganglia Functions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558" name="Google Shape;558;p83"/>
          <p:cNvSpPr txBox="1"/>
          <p:nvPr/>
        </p:nvSpPr>
        <p:spPr>
          <a:xfrm>
            <a:off x="304950" y="5695950"/>
            <a:ext cx="4338600" cy="942900"/>
          </a:xfrm>
          <a:prstGeom prst="rect">
            <a:avLst/>
          </a:prstGeom>
          <a:noFill/>
          <a:ln cap="flat" cmpd="sng" w="9525">
            <a:solidFill>
              <a:srgbClr val="76A5AF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Control of movements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Planning and programming of movements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Cognitive control in movements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59" name="Google Shape;559;p83"/>
          <p:cNvSpPr txBox="1"/>
          <p:nvPr/>
        </p:nvSpPr>
        <p:spPr>
          <a:xfrm>
            <a:off x="304950" y="6829488"/>
            <a:ext cx="2685900" cy="5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The Putamen Circuit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560" name="Google Shape;560;p83"/>
          <p:cNvSpPr txBox="1"/>
          <p:nvPr/>
        </p:nvSpPr>
        <p:spPr>
          <a:xfrm>
            <a:off x="199950" y="7372413"/>
            <a:ext cx="6286500" cy="8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highlight>
                  <a:srgbClr val="EA9999"/>
                </a:highlight>
                <a:latin typeface="Cairo"/>
                <a:ea typeface="Cairo"/>
                <a:cs typeface="Cairo"/>
                <a:sym typeface="Cairo"/>
              </a:rPr>
              <a:t>Executes Learned Patterns of Motor Activity:</a:t>
            </a:r>
            <a:endParaRPr b="1">
              <a:highlight>
                <a:srgbClr val="EA9999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Basal ganglia function in association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with the corticospinal system to control complex patterns of motor activity. </a:t>
            </a:r>
            <a:endParaRPr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61" name="Google Shape;561;p83"/>
          <p:cNvSpPr txBox="1"/>
          <p:nvPr/>
        </p:nvSpPr>
        <p:spPr>
          <a:xfrm>
            <a:off x="180900" y="8210613"/>
            <a:ext cx="3133800" cy="16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highlight>
                  <a:srgbClr val="B6D7A8"/>
                </a:highlight>
                <a:latin typeface="Cairo"/>
                <a:ea typeface="Cairo"/>
                <a:cs typeface="Cairo"/>
                <a:sym typeface="Cairo"/>
              </a:rPr>
              <a:t>Examples are:</a:t>
            </a:r>
            <a:r>
              <a:rPr lang="en-GB">
                <a:highlight>
                  <a:srgbClr val="B6D7A8"/>
                </a:highlight>
                <a:latin typeface="Cairo"/>
                <a:ea typeface="Cairo"/>
                <a:cs typeface="Cairo"/>
                <a:sym typeface="Cairo"/>
              </a:rPr>
              <a:t> </a:t>
            </a:r>
            <a:endParaRPr>
              <a:highlight>
                <a:srgbClr val="B6D7A8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– writing of letters of the alphabet.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– cutting paper with scissors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– hammering nails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– shooting a basketball through a hoop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– passing a football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– throwing a baseball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62" name="Google Shape;562;p83"/>
          <p:cNvSpPr txBox="1"/>
          <p:nvPr/>
        </p:nvSpPr>
        <p:spPr>
          <a:xfrm>
            <a:off x="3505275" y="8219988"/>
            <a:ext cx="3181200" cy="141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–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the movements of shoveling dirt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– most aspects of vocalization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– controlled movements of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the eyes 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– virtually any other of our skilled movements, most of them performed subconsciously. </a:t>
            </a:r>
            <a:endParaRPr/>
          </a:p>
        </p:txBody>
      </p:sp>
      <p:sp>
        <p:nvSpPr>
          <p:cNvPr id="563" name="Google Shape;563;p83"/>
          <p:cNvSpPr txBox="1"/>
          <p:nvPr/>
        </p:nvSpPr>
        <p:spPr>
          <a:xfrm>
            <a:off x="114300" y="685800"/>
            <a:ext cx="5096100" cy="5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Both Direct &amp; Indirect Basal Ganglial Pathway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564" name="Google Shape;564;p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4107" y="1473875"/>
            <a:ext cx="3433892" cy="2865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" name="Google Shape;565;p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2" y="1473875"/>
            <a:ext cx="3188225" cy="286554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6" name="Google Shape;566;p83"/>
          <p:cNvCxnSpPr/>
          <p:nvPr/>
        </p:nvCxnSpPr>
        <p:spPr>
          <a:xfrm>
            <a:off x="3362325" y="1476375"/>
            <a:ext cx="0" cy="2895600"/>
          </a:xfrm>
          <a:prstGeom prst="straightConnector1">
            <a:avLst/>
          </a:prstGeom>
          <a:noFill/>
          <a:ln cap="flat" cmpd="sng" w="9525">
            <a:solidFill>
              <a:srgbClr val="76A5AF"/>
            </a:solidFill>
            <a:prstDash val="lgDashDot"/>
            <a:round/>
            <a:headEnd len="med" w="med" type="none"/>
            <a:tailEnd len="med" w="med" type="none"/>
          </a:ln>
        </p:spPr>
      </p:cxnSp>
      <p:sp>
        <p:nvSpPr>
          <p:cNvPr id="567" name="Google Shape;567;p83"/>
          <p:cNvSpPr txBox="1"/>
          <p:nvPr/>
        </p:nvSpPr>
        <p:spPr>
          <a:xfrm>
            <a:off x="247650" y="4371975"/>
            <a:ext cx="2800500" cy="581100"/>
          </a:xfrm>
          <a:prstGeom prst="rect">
            <a:avLst/>
          </a:prstGeom>
          <a:noFill/>
          <a:ln cap="flat" cmpd="sng" w="9525">
            <a:solidFill>
              <a:srgbClr val="76A5AF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Direct increase motor activity facilitate movement</a:t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68" name="Google Shape;568;p83"/>
          <p:cNvSpPr txBox="1"/>
          <p:nvPr/>
        </p:nvSpPr>
        <p:spPr>
          <a:xfrm>
            <a:off x="3781425" y="4371975"/>
            <a:ext cx="2800500" cy="581100"/>
          </a:xfrm>
          <a:prstGeom prst="rect">
            <a:avLst/>
          </a:prstGeom>
          <a:noFill/>
          <a:ln cap="flat" cmpd="sng" w="9525">
            <a:solidFill>
              <a:srgbClr val="76A5AF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Indirect decrease motor activity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“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suppress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the movement”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