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7" r:id="rId5"/>
    <p:sldMasterId id="2147483708" r:id="rId6"/>
    <p:sldMasterId id="2147483709" r:id="rId7"/>
    <p:sldMasterId id="2147483710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y="9900000" cx="6858000"/>
  <p:notesSz cx="6858000" cy="9144000"/>
  <p:embeddedFontLst>
    <p:embeddedFont>
      <p:font typeface="Dosis"/>
      <p:regular r:id="rId22"/>
      <p:bold r:id="rId23"/>
    </p:embeddedFont>
    <p:embeddedFont>
      <p:font typeface="Cairo SemiBold"/>
      <p:regular r:id="rId24"/>
      <p:bold r:id="rId25"/>
    </p:embeddedFont>
    <p:embeddedFont>
      <p:font typeface="Economica"/>
      <p:regular r:id="rId26"/>
      <p:bold r:id="rId27"/>
      <p:italic r:id="rId28"/>
      <p:boldItalic r:id="rId29"/>
    </p:embeddedFont>
    <p:embeddedFont>
      <p:font typeface="Cairo"/>
      <p:regular r:id="rId30"/>
      <p:bold r:id="rId31"/>
    </p:embeddedFont>
    <p:embeddedFont>
      <p:font typeface="Josefin Sans"/>
      <p:regular r:id="rId32"/>
      <p:bold r:id="rId33"/>
      <p:italic r:id="rId34"/>
      <p:boldItalic r:id="rId35"/>
    </p:embeddedFont>
    <p:embeddedFont>
      <p:font typeface="Philosopher"/>
      <p:regular r:id="rId36"/>
      <p:bold r:id="rId37"/>
      <p:italic r:id="rId38"/>
      <p:boldItalic r:id="rId39"/>
    </p:embeddedFont>
    <p:embeddedFont>
      <p:font typeface="Comfortaa"/>
      <p:regular r:id="rId40"/>
      <p:bold r:id="rId41"/>
    </p:embeddedFont>
    <p:embeddedFont>
      <p:font typeface="Open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8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1E5BDC7-8831-4A80-8EF9-754A1BCBEE02}">
  <a:tblStyle styleId="{C1E5BDC7-8831-4A80-8EF9-754A1BCBEE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8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mfortaa-regular.fntdata"/><Relationship Id="rId20" Type="http://schemas.openxmlformats.org/officeDocument/2006/relationships/slide" Target="slides/slide11.xml"/><Relationship Id="rId42" Type="http://schemas.openxmlformats.org/officeDocument/2006/relationships/font" Target="fonts/OpenSans-regular.fntdata"/><Relationship Id="rId41" Type="http://schemas.openxmlformats.org/officeDocument/2006/relationships/font" Target="fonts/Comfortaa-bold.fntdata"/><Relationship Id="rId22" Type="http://schemas.openxmlformats.org/officeDocument/2006/relationships/font" Target="fonts/Dosis-regular.fntdata"/><Relationship Id="rId44" Type="http://schemas.openxmlformats.org/officeDocument/2006/relationships/font" Target="fonts/OpenSans-italic.fntdata"/><Relationship Id="rId21" Type="http://schemas.openxmlformats.org/officeDocument/2006/relationships/slide" Target="slides/slide12.xml"/><Relationship Id="rId43" Type="http://schemas.openxmlformats.org/officeDocument/2006/relationships/font" Target="fonts/OpenSans-bold.fntdata"/><Relationship Id="rId24" Type="http://schemas.openxmlformats.org/officeDocument/2006/relationships/font" Target="fonts/CairoSemiBold-regular.fntdata"/><Relationship Id="rId23" Type="http://schemas.openxmlformats.org/officeDocument/2006/relationships/font" Target="fonts/Dosis-bold.fntdata"/><Relationship Id="rId45" Type="http://schemas.openxmlformats.org/officeDocument/2006/relationships/font" Target="fonts/OpenSans-boldItalic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font" Target="fonts/Economica-regular.fntdata"/><Relationship Id="rId25" Type="http://schemas.openxmlformats.org/officeDocument/2006/relationships/font" Target="fonts/CairoSemiBold-bold.fntdata"/><Relationship Id="rId28" Type="http://schemas.openxmlformats.org/officeDocument/2006/relationships/font" Target="fonts/Economica-italic.fntdata"/><Relationship Id="rId27" Type="http://schemas.openxmlformats.org/officeDocument/2006/relationships/font" Target="fonts/Economica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Economica-boldItalic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Cairo-bold.fntdata"/><Relationship Id="rId30" Type="http://schemas.openxmlformats.org/officeDocument/2006/relationships/font" Target="fonts/Cairo-regular.fntdata"/><Relationship Id="rId11" Type="http://schemas.openxmlformats.org/officeDocument/2006/relationships/slide" Target="slides/slide2.xml"/><Relationship Id="rId33" Type="http://schemas.openxmlformats.org/officeDocument/2006/relationships/font" Target="fonts/JosefinSans-bold.fntdata"/><Relationship Id="rId10" Type="http://schemas.openxmlformats.org/officeDocument/2006/relationships/slide" Target="slides/slide1.xml"/><Relationship Id="rId32" Type="http://schemas.openxmlformats.org/officeDocument/2006/relationships/font" Target="fonts/JosefinSans-regular.fntdata"/><Relationship Id="rId13" Type="http://schemas.openxmlformats.org/officeDocument/2006/relationships/slide" Target="slides/slide4.xml"/><Relationship Id="rId35" Type="http://schemas.openxmlformats.org/officeDocument/2006/relationships/font" Target="fonts/JosefinSans-boldItalic.fntdata"/><Relationship Id="rId12" Type="http://schemas.openxmlformats.org/officeDocument/2006/relationships/slide" Target="slides/slide3.xml"/><Relationship Id="rId34" Type="http://schemas.openxmlformats.org/officeDocument/2006/relationships/font" Target="fonts/JosefinSans-italic.fntdata"/><Relationship Id="rId15" Type="http://schemas.openxmlformats.org/officeDocument/2006/relationships/slide" Target="slides/slide6.xml"/><Relationship Id="rId37" Type="http://schemas.openxmlformats.org/officeDocument/2006/relationships/font" Target="fonts/Philosopher-bold.fntdata"/><Relationship Id="rId14" Type="http://schemas.openxmlformats.org/officeDocument/2006/relationships/slide" Target="slides/slide5.xml"/><Relationship Id="rId36" Type="http://schemas.openxmlformats.org/officeDocument/2006/relationships/font" Target="fonts/Philosopher-regular.fntdata"/><Relationship Id="rId17" Type="http://schemas.openxmlformats.org/officeDocument/2006/relationships/slide" Target="slides/slide8.xml"/><Relationship Id="rId39" Type="http://schemas.openxmlformats.org/officeDocument/2006/relationships/font" Target="fonts/Philosopher-boldItalic.fntdata"/><Relationship Id="rId16" Type="http://schemas.openxmlformats.org/officeDocument/2006/relationships/slide" Target="slides/slide7.xml"/><Relationship Id="rId38" Type="http://schemas.openxmlformats.org/officeDocument/2006/relationships/font" Target="fonts/Philosopher-italic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3dafc4b36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لِلْإِنسَانِ إِلَّا مَا سَعَىٰ (39) وَأَنَّ سَعْيَهُ سَوْفَ يُرَىٰ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BETTER right</a:t>
            </a:r>
            <a:endParaRPr/>
          </a:p>
        </p:txBody>
      </p:sp>
      <p:sp>
        <p:nvSpPr>
          <p:cNvPr id="313" name="Google Shape;313;g43dafc4b36_2_68:notes"/>
          <p:cNvSpPr/>
          <p:nvPr>
            <p:ph idx="2" type="sldImg"/>
          </p:nvPr>
        </p:nvSpPr>
        <p:spPr>
          <a:xfrm>
            <a:off x="1141839" y="685800"/>
            <a:ext cx="457486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43aac267c1_4_166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43aac267c1_4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43aac267c1_4_174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43aac267c1_4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0fbc70688a73dc_69:notes"/>
          <p:cNvSpPr/>
          <p:nvPr>
            <p:ph idx="2" type="sldImg"/>
          </p:nvPr>
        </p:nvSpPr>
        <p:spPr>
          <a:xfrm>
            <a:off x="2241636" y="685800"/>
            <a:ext cx="237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80fbc70688a73dc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3dfeaa62d_0_2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3dfeaa62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35ba5536bce7917_15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535ba5536bce7917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3338704e6_0_0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3338704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35ba5536bce7917_45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35ba5536bce7917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35ba5536bce7917_64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35ba5536bce7917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43aac267c1_4_134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43aac267c1_4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43338704e6_0_21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43338704e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43aac267c1_4_155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43aac267c1_4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781" y="1433128"/>
            <a:ext cx="6390300" cy="395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775" y="5455009"/>
            <a:ext cx="6390300" cy="15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33775" y="2129024"/>
            <a:ext cx="6390300" cy="3779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33775" y="6067275"/>
            <a:ext cx="6390300" cy="2503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>
            <a:off x="5830559" y="126362"/>
            <a:ext cx="811219" cy="216522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2283525" y="2779844"/>
            <a:ext cx="2290800" cy="2958618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2283525" y="5998667"/>
            <a:ext cx="2290800" cy="1349898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 flipH="1">
            <a:off x="5814828" y="128173"/>
            <a:ext cx="811219" cy="216522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1" name="Google Shape;61;p15"/>
          <p:cNvSpPr/>
          <p:nvPr/>
        </p:nvSpPr>
        <p:spPr>
          <a:xfrm flipH="1" rot="10800000">
            <a:off x="164544" y="7567917"/>
            <a:ext cx="811219" cy="216522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274050" y="515146"/>
            <a:ext cx="6147300" cy="9022811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15"/>
          <p:cNvSpPr txBox="1"/>
          <p:nvPr/>
        </p:nvSpPr>
        <p:spPr>
          <a:xfrm>
            <a:off x="164550" y="0"/>
            <a:ext cx="6366300" cy="218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Objective number or name…...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65" name="Google Shape;65;p15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">
  <p:cSld name="SECTION_HEADER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 flipH="1">
            <a:off x="5814828" y="128173"/>
            <a:ext cx="811219" cy="216522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8" name="Google Shape;68;p16"/>
          <p:cNvSpPr/>
          <p:nvPr/>
        </p:nvSpPr>
        <p:spPr>
          <a:xfrm flipH="1" rot="10800000">
            <a:off x="164544" y="7567917"/>
            <a:ext cx="811219" cy="216522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274050" y="515146"/>
            <a:ext cx="6147300" cy="9022811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164550" y="0"/>
            <a:ext cx="6366300" cy="218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hello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72" name="Google Shape;72;p16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 flipH="1">
            <a:off x="5814828" y="128173"/>
            <a:ext cx="811219" cy="216522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5" name="Google Shape;75;p17"/>
          <p:cNvSpPr/>
          <p:nvPr/>
        </p:nvSpPr>
        <p:spPr>
          <a:xfrm flipH="1" rot="10800000">
            <a:off x="164544" y="7567917"/>
            <a:ext cx="811219" cy="216522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274050" y="515146"/>
            <a:ext cx="6147300" cy="9022811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7"/>
          <p:cNvSpPr txBox="1"/>
          <p:nvPr/>
        </p:nvSpPr>
        <p:spPr>
          <a:xfrm>
            <a:off x="164550" y="0"/>
            <a:ext cx="6366300" cy="218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hi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79" name="Google Shape;79;p17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0" y="9711759"/>
            <a:ext cx="6858000" cy="1883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8"/>
          <p:cNvSpPr txBox="1"/>
          <p:nvPr>
            <p:ph type="title"/>
          </p:nvPr>
        </p:nvSpPr>
        <p:spPr>
          <a:xfrm>
            <a:off x="233775" y="608080"/>
            <a:ext cx="6390300" cy="1600023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233775" y="2358263"/>
            <a:ext cx="6390300" cy="6455576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33775" y="608080"/>
            <a:ext cx="6390300" cy="1600023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33775" y="2358263"/>
            <a:ext cx="3000000" cy="6455576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3624300" y="2358263"/>
            <a:ext cx="3000000" cy="6455576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233775" y="608080"/>
            <a:ext cx="6390300" cy="1600023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233775" y="1069396"/>
            <a:ext cx="2106000" cy="1454567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5" name="Google Shape;95;p21"/>
          <p:cNvSpPr txBox="1"/>
          <p:nvPr>
            <p:ph idx="1" type="body"/>
          </p:nvPr>
        </p:nvSpPr>
        <p:spPr>
          <a:xfrm>
            <a:off x="233775" y="2693508"/>
            <a:ext cx="2106000" cy="5360303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775" y="4139869"/>
            <a:ext cx="6390300" cy="162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/>
          <p:nvPr/>
        </p:nvSpPr>
        <p:spPr>
          <a:xfrm>
            <a:off x="0" y="9711759"/>
            <a:ext cx="6858000" cy="1883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2"/>
          <p:cNvSpPr txBox="1"/>
          <p:nvPr>
            <p:ph type="title"/>
          </p:nvPr>
        </p:nvSpPr>
        <p:spPr>
          <a:xfrm>
            <a:off x="367688" y="866430"/>
            <a:ext cx="4409100" cy="7873854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/>
          <p:nvPr/>
        </p:nvSpPr>
        <p:spPr>
          <a:xfrm>
            <a:off x="3429000" y="-48"/>
            <a:ext cx="3429000" cy="99000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3" name="Google Shape;103;p23"/>
          <p:cNvCxnSpPr/>
          <p:nvPr/>
        </p:nvCxnSpPr>
        <p:spPr>
          <a:xfrm>
            <a:off x="3772256" y="8652756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23"/>
          <p:cNvSpPr txBox="1"/>
          <p:nvPr>
            <p:ph type="title"/>
          </p:nvPr>
        </p:nvSpPr>
        <p:spPr>
          <a:xfrm>
            <a:off x="199125" y="1788631"/>
            <a:ext cx="3033900" cy="3437876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5" name="Google Shape;105;p23"/>
          <p:cNvSpPr txBox="1"/>
          <p:nvPr>
            <p:ph idx="1" type="subTitle"/>
          </p:nvPr>
        </p:nvSpPr>
        <p:spPr>
          <a:xfrm>
            <a:off x="199125" y="5329660"/>
            <a:ext cx="3033900" cy="3029697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06" name="Google Shape;106;p23"/>
          <p:cNvSpPr txBox="1"/>
          <p:nvPr>
            <p:ph idx="2" type="body"/>
          </p:nvPr>
        </p:nvSpPr>
        <p:spPr>
          <a:xfrm>
            <a:off x="3704625" y="1393911"/>
            <a:ext cx="2877600" cy="7112081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239625" y="8120416"/>
            <a:ext cx="4499100" cy="1152557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/>
          <p:nvPr/>
        </p:nvSpPr>
        <p:spPr>
          <a:xfrm>
            <a:off x="0" y="9711759"/>
            <a:ext cx="6858000" cy="1883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5"/>
          <p:cNvSpPr txBox="1"/>
          <p:nvPr>
            <p:ph hasCustomPrompt="1" type="title"/>
          </p:nvPr>
        </p:nvSpPr>
        <p:spPr>
          <a:xfrm>
            <a:off x="233775" y="1842235"/>
            <a:ext cx="6390300" cy="4097379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25"/>
          <p:cNvSpPr txBox="1"/>
          <p:nvPr>
            <p:ph idx="1" type="body"/>
          </p:nvPr>
        </p:nvSpPr>
        <p:spPr>
          <a:xfrm>
            <a:off x="233775" y="6086089"/>
            <a:ext cx="6390300" cy="2062485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/>
          <p:nvPr/>
        </p:nvSpPr>
        <p:spPr>
          <a:xfrm flipH="1">
            <a:off x="5830559" y="126362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4" name="Google Shape;124;p28"/>
          <p:cNvSpPr/>
          <p:nvPr/>
        </p:nvSpPr>
        <p:spPr>
          <a:xfrm flipH="1" rot="10800000">
            <a:off x="165688" y="7567970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5" name="Google Shape;125;p28"/>
          <p:cNvSpPr txBox="1"/>
          <p:nvPr>
            <p:ph type="ctrTitle"/>
          </p:nvPr>
        </p:nvSpPr>
        <p:spPr>
          <a:xfrm>
            <a:off x="2283525" y="2779844"/>
            <a:ext cx="2290800" cy="2958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" type="subTitle"/>
          </p:nvPr>
        </p:nvSpPr>
        <p:spPr>
          <a:xfrm>
            <a:off x="2283525" y="5998667"/>
            <a:ext cx="2290800" cy="135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27" name="Google Shape;127;p28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/>
          <p:nvPr/>
        </p:nvSpPr>
        <p:spPr>
          <a:xfrm flipH="1">
            <a:off x="5814828" y="128173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0" name="Google Shape;130;p29"/>
          <p:cNvSpPr/>
          <p:nvPr/>
        </p:nvSpPr>
        <p:spPr>
          <a:xfrm flipH="1" rot="10800000">
            <a:off x="164544" y="7567947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1" name="Google Shape;131;p29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29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The structure, innervation and function of the muscle spindle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34" name="Google Shape;134;p29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">
  <p:cSld name="SECTION_HEADER_5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/>
          <p:nvPr/>
        </p:nvSpPr>
        <p:spPr>
          <a:xfrm flipH="1">
            <a:off x="5814828" y="128173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7" name="Google Shape;137;p30"/>
          <p:cNvSpPr/>
          <p:nvPr/>
        </p:nvSpPr>
        <p:spPr>
          <a:xfrm flipH="1" rot="10800000">
            <a:off x="164544" y="7567947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8" name="Google Shape;138;p30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30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The components of monosynaptic muscle stretch reflexes, including the role of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 alpha (α) and gamma (γ) motorneurons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41" name="Google Shape;141;p30"/>
          <p:cNvCxnSpPr/>
          <p:nvPr/>
        </p:nvCxnSpPr>
        <p:spPr>
          <a:xfrm>
            <a:off x="164550" y="519395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3">
  <p:cSld name="SECTION_HEADER_6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/>
          <p:nvPr/>
        </p:nvSpPr>
        <p:spPr>
          <a:xfrm flipH="1">
            <a:off x="5814828" y="128173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4" name="Google Shape;144;p31"/>
          <p:cNvSpPr/>
          <p:nvPr/>
        </p:nvSpPr>
        <p:spPr>
          <a:xfrm flipH="1" rot="10800000">
            <a:off x="164544" y="7567947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5" name="Google Shape;145;p31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31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Static and Dynamic stretch reflex 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48" name="Google Shape;148;p31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3 1">
  <p:cSld name="SECTION_HEADER_6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/>
          <p:nvPr/>
        </p:nvSpPr>
        <p:spPr>
          <a:xfrm flipH="1">
            <a:off x="5814828" y="128173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1" name="Google Shape;151;p32"/>
          <p:cNvSpPr/>
          <p:nvPr/>
        </p:nvSpPr>
        <p:spPr>
          <a:xfrm flipH="1" rot="10800000">
            <a:off x="164544" y="7567947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2" name="Google Shape;152;p32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2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Muscle tone  &amp; damping mechanism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55" name="Google Shape;155;p32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33775" y="856566"/>
            <a:ext cx="6390300" cy="1102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3775" y="2218237"/>
            <a:ext cx="6390300" cy="6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5">
  <p:cSld name="SECTION_HEADER_7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/>
          <p:nvPr/>
        </p:nvSpPr>
        <p:spPr>
          <a:xfrm flipH="1">
            <a:off x="5814828" y="128173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8" name="Google Shape;158;p33"/>
          <p:cNvSpPr/>
          <p:nvPr/>
        </p:nvSpPr>
        <p:spPr>
          <a:xfrm flipH="1" rot="10800000">
            <a:off x="164544" y="7567947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9" name="Google Shape;159;p33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" name="Google Shape;161;p33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Spinal and Supra-spinal regulation of the stretch reflex.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62" name="Google Shape;162;p33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6">
  <p:cSld name="SECTION_HEADER_8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/>
          <p:nvPr/>
        </p:nvSpPr>
        <p:spPr>
          <a:xfrm flipH="1">
            <a:off x="5814828" y="128173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5" name="Google Shape;165;p34"/>
          <p:cNvSpPr/>
          <p:nvPr/>
        </p:nvSpPr>
        <p:spPr>
          <a:xfrm flipH="1" rot="10800000">
            <a:off x="164544" y="7567947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6" name="Google Shape;166;p34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4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34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The structure and function of the Golgi tendon organ and the inverse stretch reflex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69" name="Google Shape;169;p34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6 1">
  <p:cSld name="SECTION_HEADER_8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2" name="Google Shape;172;p35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3" name="Google Shape;173;p35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Review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74" name="Google Shape;174;p35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7">
  <p:cSld name="SECTION_HEADER_9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/>
          <p:nvPr/>
        </p:nvSpPr>
        <p:spPr>
          <a:xfrm flipH="1">
            <a:off x="5814828" y="128173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7" name="Google Shape;177;p36"/>
          <p:cNvSpPr/>
          <p:nvPr/>
        </p:nvSpPr>
        <p:spPr>
          <a:xfrm flipH="1" rot="10800000">
            <a:off x="164544" y="7567947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8" name="Google Shape;178;p36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9" name="Google Shape;179;p36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36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The clinical application &amp;  importance of stretch reflexes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81" name="Google Shape;181;p36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8">
  <p:cSld name="SECTION_HEADER_10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/>
          <p:nvPr/>
        </p:nvSpPr>
        <p:spPr>
          <a:xfrm flipH="1">
            <a:off x="5814828" y="128173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4" name="Google Shape;184;p37"/>
          <p:cNvSpPr/>
          <p:nvPr/>
        </p:nvSpPr>
        <p:spPr>
          <a:xfrm flipH="1" rot="10800000">
            <a:off x="164544" y="7567947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5" name="Google Shape;185;p37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6" name="Google Shape;186;p37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7" name="Google Shape;187;p37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Dr. Najeeb Explanation &amp; Notes</a:t>
            </a:r>
            <a:endParaRPr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88" name="Google Shape;188;p37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9">
  <p:cSld name="SECTION_HEADER_1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/>
          <p:nvPr/>
        </p:nvSpPr>
        <p:spPr>
          <a:xfrm flipH="1">
            <a:off x="5814828" y="128173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1" name="Google Shape;191;p38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2" name="Google Shape;192;p38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38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94" name="Google Shape;194;p38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9 1">
  <p:cSld name="SECTION_HEADER_11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7" name="Google Shape;197;p39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39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To Understand better...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99" name="Google Shape;199;p39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/>
          <p:nvPr/>
        </p:nvSpPr>
        <p:spPr>
          <a:xfrm flipH="1">
            <a:off x="5814828" y="128173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2" name="Google Shape;202;p40"/>
          <p:cNvSpPr/>
          <p:nvPr/>
        </p:nvSpPr>
        <p:spPr>
          <a:xfrm flipH="1" rot="10800000">
            <a:off x="164544" y="7567947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3" name="Google Shape;203;p40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04" name="Google Shape;204;p40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40"/>
          <p:cNvSpPr txBox="1"/>
          <p:nvPr/>
        </p:nvSpPr>
        <p:spPr>
          <a:xfrm>
            <a:off x="164550" y="76177"/>
            <a:ext cx="6601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06" name="Google Shape;206;p40"/>
          <p:cNvCxnSpPr/>
          <p:nvPr/>
        </p:nvCxnSpPr>
        <p:spPr>
          <a:xfrm>
            <a:off x="164550" y="443218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4">
  <p:cSld name="SECTION_HEADER_4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/>
          <p:nvPr/>
        </p:nvSpPr>
        <p:spPr>
          <a:xfrm flipH="1">
            <a:off x="5814828" y="128173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9" name="Google Shape;209;p41"/>
          <p:cNvSpPr/>
          <p:nvPr/>
        </p:nvSpPr>
        <p:spPr>
          <a:xfrm flipH="1" rot="10800000">
            <a:off x="164544" y="7567947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0" name="Google Shape;210;p41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11" name="Google Shape;211;p41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41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Questions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13" name="Google Shape;213;p41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2"/>
          <p:cNvSpPr/>
          <p:nvPr/>
        </p:nvSpPr>
        <p:spPr>
          <a:xfrm>
            <a:off x="0" y="9711759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42"/>
          <p:cNvSpPr txBox="1"/>
          <p:nvPr>
            <p:ph type="title"/>
          </p:nvPr>
        </p:nvSpPr>
        <p:spPr>
          <a:xfrm>
            <a:off x="233775" y="608080"/>
            <a:ext cx="6390300" cy="1599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17" name="Google Shape;217;p42"/>
          <p:cNvSpPr txBox="1"/>
          <p:nvPr>
            <p:ph idx="1" type="body"/>
          </p:nvPr>
        </p:nvSpPr>
        <p:spPr>
          <a:xfrm>
            <a:off x="233775" y="2358263"/>
            <a:ext cx="6390300" cy="6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8" name="Google Shape;218;p42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33775" y="856566"/>
            <a:ext cx="6390300" cy="1102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33775" y="2218237"/>
            <a:ext cx="3000000" cy="6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624300" y="2218237"/>
            <a:ext cx="3000000" cy="6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3"/>
          <p:cNvSpPr txBox="1"/>
          <p:nvPr>
            <p:ph type="title"/>
          </p:nvPr>
        </p:nvSpPr>
        <p:spPr>
          <a:xfrm>
            <a:off x="233775" y="608080"/>
            <a:ext cx="6390300" cy="1599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1" name="Google Shape;221;p43"/>
          <p:cNvSpPr txBox="1"/>
          <p:nvPr>
            <p:ph idx="1" type="body"/>
          </p:nvPr>
        </p:nvSpPr>
        <p:spPr>
          <a:xfrm>
            <a:off x="233775" y="2358263"/>
            <a:ext cx="3000000" cy="6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2" name="Google Shape;222;p43"/>
          <p:cNvSpPr txBox="1"/>
          <p:nvPr>
            <p:ph idx="2" type="body"/>
          </p:nvPr>
        </p:nvSpPr>
        <p:spPr>
          <a:xfrm>
            <a:off x="3624300" y="2358263"/>
            <a:ext cx="3000000" cy="6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3" name="Google Shape;223;p43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 txBox="1"/>
          <p:nvPr>
            <p:ph type="title"/>
          </p:nvPr>
        </p:nvSpPr>
        <p:spPr>
          <a:xfrm>
            <a:off x="233775" y="608080"/>
            <a:ext cx="6390300" cy="1599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6" name="Google Shape;226;p44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 txBox="1"/>
          <p:nvPr>
            <p:ph type="title"/>
          </p:nvPr>
        </p:nvSpPr>
        <p:spPr>
          <a:xfrm>
            <a:off x="233775" y="1069396"/>
            <a:ext cx="2106000" cy="145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9" name="Google Shape;229;p45"/>
          <p:cNvSpPr txBox="1"/>
          <p:nvPr>
            <p:ph idx="1" type="body"/>
          </p:nvPr>
        </p:nvSpPr>
        <p:spPr>
          <a:xfrm>
            <a:off x="233775" y="2693508"/>
            <a:ext cx="2106000" cy="536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0" name="Google Shape;230;p45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6"/>
          <p:cNvSpPr/>
          <p:nvPr/>
        </p:nvSpPr>
        <p:spPr>
          <a:xfrm>
            <a:off x="0" y="9711759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6"/>
          <p:cNvSpPr txBox="1"/>
          <p:nvPr>
            <p:ph type="title"/>
          </p:nvPr>
        </p:nvSpPr>
        <p:spPr>
          <a:xfrm>
            <a:off x="367688" y="866430"/>
            <a:ext cx="4409100" cy="78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4" name="Google Shape;234;p46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7"/>
          <p:cNvSpPr/>
          <p:nvPr/>
        </p:nvSpPr>
        <p:spPr>
          <a:xfrm>
            <a:off x="3429000" y="-48"/>
            <a:ext cx="3429000" cy="99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7" name="Google Shape;237;p47"/>
          <p:cNvCxnSpPr/>
          <p:nvPr/>
        </p:nvCxnSpPr>
        <p:spPr>
          <a:xfrm>
            <a:off x="3772256" y="8652756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8" name="Google Shape;238;p47"/>
          <p:cNvSpPr txBox="1"/>
          <p:nvPr>
            <p:ph type="title"/>
          </p:nvPr>
        </p:nvSpPr>
        <p:spPr>
          <a:xfrm>
            <a:off x="199125" y="1788631"/>
            <a:ext cx="3033900" cy="3438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9" name="Google Shape;239;p47"/>
          <p:cNvSpPr txBox="1"/>
          <p:nvPr>
            <p:ph idx="1" type="subTitle"/>
          </p:nvPr>
        </p:nvSpPr>
        <p:spPr>
          <a:xfrm>
            <a:off x="199125" y="5329660"/>
            <a:ext cx="3033900" cy="3029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40" name="Google Shape;240;p47"/>
          <p:cNvSpPr txBox="1"/>
          <p:nvPr>
            <p:ph idx="2" type="body"/>
          </p:nvPr>
        </p:nvSpPr>
        <p:spPr>
          <a:xfrm>
            <a:off x="3704625" y="1393911"/>
            <a:ext cx="2877600" cy="71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1" name="Google Shape;241;p47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/>
          <p:nvPr>
            <p:ph idx="1" type="body"/>
          </p:nvPr>
        </p:nvSpPr>
        <p:spPr>
          <a:xfrm>
            <a:off x="239625" y="8120416"/>
            <a:ext cx="4499100" cy="11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244" name="Google Shape;244;p48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9"/>
          <p:cNvSpPr/>
          <p:nvPr/>
        </p:nvSpPr>
        <p:spPr>
          <a:xfrm>
            <a:off x="0" y="9711759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9"/>
          <p:cNvSpPr txBox="1"/>
          <p:nvPr>
            <p:ph hasCustomPrompt="1" type="title"/>
          </p:nvPr>
        </p:nvSpPr>
        <p:spPr>
          <a:xfrm>
            <a:off x="233775" y="1842235"/>
            <a:ext cx="6390300" cy="40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49"/>
          <p:cNvSpPr txBox="1"/>
          <p:nvPr>
            <p:ph idx="1" type="body"/>
          </p:nvPr>
        </p:nvSpPr>
        <p:spPr>
          <a:xfrm>
            <a:off x="233775" y="6086089"/>
            <a:ext cx="6390300" cy="206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9" name="Google Shape;249;p49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0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/>
          <p:nvPr/>
        </p:nvSpPr>
        <p:spPr>
          <a:xfrm flipH="1">
            <a:off x="5830559" y="126362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134F5C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</p:sp>
      <p:sp>
        <p:nvSpPr>
          <p:cNvPr id="258" name="Google Shape;258;p52"/>
          <p:cNvSpPr txBox="1"/>
          <p:nvPr>
            <p:ph type="ctrTitle"/>
          </p:nvPr>
        </p:nvSpPr>
        <p:spPr>
          <a:xfrm>
            <a:off x="2283525" y="2779844"/>
            <a:ext cx="2290800" cy="2958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59" name="Google Shape;259;p52"/>
          <p:cNvSpPr txBox="1"/>
          <p:nvPr>
            <p:ph idx="1" type="subTitle"/>
          </p:nvPr>
        </p:nvSpPr>
        <p:spPr>
          <a:xfrm>
            <a:off x="2283525" y="5998667"/>
            <a:ext cx="2290800" cy="135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60" name="Google Shape;260;p52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">
  <p:cSld name="SECTION_HEADER_2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/>
          <p:nvPr/>
        </p:nvSpPr>
        <p:spPr>
          <a:xfrm flipH="1">
            <a:off x="5814828" y="128173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134F5C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3" name="Google Shape;263;p53"/>
          <p:cNvSpPr/>
          <p:nvPr/>
        </p:nvSpPr>
        <p:spPr>
          <a:xfrm flipH="1" rot="10800000">
            <a:off x="164544" y="7567947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134F5C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4" name="Google Shape;264;p53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65" name="Google Shape;265;p53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66" name="Google Shape;266;p53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33775" y="856566"/>
            <a:ext cx="6390300" cy="1102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4"/>
          <p:cNvSpPr/>
          <p:nvPr/>
        </p:nvSpPr>
        <p:spPr>
          <a:xfrm flipH="1">
            <a:off x="5814828" y="128173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134F5C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9" name="Google Shape;269;p54"/>
          <p:cNvSpPr/>
          <p:nvPr/>
        </p:nvSpPr>
        <p:spPr>
          <a:xfrm flipH="1" rot="10800000">
            <a:off x="164544" y="7644124"/>
            <a:ext cx="811219" cy="216519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134F5C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0" name="Google Shape;270;p54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1" name="Google Shape;271;p54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72" name="Google Shape;272;p54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5"/>
          <p:cNvSpPr/>
          <p:nvPr/>
        </p:nvSpPr>
        <p:spPr>
          <a:xfrm>
            <a:off x="0" y="9711759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55"/>
          <p:cNvSpPr txBox="1"/>
          <p:nvPr>
            <p:ph type="title"/>
          </p:nvPr>
        </p:nvSpPr>
        <p:spPr>
          <a:xfrm>
            <a:off x="233775" y="608080"/>
            <a:ext cx="6390300" cy="1599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6" name="Google Shape;276;p55"/>
          <p:cNvSpPr txBox="1"/>
          <p:nvPr>
            <p:ph idx="1" type="body"/>
          </p:nvPr>
        </p:nvSpPr>
        <p:spPr>
          <a:xfrm>
            <a:off x="233775" y="2358263"/>
            <a:ext cx="6390300" cy="6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7" name="Google Shape;277;p55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6"/>
          <p:cNvSpPr txBox="1"/>
          <p:nvPr>
            <p:ph type="title"/>
          </p:nvPr>
        </p:nvSpPr>
        <p:spPr>
          <a:xfrm>
            <a:off x="233775" y="608080"/>
            <a:ext cx="6390300" cy="1599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80" name="Google Shape;280;p56"/>
          <p:cNvSpPr txBox="1"/>
          <p:nvPr>
            <p:ph idx="1" type="body"/>
          </p:nvPr>
        </p:nvSpPr>
        <p:spPr>
          <a:xfrm>
            <a:off x="233775" y="2358263"/>
            <a:ext cx="3000000" cy="6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1" name="Google Shape;281;p56"/>
          <p:cNvSpPr txBox="1"/>
          <p:nvPr>
            <p:ph idx="2" type="body"/>
          </p:nvPr>
        </p:nvSpPr>
        <p:spPr>
          <a:xfrm>
            <a:off x="3624300" y="2358263"/>
            <a:ext cx="3000000" cy="6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2" name="Google Shape;282;p56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7"/>
          <p:cNvSpPr txBox="1"/>
          <p:nvPr>
            <p:ph type="title"/>
          </p:nvPr>
        </p:nvSpPr>
        <p:spPr>
          <a:xfrm>
            <a:off x="233775" y="608080"/>
            <a:ext cx="6390300" cy="1599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85" name="Google Shape;285;p57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8"/>
          <p:cNvSpPr txBox="1"/>
          <p:nvPr>
            <p:ph type="title"/>
          </p:nvPr>
        </p:nvSpPr>
        <p:spPr>
          <a:xfrm>
            <a:off x="233775" y="1069396"/>
            <a:ext cx="2106000" cy="145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88" name="Google Shape;288;p58"/>
          <p:cNvSpPr txBox="1"/>
          <p:nvPr>
            <p:ph idx="1" type="body"/>
          </p:nvPr>
        </p:nvSpPr>
        <p:spPr>
          <a:xfrm>
            <a:off x="233775" y="2693508"/>
            <a:ext cx="2106000" cy="536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9" name="Google Shape;289;p58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9"/>
          <p:cNvSpPr/>
          <p:nvPr/>
        </p:nvSpPr>
        <p:spPr>
          <a:xfrm>
            <a:off x="0" y="9711759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59"/>
          <p:cNvSpPr txBox="1"/>
          <p:nvPr>
            <p:ph type="title"/>
          </p:nvPr>
        </p:nvSpPr>
        <p:spPr>
          <a:xfrm>
            <a:off x="367688" y="866430"/>
            <a:ext cx="4409100" cy="78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3" name="Google Shape;293;p59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0"/>
          <p:cNvSpPr/>
          <p:nvPr/>
        </p:nvSpPr>
        <p:spPr>
          <a:xfrm>
            <a:off x="3429000" y="-48"/>
            <a:ext cx="3429000" cy="99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6" name="Google Shape;296;p60"/>
          <p:cNvCxnSpPr/>
          <p:nvPr/>
        </p:nvCxnSpPr>
        <p:spPr>
          <a:xfrm>
            <a:off x="3772256" y="8652756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7" name="Google Shape;297;p60"/>
          <p:cNvSpPr txBox="1"/>
          <p:nvPr>
            <p:ph type="title"/>
          </p:nvPr>
        </p:nvSpPr>
        <p:spPr>
          <a:xfrm>
            <a:off x="199125" y="1788631"/>
            <a:ext cx="3033900" cy="3438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98" name="Google Shape;298;p60"/>
          <p:cNvSpPr txBox="1"/>
          <p:nvPr>
            <p:ph idx="1" type="subTitle"/>
          </p:nvPr>
        </p:nvSpPr>
        <p:spPr>
          <a:xfrm>
            <a:off x="199125" y="5329660"/>
            <a:ext cx="3033900" cy="3029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99" name="Google Shape;299;p60"/>
          <p:cNvSpPr txBox="1"/>
          <p:nvPr>
            <p:ph idx="2" type="body"/>
          </p:nvPr>
        </p:nvSpPr>
        <p:spPr>
          <a:xfrm>
            <a:off x="3704625" y="1393911"/>
            <a:ext cx="2877600" cy="71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0" name="Google Shape;300;p60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1"/>
          <p:cNvSpPr txBox="1"/>
          <p:nvPr>
            <p:ph idx="1" type="body"/>
          </p:nvPr>
        </p:nvSpPr>
        <p:spPr>
          <a:xfrm>
            <a:off x="239625" y="8120416"/>
            <a:ext cx="4499100" cy="11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303" name="Google Shape;303;p61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2"/>
          <p:cNvSpPr/>
          <p:nvPr/>
        </p:nvSpPr>
        <p:spPr>
          <a:xfrm>
            <a:off x="0" y="9711759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62"/>
          <p:cNvSpPr txBox="1"/>
          <p:nvPr>
            <p:ph hasCustomPrompt="1" type="title"/>
          </p:nvPr>
        </p:nvSpPr>
        <p:spPr>
          <a:xfrm>
            <a:off x="233775" y="1842235"/>
            <a:ext cx="6390300" cy="40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62"/>
          <p:cNvSpPr txBox="1"/>
          <p:nvPr>
            <p:ph idx="1" type="body"/>
          </p:nvPr>
        </p:nvSpPr>
        <p:spPr>
          <a:xfrm>
            <a:off x="233775" y="6086089"/>
            <a:ext cx="6390300" cy="206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8" name="Google Shape;308;p62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33775" y="1069396"/>
            <a:ext cx="2106000" cy="1454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33775" y="2674646"/>
            <a:ext cx="2106000" cy="6119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7688" y="866430"/>
            <a:ext cx="4775700" cy="78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41"/>
            <a:ext cx="3429000" cy="99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9125" y="2373565"/>
            <a:ext cx="3033900" cy="285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9125" y="5395245"/>
            <a:ext cx="3033900" cy="237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704625" y="1393670"/>
            <a:ext cx="2877600" cy="71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3775" y="8142839"/>
            <a:ext cx="4499100" cy="11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37.xml"/><Relationship Id="rId24" Type="http://schemas.openxmlformats.org/officeDocument/2006/relationships/theme" Target="../theme/theme4.xml"/><Relationship Id="rId12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43.xml"/><Relationship Id="rId6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856566"/>
            <a:ext cx="63903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218237"/>
            <a:ext cx="6390300" cy="6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33775" y="608080"/>
            <a:ext cx="6390300" cy="160002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33775" y="2358263"/>
            <a:ext cx="6390300" cy="6455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233775" y="608080"/>
            <a:ext cx="6390300" cy="15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233775" y="2358263"/>
            <a:ext cx="6390300" cy="6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1"/>
          <p:cNvSpPr txBox="1"/>
          <p:nvPr>
            <p:ph type="title"/>
          </p:nvPr>
        </p:nvSpPr>
        <p:spPr>
          <a:xfrm>
            <a:off x="233775" y="608080"/>
            <a:ext cx="6390300" cy="15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54" name="Google Shape;254;p51"/>
          <p:cNvSpPr txBox="1"/>
          <p:nvPr>
            <p:ph idx="1" type="body"/>
          </p:nvPr>
        </p:nvSpPr>
        <p:spPr>
          <a:xfrm>
            <a:off x="233775" y="2358263"/>
            <a:ext cx="6390300" cy="6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5" name="Google Shape;255;p51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hyperlink" Target="https://youtu.be/NXOXZ-kaSVI" TargetMode="External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9" Type="http://schemas.openxmlformats.org/officeDocument/2006/relationships/image" Target="../media/image27.png"/><Relationship Id="rId5" Type="http://schemas.openxmlformats.org/officeDocument/2006/relationships/image" Target="../media/image6.jpg"/><Relationship Id="rId6" Type="http://schemas.openxmlformats.org/officeDocument/2006/relationships/image" Target="../media/image5.jpg"/><Relationship Id="rId7" Type="http://schemas.openxmlformats.org/officeDocument/2006/relationships/image" Target="../media/image10.jpg"/><Relationship Id="rId8" Type="http://schemas.openxmlformats.org/officeDocument/2006/relationships/hyperlink" Target="https://youtu.be/NXOXZ-kaSVI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hyperlink" Target="https://youtu.be/6WFhhL-enl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9.png"/><Relationship Id="rId5" Type="http://schemas.openxmlformats.org/officeDocument/2006/relationships/image" Target="../media/image28.png"/><Relationship Id="rId6" Type="http://schemas.openxmlformats.org/officeDocument/2006/relationships/hyperlink" Target="https://youtu.be/29QfkTjIWH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6.jpg"/><Relationship Id="rId5" Type="http://schemas.openxmlformats.org/officeDocument/2006/relationships/hyperlink" Target="https://youtu.be/bQIU2KDtHTI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7.jpg"/><Relationship Id="rId5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F3F3F3"/>
            </a:gs>
          </a:gsLst>
          <a:lin ang="5400012" scaled="0"/>
        </a:gra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962"/>
            <a:ext cx="1873597" cy="71978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4"/>
          <p:cNvSpPr txBox="1"/>
          <p:nvPr/>
        </p:nvSpPr>
        <p:spPr>
          <a:xfrm>
            <a:off x="0" y="6117827"/>
            <a:ext cx="6060000" cy="15241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838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omfortaa"/>
              <a:buChar char="❖"/>
            </a:pPr>
            <a:r>
              <a:rPr lang="en-GB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Describe the functions of glutaminergic system</a:t>
            </a:r>
            <a:endParaRPr sz="120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838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omfortaa"/>
              <a:buChar char="❖"/>
            </a:pPr>
            <a:r>
              <a:rPr lang="en-GB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Describe the functions of NTs of the brain (the</a:t>
            </a:r>
            <a:br>
              <a:rPr lang="en-GB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-GB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noradrenergic &amp; serotonergic cholinergic, dopaminergic,</a:t>
            </a:r>
            <a:br>
              <a:rPr lang="en-GB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-GB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GABAergic systems) </a:t>
            </a:r>
            <a:endParaRPr sz="120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838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omfortaa"/>
              <a:buChar char="❖"/>
            </a:pPr>
            <a:r>
              <a:rPr lang="en-GB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Appreciate that many drugs and CNS disorders affect</a:t>
            </a:r>
            <a:br>
              <a:rPr lang="en-GB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-GB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function of brain neurotransmitters</a:t>
            </a:r>
            <a:br>
              <a:rPr lang="en-GB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sz="120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7" name="Google Shape;317;p64"/>
          <p:cNvSpPr txBox="1"/>
          <p:nvPr/>
        </p:nvSpPr>
        <p:spPr>
          <a:xfrm flipH="1" rot="5400000">
            <a:off x="5235454" y="3687893"/>
            <a:ext cx="3047692" cy="22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27th </a:t>
            </a:r>
            <a:r>
              <a:rPr b="1" lang="en-GB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Lecture  ∣ The Physiology Team</a:t>
            </a:r>
            <a:endParaRPr b="1">
              <a:solidFill>
                <a:srgbClr val="2C507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18" name="Google Shape;318;p64"/>
          <p:cNvSpPr/>
          <p:nvPr/>
        </p:nvSpPr>
        <p:spPr>
          <a:xfrm>
            <a:off x="-1115118" y="5669392"/>
            <a:ext cx="2786700" cy="366191"/>
          </a:xfrm>
          <a:prstGeom prst="roundRect">
            <a:avLst>
              <a:gd fmla="val 50000" name="adj"/>
            </a:avLst>
          </a:prstGeom>
          <a:solidFill>
            <a:srgbClr val="134F5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-GB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-GB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319" name="Google Shape;319;p64"/>
          <p:cNvCxnSpPr/>
          <p:nvPr/>
        </p:nvCxnSpPr>
        <p:spPr>
          <a:xfrm>
            <a:off x="3355240" y="126441"/>
            <a:ext cx="2494200" cy="300"/>
          </a:xfrm>
          <a:prstGeom prst="straightConnector1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</p:cxnSp>
      <p:sp>
        <p:nvSpPr>
          <p:cNvPr id="320" name="Google Shape;320;p64"/>
          <p:cNvSpPr txBox="1"/>
          <p:nvPr/>
        </p:nvSpPr>
        <p:spPr>
          <a:xfrm>
            <a:off x="1466932" y="3983125"/>
            <a:ext cx="5486400" cy="640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64"/>
          <p:cNvSpPr/>
          <p:nvPr/>
        </p:nvSpPr>
        <p:spPr>
          <a:xfrm flipH="1">
            <a:off x="4682100" y="9550604"/>
            <a:ext cx="2175900" cy="349396"/>
          </a:xfrm>
          <a:prstGeom prst="homePlate">
            <a:avLst>
              <a:gd fmla="val 50000" name="adj"/>
            </a:avLst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وَأَن لَّيْسَ لِلْإِنسَانِ إِلَّا مَا سَعَىٰ </a:t>
            </a:r>
            <a:endParaRPr sz="13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22" name="Google Shape;322;p64"/>
          <p:cNvSpPr/>
          <p:nvPr/>
        </p:nvSpPr>
        <p:spPr>
          <a:xfrm>
            <a:off x="4772400" y="8496118"/>
            <a:ext cx="1948500" cy="931822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F3F3F3"/>
          </a:solidFill>
          <a:ln cap="flat" cmpd="sng" w="2857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Cairo"/>
                <a:ea typeface="Cairo"/>
                <a:cs typeface="Cairo"/>
                <a:sym typeface="Cairo"/>
              </a:rPr>
              <a:t>Colour index: </a:t>
            </a:r>
            <a:endParaRPr>
              <a:solidFill>
                <a:schemeClr val="accent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important</a:t>
            </a:r>
            <a:r>
              <a:rPr lang="en-GB" sz="1300">
                <a:latin typeface="Cairo"/>
                <a:ea typeface="Cairo"/>
                <a:cs typeface="Cairo"/>
                <a:sym typeface="Cairo"/>
              </a:rPr>
              <a:t>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Numbers</a:t>
            </a:r>
            <a:endParaRPr sz="1300">
              <a:solidFill>
                <a:schemeClr val="accent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Extra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23" name="Google Shape;323;p64"/>
          <p:cNvSpPr/>
          <p:nvPr/>
        </p:nvSpPr>
        <p:spPr>
          <a:xfrm>
            <a:off x="5086628" y="9003012"/>
            <a:ext cx="174000" cy="157453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64"/>
          <p:cNvSpPr/>
          <p:nvPr/>
        </p:nvSpPr>
        <p:spPr>
          <a:xfrm>
            <a:off x="5086628" y="8802180"/>
            <a:ext cx="174000" cy="157453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64"/>
          <p:cNvSpPr/>
          <p:nvPr/>
        </p:nvSpPr>
        <p:spPr>
          <a:xfrm>
            <a:off x="5086628" y="9203852"/>
            <a:ext cx="174000" cy="157453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64"/>
          <p:cNvSpPr txBox="1"/>
          <p:nvPr/>
        </p:nvSpPr>
        <p:spPr>
          <a:xfrm>
            <a:off x="141900" y="4281149"/>
            <a:ext cx="5707500" cy="7197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Philosopher"/>
                <a:ea typeface="Philosopher"/>
                <a:cs typeface="Philosopher"/>
                <a:sym typeface="Philosopher"/>
              </a:rPr>
              <a:t>Brain N</a:t>
            </a:r>
            <a:r>
              <a:rPr b="1" lang="en-GB" sz="3000">
                <a:solidFill>
                  <a:srgbClr val="073763"/>
                </a:solidFill>
                <a:latin typeface="Philosopher"/>
                <a:ea typeface="Philosopher"/>
                <a:cs typeface="Philosopher"/>
                <a:sym typeface="Philosopher"/>
              </a:rPr>
              <a:t>eurotransmitters</a:t>
            </a:r>
            <a:endParaRPr b="1" sz="3000">
              <a:solidFill>
                <a:srgbClr val="073763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sp>
        <p:nvSpPr>
          <p:cNvPr id="327" name="Google Shape;327;p64"/>
          <p:cNvSpPr/>
          <p:nvPr/>
        </p:nvSpPr>
        <p:spPr>
          <a:xfrm>
            <a:off x="-1115128" y="7844939"/>
            <a:ext cx="2786700" cy="366300"/>
          </a:xfrm>
          <a:prstGeom prst="roundRect">
            <a:avLst>
              <a:gd fmla="val 50000" name="adj"/>
            </a:avLst>
          </a:prstGeom>
          <a:solidFill>
            <a:srgbClr val="134F5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-GB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Done by :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328" name="Google Shape;328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7775" y="1546539"/>
            <a:ext cx="2959350" cy="2871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64"/>
          <p:cNvSpPr txBox="1"/>
          <p:nvPr/>
        </p:nvSpPr>
        <p:spPr>
          <a:xfrm>
            <a:off x="-112200" y="8274325"/>
            <a:ext cx="48846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❖"/>
            </a:pPr>
            <a:r>
              <a:rPr b="1" lang="en-GB">
                <a:solidFill>
                  <a:srgbClr val="073763"/>
                </a:solidFill>
              </a:rPr>
              <a:t>Team leaders:</a:t>
            </a:r>
            <a:r>
              <a:rPr lang="en-GB">
                <a:solidFill>
                  <a:srgbClr val="073763"/>
                </a:solidFill>
              </a:rPr>
              <a:t> Abdulelah Aldossari, Ali Alammari </a:t>
            </a:r>
            <a:endParaRPr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73763"/>
                </a:solidFill>
              </a:rPr>
              <a:t>                          Fatima Balsharaf, Rahaf Alshammari</a:t>
            </a:r>
            <a:endParaRPr>
              <a:solidFill>
                <a:srgbClr val="07376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❖"/>
            </a:pPr>
            <a:r>
              <a:rPr b="1" lang="en-GB">
                <a:solidFill>
                  <a:srgbClr val="073763"/>
                </a:solidFill>
              </a:rPr>
              <a:t>Team members: </a:t>
            </a:r>
            <a:r>
              <a:rPr lang="en-GB">
                <a:solidFill>
                  <a:srgbClr val="073763"/>
                </a:solidFill>
              </a:rPr>
              <a:t>Afnan Almustafa, Fayez aldarsouni, Majd Albarrak, Rinad Alghoraiby, Yazeed Alkhayyal</a:t>
            </a:r>
            <a:endParaRPr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330" name="Google Shape;33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9519" y="126733"/>
            <a:ext cx="958935" cy="88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3"/>
          <p:cNvSpPr txBox="1"/>
          <p:nvPr/>
        </p:nvSpPr>
        <p:spPr>
          <a:xfrm>
            <a:off x="0" y="546075"/>
            <a:ext cx="6444000" cy="22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The serotonin pathways in the brain: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The principal centers for serotonergic neurons are the </a:t>
            </a:r>
            <a:r>
              <a:rPr lang="en-GB">
                <a:highlight>
                  <a:srgbClr val="D9EAD3"/>
                </a:highlight>
                <a:latin typeface="Cairo"/>
                <a:ea typeface="Cairo"/>
                <a:cs typeface="Cairo"/>
                <a:sym typeface="Cairo"/>
              </a:rPr>
              <a:t>rostral and caudal </a:t>
            </a:r>
            <a:r>
              <a:rPr lang="en-GB">
                <a:solidFill>
                  <a:srgbClr val="FF0000"/>
                </a:solidFill>
                <a:highlight>
                  <a:srgbClr val="F4CCCC"/>
                </a:highlight>
                <a:latin typeface="Cairo"/>
                <a:ea typeface="Cairo"/>
                <a:cs typeface="Cairo"/>
                <a:sym typeface="Cairo"/>
              </a:rPr>
              <a:t>raphe nuclei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●"/>
            </a:pPr>
            <a:r>
              <a:rPr lang="en-GB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Raphe nuclei is located at midline of reticular formation, connecting spinal cord to cerebral cortex through thalamus.</a:t>
            </a:r>
            <a:endParaRPr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Projections: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○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Axons ascend to the cerebral cortex, limbic &amp; basal ganglia.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Serotonergic nuclei in the brain stem.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○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Descending axons terminate in the medulla &amp; spinal cord.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69" name="Google Shape;46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459999"/>
            <a:ext cx="3276599" cy="2537601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73"/>
          <p:cNvSpPr txBox="1"/>
          <p:nvPr/>
        </p:nvSpPr>
        <p:spPr>
          <a:xfrm>
            <a:off x="0" y="6083851"/>
            <a:ext cx="65946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Functions &amp; disorders: 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Functions:</a:t>
            </a:r>
            <a:endParaRPr b="1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-"/>
            </a:pPr>
            <a:r>
              <a:rPr lang="en-GB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Improved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mood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-"/>
            </a:pPr>
            <a:r>
              <a:rPr lang="en-GB">
                <a:solidFill>
                  <a:srgbClr val="990000"/>
                </a:solidFill>
                <a:latin typeface="Cairo"/>
                <a:ea typeface="Cairo"/>
                <a:cs typeface="Cairo"/>
                <a:sym typeface="Cairo"/>
              </a:rPr>
              <a:t>Decreased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rgbClr val="990000"/>
                </a:solidFill>
                <a:latin typeface="Cairo"/>
                <a:ea typeface="Cairo"/>
                <a:cs typeface="Cairo"/>
                <a:sym typeface="Cairo"/>
              </a:rPr>
              <a:t>appetite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Font typeface="Cairo"/>
              <a:buChar char="-"/>
            </a:pPr>
            <a:r>
              <a:rPr lang="en-GB">
                <a:solidFill>
                  <a:srgbClr val="9900FF"/>
                </a:solidFill>
                <a:latin typeface="Cairo"/>
                <a:ea typeface="Cairo"/>
                <a:cs typeface="Cairo"/>
                <a:sym typeface="Cairo"/>
              </a:rPr>
              <a:t>Sleep</a:t>
            </a:r>
            <a:endParaRPr>
              <a:solidFill>
                <a:srgbClr val="9900F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Disorders:</a:t>
            </a:r>
            <a:endParaRPr b="1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-"/>
            </a:pPr>
            <a:r>
              <a:rPr lang="en-GB">
                <a:latin typeface="Cairo SemiBold"/>
                <a:ea typeface="Cairo SemiBold"/>
                <a:cs typeface="Cairo SemiBold"/>
                <a:sym typeface="Cairo SemiBold"/>
              </a:rPr>
              <a:t>Low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level in</a:t>
            </a:r>
            <a:r>
              <a:rPr lang="en-GB">
                <a:solidFill>
                  <a:srgbClr val="0000FF"/>
                </a:solidFill>
                <a:latin typeface="Cairo"/>
                <a:ea typeface="Cairo"/>
                <a:cs typeface="Cairo"/>
                <a:sym typeface="Cairo"/>
              </a:rPr>
              <a:t> Depression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-"/>
            </a:pPr>
            <a:r>
              <a:rPr lang="en-GB">
                <a:solidFill>
                  <a:srgbClr val="F1C232"/>
                </a:solidFill>
                <a:latin typeface="Cairo"/>
                <a:ea typeface="Cairo"/>
                <a:cs typeface="Cairo"/>
                <a:sym typeface="Cairo"/>
              </a:rPr>
              <a:t>Anxiety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*Drugs (e.g. </a:t>
            </a:r>
            <a:r>
              <a:rPr i="1" lang="en-GB">
                <a:solidFill>
                  <a:srgbClr val="0000FF"/>
                </a:solidFill>
                <a:latin typeface="Cairo"/>
                <a:ea typeface="Cairo"/>
                <a:cs typeface="Cairo"/>
                <a:sym typeface="Cairo"/>
              </a:rPr>
              <a:t>Prozac</a:t>
            </a:r>
            <a:r>
              <a:rPr i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) that prolong </a:t>
            </a:r>
            <a:r>
              <a:rPr i="1" lang="en-GB">
                <a:solidFill>
                  <a:srgbClr val="FF00FF"/>
                </a:solidFill>
                <a:highlight>
                  <a:srgbClr val="EAD1DC"/>
                </a:highlight>
                <a:latin typeface="Cairo"/>
                <a:ea typeface="Cairo"/>
                <a:cs typeface="Cairo"/>
                <a:sym typeface="Cairo"/>
              </a:rPr>
              <a:t>serotonin’s</a:t>
            </a:r>
            <a:r>
              <a:rPr i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actions relieve symptoms of </a:t>
            </a:r>
            <a:r>
              <a:rPr i="1" lang="en-GB">
                <a:solidFill>
                  <a:srgbClr val="0000FF"/>
                </a:solidFill>
                <a:latin typeface="Cairo"/>
                <a:ea typeface="Cairo"/>
                <a:cs typeface="Cairo"/>
                <a:sym typeface="Cairo"/>
              </a:rPr>
              <a:t>depression</a:t>
            </a:r>
            <a:r>
              <a:rPr i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&amp; obsessive disorders.</a:t>
            </a:r>
            <a:endParaRPr/>
          </a:p>
        </p:txBody>
      </p:sp>
      <p:sp>
        <p:nvSpPr>
          <p:cNvPr id="471" name="Google Shape;471;p73"/>
          <p:cNvSpPr txBox="1"/>
          <p:nvPr/>
        </p:nvSpPr>
        <p:spPr>
          <a:xfrm>
            <a:off x="5855100" y="3106275"/>
            <a:ext cx="8469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*EXTRA</a:t>
            </a:r>
            <a:endParaRPr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72" name="Google Shape;472;p73"/>
          <p:cNvPicPr preferRelativeResize="0"/>
          <p:nvPr/>
        </p:nvPicPr>
        <p:blipFill rotWithShape="1">
          <a:blip r:embed="rId4">
            <a:alphaModFix/>
          </a:blip>
          <a:srcRect b="0" l="0" r="1477" t="0"/>
          <a:stretch/>
        </p:blipFill>
        <p:spPr>
          <a:xfrm>
            <a:off x="3545175" y="3492950"/>
            <a:ext cx="3077975" cy="24716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7" name="Google Shape;477;p74"/>
          <p:cNvGraphicFramePr/>
          <p:nvPr/>
        </p:nvGraphicFramePr>
        <p:xfrm>
          <a:off x="230500" y="1310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{C1E5BDC7-8831-4A80-8EF9-754A1BCBEE02}</a:tableStyleId>
              </a:tblPr>
              <a:tblGrid>
                <a:gridCol w="900250"/>
                <a:gridCol w="900250"/>
                <a:gridCol w="900250"/>
                <a:gridCol w="900250"/>
                <a:gridCol w="900250"/>
                <a:gridCol w="900250"/>
                <a:gridCol w="900250"/>
              </a:tblGrid>
              <a:tr h="48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A64D79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NT</a:t>
                      </a:r>
                      <a:endParaRPr b="1" sz="800">
                        <a:solidFill>
                          <a:srgbClr val="A64D79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A64D79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Post-synaptic</a:t>
                      </a:r>
                      <a:endParaRPr b="1" sz="800">
                        <a:solidFill>
                          <a:srgbClr val="A64D79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A64D79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effect</a:t>
                      </a:r>
                      <a:endParaRPr b="1" sz="800">
                        <a:solidFill>
                          <a:srgbClr val="A64D79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A64D79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Derived from</a:t>
                      </a:r>
                      <a:endParaRPr b="1" sz="800">
                        <a:solidFill>
                          <a:srgbClr val="A64D79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A64D79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Site of synthesis </a:t>
                      </a:r>
                      <a:endParaRPr b="1" sz="800">
                        <a:solidFill>
                          <a:srgbClr val="A64D79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A64D79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Postsynaptic receptor</a:t>
                      </a:r>
                      <a:endParaRPr b="1" sz="800">
                        <a:solidFill>
                          <a:srgbClr val="A64D79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A64D79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Fate</a:t>
                      </a:r>
                      <a:endParaRPr b="1" sz="800">
                        <a:solidFill>
                          <a:srgbClr val="A64D79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A64D79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Functions</a:t>
                      </a:r>
                      <a:endParaRPr b="1" sz="800">
                        <a:solidFill>
                          <a:srgbClr val="A64D79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48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6AA84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1.Acetylcholine (Ach) </a:t>
                      </a:r>
                      <a:endParaRPr b="1" sz="800">
                        <a:solidFill>
                          <a:srgbClr val="6AA84F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highlight>
                            <a:srgbClr val="C9DAF8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Excitatory</a:t>
                      </a:r>
                      <a:endParaRPr sz="600">
                        <a:highlight>
                          <a:srgbClr val="C9DAF8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Acetyl coA + Choline </a:t>
                      </a:r>
                      <a:endParaRPr b="1"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Cholinergic nerve endings Cholinergic pathways of brainstem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1.Nicotinic 2.Muscarinic </a:t>
                      </a:r>
                      <a:endParaRPr b="1"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Broken by </a:t>
                      </a: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Acetylcholinesterase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Cognitive functions e.g. memory Peripheral action e.g. cardiovascular system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2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6AA84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2. Catecholamines </a:t>
                      </a:r>
                      <a:endParaRPr b="1" sz="800">
                        <a:solidFill>
                          <a:srgbClr val="6AA84F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6AA84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I. Epinephrine (adrenaline) </a:t>
                      </a:r>
                      <a:endParaRPr b="1" sz="800">
                        <a:solidFill>
                          <a:srgbClr val="6AA84F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highlight>
                            <a:srgbClr val="C9DAF8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Excitatory</a:t>
                      </a: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 in some but inhibitory in other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Tyrosine</a:t>
                      </a: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 produced in liver from phenylalanine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Adrenal medulla and some CNS cells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Excites both </a:t>
                      </a:r>
                      <a:r>
                        <a:rPr b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alpha α &amp; beta β</a:t>
                      </a: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 receptors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1.</a:t>
                      </a: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Catabolized to inactive product through COMT &amp; MAO in liver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2.Reuptake into adrenergic nerve endings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3.Diffusion away from nerve endings to body fluid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For details refer ANS. e.g. fight or flight, on heart, BP, gastrointestinal activity etc.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Norepinephrine</a:t>
                      </a: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 controls attention &amp; arousal, sleep/wake cycle.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6AA84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II. </a:t>
                      </a:r>
                      <a:r>
                        <a:rPr b="1" lang="en-GB" sz="800">
                          <a:solidFill>
                            <a:srgbClr val="6AA84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Norepinephrine </a:t>
                      </a:r>
                      <a:endParaRPr b="1" sz="800">
                        <a:solidFill>
                          <a:srgbClr val="6AA84F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highlight>
                            <a:srgbClr val="C9DAF8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Excitatory</a:t>
                      </a:r>
                      <a:endParaRPr sz="600">
                        <a:highlight>
                          <a:srgbClr val="C9DAF8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Tyrosine </a:t>
                      </a:r>
                      <a:r>
                        <a:rPr i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(Pons)</a:t>
                      </a:r>
                      <a:endParaRPr i="1"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Reticular formation </a:t>
                      </a:r>
                      <a:r>
                        <a:rPr i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(Locus Ceruleus, Thalamus, Midbrain)</a:t>
                      </a:r>
                      <a:endParaRPr i="1"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Begins inside axoplasm of adrenergic nerve ending is completed inside the </a:t>
                      </a: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secretory</a:t>
                      </a: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 vesicles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α1 α2 β1 β2</a:t>
                      </a:r>
                      <a:endParaRPr b="1"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48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6AA84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III.</a:t>
                      </a:r>
                      <a:r>
                        <a:rPr b="1" lang="en-GB" sz="800">
                          <a:solidFill>
                            <a:srgbClr val="6AA84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Dopamine</a:t>
                      </a:r>
                      <a:endParaRPr b="1" sz="800">
                        <a:solidFill>
                          <a:srgbClr val="6AA84F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highlight>
                            <a:srgbClr val="C9DAF8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Excitatory</a:t>
                      </a:r>
                      <a:endParaRPr sz="600">
                        <a:highlight>
                          <a:srgbClr val="C9DAF8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Tyrosine</a:t>
                      </a:r>
                      <a:endParaRPr b="1"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CNS, concentrated in basal ganglia and dopamine pathways e.g. nigrostriatal, mesocorticolimbic and tuberohypophyseal pathway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D1 to D5</a:t>
                      </a: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 receptor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Sensory motor </a:t>
                      </a: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Cognitive</a:t>
                      </a: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/emotional behavior Endocrine Hypothalamic Decreased dopamine in parkinson’s disease. Increased dopamine concentration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6AA84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3. Serotonin (5HT) </a:t>
                      </a:r>
                      <a:endParaRPr b="1" sz="800">
                        <a:solidFill>
                          <a:srgbClr val="6AA84F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highlight>
                            <a:srgbClr val="C9DAF8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Excitatory</a:t>
                      </a:r>
                      <a:endParaRPr sz="600">
                        <a:highlight>
                          <a:srgbClr val="C9DAF8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Tryptophan</a:t>
                      </a:r>
                      <a:endParaRPr b="1"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CNS, Gut (chromaffin cells) Platelets &amp; retina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5-HT1 to 5-HT7</a:t>
                      </a:r>
                      <a:endParaRPr b="1"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5-HT 2A</a:t>
                      </a: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 receptor mediate platelet aggregation &amp; smooth muscle contraction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6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Inactivated by MAO to form 5- hydroxyindoleacetic acid(5-HIAA) in pineal body it is converted to melatonin </a:t>
                      </a:r>
                      <a:endParaRPr sz="6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Mood control, sleep, pain feeling, temperature, BP, &amp; hormonal activity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6AA84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4. Glutamate</a:t>
                      </a:r>
                      <a:endParaRPr b="1" sz="800">
                        <a:solidFill>
                          <a:srgbClr val="6AA84F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highlight>
                            <a:srgbClr val="C9DAF8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Excitatory </a:t>
                      </a:r>
                      <a:endParaRPr sz="600">
                        <a:highlight>
                          <a:srgbClr val="C9DAF8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75% of excitatory transmission in the brain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By reductive amination of Krebs cycle intermediate α – ketoglutarate.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Brain &amp; spinal cord e.g. hippocampus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Ionotropic and metabotropic</a:t>
                      </a: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 receptors. Three types of ionotropic receptors e.g. NMDA, AMPA and kainate receptors.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It is cleared from the brain ECF by Na + dependent uptake system in neurons and neuroglia.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Long term potentiation involved in memory and learning by causing Ca++ influx.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4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6AA84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5. Gama </a:t>
                      </a:r>
                      <a:r>
                        <a:rPr b="1" lang="en-GB" sz="800">
                          <a:solidFill>
                            <a:srgbClr val="6AA84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Amino Butyric</a:t>
                      </a:r>
                      <a:r>
                        <a:rPr b="1" lang="en-GB" sz="800">
                          <a:solidFill>
                            <a:srgbClr val="6AA84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Acid (GABA)</a:t>
                      </a:r>
                      <a:endParaRPr b="1" sz="800">
                        <a:solidFill>
                          <a:srgbClr val="6AA84F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Major </a:t>
                      </a:r>
                      <a:r>
                        <a:rPr b="1" lang="en-GB" sz="600">
                          <a:highlight>
                            <a:srgbClr val="F4CCCC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inhibitory </a:t>
                      </a: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mediator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Decarboxylation of glutamate by glutamate decarboxylase (GAD) by GABAergic neuron.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CNS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GABA – A</a:t>
                      </a: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 increases the Cl - conductance, </a:t>
                      </a:r>
                      <a:r>
                        <a:rPr b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GABA – B</a:t>
                      </a: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 is metabotropic works with G – protein GABA transaminase catalyzes.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GABA – C</a:t>
                      </a: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 found exclusively in the retina.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Metabolized by transamination to succinate in the citric acid cycle.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airo"/>
                          <a:ea typeface="Cairo"/>
                          <a:cs typeface="Cairo"/>
                          <a:sym typeface="Cairo"/>
                        </a:rPr>
                        <a:t>GABA – A causes hyperpolarization (inhibition) Anxiolytic drugs like benzodiazepine cause increase in Cl- entry into the cell &amp; cause soothing effects. GABA – B cause increase conductance of K+ into the cell. </a:t>
                      </a:r>
                      <a:endParaRPr sz="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8" name="Google Shape;478;p74"/>
          <p:cNvSpPr txBox="1"/>
          <p:nvPr/>
        </p:nvSpPr>
        <p:spPr>
          <a:xfrm>
            <a:off x="2797950" y="569300"/>
            <a:ext cx="1262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Summary</a:t>
            </a:r>
            <a:endParaRPr b="1"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79" name="Google Shape;479;p74"/>
          <p:cNvSpPr txBox="1"/>
          <p:nvPr/>
        </p:nvSpPr>
        <p:spPr>
          <a:xfrm>
            <a:off x="230500" y="1025675"/>
            <a:ext cx="55029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According to prof. Laila, you only need to know the effect, site, and function.</a:t>
            </a:r>
            <a:endParaRPr sz="11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5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5" name="Google Shape;485;p75"/>
          <p:cNvSpPr txBox="1"/>
          <p:nvPr/>
        </p:nvSpPr>
        <p:spPr>
          <a:xfrm>
            <a:off x="139200" y="0"/>
            <a:ext cx="6579600" cy="9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34F5C"/>
                </a:solidFill>
                <a:latin typeface="Josefin Sans"/>
                <a:ea typeface="Josefin Sans"/>
                <a:cs typeface="Josefin Sans"/>
                <a:sym typeface="Josefin Sans"/>
              </a:rPr>
              <a:t>Questions </a:t>
            </a:r>
            <a:endParaRPr sz="1200">
              <a:solidFill>
                <a:srgbClr val="134F5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86" name="Google Shape;486;p75"/>
          <p:cNvSpPr/>
          <p:nvPr/>
        </p:nvSpPr>
        <p:spPr>
          <a:xfrm>
            <a:off x="274050" y="856526"/>
            <a:ext cx="2987700" cy="612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1)Neurotransmitters are chemical substances released from: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A)Presynaptic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B)Postsynaptic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C)Both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D)Non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2)Norepinephrine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increases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in: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A)Depression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B)High level in anxiety panic disorder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C)Withdrawal from some drugs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D)All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3)What’s the major neurotransmitter in the peripheral nervous system?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A)Glutamate 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B)Ach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C)NE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D)GABA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4)Ach become low during: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A)Learning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B)Memory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C)REM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D)SWS</a:t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7" name="Google Shape;487;p75"/>
          <p:cNvSpPr txBox="1"/>
          <p:nvPr/>
        </p:nvSpPr>
        <p:spPr>
          <a:xfrm flipH="1" rot="-5400000">
            <a:off x="878400" y="8264482"/>
            <a:ext cx="743100" cy="19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Answers</a:t>
            </a:r>
            <a:endParaRPr sz="12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1.A</a:t>
            </a:r>
            <a:endParaRPr sz="12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2.B</a:t>
            </a:r>
            <a:endParaRPr sz="12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3.B</a:t>
            </a:r>
            <a:endParaRPr sz="12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4.D</a:t>
            </a:r>
            <a:endParaRPr sz="12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5.A</a:t>
            </a:r>
            <a:endParaRPr sz="12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6.D</a:t>
            </a:r>
            <a:endParaRPr sz="12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7.A</a:t>
            </a:r>
            <a:endParaRPr sz="12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8</a:t>
            </a:r>
            <a:r>
              <a:rPr lang="en-GB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.A</a:t>
            </a:r>
            <a:endParaRPr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8" name="Google Shape;488;p75"/>
          <p:cNvSpPr/>
          <p:nvPr/>
        </p:nvSpPr>
        <p:spPr>
          <a:xfrm>
            <a:off x="3440869" y="2258996"/>
            <a:ext cx="2987700" cy="612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5)Which one of the following reduceded in stroke?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A)Glutamate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B)Ach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C)NE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D)GABA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6)Where can we find GABA?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A)CNS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B)Retina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C) cornea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D)A+B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7)Raphe nuclei is the center of: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A)serotonin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B)Ach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C)NE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D)GABA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8)Dopaminergic neurons disorders has low level of dopamine: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A)Parkinson’s Disease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B)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Schizophrenia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C)Temporal lobe epilepsy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D)Anterograde amnesia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9" name="Google Shape;489;p75"/>
          <p:cNvSpPr txBox="1"/>
          <p:nvPr/>
        </p:nvSpPr>
        <p:spPr>
          <a:xfrm rot="5400000">
            <a:off x="475225" y="5007800"/>
            <a:ext cx="5484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5"/>
          <p:cNvSpPr txBox="1"/>
          <p:nvPr/>
        </p:nvSpPr>
        <p:spPr>
          <a:xfrm>
            <a:off x="231700" y="526600"/>
            <a:ext cx="54345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Brain Neurotransmitters: 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36" name="Google Shape;336;p65"/>
          <p:cNvSpPr txBox="1"/>
          <p:nvPr/>
        </p:nvSpPr>
        <p:spPr>
          <a:xfrm>
            <a:off x="337025" y="876425"/>
            <a:ext cx="6255900" cy="3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Chemical substances released by electrical impulses into the synaptic cleft from synaptic vesicles of presynaptic membrane.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Diffuses to the postsynaptic membrane.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Binds to and activates the receptors.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Leading to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rgbClr val="0C343D"/>
                </a:solidFill>
                <a:highlight>
                  <a:srgbClr val="FFFFFF"/>
                </a:highlight>
              </a:rPr>
              <a:t>↝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initiation of new electrical signals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or inhibition of the postsynaptic neuron.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lang="en-GB" sz="13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Result will be inhibitory or excitatory, depending on:</a:t>
            </a:r>
            <a:endParaRPr sz="13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iro"/>
              <a:buAutoNum type="arabicPeriod"/>
            </a:pPr>
            <a:r>
              <a:rPr lang="en-GB" sz="13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Neurotransmitter</a:t>
            </a:r>
            <a:endParaRPr sz="13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iro"/>
              <a:buAutoNum type="arabicPeriod"/>
            </a:pPr>
            <a:r>
              <a:rPr lang="en-GB" sz="13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Receptors</a:t>
            </a:r>
            <a:endParaRPr b="1" sz="1300" u="sng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latin typeface="Cairo"/>
                <a:ea typeface="Cairo"/>
                <a:cs typeface="Cairo"/>
                <a:sym typeface="Cairo"/>
              </a:rPr>
              <a:t>Examples: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-GB">
                <a:solidFill>
                  <a:srgbClr val="0000FF"/>
                </a:solidFill>
                <a:latin typeface="Cairo"/>
                <a:ea typeface="Cairo"/>
                <a:cs typeface="Cairo"/>
                <a:sym typeface="Cairo"/>
              </a:rPr>
              <a:t>Ach</a:t>
            </a:r>
            <a:endParaRPr>
              <a:solidFill>
                <a:srgbClr val="0000F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○"/>
            </a:pP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Glutamate</a:t>
            </a:r>
            <a:endParaRPr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○"/>
            </a:pPr>
            <a:r>
              <a:rPr lang="en-GB">
                <a:solidFill>
                  <a:srgbClr val="9900FF"/>
                </a:solidFill>
                <a:latin typeface="Cairo"/>
                <a:ea typeface="Cairo"/>
                <a:cs typeface="Cairo"/>
                <a:sym typeface="Cairo"/>
              </a:rPr>
              <a:t>GABA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400"/>
              <a:buChar char="○"/>
            </a:pPr>
            <a:r>
              <a:rPr lang="en-GB">
                <a:solidFill>
                  <a:srgbClr val="674EA7"/>
                </a:solidFill>
                <a:latin typeface="Cairo"/>
                <a:ea typeface="Cairo"/>
                <a:cs typeface="Cairo"/>
                <a:sym typeface="Cairo"/>
              </a:rPr>
              <a:t>Norepinephrine (NE)/Epinephrine</a:t>
            </a:r>
            <a:endParaRPr>
              <a:solidFill>
                <a:srgbClr val="674EA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Char char="○"/>
            </a:pPr>
            <a:r>
              <a:rPr lang="en-GB">
                <a:solidFill>
                  <a:srgbClr val="FF00FF"/>
                </a:solidFill>
                <a:latin typeface="Cairo"/>
                <a:ea typeface="Cairo"/>
                <a:cs typeface="Cairo"/>
                <a:sym typeface="Cairo"/>
              </a:rPr>
              <a:t>Serotonin</a:t>
            </a:r>
            <a:endParaRPr>
              <a:solidFill>
                <a:srgbClr val="FF00F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○"/>
            </a:pPr>
            <a:r>
              <a:rPr lang="en-GB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Dopamine</a:t>
            </a:r>
            <a:endParaRPr>
              <a:solidFill>
                <a:srgbClr val="38761D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37" name="Google Shape;337;p65"/>
          <p:cNvSpPr txBox="1"/>
          <p:nvPr/>
        </p:nvSpPr>
        <p:spPr>
          <a:xfrm>
            <a:off x="248388" y="4510925"/>
            <a:ext cx="5434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Classes of Receptors: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38" name="Google Shape;338;p65"/>
          <p:cNvSpPr txBox="1"/>
          <p:nvPr/>
        </p:nvSpPr>
        <p:spPr>
          <a:xfrm>
            <a:off x="353713" y="4844500"/>
            <a:ext cx="6255900" cy="10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Metabotropic </a:t>
            </a:r>
            <a:r>
              <a:rPr lang="en-GB">
                <a:solidFill>
                  <a:srgbClr val="0C343D"/>
                </a:solidFill>
                <a:highlight>
                  <a:srgbClr val="FFFFFF"/>
                </a:highlight>
              </a:rPr>
              <a:t>↝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Transmembrane receptor </a:t>
            </a:r>
            <a:r>
              <a:rPr lang="en-GB">
                <a:solidFill>
                  <a:srgbClr val="FF9900"/>
                </a:solidFill>
                <a:latin typeface="Cairo"/>
                <a:ea typeface="Cairo"/>
                <a:cs typeface="Cairo"/>
                <a:sym typeface="Cairo"/>
              </a:rPr>
              <a:t>acts through a secondary messenger </a:t>
            </a:r>
            <a:endParaRPr>
              <a:solidFill>
                <a:srgbClr val="FF99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Ionotropic </a:t>
            </a:r>
            <a:r>
              <a:rPr lang="en-GB">
                <a:solidFill>
                  <a:srgbClr val="0C343D"/>
                </a:solidFill>
                <a:highlight>
                  <a:srgbClr val="FFFFFF"/>
                </a:highlight>
              </a:rPr>
              <a:t>↝ </a:t>
            </a:r>
            <a:r>
              <a:rPr lang="en-GB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Ligand gated ion channel</a:t>
            </a:r>
            <a:endParaRPr>
              <a:solidFill>
                <a:srgbClr val="6AA84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39" name="Google Shape;339;p65"/>
          <p:cNvSpPr txBox="1"/>
          <p:nvPr/>
        </p:nvSpPr>
        <p:spPr>
          <a:xfrm>
            <a:off x="231700" y="7351900"/>
            <a:ext cx="54345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Cholinergic System: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40" name="Google Shape;340;p65"/>
          <p:cNvSpPr txBox="1"/>
          <p:nvPr/>
        </p:nvSpPr>
        <p:spPr>
          <a:xfrm>
            <a:off x="337025" y="7746075"/>
            <a:ext cx="3882000" cy="18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Acetylcholine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is the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major neurotransmitter in the peripheral nervous system In the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peripheral nervous system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, cholinergic (ACh producing) neurons are present mainly in </a:t>
            </a:r>
            <a:r>
              <a:rPr lang="en-GB" u="sng">
                <a:latin typeface="Cairo"/>
                <a:ea typeface="Cairo"/>
                <a:cs typeface="Cairo"/>
                <a:sym typeface="Cairo"/>
              </a:rPr>
              <a:t>2 areas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: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AutoNum type="arabicParenR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Basal Forebrain (namely Nucleus Basalis of Myenert and septal nuclei)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AutoNum type="arabicParenR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Ponto-Mesencephalic Cholinergic Complex 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341" name="Google Shape;34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270" y="526595"/>
            <a:ext cx="464725" cy="43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067" y="5644400"/>
            <a:ext cx="3143425" cy="14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7996" y="5644398"/>
            <a:ext cx="2337305" cy="147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3538" y="7475311"/>
            <a:ext cx="2109525" cy="185679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65"/>
          <p:cNvSpPr txBox="1"/>
          <p:nvPr/>
        </p:nvSpPr>
        <p:spPr>
          <a:xfrm>
            <a:off x="4333538" y="9340700"/>
            <a:ext cx="2337300" cy="301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-GB" sz="900">
                <a:solidFill>
                  <a:srgbClr val="0C343D"/>
                </a:solidFill>
                <a:latin typeface="Cairo"/>
                <a:ea typeface="Cairo"/>
                <a:cs typeface="Cairo"/>
                <a:sym typeface="Cairo"/>
              </a:rPr>
              <a:t>*</a:t>
            </a:r>
            <a:r>
              <a:rPr lang="en-GB" sz="900">
                <a:latin typeface="Cairo"/>
                <a:ea typeface="Cairo"/>
                <a:cs typeface="Cairo"/>
                <a:sym typeface="Cairo"/>
              </a:rPr>
              <a:t>See Brainstem Bulboreticular Facilitatory Area in Consciousness &amp; Sleep lectures.</a:t>
            </a:r>
            <a:endParaRPr sz="900"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346" name="Google Shape;346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21074" y="2488664"/>
            <a:ext cx="2244226" cy="2079172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65"/>
          <p:cNvSpPr txBox="1"/>
          <p:nvPr/>
        </p:nvSpPr>
        <p:spPr>
          <a:xfrm>
            <a:off x="5731857" y="4459408"/>
            <a:ext cx="987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Team435</a:t>
            </a:r>
            <a:endParaRPr sz="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348" name="Google Shape;348;p65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49658" l="1716" r="71296" t="29349"/>
          <a:stretch/>
        </p:blipFill>
        <p:spPr>
          <a:xfrm>
            <a:off x="5673050" y="5136574"/>
            <a:ext cx="1105200" cy="54507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5">
            <a:hlinkClick r:id="rId10"/>
          </p:cNvPr>
          <p:cNvSpPr txBox="1"/>
          <p:nvPr/>
        </p:nvSpPr>
        <p:spPr>
          <a:xfrm>
            <a:off x="3846617" y="5296573"/>
            <a:ext cx="1738800" cy="301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Useful video to understand metabotropic R and </a:t>
            </a:r>
            <a:r>
              <a:rPr lang="en-GB" sz="7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ionotropic</a:t>
            </a:r>
            <a:r>
              <a:rPr lang="en-GB" sz="7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 R (click on)</a:t>
            </a:r>
            <a:endParaRPr sz="7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6"/>
          <p:cNvSpPr txBox="1"/>
          <p:nvPr/>
        </p:nvSpPr>
        <p:spPr>
          <a:xfrm>
            <a:off x="248388" y="606600"/>
            <a:ext cx="54345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Acetylcholine Receptors: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55" name="Google Shape;355;p66"/>
          <p:cNvSpPr txBox="1"/>
          <p:nvPr/>
        </p:nvSpPr>
        <p:spPr>
          <a:xfrm>
            <a:off x="353713" y="995972"/>
            <a:ext cx="6255900" cy="18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Acts on 2 cholinergic receptors: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AutoNum type="arabicParenR"/>
            </a:pPr>
            <a:r>
              <a:rPr b="1" lang="en-GB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Nicotinic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(</a:t>
            </a:r>
            <a:r>
              <a:rPr lang="en-GB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iono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tropic) (antagonist-</a:t>
            </a:r>
            <a:r>
              <a:rPr lang="en-GB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Curare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): </a:t>
            </a:r>
            <a:r>
              <a:rPr lang="en-GB" u="sng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E</a:t>
            </a:r>
            <a:r>
              <a:rPr lang="en-GB" u="sng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xcitatory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sz="11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(found in autonomic ganglia)</a:t>
            </a:r>
            <a:endParaRPr sz="11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AutoNum type="arabicParenR"/>
            </a:pPr>
            <a:r>
              <a:rPr b="1" lang="en-GB">
                <a:solidFill>
                  <a:srgbClr val="FF9900"/>
                </a:solidFill>
                <a:latin typeface="Cairo"/>
                <a:ea typeface="Cairo"/>
                <a:cs typeface="Cairo"/>
                <a:sym typeface="Cairo"/>
              </a:rPr>
              <a:t>Muscarinic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(</a:t>
            </a:r>
            <a:r>
              <a:rPr lang="en-GB">
                <a:solidFill>
                  <a:srgbClr val="FF9900"/>
                </a:solidFill>
                <a:latin typeface="Cairo"/>
                <a:ea typeface="Cairo"/>
                <a:cs typeface="Cairo"/>
                <a:sym typeface="Cairo"/>
              </a:rPr>
              <a:t>metabo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tropic) (antagonist-</a:t>
            </a:r>
            <a:r>
              <a:rPr lang="en-GB">
                <a:solidFill>
                  <a:srgbClr val="FF9900"/>
                </a:solidFill>
                <a:latin typeface="Cairo"/>
                <a:ea typeface="Cairo"/>
                <a:cs typeface="Cairo"/>
                <a:sym typeface="Cairo"/>
              </a:rPr>
              <a:t>Atropine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):  </a:t>
            </a:r>
            <a:r>
              <a:rPr lang="en-GB" u="sng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Excitatory</a:t>
            </a:r>
            <a:r>
              <a:rPr lang="en-GB" u="sng">
                <a:latin typeface="Cairo"/>
                <a:ea typeface="Cairo"/>
                <a:cs typeface="Cairo"/>
                <a:sym typeface="Cairo"/>
              </a:rPr>
              <a:t> or </a:t>
            </a:r>
            <a:r>
              <a:rPr lang="en-GB" u="sng">
                <a:solidFill>
                  <a:srgbClr val="E06666"/>
                </a:solidFill>
                <a:latin typeface="Cairo"/>
                <a:ea typeface="Cairo"/>
                <a:cs typeface="Cairo"/>
                <a:sym typeface="Cairo"/>
              </a:rPr>
              <a:t>inhibitory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400"/>
              <a:buFont typeface="Cairo"/>
              <a:buChar char="↳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Five subtypes (</a:t>
            </a:r>
            <a:r>
              <a:rPr lang="en-GB">
                <a:solidFill>
                  <a:srgbClr val="F1C232"/>
                </a:solidFill>
                <a:latin typeface="Cairo"/>
                <a:ea typeface="Cairo"/>
                <a:cs typeface="Cairo"/>
                <a:sym typeface="Cairo"/>
              </a:rPr>
              <a:t>M1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-GB">
                <a:solidFill>
                  <a:srgbClr val="F1C232"/>
                </a:solidFill>
                <a:latin typeface="Cairo"/>
                <a:ea typeface="Cairo"/>
                <a:cs typeface="Cairo"/>
                <a:sym typeface="Cairo"/>
              </a:rPr>
              <a:t>M5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): all present in the brain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but M1 is the most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abundant </a:t>
            </a:r>
            <a:endParaRPr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56" name="Google Shape;356;p66"/>
          <p:cNvSpPr txBox="1"/>
          <p:nvPr/>
        </p:nvSpPr>
        <p:spPr>
          <a:xfrm>
            <a:off x="353725" y="4049588"/>
            <a:ext cx="54345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Muscarinic Receptors: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357" name="Google Shape;35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75" y="2213909"/>
            <a:ext cx="2954270" cy="18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3344" y="2213896"/>
            <a:ext cx="2815656" cy="18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6"/>
          <p:cNvSpPr/>
          <p:nvPr/>
        </p:nvSpPr>
        <p:spPr>
          <a:xfrm>
            <a:off x="3642352" y="3318021"/>
            <a:ext cx="304800" cy="324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2</a:t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60" name="Google Shape;360;p66"/>
          <p:cNvSpPr/>
          <p:nvPr/>
        </p:nvSpPr>
        <p:spPr>
          <a:xfrm>
            <a:off x="529598" y="3562888"/>
            <a:ext cx="304800" cy="324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1</a:t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361" name="Google Shape;361;p66"/>
          <p:cNvGraphicFramePr/>
          <p:nvPr/>
        </p:nvGraphicFramePr>
        <p:xfrm>
          <a:off x="711738" y="4618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{C1E5BDC7-8831-4A80-8EF9-754A1BCBEE02}</a:tableStyleId>
              </a:tblPr>
              <a:tblGrid>
                <a:gridCol w="980725"/>
                <a:gridCol w="4453775"/>
              </a:tblGrid>
              <a:tr h="679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0C343D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M1</a:t>
                      </a:r>
                      <a:r>
                        <a:rPr lang="en-GB">
                          <a:solidFill>
                            <a:srgbClr val="0C343D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receptors</a:t>
                      </a:r>
                      <a:endParaRPr>
                        <a:solidFill>
                          <a:srgbClr val="0C343D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200"/>
                        <a:buFont typeface="Cairo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Most involved in cognitive functioning (evidence from Knockout mice and pharmacologic human studies with M1 blocking drugs) 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1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0C343D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M2 </a:t>
                      </a:r>
                      <a:r>
                        <a:rPr lang="en-GB">
                          <a:solidFill>
                            <a:srgbClr val="0C343D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receptors</a:t>
                      </a:r>
                      <a:endParaRPr>
                        <a:solidFill>
                          <a:srgbClr val="0C343D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200"/>
                        <a:buFont typeface="Cairo"/>
                        <a:buChar char="●"/>
                      </a:pPr>
                      <a:r>
                        <a:rPr lang="en-GB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Blocking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lang="en-GB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agents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may facilitate cognition in animals (but these drugs are not being used in humans at this point). 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1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0C343D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M3 </a:t>
                      </a:r>
                      <a:r>
                        <a:rPr lang="en-GB">
                          <a:solidFill>
                            <a:srgbClr val="0C343D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receptors</a:t>
                      </a:r>
                      <a:endParaRPr>
                        <a:solidFill>
                          <a:srgbClr val="0C343D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200"/>
                        <a:buFont typeface="Cairo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Receptors do </a:t>
                      </a:r>
                      <a:r>
                        <a:rPr lang="en-GB" sz="1200">
                          <a:solidFill>
                            <a:srgbClr val="9900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not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lang="en-GB" sz="1200">
                          <a:solidFill>
                            <a:srgbClr val="9900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seem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lang="en-GB" sz="1200">
                          <a:solidFill>
                            <a:srgbClr val="9900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to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lang="en-GB" sz="1200">
                          <a:solidFill>
                            <a:srgbClr val="9900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play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lang="en-GB" sz="1200">
                          <a:solidFill>
                            <a:srgbClr val="9900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much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of a role in cognition (animal studies).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9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0C343D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M4 and M5 </a:t>
                      </a:r>
                      <a:r>
                        <a:rPr lang="en-GB">
                          <a:solidFill>
                            <a:srgbClr val="0C343D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receptors</a:t>
                      </a:r>
                      <a:endParaRPr>
                        <a:solidFill>
                          <a:srgbClr val="0C343D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200"/>
                        <a:buFont typeface="Cairo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Functions in the brain are </a:t>
                      </a:r>
                      <a:r>
                        <a:rPr lang="en-GB" sz="1200">
                          <a:solidFill>
                            <a:srgbClr val="38761D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unknown</a:t>
                      </a:r>
                      <a:endParaRPr sz="1200">
                        <a:solidFill>
                          <a:srgbClr val="38761D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62" name="Google Shape;362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9325" y="7592658"/>
            <a:ext cx="2659350" cy="18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6">
            <a:hlinkClick r:id="rId6"/>
          </p:cNvPr>
          <p:cNvSpPr txBox="1"/>
          <p:nvPr/>
        </p:nvSpPr>
        <p:spPr>
          <a:xfrm>
            <a:off x="3012517" y="702750"/>
            <a:ext cx="2070600" cy="448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Useful video to understand Ach</a:t>
            </a:r>
            <a:endParaRPr sz="9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(Click on)</a:t>
            </a:r>
            <a:endParaRPr sz="9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"/>
          <p:cNvSpPr txBox="1"/>
          <p:nvPr/>
        </p:nvSpPr>
        <p:spPr>
          <a:xfrm>
            <a:off x="184075" y="2887600"/>
            <a:ext cx="54345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Glutaminergic</a:t>
            </a: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 System: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69" name="Google Shape;369;p67"/>
          <p:cNvSpPr txBox="1"/>
          <p:nvPr/>
        </p:nvSpPr>
        <p:spPr>
          <a:xfrm>
            <a:off x="184075" y="3276175"/>
            <a:ext cx="62559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b="1" lang="en-GB">
                <a:solidFill>
                  <a:srgbClr val="FF0000"/>
                </a:solidFill>
                <a:highlight>
                  <a:srgbClr val="F4CCCC"/>
                </a:highlight>
                <a:latin typeface="Cairo"/>
                <a:ea typeface="Cairo"/>
                <a:cs typeface="Cairo"/>
                <a:sym typeface="Cairo"/>
              </a:rPr>
              <a:t>Glutamate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is the most commonly found NT in the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brain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(king of NTs, ~</a:t>
            </a:r>
            <a:r>
              <a:rPr lang="en-GB">
                <a:solidFill>
                  <a:srgbClr val="F1C232"/>
                </a:solidFill>
                <a:latin typeface="Cairo"/>
                <a:ea typeface="Cairo"/>
                <a:cs typeface="Cairo"/>
                <a:sym typeface="Cairo"/>
              </a:rPr>
              <a:t>50%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neurons). , it is always excitatory.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lang="en-GB">
                <a:solidFill>
                  <a:srgbClr val="FF9900"/>
                </a:solidFill>
                <a:highlight>
                  <a:srgbClr val="FCE5CD"/>
                </a:highlight>
                <a:latin typeface="Cairo"/>
                <a:ea typeface="Cairo"/>
                <a:cs typeface="Cairo"/>
                <a:sym typeface="Cairo"/>
              </a:rPr>
              <a:t>Glutamate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(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can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cause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excitotoxicity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) is converted in </a:t>
            </a:r>
            <a:r>
              <a:rPr lang="en-GB">
                <a:solidFill>
                  <a:srgbClr val="F1C232"/>
                </a:solidFill>
                <a:highlight>
                  <a:srgbClr val="FFF2CC"/>
                </a:highlight>
                <a:latin typeface="Cairo"/>
                <a:ea typeface="Cairo"/>
                <a:cs typeface="Cairo"/>
                <a:sym typeface="Cairo"/>
              </a:rPr>
              <a:t>astrocytes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into </a:t>
            </a:r>
            <a:r>
              <a:rPr lang="en-GB">
                <a:solidFill>
                  <a:srgbClr val="0000FF"/>
                </a:solidFill>
                <a:highlight>
                  <a:srgbClr val="CFE2F3"/>
                </a:highlight>
                <a:latin typeface="Cairo"/>
                <a:ea typeface="Cairo"/>
                <a:cs typeface="Cairo"/>
                <a:sym typeface="Cairo"/>
              </a:rPr>
              <a:t>glutamine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(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not toxic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) and passed onto glutaminergic neurons.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Wide spread, but high levels in hippocampus; hypofunction of NMDA receptors in this area and prefrontal cortex is associated with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schizophrenia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70" name="Google Shape;370;p67"/>
          <p:cNvSpPr txBox="1"/>
          <p:nvPr/>
        </p:nvSpPr>
        <p:spPr>
          <a:xfrm>
            <a:off x="184075" y="5008740"/>
            <a:ext cx="54345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Glutamate Receptors: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71" name="Google Shape;371;p67"/>
          <p:cNvSpPr txBox="1"/>
          <p:nvPr/>
        </p:nvSpPr>
        <p:spPr>
          <a:xfrm>
            <a:off x="337050" y="5344800"/>
            <a:ext cx="6255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Are widely distributed in the brain, they are of two types: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372" name="Google Shape;37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662" y="8574225"/>
            <a:ext cx="1757475" cy="11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67"/>
          <p:cNvSpPr/>
          <p:nvPr/>
        </p:nvSpPr>
        <p:spPr>
          <a:xfrm>
            <a:off x="190500" y="5937450"/>
            <a:ext cx="3157500" cy="2556300"/>
          </a:xfrm>
          <a:prstGeom prst="rect">
            <a:avLst/>
          </a:prstGeom>
          <a:noFill/>
          <a:ln cap="flat" cmpd="sng" w="9525">
            <a:solidFill>
              <a:srgbClr val="4C113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Found in hippocampus, cerebellum and the cerebral cortex. 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Act through second messengers which activate biochemical cascades, leading to modification of other proteins such as ion channels.</a:t>
            </a:r>
            <a:endParaRPr/>
          </a:p>
        </p:txBody>
      </p:sp>
      <p:sp>
        <p:nvSpPr>
          <p:cNvPr id="374" name="Google Shape;374;p67"/>
          <p:cNvSpPr/>
          <p:nvPr/>
        </p:nvSpPr>
        <p:spPr>
          <a:xfrm>
            <a:off x="260275" y="5706600"/>
            <a:ext cx="2997300" cy="513300"/>
          </a:xfrm>
          <a:prstGeom prst="roundRect">
            <a:avLst>
              <a:gd fmla="val 16667" name="adj"/>
            </a:avLst>
          </a:prstGeom>
          <a:solidFill>
            <a:srgbClr val="4C11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Metabotropic receptors</a:t>
            </a:r>
            <a:endParaRPr b="1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(G protein coupled receptors): </a:t>
            </a:r>
            <a:r>
              <a:rPr lang="en-GB" sz="10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mGluR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375" name="Google Shape;375;p67"/>
          <p:cNvSpPr/>
          <p:nvPr/>
        </p:nvSpPr>
        <p:spPr>
          <a:xfrm>
            <a:off x="3414650" y="5937575"/>
            <a:ext cx="3157500" cy="25563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Three types: </a:t>
            </a:r>
            <a:endParaRPr b="1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b="1" lang="en-GB">
                <a:solidFill>
                  <a:srgbClr val="38761D"/>
                </a:solidFill>
                <a:highlight>
                  <a:srgbClr val="D9EAD3"/>
                </a:highlight>
                <a:latin typeface="Cairo"/>
                <a:ea typeface="Cairo"/>
                <a:cs typeface="Cairo"/>
                <a:sym typeface="Cairo"/>
              </a:rPr>
              <a:t>AMPA</a:t>
            </a: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receptors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(αamino-3hydroxy-5-methylisoxazole-4propionate)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b="1" lang="en-GB">
                <a:solidFill>
                  <a:srgbClr val="FF9900"/>
                </a:solidFill>
                <a:highlight>
                  <a:srgbClr val="FCE5CD"/>
                </a:highlight>
                <a:latin typeface="Cairo"/>
                <a:ea typeface="Cairo"/>
                <a:cs typeface="Cairo"/>
                <a:sym typeface="Cairo"/>
              </a:rPr>
              <a:t>Kainate</a:t>
            </a: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receptors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(kainite is an acid isolated from seaweed)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b="1" lang="en-GB">
                <a:solidFill>
                  <a:srgbClr val="FF0000"/>
                </a:solidFill>
                <a:highlight>
                  <a:srgbClr val="F4CCCC"/>
                </a:highlight>
                <a:latin typeface="Cairo"/>
                <a:ea typeface="Cairo"/>
                <a:cs typeface="Cairo"/>
                <a:sym typeface="Cairo"/>
              </a:rPr>
              <a:t>NMDA</a:t>
            </a: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receptors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(for Nmethyl D-aspartate); play a role in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long term potentiation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so they are involved in </a:t>
            </a:r>
            <a:r>
              <a:rPr lang="en-GB">
                <a:solidFill>
                  <a:schemeClr val="dk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learning and memory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.</a:t>
            </a:r>
            <a:endParaRPr/>
          </a:p>
        </p:txBody>
      </p:sp>
      <p:sp>
        <p:nvSpPr>
          <p:cNvPr id="376" name="Google Shape;376;p67"/>
          <p:cNvSpPr/>
          <p:nvPr/>
        </p:nvSpPr>
        <p:spPr>
          <a:xfrm>
            <a:off x="3494750" y="5706600"/>
            <a:ext cx="2997300" cy="5133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Ionotropic receptors </a:t>
            </a:r>
            <a:endParaRPr b="1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(ligand-gated ion channels).</a:t>
            </a:r>
            <a:endParaRPr b="1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77" name="Google Shape;377;p67"/>
          <p:cNvSpPr txBox="1"/>
          <p:nvPr/>
        </p:nvSpPr>
        <p:spPr>
          <a:xfrm>
            <a:off x="184062" y="604863"/>
            <a:ext cx="6255900" cy="21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b="1" lang="en-GB">
                <a:solidFill>
                  <a:srgbClr val="0000FF"/>
                </a:solidFill>
                <a:latin typeface="Cairo"/>
                <a:ea typeface="Cairo"/>
                <a:cs typeface="Cairo"/>
                <a:sym typeface="Cairo"/>
              </a:rPr>
              <a:t>ACh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influences mental processes: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lang="en-GB" u="sng">
                <a:latin typeface="Cairo"/>
                <a:ea typeface="Cairo"/>
                <a:cs typeface="Cairo"/>
                <a:sym typeface="Cairo"/>
              </a:rPr>
              <a:t>High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levels during: </a:t>
            </a:r>
            <a:r>
              <a:rPr lang="en-GB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 Learning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  </a:t>
            </a:r>
            <a:r>
              <a:rPr b="1" lang="en-GB">
                <a:solidFill>
                  <a:srgbClr val="0C343D"/>
                </a:solidFill>
                <a:latin typeface="Cairo"/>
                <a:ea typeface="Cairo"/>
                <a:cs typeface="Cairo"/>
                <a:sym typeface="Cairo"/>
              </a:rPr>
              <a:t>|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  </a:t>
            </a:r>
            <a:r>
              <a:rPr lang="en-GB">
                <a:solidFill>
                  <a:srgbClr val="FF9900"/>
                </a:solidFill>
                <a:latin typeface="Cairo"/>
                <a:ea typeface="Cairo"/>
                <a:cs typeface="Cairo"/>
                <a:sym typeface="Cairo"/>
              </a:rPr>
              <a:t>Memory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  </a:t>
            </a:r>
            <a:r>
              <a:rPr b="1" lang="en-GB">
                <a:solidFill>
                  <a:srgbClr val="0C343D"/>
                </a:solidFill>
                <a:latin typeface="Cairo"/>
                <a:ea typeface="Cairo"/>
                <a:cs typeface="Cairo"/>
                <a:sym typeface="Cairo"/>
              </a:rPr>
              <a:t>|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  </a:t>
            </a:r>
            <a:r>
              <a:rPr lang="en-GB">
                <a:solidFill>
                  <a:srgbClr val="9900FF"/>
                </a:solidFill>
                <a:latin typeface="Cairo"/>
                <a:ea typeface="Cairo"/>
                <a:cs typeface="Cairo"/>
                <a:sym typeface="Cairo"/>
              </a:rPr>
              <a:t>Sleeping (REM)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  </a:t>
            </a:r>
            <a:r>
              <a:rPr b="1" lang="en-GB">
                <a:solidFill>
                  <a:srgbClr val="0C343D"/>
                </a:solidFill>
                <a:latin typeface="Cairo"/>
                <a:ea typeface="Cairo"/>
                <a:cs typeface="Cairo"/>
                <a:sym typeface="Cairo"/>
              </a:rPr>
              <a:t>|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  </a:t>
            </a:r>
            <a:r>
              <a:rPr lang="en-GB">
                <a:solidFill>
                  <a:srgbClr val="0000FF"/>
                </a:solidFill>
                <a:latin typeface="Cairo"/>
                <a:ea typeface="Cairo"/>
                <a:cs typeface="Cairo"/>
                <a:sym typeface="Cairo"/>
              </a:rPr>
              <a:t>Dreaming</a:t>
            </a:r>
            <a:endParaRPr>
              <a:solidFill>
                <a:srgbClr val="0000F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lang="en-GB" u="sng">
                <a:latin typeface="Cairo"/>
                <a:ea typeface="Cairo"/>
                <a:cs typeface="Cairo"/>
                <a:sym typeface="Cairo"/>
              </a:rPr>
              <a:t>Low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levels during: </a:t>
            </a:r>
            <a:r>
              <a:rPr lang="en-GB">
                <a:solidFill>
                  <a:srgbClr val="0000FF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rgbClr val="674EA7"/>
                </a:solidFill>
                <a:latin typeface="Cairo"/>
                <a:ea typeface="Cairo"/>
                <a:cs typeface="Cairo"/>
                <a:sym typeface="Cairo"/>
              </a:rPr>
              <a:t>Sleeping (Except REM)</a:t>
            </a:r>
            <a:endParaRPr>
              <a:solidFill>
                <a:srgbClr val="674EA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lang="en-GB" u="sng">
                <a:solidFill>
                  <a:srgbClr val="F1C232"/>
                </a:solidFill>
                <a:latin typeface="Cairo"/>
                <a:ea typeface="Cairo"/>
                <a:cs typeface="Cairo"/>
                <a:sym typeface="Cairo"/>
              </a:rPr>
              <a:t>Alzheimer’s</a:t>
            </a:r>
            <a:r>
              <a:rPr lang="en-GB" u="sng">
                <a:latin typeface="Cairo"/>
                <a:ea typeface="Cairo"/>
                <a:cs typeface="Cairo"/>
                <a:sym typeface="Cairo"/>
              </a:rPr>
              <a:t> Disease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- the most common form of dementia that is associated with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acetylcholine damage.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Damage to </a:t>
            </a:r>
            <a:r>
              <a:rPr lang="en-GB">
                <a:solidFill>
                  <a:srgbClr val="0000FF"/>
                </a:solidFill>
                <a:latin typeface="Cairo"/>
                <a:ea typeface="Cairo"/>
                <a:cs typeface="Cairo"/>
                <a:sym typeface="Cairo"/>
              </a:rPr>
              <a:t>Ach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producing cells in the </a:t>
            </a:r>
            <a:r>
              <a:rPr lang="en-GB">
                <a:latin typeface="Cairo SemiBold"/>
                <a:ea typeface="Cairo SemiBold"/>
                <a:cs typeface="Cairo SemiBold"/>
                <a:sym typeface="Cairo SemiBold"/>
              </a:rPr>
              <a:t>basal forebrain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leads to </a:t>
            </a:r>
            <a:r>
              <a:rPr lang="en-GB" u="sng">
                <a:latin typeface="Cairo"/>
                <a:ea typeface="Cairo"/>
                <a:cs typeface="Cairo"/>
                <a:sym typeface="Cairo"/>
              </a:rPr>
              <a:t>disturbed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levels in: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↳"/>
            </a:pPr>
            <a:r>
              <a:rPr lang="en-GB">
                <a:solidFill>
                  <a:srgbClr val="38761D"/>
                </a:solidFill>
                <a:highlight>
                  <a:srgbClr val="D9EAD3"/>
                </a:highlight>
                <a:latin typeface="Cairo"/>
                <a:ea typeface="Cairo"/>
                <a:cs typeface="Cairo"/>
                <a:sym typeface="Cairo"/>
              </a:rPr>
              <a:t>Bipolar disorder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 </a:t>
            </a:r>
            <a:r>
              <a:rPr b="1" lang="en-GB">
                <a:solidFill>
                  <a:srgbClr val="0C343D"/>
                </a:solidFill>
                <a:latin typeface="Cairo"/>
                <a:ea typeface="Cairo"/>
                <a:cs typeface="Cairo"/>
                <a:sym typeface="Cairo"/>
              </a:rPr>
              <a:t>|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 </a:t>
            </a:r>
            <a:r>
              <a:rPr lang="en-GB">
                <a:solidFill>
                  <a:srgbClr val="9900FF"/>
                </a:solidFill>
                <a:highlight>
                  <a:srgbClr val="D9D2E9"/>
                </a:highlight>
                <a:latin typeface="Cairo"/>
                <a:ea typeface="Cairo"/>
                <a:cs typeface="Cairo"/>
                <a:sym typeface="Cairo"/>
              </a:rPr>
              <a:t>Mood swings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 </a:t>
            </a:r>
            <a:r>
              <a:rPr b="1" lang="en-GB">
                <a:solidFill>
                  <a:srgbClr val="0C343D"/>
                </a:solidFill>
                <a:latin typeface="Cairo"/>
                <a:ea typeface="Cairo"/>
                <a:cs typeface="Cairo"/>
                <a:sym typeface="Cairo"/>
              </a:rPr>
              <a:t>|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 </a:t>
            </a:r>
            <a:r>
              <a:rPr lang="en-GB">
                <a:solidFill>
                  <a:srgbClr val="FF9900"/>
                </a:solidFill>
                <a:highlight>
                  <a:srgbClr val="FCE5CD"/>
                </a:highlight>
                <a:latin typeface="Cairo"/>
                <a:ea typeface="Cairo"/>
                <a:cs typeface="Cairo"/>
                <a:sym typeface="Cairo"/>
              </a:rPr>
              <a:t>Depression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 </a:t>
            </a:r>
            <a:r>
              <a:rPr b="1" lang="en-GB">
                <a:solidFill>
                  <a:srgbClr val="0C343D"/>
                </a:solidFill>
                <a:latin typeface="Cairo"/>
                <a:ea typeface="Cairo"/>
                <a:cs typeface="Cairo"/>
                <a:sym typeface="Cairo"/>
              </a:rPr>
              <a:t>|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 </a:t>
            </a:r>
            <a:r>
              <a:rPr lang="en-GB">
                <a:solidFill>
                  <a:srgbClr val="0000FF"/>
                </a:solidFill>
                <a:highlight>
                  <a:srgbClr val="CFE2F3"/>
                </a:highlight>
                <a:latin typeface="Cairo"/>
                <a:ea typeface="Cairo"/>
                <a:cs typeface="Cairo"/>
                <a:sym typeface="Cairo"/>
              </a:rPr>
              <a:t>Mental Attention</a:t>
            </a:r>
            <a:endParaRPr>
              <a:solidFill>
                <a:srgbClr val="0000FF"/>
              </a:solidFill>
              <a:highlight>
                <a:srgbClr val="CFE2F3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❅"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Inhibitors of </a:t>
            </a:r>
            <a:r>
              <a:rPr b="1" lang="en-GB">
                <a:solidFill>
                  <a:srgbClr val="0000FF"/>
                </a:solidFill>
                <a:latin typeface="Cairo"/>
                <a:ea typeface="Cairo"/>
                <a:cs typeface="Cairo"/>
                <a:sym typeface="Cairo"/>
              </a:rPr>
              <a:t>acetylcholin</a:t>
            </a:r>
            <a:r>
              <a:rPr b="1"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esterase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in the brain are the main drugs used to treat Alzheimer’s disease.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378" name="Google Shape;378;p67"/>
          <p:cNvPicPr preferRelativeResize="0"/>
          <p:nvPr/>
        </p:nvPicPr>
        <p:blipFill rotWithShape="1">
          <a:blip r:embed="rId4">
            <a:alphaModFix/>
          </a:blip>
          <a:srcRect b="0" l="0" r="0" t="6864"/>
          <a:stretch/>
        </p:blipFill>
        <p:spPr>
          <a:xfrm>
            <a:off x="3257575" y="4699388"/>
            <a:ext cx="3157499" cy="64541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</p:pic>
      <p:sp>
        <p:nvSpPr>
          <p:cNvPr id="379" name="Google Shape;379;p67"/>
          <p:cNvSpPr txBox="1"/>
          <p:nvPr/>
        </p:nvSpPr>
        <p:spPr>
          <a:xfrm>
            <a:off x="6045617" y="5087925"/>
            <a:ext cx="6492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Extra</a:t>
            </a:r>
            <a:endParaRPr b="1" sz="7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380" name="Google Shape;380;p67"/>
          <p:cNvPicPr preferRelativeResize="0"/>
          <p:nvPr/>
        </p:nvPicPr>
        <p:blipFill rotWithShape="1">
          <a:blip r:embed="rId5">
            <a:alphaModFix/>
          </a:blip>
          <a:srcRect b="19767" l="43481" r="11658" t="46914"/>
          <a:stretch/>
        </p:blipFill>
        <p:spPr>
          <a:xfrm>
            <a:off x="690950" y="8530267"/>
            <a:ext cx="2156602" cy="1100538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67"/>
          <p:cNvSpPr txBox="1"/>
          <p:nvPr/>
        </p:nvSpPr>
        <p:spPr>
          <a:xfrm>
            <a:off x="619700" y="9311900"/>
            <a:ext cx="6492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Extra</a:t>
            </a:r>
            <a:endParaRPr b="1" sz="6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82" name="Google Shape;382;p67"/>
          <p:cNvSpPr txBox="1"/>
          <p:nvPr/>
        </p:nvSpPr>
        <p:spPr>
          <a:xfrm>
            <a:off x="308250" y="9581100"/>
            <a:ext cx="2892600" cy="2682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highlight>
                  <a:srgbClr val="EFEFEF"/>
                </a:highlight>
                <a:latin typeface="Cairo"/>
                <a:ea typeface="Cairo"/>
                <a:cs typeface="Cairo"/>
                <a:sym typeface="Cairo"/>
              </a:rPr>
              <a:t>Remember Metabotropic R from the first lecture</a:t>
            </a:r>
            <a:endParaRPr sz="1000">
              <a:solidFill>
                <a:srgbClr val="999999"/>
              </a:solidFill>
              <a:highlight>
                <a:srgbClr val="EFEFEF"/>
              </a:highlight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83" name="Google Shape;383;p67">
            <a:hlinkClick r:id="rId6"/>
          </p:cNvPr>
          <p:cNvSpPr txBox="1"/>
          <p:nvPr/>
        </p:nvSpPr>
        <p:spPr>
          <a:xfrm>
            <a:off x="2897025" y="2964888"/>
            <a:ext cx="2892600" cy="361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Useful video to understand glutamates (click on)</a:t>
            </a:r>
            <a:endParaRPr sz="10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84" name="Google Shape;384;p67"/>
          <p:cNvSpPr txBox="1"/>
          <p:nvPr/>
        </p:nvSpPr>
        <p:spPr>
          <a:xfrm>
            <a:off x="3933175" y="369575"/>
            <a:ext cx="2506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Prof. Laila said it’s important to know whether the effects are because of </a:t>
            </a:r>
            <a:r>
              <a:rPr i="1" lang="en-GB" sz="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increase</a:t>
            </a:r>
            <a:r>
              <a:rPr lang="en-GB" sz="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, </a:t>
            </a:r>
            <a:r>
              <a:rPr i="1" lang="en-GB" sz="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decrease</a:t>
            </a:r>
            <a:r>
              <a:rPr lang="en-GB" sz="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, or </a:t>
            </a:r>
            <a:r>
              <a:rPr i="1" lang="en-GB" sz="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disturbance</a:t>
            </a:r>
            <a:r>
              <a:rPr lang="en-GB" sz="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 in the levels of the neurotransmitter.</a:t>
            </a:r>
            <a:r>
              <a:rPr lang="en-GB" sz="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sz="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endParaRPr sz="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8"/>
          <p:cNvSpPr txBox="1"/>
          <p:nvPr/>
        </p:nvSpPr>
        <p:spPr>
          <a:xfrm>
            <a:off x="231700" y="3879400"/>
            <a:ext cx="54345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Functions &amp; Disorders Of Glutamate: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90" name="Google Shape;390;p68"/>
          <p:cNvSpPr txBox="1"/>
          <p:nvPr/>
        </p:nvSpPr>
        <p:spPr>
          <a:xfrm>
            <a:off x="301050" y="4233525"/>
            <a:ext cx="6255900" cy="26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lang="en-GB">
                <a:solidFill>
                  <a:srgbClr val="FF0000"/>
                </a:solidFill>
                <a:highlight>
                  <a:srgbClr val="F4CCCC"/>
                </a:highlight>
                <a:latin typeface="Cairo"/>
                <a:ea typeface="Cairo"/>
                <a:cs typeface="Cairo"/>
                <a:sym typeface="Cairo"/>
              </a:rPr>
              <a:t>Glutamic acid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(and aspartic acid): are major excitatory NTs in CNS.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b="1" lang="en-GB">
                <a:solidFill>
                  <a:srgbClr val="FF0000"/>
                </a:solidFill>
                <a:highlight>
                  <a:srgbClr val="F4CCCC"/>
                </a:highlight>
                <a:latin typeface="Cairo"/>
                <a:ea typeface="Cairo"/>
                <a:cs typeface="Cairo"/>
                <a:sym typeface="Cairo"/>
              </a:rPr>
              <a:t>Glutamate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-GB">
                <a:solidFill>
                  <a:srgbClr val="FF0000"/>
                </a:solidFill>
                <a:highlight>
                  <a:srgbClr val="F4CCCC"/>
                </a:highlight>
                <a:latin typeface="Cairo"/>
                <a:ea typeface="Cairo"/>
                <a:cs typeface="Cairo"/>
                <a:sym typeface="Cairo"/>
              </a:rPr>
              <a:t>NMDA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 receptor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involved in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Long-Term Potentiation &amp; memory storage. </a:t>
            </a:r>
            <a:endParaRPr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latin typeface="Cairo"/>
                <a:ea typeface="Cairo"/>
                <a:cs typeface="Cairo"/>
                <a:sym typeface="Cairo"/>
              </a:rPr>
              <a:t>Disorders:</a:t>
            </a:r>
            <a:endParaRPr b="1" u="sng"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○"/>
            </a:pP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Excess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Glutamate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activity is implicated in some types of </a:t>
            </a:r>
            <a:r>
              <a:rPr b="1"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epileptic seizures.</a:t>
            </a:r>
            <a:endParaRPr b="1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○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Under some pathological conditions, such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Stroke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,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ALS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(Amyotrophic Lateral Sclerosis), and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Alzheimer's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diseases, it acts as an 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excitotoxin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, producing </a:t>
            </a:r>
            <a:r>
              <a:rPr lang="en-GB" u="sng">
                <a:latin typeface="Cairo"/>
                <a:ea typeface="Cairo"/>
                <a:cs typeface="Cairo"/>
                <a:sym typeface="Cairo"/>
              </a:rPr>
              <a:t>excessive influx of calcium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into the neurons and causing 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neuronal death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○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Reduced level in: Stroke </a:t>
            </a:r>
            <a:r>
              <a:rPr b="1" lang="en-GB">
                <a:solidFill>
                  <a:srgbClr val="0C343D"/>
                </a:solidFill>
                <a:latin typeface="Cairo"/>
                <a:ea typeface="Cairo"/>
                <a:cs typeface="Cairo"/>
                <a:sym typeface="Cairo"/>
              </a:rPr>
              <a:t>|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Autism</a:t>
            </a:r>
            <a:r>
              <a:rPr b="1" lang="en-GB">
                <a:solidFill>
                  <a:srgbClr val="0C343D"/>
                </a:solidFill>
                <a:latin typeface="Cairo"/>
                <a:ea typeface="Cairo"/>
                <a:cs typeface="Cairo"/>
                <a:sym typeface="Cairo"/>
              </a:rPr>
              <a:t> |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Intellectual</a:t>
            </a:r>
            <a:r>
              <a:rPr b="1" lang="en-GB">
                <a:solidFill>
                  <a:srgbClr val="0C343D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disability</a:t>
            </a:r>
            <a:r>
              <a:rPr b="1" lang="en-GB">
                <a:solidFill>
                  <a:srgbClr val="0C343D"/>
                </a:solidFill>
                <a:latin typeface="Cairo"/>
                <a:ea typeface="Cairo"/>
                <a:cs typeface="Cairo"/>
                <a:sym typeface="Cairo"/>
              </a:rPr>
              <a:t> |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Alzheimer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91" name="Google Shape;391;p68"/>
          <p:cNvSpPr txBox="1"/>
          <p:nvPr/>
        </p:nvSpPr>
        <p:spPr>
          <a:xfrm>
            <a:off x="231700" y="6960050"/>
            <a:ext cx="54345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GABAergic system: 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92" name="Google Shape;392;p68"/>
          <p:cNvSpPr txBox="1"/>
          <p:nvPr/>
        </p:nvSpPr>
        <p:spPr>
          <a:xfrm>
            <a:off x="337025" y="7289650"/>
            <a:ext cx="4680300" cy="18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b="1" lang="en-GB">
                <a:solidFill>
                  <a:srgbClr val="9900FF"/>
                </a:solidFill>
                <a:highlight>
                  <a:srgbClr val="D9D2E9"/>
                </a:highlight>
                <a:latin typeface="Cairo"/>
                <a:ea typeface="Cairo"/>
                <a:cs typeface="Cairo"/>
                <a:sym typeface="Cairo"/>
              </a:rPr>
              <a:t>GABA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is the main </a:t>
            </a:r>
            <a:r>
              <a:rPr lang="en-GB" u="sng">
                <a:latin typeface="Cairo"/>
                <a:ea typeface="Cairo"/>
                <a:cs typeface="Cairo"/>
                <a:sym typeface="Cairo"/>
              </a:rPr>
              <a:t>inhibitory neurotransmitter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in the central nervous system (CNS).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GABAergic inhibition is seen at all levels of the CNS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(</a:t>
            </a:r>
            <a:r>
              <a:rPr lang="en-GB">
                <a:solidFill>
                  <a:srgbClr val="F1C232"/>
                </a:solidFill>
                <a:latin typeface="Cairo"/>
                <a:ea typeface="Cairo"/>
                <a:cs typeface="Cairo"/>
                <a:sym typeface="Cairo"/>
              </a:rPr>
              <a:t>Hypothalamus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, </a:t>
            </a:r>
            <a:r>
              <a:rPr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hippocampus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, </a:t>
            </a:r>
            <a:r>
              <a:rPr lang="en-GB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cerebral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cortex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and </a:t>
            </a:r>
            <a:r>
              <a:rPr lang="en-GB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cerebellar cortex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)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lang="en-GB">
                <a:solidFill>
                  <a:srgbClr val="9900FF"/>
                </a:solidFill>
                <a:latin typeface="Cairo"/>
                <a:ea typeface="Cairo"/>
                <a:cs typeface="Cairo"/>
                <a:sym typeface="Cairo"/>
              </a:rPr>
              <a:t>GABA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rgbClr val="9900FF"/>
                </a:solidFill>
                <a:latin typeface="Cairo"/>
                <a:ea typeface="Cairo"/>
                <a:cs typeface="Cairo"/>
                <a:sym typeface="Cairo"/>
              </a:rPr>
              <a:t>interneurons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are </a:t>
            </a:r>
            <a:r>
              <a:rPr lang="en-GB">
                <a:latin typeface="Cairo SemiBold"/>
                <a:ea typeface="Cairo SemiBold"/>
                <a:cs typeface="Cairo SemiBold"/>
                <a:sym typeface="Cairo SemiBold"/>
              </a:rPr>
              <a:t>abundant in the brain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, with </a:t>
            </a:r>
            <a:r>
              <a:rPr lang="en-GB">
                <a:solidFill>
                  <a:srgbClr val="F1C232"/>
                </a:solidFill>
                <a:latin typeface="Cairo"/>
                <a:ea typeface="Cairo"/>
                <a:cs typeface="Cairo"/>
                <a:sym typeface="Cairo"/>
              </a:rPr>
              <a:t>50%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of the inhibitory synapses in the brain being </a:t>
            </a:r>
            <a:r>
              <a:rPr lang="en-GB">
                <a:solidFill>
                  <a:srgbClr val="9900FF"/>
                </a:solidFill>
                <a:highlight>
                  <a:srgbClr val="D9D2E9"/>
                </a:highlight>
                <a:latin typeface="Cairo"/>
                <a:ea typeface="Cairo"/>
                <a:cs typeface="Cairo"/>
                <a:sym typeface="Cairo"/>
              </a:rPr>
              <a:t>GABA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mediated.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393" name="Google Shape;39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275" y="7167224"/>
            <a:ext cx="1661675" cy="1852949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68"/>
          <p:cNvSpPr txBox="1"/>
          <p:nvPr/>
        </p:nvSpPr>
        <p:spPr>
          <a:xfrm>
            <a:off x="201138" y="452150"/>
            <a:ext cx="54345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NMDA Receptors: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95" name="Google Shape;395;p68"/>
          <p:cNvSpPr txBox="1"/>
          <p:nvPr/>
        </p:nvSpPr>
        <p:spPr>
          <a:xfrm>
            <a:off x="306475" y="855200"/>
            <a:ext cx="3989700" cy="24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Permits passage of </a:t>
            </a:r>
            <a:r>
              <a:rPr b="1" lang="en-GB">
                <a:solidFill>
                  <a:srgbClr val="F1C232"/>
                </a:solidFill>
                <a:latin typeface="Cairo"/>
                <a:ea typeface="Cairo"/>
                <a:cs typeface="Cairo"/>
                <a:sym typeface="Cairo"/>
              </a:rPr>
              <a:t>Na+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and large amounts of </a:t>
            </a:r>
            <a:r>
              <a:rPr b="1" lang="en-GB">
                <a:solidFill>
                  <a:srgbClr val="F1C232"/>
                </a:solidFill>
                <a:latin typeface="Cairo"/>
                <a:ea typeface="Cairo"/>
                <a:cs typeface="Cairo"/>
                <a:sym typeface="Cairo"/>
              </a:rPr>
              <a:t>Ca2+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.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They are unique: 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Glycine is essential for their normal response to glutamate. 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The channel is blocked by </a:t>
            </a:r>
            <a:r>
              <a:rPr lang="en-GB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Mg</a:t>
            </a:r>
            <a:r>
              <a:rPr baseline="30000" lang="en-GB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2</a:t>
            </a:r>
            <a:r>
              <a:rPr lang="en-GB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+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ion at normal membrane potentials.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This blockade is removed by depolarization (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caused by e.g. AMPA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) </a:t>
            </a:r>
            <a:r>
              <a:rPr lang="en-GB">
                <a:solidFill>
                  <a:srgbClr val="CC0000"/>
                </a:solidFill>
                <a:highlight>
                  <a:srgbClr val="F4CCCC"/>
                </a:highlight>
                <a:latin typeface="Cairo"/>
                <a:ea typeface="Cairo"/>
                <a:cs typeface="Cairo"/>
                <a:sym typeface="Cairo"/>
              </a:rPr>
              <a:t>NMDA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Receptors 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Excitatory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postsynaptic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potential induced by activation of </a:t>
            </a:r>
            <a:r>
              <a:rPr lang="en-GB">
                <a:solidFill>
                  <a:srgbClr val="CC0000"/>
                </a:solidFill>
                <a:highlight>
                  <a:srgbClr val="F4CCCC"/>
                </a:highlight>
                <a:latin typeface="Cairo"/>
                <a:ea typeface="Cairo"/>
                <a:cs typeface="Cairo"/>
                <a:sym typeface="Cairo"/>
              </a:rPr>
              <a:t>NMDA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receptor is slower than that elicited by activation of </a:t>
            </a:r>
            <a:r>
              <a:rPr lang="en-GB">
                <a:solidFill>
                  <a:srgbClr val="38761D"/>
                </a:solidFill>
                <a:highlight>
                  <a:srgbClr val="D9EAD3"/>
                </a:highlight>
                <a:latin typeface="Cairo"/>
                <a:ea typeface="Cairo"/>
                <a:cs typeface="Cairo"/>
                <a:sym typeface="Cairo"/>
              </a:rPr>
              <a:t>AMPA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and </a:t>
            </a:r>
            <a:r>
              <a:rPr lang="en-GB">
                <a:solidFill>
                  <a:srgbClr val="FF9900"/>
                </a:solidFill>
                <a:highlight>
                  <a:srgbClr val="FCE5CD"/>
                </a:highlight>
                <a:latin typeface="Cairo"/>
                <a:ea typeface="Cairo"/>
                <a:cs typeface="Cairo"/>
                <a:sym typeface="Cairo"/>
              </a:rPr>
              <a:t>kainate receptors.</a:t>
            </a:r>
            <a:endParaRPr>
              <a:solidFill>
                <a:srgbClr val="FF9900"/>
              </a:solidFill>
              <a:highlight>
                <a:srgbClr val="FCE5CD"/>
              </a:highlight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396" name="Google Shape;396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0325" y="1759424"/>
            <a:ext cx="2149876" cy="14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8"/>
          <p:cNvSpPr/>
          <p:nvPr/>
        </p:nvSpPr>
        <p:spPr>
          <a:xfrm>
            <a:off x="5595225" y="2957205"/>
            <a:ext cx="872100" cy="167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0C343D"/>
                </a:solidFill>
                <a:latin typeface="Cairo"/>
                <a:ea typeface="Cairo"/>
                <a:cs typeface="Cairo"/>
                <a:sym typeface="Cairo"/>
              </a:rPr>
              <a:t>Incomplete unconsciousness</a:t>
            </a:r>
            <a:endParaRPr b="1" sz="600">
              <a:solidFill>
                <a:srgbClr val="0C343D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98" name="Google Shape;398;p68">
            <a:hlinkClick r:id="rId5"/>
          </p:cNvPr>
          <p:cNvSpPr txBox="1"/>
          <p:nvPr/>
        </p:nvSpPr>
        <p:spPr>
          <a:xfrm>
            <a:off x="337025" y="9277825"/>
            <a:ext cx="1877700" cy="237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Useful video to understand GABA</a:t>
            </a:r>
            <a:endParaRPr sz="9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99" name="Google Shape;399;p68"/>
          <p:cNvSpPr txBox="1"/>
          <p:nvPr/>
        </p:nvSpPr>
        <p:spPr>
          <a:xfrm>
            <a:off x="337025" y="6644650"/>
            <a:ext cx="62559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Prof. Laila said we might ask: this neurotransmitter is most probably low in which of the following?</a:t>
            </a:r>
            <a:endParaRPr sz="11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9"/>
          <p:cNvSpPr txBox="1"/>
          <p:nvPr/>
        </p:nvSpPr>
        <p:spPr>
          <a:xfrm>
            <a:off x="283725" y="4430238"/>
            <a:ext cx="54345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Functions &amp; Disorders of GABAergic System: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05" name="Google Shape;405;p69"/>
          <p:cNvSpPr txBox="1"/>
          <p:nvPr/>
        </p:nvSpPr>
        <p:spPr>
          <a:xfrm>
            <a:off x="318388" y="4837538"/>
            <a:ext cx="62559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latin typeface="Cairo"/>
                <a:ea typeface="Cairo"/>
                <a:cs typeface="Cairo"/>
                <a:sym typeface="Cairo"/>
              </a:rPr>
              <a:t>Functions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: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Presynaptic inhibition.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GABA</a:t>
            </a:r>
            <a:r>
              <a:rPr lang="en-GB" sz="700">
                <a:latin typeface="Cairo"/>
                <a:ea typeface="Cairo"/>
                <a:cs typeface="Cairo"/>
                <a:sym typeface="Cairo"/>
              </a:rPr>
              <a:t>A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receptors in CNS are chronically stimulated to regulate neuronal excitability.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latin typeface="Cairo"/>
                <a:ea typeface="Cairo"/>
                <a:cs typeface="Cairo"/>
                <a:sym typeface="Cairo"/>
              </a:rPr>
              <a:t>Disorders: </a:t>
            </a:r>
            <a:endParaRPr b="1" u="sng"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Under-activity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of GABA leads to </a:t>
            </a:r>
            <a:r>
              <a:rPr b="1"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seizures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.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❅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Depressant drugs (alcohol, barbiturates) work by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increasing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rgbClr val="9900FF"/>
                </a:solidFill>
                <a:highlight>
                  <a:srgbClr val="D9D2E9"/>
                </a:highlight>
                <a:latin typeface="Cairo"/>
                <a:ea typeface="Cairo"/>
                <a:cs typeface="Cairo"/>
                <a:sym typeface="Cairo"/>
              </a:rPr>
              <a:t>GABA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activity.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06" name="Google Shape;406;p69"/>
          <p:cNvSpPr txBox="1"/>
          <p:nvPr/>
        </p:nvSpPr>
        <p:spPr>
          <a:xfrm>
            <a:off x="302350" y="477625"/>
            <a:ext cx="54345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Gamma Aminobutyric acid (GABA):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07" name="Google Shape;407;p69"/>
          <p:cNvSpPr txBox="1"/>
          <p:nvPr/>
        </p:nvSpPr>
        <p:spPr>
          <a:xfrm>
            <a:off x="266375" y="907025"/>
            <a:ext cx="46803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Formed by 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decarboxylation of </a:t>
            </a:r>
            <a:r>
              <a:rPr b="1"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glutamate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●"/>
            </a:pPr>
            <a:r>
              <a:rPr lang="en-GB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Related in structure and function to glutamate.</a:t>
            </a:r>
            <a:endParaRPr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Three types of GABA receptors e.g. GABA</a:t>
            </a:r>
            <a:r>
              <a:rPr lang="en-GB" sz="700">
                <a:latin typeface="Cairo"/>
                <a:ea typeface="Cairo"/>
                <a:cs typeface="Cairo"/>
                <a:sym typeface="Cairo"/>
              </a:rPr>
              <a:t>A, B &amp; C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08" name="Google Shape;40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612" y="1806509"/>
            <a:ext cx="1661676" cy="223657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69"/>
          <p:cNvSpPr/>
          <p:nvPr/>
        </p:nvSpPr>
        <p:spPr>
          <a:xfrm>
            <a:off x="693838" y="1811163"/>
            <a:ext cx="1042200" cy="5403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GABA</a:t>
            </a:r>
            <a:r>
              <a:rPr b="1" lang="en-GB" sz="7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 &amp; B</a:t>
            </a: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receptors</a:t>
            </a:r>
            <a:endParaRPr b="1"/>
          </a:p>
        </p:txBody>
      </p:sp>
      <p:sp>
        <p:nvSpPr>
          <p:cNvPr id="410" name="Google Shape;410;p69"/>
          <p:cNvSpPr/>
          <p:nvPr/>
        </p:nvSpPr>
        <p:spPr>
          <a:xfrm>
            <a:off x="693838" y="2419166"/>
            <a:ext cx="1042200" cy="540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GABA</a:t>
            </a:r>
            <a:r>
              <a:rPr b="1" lang="en-GB" sz="7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 </a:t>
            </a:r>
            <a:endParaRPr b="1"/>
          </a:p>
        </p:txBody>
      </p:sp>
      <p:sp>
        <p:nvSpPr>
          <p:cNvPr id="411" name="Google Shape;411;p69"/>
          <p:cNvSpPr/>
          <p:nvPr/>
        </p:nvSpPr>
        <p:spPr>
          <a:xfrm>
            <a:off x="693838" y="3027170"/>
            <a:ext cx="1042200" cy="5403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GABA</a:t>
            </a:r>
            <a:r>
              <a:rPr b="1" lang="en-GB" sz="7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B</a:t>
            </a:r>
            <a:endParaRPr b="1"/>
          </a:p>
        </p:txBody>
      </p:sp>
      <p:sp>
        <p:nvSpPr>
          <p:cNvPr id="412" name="Google Shape;412;p69"/>
          <p:cNvSpPr/>
          <p:nvPr/>
        </p:nvSpPr>
        <p:spPr>
          <a:xfrm>
            <a:off x="693838" y="3635174"/>
            <a:ext cx="1042200" cy="540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GABA</a:t>
            </a:r>
            <a:r>
              <a:rPr b="1" lang="en-GB" sz="7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 &amp; C </a:t>
            </a: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receptors</a:t>
            </a:r>
            <a:endParaRPr b="1"/>
          </a:p>
        </p:txBody>
      </p:sp>
      <p:sp>
        <p:nvSpPr>
          <p:cNvPr id="413" name="Google Shape;413;p69"/>
          <p:cNvSpPr/>
          <p:nvPr/>
        </p:nvSpPr>
        <p:spPr>
          <a:xfrm>
            <a:off x="1821238" y="1811163"/>
            <a:ext cx="2787300" cy="540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Are widely distributed in CNS.</a:t>
            </a:r>
            <a:endParaRPr sz="1200"/>
          </a:p>
        </p:txBody>
      </p:sp>
      <p:sp>
        <p:nvSpPr>
          <p:cNvPr id="414" name="Google Shape;414;p69"/>
          <p:cNvSpPr/>
          <p:nvPr/>
        </p:nvSpPr>
        <p:spPr>
          <a:xfrm>
            <a:off x="1821238" y="2419163"/>
            <a:ext cx="2787300" cy="540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Are found in </a:t>
            </a:r>
            <a:r>
              <a:rPr b="1" lang="en-GB" sz="1200">
                <a:latin typeface="Cairo"/>
                <a:ea typeface="Cairo"/>
                <a:cs typeface="Cairo"/>
                <a:sym typeface="Cairo"/>
              </a:rPr>
              <a:t>retina</a:t>
            </a:r>
            <a:r>
              <a:rPr lang="en-GB" sz="1200">
                <a:latin typeface="Cairo"/>
                <a:ea typeface="Cairo"/>
                <a:cs typeface="Cairo"/>
                <a:sym typeface="Cairo"/>
              </a:rPr>
              <a:t> only.</a:t>
            </a:r>
            <a:endParaRPr sz="1200"/>
          </a:p>
        </p:txBody>
      </p:sp>
      <p:sp>
        <p:nvSpPr>
          <p:cNvPr id="415" name="Google Shape;415;p69"/>
          <p:cNvSpPr/>
          <p:nvPr/>
        </p:nvSpPr>
        <p:spPr>
          <a:xfrm>
            <a:off x="1821238" y="3027163"/>
            <a:ext cx="2787300" cy="540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Are metabotropic (</a:t>
            </a:r>
            <a:r>
              <a:rPr lang="en-GB" sz="1200">
                <a:latin typeface="Cairo"/>
                <a:ea typeface="Cairo"/>
                <a:cs typeface="Cairo"/>
                <a:sym typeface="Cairo"/>
              </a:rPr>
              <a:t>G Protein</a:t>
            </a:r>
            <a:r>
              <a:rPr lang="en-GB" sz="1200">
                <a:latin typeface="Cairo"/>
                <a:ea typeface="Cairo"/>
                <a:cs typeface="Cairo"/>
                <a:sym typeface="Cairo"/>
              </a:rPr>
              <a:t>) in function. </a:t>
            </a:r>
            <a:endParaRPr sz="1200"/>
          </a:p>
        </p:txBody>
      </p:sp>
      <p:sp>
        <p:nvSpPr>
          <p:cNvPr id="416" name="Google Shape;416;p69"/>
          <p:cNvSpPr/>
          <p:nvPr/>
        </p:nvSpPr>
        <p:spPr>
          <a:xfrm>
            <a:off x="1821238" y="3635163"/>
            <a:ext cx="2787300" cy="540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(ionotropic) have multiple binding sides (for benzodiazepine and barbiturates). The channel is a Cl- channel (not Na+)*</a:t>
            </a:r>
            <a:endParaRPr sz="1200"/>
          </a:p>
        </p:txBody>
      </p:sp>
      <p:pic>
        <p:nvPicPr>
          <p:cNvPr id="417" name="Google Shape;417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4012" y="6875525"/>
            <a:ext cx="3409976" cy="295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8" name="Google Shape;418;p69"/>
          <p:cNvCxnSpPr/>
          <p:nvPr/>
        </p:nvCxnSpPr>
        <p:spPr>
          <a:xfrm>
            <a:off x="289750" y="6736825"/>
            <a:ext cx="63504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  <p:sp>
        <p:nvSpPr>
          <p:cNvPr id="419" name="Google Shape;419;p69"/>
          <p:cNvSpPr txBox="1"/>
          <p:nvPr/>
        </p:nvSpPr>
        <p:spPr>
          <a:xfrm>
            <a:off x="92200" y="8777250"/>
            <a:ext cx="22455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-GB" sz="1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sz="1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The neurotransmitters are interconnected.</a:t>
            </a:r>
            <a:endParaRPr sz="12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-GB" sz="1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 One function is </a:t>
            </a:r>
            <a:r>
              <a:rPr lang="en-GB" sz="1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related</a:t>
            </a:r>
            <a:r>
              <a:rPr lang="en-GB" sz="1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 to more than one neurotransmitter.</a:t>
            </a:r>
            <a:endParaRPr sz="12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20" name="Google Shape;420;p69"/>
          <p:cNvSpPr txBox="1"/>
          <p:nvPr/>
        </p:nvSpPr>
        <p:spPr>
          <a:xfrm>
            <a:off x="2841600" y="4175475"/>
            <a:ext cx="3113400" cy="2910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</a:rPr>
              <a:t>*It will be </a:t>
            </a:r>
            <a:r>
              <a:rPr lang="en-GB" sz="1200">
                <a:solidFill>
                  <a:srgbClr val="999999"/>
                </a:solidFill>
              </a:rPr>
              <a:t>hyperpolarized</a:t>
            </a:r>
            <a:r>
              <a:rPr lang="en-GB" sz="1200">
                <a:solidFill>
                  <a:srgbClr val="999999"/>
                </a:solidFill>
              </a:rPr>
              <a:t> 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421" name="Google Shape;421;p69"/>
          <p:cNvSpPr txBox="1"/>
          <p:nvPr/>
        </p:nvSpPr>
        <p:spPr>
          <a:xfrm>
            <a:off x="4454948" y="647254"/>
            <a:ext cx="1786500" cy="640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GABA</a:t>
            </a:r>
            <a:r>
              <a:rPr lang="en-GB">
                <a:solidFill>
                  <a:srgbClr val="FF00FF"/>
                </a:solidFill>
              </a:rPr>
              <a:t>c</a:t>
            </a:r>
            <a:r>
              <a:rPr lang="en-GB">
                <a:solidFill>
                  <a:schemeClr val="dk2"/>
                </a:solidFill>
              </a:rPr>
              <a:t>=</a:t>
            </a:r>
            <a:r>
              <a:rPr lang="en-GB">
                <a:solidFill>
                  <a:srgbClr val="B7B7B7"/>
                </a:solidFill>
              </a:rPr>
              <a:t>See=retina</a:t>
            </a: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0"/>
          <p:cNvSpPr txBox="1"/>
          <p:nvPr/>
        </p:nvSpPr>
        <p:spPr>
          <a:xfrm>
            <a:off x="674250" y="416550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Noradrenergic</a:t>
            </a:r>
            <a:r>
              <a:rPr b="1"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 System</a:t>
            </a:r>
            <a:endParaRPr b="1"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27" name="Google Shape;427;p70"/>
          <p:cNvSpPr txBox="1"/>
          <p:nvPr/>
        </p:nvSpPr>
        <p:spPr>
          <a:xfrm>
            <a:off x="0" y="2583450"/>
            <a:ext cx="6484200" cy="1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5818E"/>
                </a:solidFill>
                <a:highlight>
                  <a:srgbClr val="D0E0E3"/>
                </a:highlight>
                <a:latin typeface="Cairo"/>
                <a:ea typeface="Cairo"/>
                <a:cs typeface="Cairo"/>
                <a:sym typeface="Cairo"/>
              </a:rPr>
              <a:t>Norepinephrine(NE):</a:t>
            </a:r>
            <a:r>
              <a:rPr lang="en-GB">
                <a:solidFill>
                  <a:srgbClr val="45818E"/>
                </a:solidFill>
                <a:highlight>
                  <a:srgbClr val="D0E0E3"/>
                </a:highlight>
                <a:latin typeface="Cairo"/>
                <a:ea typeface="Cairo"/>
                <a:cs typeface="Cairo"/>
                <a:sym typeface="Cairo"/>
              </a:rPr>
              <a:t> </a:t>
            </a:r>
            <a:endParaRPr>
              <a:solidFill>
                <a:srgbClr val="45818E"/>
              </a:solidFill>
              <a:highlight>
                <a:srgbClr val="D0E0E3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Is a </a:t>
            </a:r>
            <a:r>
              <a:rPr lang="en-GB">
                <a:solidFill>
                  <a:srgbClr val="F1C232"/>
                </a:solidFill>
                <a:highlight>
                  <a:srgbClr val="FFF2CC"/>
                </a:highlight>
                <a:latin typeface="Cairo"/>
                <a:ea typeface="Cairo"/>
                <a:cs typeface="Cairo"/>
                <a:sym typeface="Cairo"/>
              </a:rPr>
              <a:t>catecholamine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that is synthesized from </a:t>
            </a:r>
            <a:r>
              <a:rPr lang="en-GB">
                <a:solidFill>
                  <a:srgbClr val="38761D"/>
                </a:solidFill>
                <a:highlight>
                  <a:srgbClr val="D9EAD3"/>
                </a:highlight>
                <a:latin typeface="Cairo"/>
                <a:ea typeface="Cairo"/>
                <a:cs typeface="Cairo"/>
                <a:sym typeface="Cairo"/>
              </a:rPr>
              <a:t>Dopamine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Is released from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sympathetic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, the adrenal medulla and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brainstem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neurons.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It acts on both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α-and β-adrenergic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receptors (G-protein-coupled receptors).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NE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is believed to play a role in both learning and memory.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28" name="Google Shape;42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775" y="3870450"/>
            <a:ext cx="1749425" cy="265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70"/>
          <p:cNvSpPr txBox="1"/>
          <p:nvPr/>
        </p:nvSpPr>
        <p:spPr>
          <a:xfrm>
            <a:off x="200924" y="3929395"/>
            <a:ext cx="4415400" cy="26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The </a:t>
            </a:r>
            <a:r>
              <a:rPr lang="en-GB">
                <a:solidFill>
                  <a:srgbClr val="F1C232"/>
                </a:solidFill>
                <a:highlight>
                  <a:srgbClr val="FFF2CC"/>
                </a:highlight>
                <a:latin typeface="Cairo"/>
                <a:ea typeface="Cairo"/>
                <a:cs typeface="Cairo"/>
                <a:sym typeface="Cairo"/>
              </a:rPr>
              <a:t>Noradrenergic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rgbClr val="F1C232"/>
                </a:solidFill>
                <a:highlight>
                  <a:srgbClr val="FFF2CC"/>
                </a:highlight>
                <a:latin typeface="Cairo"/>
                <a:ea typeface="Cairo"/>
                <a:cs typeface="Cairo"/>
                <a:sym typeface="Cairo"/>
              </a:rPr>
              <a:t>System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has a very widespread projection system.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</a:pP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Locus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Coeruleus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is activated by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stress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and coordinates responses via projections to: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400"/>
              <a:buFont typeface="Cairo"/>
              <a:buChar char="○"/>
            </a:pPr>
            <a:r>
              <a:rPr lang="en-GB">
                <a:solidFill>
                  <a:srgbClr val="EA9999"/>
                </a:solidFill>
                <a:latin typeface="Cairo"/>
                <a:ea typeface="Cairo"/>
                <a:cs typeface="Cairo"/>
                <a:sym typeface="Cairo"/>
              </a:rPr>
              <a:t>Cortex</a:t>
            </a:r>
            <a:endParaRPr>
              <a:solidFill>
                <a:srgbClr val="EA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400"/>
              <a:buFont typeface="Cairo"/>
              <a:buChar char="○"/>
            </a:pPr>
            <a:r>
              <a:rPr lang="en-GB">
                <a:solidFill>
                  <a:srgbClr val="F9CB9C"/>
                </a:solidFill>
                <a:latin typeface="Cairo"/>
                <a:ea typeface="Cairo"/>
                <a:cs typeface="Cairo"/>
                <a:sym typeface="Cairo"/>
              </a:rPr>
              <a:t>Thalamus</a:t>
            </a:r>
            <a:endParaRPr>
              <a:solidFill>
                <a:srgbClr val="F9CB9C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Cairo"/>
              <a:buChar char="○"/>
            </a:pPr>
            <a:r>
              <a:rPr lang="en-GB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Hypothalamus</a:t>
            </a:r>
            <a:endParaRPr>
              <a:solidFill>
                <a:srgbClr val="6AA84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Font typeface="Cairo"/>
              <a:buChar char="○"/>
            </a:pPr>
            <a:r>
              <a:rPr lang="en-GB">
                <a:solidFill>
                  <a:srgbClr val="FFD966"/>
                </a:solidFill>
                <a:latin typeface="Cairo"/>
                <a:ea typeface="Cairo"/>
                <a:cs typeface="Cairo"/>
                <a:sym typeface="Cairo"/>
              </a:rPr>
              <a:t>Hippocampus</a:t>
            </a:r>
            <a:endParaRPr>
              <a:solidFill>
                <a:srgbClr val="FFD96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iro"/>
              <a:buChar char="○"/>
            </a:pPr>
            <a:r>
              <a:rPr lang="en-GB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Amygdala</a:t>
            </a:r>
            <a:endParaRPr>
              <a:solidFill>
                <a:srgbClr val="4A86E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Cairo"/>
              <a:buChar char="○"/>
            </a:pPr>
            <a:r>
              <a:rPr lang="en-GB">
                <a:solidFill>
                  <a:srgbClr val="FF00FF"/>
                </a:solidFill>
                <a:latin typeface="Cairo"/>
                <a:ea typeface="Cairo"/>
                <a:cs typeface="Cairo"/>
                <a:sym typeface="Cairo"/>
              </a:rPr>
              <a:t>Autonomic brainstem centers</a:t>
            </a:r>
            <a:endParaRPr>
              <a:solidFill>
                <a:srgbClr val="FF00F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Cairo"/>
              <a:buChar char="○"/>
            </a:pPr>
            <a:r>
              <a:rPr lang="en-GB">
                <a:solidFill>
                  <a:srgbClr val="F1C232"/>
                </a:solidFill>
                <a:latin typeface="Cairo"/>
                <a:ea typeface="Cairo"/>
                <a:cs typeface="Cairo"/>
                <a:sym typeface="Cairo"/>
              </a:rPr>
              <a:t>Spinal Cord</a:t>
            </a:r>
            <a:endParaRPr>
              <a:solidFill>
                <a:srgbClr val="F1C23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30" name="Google Shape;430;p70"/>
          <p:cNvSpPr txBox="1"/>
          <p:nvPr/>
        </p:nvSpPr>
        <p:spPr>
          <a:xfrm>
            <a:off x="97200" y="6647550"/>
            <a:ext cx="6387000" cy="1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Locus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Coeruleus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neurons fire as a function of attention/vigilance and arousal.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Irregular firing during quiet wakefulness.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Sustained activation during stress.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Their firing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decreases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markedly during slow-wave sleep and virtually disappears during REM sleep.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31" name="Google Shape;431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925" y="8501102"/>
            <a:ext cx="4180146" cy="1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5412" y="979650"/>
            <a:ext cx="2807187" cy="1679999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70"/>
          <p:cNvSpPr txBox="1"/>
          <p:nvPr/>
        </p:nvSpPr>
        <p:spPr>
          <a:xfrm>
            <a:off x="4832600" y="1226350"/>
            <a:ext cx="16515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NE is released from adrenal medulla through the sympathetic nervous system.</a:t>
            </a:r>
            <a:endParaRPr sz="10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34" name="Google Shape;434;p70"/>
          <p:cNvSpPr txBox="1"/>
          <p:nvPr/>
        </p:nvSpPr>
        <p:spPr>
          <a:xfrm>
            <a:off x="2162825" y="8422800"/>
            <a:ext cx="11169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↝ </a:t>
            </a:r>
            <a:r>
              <a:rPr lang="en-GB" sz="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Produce NE</a:t>
            </a:r>
            <a:endParaRPr sz="8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1"/>
          <p:cNvSpPr txBox="1"/>
          <p:nvPr/>
        </p:nvSpPr>
        <p:spPr>
          <a:xfrm>
            <a:off x="1929000" y="472075"/>
            <a:ext cx="3000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Functions of NE </a:t>
            </a:r>
            <a:endParaRPr b="1"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40" name="Google Shape;440;p71"/>
          <p:cNvSpPr txBox="1"/>
          <p:nvPr/>
        </p:nvSpPr>
        <p:spPr>
          <a:xfrm>
            <a:off x="208275" y="931075"/>
            <a:ext cx="6220500" cy="12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It constitutes part of the 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RAS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(Reticular Activating System)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Attention/Vigilance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Fight or flight response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Learning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Aggressive behavior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41" name="Google Shape;441;p71"/>
          <p:cNvSpPr txBox="1"/>
          <p:nvPr/>
        </p:nvSpPr>
        <p:spPr>
          <a:xfrm>
            <a:off x="0" y="2152975"/>
            <a:ext cx="6858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Norepinephrine (NE) Implicated in Stress Related Disorders: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42" name="Google Shape;442;p71"/>
          <p:cNvSpPr txBox="1"/>
          <p:nvPr/>
        </p:nvSpPr>
        <p:spPr>
          <a:xfrm>
            <a:off x="41650" y="2611975"/>
            <a:ext cx="3387300" cy="1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 SemiBold"/>
                <a:ea typeface="Cairo SemiBold"/>
                <a:cs typeface="Cairo SemiBold"/>
                <a:sym typeface="Cairo SemiBold"/>
              </a:rPr>
              <a:t>Reduced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level in: Depression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Withdrawal of some drugs of abuse (NE </a:t>
            </a:r>
            <a:r>
              <a:rPr lang="en-GB">
                <a:latin typeface="Cairo SemiBold"/>
                <a:ea typeface="Cairo SemiBold"/>
                <a:cs typeface="Cairo SemiBold"/>
                <a:sym typeface="Cairo SemiBold"/>
              </a:rPr>
              <a:t>Imbalance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+ Other NT)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 SemiBold"/>
                <a:ea typeface="Cairo SemiBold"/>
                <a:cs typeface="Cairo SemiBold"/>
                <a:sym typeface="Cairo SemiBold"/>
              </a:rPr>
              <a:t>High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level in: Anxiety panic disorder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43" name="Google Shape;443;p71"/>
          <p:cNvPicPr preferRelativeResize="0"/>
          <p:nvPr/>
        </p:nvPicPr>
        <p:blipFill rotWithShape="1">
          <a:blip r:embed="rId3">
            <a:alphaModFix/>
          </a:blip>
          <a:srcRect b="-12129" l="0" r="0" t="12130"/>
          <a:stretch/>
        </p:blipFill>
        <p:spPr>
          <a:xfrm>
            <a:off x="3277150" y="2871100"/>
            <a:ext cx="3415499" cy="246630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71"/>
          <p:cNvSpPr txBox="1"/>
          <p:nvPr/>
        </p:nvSpPr>
        <p:spPr>
          <a:xfrm>
            <a:off x="41650" y="3833875"/>
            <a:ext cx="3415500" cy="19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Dopamine:</a:t>
            </a:r>
            <a:endParaRPr b="1"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Dopamine is a catecholamine that is synthesized from tyrosine.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Five dopaminergic receptors (D1-D5).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Overstimulation of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D2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receptors is thought to be related to </a:t>
            </a:r>
            <a:r>
              <a:rPr b="1"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schizophrenia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45" name="Google Shape;445;p71"/>
          <p:cNvSpPr txBox="1"/>
          <p:nvPr/>
        </p:nvSpPr>
        <p:spPr>
          <a:xfrm>
            <a:off x="41650" y="5734400"/>
            <a:ext cx="4115700" cy="41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Dopaminergic Pathway: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Dopamine is transmitted via three major pathways: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arenR"/>
            </a:pPr>
            <a:r>
              <a:rPr lang="en-GB" u="sng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The first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r>
              <a:rPr i="1" lang="en-GB">
                <a:latin typeface="Cairo"/>
                <a:ea typeface="Cairo"/>
                <a:cs typeface="Cairo"/>
                <a:sym typeface="Cairo"/>
              </a:rPr>
              <a:t>(nigro striatal system)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extends from the 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substantia nigra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to the 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caudate nucleus-putamen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r>
              <a:rPr i="1" lang="en-GB">
                <a:latin typeface="Cairo"/>
                <a:ea typeface="Cairo"/>
                <a:cs typeface="Cairo"/>
                <a:sym typeface="Cairo"/>
              </a:rPr>
              <a:t>(neostriatum)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and is involved in </a:t>
            </a:r>
            <a:r>
              <a:rPr lang="en-GB">
                <a:highlight>
                  <a:srgbClr val="F4CCCC"/>
                </a:highlight>
                <a:latin typeface="Cairo"/>
                <a:ea typeface="Cairo"/>
                <a:cs typeface="Cairo"/>
                <a:sym typeface="Cairo"/>
              </a:rPr>
              <a:t>motor control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arenR"/>
            </a:pPr>
            <a:r>
              <a:rPr lang="en-GB" u="sng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The second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pathway project to the 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mesolimbic forebrain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Its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related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to cognitive, reward and emotional behavior and addiction.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Dysfunction is connected to hallucinations and schizophrenia.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arenR"/>
            </a:pPr>
            <a:r>
              <a:rPr lang="en-GB" u="sng">
                <a:solidFill>
                  <a:srgbClr val="8E7CC3"/>
                </a:solidFill>
                <a:latin typeface="Cairo"/>
                <a:ea typeface="Cairo"/>
                <a:cs typeface="Cairo"/>
                <a:sym typeface="Cairo"/>
              </a:rPr>
              <a:t>The third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pathway, known as the 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tuberoinfundibular system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(</a:t>
            </a:r>
            <a:r>
              <a:rPr lang="en-GB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pituitary</a:t>
            </a:r>
            <a:r>
              <a:rPr lang="en-GB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 gland)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It is concerned with: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Regulation of secretion of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prolactin* from the anterior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pituitary gland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Maternal behavior (nurturing)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46" name="Google Shape;446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7362" y="5871573"/>
            <a:ext cx="2535200" cy="3099297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1"/>
          <p:cNvSpPr txBox="1"/>
          <p:nvPr/>
        </p:nvSpPr>
        <p:spPr>
          <a:xfrm>
            <a:off x="3669176" y="9055226"/>
            <a:ext cx="2015100" cy="7761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*</a:t>
            </a:r>
            <a:r>
              <a:rPr lang="en-GB" sz="1200">
                <a:solidFill>
                  <a:srgbClr val="999999"/>
                </a:solidFill>
              </a:rPr>
              <a:t>Prolactin is mainly used to help women produce milk after childbirth.</a:t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2"/>
          <p:cNvSpPr txBox="1"/>
          <p:nvPr/>
        </p:nvSpPr>
        <p:spPr>
          <a:xfrm>
            <a:off x="674250" y="430450"/>
            <a:ext cx="55095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Dopaminergic Pathways/Functions</a:t>
            </a:r>
            <a:endParaRPr b="1"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453" name="Google Shape;453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25" y="1101923"/>
            <a:ext cx="5796174" cy="423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72"/>
          <p:cNvSpPr txBox="1"/>
          <p:nvPr/>
        </p:nvSpPr>
        <p:spPr>
          <a:xfrm>
            <a:off x="0" y="5574900"/>
            <a:ext cx="55095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Dopaminergic neuron disorders: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Schizophrenia. (Disturbance)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Parkinson’s Disease. (Low)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Cocaine elevates activity at dopaminergic synapses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5" name="Google Shape;455;p72"/>
          <p:cNvSpPr txBox="1"/>
          <p:nvPr/>
        </p:nvSpPr>
        <p:spPr>
          <a:xfrm>
            <a:off x="0" y="6692575"/>
            <a:ext cx="6595500" cy="19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Serotonin</a:t>
            </a:r>
            <a:endParaRPr b="1"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Synthesized from the amino acid </a:t>
            </a:r>
            <a:r>
              <a:rPr lang="en-GB">
                <a:highlight>
                  <a:srgbClr val="D9EAD3"/>
                </a:highlight>
                <a:latin typeface="Cairo"/>
                <a:ea typeface="Cairo"/>
                <a:cs typeface="Cairo"/>
                <a:sym typeface="Cairo"/>
              </a:rPr>
              <a:t>Tryptophan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, which is abundant in meat.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Our bodies can’t make tryptophan (Must get from diet)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Tryptophan deprivation alters brain chemistry &amp; mood.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There are only a few 100,000’s of </a:t>
            </a:r>
            <a:r>
              <a:rPr lang="en-GB">
                <a:highlight>
                  <a:srgbClr val="C9DAF8"/>
                </a:highlight>
                <a:latin typeface="Cairo"/>
                <a:ea typeface="Cairo"/>
                <a:cs typeface="Cairo"/>
                <a:sym typeface="Cairo"/>
              </a:rPr>
              <a:t>5-HT neurons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in the human brain.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There are 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7 classes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of serotonin receptors in different parts of the CNS (Most are </a:t>
            </a:r>
            <a:r>
              <a:rPr lang="en-GB">
                <a:highlight>
                  <a:srgbClr val="F4CCCC"/>
                </a:highlight>
                <a:latin typeface="Cairo"/>
                <a:ea typeface="Cairo"/>
                <a:cs typeface="Cairo"/>
                <a:sym typeface="Cairo"/>
              </a:rPr>
              <a:t>metabotropic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,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except 5-HT3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).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Mice in which the gene for 5-HT2C receptors have been knocked out are obese.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56" name="Google Shape;456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450" y="8515025"/>
            <a:ext cx="4616600" cy="138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72"/>
          <p:cNvSpPr/>
          <p:nvPr/>
        </p:nvSpPr>
        <p:spPr>
          <a:xfrm>
            <a:off x="4234925" y="8990525"/>
            <a:ext cx="120925" cy="291600"/>
          </a:xfrm>
          <a:custGeom>
            <a:rect b="b" l="l" r="r" t="t"/>
            <a:pathLst>
              <a:path extrusionOk="0" h="11664" w="4837">
                <a:moveTo>
                  <a:pt x="4721" y="11664"/>
                </a:moveTo>
                <a:cubicBezTo>
                  <a:pt x="5185" y="7495"/>
                  <a:pt x="2966" y="2966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458" name="Google Shape;458;p72"/>
          <p:cNvSpPr txBox="1"/>
          <p:nvPr/>
        </p:nvSpPr>
        <p:spPr>
          <a:xfrm>
            <a:off x="3973950" y="8789225"/>
            <a:ext cx="3819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CO</a:t>
            </a:r>
            <a:r>
              <a:rPr lang="en-GB" sz="6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2</a:t>
            </a:r>
            <a:r>
              <a:rPr lang="en-GB" sz="8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endParaRPr sz="8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9" name="Google Shape;459;p72"/>
          <p:cNvSpPr txBox="1"/>
          <p:nvPr/>
        </p:nvSpPr>
        <p:spPr>
          <a:xfrm>
            <a:off x="2210225" y="9011375"/>
            <a:ext cx="3819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O</a:t>
            </a:r>
            <a:r>
              <a:rPr lang="en-GB" sz="6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2</a:t>
            </a:r>
            <a:r>
              <a:rPr lang="en-GB" sz="8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endParaRPr sz="8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0" name="Google Shape;460;p72"/>
          <p:cNvSpPr txBox="1"/>
          <p:nvPr/>
        </p:nvSpPr>
        <p:spPr>
          <a:xfrm>
            <a:off x="2336075" y="4291725"/>
            <a:ext cx="9696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With limbic system</a:t>
            </a:r>
            <a:endParaRPr sz="6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1" name="Google Shape;461;p72"/>
          <p:cNvSpPr txBox="1"/>
          <p:nvPr/>
        </p:nvSpPr>
        <p:spPr>
          <a:xfrm>
            <a:off x="2126150" y="4460850"/>
            <a:ext cx="9696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With mesolimbic</a:t>
            </a:r>
            <a:endParaRPr sz="6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2" name="Google Shape;462;p72"/>
          <p:cNvSpPr txBox="1"/>
          <p:nvPr/>
        </p:nvSpPr>
        <p:spPr>
          <a:xfrm>
            <a:off x="1856250" y="4618825"/>
            <a:ext cx="10296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Unique for humans</a:t>
            </a:r>
            <a:endParaRPr sz="6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3" name="Google Shape;463;p72"/>
          <p:cNvSpPr txBox="1"/>
          <p:nvPr/>
        </p:nvSpPr>
        <p:spPr>
          <a:xfrm>
            <a:off x="1627700" y="5240375"/>
            <a:ext cx="43257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Have similar functions, they’re interconnected and complement each other.</a:t>
            </a:r>
            <a:endParaRPr sz="10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