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9902950" cx="6858000"/>
  <p:notesSz cx="6858000" cy="9144000"/>
  <p:embeddedFontLst>
    <p:embeddedFont>
      <p:font typeface="Dosis"/>
      <p:regular r:id="rId25"/>
      <p:bold r:id="rId26"/>
    </p:embeddedFont>
    <p:embeddedFont>
      <p:font typeface="Economica"/>
      <p:regular r:id="rId27"/>
      <p:bold r:id="rId28"/>
      <p:italic r:id="rId29"/>
      <p:boldItalic r:id="rId30"/>
    </p:embeddedFont>
    <p:embeddedFont>
      <p:font typeface="Cairo"/>
      <p:regular r:id="rId31"/>
      <p:bold r:id="rId32"/>
    </p:embeddedFont>
    <p:embeddedFont>
      <p:font typeface="Josefin Sans"/>
      <p:regular r:id="rId33"/>
      <p:bold r:id="rId34"/>
      <p:italic r:id="rId35"/>
      <p:boldItalic r:id="rId36"/>
    </p:embeddedFont>
    <p:embeddedFont>
      <p:font typeface="Philosopher"/>
      <p:regular r:id="rId37"/>
      <p:bold r:id="rId38"/>
      <p:italic r:id="rId39"/>
      <p:boldItalic r:id="rId40"/>
    </p:embeddedFont>
    <p:embeddedFont>
      <p:font typeface="Comfortaa"/>
      <p:regular r:id="rId41"/>
      <p:bold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7532F99-DF6E-4CED-A83F-C90BBF748036}">
  <a:tblStyle styleId="{B7532F99-DF6E-4CED-A83F-C90BBF74803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A2F5767-B793-497F-AC34-D0C538B7DE18}"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hilosopher-boldItalic.fntdata"/><Relationship Id="rId20" Type="http://schemas.openxmlformats.org/officeDocument/2006/relationships/slide" Target="slides/slide13.xml"/><Relationship Id="rId42" Type="http://schemas.openxmlformats.org/officeDocument/2006/relationships/font" Target="fonts/Comfortaa-bold.fntdata"/><Relationship Id="rId41" Type="http://schemas.openxmlformats.org/officeDocument/2006/relationships/font" Target="fonts/Comfortaa-regular.fntdata"/><Relationship Id="rId22" Type="http://schemas.openxmlformats.org/officeDocument/2006/relationships/slide" Target="slides/slide15.xml"/><Relationship Id="rId44" Type="http://schemas.openxmlformats.org/officeDocument/2006/relationships/font" Target="fonts/OpenSans-bold.fntdata"/><Relationship Id="rId21" Type="http://schemas.openxmlformats.org/officeDocument/2006/relationships/slide" Target="slides/slide14.xml"/><Relationship Id="rId43" Type="http://schemas.openxmlformats.org/officeDocument/2006/relationships/font" Target="fonts/OpenSans-regular.fntdata"/><Relationship Id="rId24" Type="http://schemas.openxmlformats.org/officeDocument/2006/relationships/slide" Target="slides/slide17.xml"/><Relationship Id="rId46" Type="http://schemas.openxmlformats.org/officeDocument/2006/relationships/font" Target="fonts/OpenSans-boldItalic.fntdata"/><Relationship Id="rId23" Type="http://schemas.openxmlformats.org/officeDocument/2006/relationships/slide" Target="slides/slide16.xml"/><Relationship Id="rId45"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Dosis-bold.fntdata"/><Relationship Id="rId25" Type="http://schemas.openxmlformats.org/officeDocument/2006/relationships/font" Target="fonts/Dosis-regular.fntdata"/><Relationship Id="rId28" Type="http://schemas.openxmlformats.org/officeDocument/2006/relationships/font" Target="fonts/Economica-bold.fntdata"/><Relationship Id="rId27" Type="http://schemas.openxmlformats.org/officeDocument/2006/relationships/font" Target="fonts/Economica-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Economica-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Cairo-regular.fntdata"/><Relationship Id="rId30" Type="http://schemas.openxmlformats.org/officeDocument/2006/relationships/font" Target="fonts/Economica-boldItalic.fntdata"/><Relationship Id="rId11" Type="http://schemas.openxmlformats.org/officeDocument/2006/relationships/slide" Target="slides/slide4.xml"/><Relationship Id="rId33" Type="http://schemas.openxmlformats.org/officeDocument/2006/relationships/font" Target="fonts/JosefinSans-regular.fntdata"/><Relationship Id="rId10" Type="http://schemas.openxmlformats.org/officeDocument/2006/relationships/slide" Target="slides/slide3.xml"/><Relationship Id="rId32" Type="http://schemas.openxmlformats.org/officeDocument/2006/relationships/font" Target="fonts/Cairo-bold.fntdata"/><Relationship Id="rId13" Type="http://schemas.openxmlformats.org/officeDocument/2006/relationships/slide" Target="slides/slide6.xml"/><Relationship Id="rId35" Type="http://schemas.openxmlformats.org/officeDocument/2006/relationships/font" Target="fonts/JosefinSans-italic.fntdata"/><Relationship Id="rId12" Type="http://schemas.openxmlformats.org/officeDocument/2006/relationships/slide" Target="slides/slide5.xml"/><Relationship Id="rId34" Type="http://schemas.openxmlformats.org/officeDocument/2006/relationships/font" Target="fonts/JosefinSans-bold.fntdata"/><Relationship Id="rId15" Type="http://schemas.openxmlformats.org/officeDocument/2006/relationships/slide" Target="slides/slide8.xml"/><Relationship Id="rId37" Type="http://schemas.openxmlformats.org/officeDocument/2006/relationships/font" Target="fonts/Philosopher-regular.fntdata"/><Relationship Id="rId14" Type="http://schemas.openxmlformats.org/officeDocument/2006/relationships/slide" Target="slides/slide7.xml"/><Relationship Id="rId36" Type="http://schemas.openxmlformats.org/officeDocument/2006/relationships/font" Target="fonts/JosefinSans-boldItalic.fntdata"/><Relationship Id="rId17" Type="http://schemas.openxmlformats.org/officeDocument/2006/relationships/slide" Target="slides/slide10.xml"/><Relationship Id="rId39" Type="http://schemas.openxmlformats.org/officeDocument/2006/relationships/font" Target="fonts/Philosopher-italic.fntdata"/><Relationship Id="rId16" Type="http://schemas.openxmlformats.org/officeDocument/2006/relationships/slide" Target="slides/slide9.xml"/><Relationship Id="rId38" Type="http://schemas.openxmlformats.org/officeDocument/2006/relationships/font" Target="fonts/Philosopher-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6f9128c55259604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6f9128c55259604d_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682dc61a583cb949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682dc61a583cb949_53: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682dc61a583cb949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682dc61a583cb949_59: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682dc61a583cb949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682dc61a583cb949_69: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3ff9722e0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3ff9722e04_0_18: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3fb9c39f71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3fb9c39f71_1_29: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682dc61a583cb949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682dc61a583cb949_82: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5d6dc336dc36bb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5d6dc336dc36bb3_1: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51fe6b97394642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51fe6b973946424_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682dc61a583cb949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682dc61a583cb949_3: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3fad791611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3fad791611_1_32: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3ff9722e0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3ff9722e04_0_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6096442b225299a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6096442b225299a5_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58caf45b4746f5e3_2: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58caf45b4746f5e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3fb9c39f71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3fb9c39f71_1_4: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682dc61a583cb949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682dc61a583cb949_39: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682dc61a583cb949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682dc61a583cb949_14: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2C5072"/>
            </a:solidFill>
            <a:prstDash val="solid"/>
            <a:miter lim="8000"/>
            <a:headEnd len="sm" w="sm" type="none"/>
            <a:tailEnd len="sm" w="sm" type="none"/>
          </a:ln>
        </p:spPr>
      </p:sp>
      <p:sp>
        <p:nvSpPr>
          <p:cNvPr id="11" name="Google Shape;11;p2"/>
          <p:cNvSpPr/>
          <p:nvPr/>
        </p:nvSpPr>
        <p:spPr>
          <a:xfrm flipH="1" rot="10800000">
            <a:off x="165688" y="7570195"/>
            <a:ext cx="811219" cy="2165866"/>
          </a:xfrm>
          <a:custGeom>
            <a:rect b="b" l="l" r="r" t="t"/>
            <a:pathLst>
              <a:path extrusionOk="0" h="44998" w="43265">
                <a:moveTo>
                  <a:pt x="0" y="44998"/>
                </a:moveTo>
                <a:lnTo>
                  <a:pt x="0" y="0"/>
                </a:lnTo>
                <a:lnTo>
                  <a:pt x="43265" y="0"/>
                </a:lnTo>
              </a:path>
            </a:pathLst>
          </a:custGeom>
          <a:noFill/>
          <a:ln cap="flat" cmpd="sng" w="28575">
            <a:solidFill>
              <a:srgbClr val="2C5072"/>
            </a:solidFill>
            <a:prstDash val="solid"/>
            <a:miter lim="8000"/>
            <a:headEnd len="sm" w="sm" type="none"/>
            <a:tailEnd len="sm" w="sm" type="none"/>
          </a:ln>
        </p:spPr>
      </p:sp>
      <p:sp>
        <p:nvSpPr>
          <p:cNvPr id="12" name="Google Shape;12;p2"/>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3" name="Google Shape;13;p2"/>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3" name="Shape 53"/>
        <p:cNvGrpSpPr/>
        <p:nvPr/>
      </p:nvGrpSpPr>
      <p:grpSpPr>
        <a:xfrm>
          <a:off x="0" y="0"/>
          <a:ext cx="0" cy="0"/>
          <a:chOff x="0" y="0"/>
          <a:chExt cx="0" cy="0"/>
        </a:xfrm>
      </p:grpSpPr>
      <p:sp>
        <p:nvSpPr>
          <p:cNvPr id="54" name="Google Shape;54;p11"/>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1"/>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56" name="Google Shape;56;p11"/>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7" name="Google Shape;57;p1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4" name="Shape 64"/>
        <p:cNvGrpSpPr/>
        <p:nvPr/>
      </p:nvGrpSpPr>
      <p:grpSpPr>
        <a:xfrm>
          <a:off x="0" y="0"/>
          <a:ext cx="0" cy="0"/>
          <a:chOff x="0" y="0"/>
          <a:chExt cx="0" cy="0"/>
        </a:xfrm>
      </p:grpSpPr>
      <p:sp>
        <p:nvSpPr>
          <p:cNvPr id="65" name="Google Shape;65;p14"/>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082472"/>
            </a:solidFill>
            <a:prstDash val="solid"/>
            <a:miter lim="8000"/>
            <a:headEnd len="sm" w="sm" type="none"/>
            <a:tailEnd len="sm" w="sm" type="none"/>
          </a:ln>
          <a:effectLst>
            <a:outerShdw blurRad="57150" rotWithShape="0" algn="bl" dir="5400000" dist="19050">
              <a:srgbClr val="434343">
                <a:alpha val="50000"/>
              </a:srgbClr>
            </a:outerShdw>
          </a:effectLst>
        </p:spPr>
      </p:sp>
      <p:sp>
        <p:nvSpPr>
          <p:cNvPr id="66" name="Google Shape;66;p14"/>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67" name="Google Shape;67;p14"/>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68" name="Google Shape;68;p1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9" name="Shape 69"/>
        <p:cNvGrpSpPr/>
        <p:nvPr/>
      </p:nvGrpSpPr>
      <p:grpSpPr>
        <a:xfrm>
          <a:off x="0" y="0"/>
          <a:ext cx="0" cy="0"/>
          <a:chOff x="0" y="0"/>
          <a:chExt cx="0" cy="0"/>
        </a:xfrm>
      </p:grpSpPr>
      <p:sp>
        <p:nvSpPr>
          <p:cNvPr id="70" name="Google Shape;70;p15"/>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1" name="Google Shape;71;p15"/>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2" name="Google Shape;72;p15"/>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73" name="Google Shape;73;p1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4" name="Google Shape;74;p15"/>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Objective number or name…...</a:t>
            </a:r>
            <a:endParaRPr>
              <a:solidFill>
                <a:srgbClr val="55B787"/>
              </a:solidFill>
              <a:latin typeface="Dosis"/>
              <a:ea typeface="Dosis"/>
              <a:cs typeface="Dosis"/>
              <a:sym typeface="Dosis"/>
            </a:endParaRPr>
          </a:p>
        </p:txBody>
      </p:sp>
      <p:cxnSp>
        <p:nvCxnSpPr>
          <p:cNvPr id="75" name="Google Shape;75;p15"/>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p:cSld name="SECTION_HEADER_2">
    <p:spTree>
      <p:nvGrpSpPr>
        <p:cNvPr id="76" name="Shape 76"/>
        <p:cNvGrpSpPr/>
        <p:nvPr/>
      </p:nvGrpSpPr>
      <p:grpSpPr>
        <a:xfrm>
          <a:off x="0" y="0"/>
          <a:ext cx="0" cy="0"/>
          <a:chOff x="0" y="0"/>
          <a:chExt cx="0" cy="0"/>
        </a:xfrm>
      </p:grpSpPr>
      <p:sp>
        <p:nvSpPr>
          <p:cNvPr id="77" name="Google Shape;77;p16"/>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8" name="Google Shape;78;p16"/>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9" name="Google Shape;79;p16"/>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80" name="Google Shape;80;p1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1" name="Google Shape;81;p16"/>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hello</a:t>
            </a:r>
            <a:endParaRPr>
              <a:solidFill>
                <a:srgbClr val="55B787"/>
              </a:solidFill>
              <a:latin typeface="Dosis"/>
              <a:ea typeface="Dosis"/>
              <a:cs typeface="Dosis"/>
              <a:sym typeface="Dosis"/>
            </a:endParaRPr>
          </a:p>
        </p:txBody>
      </p:sp>
      <p:cxnSp>
        <p:nvCxnSpPr>
          <p:cNvPr id="82" name="Google Shape;82;p16"/>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
  <p:cSld name="SECTION_HEADER_1">
    <p:spTree>
      <p:nvGrpSpPr>
        <p:cNvPr id="83" name="Shape 83"/>
        <p:cNvGrpSpPr/>
        <p:nvPr/>
      </p:nvGrpSpPr>
      <p:grpSpPr>
        <a:xfrm>
          <a:off x="0" y="0"/>
          <a:ext cx="0" cy="0"/>
          <a:chOff x="0" y="0"/>
          <a:chExt cx="0" cy="0"/>
        </a:xfrm>
      </p:grpSpPr>
      <p:sp>
        <p:nvSpPr>
          <p:cNvPr id="84" name="Google Shape;84;p17"/>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85" name="Google Shape;85;p17"/>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86" name="Google Shape;86;p17"/>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87" name="Google Shape;87;p1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8" name="Google Shape;88;p17"/>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hi</a:t>
            </a:r>
            <a:endParaRPr>
              <a:solidFill>
                <a:srgbClr val="55B787"/>
              </a:solidFill>
              <a:latin typeface="Dosis"/>
              <a:ea typeface="Dosis"/>
              <a:cs typeface="Dosis"/>
              <a:sym typeface="Dosis"/>
            </a:endParaRPr>
          </a:p>
        </p:txBody>
      </p:sp>
      <p:cxnSp>
        <p:nvCxnSpPr>
          <p:cNvPr id="89" name="Google Shape;89;p17"/>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90" name="Shape 90"/>
        <p:cNvGrpSpPr/>
        <p:nvPr/>
      </p:nvGrpSpPr>
      <p:grpSpPr>
        <a:xfrm>
          <a:off x="0" y="0"/>
          <a:ext cx="0" cy="0"/>
          <a:chOff x="0" y="0"/>
          <a:chExt cx="0" cy="0"/>
        </a:xfrm>
      </p:grpSpPr>
      <p:sp>
        <p:nvSpPr>
          <p:cNvPr id="91" name="Google Shape;91;p18"/>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93" name="Google Shape;93;p18"/>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4" name="Google Shape;94;p1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5" name="Shape 95"/>
        <p:cNvGrpSpPr/>
        <p:nvPr/>
      </p:nvGrpSpPr>
      <p:grpSpPr>
        <a:xfrm>
          <a:off x="0" y="0"/>
          <a:ext cx="0" cy="0"/>
          <a:chOff x="0" y="0"/>
          <a:chExt cx="0" cy="0"/>
        </a:xfrm>
      </p:grpSpPr>
      <p:sp>
        <p:nvSpPr>
          <p:cNvPr id="96" name="Google Shape;96;p19"/>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97" name="Google Shape;97;p19"/>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8" name="Google Shape;98;p19"/>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9" name="Google Shape;99;p1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0" name="Shape 100"/>
        <p:cNvGrpSpPr/>
        <p:nvPr/>
      </p:nvGrpSpPr>
      <p:grpSpPr>
        <a:xfrm>
          <a:off x="0" y="0"/>
          <a:ext cx="0" cy="0"/>
          <a:chOff x="0" y="0"/>
          <a:chExt cx="0" cy="0"/>
        </a:xfrm>
      </p:grpSpPr>
      <p:sp>
        <p:nvSpPr>
          <p:cNvPr id="101" name="Google Shape;101;p20"/>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02" name="Google Shape;102;p2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3" name="Shape 103"/>
        <p:cNvGrpSpPr/>
        <p:nvPr/>
      </p:nvGrpSpPr>
      <p:grpSpPr>
        <a:xfrm>
          <a:off x="0" y="0"/>
          <a:ext cx="0" cy="0"/>
          <a:chOff x="0" y="0"/>
          <a:chExt cx="0" cy="0"/>
        </a:xfrm>
      </p:grpSpPr>
      <p:sp>
        <p:nvSpPr>
          <p:cNvPr id="104" name="Google Shape;104;p21"/>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5" name="Google Shape;105;p21"/>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6" name="Google Shape;106;p2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7" name="Google Shape;17;p3"/>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8" name="Google Shape;18;p3"/>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9" name="Google Shape;19;p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Objective number or name…...</a:t>
            </a:r>
            <a:endParaRPr>
              <a:solidFill>
                <a:srgbClr val="55B787"/>
              </a:solidFill>
              <a:latin typeface="Dosis"/>
              <a:ea typeface="Dosis"/>
              <a:cs typeface="Dosis"/>
              <a:sym typeface="Dosis"/>
            </a:endParaRPr>
          </a:p>
        </p:txBody>
      </p:sp>
      <p:cxnSp>
        <p:nvCxnSpPr>
          <p:cNvPr id="21" name="Google Shape;21;p3"/>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07" name="Shape 107"/>
        <p:cNvGrpSpPr/>
        <p:nvPr/>
      </p:nvGrpSpPr>
      <p:grpSpPr>
        <a:xfrm>
          <a:off x="0" y="0"/>
          <a:ext cx="0" cy="0"/>
          <a:chOff x="0" y="0"/>
          <a:chExt cx="0" cy="0"/>
        </a:xfrm>
      </p:grpSpPr>
      <p:sp>
        <p:nvSpPr>
          <p:cNvPr id="108" name="Google Shape;108;p22"/>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2"/>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10" name="Google Shape;110;p2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11" name="Shape 111"/>
        <p:cNvGrpSpPr/>
        <p:nvPr/>
      </p:nvGrpSpPr>
      <p:grpSpPr>
        <a:xfrm>
          <a:off x="0" y="0"/>
          <a:ext cx="0" cy="0"/>
          <a:chOff x="0" y="0"/>
          <a:chExt cx="0" cy="0"/>
        </a:xfrm>
      </p:grpSpPr>
      <p:sp>
        <p:nvSpPr>
          <p:cNvPr id="112" name="Google Shape;112;p23"/>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3" name="Google Shape;113;p23"/>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114" name="Google Shape;114;p23"/>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115" name="Google Shape;115;p23"/>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116" name="Google Shape;116;p23"/>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17" name="Google Shape;117;p2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18" name="Shape 118"/>
        <p:cNvGrpSpPr/>
        <p:nvPr/>
      </p:nvGrpSpPr>
      <p:grpSpPr>
        <a:xfrm>
          <a:off x="0" y="0"/>
          <a:ext cx="0" cy="0"/>
          <a:chOff x="0" y="0"/>
          <a:chExt cx="0" cy="0"/>
        </a:xfrm>
      </p:grpSpPr>
      <p:sp>
        <p:nvSpPr>
          <p:cNvPr id="119" name="Google Shape;119;p24"/>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120" name="Google Shape;120;p2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21" name="Shape 121"/>
        <p:cNvGrpSpPr/>
        <p:nvPr/>
      </p:nvGrpSpPr>
      <p:grpSpPr>
        <a:xfrm>
          <a:off x="0" y="0"/>
          <a:ext cx="0" cy="0"/>
          <a:chOff x="0" y="0"/>
          <a:chExt cx="0" cy="0"/>
        </a:xfrm>
      </p:grpSpPr>
      <p:sp>
        <p:nvSpPr>
          <p:cNvPr id="122" name="Google Shape;122;p25"/>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5"/>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124" name="Google Shape;124;p25"/>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25" name="Google Shape;125;p2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6" name="Shape 126"/>
        <p:cNvGrpSpPr/>
        <p:nvPr/>
      </p:nvGrpSpPr>
      <p:grpSpPr>
        <a:xfrm>
          <a:off x="0" y="0"/>
          <a:ext cx="0" cy="0"/>
          <a:chOff x="0" y="0"/>
          <a:chExt cx="0" cy="0"/>
        </a:xfrm>
      </p:grpSpPr>
      <p:sp>
        <p:nvSpPr>
          <p:cNvPr id="127" name="Google Shape;127;p2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2" name="Shape 22"/>
        <p:cNvGrpSpPr/>
        <p:nvPr/>
      </p:nvGrpSpPr>
      <p:grpSpPr>
        <a:xfrm>
          <a:off x="0" y="0"/>
          <a:ext cx="0" cy="0"/>
          <a:chOff x="0" y="0"/>
          <a:chExt cx="0" cy="0"/>
        </a:xfrm>
      </p:grpSpPr>
      <p:sp>
        <p:nvSpPr>
          <p:cNvPr id="23" name="Google Shape;23;p4"/>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5" name="Google Shape;25;p4"/>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6" name="Google Shape;26;p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9" name="Google Shape;29;p5"/>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0" name="Google Shape;30;p5"/>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34" name="Google Shape;34;p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5" name="Shape 35"/>
        <p:cNvGrpSpPr/>
        <p:nvPr/>
      </p:nvGrpSpPr>
      <p:grpSpPr>
        <a:xfrm>
          <a:off x="0" y="0"/>
          <a:ext cx="0" cy="0"/>
          <a:chOff x="0" y="0"/>
          <a:chExt cx="0" cy="0"/>
        </a:xfrm>
      </p:grpSpPr>
      <p:sp>
        <p:nvSpPr>
          <p:cNvPr id="36" name="Google Shape;36;p7"/>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7" name="Google Shape;37;p7"/>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8" name="Google Shape;38;p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2" name="Google Shape;42;p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9"/>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 name="Google Shape;45;p9"/>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9"/>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47" name="Google Shape;47;p9"/>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8" name="Google Shape;48;p9"/>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49" name="Google Shape;49;p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2" name="Google Shape;52;p1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60" name="Shape 60"/>
        <p:cNvGrpSpPr/>
        <p:nvPr/>
      </p:nvGrpSpPr>
      <p:grpSpPr>
        <a:xfrm>
          <a:off x="0" y="0"/>
          <a:ext cx="0" cy="0"/>
          <a:chOff x="0" y="0"/>
          <a:chExt cx="0" cy="0"/>
        </a:xfrm>
      </p:grpSpPr>
      <p:sp>
        <p:nvSpPr>
          <p:cNvPr id="61" name="Google Shape;61;p13"/>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62" name="Google Shape;62;p13"/>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63" name="Google Shape;63;p13"/>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jpg"/><Relationship Id="rId5"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ocs.google.com/presentation/d/11nCbNXdVDYBRVZJBg2I_j1y3zaGRd8cmceFMmaiEqF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gi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F3F3F3"/>
            </a:gs>
          </a:gsLst>
          <a:lin ang="5400012" scaled="0"/>
        </a:gradFill>
      </p:bgPr>
    </p:bg>
    <p:spTree>
      <p:nvGrpSpPr>
        <p:cNvPr id="131" name="Shape 131"/>
        <p:cNvGrpSpPr/>
        <p:nvPr/>
      </p:nvGrpSpPr>
      <p:grpSpPr>
        <a:xfrm>
          <a:off x="0" y="0"/>
          <a:ext cx="0" cy="0"/>
          <a:chOff x="0" y="0"/>
          <a:chExt cx="0" cy="0"/>
        </a:xfrm>
      </p:grpSpPr>
      <p:pic>
        <p:nvPicPr>
          <p:cNvPr id="132" name="Google Shape;132;p27"/>
          <p:cNvPicPr preferRelativeResize="0"/>
          <p:nvPr/>
        </p:nvPicPr>
        <p:blipFill rotWithShape="1">
          <a:blip r:embed="rId3">
            <a:alphaModFix/>
          </a:blip>
          <a:srcRect b="0" l="0" r="0" t="0"/>
          <a:stretch/>
        </p:blipFill>
        <p:spPr>
          <a:xfrm>
            <a:off x="2" y="405236"/>
            <a:ext cx="1569150" cy="602825"/>
          </a:xfrm>
          <a:prstGeom prst="rect">
            <a:avLst/>
          </a:prstGeom>
          <a:noFill/>
          <a:ln>
            <a:noFill/>
          </a:ln>
        </p:spPr>
      </p:pic>
      <p:sp>
        <p:nvSpPr>
          <p:cNvPr id="133" name="Google Shape;133;p27"/>
          <p:cNvSpPr txBox="1"/>
          <p:nvPr/>
        </p:nvSpPr>
        <p:spPr>
          <a:xfrm>
            <a:off x="-76200" y="5324175"/>
            <a:ext cx="6153600" cy="1953000"/>
          </a:xfrm>
          <a:prstGeom prst="rect">
            <a:avLst/>
          </a:prstGeom>
          <a:noFill/>
          <a:ln>
            <a:noFill/>
          </a:ln>
        </p:spPr>
        <p:txBody>
          <a:bodyPr anchorCtr="0" anchor="t" bIns="91425" lIns="91425" spcFirstLastPara="1" rIns="91425" wrap="square" tIns="91425">
            <a:noAutofit/>
          </a:bodyPr>
          <a:lstStyle/>
          <a:p>
            <a:pPr indent="-317500" lvl="0" marL="914400" rtl="0" algn="l">
              <a:spcBef>
                <a:spcPts val="0"/>
              </a:spcBef>
              <a:spcAft>
                <a:spcPts val="0"/>
              </a:spcAft>
              <a:buClr>
                <a:srgbClr val="073763"/>
              </a:buClr>
              <a:buSzPts val="1400"/>
              <a:buChar char="❖"/>
            </a:pPr>
            <a:r>
              <a:rPr b="1" i="1" lang="en">
                <a:solidFill>
                  <a:srgbClr val="073763"/>
                </a:solidFill>
              </a:rPr>
              <a:t>To know about the receptor of pain.</a:t>
            </a:r>
            <a:endParaRPr b="1" i="1">
              <a:solidFill>
                <a:srgbClr val="073763"/>
              </a:solidFill>
            </a:endParaRPr>
          </a:p>
          <a:p>
            <a:pPr indent="-317500" lvl="0" marL="914400" rtl="0" algn="l">
              <a:spcBef>
                <a:spcPts val="0"/>
              </a:spcBef>
              <a:spcAft>
                <a:spcPts val="0"/>
              </a:spcAft>
              <a:buClr>
                <a:srgbClr val="073763"/>
              </a:buClr>
              <a:buSzPts val="1400"/>
              <a:buChar char="❖"/>
            </a:pPr>
            <a:r>
              <a:rPr b="1" i="1" lang="en">
                <a:solidFill>
                  <a:srgbClr val="073763"/>
                </a:solidFill>
              </a:rPr>
              <a:t>The types of neuron responsible for conduction of impulses e.g  A-delta and C- types.</a:t>
            </a:r>
            <a:endParaRPr b="1" i="1">
              <a:solidFill>
                <a:srgbClr val="073763"/>
              </a:solidFill>
            </a:endParaRPr>
          </a:p>
          <a:p>
            <a:pPr indent="-317500" lvl="0" marL="914400" rtl="0" algn="l">
              <a:spcBef>
                <a:spcPts val="0"/>
              </a:spcBef>
              <a:spcAft>
                <a:spcPts val="0"/>
              </a:spcAft>
              <a:buClr>
                <a:srgbClr val="073763"/>
              </a:buClr>
              <a:buSzPts val="1400"/>
              <a:buFont typeface="Georgia"/>
              <a:buChar char="❖"/>
            </a:pPr>
            <a:r>
              <a:rPr lang="en">
                <a:solidFill>
                  <a:srgbClr val="073763"/>
                </a:solidFill>
              </a:rPr>
              <a:t>Mechanism</a:t>
            </a:r>
            <a:r>
              <a:rPr b="1" lang="en">
                <a:solidFill>
                  <a:srgbClr val="073763"/>
                </a:solidFill>
              </a:rPr>
              <a:t> </a:t>
            </a:r>
            <a:r>
              <a:rPr lang="en">
                <a:solidFill>
                  <a:srgbClr val="073763"/>
                </a:solidFill>
              </a:rPr>
              <a:t>of</a:t>
            </a:r>
            <a:r>
              <a:rPr b="1" lang="en">
                <a:solidFill>
                  <a:srgbClr val="073763"/>
                </a:solidFill>
              </a:rPr>
              <a:t> </a:t>
            </a:r>
            <a:r>
              <a:rPr lang="en">
                <a:solidFill>
                  <a:srgbClr val="073763"/>
                </a:solidFill>
              </a:rPr>
              <a:t>the</a:t>
            </a:r>
            <a:r>
              <a:rPr b="1" lang="en">
                <a:solidFill>
                  <a:srgbClr val="073763"/>
                </a:solidFill>
              </a:rPr>
              <a:t> </a:t>
            </a:r>
            <a:r>
              <a:rPr lang="en">
                <a:solidFill>
                  <a:srgbClr val="073763"/>
                </a:solidFill>
              </a:rPr>
              <a:t>pain</a:t>
            </a:r>
            <a:endParaRPr>
              <a:solidFill>
                <a:srgbClr val="073763"/>
              </a:solidFill>
            </a:endParaRPr>
          </a:p>
          <a:p>
            <a:pPr indent="-317500" lvl="0" marL="914400" rtl="0" algn="l">
              <a:spcBef>
                <a:spcPts val="0"/>
              </a:spcBef>
              <a:spcAft>
                <a:spcPts val="0"/>
              </a:spcAft>
              <a:buClr>
                <a:srgbClr val="073763"/>
              </a:buClr>
              <a:buSzPts val="1400"/>
              <a:buChar char="❖"/>
            </a:pPr>
            <a:r>
              <a:rPr b="1" i="1" lang="en">
                <a:solidFill>
                  <a:srgbClr val="073763"/>
                </a:solidFill>
              </a:rPr>
              <a:t>Two types of pain e.g fast and slow.</a:t>
            </a:r>
            <a:endParaRPr b="1" i="1">
              <a:solidFill>
                <a:srgbClr val="073763"/>
              </a:solidFill>
            </a:endParaRPr>
          </a:p>
          <a:p>
            <a:pPr indent="-317500" lvl="0" marL="914400" rtl="0" algn="l">
              <a:spcBef>
                <a:spcPts val="0"/>
              </a:spcBef>
              <a:spcAft>
                <a:spcPts val="0"/>
              </a:spcAft>
              <a:buClr>
                <a:srgbClr val="073763"/>
              </a:buClr>
              <a:buSzPts val="1400"/>
              <a:buChar char="❖"/>
            </a:pPr>
            <a:r>
              <a:rPr b="1" i="1" lang="en">
                <a:solidFill>
                  <a:srgbClr val="073763"/>
                </a:solidFill>
              </a:rPr>
              <a:t>Know the tracts involved and its functions.</a:t>
            </a:r>
            <a:endParaRPr b="1" i="1">
              <a:solidFill>
                <a:srgbClr val="073763"/>
              </a:solidFill>
            </a:endParaRPr>
          </a:p>
          <a:p>
            <a:pPr indent="-317500" lvl="0" marL="914400" rtl="0" algn="l">
              <a:spcBef>
                <a:spcPts val="0"/>
              </a:spcBef>
              <a:spcAft>
                <a:spcPts val="0"/>
              </a:spcAft>
              <a:buClr>
                <a:srgbClr val="073763"/>
              </a:buClr>
              <a:buSzPts val="1400"/>
              <a:buChar char="❖"/>
            </a:pPr>
            <a:r>
              <a:rPr b="1" i="1" lang="en">
                <a:solidFill>
                  <a:srgbClr val="073763"/>
                </a:solidFill>
              </a:rPr>
              <a:t>Know the role of thalamus and cortex in the perception of pain</a:t>
            </a:r>
            <a:r>
              <a:rPr b="1" lang="en">
                <a:solidFill>
                  <a:srgbClr val="073763"/>
                </a:solidFill>
              </a:rPr>
              <a:t>.</a:t>
            </a:r>
            <a:endParaRPr>
              <a:solidFill>
                <a:srgbClr val="073763"/>
              </a:solidFill>
            </a:endParaRPr>
          </a:p>
        </p:txBody>
      </p:sp>
      <p:sp>
        <p:nvSpPr>
          <p:cNvPr id="134" name="Google Shape;134;p27"/>
          <p:cNvSpPr txBox="1"/>
          <p:nvPr/>
        </p:nvSpPr>
        <p:spPr>
          <a:xfrm flipH="1" rot="5400000">
            <a:off x="5235000" y="3689025"/>
            <a:ext cx="3048600" cy="221700"/>
          </a:xfrm>
          <a:prstGeom prst="rect">
            <a:avLst/>
          </a:prstGeom>
          <a:noFill/>
          <a:ln>
            <a:noFill/>
          </a:ln>
          <a:effectLst>
            <a:outerShdw blurRad="57150" rotWithShape="0" algn="bl" dir="5400000" dist="19050">
              <a:srgbClr val="434343">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16th Lecture  ∣ The Physiology Team</a:t>
            </a:r>
            <a:endParaRPr b="1">
              <a:solidFill>
                <a:srgbClr val="2C5072"/>
              </a:solidFill>
              <a:latin typeface="Cairo"/>
              <a:ea typeface="Cairo"/>
              <a:cs typeface="Cairo"/>
              <a:sym typeface="Cairo"/>
            </a:endParaRPr>
          </a:p>
        </p:txBody>
      </p:sp>
      <p:sp>
        <p:nvSpPr>
          <p:cNvPr id="135" name="Google Shape;135;p27"/>
          <p:cNvSpPr/>
          <p:nvPr/>
        </p:nvSpPr>
        <p:spPr>
          <a:xfrm>
            <a:off x="-1115118" y="4709756"/>
            <a:ext cx="2786700" cy="366300"/>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Courier New"/>
                <a:ea typeface="Courier New"/>
                <a:cs typeface="Courier New"/>
                <a:sym typeface="Courier New"/>
              </a:rPr>
              <a:t>          </a:t>
            </a:r>
            <a:r>
              <a:rPr b="1" lang="en" sz="1600">
                <a:solidFill>
                  <a:srgbClr val="FFFFFF"/>
                </a:solidFill>
                <a:latin typeface="Comfortaa"/>
                <a:ea typeface="Comfortaa"/>
                <a:cs typeface="Comfortaa"/>
                <a:sym typeface="Comfortaa"/>
              </a:rPr>
              <a:t>Objectives</a:t>
            </a:r>
            <a:r>
              <a:rPr b="1" lang="en" sz="1600">
                <a:solidFill>
                  <a:srgbClr val="FFFFFF"/>
                </a:solidFill>
                <a:latin typeface="Courier New"/>
                <a:ea typeface="Courier New"/>
                <a:cs typeface="Courier New"/>
                <a:sym typeface="Courier New"/>
              </a:rPr>
              <a:t>:</a:t>
            </a:r>
            <a:endParaRPr sz="1600">
              <a:solidFill>
                <a:srgbClr val="FFFFFF"/>
              </a:solidFill>
            </a:endParaRPr>
          </a:p>
        </p:txBody>
      </p:sp>
      <p:cxnSp>
        <p:nvCxnSpPr>
          <p:cNvPr id="136" name="Google Shape;136;p27"/>
          <p:cNvCxnSpPr/>
          <p:nvPr/>
        </p:nvCxnSpPr>
        <p:spPr>
          <a:xfrm>
            <a:off x="3355240" y="126479"/>
            <a:ext cx="2494200" cy="300"/>
          </a:xfrm>
          <a:prstGeom prst="straightConnector1">
            <a:avLst/>
          </a:prstGeom>
          <a:noFill/>
          <a:ln cap="flat" cmpd="sng" w="28575">
            <a:solidFill>
              <a:srgbClr val="073763"/>
            </a:solidFill>
            <a:prstDash val="solid"/>
            <a:round/>
            <a:headEnd len="med" w="med" type="none"/>
            <a:tailEnd len="med" w="med" type="none"/>
          </a:ln>
          <a:effectLst>
            <a:outerShdw blurRad="57150" rotWithShape="0" algn="bl" dir="5400000" dist="19050">
              <a:srgbClr val="434343">
                <a:alpha val="50000"/>
              </a:srgbClr>
            </a:outerShdw>
          </a:effectLst>
        </p:spPr>
      </p:cxnSp>
      <p:sp>
        <p:nvSpPr>
          <p:cNvPr id="137" name="Google Shape;137;p27"/>
          <p:cNvSpPr txBox="1"/>
          <p:nvPr/>
        </p:nvSpPr>
        <p:spPr>
          <a:xfrm>
            <a:off x="1466932" y="3965987"/>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7"/>
          <p:cNvSpPr/>
          <p:nvPr/>
        </p:nvSpPr>
        <p:spPr>
          <a:xfrm flipH="1">
            <a:off x="4682100" y="9553450"/>
            <a:ext cx="2175900" cy="349500"/>
          </a:xfrm>
          <a:prstGeom prst="homePlate">
            <a:avLst>
              <a:gd fmla="val 50000" name="adj"/>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FFFFFF"/>
                </a:solidFill>
                <a:latin typeface="Cairo"/>
                <a:ea typeface="Cairo"/>
                <a:cs typeface="Cairo"/>
                <a:sym typeface="Cairo"/>
              </a:rPr>
              <a:t>وَأَن لَّيْسَ لِلْإِنسَانِ إِلَّا مَا سَعَىٰ </a:t>
            </a:r>
            <a:endParaRPr sz="1300">
              <a:solidFill>
                <a:srgbClr val="FFFFFF"/>
              </a:solidFill>
              <a:latin typeface="Cairo"/>
              <a:ea typeface="Cairo"/>
              <a:cs typeface="Cairo"/>
              <a:sym typeface="Cairo"/>
            </a:endParaRPr>
          </a:p>
        </p:txBody>
      </p:sp>
      <p:sp>
        <p:nvSpPr>
          <p:cNvPr id="139" name="Google Shape;139;p27"/>
          <p:cNvSpPr/>
          <p:nvPr/>
        </p:nvSpPr>
        <p:spPr>
          <a:xfrm>
            <a:off x="4772400" y="8498650"/>
            <a:ext cx="1948500" cy="932100"/>
          </a:xfrm>
          <a:prstGeom prst="round2DiagRect">
            <a:avLst>
              <a:gd fmla="val 16667" name="adj1"/>
              <a:gd fmla="val 50000" name="adj2"/>
            </a:avLst>
          </a:prstGeom>
          <a:solidFill>
            <a:srgbClr val="F3F3F3"/>
          </a:solidFill>
          <a:ln cap="flat" cmpd="sng" w="2857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2"/>
                </a:solidFill>
                <a:latin typeface="Cairo"/>
                <a:ea typeface="Cairo"/>
                <a:cs typeface="Cairo"/>
                <a:sym typeface="Cairo"/>
              </a:rPr>
              <a:t>Colour index: </a:t>
            </a:r>
            <a:endParaRPr>
              <a:solidFill>
                <a:schemeClr val="accent2"/>
              </a:solidFill>
              <a:latin typeface="Cairo"/>
              <a:ea typeface="Cairo"/>
              <a:cs typeface="Cairo"/>
              <a:sym typeface="Cairo"/>
            </a:endParaRPr>
          </a:p>
          <a:p>
            <a:pPr indent="-311150" lvl="0" marL="457200" rtl="0" algn="l">
              <a:spcBef>
                <a:spcPts val="0"/>
              </a:spcBef>
              <a:spcAft>
                <a:spcPts val="0"/>
              </a:spcAft>
              <a:buSzPts val="1300"/>
              <a:buFont typeface="Cairo"/>
              <a:buChar char="●"/>
            </a:pPr>
            <a:r>
              <a:rPr lang="en" sz="1300">
                <a:solidFill>
                  <a:schemeClr val="accent3"/>
                </a:solidFill>
                <a:latin typeface="Cairo"/>
                <a:ea typeface="Cairo"/>
                <a:cs typeface="Cairo"/>
                <a:sym typeface="Cairo"/>
              </a:rPr>
              <a:t>important</a:t>
            </a:r>
            <a:r>
              <a:rPr lang="en" sz="1300">
                <a:latin typeface="Cairo"/>
                <a:ea typeface="Cairo"/>
                <a:cs typeface="Cairo"/>
                <a:sym typeface="Cairo"/>
              </a:rPr>
              <a:t> </a:t>
            </a:r>
            <a:endParaRPr sz="1300">
              <a:latin typeface="Cairo"/>
              <a:ea typeface="Cairo"/>
              <a:cs typeface="Cairo"/>
              <a:sym typeface="Cairo"/>
            </a:endParaRPr>
          </a:p>
          <a:p>
            <a:pPr indent="-311150" lvl="0" marL="457200" rtl="0" algn="l">
              <a:spcBef>
                <a:spcPts val="0"/>
              </a:spcBef>
              <a:spcAft>
                <a:spcPts val="0"/>
              </a:spcAft>
              <a:buClr>
                <a:schemeClr val="accent3"/>
              </a:buClr>
              <a:buSzPts val="1300"/>
              <a:buFont typeface="Cairo"/>
              <a:buChar char="●"/>
            </a:pPr>
            <a:r>
              <a:rPr lang="en" sz="1300">
                <a:solidFill>
                  <a:schemeClr val="accent3"/>
                </a:solidFill>
                <a:latin typeface="Cairo"/>
                <a:ea typeface="Cairo"/>
                <a:cs typeface="Cairo"/>
                <a:sym typeface="Cairo"/>
              </a:rPr>
              <a:t>Numbers</a:t>
            </a:r>
            <a:endParaRPr sz="1300">
              <a:solidFill>
                <a:schemeClr val="accent3"/>
              </a:solidFill>
              <a:latin typeface="Cairo"/>
              <a:ea typeface="Cairo"/>
              <a:cs typeface="Cairo"/>
              <a:sym typeface="Cairo"/>
            </a:endParaRPr>
          </a:p>
          <a:p>
            <a:pPr indent="-311150" lvl="0" marL="457200" rtl="0" algn="l">
              <a:spcBef>
                <a:spcPts val="0"/>
              </a:spcBef>
              <a:spcAft>
                <a:spcPts val="0"/>
              </a:spcAft>
              <a:buClr>
                <a:schemeClr val="accent3"/>
              </a:buClr>
              <a:buSzPts val="1300"/>
              <a:buFont typeface="Cairo"/>
              <a:buChar char="●"/>
            </a:pPr>
            <a:r>
              <a:rPr lang="en" sz="1300">
                <a:solidFill>
                  <a:schemeClr val="accent3"/>
                </a:solidFill>
                <a:latin typeface="Cairo"/>
                <a:ea typeface="Cairo"/>
                <a:cs typeface="Cairo"/>
                <a:sym typeface="Cairo"/>
              </a:rPr>
              <a:t>Extra</a:t>
            </a:r>
            <a:endParaRPr>
              <a:solidFill>
                <a:schemeClr val="accent3"/>
              </a:solidFill>
            </a:endParaRPr>
          </a:p>
        </p:txBody>
      </p:sp>
      <p:sp>
        <p:nvSpPr>
          <p:cNvPr id="140" name="Google Shape;140;p27"/>
          <p:cNvSpPr/>
          <p:nvPr/>
        </p:nvSpPr>
        <p:spPr>
          <a:xfrm>
            <a:off x="5086628" y="9005695"/>
            <a:ext cx="174000" cy="1575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7"/>
          <p:cNvSpPr/>
          <p:nvPr/>
        </p:nvSpPr>
        <p:spPr>
          <a:xfrm>
            <a:off x="5086628" y="8804803"/>
            <a:ext cx="174000" cy="1575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7"/>
          <p:cNvSpPr/>
          <p:nvPr/>
        </p:nvSpPr>
        <p:spPr>
          <a:xfrm>
            <a:off x="5086628" y="9206595"/>
            <a:ext cx="174000" cy="157500"/>
          </a:xfrm>
          <a:prstGeom prst="ellipse">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3" name="Google Shape;143;p27"/>
          <p:cNvPicPr preferRelativeResize="0"/>
          <p:nvPr/>
        </p:nvPicPr>
        <p:blipFill>
          <a:blip r:embed="rId4">
            <a:alphaModFix/>
          </a:blip>
          <a:stretch>
            <a:fillRect/>
          </a:stretch>
        </p:blipFill>
        <p:spPr>
          <a:xfrm>
            <a:off x="5410200" y="202976"/>
            <a:ext cx="1106100" cy="972757"/>
          </a:xfrm>
          <a:prstGeom prst="rect">
            <a:avLst/>
          </a:prstGeom>
          <a:noFill/>
          <a:ln>
            <a:noFill/>
          </a:ln>
        </p:spPr>
      </p:pic>
      <p:sp>
        <p:nvSpPr>
          <p:cNvPr id="144" name="Google Shape;144;p27"/>
          <p:cNvSpPr txBox="1"/>
          <p:nvPr/>
        </p:nvSpPr>
        <p:spPr>
          <a:xfrm>
            <a:off x="91926" y="3952711"/>
            <a:ext cx="4994700" cy="72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00">
                <a:solidFill>
                  <a:srgbClr val="073763"/>
                </a:solidFill>
                <a:latin typeface="Philosopher"/>
                <a:ea typeface="Philosopher"/>
                <a:cs typeface="Philosopher"/>
                <a:sym typeface="Philosopher"/>
              </a:rPr>
              <a:t>Physiology of the pain </a:t>
            </a:r>
            <a:endParaRPr b="1" sz="2300"/>
          </a:p>
        </p:txBody>
      </p:sp>
      <p:sp>
        <p:nvSpPr>
          <p:cNvPr id="145" name="Google Shape;145;p27"/>
          <p:cNvSpPr/>
          <p:nvPr/>
        </p:nvSpPr>
        <p:spPr>
          <a:xfrm>
            <a:off x="-1115128" y="8337486"/>
            <a:ext cx="2786700" cy="366300"/>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Courier New"/>
                <a:ea typeface="Courier New"/>
                <a:cs typeface="Courier New"/>
                <a:sym typeface="Courier New"/>
              </a:rPr>
              <a:t>          </a:t>
            </a:r>
            <a:r>
              <a:rPr b="1" lang="en" sz="1600">
                <a:solidFill>
                  <a:srgbClr val="FFFFFF"/>
                </a:solidFill>
                <a:latin typeface="Comfortaa"/>
                <a:ea typeface="Comfortaa"/>
                <a:cs typeface="Comfortaa"/>
                <a:sym typeface="Comfortaa"/>
              </a:rPr>
              <a:t>Done by :</a:t>
            </a:r>
            <a:endParaRPr sz="1600">
              <a:solidFill>
                <a:srgbClr val="FFFFFF"/>
              </a:solidFill>
            </a:endParaRPr>
          </a:p>
        </p:txBody>
      </p:sp>
      <p:pic>
        <p:nvPicPr>
          <p:cNvPr id="146" name="Google Shape;146;p27"/>
          <p:cNvPicPr preferRelativeResize="0"/>
          <p:nvPr/>
        </p:nvPicPr>
        <p:blipFill>
          <a:blip r:embed="rId5">
            <a:alphaModFix/>
          </a:blip>
          <a:stretch>
            <a:fillRect/>
          </a:stretch>
        </p:blipFill>
        <p:spPr>
          <a:xfrm>
            <a:off x="3507775" y="1547000"/>
            <a:ext cx="2959350" cy="2872599"/>
          </a:xfrm>
          <a:prstGeom prst="rect">
            <a:avLst/>
          </a:prstGeom>
          <a:noFill/>
          <a:ln>
            <a:noFill/>
          </a:ln>
        </p:spPr>
      </p:pic>
      <p:sp>
        <p:nvSpPr>
          <p:cNvPr id="147" name="Google Shape;147;p27"/>
          <p:cNvSpPr txBox="1"/>
          <p:nvPr/>
        </p:nvSpPr>
        <p:spPr>
          <a:xfrm>
            <a:off x="0" y="8722700"/>
            <a:ext cx="5086500" cy="1180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73763"/>
              </a:buClr>
              <a:buSzPts val="1400"/>
              <a:buChar char="❖"/>
            </a:pPr>
            <a:r>
              <a:rPr lang="en">
                <a:solidFill>
                  <a:srgbClr val="073763"/>
                </a:solidFill>
              </a:rPr>
              <a:t>Team leaders: </a:t>
            </a:r>
            <a:r>
              <a:rPr lang="en" sz="1200">
                <a:solidFill>
                  <a:srgbClr val="073763"/>
                </a:solidFill>
              </a:rPr>
              <a:t>Fatima Balsharaf , Rahaf Alshammari,</a:t>
            </a:r>
            <a:endParaRPr sz="1200">
              <a:solidFill>
                <a:srgbClr val="073763"/>
              </a:solidFill>
            </a:endParaRPr>
          </a:p>
          <a:p>
            <a:pPr indent="0" lvl="0" marL="457200" rtl="0" algn="l">
              <a:spcBef>
                <a:spcPts val="0"/>
              </a:spcBef>
              <a:spcAft>
                <a:spcPts val="0"/>
              </a:spcAft>
              <a:buClr>
                <a:srgbClr val="000000"/>
              </a:buClr>
              <a:buSzPts val="1100"/>
              <a:buFont typeface="Arial"/>
              <a:buNone/>
            </a:pPr>
            <a:r>
              <a:rPr lang="en" sz="1200">
                <a:solidFill>
                  <a:srgbClr val="073763"/>
                </a:solidFill>
              </a:rPr>
              <a:t>                      Abdulelah Aldossari, Ali Alammari. </a:t>
            </a:r>
            <a:endParaRPr>
              <a:solidFill>
                <a:srgbClr val="073763"/>
              </a:solidFill>
            </a:endParaRPr>
          </a:p>
          <a:p>
            <a:pPr indent="-317500" lvl="0" marL="457200" rtl="0" algn="l">
              <a:spcBef>
                <a:spcPts val="0"/>
              </a:spcBef>
              <a:spcAft>
                <a:spcPts val="0"/>
              </a:spcAft>
              <a:buClr>
                <a:srgbClr val="073763"/>
              </a:buClr>
              <a:buSzPts val="1400"/>
              <a:buChar char="❖"/>
            </a:pPr>
            <a:r>
              <a:rPr lang="en">
                <a:solidFill>
                  <a:srgbClr val="073763"/>
                </a:solidFill>
              </a:rPr>
              <a:t>Team members: </a:t>
            </a:r>
            <a:r>
              <a:rPr lang="en">
                <a:solidFill>
                  <a:srgbClr val="0B5394"/>
                </a:solidFill>
              </a:rPr>
              <a:t> </a:t>
            </a:r>
            <a:r>
              <a:rPr lang="en">
                <a:solidFill>
                  <a:srgbClr val="073763"/>
                </a:solidFill>
              </a:rPr>
              <a:t>Renad alsuelmi,Abdullah Alzaid, Esra’a alnazzawi,Haifa Alessa,Ahad alGrain</a:t>
            </a:r>
            <a:endParaRPr>
              <a:solidFill>
                <a:srgbClr val="073763"/>
              </a:solidFill>
            </a:endParaRPr>
          </a:p>
          <a:p>
            <a:pPr indent="-317500" lvl="0" marL="457200" rtl="0" algn="l">
              <a:spcBef>
                <a:spcPts val="0"/>
              </a:spcBef>
              <a:spcAft>
                <a:spcPts val="0"/>
              </a:spcAft>
              <a:buClr>
                <a:srgbClr val="073763"/>
              </a:buClr>
              <a:buSzPts val="1400"/>
              <a:buChar char="❖"/>
            </a:pPr>
            <a:r>
              <a:rPr lang="en">
                <a:solidFill>
                  <a:srgbClr val="073763"/>
                </a:solidFill>
              </a:rPr>
              <a:t>Special thanks for drawings : Sara AL Towireb </a:t>
            </a:r>
            <a:endParaRPr>
              <a:solidFill>
                <a:srgbClr val="073763"/>
              </a:solidFill>
            </a:endParaRPr>
          </a:p>
        </p:txBody>
      </p:sp>
      <p:sp>
        <p:nvSpPr>
          <p:cNvPr id="148" name="Google Shape;148;p27"/>
          <p:cNvSpPr txBox="1"/>
          <p:nvPr/>
        </p:nvSpPr>
        <p:spPr>
          <a:xfrm>
            <a:off x="91925" y="7396426"/>
            <a:ext cx="5894700" cy="6402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b="1" i="1" lang="en" sz="1200">
                <a:solidFill>
                  <a:srgbClr val="980000"/>
                </a:solidFill>
                <a:latin typeface="Cairo"/>
                <a:ea typeface="Cairo"/>
                <a:cs typeface="Cairo"/>
                <a:sym typeface="Cairo"/>
              </a:rPr>
              <a:t>Bold &amp; Italic objectives are included in the medical education guide</a:t>
            </a:r>
            <a:endParaRPr b="1" i="1" sz="1200">
              <a:solidFill>
                <a:srgbClr val="980000"/>
              </a:solidFill>
              <a:latin typeface="Cairo"/>
              <a:ea typeface="Cairo"/>
              <a:cs typeface="Cairo"/>
              <a:sym typeface="Cairo"/>
            </a:endParaRPr>
          </a:p>
          <a:p>
            <a:pPr indent="0" lvl="0" marL="457200" rtl="0" algn="ctr">
              <a:spcBef>
                <a:spcPts val="0"/>
              </a:spcBef>
              <a:spcAft>
                <a:spcPts val="0"/>
              </a:spcAft>
              <a:buNone/>
            </a:pPr>
            <a:r>
              <a:rPr b="1" i="1" lang="en" sz="1200">
                <a:solidFill>
                  <a:srgbClr val="980000"/>
                </a:solidFill>
                <a:latin typeface="Cairo"/>
                <a:ea typeface="Cairo"/>
                <a:cs typeface="Cairo"/>
                <a:sym typeface="Cairo"/>
              </a:rPr>
              <a:t>This lecture you have to check the questions !!</a:t>
            </a:r>
            <a:endParaRPr b="1" i="1" sz="1200">
              <a:solidFill>
                <a:srgbClr val="980000"/>
              </a:solidFill>
              <a:latin typeface="Cairo"/>
              <a:ea typeface="Cairo"/>
              <a:cs typeface="Cairo"/>
              <a:sym typeface="Cairo"/>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36"/>
          <p:cNvSpPr txBox="1"/>
          <p:nvPr/>
        </p:nvSpPr>
        <p:spPr>
          <a:xfrm flipH="1" rot="5400000">
            <a:off x="5235000" y="3689025"/>
            <a:ext cx="3048600" cy="2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4th Lecture  ∣ The Physiology Team</a:t>
            </a:r>
            <a:endParaRPr b="1">
              <a:solidFill>
                <a:srgbClr val="2C5072"/>
              </a:solidFill>
              <a:latin typeface="Cairo"/>
              <a:ea typeface="Cairo"/>
              <a:cs typeface="Cairo"/>
              <a:sym typeface="Cairo"/>
            </a:endParaRPr>
          </a:p>
        </p:txBody>
      </p:sp>
      <p:sp>
        <p:nvSpPr>
          <p:cNvPr id="257" name="Google Shape;257;p36"/>
          <p:cNvSpPr txBox="1"/>
          <p:nvPr/>
        </p:nvSpPr>
        <p:spPr>
          <a:xfrm>
            <a:off x="9" y="10"/>
            <a:ext cx="5486400" cy="327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0B5394"/>
              </a:buClr>
              <a:buSzPts val="1200"/>
              <a:buFont typeface="Georgia"/>
              <a:buChar char="❖"/>
            </a:pPr>
            <a:r>
              <a:rPr b="1" lang="en" sz="1200">
                <a:solidFill>
                  <a:srgbClr val="0B5394"/>
                </a:solidFill>
                <a:latin typeface="Georgia"/>
                <a:ea typeface="Georgia"/>
                <a:cs typeface="Georgia"/>
                <a:sym typeface="Georgia"/>
              </a:rPr>
              <a:t>SAQ about the types of the pain </a:t>
            </a:r>
            <a:endParaRPr b="1" sz="1200">
              <a:solidFill>
                <a:srgbClr val="0B5394"/>
              </a:solidFill>
              <a:latin typeface="Georgia"/>
              <a:ea typeface="Georgia"/>
              <a:cs typeface="Georgia"/>
              <a:sym typeface="Georgia"/>
            </a:endParaRPr>
          </a:p>
        </p:txBody>
      </p:sp>
      <p:sp>
        <p:nvSpPr>
          <p:cNvPr id="258" name="Google Shape;258;p36"/>
          <p:cNvSpPr txBox="1"/>
          <p:nvPr/>
        </p:nvSpPr>
        <p:spPr>
          <a:xfrm>
            <a:off x="1600200" y="676275"/>
            <a:ext cx="3676500" cy="68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73763"/>
                </a:solidFill>
                <a:highlight>
                  <a:srgbClr val="EA9999"/>
                </a:highlight>
                <a:latin typeface="Georgia"/>
                <a:ea typeface="Georgia"/>
                <a:cs typeface="Georgia"/>
                <a:sym typeface="Georgia"/>
              </a:rPr>
              <a:t>Qualities of the pain Important </a:t>
            </a:r>
            <a:endParaRPr sz="1800">
              <a:solidFill>
                <a:srgbClr val="073763"/>
              </a:solidFill>
              <a:highlight>
                <a:srgbClr val="EA9999"/>
              </a:highlight>
              <a:latin typeface="Georgia"/>
              <a:ea typeface="Georgia"/>
              <a:cs typeface="Georgia"/>
              <a:sym typeface="Georgia"/>
            </a:endParaRPr>
          </a:p>
          <a:p>
            <a:pPr indent="0" lvl="0" marL="0" rtl="0" algn="ctr">
              <a:spcBef>
                <a:spcPts val="0"/>
              </a:spcBef>
              <a:spcAft>
                <a:spcPts val="0"/>
              </a:spcAft>
              <a:buNone/>
            </a:pPr>
            <a:r>
              <a:rPr lang="en" sz="1800">
                <a:solidFill>
                  <a:srgbClr val="073763"/>
                </a:solidFill>
                <a:latin typeface="Georgia"/>
                <a:ea typeface="Georgia"/>
                <a:cs typeface="Georgia"/>
                <a:sym typeface="Georgia"/>
              </a:rPr>
              <a:t>(phenomenon of double pain)</a:t>
            </a:r>
            <a:endParaRPr sz="1800">
              <a:solidFill>
                <a:srgbClr val="073763"/>
              </a:solidFill>
              <a:latin typeface="Georgia"/>
              <a:ea typeface="Georgia"/>
              <a:cs typeface="Georgia"/>
              <a:sym typeface="Georgia"/>
            </a:endParaRPr>
          </a:p>
        </p:txBody>
      </p:sp>
      <p:graphicFrame>
        <p:nvGraphicFramePr>
          <p:cNvPr id="259" name="Google Shape;259;p36"/>
          <p:cNvGraphicFramePr/>
          <p:nvPr/>
        </p:nvGraphicFramePr>
        <p:xfrm>
          <a:off x="322725" y="1544601"/>
          <a:ext cx="3000000" cy="3000000"/>
        </p:xfrm>
        <a:graphic>
          <a:graphicData uri="http://schemas.openxmlformats.org/drawingml/2006/table">
            <a:tbl>
              <a:tblPr>
                <a:noFill/>
                <a:tableStyleId>{B7532F99-DF6E-4CED-A83F-C90BBF748036}</a:tableStyleId>
              </a:tblPr>
              <a:tblGrid>
                <a:gridCol w="919800"/>
                <a:gridCol w="2720550"/>
                <a:gridCol w="2572225"/>
              </a:tblGrid>
              <a:tr h="438200">
                <a:tc>
                  <a:txBody>
                    <a:bodyPr>
                      <a:noAutofit/>
                    </a:bodyPr>
                    <a:lstStyle/>
                    <a:p>
                      <a:pPr indent="0" lvl="0" marL="0" rtl="0" algn="ctr">
                        <a:spcBef>
                          <a:spcPts val="0"/>
                        </a:spcBef>
                        <a:spcAft>
                          <a:spcPts val="0"/>
                        </a:spcAft>
                        <a:buNone/>
                      </a:pPr>
                      <a:r>
                        <a:rPr lang="en">
                          <a:latin typeface="Cairo"/>
                          <a:ea typeface="Cairo"/>
                          <a:cs typeface="Cairo"/>
                          <a:sym typeface="Cairo"/>
                        </a:rPr>
                        <a:t>type</a:t>
                      </a:r>
                      <a:endParaRPr>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a:solidFill>
                            <a:srgbClr val="FFFFFF"/>
                          </a:solidFill>
                          <a:latin typeface="Cairo"/>
                          <a:ea typeface="Cairo"/>
                          <a:cs typeface="Cairo"/>
                          <a:sym typeface="Cairo"/>
                        </a:rPr>
                        <a:t>Fast pain</a:t>
                      </a:r>
                      <a:endParaRPr b="1">
                        <a:solidFill>
                          <a:srgbClr val="FFFFFF"/>
                        </a:solidFill>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C27BA0"/>
                    </a:solidFill>
                  </a:tcPr>
                </a:tc>
                <a:tc>
                  <a:txBody>
                    <a:bodyPr>
                      <a:noAutofit/>
                    </a:bodyPr>
                    <a:lstStyle/>
                    <a:p>
                      <a:pPr indent="0" lvl="0" marL="0" rtl="0" algn="ctr">
                        <a:spcBef>
                          <a:spcPts val="0"/>
                        </a:spcBef>
                        <a:spcAft>
                          <a:spcPts val="0"/>
                        </a:spcAft>
                        <a:buNone/>
                      </a:pPr>
                      <a:r>
                        <a:rPr b="1" lang="en">
                          <a:solidFill>
                            <a:schemeClr val="lt1"/>
                          </a:solidFill>
                          <a:latin typeface="Cairo"/>
                          <a:ea typeface="Cairo"/>
                          <a:cs typeface="Cairo"/>
                          <a:sym typeface="Cairo"/>
                        </a:rPr>
                        <a:t>Slow pain</a:t>
                      </a:r>
                      <a:endParaRPr b="1">
                        <a:solidFill>
                          <a:schemeClr val="lt1"/>
                        </a:solidFill>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93C47D"/>
                    </a:solidFill>
                  </a:tcPr>
                </a:tc>
              </a:tr>
              <a:tr h="834350">
                <a:tc>
                  <a:txBody>
                    <a:bodyPr>
                      <a:noAutofit/>
                    </a:bodyPr>
                    <a:lstStyle/>
                    <a:p>
                      <a:pPr indent="0" lvl="0" marL="0" rtl="0" algn="ctr">
                        <a:spcBef>
                          <a:spcPts val="0"/>
                        </a:spcBef>
                        <a:spcAft>
                          <a:spcPts val="0"/>
                        </a:spcAft>
                        <a:buNone/>
                      </a:pPr>
                      <a:r>
                        <a:rPr b="1" lang="en" sz="1000">
                          <a:solidFill>
                            <a:srgbClr val="073763"/>
                          </a:solidFill>
                          <a:latin typeface="Cairo"/>
                          <a:ea typeface="Cairo"/>
                          <a:cs typeface="Cairo"/>
                          <a:sym typeface="Cairo"/>
                        </a:rPr>
                        <a:t>Also called</a:t>
                      </a:r>
                      <a:endParaRPr b="1" sz="1000">
                        <a:solidFill>
                          <a:srgbClr val="073763"/>
                        </a:solidFill>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Fast/Sharp/immediate </a:t>
                      </a:r>
                      <a:r>
                        <a:rPr lang="en">
                          <a:solidFill>
                            <a:srgbClr val="1C4587"/>
                          </a:solidFill>
                          <a:latin typeface="Cairo"/>
                          <a:ea typeface="Cairo"/>
                          <a:cs typeface="Cairo"/>
                          <a:sym typeface="Cairo"/>
                        </a:rPr>
                        <a:t>(1st) pain. Intense , pricking</a:t>
                      </a:r>
                      <a:endParaRPr>
                        <a:solidFill>
                          <a:srgbClr val="1C4587"/>
                        </a:solidFill>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slow/diffuse/delayed </a:t>
                      </a:r>
                      <a:r>
                        <a:rPr lang="en">
                          <a:solidFill>
                            <a:srgbClr val="1C4587"/>
                          </a:solidFill>
                          <a:latin typeface="Cairo"/>
                          <a:ea typeface="Cairo"/>
                          <a:cs typeface="Cairo"/>
                          <a:sym typeface="Cairo"/>
                        </a:rPr>
                        <a:t>(2nd) pain</a:t>
                      </a:r>
                      <a:endParaRPr>
                        <a:solidFill>
                          <a:srgbClr val="1C4587"/>
                        </a:solidFill>
                        <a:latin typeface="Cairo"/>
                        <a:ea typeface="Cairo"/>
                        <a:cs typeface="Cairo"/>
                        <a:sym typeface="Cairo"/>
                      </a:endParaRPr>
                    </a:p>
                    <a:p>
                      <a:pPr indent="0" lvl="0" marL="0" rtl="0" algn="ctr">
                        <a:spcBef>
                          <a:spcPts val="0"/>
                        </a:spcBef>
                        <a:spcAft>
                          <a:spcPts val="0"/>
                        </a:spcAft>
                        <a:buClr>
                          <a:schemeClr val="dk1"/>
                        </a:buClr>
                        <a:buSzPts val="1100"/>
                        <a:buFont typeface="Arial"/>
                        <a:buNone/>
                      </a:pPr>
                      <a:r>
                        <a:rPr lang="en">
                          <a:solidFill>
                            <a:srgbClr val="1C4587"/>
                          </a:solidFill>
                          <a:latin typeface="Cairo"/>
                          <a:ea typeface="Cairo"/>
                          <a:cs typeface="Cairo"/>
                          <a:sym typeface="Cairo"/>
                        </a:rPr>
                        <a:t>Burning , aching , throbbing “unbearable “ , dull , chronic pain </a:t>
                      </a:r>
                      <a:endParaRPr>
                        <a:solidFill>
                          <a:srgbClr val="1C4587"/>
                        </a:solidFill>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834350">
                <a:tc>
                  <a:txBody>
                    <a:bodyPr>
                      <a:noAutofit/>
                    </a:bodyPr>
                    <a:lstStyle/>
                    <a:p>
                      <a:pPr indent="0" lvl="0" marL="0" rtl="0" algn="ctr">
                        <a:spcBef>
                          <a:spcPts val="0"/>
                        </a:spcBef>
                        <a:spcAft>
                          <a:spcPts val="0"/>
                        </a:spcAft>
                        <a:buNone/>
                      </a:pPr>
                      <a:r>
                        <a:rPr b="1" lang="en" sz="1000">
                          <a:solidFill>
                            <a:srgbClr val="073763"/>
                          </a:solidFill>
                          <a:latin typeface="Cairo"/>
                          <a:ea typeface="Cairo"/>
                          <a:cs typeface="Cairo"/>
                          <a:sym typeface="Cairo"/>
                        </a:rPr>
                        <a:t>location</a:t>
                      </a:r>
                      <a:endParaRPr b="1" sz="1000">
                        <a:solidFill>
                          <a:srgbClr val="073763"/>
                        </a:solidFill>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
                          <a:latin typeface="Cairo"/>
                          <a:ea typeface="Cairo"/>
                          <a:cs typeface="Cairo"/>
                          <a:sym typeface="Cairo"/>
                        </a:rPr>
                        <a:t>Usually Somatic not visceral</a:t>
                      </a:r>
                      <a:endParaRPr>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ctr">
                        <a:spcBef>
                          <a:spcPts val="0"/>
                        </a:spcBef>
                        <a:spcAft>
                          <a:spcPts val="0"/>
                        </a:spcAft>
                        <a:buNone/>
                      </a:pPr>
                      <a:r>
                        <a:rPr lang="en">
                          <a:latin typeface="Cairo"/>
                          <a:ea typeface="Cairo"/>
                          <a:cs typeface="Cairo"/>
                          <a:sym typeface="Cairo"/>
                        </a:rPr>
                        <a:t>Can occur in skin or any internal organ\tissue.</a:t>
                      </a:r>
                      <a:endParaRPr>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834350">
                <a:tc>
                  <a:txBody>
                    <a:bodyPr>
                      <a:noAutofit/>
                    </a:bodyPr>
                    <a:lstStyle/>
                    <a:p>
                      <a:pPr indent="0" lvl="0" marL="0" rtl="0" algn="ctr">
                        <a:spcBef>
                          <a:spcPts val="0"/>
                        </a:spcBef>
                        <a:spcAft>
                          <a:spcPts val="0"/>
                        </a:spcAft>
                        <a:buNone/>
                      </a:pPr>
                      <a:r>
                        <a:rPr b="1" lang="en" sz="1000">
                          <a:solidFill>
                            <a:srgbClr val="073763"/>
                          </a:solidFill>
                          <a:latin typeface="Cairo"/>
                          <a:ea typeface="Cairo"/>
                          <a:cs typeface="Cairo"/>
                          <a:sym typeface="Cairo"/>
                        </a:rPr>
                        <a:t>onset</a:t>
                      </a:r>
                      <a:endParaRPr b="1" sz="1000">
                        <a:solidFill>
                          <a:srgbClr val="073763"/>
                        </a:solidFill>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
                          <a:latin typeface="Cairo"/>
                          <a:ea typeface="Cairo"/>
                          <a:cs typeface="Cairo"/>
                          <a:sym typeface="Cairo"/>
                        </a:rPr>
                        <a:t>Very rapid felt within 0.1 sec</a:t>
                      </a:r>
                      <a:endParaRPr>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ctr">
                        <a:spcBef>
                          <a:spcPts val="0"/>
                        </a:spcBef>
                        <a:spcAft>
                          <a:spcPts val="0"/>
                        </a:spcAft>
                        <a:buNone/>
                      </a:pPr>
                      <a:r>
                        <a:rPr lang="en">
                          <a:latin typeface="Cairo"/>
                          <a:ea typeface="Cairo"/>
                          <a:cs typeface="Cairo"/>
                          <a:sym typeface="Cairo"/>
                        </a:rPr>
                        <a:t>Slow felt after 1 second or more</a:t>
                      </a:r>
                      <a:endParaRPr>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834350">
                <a:tc>
                  <a:txBody>
                    <a:bodyPr>
                      <a:noAutofit/>
                    </a:bodyPr>
                    <a:lstStyle/>
                    <a:p>
                      <a:pPr indent="0" lvl="0" marL="0" rtl="0" algn="ctr">
                        <a:spcBef>
                          <a:spcPts val="0"/>
                        </a:spcBef>
                        <a:spcAft>
                          <a:spcPts val="0"/>
                        </a:spcAft>
                        <a:buNone/>
                      </a:pPr>
                      <a:r>
                        <a:rPr b="1" lang="en" sz="1000">
                          <a:solidFill>
                            <a:srgbClr val="073763"/>
                          </a:solidFill>
                          <a:latin typeface="Cairo"/>
                          <a:ea typeface="Cairo"/>
                          <a:cs typeface="Cairo"/>
                          <a:sym typeface="Cairo"/>
                        </a:rPr>
                        <a:t>Associated with:</a:t>
                      </a:r>
                      <a:endParaRPr b="1" sz="1000">
                        <a:solidFill>
                          <a:srgbClr val="073763"/>
                        </a:solidFill>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
                          <a:latin typeface="Cairo"/>
                          <a:ea typeface="Cairo"/>
                          <a:cs typeface="Cairo"/>
                          <a:sym typeface="Cairo"/>
                        </a:rPr>
                        <a:t> Reflex withdrawal.</a:t>
                      </a:r>
                      <a:endParaRPr>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ctr">
                        <a:spcBef>
                          <a:spcPts val="0"/>
                        </a:spcBef>
                        <a:spcAft>
                          <a:spcPts val="0"/>
                        </a:spcAft>
                        <a:buNone/>
                      </a:pPr>
                      <a:r>
                        <a:rPr lang="en">
                          <a:latin typeface="Cairo"/>
                          <a:ea typeface="Cairo"/>
                          <a:cs typeface="Cairo"/>
                          <a:sym typeface="Cairo"/>
                        </a:rPr>
                        <a:t>Destruction of tissue.</a:t>
                      </a:r>
                      <a:endParaRPr>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1399600">
                <a:tc>
                  <a:txBody>
                    <a:bodyPr>
                      <a:noAutofit/>
                    </a:bodyPr>
                    <a:lstStyle/>
                    <a:p>
                      <a:pPr indent="0" lvl="0" marL="0" rtl="0" algn="ctr">
                        <a:spcBef>
                          <a:spcPts val="0"/>
                        </a:spcBef>
                        <a:spcAft>
                          <a:spcPts val="0"/>
                        </a:spcAft>
                        <a:buNone/>
                      </a:pPr>
                      <a:r>
                        <a:rPr b="1" lang="en" sz="1000">
                          <a:solidFill>
                            <a:srgbClr val="073763"/>
                          </a:solidFill>
                          <a:latin typeface="Cairo"/>
                          <a:ea typeface="Cairo"/>
                          <a:cs typeface="Cairo"/>
                          <a:sym typeface="Cairo"/>
                        </a:rPr>
                        <a:t>Localization: </a:t>
                      </a:r>
                      <a:endParaRPr b="1" sz="1000">
                        <a:solidFill>
                          <a:srgbClr val="073763"/>
                        </a:solidFill>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
                          <a:latin typeface="Cairo"/>
                          <a:ea typeface="Cairo"/>
                          <a:cs typeface="Cairo"/>
                          <a:sym typeface="Cairo"/>
                        </a:rPr>
                        <a:t>Well localized</a:t>
                      </a:r>
                      <a:endParaRPr>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ctr">
                        <a:spcBef>
                          <a:spcPts val="0"/>
                        </a:spcBef>
                        <a:spcAft>
                          <a:spcPts val="0"/>
                        </a:spcAft>
                        <a:buNone/>
                      </a:pPr>
                      <a:r>
                        <a:rPr lang="en">
                          <a:latin typeface="Cairo"/>
                          <a:ea typeface="Cairo"/>
                          <a:cs typeface="Cairo"/>
                          <a:sym typeface="Cairo"/>
                        </a:rPr>
                        <a:t>Diffuse (poorly localized) Responsible for“Emotional aspect pain” → misery</a:t>
                      </a:r>
                      <a:endParaRPr>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834350">
                <a:tc>
                  <a:txBody>
                    <a:bodyPr>
                      <a:noAutofit/>
                    </a:bodyPr>
                    <a:lstStyle/>
                    <a:p>
                      <a:pPr indent="0" lvl="0" marL="0" rtl="0" algn="ctr">
                        <a:spcBef>
                          <a:spcPts val="0"/>
                        </a:spcBef>
                        <a:spcAft>
                          <a:spcPts val="0"/>
                        </a:spcAft>
                        <a:buNone/>
                      </a:pPr>
                      <a:r>
                        <a:rPr b="1" lang="en" sz="1000">
                          <a:solidFill>
                            <a:srgbClr val="073763"/>
                          </a:solidFill>
                          <a:latin typeface="Cairo"/>
                          <a:ea typeface="Cairo"/>
                          <a:cs typeface="Cairo"/>
                          <a:sym typeface="Cairo"/>
                        </a:rPr>
                        <a:t>Fiber (mediated by:)</a:t>
                      </a:r>
                      <a:endParaRPr b="1" sz="1000">
                        <a:solidFill>
                          <a:srgbClr val="073763"/>
                        </a:solidFill>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
                          <a:latin typeface="Cairo"/>
                          <a:ea typeface="Cairo"/>
                          <a:cs typeface="Cairo"/>
                          <a:sym typeface="Cairo"/>
                        </a:rPr>
                        <a:t>Type ​A​δ​ fibers nociceptors</a:t>
                      </a:r>
                      <a:endParaRPr>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ctr">
                        <a:spcBef>
                          <a:spcPts val="0"/>
                        </a:spcBef>
                        <a:spcAft>
                          <a:spcPts val="0"/>
                        </a:spcAft>
                        <a:buNone/>
                      </a:pPr>
                      <a:r>
                        <a:rPr lang="en">
                          <a:latin typeface="Cairo"/>
                          <a:ea typeface="Cairo"/>
                          <a:cs typeface="Cairo"/>
                          <a:sym typeface="Cairo"/>
                        </a:rPr>
                        <a:t>Type ​C​ fibers nociceptors.</a:t>
                      </a:r>
                      <a:endParaRPr>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834350">
                <a:tc>
                  <a:txBody>
                    <a:bodyPr>
                      <a:noAutofit/>
                    </a:bodyPr>
                    <a:lstStyle/>
                    <a:p>
                      <a:pPr indent="0" lvl="0" marL="0" rtl="0" algn="ctr">
                        <a:spcBef>
                          <a:spcPts val="0"/>
                        </a:spcBef>
                        <a:spcAft>
                          <a:spcPts val="0"/>
                        </a:spcAft>
                        <a:buNone/>
                      </a:pPr>
                      <a:r>
                        <a:rPr b="1" lang="en" sz="1000">
                          <a:solidFill>
                            <a:srgbClr val="073763"/>
                          </a:solidFill>
                          <a:latin typeface="Cairo"/>
                          <a:ea typeface="Cairo"/>
                          <a:cs typeface="Cairo"/>
                          <a:sym typeface="Cairo"/>
                        </a:rPr>
                        <a:t>Terminate at:</a:t>
                      </a:r>
                      <a:endParaRPr b="1" sz="1000">
                        <a:solidFill>
                          <a:srgbClr val="073763"/>
                        </a:solidFill>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
                          <a:latin typeface="Cairo"/>
                          <a:ea typeface="Cairo"/>
                          <a:cs typeface="Cairo"/>
                          <a:sym typeface="Cairo"/>
                        </a:rPr>
                        <a:t>I and V laminas</a:t>
                      </a:r>
                      <a:endParaRPr>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ctr">
                        <a:spcBef>
                          <a:spcPts val="0"/>
                        </a:spcBef>
                        <a:spcAft>
                          <a:spcPts val="0"/>
                        </a:spcAft>
                        <a:buNone/>
                      </a:pPr>
                      <a:r>
                        <a:rPr lang="en">
                          <a:latin typeface="Cairo"/>
                          <a:ea typeface="Cairo"/>
                          <a:cs typeface="Cairo"/>
                          <a:sym typeface="Cairo"/>
                        </a:rPr>
                        <a:t>II and III laminas. </a:t>
                      </a:r>
                      <a:endParaRPr>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834350">
                <a:tc>
                  <a:txBody>
                    <a:bodyPr>
                      <a:noAutofit/>
                    </a:bodyPr>
                    <a:lstStyle/>
                    <a:p>
                      <a:pPr indent="0" lvl="0" marL="0" rtl="0" algn="ctr">
                        <a:spcBef>
                          <a:spcPts val="0"/>
                        </a:spcBef>
                        <a:spcAft>
                          <a:spcPts val="0"/>
                        </a:spcAft>
                        <a:buNone/>
                      </a:pPr>
                      <a:r>
                        <a:rPr b="1" lang="en" sz="1000">
                          <a:solidFill>
                            <a:srgbClr val="073763"/>
                          </a:solidFill>
                          <a:latin typeface="Cairo"/>
                          <a:ea typeface="Cairo"/>
                          <a:cs typeface="Cairo"/>
                          <a:sym typeface="Cairo"/>
                        </a:rPr>
                        <a:t>NT: </a:t>
                      </a:r>
                      <a:endParaRPr b="1" sz="1000">
                        <a:solidFill>
                          <a:srgbClr val="073763"/>
                        </a:solidFill>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
                          <a:latin typeface="Cairo"/>
                          <a:ea typeface="Cairo"/>
                          <a:cs typeface="Cairo"/>
                          <a:sym typeface="Cairo"/>
                        </a:rPr>
                        <a:t>Glutamate</a:t>
                      </a:r>
                      <a:endParaRPr>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ctr">
                        <a:spcBef>
                          <a:spcPts val="0"/>
                        </a:spcBef>
                        <a:spcAft>
                          <a:spcPts val="0"/>
                        </a:spcAft>
                        <a:buNone/>
                      </a:pPr>
                      <a:r>
                        <a:rPr lang="en">
                          <a:latin typeface="Cairo"/>
                          <a:ea typeface="Cairo"/>
                          <a:cs typeface="Cairo"/>
                          <a:sym typeface="Cairo"/>
                        </a:rPr>
                        <a:t>Substance P</a:t>
                      </a:r>
                      <a:endParaRPr>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37"/>
          <p:cNvSpPr txBox="1"/>
          <p:nvPr/>
        </p:nvSpPr>
        <p:spPr>
          <a:xfrm flipH="1" rot="5400000">
            <a:off x="5235000" y="3689025"/>
            <a:ext cx="3048600" cy="2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4th Lecture  ∣ The Physiology Team</a:t>
            </a:r>
            <a:endParaRPr b="1">
              <a:solidFill>
                <a:srgbClr val="2C5072"/>
              </a:solidFill>
              <a:latin typeface="Cairo"/>
              <a:ea typeface="Cairo"/>
              <a:cs typeface="Cairo"/>
              <a:sym typeface="Cairo"/>
            </a:endParaRPr>
          </a:p>
        </p:txBody>
      </p:sp>
      <p:sp>
        <p:nvSpPr>
          <p:cNvPr id="265" name="Google Shape;265;p37"/>
          <p:cNvSpPr txBox="1"/>
          <p:nvPr/>
        </p:nvSpPr>
        <p:spPr>
          <a:xfrm>
            <a:off x="76536" y="148856"/>
            <a:ext cx="5881800" cy="4212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Clr>
                <a:srgbClr val="0B5394"/>
              </a:buClr>
              <a:buSzPts val="1800"/>
              <a:buFont typeface="Economica"/>
              <a:buChar char="❖"/>
            </a:pPr>
            <a:r>
              <a:rPr b="1" lang="en" sz="1800">
                <a:solidFill>
                  <a:srgbClr val="0B5394"/>
                </a:solidFill>
                <a:latin typeface="Economica"/>
                <a:ea typeface="Economica"/>
                <a:cs typeface="Economica"/>
                <a:sym typeface="Economica"/>
              </a:rPr>
              <a:t>Know the tracts involved and its functions </a:t>
            </a:r>
            <a:endParaRPr b="1" sz="1800">
              <a:latin typeface="Economica"/>
              <a:ea typeface="Economica"/>
              <a:cs typeface="Economica"/>
              <a:sym typeface="Economica"/>
            </a:endParaRPr>
          </a:p>
        </p:txBody>
      </p:sp>
      <p:sp>
        <p:nvSpPr>
          <p:cNvPr id="266" name="Google Shape;266;p37"/>
          <p:cNvSpPr txBox="1"/>
          <p:nvPr/>
        </p:nvSpPr>
        <p:spPr>
          <a:xfrm>
            <a:off x="269300" y="570052"/>
            <a:ext cx="6178800" cy="7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highlight>
                  <a:srgbClr val="A2C4C9"/>
                </a:highlight>
                <a:latin typeface="Georgia"/>
                <a:ea typeface="Georgia"/>
                <a:cs typeface="Georgia"/>
                <a:sym typeface="Georgia"/>
              </a:rPr>
              <a:t>Pathway of pain</a:t>
            </a:r>
            <a:endParaRPr sz="1800">
              <a:highlight>
                <a:srgbClr val="A2C4C9"/>
              </a:highlight>
              <a:latin typeface="Georgia"/>
              <a:ea typeface="Georgia"/>
              <a:cs typeface="Georgia"/>
              <a:sym typeface="Georgia"/>
            </a:endParaRPr>
          </a:p>
          <a:p>
            <a:pPr indent="0" lvl="0" marL="0" rtl="0" algn="l">
              <a:spcBef>
                <a:spcPts val="0"/>
              </a:spcBef>
              <a:spcAft>
                <a:spcPts val="0"/>
              </a:spcAft>
              <a:buNone/>
            </a:pPr>
            <a:r>
              <a:rPr lang="en">
                <a:latin typeface="Georgia"/>
                <a:ea typeface="Georgia"/>
                <a:cs typeface="Georgia"/>
                <a:sym typeface="Georgia"/>
              </a:rPr>
              <a:t>Pain sensation is carried by lateral spinothalamic tracts which includes 2 separate pathways:-</a:t>
            </a:r>
            <a:br>
              <a:rPr lang="en">
                <a:latin typeface="Georgia"/>
                <a:ea typeface="Georgia"/>
                <a:cs typeface="Georgia"/>
                <a:sym typeface="Georgia"/>
              </a:rPr>
            </a:br>
            <a:r>
              <a:rPr lang="en">
                <a:latin typeface="Georgia"/>
                <a:ea typeface="Georgia"/>
                <a:cs typeface="Georgia"/>
                <a:sym typeface="Georgia"/>
              </a:rPr>
              <a:t> </a:t>
            </a:r>
            <a:br>
              <a:rPr lang="en">
                <a:latin typeface="Georgia"/>
                <a:ea typeface="Georgia"/>
                <a:cs typeface="Georgia"/>
                <a:sym typeface="Georgia"/>
              </a:rPr>
            </a:br>
            <a:endParaRPr>
              <a:latin typeface="Georgia"/>
              <a:ea typeface="Georgia"/>
              <a:cs typeface="Georgia"/>
              <a:sym typeface="Georgia"/>
            </a:endParaRPr>
          </a:p>
          <a:p>
            <a:pPr indent="0" lvl="0" marL="0" rtl="0" algn="l">
              <a:spcBef>
                <a:spcPts val="0"/>
              </a:spcBef>
              <a:spcAft>
                <a:spcPts val="0"/>
              </a:spcAft>
              <a:buNone/>
            </a:pPr>
            <a:r>
              <a:t/>
            </a:r>
            <a:endParaRPr>
              <a:latin typeface="Georgia"/>
              <a:ea typeface="Georgia"/>
              <a:cs typeface="Georgia"/>
              <a:sym typeface="Georgia"/>
            </a:endParaRPr>
          </a:p>
          <a:p>
            <a:pPr indent="0" lvl="0" marL="0" rtl="0" algn="l">
              <a:spcBef>
                <a:spcPts val="0"/>
              </a:spcBef>
              <a:spcAft>
                <a:spcPts val="0"/>
              </a:spcAft>
              <a:buNone/>
            </a:pPr>
            <a:r>
              <a:t/>
            </a:r>
            <a:endParaRPr>
              <a:latin typeface="Georgia"/>
              <a:ea typeface="Georgia"/>
              <a:cs typeface="Georgia"/>
              <a:sym typeface="Georgia"/>
            </a:endParaRPr>
          </a:p>
          <a:p>
            <a:pPr indent="0" lvl="0" marL="0" rtl="0" algn="l">
              <a:spcBef>
                <a:spcPts val="0"/>
              </a:spcBef>
              <a:spcAft>
                <a:spcPts val="0"/>
              </a:spcAft>
              <a:buNone/>
            </a:pPr>
            <a:r>
              <a:t/>
            </a:r>
            <a:endParaRPr>
              <a:latin typeface="Georgia"/>
              <a:ea typeface="Georgia"/>
              <a:cs typeface="Georgia"/>
              <a:sym typeface="Georgia"/>
            </a:endParaRPr>
          </a:p>
        </p:txBody>
      </p:sp>
      <p:sp>
        <p:nvSpPr>
          <p:cNvPr id="267" name="Google Shape;267;p37"/>
          <p:cNvSpPr/>
          <p:nvPr/>
        </p:nvSpPr>
        <p:spPr>
          <a:xfrm rot="10525335">
            <a:off x="4595745" y="4613218"/>
            <a:ext cx="537515" cy="33499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68" name="Google Shape;268;p37"/>
          <p:cNvGraphicFramePr/>
          <p:nvPr/>
        </p:nvGraphicFramePr>
        <p:xfrm>
          <a:off x="339588" y="1528333"/>
          <a:ext cx="3000000" cy="3000000"/>
        </p:xfrm>
        <a:graphic>
          <a:graphicData uri="http://schemas.openxmlformats.org/drawingml/2006/table">
            <a:tbl>
              <a:tblPr>
                <a:noFill/>
                <a:tableStyleId>{B7532F99-DF6E-4CED-A83F-C90BBF748036}</a:tableStyleId>
              </a:tblPr>
              <a:tblGrid>
                <a:gridCol w="1197750"/>
                <a:gridCol w="2302225"/>
                <a:gridCol w="2538250"/>
              </a:tblGrid>
              <a:tr h="838800">
                <a:tc>
                  <a:txBody>
                    <a:bodyPr>
                      <a:noAutofit/>
                    </a:bodyPr>
                    <a:lstStyle/>
                    <a:p>
                      <a:pPr indent="0" lvl="0" marL="0" rtl="0" algn="l">
                        <a:spcBef>
                          <a:spcPts val="0"/>
                        </a:spcBef>
                        <a:spcAft>
                          <a:spcPts val="0"/>
                        </a:spcAft>
                        <a:buNone/>
                      </a:pPr>
                      <a:r>
                        <a:t/>
                      </a:r>
                      <a:endParaRPr sz="13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Clr>
                          <a:schemeClr val="dk1"/>
                        </a:buClr>
                        <a:buSzPts val="1100"/>
                        <a:buFont typeface="Arial"/>
                        <a:buNone/>
                      </a:pPr>
                      <a:r>
                        <a:rPr b="1" lang="en" sz="1300">
                          <a:solidFill>
                            <a:schemeClr val="dk1"/>
                          </a:solidFill>
                          <a:latin typeface="Cairo"/>
                          <a:ea typeface="Cairo"/>
                          <a:cs typeface="Cairo"/>
                          <a:sym typeface="Cairo"/>
                        </a:rPr>
                        <a:t>The </a:t>
                      </a:r>
                      <a:r>
                        <a:rPr b="1" lang="en" sz="1300" u="sng">
                          <a:solidFill>
                            <a:schemeClr val="dk1"/>
                          </a:solidFill>
                          <a:latin typeface="Cairo"/>
                          <a:ea typeface="Cairo"/>
                          <a:cs typeface="Cairo"/>
                          <a:sym typeface="Cairo"/>
                        </a:rPr>
                        <a:t>neospinothalamic </a:t>
                      </a:r>
                      <a:r>
                        <a:rPr b="1" lang="en" sz="1300">
                          <a:solidFill>
                            <a:schemeClr val="dk1"/>
                          </a:solidFill>
                          <a:latin typeface="Cairo"/>
                          <a:ea typeface="Cairo"/>
                          <a:cs typeface="Cairo"/>
                          <a:sym typeface="Cairo"/>
                        </a:rPr>
                        <a:t>pathway</a:t>
                      </a:r>
                      <a:endParaRPr b="1" sz="13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E599"/>
                    </a:solidFill>
                  </a:tcPr>
                </a:tc>
                <a:tc>
                  <a:txBody>
                    <a:bodyPr>
                      <a:noAutofit/>
                    </a:bodyPr>
                    <a:lstStyle/>
                    <a:p>
                      <a:pPr indent="0" lvl="0" marL="0" rtl="0" algn="l">
                        <a:spcBef>
                          <a:spcPts val="0"/>
                        </a:spcBef>
                        <a:spcAft>
                          <a:spcPts val="0"/>
                        </a:spcAft>
                        <a:buClr>
                          <a:schemeClr val="dk1"/>
                        </a:buClr>
                        <a:buSzPts val="1100"/>
                        <a:buFont typeface="Arial"/>
                        <a:buNone/>
                      </a:pPr>
                      <a:r>
                        <a:rPr b="1" lang="en" sz="1300">
                          <a:solidFill>
                            <a:schemeClr val="dk1"/>
                          </a:solidFill>
                          <a:latin typeface="Cairo"/>
                          <a:ea typeface="Cairo"/>
                          <a:cs typeface="Cairo"/>
                          <a:sym typeface="Cairo"/>
                        </a:rPr>
                        <a:t>The </a:t>
                      </a:r>
                      <a:r>
                        <a:rPr b="1" lang="en" sz="1300" u="sng">
                          <a:solidFill>
                            <a:schemeClr val="dk1"/>
                          </a:solidFill>
                          <a:latin typeface="Cairo"/>
                          <a:ea typeface="Cairo"/>
                          <a:cs typeface="Cairo"/>
                          <a:sym typeface="Cairo"/>
                        </a:rPr>
                        <a:t>paleospinothalamic </a:t>
                      </a:r>
                      <a:r>
                        <a:rPr b="1" lang="en" sz="1300">
                          <a:solidFill>
                            <a:schemeClr val="dk1"/>
                          </a:solidFill>
                          <a:latin typeface="Cairo"/>
                          <a:ea typeface="Cairo"/>
                          <a:cs typeface="Cairo"/>
                          <a:sym typeface="Cairo"/>
                        </a:rPr>
                        <a:t>pathway:</a:t>
                      </a:r>
                      <a:endParaRPr b="1" sz="13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D5A6BD"/>
                    </a:solidFill>
                  </a:tcPr>
                </a:tc>
              </a:tr>
              <a:tr h="699025">
                <a:tc>
                  <a:txBody>
                    <a:bodyPr>
                      <a:noAutofit/>
                    </a:bodyPr>
                    <a:lstStyle/>
                    <a:p>
                      <a:pPr indent="0" lvl="0" marL="0" rtl="0" algn="ctr">
                        <a:spcBef>
                          <a:spcPts val="0"/>
                        </a:spcBef>
                        <a:spcAft>
                          <a:spcPts val="0"/>
                        </a:spcAft>
                        <a:buNone/>
                      </a:pPr>
                      <a:r>
                        <a:rPr b="1" lang="en" sz="1300">
                          <a:latin typeface="Cairo"/>
                          <a:ea typeface="Cairo"/>
                          <a:cs typeface="Cairo"/>
                          <a:sym typeface="Cairo"/>
                        </a:rPr>
                        <a:t>Transmits </a:t>
                      </a:r>
                      <a:endParaRPr b="1" sz="13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3F3F3"/>
                    </a:solidFill>
                  </a:tcPr>
                </a:tc>
                <a:tc>
                  <a:txBody>
                    <a:bodyPr>
                      <a:noAutofit/>
                    </a:bodyPr>
                    <a:lstStyle/>
                    <a:p>
                      <a:pPr indent="0" lvl="0" marL="0" rtl="0" algn="ctr">
                        <a:spcBef>
                          <a:spcPts val="0"/>
                        </a:spcBef>
                        <a:spcAft>
                          <a:spcPts val="0"/>
                        </a:spcAft>
                        <a:buClr>
                          <a:schemeClr val="dk1"/>
                        </a:buClr>
                        <a:buSzPts val="1100"/>
                        <a:buFont typeface="Arial"/>
                        <a:buNone/>
                      </a:pPr>
                      <a:r>
                        <a:rPr lang="en" sz="1300">
                          <a:solidFill>
                            <a:schemeClr val="dk1"/>
                          </a:solidFill>
                          <a:latin typeface="Cairo"/>
                          <a:ea typeface="Cairo"/>
                          <a:cs typeface="Cairo"/>
                          <a:sym typeface="Cairo"/>
                        </a:rPr>
                        <a:t>This transmits </a:t>
                      </a:r>
                      <a:r>
                        <a:rPr b="1" lang="en" sz="1300">
                          <a:solidFill>
                            <a:schemeClr val="dk1"/>
                          </a:solidFill>
                          <a:latin typeface="Cairo"/>
                          <a:ea typeface="Cairo"/>
                          <a:cs typeface="Cairo"/>
                          <a:sym typeface="Cairo"/>
                        </a:rPr>
                        <a:t>fast</a:t>
                      </a:r>
                      <a:r>
                        <a:rPr lang="en" sz="1300">
                          <a:solidFill>
                            <a:schemeClr val="dk1"/>
                          </a:solidFill>
                          <a:latin typeface="Cairo"/>
                          <a:ea typeface="Cairo"/>
                          <a:cs typeface="Cairo"/>
                          <a:sym typeface="Cairo"/>
                        </a:rPr>
                        <a:t> pain.</a:t>
                      </a:r>
                      <a:endParaRPr sz="13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ctr">
                        <a:spcBef>
                          <a:spcPts val="0"/>
                        </a:spcBef>
                        <a:spcAft>
                          <a:spcPts val="0"/>
                        </a:spcAft>
                        <a:buNone/>
                      </a:pPr>
                      <a:r>
                        <a:rPr lang="en" sz="1300">
                          <a:latin typeface="Cairo"/>
                          <a:ea typeface="Cairo"/>
                          <a:cs typeface="Cairo"/>
                          <a:sym typeface="Cairo"/>
                        </a:rPr>
                        <a:t>t</a:t>
                      </a:r>
                      <a:r>
                        <a:rPr lang="en" sz="1300">
                          <a:solidFill>
                            <a:schemeClr val="dk1"/>
                          </a:solidFill>
                          <a:latin typeface="Cairo"/>
                          <a:ea typeface="Cairo"/>
                          <a:cs typeface="Cairo"/>
                          <a:sym typeface="Cairo"/>
                        </a:rPr>
                        <a:t>his transmit </a:t>
                      </a:r>
                      <a:r>
                        <a:rPr b="1" lang="en" sz="1300">
                          <a:solidFill>
                            <a:schemeClr val="dk1"/>
                          </a:solidFill>
                          <a:latin typeface="Cairo"/>
                          <a:ea typeface="Cairo"/>
                          <a:cs typeface="Cairo"/>
                          <a:sym typeface="Cairo"/>
                        </a:rPr>
                        <a:t>slow</a:t>
                      </a:r>
                      <a:r>
                        <a:rPr lang="en" sz="1300">
                          <a:solidFill>
                            <a:schemeClr val="dk1"/>
                          </a:solidFill>
                          <a:latin typeface="Cairo"/>
                          <a:ea typeface="Cairo"/>
                          <a:cs typeface="Cairo"/>
                          <a:sym typeface="Cairo"/>
                        </a:rPr>
                        <a:t> pain sensation.</a:t>
                      </a:r>
                      <a:endParaRPr sz="13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1664925">
                <a:tc>
                  <a:txBody>
                    <a:bodyPr>
                      <a:noAutofit/>
                    </a:bodyPr>
                    <a:lstStyle/>
                    <a:p>
                      <a:pPr indent="0" lvl="0" marL="0" rtl="0" algn="ctr">
                        <a:spcBef>
                          <a:spcPts val="0"/>
                        </a:spcBef>
                        <a:spcAft>
                          <a:spcPts val="0"/>
                        </a:spcAft>
                        <a:buNone/>
                      </a:pPr>
                      <a:r>
                        <a:rPr b="1" lang="en" sz="1300">
                          <a:latin typeface="Cairo"/>
                          <a:ea typeface="Cairo"/>
                          <a:cs typeface="Cairo"/>
                          <a:sym typeface="Cairo"/>
                        </a:rPr>
                        <a:t>1st neurone </a:t>
                      </a:r>
                      <a:endParaRPr b="1" sz="13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E06666"/>
                    </a:solidFill>
                  </a:tcPr>
                </a:tc>
                <a:tc>
                  <a:txBody>
                    <a:bodyPr>
                      <a:noAutofit/>
                    </a:bodyPr>
                    <a:lstStyle/>
                    <a:p>
                      <a:pPr indent="0" lvl="0" marL="0" rtl="0" algn="ctr">
                        <a:spcBef>
                          <a:spcPts val="0"/>
                        </a:spcBef>
                        <a:spcAft>
                          <a:spcPts val="0"/>
                        </a:spcAft>
                        <a:buClr>
                          <a:schemeClr val="dk1"/>
                        </a:buClr>
                        <a:buSzPts val="1100"/>
                        <a:buFont typeface="Arial"/>
                        <a:buNone/>
                      </a:pPr>
                      <a:r>
                        <a:rPr lang="en" sz="1300">
                          <a:solidFill>
                            <a:schemeClr val="dk1"/>
                          </a:solidFill>
                          <a:latin typeface="Cairo"/>
                          <a:ea typeface="Cairo"/>
                          <a:cs typeface="Cairo"/>
                          <a:sym typeface="Cairo"/>
                        </a:rPr>
                        <a:t>Are mainly </a:t>
                      </a:r>
                      <a:r>
                        <a:rPr b="1" lang="en" sz="1300">
                          <a:solidFill>
                            <a:schemeClr val="dk1"/>
                          </a:solidFill>
                          <a:latin typeface="Cairo"/>
                          <a:ea typeface="Cairo"/>
                          <a:cs typeface="Cairo"/>
                          <a:sym typeface="Cairo"/>
                        </a:rPr>
                        <a:t>A</a:t>
                      </a:r>
                      <a:r>
                        <a:rPr lang="en" sz="1300">
                          <a:solidFill>
                            <a:schemeClr val="dk1"/>
                          </a:solidFill>
                          <a:latin typeface="Cairo"/>
                          <a:ea typeface="Cairo"/>
                          <a:cs typeface="Cairo"/>
                          <a:sym typeface="Cairo"/>
                        </a:rPr>
                        <a:t> afferent nerves.</a:t>
                      </a:r>
                      <a:br>
                        <a:rPr lang="en" sz="1300">
                          <a:solidFill>
                            <a:schemeClr val="dk1"/>
                          </a:solidFill>
                          <a:latin typeface="Cairo"/>
                          <a:ea typeface="Cairo"/>
                          <a:cs typeface="Cairo"/>
                          <a:sym typeface="Cairo"/>
                        </a:rPr>
                      </a:br>
                      <a:r>
                        <a:rPr lang="en" sz="1300">
                          <a:solidFill>
                            <a:schemeClr val="dk1"/>
                          </a:solidFill>
                          <a:latin typeface="Cairo"/>
                          <a:ea typeface="Cairo"/>
                          <a:cs typeface="Cairo"/>
                          <a:sym typeface="Cairo"/>
                        </a:rPr>
                        <a:t>They terminate at lamina </a:t>
                      </a:r>
                      <a:r>
                        <a:rPr b="1" lang="en" sz="1300">
                          <a:solidFill>
                            <a:schemeClr val="dk1"/>
                          </a:solidFill>
                          <a:latin typeface="Cairo"/>
                          <a:ea typeface="Cairo"/>
                          <a:cs typeface="Cairo"/>
                          <a:sym typeface="Cairo"/>
                        </a:rPr>
                        <a:t>I &amp; V </a:t>
                      </a:r>
                      <a:r>
                        <a:rPr lang="en" sz="1300">
                          <a:solidFill>
                            <a:schemeClr val="dk1"/>
                          </a:solidFill>
                          <a:latin typeface="Cairo"/>
                          <a:ea typeface="Cairo"/>
                          <a:cs typeface="Cairo"/>
                          <a:sym typeface="Cairo"/>
                        </a:rPr>
                        <a:t>of dorsal horn.</a:t>
                      </a:r>
                      <a:endParaRPr sz="13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ctr">
                        <a:spcBef>
                          <a:spcPts val="0"/>
                        </a:spcBef>
                        <a:spcAft>
                          <a:spcPts val="0"/>
                        </a:spcAft>
                        <a:buClr>
                          <a:schemeClr val="dk1"/>
                        </a:buClr>
                        <a:buSzPts val="1100"/>
                        <a:buFont typeface="Arial"/>
                        <a:buNone/>
                      </a:pPr>
                      <a:r>
                        <a:rPr lang="en" sz="1300">
                          <a:solidFill>
                            <a:schemeClr val="dk1"/>
                          </a:solidFill>
                          <a:latin typeface="Cairo"/>
                          <a:ea typeface="Cairo"/>
                          <a:cs typeface="Cairo"/>
                          <a:sym typeface="Cairo"/>
                        </a:rPr>
                        <a:t> They are mainly type </a:t>
                      </a:r>
                      <a:r>
                        <a:rPr b="1" lang="en" sz="1300">
                          <a:solidFill>
                            <a:schemeClr val="dk1"/>
                          </a:solidFill>
                          <a:latin typeface="Cairo"/>
                          <a:ea typeface="Cairo"/>
                          <a:cs typeface="Cairo"/>
                          <a:sym typeface="Cairo"/>
                        </a:rPr>
                        <a:t>C</a:t>
                      </a:r>
                      <a:r>
                        <a:rPr lang="en" sz="1300">
                          <a:solidFill>
                            <a:schemeClr val="dk1"/>
                          </a:solidFill>
                          <a:latin typeface="Cairo"/>
                          <a:ea typeface="Cairo"/>
                          <a:cs typeface="Cairo"/>
                          <a:sym typeface="Cairo"/>
                        </a:rPr>
                        <a:t> fibers.</a:t>
                      </a:r>
                      <a:br>
                        <a:rPr lang="en" sz="1300">
                          <a:solidFill>
                            <a:schemeClr val="dk1"/>
                          </a:solidFill>
                          <a:latin typeface="Cairo"/>
                          <a:ea typeface="Cairo"/>
                          <a:cs typeface="Cairo"/>
                          <a:sym typeface="Cairo"/>
                        </a:rPr>
                      </a:br>
                      <a:r>
                        <a:rPr lang="en" sz="1300">
                          <a:solidFill>
                            <a:schemeClr val="dk1"/>
                          </a:solidFill>
                          <a:latin typeface="Cairo"/>
                          <a:ea typeface="Cairo"/>
                          <a:cs typeface="Cairo"/>
                          <a:sym typeface="Cairo"/>
                        </a:rPr>
                        <a:t>They enter spinal cord via dorsal roots, terminate at </a:t>
                      </a:r>
                      <a:r>
                        <a:rPr b="1" lang="en" sz="1300">
                          <a:solidFill>
                            <a:schemeClr val="dk1"/>
                          </a:solidFill>
                          <a:latin typeface="Cairo"/>
                          <a:ea typeface="Cairo"/>
                          <a:cs typeface="Cairo"/>
                          <a:sym typeface="Cairo"/>
                        </a:rPr>
                        <a:t>substantia gelatinosa in laminae II &amp; III</a:t>
                      </a:r>
                      <a:r>
                        <a:rPr lang="en" sz="1300">
                          <a:solidFill>
                            <a:schemeClr val="dk1"/>
                          </a:solidFill>
                          <a:latin typeface="Cairo"/>
                          <a:ea typeface="Cairo"/>
                          <a:cs typeface="Cairo"/>
                          <a:sym typeface="Cairo"/>
                        </a:rPr>
                        <a:t> of dorsal horn(substantia gelatinosa).</a:t>
                      </a:r>
                      <a:endParaRPr sz="13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3049375">
                <a:tc>
                  <a:txBody>
                    <a:bodyPr>
                      <a:noAutofit/>
                    </a:bodyPr>
                    <a:lstStyle/>
                    <a:p>
                      <a:pPr indent="0" lvl="0" marL="0" rtl="0" algn="ctr">
                        <a:spcBef>
                          <a:spcPts val="0"/>
                        </a:spcBef>
                        <a:spcAft>
                          <a:spcPts val="0"/>
                        </a:spcAft>
                        <a:buNone/>
                      </a:pPr>
                      <a:r>
                        <a:rPr b="1" lang="en" sz="1300">
                          <a:latin typeface="Cairo"/>
                          <a:ea typeface="Cairo"/>
                          <a:cs typeface="Cairo"/>
                          <a:sym typeface="Cairo"/>
                        </a:rPr>
                        <a:t>2nd neurone </a:t>
                      </a:r>
                      <a:endParaRPr b="1" sz="13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6B26B"/>
                    </a:solidFill>
                  </a:tcPr>
                </a:tc>
                <a:tc>
                  <a:txBody>
                    <a:bodyPr>
                      <a:noAutofit/>
                    </a:bodyPr>
                    <a:lstStyle/>
                    <a:p>
                      <a:pPr indent="0" lvl="0" marL="0" rtl="0" algn="ctr">
                        <a:spcBef>
                          <a:spcPts val="0"/>
                        </a:spcBef>
                        <a:spcAft>
                          <a:spcPts val="0"/>
                        </a:spcAft>
                        <a:buClr>
                          <a:schemeClr val="dk1"/>
                        </a:buClr>
                        <a:buSzPts val="1100"/>
                        <a:buFont typeface="Arial"/>
                        <a:buNone/>
                      </a:pPr>
                      <a:r>
                        <a:rPr lang="en" sz="1300">
                          <a:solidFill>
                            <a:schemeClr val="dk1"/>
                          </a:solidFill>
                          <a:latin typeface="Cairo"/>
                          <a:ea typeface="Cairo"/>
                          <a:cs typeface="Cairo"/>
                          <a:sym typeface="Cairo"/>
                        </a:rPr>
                        <a:t>These constitute the tract. They start at dorsal horn, </a:t>
                      </a:r>
                      <a:endParaRPr sz="1300">
                        <a:solidFill>
                          <a:schemeClr val="dk1"/>
                        </a:solidFill>
                        <a:latin typeface="Cairo"/>
                        <a:ea typeface="Cairo"/>
                        <a:cs typeface="Cairo"/>
                        <a:sym typeface="Cairo"/>
                      </a:endParaRPr>
                    </a:p>
                    <a:p>
                      <a:pPr indent="0" lvl="0" marL="0" rtl="0" algn="ctr">
                        <a:spcBef>
                          <a:spcPts val="0"/>
                        </a:spcBef>
                        <a:spcAft>
                          <a:spcPts val="0"/>
                        </a:spcAft>
                        <a:buClr>
                          <a:schemeClr val="dk1"/>
                        </a:buClr>
                        <a:buSzPts val="1100"/>
                        <a:buFont typeface="Arial"/>
                        <a:buNone/>
                      </a:pPr>
                      <a:r>
                        <a:rPr lang="en" sz="1300">
                          <a:solidFill>
                            <a:schemeClr val="dk1"/>
                          </a:solidFill>
                          <a:latin typeface="Cairo"/>
                          <a:ea typeface="Cairo"/>
                          <a:cs typeface="Cairo"/>
                          <a:sym typeface="Cairo"/>
                        </a:rPr>
                        <a:t>cross to opposite side and ascend in lateral column of </a:t>
                      </a:r>
                      <a:endParaRPr sz="1300">
                        <a:solidFill>
                          <a:schemeClr val="dk1"/>
                        </a:solidFill>
                        <a:latin typeface="Cairo"/>
                        <a:ea typeface="Cairo"/>
                        <a:cs typeface="Cairo"/>
                        <a:sym typeface="Cairo"/>
                      </a:endParaRPr>
                    </a:p>
                    <a:p>
                      <a:pPr indent="0" lvl="0" marL="0" rtl="0" algn="ctr">
                        <a:spcBef>
                          <a:spcPts val="0"/>
                        </a:spcBef>
                        <a:spcAft>
                          <a:spcPts val="0"/>
                        </a:spcAft>
                        <a:buClr>
                          <a:schemeClr val="dk1"/>
                        </a:buClr>
                        <a:buSzPts val="1100"/>
                        <a:buFont typeface="Arial"/>
                        <a:buNone/>
                      </a:pPr>
                      <a:r>
                        <a:rPr lang="en" sz="1300">
                          <a:solidFill>
                            <a:schemeClr val="dk1"/>
                          </a:solidFill>
                          <a:latin typeface="Cairo"/>
                          <a:ea typeface="Cairo"/>
                          <a:cs typeface="Cairo"/>
                          <a:sym typeface="Cairo"/>
                        </a:rPr>
                        <a:t>spinal cord. The fibers ascend in brain stem to terminate in </a:t>
                      </a:r>
                      <a:r>
                        <a:rPr b="1" lang="en" sz="1300">
                          <a:solidFill>
                            <a:schemeClr val="dk1"/>
                          </a:solidFill>
                          <a:latin typeface="Cairo"/>
                          <a:ea typeface="Cairo"/>
                          <a:cs typeface="Cairo"/>
                          <a:sym typeface="Cairo"/>
                        </a:rPr>
                        <a:t>ventrobasal complex</a:t>
                      </a:r>
                      <a:r>
                        <a:rPr lang="en" sz="1300">
                          <a:solidFill>
                            <a:schemeClr val="dk1"/>
                          </a:solidFill>
                          <a:latin typeface="Cairo"/>
                          <a:ea typeface="Cairo"/>
                          <a:cs typeface="Cairo"/>
                          <a:sym typeface="Cairo"/>
                        </a:rPr>
                        <a:t> of thalamus.</a:t>
                      </a:r>
                      <a:endParaRPr sz="13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311150" lvl="0" marL="457200" rtl="0" algn="ctr">
                        <a:spcBef>
                          <a:spcPts val="0"/>
                        </a:spcBef>
                        <a:spcAft>
                          <a:spcPts val="0"/>
                        </a:spcAft>
                        <a:buClr>
                          <a:schemeClr val="dk1"/>
                        </a:buClr>
                        <a:buSzPts val="1300"/>
                        <a:buFont typeface="Cairo"/>
                        <a:buChar char="●"/>
                      </a:pPr>
                      <a:r>
                        <a:rPr lang="en" sz="1300">
                          <a:solidFill>
                            <a:schemeClr val="dk1"/>
                          </a:solidFill>
                          <a:latin typeface="Cairo"/>
                          <a:ea typeface="Cairo"/>
                          <a:cs typeface="Cairo"/>
                          <a:sym typeface="Cairo"/>
                        </a:rPr>
                        <a:t>They start at SGR(</a:t>
                      </a:r>
                      <a:r>
                        <a:rPr lang="en" sz="1300">
                          <a:solidFill>
                            <a:srgbClr val="999999"/>
                          </a:solidFill>
                          <a:latin typeface="Cairo"/>
                          <a:ea typeface="Cairo"/>
                          <a:cs typeface="Cairo"/>
                          <a:sym typeface="Cairo"/>
                        </a:rPr>
                        <a:t>Substantia gelatinosa of rolando</a:t>
                      </a:r>
                      <a:r>
                        <a:rPr lang="en" sz="1300">
                          <a:solidFill>
                            <a:schemeClr val="dk1"/>
                          </a:solidFill>
                          <a:latin typeface="Cairo"/>
                          <a:ea typeface="Cairo"/>
                          <a:cs typeface="Cairo"/>
                          <a:sym typeface="Cairo"/>
                        </a:rPr>
                        <a:t>), cross to opposite side in front </a:t>
                      </a:r>
                      <a:endParaRPr sz="1300">
                        <a:solidFill>
                          <a:schemeClr val="dk1"/>
                        </a:solidFill>
                        <a:latin typeface="Cairo"/>
                        <a:ea typeface="Cairo"/>
                        <a:cs typeface="Cairo"/>
                        <a:sym typeface="Cairo"/>
                      </a:endParaRPr>
                    </a:p>
                    <a:p>
                      <a:pPr indent="0" lvl="0" marL="0" rtl="0" algn="ctr">
                        <a:spcBef>
                          <a:spcPts val="0"/>
                        </a:spcBef>
                        <a:spcAft>
                          <a:spcPts val="0"/>
                        </a:spcAft>
                        <a:buClr>
                          <a:schemeClr val="dk1"/>
                        </a:buClr>
                        <a:buSzPts val="1100"/>
                        <a:buFont typeface="Arial"/>
                        <a:buNone/>
                      </a:pPr>
                      <a:r>
                        <a:rPr lang="en" sz="1300">
                          <a:solidFill>
                            <a:schemeClr val="dk1"/>
                          </a:solidFill>
                          <a:latin typeface="Cairo"/>
                          <a:ea typeface="Cairo"/>
                          <a:cs typeface="Cairo"/>
                          <a:sym typeface="Cairo"/>
                        </a:rPr>
                        <a:t>of central canal, ascend in lateral column of SC &amp; </a:t>
                      </a:r>
                      <a:endParaRPr sz="1300">
                        <a:solidFill>
                          <a:schemeClr val="dk1"/>
                        </a:solidFill>
                        <a:latin typeface="Cairo"/>
                        <a:ea typeface="Cairo"/>
                        <a:cs typeface="Cairo"/>
                        <a:sym typeface="Cairo"/>
                      </a:endParaRPr>
                    </a:p>
                    <a:p>
                      <a:pPr indent="0" lvl="0" marL="0" rtl="0" algn="ctr">
                        <a:spcBef>
                          <a:spcPts val="0"/>
                        </a:spcBef>
                        <a:spcAft>
                          <a:spcPts val="0"/>
                        </a:spcAft>
                        <a:buClr>
                          <a:schemeClr val="dk1"/>
                        </a:buClr>
                        <a:buSzPts val="1100"/>
                        <a:buFont typeface="Arial"/>
                        <a:buNone/>
                      </a:pPr>
                      <a:r>
                        <a:rPr b="1" lang="en" sz="1300">
                          <a:solidFill>
                            <a:schemeClr val="dk1"/>
                          </a:solidFill>
                          <a:latin typeface="Cairo"/>
                          <a:ea typeface="Cairo"/>
                          <a:cs typeface="Cairo"/>
                          <a:sym typeface="Cairo"/>
                        </a:rPr>
                        <a:t>terminate at:</a:t>
                      </a:r>
                      <a:endParaRPr b="1" sz="1300">
                        <a:solidFill>
                          <a:schemeClr val="dk1"/>
                        </a:solidFill>
                        <a:latin typeface="Cairo"/>
                        <a:ea typeface="Cairo"/>
                        <a:cs typeface="Cairo"/>
                        <a:sym typeface="Cairo"/>
                      </a:endParaRPr>
                    </a:p>
                    <a:p>
                      <a:pPr indent="0" lvl="0" marL="0" rtl="0" algn="ctr">
                        <a:spcBef>
                          <a:spcPts val="0"/>
                        </a:spcBef>
                        <a:spcAft>
                          <a:spcPts val="0"/>
                        </a:spcAft>
                        <a:buClr>
                          <a:schemeClr val="dk1"/>
                        </a:buClr>
                        <a:buSzPts val="1100"/>
                        <a:buFont typeface="Arial"/>
                        <a:buNone/>
                      </a:pPr>
                      <a:r>
                        <a:rPr b="1" lang="en" sz="1300">
                          <a:solidFill>
                            <a:schemeClr val="dk1"/>
                          </a:solidFill>
                          <a:latin typeface="Cairo"/>
                          <a:ea typeface="Cairo"/>
                          <a:cs typeface="Cairo"/>
                          <a:sym typeface="Cairo"/>
                        </a:rPr>
                        <a:t>   - Reticular formation of brain stem. </a:t>
                      </a:r>
                      <a:endParaRPr b="1" sz="1300">
                        <a:solidFill>
                          <a:schemeClr val="dk1"/>
                        </a:solidFill>
                        <a:latin typeface="Cairo"/>
                        <a:ea typeface="Cairo"/>
                        <a:cs typeface="Cairo"/>
                        <a:sym typeface="Cairo"/>
                      </a:endParaRPr>
                    </a:p>
                    <a:p>
                      <a:pPr indent="-311150" lvl="0" marL="457200" rtl="0" algn="ctr">
                        <a:spcBef>
                          <a:spcPts val="0"/>
                        </a:spcBef>
                        <a:spcAft>
                          <a:spcPts val="0"/>
                        </a:spcAft>
                        <a:buClr>
                          <a:schemeClr val="dk1"/>
                        </a:buClr>
                        <a:buSzPts val="1300"/>
                        <a:buFont typeface="Cairo"/>
                        <a:buChar char="-"/>
                      </a:pPr>
                      <a:r>
                        <a:rPr b="1" lang="en" sz="1300">
                          <a:solidFill>
                            <a:schemeClr val="dk1"/>
                          </a:solidFill>
                          <a:latin typeface="Cairo"/>
                          <a:ea typeface="Cairo"/>
                          <a:cs typeface="Cairo"/>
                          <a:sym typeface="Cairo"/>
                        </a:rPr>
                        <a:t>Intralaminar nuclei of thalamus. </a:t>
                      </a:r>
                      <a:endParaRPr b="1" sz="1300">
                        <a:solidFill>
                          <a:schemeClr val="dk1"/>
                        </a:solidFill>
                        <a:latin typeface="Cairo"/>
                        <a:ea typeface="Cairo"/>
                        <a:cs typeface="Cairo"/>
                        <a:sym typeface="Cairo"/>
                      </a:endParaRPr>
                    </a:p>
                    <a:p>
                      <a:pPr indent="-311150" lvl="0" marL="457200" rtl="0" algn="ctr">
                        <a:spcBef>
                          <a:spcPts val="0"/>
                        </a:spcBef>
                        <a:spcAft>
                          <a:spcPts val="0"/>
                        </a:spcAft>
                        <a:buClr>
                          <a:schemeClr val="dk1"/>
                        </a:buClr>
                        <a:buSzPts val="1300"/>
                        <a:buFont typeface="Cairo"/>
                        <a:buChar char="-"/>
                      </a:pPr>
                      <a:r>
                        <a:rPr b="1" lang="en" sz="1300">
                          <a:solidFill>
                            <a:schemeClr val="dk1"/>
                          </a:solidFill>
                          <a:latin typeface="Cairo"/>
                          <a:ea typeface="Cairo"/>
                          <a:cs typeface="Cairo"/>
                          <a:sym typeface="Cairo"/>
                        </a:rPr>
                        <a:t>Hypothalamus &amp; adjacent region of basal brain. </a:t>
                      </a:r>
                      <a:endParaRPr b="1" sz="1300">
                        <a:solidFill>
                          <a:schemeClr val="dk1"/>
                        </a:solidFill>
                        <a:latin typeface="Cairo"/>
                        <a:ea typeface="Cairo"/>
                        <a:cs typeface="Cairo"/>
                        <a:sym typeface="Cairo"/>
                      </a:endParaRPr>
                    </a:p>
                    <a:p>
                      <a:pPr indent="0" lvl="0" marL="0" rtl="0" algn="ctr">
                        <a:spcBef>
                          <a:spcPts val="0"/>
                        </a:spcBef>
                        <a:spcAft>
                          <a:spcPts val="0"/>
                        </a:spcAft>
                        <a:buClr>
                          <a:schemeClr val="dk1"/>
                        </a:buClr>
                        <a:buSzPts val="1100"/>
                        <a:buFont typeface="Arial"/>
                        <a:buNone/>
                      </a:pPr>
                      <a:r>
                        <a:rPr lang="en" sz="1300">
                          <a:solidFill>
                            <a:schemeClr val="dk1"/>
                          </a:solidFill>
                          <a:latin typeface="Cairo"/>
                          <a:ea typeface="Cairo"/>
                          <a:cs typeface="Cairo"/>
                          <a:sym typeface="Cairo"/>
                        </a:rPr>
                        <a:t>Impulses arriving these regions have strong arousal </a:t>
                      </a:r>
                      <a:endParaRPr sz="1300">
                        <a:solidFill>
                          <a:schemeClr val="dk1"/>
                        </a:solidFill>
                        <a:latin typeface="Cairo"/>
                        <a:ea typeface="Cairo"/>
                        <a:cs typeface="Cairo"/>
                        <a:sym typeface="Cairo"/>
                      </a:endParaRPr>
                    </a:p>
                    <a:p>
                      <a:pPr indent="0" lvl="0" marL="0" rtl="0" algn="ctr">
                        <a:spcBef>
                          <a:spcPts val="0"/>
                        </a:spcBef>
                        <a:spcAft>
                          <a:spcPts val="0"/>
                        </a:spcAft>
                        <a:buClr>
                          <a:schemeClr val="dk1"/>
                        </a:buClr>
                        <a:buSzPts val="1100"/>
                        <a:buFont typeface="Arial"/>
                        <a:buNone/>
                      </a:pPr>
                      <a:r>
                        <a:rPr lang="en" sz="1300">
                          <a:solidFill>
                            <a:schemeClr val="dk1"/>
                          </a:solidFill>
                          <a:latin typeface="Cairo"/>
                          <a:ea typeface="Cairo"/>
                          <a:cs typeface="Cairo"/>
                          <a:sym typeface="Cairo"/>
                        </a:rPr>
                        <a:t>effects and can be perceived.</a:t>
                      </a:r>
                      <a:endParaRPr sz="13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1389375">
                <a:tc>
                  <a:txBody>
                    <a:bodyPr>
                      <a:noAutofit/>
                    </a:bodyPr>
                    <a:lstStyle/>
                    <a:p>
                      <a:pPr indent="0" lvl="0" marL="0" rtl="0" algn="ctr">
                        <a:spcBef>
                          <a:spcPts val="0"/>
                        </a:spcBef>
                        <a:spcAft>
                          <a:spcPts val="0"/>
                        </a:spcAft>
                        <a:buNone/>
                      </a:pPr>
                      <a:r>
                        <a:rPr b="1" lang="en" sz="1300">
                          <a:latin typeface="Cairo"/>
                          <a:ea typeface="Cairo"/>
                          <a:cs typeface="Cairo"/>
                          <a:sym typeface="Cairo"/>
                        </a:rPr>
                        <a:t>3rd neurone </a:t>
                      </a:r>
                      <a:endParaRPr b="1" sz="13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93C47D"/>
                    </a:solidFill>
                  </a:tcPr>
                </a:tc>
                <a:tc>
                  <a:txBody>
                    <a:bodyPr>
                      <a:noAutofit/>
                    </a:bodyPr>
                    <a:lstStyle/>
                    <a:p>
                      <a:pPr indent="0" lvl="0" marL="0" rtl="0" algn="ctr">
                        <a:spcBef>
                          <a:spcPts val="0"/>
                        </a:spcBef>
                        <a:spcAft>
                          <a:spcPts val="0"/>
                        </a:spcAft>
                        <a:buClr>
                          <a:schemeClr val="dk1"/>
                        </a:buClr>
                        <a:buSzPts val="1100"/>
                        <a:buFont typeface="Arial"/>
                        <a:buNone/>
                      </a:pPr>
                      <a:r>
                        <a:rPr lang="en" sz="1300">
                          <a:solidFill>
                            <a:schemeClr val="dk1"/>
                          </a:solidFill>
                          <a:latin typeface="Cairo"/>
                          <a:ea typeface="Cairo"/>
                          <a:cs typeface="Cairo"/>
                          <a:sym typeface="Cairo"/>
                        </a:rPr>
                        <a:t>These start at thalamus &amp; </a:t>
                      </a:r>
                      <a:r>
                        <a:rPr b="1" lang="en" sz="1300">
                          <a:solidFill>
                            <a:schemeClr val="dk1"/>
                          </a:solidFill>
                          <a:latin typeface="Cairo"/>
                          <a:ea typeface="Cairo"/>
                          <a:cs typeface="Cairo"/>
                          <a:sym typeface="Cairo"/>
                        </a:rPr>
                        <a:t>most</a:t>
                      </a:r>
                      <a:r>
                        <a:rPr lang="en" sz="1300">
                          <a:solidFill>
                            <a:schemeClr val="dk1"/>
                          </a:solidFill>
                          <a:latin typeface="Cairo"/>
                          <a:ea typeface="Cairo"/>
                          <a:cs typeface="Cairo"/>
                          <a:sym typeface="Cairo"/>
                        </a:rPr>
                        <a:t> fibers project to </a:t>
                      </a:r>
                      <a:endParaRPr sz="1300">
                        <a:solidFill>
                          <a:schemeClr val="dk1"/>
                        </a:solidFill>
                        <a:latin typeface="Cairo"/>
                        <a:ea typeface="Cairo"/>
                        <a:cs typeface="Cairo"/>
                        <a:sym typeface="Cairo"/>
                      </a:endParaRPr>
                    </a:p>
                    <a:p>
                      <a:pPr indent="0" lvl="0" marL="0" rtl="0" algn="ctr">
                        <a:spcBef>
                          <a:spcPts val="0"/>
                        </a:spcBef>
                        <a:spcAft>
                          <a:spcPts val="0"/>
                        </a:spcAft>
                        <a:buClr>
                          <a:schemeClr val="dk1"/>
                        </a:buClr>
                        <a:buSzPts val="1100"/>
                        <a:buFont typeface="Arial"/>
                        <a:buNone/>
                      </a:pPr>
                      <a:r>
                        <a:rPr b="1" lang="en" sz="1300">
                          <a:solidFill>
                            <a:schemeClr val="dk1"/>
                          </a:solidFill>
                          <a:latin typeface="Cairo"/>
                          <a:ea typeface="Cairo"/>
                          <a:cs typeface="Cairo"/>
                          <a:sym typeface="Cairo"/>
                        </a:rPr>
                        <a:t>somatosensory cortex.</a:t>
                      </a:r>
                      <a:endParaRPr b="1" sz="1300">
                        <a:solidFill>
                          <a:schemeClr val="dk1"/>
                        </a:solidFill>
                        <a:latin typeface="Cairo"/>
                        <a:ea typeface="Cairo"/>
                        <a:cs typeface="Cairo"/>
                        <a:sym typeface="Cairo"/>
                      </a:endParaRPr>
                    </a:p>
                    <a:p>
                      <a:pPr indent="0" lvl="0" marL="0" rtl="0" algn="ctr">
                        <a:spcBef>
                          <a:spcPts val="0"/>
                        </a:spcBef>
                        <a:spcAft>
                          <a:spcPts val="0"/>
                        </a:spcAft>
                        <a:buClr>
                          <a:schemeClr val="dk1"/>
                        </a:buClr>
                        <a:buSzPts val="1100"/>
                        <a:buFont typeface="Arial"/>
                        <a:buNone/>
                      </a:pPr>
                      <a:r>
                        <a:t/>
                      </a:r>
                      <a:endParaRPr b="1" sz="1300">
                        <a:solidFill>
                          <a:srgbClr val="999999"/>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311150" lvl="0" marL="457200" rtl="0" algn="ctr">
                        <a:spcBef>
                          <a:spcPts val="0"/>
                        </a:spcBef>
                        <a:spcAft>
                          <a:spcPts val="0"/>
                        </a:spcAft>
                        <a:buClr>
                          <a:schemeClr val="dk1"/>
                        </a:buClr>
                        <a:buSzPts val="1300"/>
                        <a:buFont typeface="Cairo"/>
                        <a:buChar char="-"/>
                      </a:pPr>
                      <a:r>
                        <a:rPr lang="en" sz="1300">
                          <a:solidFill>
                            <a:schemeClr val="dk1"/>
                          </a:solidFill>
                          <a:latin typeface="Cairo"/>
                          <a:ea typeface="Cairo"/>
                          <a:cs typeface="Cairo"/>
                          <a:sym typeface="Cairo"/>
                        </a:rPr>
                        <a:t>These start at thalamus,</a:t>
                      </a:r>
                      <a:endParaRPr sz="1300">
                        <a:solidFill>
                          <a:schemeClr val="dk1"/>
                        </a:solidFill>
                        <a:latin typeface="Cairo"/>
                        <a:ea typeface="Cairo"/>
                        <a:cs typeface="Cairo"/>
                        <a:sym typeface="Cairo"/>
                      </a:endParaRPr>
                    </a:p>
                    <a:p>
                      <a:pPr indent="-311150" lvl="0" marL="457200" rtl="0" algn="ctr">
                        <a:spcBef>
                          <a:spcPts val="0"/>
                        </a:spcBef>
                        <a:spcAft>
                          <a:spcPts val="0"/>
                        </a:spcAft>
                        <a:buClr>
                          <a:schemeClr val="dk1"/>
                        </a:buClr>
                        <a:buSzPts val="1300"/>
                        <a:buFont typeface="Georgia"/>
                        <a:buChar char="-"/>
                      </a:pPr>
                      <a:r>
                        <a:rPr b="1" lang="en" sz="1300">
                          <a:solidFill>
                            <a:schemeClr val="dk1"/>
                          </a:solidFill>
                          <a:latin typeface="Cairo"/>
                          <a:ea typeface="Cairo"/>
                          <a:cs typeface="Cairo"/>
                          <a:sym typeface="Cairo"/>
                        </a:rPr>
                        <a:t>Few</a:t>
                      </a:r>
                      <a:r>
                        <a:rPr lang="en" sz="1300">
                          <a:solidFill>
                            <a:schemeClr val="dk1"/>
                          </a:solidFill>
                          <a:latin typeface="Cairo"/>
                          <a:ea typeface="Cairo"/>
                          <a:cs typeface="Cairo"/>
                          <a:sym typeface="Cairo"/>
                        </a:rPr>
                        <a:t> fibers project to </a:t>
                      </a:r>
                      <a:endParaRPr sz="1300">
                        <a:solidFill>
                          <a:schemeClr val="dk1"/>
                        </a:solidFill>
                        <a:latin typeface="Cairo"/>
                        <a:ea typeface="Cairo"/>
                        <a:cs typeface="Cairo"/>
                        <a:sym typeface="Cairo"/>
                      </a:endParaRPr>
                    </a:p>
                    <a:p>
                      <a:pPr indent="0" lvl="0" marL="0" rtl="0" algn="ctr">
                        <a:spcBef>
                          <a:spcPts val="0"/>
                        </a:spcBef>
                        <a:spcAft>
                          <a:spcPts val="0"/>
                        </a:spcAft>
                        <a:buClr>
                          <a:schemeClr val="dk1"/>
                        </a:buClr>
                        <a:buSzPts val="1100"/>
                        <a:buFont typeface="Arial"/>
                        <a:buNone/>
                      </a:pPr>
                      <a:r>
                        <a:rPr b="1" lang="en" sz="1300">
                          <a:solidFill>
                            <a:schemeClr val="dk1"/>
                          </a:solidFill>
                          <a:latin typeface="Cairo"/>
                          <a:ea typeface="Cairo"/>
                          <a:cs typeface="Cairo"/>
                          <a:sym typeface="Cairo"/>
                        </a:rPr>
                        <a:t>cerebral cortex.( </a:t>
                      </a:r>
                      <a:r>
                        <a:rPr b="1" lang="en" sz="1300">
                          <a:solidFill>
                            <a:srgbClr val="999999"/>
                          </a:solidFill>
                          <a:latin typeface="Cairo"/>
                          <a:ea typeface="Cairo"/>
                          <a:cs typeface="Cairo"/>
                          <a:sym typeface="Cairo"/>
                        </a:rPr>
                        <a:t>somatosensory</a:t>
                      </a:r>
                      <a:r>
                        <a:rPr b="1" lang="en" sz="1300">
                          <a:solidFill>
                            <a:schemeClr val="dk1"/>
                          </a:solidFill>
                          <a:latin typeface="Cairo"/>
                          <a:ea typeface="Cairo"/>
                          <a:cs typeface="Cairo"/>
                          <a:sym typeface="Cairo"/>
                        </a:rPr>
                        <a:t>)</a:t>
                      </a:r>
                      <a:endParaRPr b="1" sz="1300">
                        <a:solidFill>
                          <a:srgbClr val="999999"/>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bl>
          </a:graphicData>
        </a:graphic>
      </p:graphicFrame>
      <p:sp>
        <p:nvSpPr>
          <p:cNvPr id="269" name="Google Shape;269;p37">
            <a:hlinkClick r:id="rId3"/>
          </p:cNvPr>
          <p:cNvSpPr txBox="1"/>
          <p:nvPr/>
        </p:nvSpPr>
        <p:spPr>
          <a:xfrm>
            <a:off x="2871595" y="9503703"/>
            <a:ext cx="3985800" cy="5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u="sng">
                <a:solidFill>
                  <a:srgbClr val="999999"/>
                </a:solidFill>
                <a:latin typeface="Cairo"/>
                <a:ea typeface="Cairo"/>
                <a:cs typeface="Cairo"/>
                <a:sym typeface="Cairo"/>
              </a:rPr>
              <a:t>If you want </a:t>
            </a:r>
            <a:r>
              <a:rPr b="1" lang="en" sz="1100" u="sng">
                <a:solidFill>
                  <a:srgbClr val="999999"/>
                </a:solidFill>
                <a:latin typeface="Cairo"/>
                <a:ea typeface="Cairo"/>
                <a:cs typeface="Cairo"/>
                <a:sym typeface="Cairo"/>
              </a:rPr>
              <a:t>Dr.Najeeb </a:t>
            </a:r>
            <a:r>
              <a:rPr b="1" lang="en" sz="1100" u="sng">
                <a:solidFill>
                  <a:srgbClr val="999999"/>
                </a:solidFill>
                <a:latin typeface="Cairo"/>
                <a:ea typeface="Cairo"/>
                <a:cs typeface="Cairo"/>
                <a:sym typeface="Cairo"/>
              </a:rPr>
              <a:t>explanation notes &amp; sketch click here</a:t>
            </a:r>
            <a:endParaRPr b="1" sz="1100" u="sng">
              <a:solidFill>
                <a:srgbClr val="999999"/>
              </a:solidFill>
              <a:latin typeface="Cairo"/>
              <a:ea typeface="Cairo"/>
              <a:cs typeface="Cairo"/>
              <a:sym typeface="Cairo"/>
            </a:endParaRPr>
          </a:p>
          <a:p>
            <a:pPr indent="0" lvl="0" marL="0" rtl="0" algn="l">
              <a:spcBef>
                <a:spcPts val="0"/>
              </a:spcBef>
              <a:spcAft>
                <a:spcPts val="0"/>
              </a:spcAft>
              <a:buNone/>
            </a:pPr>
            <a:r>
              <a:t/>
            </a:r>
            <a:endParaRPr b="1" sz="1100" u="sng">
              <a:solidFill>
                <a:srgbClr val="999999"/>
              </a:solidFill>
              <a:latin typeface="Cairo"/>
              <a:ea typeface="Cairo"/>
              <a:cs typeface="Cairo"/>
              <a:sym typeface="Cai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38"/>
          <p:cNvSpPr txBox="1"/>
          <p:nvPr/>
        </p:nvSpPr>
        <p:spPr>
          <a:xfrm flipH="1" rot="5400000">
            <a:off x="5235000" y="3689025"/>
            <a:ext cx="3048600" cy="2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4th Lecture  ∣ The Physiology Team</a:t>
            </a:r>
            <a:endParaRPr b="1">
              <a:solidFill>
                <a:srgbClr val="2C5072"/>
              </a:solidFill>
              <a:latin typeface="Cairo"/>
              <a:ea typeface="Cairo"/>
              <a:cs typeface="Cairo"/>
              <a:sym typeface="Cairo"/>
            </a:endParaRPr>
          </a:p>
        </p:txBody>
      </p:sp>
      <p:sp>
        <p:nvSpPr>
          <p:cNvPr id="275" name="Google Shape;275;p38"/>
          <p:cNvSpPr txBox="1"/>
          <p:nvPr/>
        </p:nvSpPr>
        <p:spPr>
          <a:xfrm>
            <a:off x="88304" y="77061"/>
            <a:ext cx="7324800" cy="3933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Clr>
                <a:srgbClr val="0B5394"/>
              </a:buClr>
              <a:buSzPts val="1800"/>
              <a:buFont typeface="Economica"/>
              <a:buChar char="❖"/>
            </a:pPr>
            <a:r>
              <a:rPr b="1" lang="en" sz="1800">
                <a:solidFill>
                  <a:srgbClr val="0B5394"/>
                </a:solidFill>
                <a:latin typeface="Economica"/>
                <a:ea typeface="Economica"/>
                <a:cs typeface="Economica"/>
                <a:sym typeface="Economica"/>
              </a:rPr>
              <a:t>Know the role of thalamus and cortex in the perception of pain.</a:t>
            </a:r>
            <a:endParaRPr b="1" sz="1800">
              <a:latin typeface="Economica"/>
              <a:ea typeface="Economica"/>
              <a:cs typeface="Economica"/>
              <a:sym typeface="Economica"/>
            </a:endParaRPr>
          </a:p>
        </p:txBody>
      </p:sp>
      <p:sp>
        <p:nvSpPr>
          <p:cNvPr id="276" name="Google Shape;276;p38"/>
          <p:cNvSpPr txBox="1"/>
          <p:nvPr/>
        </p:nvSpPr>
        <p:spPr>
          <a:xfrm>
            <a:off x="246875" y="470350"/>
            <a:ext cx="6273300" cy="326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iro"/>
                <a:ea typeface="Cairo"/>
                <a:cs typeface="Cairo"/>
                <a:sym typeface="Cairo"/>
              </a:rPr>
              <a:t>• </a:t>
            </a:r>
            <a:r>
              <a:rPr lang="en" sz="1600">
                <a:latin typeface="Cairo"/>
                <a:ea typeface="Cairo"/>
                <a:cs typeface="Cairo"/>
                <a:sym typeface="Cairo"/>
              </a:rPr>
              <a:t>Full perception of pain occurs when signals enter Reticular formation of brain stem, thalamus &amp; basal regions.</a:t>
            </a:r>
            <a:br>
              <a:rPr lang="en" sz="1600">
                <a:latin typeface="Cairo"/>
                <a:ea typeface="Cairo"/>
                <a:cs typeface="Cairo"/>
                <a:sym typeface="Cairo"/>
              </a:rPr>
            </a:br>
            <a:r>
              <a:rPr lang="en" sz="1600">
                <a:latin typeface="Cairo"/>
                <a:ea typeface="Cairo"/>
                <a:cs typeface="Cairo"/>
                <a:sym typeface="Cairo"/>
              </a:rPr>
              <a:t>• Somatosensory cortex plays important role in </a:t>
            </a:r>
            <a:r>
              <a:rPr b="1" lang="en" sz="1600">
                <a:latin typeface="Cairo"/>
                <a:ea typeface="Cairo"/>
                <a:cs typeface="Cairo"/>
                <a:sym typeface="Cairo"/>
              </a:rPr>
              <a:t>topognosis</a:t>
            </a:r>
            <a:r>
              <a:rPr lang="en" sz="1600">
                <a:latin typeface="Cairo"/>
                <a:ea typeface="Cairo"/>
                <a:cs typeface="Cairo"/>
                <a:sym typeface="Cairo"/>
              </a:rPr>
              <a:t> i.e. localization &amp; interpretation of pain quality.</a:t>
            </a:r>
            <a:br>
              <a:rPr lang="en" sz="1600">
                <a:latin typeface="Cairo"/>
                <a:ea typeface="Cairo"/>
                <a:cs typeface="Cairo"/>
                <a:sym typeface="Cairo"/>
              </a:rPr>
            </a:br>
            <a:r>
              <a:rPr lang="en" sz="1600">
                <a:latin typeface="Cairo"/>
                <a:ea typeface="Cairo"/>
                <a:cs typeface="Cairo"/>
                <a:sym typeface="Cairo"/>
              </a:rPr>
              <a:t>• </a:t>
            </a:r>
            <a:r>
              <a:rPr b="1" lang="en" sz="1600">
                <a:latin typeface="Cairo"/>
                <a:ea typeface="Cairo"/>
                <a:cs typeface="Cairo"/>
                <a:sym typeface="Cairo"/>
              </a:rPr>
              <a:t>Fast pain is </a:t>
            </a:r>
            <a:r>
              <a:rPr b="1" lang="en" sz="1600">
                <a:solidFill>
                  <a:srgbClr val="FF0000"/>
                </a:solidFill>
                <a:latin typeface="Cairo"/>
                <a:ea typeface="Cairo"/>
                <a:cs typeface="Cairo"/>
                <a:sym typeface="Cairo"/>
              </a:rPr>
              <a:t>localized</a:t>
            </a:r>
            <a:r>
              <a:rPr lang="en" sz="1600">
                <a:latin typeface="Cairo"/>
                <a:ea typeface="Cairo"/>
                <a:cs typeface="Cairo"/>
                <a:sym typeface="Cairo"/>
              </a:rPr>
              <a:t> better than </a:t>
            </a:r>
            <a:r>
              <a:rPr b="1" lang="en" sz="1600">
                <a:latin typeface="Cairo"/>
                <a:ea typeface="Cairo"/>
                <a:cs typeface="Cairo"/>
                <a:sym typeface="Cairo"/>
              </a:rPr>
              <a:t>slow pain</a:t>
            </a:r>
            <a:r>
              <a:rPr lang="en" sz="1600">
                <a:latin typeface="Cairo"/>
                <a:ea typeface="Cairo"/>
                <a:cs typeface="Cairo"/>
                <a:sym typeface="Cairo"/>
              </a:rPr>
              <a:t> because signals carried in </a:t>
            </a:r>
            <a:r>
              <a:rPr b="1" lang="en" sz="1600">
                <a:latin typeface="Cairo"/>
                <a:ea typeface="Cairo"/>
                <a:cs typeface="Cairo"/>
                <a:sym typeface="Cairo"/>
              </a:rPr>
              <a:t>neospinothalamic tract</a:t>
            </a:r>
            <a:r>
              <a:rPr lang="en" sz="1600">
                <a:latin typeface="Cairo"/>
                <a:ea typeface="Cairo"/>
                <a:cs typeface="Cairo"/>
                <a:sym typeface="Cairo"/>
              </a:rPr>
              <a:t> reach </a:t>
            </a:r>
            <a:r>
              <a:rPr b="1" lang="en" sz="1600">
                <a:solidFill>
                  <a:srgbClr val="FF0000"/>
                </a:solidFill>
                <a:latin typeface="Cairo"/>
                <a:ea typeface="Cairo"/>
                <a:cs typeface="Cairo"/>
                <a:sym typeface="Cairo"/>
              </a:rPr>
              <a:t>somatosensory cortex</a:t>
            </a:r>
            <a:r>
              <a:rPr lang="en" sz="1600">
                <a:latin typeface="Cairo"/>
                <a:ea typeface="Cairo"/>
                <a:cs typeface="Cairo"/>
                <a:sym typeface="Cairo"/>
              </a:rPr>
              <a:t>, while a small </a:t>
            </a:r>
            <a:r>
              <a:rPr lang="en" sz="1600">
                <a:latin typeface="Cairo"/>
                <a:ea typeface="Cairo"/>
                <a:cs typeface="Cairo"/>
                <a:sym typeface="Cairo"/>
              </a:rPr>
              <a:t>proportion</a:t>
            </a:r>
            <a:r>
              <a:rPr lang="en" sz="1600">
                <a:latin typeface="Cairo"/>
                <a:ea typeface="Cairo"/>
                <a:cs typeface="Cairo"/>
                <a:sym typeface="Cairo"/>
              </a:rPr>
              <a:t> of paleospinothalamic pathway reach there</a:t>
            </a:r>
            <a:r>
              <a:rPr lang="en" sz="1600">
                <a:solidFill>
                  <a:srgbClr val="999999"/>
                </a:solidFill>
                <a:latin typeface="Cairo"/>
                <a:ea typeface="Cairo"/>
                <a:cs typeface="Cairo"/>
                <a:sym typeface="Cairo"/>
              </a:rPr>
              <a:t>”usually terminates at thalamus”</a:t>
            </a:r>
            <a:r>
              <a:rPr lang="en" sz="1600">
                <a:latin typeface="Cairo"/>
                <a:ea typeface="Cairo"/>
                <a:cs typeface="Cairo"/>
                <a:sym typeface="Cairo"/>
              </a:rPr>
              <a:t>.</a:t>
            </a:r>
            <a:endParaRPr sz="1600">
              <a:latin typeface="Cairo"/>
              <a:ea typeface="Cairo"/>
              <a:cs typeface="Cairo"/>
              <a:sym typeface="Cairo"/>
            </a:endParaRPr>
          </a:p>
          <a:p>
            <a:pPr indent="0" lvl="0" marL="0" rtl="0" algn="l">
              <a:spcBef>
                <a:spcPts val="0"/>
              </a:spcBef>
              <a:spcAft>
                <a:spcPts val="0"/>
              </a:spcAft>
              <a:buNone/>
            </a:pPr>
            <a:r>
              <a:rPr lang="en" sz="1600">
                <a:solidFill>
                  <a:schemeClr val="dk1"/>
                </a:solidFill>
                <a:latin typeface="Cairo"/>
                <a:ea typeface="Cairo"/>
                <a:cs typeface="Cairo"/>
                <a:sym typeface="Cairo"/>
              </a:rPr>
              <a:t>• Most of the slow pain fibers project to reticular formation &amp; then proceed to thalamus (posterior nuclei) .</a:t>
            </a:r>
            <a:endParaRPr sz="1600">
              <a:solidFill>
                <a:schemeClr val="dk1"/>
              </a:solidFill>
              <a:latin typeface="Cairo"/>
              <a:ea typeface="Cairo"/>
              <a:cs typeface="Cairo"/>
              <a:sym typeface="Cairo"/>
            </a:endParaRPr>
          </a:p>
          <a:p>
            <a:pPr indent="0" lvl="0" marL="0" rtl="0" algn="l">
              <a:spcBef>
                <a:spcPts val="0"/>
              </a:spcBef>
              <a:spcAft>
                <a:spcPts val="0"/>
              </a:spcAft>
              <a:buNone/>
            </a:pPr>
            <a:r>
              <a:rPr lang="en" sz="1600">
                <a:solidFill>
                  <a:schemeClr val="dk1"/>
                </a:solidFill>
                <a:latin typeface="Cairo"/>
                <a:ea typeface="Cairo"/>
                <a:cs typeface="Cairo"/>
                <a:sym typeface="Cairo"/>
              </a:rPr>
              <a:t>• Reticular system project to all parts of brain </a:t>
            </a:r>
            <a:r>
              <a:rPr lang="en" sz="1600">
                <a:solidFill>
                  <a:srgbClr val="999999"/>
                </a:solidFill>
                <a:latin typeface="Cairo"/>
                <a:ea typeface="Cairo"/>
                <a:cs typeface="Cairo"/>
                <a:sym typeface="Cairo"/>
              </a:rPr>
              <a:t>“especially slow</a:t>
            </a:r>
            <a:r>
              <a:rPr lang="en" sz="1600">
                <a:solidFill>
                  <a:schemeClr val="dk1"/>
                </a:solidFill>
                <a:latin typeface="Cairo"/>
                <a:ea typeface="Cairo"/>
                <a:cs typeface="Cairo"/>
                <a:sym typeface="Cairo"/>
              </a:rPr>
              <a:t> </a:t>
            </a:r>
            <a:r>
              <a:rPr lang="en" sz="1600">
                <a:solidFill>
                  <a:srgbClr val="999999"/>
                </a:solidFill>
                <a:latin typeface="Cairo"/>
                <a:ea typeface="Cairo"/>
                <a:cs typeface="Cairo"/>
                <a:sym typeface="Cairo"/>
              </a:rPr>
              <a:t>pain” </a:t>
            </a:r>
            <a:r>
              <a:rPr lang="en" sz="1600">
                <a:latin typeface="Cairo"/>
                <a:ea typeface="Cairo"/>
                <a:cs typeface="Cairo"/>
                <a:sym typeface="Cairo"/>
              </a:rPr>
              <a:t>but</a:t>
            </a:r>
            <a:r>
              <a:rPr lang="en" sz="1600">
                <a:solidFill>
                  <a:schemeClr val="dk1"/>
                </a:solidFill>
                <a:latin typeface="Cairo"/>
                <a:ea typeface="Cairo"/>
                <a:cs typeface="Cairo"/>
                <a:sym typeface="Cairo"/>
              </a:rPr>
              <a:t> specially to cerebral cortex therefore they cause arousal from sleep.</a:t>
            </a:r>
            <a:br>
              <a:rPr lang="en" sz="1600">
                <a:solidFill>
                  <a:schemeClr val="dk1"/>
                </a:solidFill>
                <a:latin typeface="Cairo"/>
                <a:ea typeface="Cairo"/>
                <a:cs typeface="Cairo"/>
                <a:sym typeface="Cairo"/>
              </a:rPr>
            </a:br>
            <a:endParaRPr sz="1600">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iro"/>
              <a:ea typeface="Cairo"/>
              <a:cs typeface="Cairo"/>
              <a:sym typeface="Cairo"/>
            </a:endParaRPr>
          </a:p>
        </p:txBody>
      </p:sp>
      <p:pic>
        <p:nvPicPr>
          <p:cNvPr id="277" name="Google Shape;277;p38"/>
          <p:cNvPicPr preferRelativeResize="0"/>
          <p:nvPr/>
        </p:nvPicPr>
        <p:blipFill>
          <a:blip r:embed="rId3">
            <a:alphaModFix/>
          </a:blip>
          <a:stretch>
            <a:fillRect/>
          </a:stretch>
        </p:blipFill>
        <p:spPr>
          <a:xfrm>
            <a:off x="1046138" y="4022243"/>
            <a:ext cx="4674775" cy="56111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39"/>
          <p:cNvSpPr txBox="1"/>
          <p:nvPr/>
        </p:nvSpPr>
        <p:spPr>
          <a:xfrm flipH="1" rot="5400000">
            <a:off x="5235000" y="3689025"/>
            <a:ext cx="3048600" cy="2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4th Lecture  ∣ The Physiology Team</a:t>
            </a:r>
            <a:endParaRPr b="1">
              <a:solidFill>
                <a:srgbClr val="2C5072"/>
              </a:solidFill>
              <a:latin typeface="Cairo"/>
              <a:ea typeface="Cairo"/>
              <a:cs typeface="Cairo"/>
              <a:sym typeface="Cairo"/>
            </a:endParaRPr>
          </a:p>
        </p:txBody>
      </p:sp>
      <p:graphicFrame>
        <p:nvGraphicFramePr>
          <p:cNvPr id="283" name="Google Shape;283;p39"/>
          <p:cNvGraphicFramePr/>
          <p:nvPr/>
        </p:nvGraphicFramePr>
        <p:xfrm>
          <a:off x="271450" y="2061003"/>
          <a:ext cx="3000000" cy="3000000"/>
        </p:xfrm>
        <a:graphic>
          <a:graphicData uri="http://schemas.openxmlformats.org/drawingml/2006/table">
            <a:tbl>
              <a:tblPr>
                <a:noFill/>
                <a:tableStyleId>{B7532F99-DF6E-4CED-A83F-C90BBF748036}</a:tableStyleId>
              </a:tblPr>
              <a:tblGrid>
                <a:gridCol w="3071750"/>
                <a:gridCol w="3071750"/>
              </a:tblGrid>
              <a:tr h="383150">
                <a:tc>
                  <a:txBody>
                    <a:bodyPr>
                      <a:noAutofit/>
                    </a:bodyPr>
                    <a:lstStyle/>
                    <a:p>
                      <a:pPr indent="0" lvl="0" marL="0" rtl="0" algn="ctr">
                        <a:spcBef>
                          <a:spcPts val="0"/>
                        </a:spcBef>
                        <a:spcAft>
                          <a:spcPts val="0"/>
                        </a:spcAft>
                        <a:buClr>
                          <a:schemeClr val="dk1"/>
                        </a:buClr>
                        <a:buSzPts val="1100"/>
                        <a:buFont typeface="Arial"/>
                        <a:buNone/>
                      </a:pPr>
                      <a:r>
                        <a:rPr b="1" lang="en" sz="1100">
                          <a:solidFill>
                            <a:srgbClr val="0B5394"/>
                          </a:solidFill>
                          <a:latin typeface="Cairo"/>
                          <a:ea typeface="Cairo"/>
                          <a:cs typeface="Cairo"/>
                          <a:sym typeface="Cairo"/>
                        </a:rPr>
                        <a:t>Convergence theory</a:t>
                      </a:r>
                      <a:endParaRPr b="1" sz="11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D5A6BD"/>
                    </a:solidFill>
                  </a:tcPr>
                </a:tc>
                <a:tc>
                  <a:txBody>
                    <a:bodyPr>
                      <a:noAutofit/>
                    </a:bodyPr>
                    <a:lstStyle/>
                    <a:p>
                      <a:pPr indent="0" lvl="0" marL="0" rtl="0" algn="ctr">
                        <a:spcBef>
                          <a:spcPts val="0"/>
                        </a:spcBef>
                        <a:spcAft>
                          <a:spcPts val="0"/>
                        </a:spcAft>
                        <a:buClr>
                          <a:schemeClr val="dk1"/>
                        </a:buClr>
                        <a:buSzPts val="1100"/>
                        <a:buFont typeface="Arial"/>
                        <a:buNone/>
                      </a:pPr>
                      <a:r>
                        <a:rPr b="1" lang="en" sz="1100">
                          <a:solidFill>
                            <a:srgbClr val="0B5394"/>
                          </a:solidFill>
                          <a:latin typeface="Cairo"/>
                          <a:ea typeface="Cairo"/>
                          <a:cs typeface="Cairo"/>
                          <a:sym typeface="Cairo"/>
                        </a:rPr>
                        <a:t>Facilitation theory</a:t>
                      </a:r>
                      <a:endParaRPr b="1" sz="11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B6D7A8"/>
                    </a:solidFill>
                  </a:tcPr>
                </a:tc>
              </a:tr>
              <a:tr h="2916525">
                <a:tc rowSpan="2">
                  <a:txBody>
                    <a:bodyPr>
                      <a:noAutofit/>
                    </a:bodyPr>
                    <a:lstStyle/>
                    <a:p>
                      <a:pPr indent="0" lvl="0" marL="0" rtl="0" algn="l">
                        <a:lnSpc>
                          <a:spcPct val="90000"/>
                        </a:lnSpc>
                        <a:spcBef>
                          <a:spcPts val="0"/>
                        </a:spcBef>
                        <a:spcAft>
                          <a:spcPts val="0"/>
                        </a:spcAft>
                        <a:buNone/>
                      </a:pPr>
                      <a:r>
                        <a:rPr lang="en" sz="1100">
                          <a:solidFill>
                            <a:schemeClr val="dk1"/>
                          </a:solidFill>
                          <a:latin typeface="Cairo"/>
                          <a:ea typeface="Cairo"/>
                          <a:cs typeface="Cairo"/>
                          <a:sym typeface="Cairo"/>
                        </a:rPr>
                        <a:t>•Afferent pain fibers from skin area &amp;  diseased viscera that develop from </a:t>
                      </a:r>
                      <a:r>
                        <a:rPr b="1" lang="en" sz="1100">
                          <a:solidFill>
                            <a:schemeClr val="dk1"/>
                          </a:solidFill>
                          <a:latin typeface="Cairo"/>
                          <a:ea typeface="Cairo"/>
                          <a:cs typeface="Cairo"/>
                          <a:sym typeface="Cairo"/>
                        </a:rPr>
                        <a:t>same  embryonic segment </a:t>
                      </a:r>
                      <a:r>
                        <a:rPr lang="en" sz="1100">
                          <a:solidFill>
                            <a:schemeClr val="dk1"/>
                          </a:solidFill>
                          <a:latin typeface="Cairo"/>
                          <a:ea typeface="Cairo"/>
                          <a:cs typeface="Cairo"/>
                          <a:sym typeface="Cairo"/>
                        </a:rPr>
                        <a:t>converge on same 2</a:t>
                      </a:r>
                      <a:r>
                        <a:rPr baseline="30000" lang="en" sz="1100">
                          <a:solidFill>
                            <a:schemeClr val="dk1"/>
                          </a:solidFill>
                          <a:latin typeface="Cairo"/>
                          <a:ea typeface="Cairo"/>
                          <a:cs typeface="Cairo"/>
                          <a:sym typeface="Cairo"/>
                        </a:rPr>
                        <a:t>nd  </a:t>
                      </a:r>
                      <a:r>
                        <a:rPr lang="en" sz="1100">
                          <a:solidFill>
                            <a:schemeClr val="dk1"/>
                          </a:solidFill>
                          <a:latin typeface="Cairo"/>
                          <a:ea typeface="Cairo"/>
                          <a:cs typeface="Cairo"/>
                          <a:sym typeface="Cairo"/>
                        </a:rPr>
                        <a:t>order neuron and finally stimulate the same  cortical neuron.</a:t>
                      </a:r>
                      <a:endParaRPr sz="1100">
                        <a:solidFill>
                          <a:schemeClr val="dk1"/>
                        </a:solidFill>
                        <a:latin typeface="Cairo"/>
                        <a:ea typeface="Cairo"/>
                        <a:cs typeface="Cairo"/>
                        <a:sym typeface="Cairo"/>
                      </a:endParaRPr>
                    </a:p>
                    <a:p>
                      <a:pPr indent="0" lvl="0" marL="0" rtl="0" algn="l">
                        <a:lnSpc>
                          <a:spcPct val="90000"/>
                        </a:lnSpc>
                        <a:spcBef>
                          <a:spcPts val="700"/>
                        </a:spcBef>
                        <a:spcAft>
                          <a:spcPts val="0"/>
                        </a:spcAft>
                        <a:buNone/>
                      </a:pPr>
                      <a:r>
                        <a:rPr lang="en" sz="1100">
                          <a:solidFill>
                            <a:schemeClr val="dk1"/>
                          </a:solidFill>
                          <a:latin typeface="Cairo"/>
                          <a:ea typeface="Cairo"/>
                          <a:cs typeface="Cairo"/>
                          <a:sym typeface="Cairo"/>
                        </a:rPr>
                        <a:t>•The brain interprets the information  coming from visceral nociceptors as having  arisen from cutaneous nociceptors, because  this is where nociceptive stimuli originate  more frequently</a:t>
                      </a:r>
                      <a:endParaRPr sz="1100">
                        <a:solidFill>
                          <a:schemeClr val="dk1"/>
                        </a:solidFill>
                        <a:latin typeface="Cairo"/>
                        <a:ea typeface="Cairo"/>
                        <a:cs typeface="Cairo"/>
                        <a:sym typeface="Cairo"/>
                      </a:endParaRPr>
                    </a:p>
                    <a:p>
                      <a:pPr indent="0" lvl="0" marL="0" rtl="0" algn="l">
                        <a:lnSpc>
                          <a:spcPct val="90000"/>
                        </a:lnSpc>
                        <a:spcBef>
                          <a:spcPts val="700"/>
                        </a:spcBef>
                        <a:spcAft>
                          <a:spcPts val="0"/>
                        </a:spcAft>
                        <a:buNone/>
                      </a:pPr>
                      <a:r>
                        <a:t/>
                      </a:r>
                      <a:endParaRPr sz="1100">
                        <a:solidFill>
                          <a:schemeClr val="dk1"/>
                        </a:solidFill>
                        <a:latin typeface="Cairo"/>
                        <a:ea typeface="Cairo"/>
                        <a:cs typeface="Cairo"/>
                        <a:sym typeface="Cairo"/>
                      </a:endParaRPr>
                    </a:p>
                    <a:p>
                      <a:pPr indent="0" lvl="0" marL="0" rtl="0" algn="l">
                        <a:lnSpc>
                          <a:spcPct val="90000"/>
                        </a:lnSpc>
                        <a:spcBef>
                          <a:spcPts val="700"/>
                        </a:spcBef>
                        <a:spcAft>
                          <a:spcPts val="0"/>
                        </a:spcAft>
                        <a:buNone/>
                      </a:pPr>
                      <a:r>
                        <a:t/>
                      </a:r>
                      <a:endParaRPr sz="1100">
                        <a:solidFill>
                          <a:schemeClr val="dk1"/>
                        </a:solidFill>
                        <a:latin typeface="Cairo"/>
                        <a:ea typeface="Cairo"/>
                        <a:cs typeface="Cairo"/>
                        <a:sym typeface="Cairo"/>
                      </a:endParaRPr>
                    </a:p>
                    <a:p>
                      <a:pPr indent="0" lvl="0" marL="0" rtl="0" algn="l">
                        <a:lnSpc>
                          <a:spcPct val="90000"/>
                        </a:lnSpc>
                        <a:spcBef>
                          <a:spcPts val="700"/>
                        </a:spcBef>
                        <a:spcAft>
                          <a:spcPts val="0"/>
                        </a:spcAft>
                        <a:buNone/>
                      </a:pPr>
                      <a:r>
                        <a:t/>
                      </a:r>
                      <a:endParaRPr sz="1100">
                        <a:solidFill>
                          <a:schemeClr val="dk1"/>
                        </a:solidFill>
                        <a:latin typeface="Cairo"/>
                        <a:ea typeface="Cairo"/>
                        <a:cs typeface="Cairo"/>
                        <a:sym typeface="Cairo"/>
                      </a:endParaRPr>
                    </a:p>
                    <a:p>
                      <a:pPr indent="0" lvl="0" marL="0" rtl="0" algn="l">
                        <a:spcBef>
                          <a:spcPts val="0"/>
                        </a:spcBef>
                        <a:spcAft>
                          <a:spcPts val="0"/>
                        </a:spcAft>
                        <a:buNone/>
                      </a:pPr>
                      <a:r>
                        <a:rPr lang="en" sz="1100">
                          <a:solidFill>
                            <a:srgbClr val="666666"/>
                          </a:solidFill>
                          <a:latin typeface="Cairo"/>
                          <a:ea typeface="Cairo"/>
                          <a:cs typeface="Cairo"/>
                          <a:sym typeface="Cairo"/>
                        </a:rPr>
                        <a:t>Afferent fiber that come from the skin and the afferent fiber that come from the diseased viscus (both developed from the same embryonic segment) have distinct first order neuron, both of the fibers will synapse on the same second order neuron “converge” and finally stimulate the same neuron in the cortex.- The brain misinterprets the information (thinking that the inputs come from the skin rather than the diseased viscus because normally the nociceptive stimuli originating more frequently in the skin) resulting in feeling the pain in the original site of the stimulus (viscera) and the skin (referred pain)</a:t>
                      </a:r>
                      <a:endParaRPr sz="11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rowSpan="2">
                  <a:txBody>
                    <a:bodyPr>
                      <a:noAutofit/>
                    </a:bodyPr>
                    <a:lstStyle/>
                    <a:p>
                      <a:pPr indent="0" lvl="0" marL="0" rtl="0" algn="l">
                        <a:lnSpc>
                          <a:spcPct val="115000"/>
                        </a:lnSpc>
                        <a:spcBef>
                          <a:spcPts val="0"/>
                        </a:spcBef>
                        <a:spcAft>
                          <a:spcPts val="0"/>
                        </a:spcAft>
                        <a:buNone/>
                      </a:pPr>
                      <a:r>
                        <a:rPr lang="en" sz="1100">
                          <a:solidFill>
                            <a:schemeClr val="dk1"/>
                          </a:solidFill>
                          <a:latin typeface="Cairo"/>
                          <a:ea typeface="Cairo"/>
                          <a:cs typeface="Cairo"/>
                          <a:sym typeface="Cairo"/>
                        </a:rPr>
                        <a:t>•Pain fibers from skin are always  carrying impulses, not enough to produce  pain.</a:t>
                      </a:r>
                      <a:endParaRPr sz="1100">
                        <a:solidFill>
                          <a:schemeClr val="dk1"/>
                        </a:solidFill>
                        <a:latin typeface="Cairo"/>
                        <a:ea typeface="Cairo"/>
                        <a:cs typeface="Cairo"/>
                        <a:sym typeface="Cairo"/>
                      </a:endParaRPr>
                    </a:p>
                    <a:p>
                      <a:pPr indent="0" lvl="0" marL="0" rtl="0" algn="l">
                        <a:lnSpc>
                          <a:spcPct val="115000"/>
                        </a:lnSpc>
                        <a:spcBef>
                          <a:spcPts val="700"/>
                        </a:spcBef>
                        <a:spcAft>
                          <a:spcPts val="0"/>
                        </a:spcAft>
                        <a:buNone/>
                      </a:pPr>
                      <a:r>
                        <a:rPr lang="en" sz="1100">
                          <a:solidFill>
                            <a:schemeClr val="dk1"/>
                          </a:solidFill>
                          <a:latin typeface="Cairo"/>
                          <a:ea typeface="Cairo"/>
                          <a:cs typeface="Cairo"/>
                          <a:sym typeface="Cairo"/>
                        </a:rPr>
                        <a:t>•Impulses from diseased viscus pass through afferents which give collaterals to ST ( </a:t>
                      </a:r>
                      <a:r>
                        <a:rPr lang="en" sz="1100">
                          <a:solidFill>
                            <a:schemeClr val="dk2"/>
                          </a:solidFill>
                          <a:latin typeface="Cairo"/>
                          <a:ea typeface="Cairo"/>
                          <a:cs typeface="Cairo"/>
                          <a:sym typeface="Cairo"/>
                        </a:rPr>
                        <a:t>somatic tract </a:t>
                      </a:r>
                      <a:r>
                        <a:rPr lang="en" sz="1100">
                          <a:solidFill>
                            <a:schemeClr val="dk1"/>
                          </a:solidFill>
                          <a:latin typeface="Cairo"/>
                          <a:ea typeface="Cairo"/>
                          <a:cs typeface="Cairo"/>
                          <a:sym typeface="Cairo"/>
                        </a:rPr>
                        <a:t>)  neurons receiving pain fibers from  skin.</a:t>
                      </a:r>
                      <a:endParaRPr sz="1100">
                        <a:solidFill>
                          <a:schemeClr val="dk1"/>
                        </a:solidFill>
                        <a:latin typeface="Cairo"/>
                        <a:ea typeface="Cairo"/>
                        <a:cs typeface="Cairo"/>
                        <a:sym typeface="Cairo"/>
                      </a:endParaRPr>
                    </a:p>
                    <a:p>
                      <a:pPr indent="0" lvl="0" marL="0" rtl="0" algn="l">
                        <a:lnSpc>
                          <a:spcPct val="115000"/>
                        </a:lnSpc>
                        <a:spcBef>
                          <a:spcPts val="700"/>
                        </a:spcBef>
                        <a:spcAft>
                          <a:spcPts val="0"/>
                        </a:spcAft>
                        <a:buNone/>
                      </a:pPr>
                      <a:r>
                        <a:rPr lang="en" sz="1100">
                          <a:solidFill>
                            <a:schemeClr val="dk1"/>
                          </a:solidFill>
                          <a:latin typeface="Cairo"/>
                          <a:ea typeface="Cairo"/>
                          <a:cs typeface="Cairo"/>
                          <a:sym typeface="Cairo"/>
                        </a:rPr>
                        <a:t>•As a result, ST neurons' excitability is raised (they are facilitated) to reach a threshold  level.</a:t>
                      </a:r>
                      <a:endParaRPr sz="1100">
                        <a:solidFill>
                          <a:schemeClr val="dk1"/>
                        </a:solidFill>
                        <a:latin typeface="Cairo"/>
                        <a:ea typeface="Cairo"/>
                        <a:cs typeface="Cairo"/>
                        <a:sym typeface="Cairo"/>
                      </a:endParaRPr>
                    </a:p>
                    <a:p>
                      <a:pPr indent="0" lvl="0" marL="0" rtl="0" algn="l">
                        <a:lnSpc>
                          <a:spcPct val="115000"/>
                        </a:lnSpc>
                        <a:spcBef>
                          <a:spcPts val="700"/>
                        </a:spcBef>
                        <a:spcAft>
                          <a:spcPts val="0"/>
                        </a:spcAft>
                        <a:buNone/>
                      </a:pPr>
                      <a:r>
                        <a:rPr lang="en" sz="1100">
                          <a:solidFill>
                            <a:schemeClr val="dk1"/>
                          </a:solidFill>
                          <a:latin typeface="Cairo"/>
                          <a:ea typeface="Cairo"/>
                          <a:cs typeface="Cairo"/>
                          <a:sym typeface="Cairo"/>
                        </a:rPr>
                        <a:t>•The signals reaching the brain are projected  to skin area and pain is felt in skin  dermatome</a:t>
                      </a:r>
                      <a:endParaRPr sz="1100">
                        <a:solidFill>
                          <a:schemeClr val="dk1"/>
                        </a:solidFill>
                        <a:latin typeface="Cairo"/>
                        <a:ea typeface="Cairo"/>
                        <a:cs typeface="Cairo"/>
                        <a:sym typeface="Cairo"/>
                      </a:endParaRPr>
                    </a:p>
                    <a:p>
                      <a:pPr indent="0" lvl="0" marL="0" rtl="0" algn="l">
                        <a:spcBef>
                          <a:spcPts val="0"/>
                        </a:spcBef>
                        <a:spcAft>
                          <a:spcPts val="0"/>
                        </a:spcAft>
                        <a:buNone/>
                      </a:pPr>
                      <a:r>
                        <a:t/>
                      </a:r>
                      <a:endParaRPr sz="1100">
                        <a:latin typeface="Cairo"/>
                        <a:ea typeface="Cairo"/>
                        <a:cs typeface="Cairo"/>
                        <a:sym typeface="Cairo"/>
                      </a:endParaRPr>
                    </a:p>
                    <a:p>
                      <a:pPr indent="0" lvl="0" marL="0" rtl="0" algn="l">
                        <a:spcBef>
                          <a:spcPts val="0"/>
                        </a:spcBef>
                        <a:spcAft>
                          <a:spcPts val="0"/>
                        </a:spcAft>
                        <a:buNone/>
                      </a:pPr>
                      <a:r>
                        <a:rPr lang="en" sz="1100">
                          <a:solidFill>
                            <a:srgbClr val="666666"/>
                          </a:solidFill>
                          <a:latin typeface="Cairo"/>
                          <a:ea typeface="Cairo"/>
                          <a:cs typeface="Cairo"/>
                          <a:sym typeface="Cairo"/>
                        </a:rPr>
                        <a:t>Normally, pain afferent fibers of the skin are always sending impulses but not enough to produce pain. </a:t>
                      </a:r>
                      <a:endParaRPr sz="1100">
                        <a:solidFill>
                          <a:srgbClr val="666666"/>
                        </a:solidFill>
                        <a:latin typeface="Cairo"/>
                        <a:ea typeface="Cairo"/>
                        <a:cs typeface="Cairo"/>
                        <a:sym typeface="Cairo"/>
                      </a:endParaRPr>
                    </a:p>
                    <a:p>
                      <a:pPr indent="0" lvl="0" marL="0" rtl="0" algn="l">
                        <a:spcBef>
                          <a:spcPts val="0"/>
                        </a:spcBef>
                        <a:spcAft>
                          <a:spcPts val="0"/>
                        </a:spcAft>
                        <a:buNone/>
                      </a:pPr>
                      <a:r>
                        <a:rPr lang="en" sz="1100">
                          <a:solidFill>
                            <a:srgbClr val="666666"/>
                          </a:solidFill>
                          <a:latin typeface="Cairo"/>
                          <a:ea typeface="Cairo"/>
                          <a:cs typeface="Cairo"/>
                          <a:sym typeface="Cairo"/>
                        </a:rPr>
                        <a:t>- What happens then ?</a:t>
                      </a:r>
                      <a:endParaRPr sz="1100">
                        <a:solidFill>
                          <a:srgbClr val="666666"/>
                        </a:solidFill>
                        <a:latin typeface="Cairo"/>
                        <a:ea typeface="Cairo"/>
                        <a:cs typeface="Cairo"/>
                        <a:sym typeface="Cairo"/>
                      </a:endParaRPr>
                    </a:p>
                    <a:p>
                      <a:pPr indent="0" lvl="0" marL="0" rtl="0" algn="l">
                        <a:spcBef>
                          <a:spcPts val="0"/>
                        </a:spcBef>
                        <a:spcAft>
                          <a:spcPts val="0"/>
                        </a:spcAft>
                        <a:buNone/>
                      </a:pPr>
                      <a:r>
                        <a:rPr lang="en" sz="1100">
                          <a:solidFill>
                            <a:srgbClr val="666666"/>
                          </a:solidFill>
                          <a:latin typeface="Cairo"/>
                          <a:ea typeface="Cairo"/>
                          <a:cs typeface="Cairo"/>
                          <a:sym typeface="Cairo"/>
                        </a:rPr>
                        <a:t>visceral afferent pain fibers give collaterals to the neuron that receives pain from a certain area of the skin (viscera and the area of skin that developed from the same embryonic segment). - So when there is impulses coming from the diseased viscera through visceral afferent pain fibers, it well raise the excitability of the neuron that receive pain from the skin to reach the threshold</a:t>
                      </a:r>
                      <a:br>
                        <a:rPr lang="en" sz="1100">
                          <a:solidFill>
                            <a:srgbClr val="666666"/>
                          </a:solidFill>
                          <a:latin typeface="Cairo"/>
                          <a:ea typeface="Cairo"/>
                          <a:cs typeface="Cairo"/>
                          <a:sym typeface="Cairo"/>
                        </a:rPr>
                      </a:br>
                      <a:r>
                        <a:rPr lang="en" sz="1100">
                          <a:solidFill>
                            <a:srgbClr val="666666"/>
                          </a:solidFill>
                          <a:latin typeface="Cairo"/>
                          <a:ea typeface="Cairo"/>
                          <a:cs typeface="Cairo"/>
                          <a:sym typeface="Cairo"/>
                        </a:rPr>
                        <a:t>level → signals will reach the brain and projected to the skin causing pain</a:t>
                      </a:r>
                      <a:br>
                        <a:rPr lang="en" sz="1100">
                          <a:solidFill>
                            <a:srgbClr val="666666"/>
                          </a:solidFill>
                          <a:latin typeface="Cairo"/>
                          <a:ea typeface="Cairo"/>
                          <a:cs typeface="Cairo"/>
                          <a:sym typeface="Cairo"/>
                        </a:rPr>
                      </a:br>
                      <a:endParaRPr sz="1100">
                        <a:solidFill>
                          <a:srgbClr val="666666"/>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4264625">
                <a:tc vMerge="1"/>
                <a:tc vMerge="1"/>
              </a:tr>
            </a:tbl>
          </a:graphicData>
        </a:graphic>
      </p:graphicFrame>
      <p:sp>
        <p:nvSpPr>
          <p:cNvPr id="284" name="Google Shape;284;p39"/>
          <p:cNvSpPr txBox="1"/>
          <p:nvPr/>
        </p:nvSpPr>
        <p:spPr>
          <a:xfrm>
            <a:off x="228600" y="860700"/>
            <a:ext cx="6229200" cy="99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iro"/>
                <a:ea typeface="Cairo"/>
                <a:cs typeface="Cairo"/>
                <a:sym typeface="Cairo"/>
              </a:rPr>
              <a:t>•This is pain that is felt away from its  original site.</a:t>
            </a:r>
            <a:endParaRPr>
              <a:solidFill>
                <a:schemeClr val="dk1"/>
              </a:solidFill>
              <a:latin typeface="Cairo"/>
              <a:ea typeface="Cairo"/>
              <a:cs typeface="Cairo"/>
              <a:sym typeface="Cairo"/>
            </a:endParaRPr>
          </a:p>
          <a:p>
            <a:pPr indent="0" lvl="0" marL="0" rtl="0" algn="l">
              <a:spcBef>
                <a:spcPts val="1000"/>
              </a:spcBef>
              <a:spcAft>
                <a:spcPts val="0"/>
              </a:spcAft>
              <a:buNone/>
            </a:pPr>
            <a:r>
              <a:rPr lang="en">
                <a:solidFill>
                  <a:schemeClr val="dk1"/>
                </a:solidFill>
                <a:latin typeface="Cairo"/>
                <a:ea typeface="Cairo"/>
                <a:cs typeface="Cairo"/>
                <a:sym typeface="Cairo"/>
              </a:rPr>
              <a:t>•It is most frequent with visceral pain &amp; deep  somatic pain but </a:t>
            </a:r>
            <a:r>
              <a:rPr b="1" lang="en">
                <a:solidFill>
                  <a:schemeClr val="dk1"/>
                </a:solidFill>
                <a:latin typeface="Cairo"/>
                <a:ea typeface="Cairo"/>
                <a:cs typeface="Cairo"/>
                <a:sym typeface="Cairo"/>
              </a:rPr>
              <a:t>cutaneous pain is not  referred.</a:t>
            </a:r>
            <a:endParaRPr b="1">
              <a:solidFill>
                <a:schemeClr val="dk1"/>
              </a:solidFill>
              <a:latin typeface="Cairo"/>
              <a:ea typeface="Cairo"/>
              <a:cs typeface="Cairo"/>
              <a:sym typeface="Cairo"/>
            </a:endParaRPr>
          </a:p>
          <a:p>
            <a:pPr indent="0" lvl="0" marL="0" rtl="0" algn="l">
              <a:spcBef>
                <a:spcPts val="500"/>
              </a:spcBef>
              <a:spcAft>
                <a:spcPts val="0"/>
              </a:spcAft>
              <a:buNone/>
            </a:pPr>
            <a:r>
              <a:rPr lang="en">
                <a:solidFill>
                  <a:schemeClr val="dk1"/>
                </a:solidFill>
                <a:latin typeface="Cairo"/>
                <a:ea typeface="Cairo"/>
                <a:cs typeface="Cairo"/>
                <a:sym typeface="Cairo"/>
              </a:rPr>
              <a:t>•Pain is referred according to dermatomal  rule.</a:t>
            </a:r>
            <a:endParaRPr>
              <a:solidFill>
                <a:schemeClr val="dk1"/>
              </a:solidFill>
              <a:latin typeface="Cairo"/>
              <a:ea typeface="Cairo"/>
              <a:cs typeface="Cairo"/>
              <a:sym typeface="Cairo"/>
            </a:endParaRPr>
          </a:p>
          <a:p>
            <a:pPr indent="0" lvl="0" marL="0" rtl="0" algn="l">
              <a:spcBef>
                <a:spcPts val="500"/>
              </a:spcBef>
              <a:spcAft>
                <a:spcPts val="0"/>
              </a:spcAft>
              <a:buNone/>
            </a:pPr>
            <a:r>
              <a:rPr lang="en">
                <a:solidFill>
                  <a:schemeClr val="dk1"/>
                </a:solidFill>
                <a:latin typeface="Cairo"/>
                <a:ea typeface="Cairo"/>
                <a:cs typeface="Cairo"/>
                <a:sym typeface="Cairo"/>
              </a:rPr>
              <a:t>•When pain is both localized and referred it is called </a:t>
            </a:r>
            <a:r>
              <a:rPr b="1" lang="en">
                <a:solidFill>
                  <a:srgbClr val="FF0000"/>
                </a:solidFill>
                <a:latin typeface="Cairo"/>
                <a:ea typeface="Cairo"/>
                <a:cs typeface="Cairo"/>
                <a:sym typeface="Cairo"/>
              </a:rPr>
              <a:t>radiating pain</a:t>
            </a:r>
            <a:br>
              <a:rPr b="1" lang="en">
                <a:solidFill>
                  <a:srgbClr val="FF0000"/>
                </a:solidFill>
                <a:latin typeface="Cairo"/>
                <a:ea typeface="Cairo"/>
                <a:cs typeface="Cairo"/>
                <a:sym typeface="Cairo"/>
              </a:rPr>
            </a:br>
            <a:endParaRPr b="1">
              <a:solidFill>
                <a:srgbClr val="FF0000"/>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p:txBody>
      </p:sp>
      <p:pic>
        <p:nvPicPr>
          <p:cNvPr id="285" name="Google Shape;285;p39"/>
          <p:cNvPicPr preferRelativeResize="0"/>
          <p:nvPr/>
        </p:nvPicPr>
        <p:blipFill>
          <a:blip r:embed="rId3">
            <a:alphaModFix/>
          </a:blip>
          <a:stretch>
            <a:fillRect/>
          </a:stretch>
        </p:blipFill>
        <p:spPr>
          <a:xfrm>
            <a:off x="435675" y="7174994"/>
            <a:ext cx="2820175" cy="1620181"/>
          </a:xfrm>
          <a:prstGeom prst="rect">
            <a:avLst/>
          </a:prstGeom>
          <a:noFill/>
          <a:ln>
            <a:noFill/>
          </a:ln>
        </p:spPr>
      </p:pic>
      <p:pic>
        <p:nvPicPr>
          <p:cNvPr id="286" name="Google Shape;286;p39"/>
          <p:cNvPicPr preferRelativeResize="0"/>
          <p:nvPr/>
        </p:nvPicPr>
        <p:blipFill>
          <a:blip r:embed="rId4">
            <a:alphaModFix/>
          </a:blip>
          <a:stretch>
            <a:fillRect/>
          </a:stretch>
        </p:blipFill>
        <p:spPr>
          <a:xfrm>
            <a:off x="3507247" y="7259103"/>
            <a:ext cx="2664676" cy="1637376"/>
          </a:xfrm>
          <a:prstGeom prst="rect">
            <a:avLst/>
          </a:prstGeom>
          <a:noFill/>
          <a:ln>
            <a:noFill/>
          </a:ln>
        </p:spPr>
      </p:pic>
      <p:sp>
        <p:nvSpPr>
          <p:cNvPr id="287" name="Google Shape;287;p39"/>
          <p:cNvSpPr txBox="1"/>
          <p:nvPr/>
        </p:nvSpPr>
        <p:spPr>
          <a:xfrm>
            <a:off x="600012" y="10"/>
            <a:ext cx="5486400" cy="6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rgbClr val="073763"/>
                </a:solidFill>
                <a:latin typeface="Economica"/>
                <a:ea typeface="Economica"/>
                <a:cs typeface="Economica"/>
                <a:sym typeface="Economica"/>
              </a:rPr>
              <a:t>Referred Pain</a:t>
            </a:r>
            <a:endParaRPr b="1" sz="2100">
              <a:solidFill>
                <a:srgbClr val="073763"/>
              </a:solidFill>
              <a:latin typeface="Economica"/>
              <a:ea typeface="Economica"/>
              <a:cs typeface="Economica"/>
              <a:sym typeface="Economic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40"/>
          <p:cNvSpPr txBox="1"/>
          <p:nvPr/>
        </p:nvSpPr>
        <p:spPr>
          <a:xfrm flipH="1" rot="5400000">
            <a:off x="5235000" y="3689025"/>
            <a:ext cx="3048600" cy="2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4th Lecture  ∣ The Physiology Team</a:t>
            </a:r>
            <a:endParaRPr b="1">
              <a:solidFill>
                <a:srgbClr val="2C5072"/>
              </a:solidFill>
              <a:latin typeface="Cairo"/>
              <a:ea typeface="Cairo"/>
              <a:cs typeface="Cairo"/>
              <a:sym typeface="Cairo"/>
            </a:endParaRPr>
          </a:p>
        </p:txBody>
      </p:sp>
      <p:sp>
        <p:nvSpPr>
          <p:cNvPr id="293" name="Google Shape;293;p40"/>
          <p:cNvSpPr txBox="1"/>
          <p:nvPr/>
        </p:nvSpPr>
        <p:spPr>
          <a:xfrm>
            <a:off x="-4" y="12"/>
            <a:ext cx="5486400" cy="327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B5394"/>
              </a:buClr>
              <a:buSzPts val="1800"/>
              <a:buFont typeface="Economica"/>
              <a:buChar char="❖"/>
            </a:pPr>
            <a:r>
              <a:rPr b="1" lang="en" sz="1800">
                <a:solidFill>
                  <a:srgbClr val="0B5394"/>
                </a:solidFill>
                <a:latin typeface="Economica"/>
                <a:ea typeface="Economica"/>
                <a:cs typeface="Economica"/>
                <a:sym typeface="Economica"/>
              </a:rPr>
              <a:t>Types of pain </a:t>
            </a:r>
            <a:endParaRPr b="1" sz="1800">
              <a:solidFill>
                <a:srgbClr val="0B5394"/>
              </a:solidFill>
              <a:latin typeface="Economica"/>
              <a:ea typeface="Economica"/>
              <a:cs typeface="Economica"/>
              <a:sym typeface="Economica"/>
            </a:endParaRPr>
          </a:p>
        </p:txBody>
      </p:sp>
      <p:graphicFrame>
        <p:nvGraphicFramePr>
          <p:cNvPr id="294" name="Google Shape;294;p40"/>
          <p:cNvGraphicFramePr/>
          <p:nvPr/>
        </p:nvGraphicFramePr>
        <p:xfrm>
          <a:off x="434468" y="3132865"/>
          <a:ext cx="3000000" cy="3000000"/>
        </p:xfrm>
        <a:graphic>
          <a:graphicData uri="http://schemas.openxmlformats.org/drawingml/2006/table">
            <a:tbl>
              <a:tblPr>
                <a:noFill/>
                <a:tableStyleId>{7A2F5767-B793-497F-AC34-D0C538B7DE18}</a:tableStyleId>
              </a:tblPr>
              <a:tblGrid>
                <a:gridCol w="3063550"/>
                <a:gridCol w="2925525"/>
              </a:tblGrid>
              <a:tr h="403750">
                <a:tc>
                  <a:txBody>
                    <a:bodyPr>
                      <a:noAutofit/>
                    </a:bodyPr>
                    <a:lstStyle/>
                    <a:p>
                      <a:pPr indent="0" lvl="0" marL="0" rtl="0" algn="ctr">
                        <a:lnSpc>
                          <a:spcPct val="100000"/>
                        </a:lnSpc>
                        <a:spcBef>
                          <a:spcPts val="0"/>
                        </a:spcBef>
                        <a:spcAft>
                          <a:spcPts val="0"/>
                        </a:spcAft>
                        <a:buNone/>
                      </a:pPr>
                      <a:r>
                        <a:rPr b="1" lang="en" sz="1600">
                          <a:latin typeface="Cairo"/>
                          <a:ea typeface="Cairo"/>
                          <a:cs typeface="Cairo"/>
                          <a:sym typeface="Cairo"/>
                        </a:rPr>
                        <a:t>Organ</a:t>
                      </a:r>
                      <a:endParaRPr b="1" sz="1600">
                        <a:latin typeface="Cairo"/>
                        <a:ea typeface="Cairo"/>
                        <a:cs typeface="Cairo"/>
                        <a:sym typeface="Cairo"/>
                      </a:endParaRPr>
                    </a:p>
                  </a:txBody>
                  <a:tcPr marT="91425" marB="91425" marR="91425" marL="91425">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solidFill>
                      <a:srgbClr val="D5A6BD"/>
                    </a:solidFill>
                  </a:tcPr>
                </a:tc>
                <a:tc>
                  <a:txBody>
                    <a:bodyPr>
                      <a:noAutofit/>
                    </a:bodyPr>
                    <a:lstStyle/>
                    <a:p>
                      <a:pPr indent="0" lvl="0" marL="0" rtl="0" algn="ctr">
                        <a:lnSpc>
                          <a:spcPct val="100000"/>
                        </a:lnSpc>
                        <a:spcBef>
                          <a:spcPts val="0"/>
                        </a:spcBef>
                        <a:spcAft>
                          <a:spcPts val="0"/>
                        </a:spcAft>
                        <a:buNone/>
                      </a:pPr>
                      <a:r>
                        <a:rPr b="1" lang="en" sz="1600">
                          <a:latin typeface="Cairo"/>
                          <a:ea typeface="Cairo"/>
                          <a:cs typeface="Cairo"/>
                          <a:sym typeface="Cairo"/>
                        </a:rPr>
                        <a:t>Site of referred pain</a:t>
                      </a:r>
                      <a:endParaRPr b="1" sz="1600">
                        <a:latin typeface="Cairo"/>
                        <a:ea typeface="Cairo"/>
                        <a:cs typeface="Cairo"/>
                        <a:sym typeface="Cairo"/>
                      </a:endParaRPr>
                    </a:p>
                  </a:txBody>
                  <a:tcPr marT="91425" marB="91425" marR="91425" marL="91425">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solidFill>
                      <a:srgbClr val="B6D7A8"/>
                    </a:solidFill>
                  </a:tcPr>
                </a:tc>
              </a:tr>
              <a:tr h="403750">
                <a:tc>
                  <a:txBody>
                    <a:bodyPr>
                      <a:noAutofit/>
                    </a:bodyPr>
                    <a:lstStyle/>
                    <a:p>
                      <a:pPr indent="0" lvl="0" marL="0" rtl="0" algn="ctr">
                        <a:lnSpc>
                          <a:spcPct val="100000"/>
                        </a:lnSpc>
                        <a:spcBef>
                          <a:spcPts val="0"/>
                        </a:spcBef>
                        <a:spcAft>
                          <a:spcPts val="0"/>
                        </a:spcAft>
                        <a:buNone/>
                      </a:pPr>
                      <a:r>
                        <a:rPr lang="en" sz="1600">
                          <a:highlight>
                            <a:srgbClr val="D5A6BD"/>
                          </a:highlight>
                          <a:latin typeface="Cairo"/>
                          <a:ea typeface="Cairo"/>
                          <a:cs typeface="Cairo"/>
                          <a:sym typeface="Cairo"/>
                        </a:rPr>
                        <a:t>Meninges</a:t>
                      </a:r>
                      <a:endParaRPr sz="1600">
                        <a:highlight>
                          <a:srgbClr val="D5A6BD"/>
                        </a:highlight>
                        <a:latin typeface="Cairo"/>
                        <a:ea typeface="Cairo"/>
                        <a:cs typeface="Cairo"/>
                        <a:sym typeface="Cairo"/>
                      </a:endParaRPr>
                    </a:p>
                  </a:txBody>
                  <a:tcPr marT="91425" marB="91425" marR="91425" marL="91425">
                    <a:lnL cap="flat" cmpd="sng" w="9525">
                      <a:solidFill>
                        <a:srgbClr val="073763"/>
                      </a:solidFill>
                      <a:prstDash val="lgDash"/>
                      <a:round/>
                      <a:headEnd len="sm" w="sm" type="none"/>
                      <a:tailEnd len="sm" w="sm" type="none"/>
                    </a:lnL>
                    <a:lnR cap="flat" cmpd="sng" w="9525">
                      <a:solidFill>
                        <a:srgbClr val="073763"/>
                      </a:solidFill>
                      <a:prstDash val="lgDash"/>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lgDash"/>
                      <a:round/>
                      <a:headEnd len="sm" w="sm" type="none"/>
                      <a:tailEnd len="sm" w="sm" type="none"/>
                    </a:lnB>
                  </a:tcPr>
                </a:tc>
                <a:tc>
                  <a:txBody>
                    <a:bodyPr>
                      <a:noAutofit/>
                    </a:bodyPr>
                    <a:lstStyle/>
                    <a:p>
                      <a:pPr indent="0" lvl="0" marL="0" rtl="0" algn="ctr">
                        <a:lnSpc>
                          <a:spcPct val="100000"/>
                        </a:lnSpc>
                        <a:spcBef>
                          <a:spcPts val="0"/>
                        </a:spcBef>
                        <a:spcAft>
                          <a:spcPts val="0"/>
                        </a:spcAft>
                        <a:buNone/>
                      </a:pPr>
                      <a:r>
                        <a:rPr lang="en" sz="1600">
                          <a:latin typeface="Cairo"/>
                          <a:ea typeface="Cairo"/>
                          <a:cs typeface="Cairo"/>
                          <a:sym typeface="Cairo"/>
                        </a:rPr>
                        <a:t>Back of head &amp;neck</a:t>
                      </a:r>
                      <a:endParaRPr sz="1600">
                        <a:latin typeface="Cairo"/>
                        <a:ea typeface="Cairo"/>
                        <a:cs typeface="Cairo"/>
                        <a:sym typeface="Cairo"/>
                      </a:endParaRPr>
                    </a:p>
                  </a:txBody>
                  <a:tcPr marT="91425" marB="91425" marR="91425" marL="91425">
                    <a:lnL cap="flat" cmpd="sng" w="9525">
                      <a:solidFill>
                        <a:srgbClr val="073763"/>
                      </a:solidFill>
                      <a:prstDash val="lgDash"/>
                      <a:round/>
                      <a:headEnd len="sm" w="sm" type="none"/>
                      <a:tailEnd len="sm" w="sm" type="none"/>
                    </a:lnL>
                    <a:lnR cap="flat" cmpd="sng" w="9525">
                      <a:solidFill>
                        <a:srgbClr val="073763"/>
                      </a:solidFill>
                      <a:prstDash val="lgDash"/>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lgDash"/>
                      <a:round/>
                      <a:headEnd len="sm" w="sm" type="none"/>
                      <a:tailEnd len="sm" w="sm" type="none"/>
                    </a:lnB>
                  </a:tcPr>
                </a:tc>
              </a:tr>
              <a:tr h="403750">
                <a:tc>
                  <a:txBody>
                    <a:bodyPr>
                      <a:noAutofit/>
                    </a:bodyPr>
                    <a:lstStyle/>
                    <a:p>
                      <a:pPr indent="0" lvl="0" marL="0" rtl="0" algn="ctr">
                        <a:lnSpc>
                          <a:spcPct val="100000"/>
                        </a:lnSpc>
                        <a:spcBef>
                          <a:spcPts val="0"/>
                        </a:spcBef>
                        <a:spcAft>
                          <a:spcPts val="0"/>
                        </a:spcAft>
                        <a:buNone/>
                      </a:pPr>
                      <a:r>
                        <a:rPr lang="en" sz="1600">
                          <a:highlight>
                            <a:srgbClr val="D5A6BD"/>
                          </a:highlight>
                          <a:latin typeface="Cairo"/>
                          <a:ea typeface="Cairo"/>
                          <a:cs typeface="Cairo"/>
                          <a:sym typeface="Cairo"/>
                        </a:rPr>
                        <a:t>Heart</a:t>
                      </a:r>
                      <a:endParaRPr sz="1600">
                        <a:highlight>
                          <a:srgbClr val="D5A6BD"/>
                        </a:highlight>
                        <a:latin typeface="Cairo"/>
                        <a:ea typeface="Cairo"/>
                        <a:cs typeface="Cairo"/>
                        <a:sym typeface="Cairo"/>
                      </a:endParaRPr>
                    </a:p>
                  </a:txBody>
                  <a:tcPr marT="91425" marB="91425" marR="91425" marL="91425">
                    <a:lnL cap="flat" cmpd="sng" w="9525">
                      <a:solidFill>
                        <a:srgbClr val="073763"/>
                      </a:solidFill>
                      <a:prstDash val="lgDash"/>
                      <a:round/>
                      <a:headEnd len="sm" w="sm" type="none"/>
                      <a:tailEnd len="sm" w="sm" type="none"/>
                    </a:lnL>
                    <a:lnR cap="flat" cmpd="sng" w="9525">
                      <a:solidFill>
                        <a:srgbClr val="073763"/>
                      </a:solidFill>
                      <a:prstDash val="lgDash"/>
                      <a:round/>
                      <a:headEnd len="sm" w="sm" type="none"/>
                      <a:tailEnd len="sm" w="sm" type="none"/>
                    </a:lnR>
                    <a:lnT cap="flat" cmpd="sng" w="9525">
                      <a:solidFill>
                        <a:srgbClr val="073763"/>
                      </a:solidFill>
                      <a:prstDash val="lgDash"/>
                      <a:round/>
                      <a:headEnd len="sm" w="sm" type="none"/>
                      <a:tailEnd len="sm" w="sm" type="none"/>
                    </a:lnT>
                    <a:lnB cap="flat" cmpd="sng" w="9525">
                      <a:solidFill>
                        <a:srgbClr val="073763"/>
                      </a:solidFill>
                      <a:prstDash val="lgDash"/>
                      <a:round/>
                      <a:headEnd len="sm" w="sm" type="none"/>
                      <a:tailEnd len="sm" w="sm" type="none"/>
                    </a:lnB>
                  </a:tcPr>
                </a:tc>
                <a:tc>
                  <a:txBody>
                    <a:bodyPr>
                      <a:noAutofit/>
                    </a:bodyPr>
                    <a:lstStyle/>
                    <a:p>
                      <a:pPr indent="0" lvl="0" marL="0" rtl="0" algn="ctr">
                        <a:lnSpc>
                          <a:spcPct val="100000"/>
                        </a:lnSpc>
                        <a:spcBef>
                          <a:spcPts val="0"/>
                        </a:spcBef>
                        <a:spcAft>
                          <a:spcPts val="0"/>
                        </a:spcAft>
                        <a:buNone/>
                      </a:pPr>
                      <a:r>
                        <a:rPr lang="en" sz="1600">
                          <a:latin typeface="Cairo"/>
                          <a:ea typeface="Cairo"/>
                          <a:cs typeface="Cairo"/>
                          <a:sym typeface="Cairo"/>
                        </a:rPr>
                        <a:t>Central chest, left inner side arm,Jaw,left shoulder</a:t>
                      </a:r>
                      <a:endParaRPr sz="1600">
                        <a:latin typeface="Cairo"/>
                        <a:ea typeface="Cairo"/>
                        <a:cs typeface="Cairo"/>
                        <a:sym typeface="Cairo"/>
                      </a:endParaRPr>
                    </a:p>
                  </a:txBody>
                  <a:tcPr marT="91425" marB="91425" marR="91425" marL="91425">
                    <a:lnL cap="flat" cmpd="sng" w="9525">
                      <a:solidFill>
                        <a:srgbClr val="073763"/>
                      </a:solidFill>
                      <a:prstDash val="lgDash"/>
                      <a:round/>
                      <a:headEnd len="sm" w="sm" type="none"/>
                      <a:tailEnd len="sm" w="sm" type="none"/>
                    </a:lnL>
                    <a:lnR cap="flat" cmpd="sng" w="9525">
                      <a:solidFill>
                        <a:srgbClr val="073763"/>
                      </a:solidFill>
                      <a:prstDash val="lgDash"/>
                      <a:round/>
                      <a:headEnd len="sm" w="sm" type="none"/>
                      <a:tailEnd len="sm" w="sm" type="none"/>
                    </a:lnR>
                    <a:lnT cap="flat" cmpd="sng" w="9525">
                      <a:solidFill>
                        <a:srgbClr val="073763"/>
                      </a:solidFill>
                      <a:prstDash val="lgDash"/>
                      <a:round/>
                      <a:headEnd len="sm" w="sm" type="none"/>
                      <a:tailEnd len="sm" w="sm" type="none"/>
                    </a:lnT>
                    <a:lnB cap="flat" cmpd="sng" w="9525">
                      <a:solidFill>
                        <a:srgbClr val="073763"/>
                      </a:solidFill>
                      <a:prstDash val="lgDash"/>
                      <a:round/>
                      <a:headEnd len="sm" w="sm" type="none"/>
                      <a:tailEnd len="sm" w="sm" type="none"/>
                    </a:lnB>
                  </a:tcPr>
                </a:tc>
              </a:tr>
              <a:tr h="403750">
                <a:tc>
                  <a:txBody>
                    <a:bodyPr>
                      <a:noAutofit/>
                    </a:bodyPr>
                    <a:lstStyle/>
                    <a:p>
                      <a:pPr indent="0" lvl="0" marL="0" rtl="0" algn="ctr">
                        <a:lnSpc>
                          <a:spcPct val="100000"/>
                        </a:lnSpc>
                        <a:spcBef>
                          <a:spcPts val="0"/>
                        </a:spcBef>
                        <a:spcAft>
                          <a:spcPts val="0"/>
                        </a:spcAft>
                        <a:buNone/>
                      </a:pPr>
                      <a:r>
                        <a:rPr lang="en" sz="1600">
                          <a:highlight>
                            <a:srgbClr val="D5A6BD"/>
                          </a:highlight>
                          <a:latin typeface="Cairo"/>
                          <a:ea typeface="Cairo"/>
                          <a:cs typeface="Cairo"/>
                          <a:sym typeface="Cairo"/>
                        </a:rPr>
                        <a:t>Diaphragm</a:t>
                      </a:r>
                      <a:endParaRPr sz="1600">
                        <a:highlight>
                          <a:srgbClr val="D5A6BD"/>
                        </a:highlight>
                        <a:latin typeface="Cairo"/>
                        <a:ea typeface="Cairo"/>
                        <a:cs typeface="Cairo"/>
                        <a:sym typeface="Cairo"/>
                      </a:endParaRPr>
                    </a:p>
                  </a:txBody>
                  <a:tcPr marT="91425" marB="91425" marR="91425" marL="91425">
                    <a:lnL cap="flat" cmpd="sng" w="9525">
                      <a:solidFill>
                        <a:srgbClr val="073763"/>
                      </a:solidFill>
                      <a:prstDash val="lgDash"/>
                      <a:round/>
                      <a:headEnd len="sm" w="sm" type="none"/>
                      <a:tailEnd len="sm" w="sm" type="none"/>
                    </a:lnL>
                    <a:lnR cap="flat" cmpd="sng" w="9525">
                      <a:solidFill>
                        <a:srgbClr val="073763"/>
                      </a:solidFill>
                      <a:prstDash val="lgDash"/>
                      <a:round/>
                      <a:headEnd len="sm" w="sm" type="none"/>
                      <a:tailEnd len="sm" w="sm" type="none"/>
                    </a:lnR>
                    <a:lnT cap="flat" cmpd="sng" w="9525">
                      <a:solidFill>
                        <a:srgbClr val="073763"/>
                      </a:solidFill>
                      <a:prstDash val="lgDash"/>
                      <a:round/>
                      <a:headEnd len="sm" w="sm" type="none"/>
                      <a:tailEnd len="sm" w="sm" type="none"/>
                    </a:lnT>
                    <a:lnB cap="flat" cmpd="sng" w="9525">
                      <a:solidFill>
                        <a:srgbClr val="073763"/>
                      </a:solidFill>
                      <a:prstDash val="lgDash"/>
                      <a:round/>
                      <a:headEnd len="sm" w="sm" type="none"/>
                      <a:tailEnd len="sm" w="sm" type="none"/>
                    </a:lnB>
                  </a:tcPr>
                </a:tc>
                <a:tc>
                  <a:txBody>
                    <a:bodyPr>
                      <a:noAutofit/>
                    </a:bodyPr>
                    <a:lstStyle/>
                    <a:p>
                      <a:pPr indent="0" lvl="0" marL="0" rtl="0" algn="ctr">
                        <a:lnSpc>
                          <a:spcPct val="100000"/>
                        </a:lnSpc>
                        <a:spcBef>
                          <a:spcPts val="0"/>
                        </a:spcBef>
                        <a:spcAft>
                          <a:spcPts val="0"/>
                        </a:spcAft>
                        <a:buNone/>
                      </a:pPr>
                      <a:r>
                        <a:rPr lang="en" sz="1600">
                          <a:latin typeface="Cairo"/>
                          <a:ea typeface="Cairo"/>
                          <a:cs typeface="Cairo"/>
                          <a:sym typeface="Cairo"/>
                        </a:rPr>
                        <a:t>Shoulder tip</a:t>
                      </a:r>
                      <a:endParaRPr sz="1600">
                        <a:latin typeface="Cairo"/>
                        <a:ea typeface="Cairo"/>
                        <a:cs typeface="Cairo"/>
                        <a:sym typeface="Cairo"/>
                      </a:endParaRPr>
                    </a:p>
                  </a:txBody>
                  <a:tcPr marT="91425" marB="91425" marR="91425" marL="91425">
                    <a:lnL cap="flat" cmpd="sng" w="9525">
                      <a:solidFill>
                        <a:srgbClr val="073763"/>
                      </a:solidFill>
                      <a:prstDash val="lgDash"/>
                      <a:round/>
                      <a:headEnd len="sm" w="sm" type="none"/>
                      <a:tailEnd len="sm" w="sm" type="none"/>
                    </a:lnL>
                    <a:lnR cap="flat" cmpd="sng" w="9525">
                      <a:solidFill>
                        <a:srgbClr val="073763"/>
                      </a:solidFill>
                      <a:prstDash val="lgDash"/>
                      <a:round/>
                      <a:headEnd len="sm" w="sm" type="none"/>
                      <a:tailEnd len="sm" w="sm" type="none"/>
                    </a:lnR>
                    <a:lnT cap="flat" cmpd="sng" w="9525">
                      <a:solidFill>
                        <a:srgbClr val="073763"/>
                      </a:solidFill>
                      <a:prstDash val="lgDash"/>
                      <a:round/>
                      <a:headEnd len="sm" w="sm" type="none"/>
                      <a:tailEnd len="sm" w="sm" type="none"/>
                    </a:lnT>
                    <a:lnB cap="flat" cmpd="sng" w="9525">
                      <a:solidFill>
                        <a:srgbClr val="073763"/>
                      </a:solidFill>
                      <a:prstDash val="lgDash"/>
                      <a:round/>
                      <a:headEnd len="sm" w="sm" type="none"/>
                      <a:tailEnd len="sm" w="sm" type="none"/>
                    </a:lnB>
                  </a:tcPr>
                </a:tc>
              </a:tr>
              <a:tr h="403750">
                <a:tc>
                  <a:txBody>
                    <a:bodyPr>
                      <a:noAutofit/>
                    </a:bodyPr>
                    <a:lstStyle/>
                    <a:p>
                      <a:pPr indent="0" lvl="0" marL="0" rtl="0" algn="ctr">
                        <a:lnSpc>
                          <a:spcPct val="100000"/>
                        </a:lnSpc>
                        <a:spcBef>
                          <a:spcPts val="0"/>
                        </a:spcBef>
                        <a:spcAft>
                          <a:spcPts val="0"/>
                        </a:spcAft>
                        <a:buNone/>
                      </a:pPr>
                      <a:r>
                        <a:rPr lang="en" sz="1600">
                          <a:latin typeface="Cairo"/>
                          <a:ea typeface="Cairo"/>
                          <a:cs typeface="Cairo"/>
                          <a:sym typeface="Cairo"/>
                        </a:rPr>
                        <a:t>Esophagus</a:t>
                      </a:r>
                      <a:endParaRPr sz="1600">
                        <a:latin typeface="Cairo"/>
                        <a:ea typeface="Cairo"/>
                        <a:cs typeface="Cairo"/>
                        <a:sym typeface="Cairo"/>
                      </a:endParaRPr>
                    </a:p>
                  </a:txBody>
                  <a:tcPr marT="91425" marB="91425" marR="91425" marL="91425">
                    <a:lnL cap="flat" cmpd="sng" w="9525">
                      <a:solidFill>
                        <a:srgbClr val="073763"/>
                      </a:solidFill>
                      <a:prstDash val="lgDash"/>
                      <a:round/>
                      <a:headEnd len="sm" w="sm" type="none"/>
                      <a:tailEnd len="sm" w="sm" type="none"/>
                    </a:lnL>
                    <a:lnR cap="flat" cmpd="sng" w="9525">
                      <a:solidFill>
                        <a:srgbClr val="073763"/>
                      </a:solidFill>
                      <a:prstDash val="lgDash"/>
                      <a:round/>
                      <a:headEnd len="sm" w="sm" type="none"/>
                      <a:tailEnd len="sm" w="sm" type="none"/>
                    </a:lnR>
                    <a:lnT cap="flat" cmpd="sng" w="9525">
                      <a:solidFill>
                        <a:srgbClr val="073763"/>
                      </a:solidFill>
                      <a:prstDash val="lgDash"/>
                      <a:round/>
                      <a:headEnd len="sm" w="sm" type="none"/>
                      <a:tailEnd len="sm" w="sm" type="none"/>
                    </a:lnT>
                    <a:lnB cap="flat" cmpd="sng" w="9525">
                      <a:solidFill>
                        <a:srgbClr val="073763"/>
                      </a:solidFill>
                      <a:prstDash val="lgDash"/>
                      <a:round/>
                      <a:headEnd len="sm" w="sm" type="none"/>
                      <a:tailEnd len="sm" w="sm" type="none"/>
                    </a:lnB>
                  </a:tcPr>
                </a:tc>
                <a:tc>
                  <a:txBody>
                    <a:bodyPr>
                      <a:noAutofit/>
                    </a:bodyPr>
                    <a:lstStyle/>
                    <a:p>
                      <a:pPr indent="0" lvl="0" marL="0" rtl="0" algn="ctr">
                        <a:lnSpc>
                          <a:spcPct val="100000"/>
                        </a:lnSpc>
                        <a:spcBef>
                          <a:spcPts val="0"/>
                        </a:spcBef>
                        <a:spcAft>
                          <a:spcPts val="0"/>
                        </a:spcAft>
                        <a:buNone/>
                      </a:pPr>
                      <a:r>
                        <a:rPr lang="en" sz="1600">
                          <a:latin typeface="Cairo"/>
                          <a:ea typeface="Cairo"/>
                          <a:cs typeface="Cairo"/>
                          <a:sym typeface="Cairo"/>
                        </a:rPr>
                        <a:t>Behind sternum</a:t>
                      </a:r>
                      <a:endParaRPr sz="1600">
                        <a:latin typeface="Cairo"/>
                        <a:ea typeface="Cairo"/>
                        <a:cs typeface="Cairo"/>
                        <a:sym typeface="Cairo"/>
                      </a:endParaRPr>
                    </a:p>
                  </a:txBody>
                  <a:tcPr marT="91425" marB="91425" marR="91425" marL="91425">
                    <a:lnL cap="flat" cmpd="sng" w="9525">
                      <a:solidFill>
                        <a:srgbClr val="073763"/>
                      </a:solidFill>
                      <a:prstDash val="lgDash"/>
                      <a:round/>
                      <a:headEnd len="sm" w="sm" type="none"/>
                      <a:tailEnd len="sm" w="sm" type="none"/>
                    </a:lnL>
                    <a:lnR cap="flat" cmpd="sng" w="9525">
                      <a:solidFill>
                        <a:srgbClr val="073763"/>
                      </a:solidFill>
                      <a:prstDash val="lgDash"/>
                      <a:round/>
                      <a:headEnd len="sm" w="sm" type="none"/>
                      <a:tailEnd len="sm" w="sm" type="none"/>
                    </a:lnR>
                    <a:lnT cap="flat" cmpd="sng" w="9525">
                      <a:solidFill>
                        <a:srgbClr val="073763"/>
                      </a:solidFill>
                      <a:prstDash val="lgDash"/>
                      <a:round/>
                      <a:headEnd len="sm" w="sm" type="none"/>
                      <a:tailEnd len="sm" w="sm" type="none"/>
                    </a:lnT>
                    <a:lnB cap="flat" cmpd="sng" w="9525">
                      <a:solidFill>
                        <a:srgbClr val="073763"/>
                      </a:solidFill>
                      <a:prstDash val="lgDash"/>
                      <a:round/>
                      <a:headEnd len="sm" w="sm" type="none"/>
                      <a:tailEnd len="sm" w="sm" type="none"/>
                    </a:lnB>
                  </a:tcPr>
                </a:tc>
              </a:tr>
              <a:tr h="403750">
                <a:tc>
                  <a:txBody>
                    <a:bodyPr>
                      <a:noAutofit/>
                    </a:bodyPr>
                    <a:lstStyle/>
                    <a:p>
                      <a:pPr indent="0" lvl="0" marL="0" rtl="0" algn="ctr">
                        <a:lnSpc>
                          <a:spcPct val="100000"/>
                        </a:lnSpc>
                        <a:spcBef>
                          <a:spcPts val="0"/>
                        </a:spcBef>
                        <a:spcAft>
                          <a:spcPts val="0"/>
                        </a:spcAft>
                        <a:buNone/>
                      </a:pPr>
                      <a:r>
                        <a:rPr lang="en" sz="1600">
                          <a:latin typeface="Cairo"/>
                          <a:ea typeface="Cairo"/>
                          <a:cs typeface="Cairo"/>
                          <a:sym typeface="Cairo"/>
                        </a:rPr>
                        <a:t>Stomach, duodenum</a:t>
                      </a:r>
                      <a:endParaRPr sz="1600">
                        <a:latin typeface="Cairo"/>
                        <a:ea typeface="Cairo"/>
                        <a:cs typeface="Cairo"/>
                        <a:sym typeface="Cairo"/>
                      </a:endParaRPr>
                    </a:p>
                  </a:txBody>
                  <a:tcPr marT="91425" marB="91425" marR="91425" marL="91425">
                    <a:lnL cap="flat" cmpd="sng" w="9525">
                      <a:solidFill>
                        <a:srgbClr val="073763"/>
                      </a:solidFill>
                      <a:prstDash val="lgDash"/>
                      <a:round/>
                      <a:headEnd len="sm" w="sm" type="none"/>
                      <a:tailEnd len="sm" w="sm" type="none"/>
                    </a:lnL>
                    <a:lnR cap="flat" cmpd="sng" w="9525">
                      <a:solidFill>
                        <a:srgbClr val="073763"/>
                      </a:solidFill>
                      <a:prstDash val="lgDash"/>
                      <a:round/>
                      <a:headEnd len="sm" w="sm" type="none"/>
                      <a:tailEnd len="sm" w="sm" type="none"/>
                    </a:lnR>
                    <a:lnT cap="flat" cmpd="sng" w="9525">
                      <a:solidFill>
                        <a:srgbClr val="073763"/>
                      </a:solidFill>
                      <a:prstDash val="lgDash"/>
                      <a:round/>
                      <a:headEnd len="sm" w="sm" type="none"/>
                      <a:tailEnd len="sm" w="sm" type="none"/>
                    </a:lnT>
                    <a:lnB cap="flat" cmpd="sng" w="9525">
                      <a:solidFill>
                        <a:srgbClr val="073763"/>
                      </a:solidFill>
                      <a:prstDash val="lgDash"/>
                      <a:round/>
                      <a:headEnd len="sm" w="sm" type="none"/>
                      <a:tailEnd len="sm" w="sm" type="none"/>
                    </a:lnB>
                  </a:tcPr>
                </a:tc>
                <a:tc>
                  <a:txBody>
                    <a:bodyPr>
                      <a:noAutofit/>
                    </a:bodyPr>
                    <a:lstStyle/>
                    <a:p>
                      <a:pPr indent="0" lvl="0" marL="0" rtl="0" algn="ctr">
                        <a:lnSpc>
                          <a:spcPct val="100000"/>
                        </a:lnSpc>
                        <a:spcBef>
                          <a:spcPts val="0"/>
                        </a:spcBef>
                        <a:spcAft>
                          <a:spcPts val="0"/>
                        </a:spcAft>
                        <a:buNone/>
                      </a:pPr>
                      <a:r>
                        <a:rPr lang="en" sz="1600">
                          <a:latin typeface="Cairo"/>
                          <a:ea typeface="Cairo"/>
                          <a:cs typeface="Cairo"/>
                          <a:sym typeface="Cairo"/>
                        </a:rPr>
                        <a:t>Epigastrium</a:t>
                      </a:r>
                      <a:endParaRPr sz="1600">
                        <a:latin typeface="Cairo"/>
                        <a:ea typeface="Cairo"/>
                        <a:cs typeface="Cairo"/>
                        <a:sym typeface="Cairo"/>
                      </a:endParaRPr>
                    </a:p>
                  </a:txBody>
                  <a:tcPr marT="91425" marB="91425" marR="91425" marL="91425">
                    <a:lnL cap="flat" cmpd="sng" w="9525">
                      <a:solidFill>
                        <a:srgbClr val="073763"/>
                      </a:solidFill>
                      <a:prstDash val="lgDash"/>
                      <a:round/>
                      <a:headEnd len="sm" w="sm" type="none"/>
                      <a:tailEnd len="sm" w="sm" type="none"/>
                    </a:lnL>
                    <a:lnR cap="flat" cmpd="sng" w="9525">
                      <a:solidFill>
                        <a:srgbClr val="073763"/>
                      </a:solidFill>
                      <a:prstDash val="lgDash"/>
                      <a:round/>
                      <a:headEnd len="sm" w="sm" type="none"/>
                      <a:tailEnd len="sm" w="sm" type="none"/>
                    </a:lnR>
                    <a:lnT cap="flat" cmpd="sng" w="9525">
                      <a:solidFill>
                        <a:srgbClr val="073763"/>
                      </a:solidFill>
                      <a:prstDash val="lgDash"/>
                      <a:round/>
                      <a:headEnd len="sm" w="sm" type="none"/>
                      <a:tailEnd len="sm" w="sm" type="none"/>
                    </a:lnT>
                    <a:lnB cap="flat" cmpd="sng" w="9525">
                      <a:solidFill>
                        <a:srgbClr val="073763"/>
                      </a:solidFill>
                      <a:prstDash val="lgDash"/>
                      <a:round/>
                      <a:headEnd len="sm" w="sm" type="none"/>
                      <a:tailEnd len="sm" w="sm" type="none"/>
                    </a:lnB>
                  </a:tcPr>
                </a:tc>
              </a:tr>
              <a:tr h="403750">
                <a:tc>
                  <a:txBody>
                    <a:bodyPr>
                      <a:noAutofit/>
                    </a:bodyPr>
                    <a:lstStyle/>
                    <a:p>
                      <a:pPr indent="0" lvl="0" marL="0" rtl="0" algn="ctr">
                        <a:lnSpc>
                          <a:spcPct val="100000"/>
                        </a:lnSpc>
                        <a:spcBef>
                          <a:spcPts val="0"/>
                        </a:spcBef>
                        <a:spcAft>
                          <a:spcPts val="0"/>
                        </a:spcAft>
                        <a:buNone/>
                      </a:pPr>
                      <a:r>
                        <a:rPr lang="en" sz="1600">
                          <a:latin typeface="Cairo"/>
                          <a:ea typeface="Cairo"/>
                          <a:cs typeface="Cairo"/>
                          <a:sym typeface="Cairo"/>
                        </a:rPr>
                        <a:t>Small bowel, pancreas</a:t>
                      </a:r>
                      <a:endParaRPr sz="1600">
                        <a:latin typeface="Cairo"/>
                        <a:ea typeface="Cairo"/>
                        <a:cs typeface="Cairo"/>
                        <a:sym typeface="Cairo"/>
                      </a:endParaRPr>
                    </a:p>
                  </a:txBody>
                  <a:tcPr marT="91425" marB="91425" marR="91425" marL="91425">
                    <a:lnL cap="flat" cmpd="sng" w="9525">
                      <a:solidFill>
                        <a:srgbClr val="073763"/>
                      </a:solidFill>
                      <a:prstDash val="lgDash"/>
                      <a:round/>
                      <a:headEnd len="sm" w="sm" type="none"/>
                      <a:tailEnd len="sm" w="sm" type="none"/>
                    </a:lnL>
                    <a:lnR cap="flat" cmpd="sng" w="9525">
                      <a:solidFill>
                        <a:srgbClr val="073763"/>
                      </a:solidFill>
                      <a:prstDash val="lgDash"/>
                      <a:round/>
                      <a:headEnd len="sm" w="sm" type="none"/>
                      <a:tailEnd len="sm" w="sm" type="none"/>
                    </a:lnR>
                    <a:lnT cap="flat" cmpd="sng" w="9525">
                      <a:solidFill>
                        <a:srgbClr val="073763"/>
                      </a:solidFill>
                      <a:prstDash val="lgDash"/>
                      <a:round/>
                      <a:headEnd len="sm" w="sm" type="none"/>
                      <a:tailEnd len="sm" w="sm" type="none"/>
                    </a:lnT>
                    <a:lnB cap="flat" cmpd="sng" w="9525">
                      <a:solidFill>
                        <a:srgbClr val="073763"/>
                      </a:solidFill>
                      <a:prstDash val="lgDash"/>
                      <a:round/>
                      <a:headEnd len="sm" w="sm" type="none"/>
                      <a:tailEnd len="sm" w="sm" type="none"/>
                    </a:lnB>
                  </a:tcPr>
                </a:tc>
                <a:tc>
                  <a:txBody>
                    <a:bodyPr>
                      <a:noAutofit/>
                    </a:bodyPr>
                    <a:lstStyle/>
                    <a:p>
                      <a:pPr indent="0" lvl="0" marL="0" rtl="0" algn="ctr">
                        <a:lnSpc>
                          <a:spcPct val="100000"/>
                        </a:lnSpc>
                        <a:spcBef>
                          <a:spcPts val="0"/>
                        </a:spcBef>
                        <a:spcAft>
                          <a:spcPts val="0"/>
                        </a:spcAft>
                        <a:buNone/>
                      </a:pPr>
                      <a:r>
                        <a:rPr lang="en" sz="1600">
                          <a:latin typeface="Cairo"/>
                          <a:ea typeface="Cairo"/>
                          <a:cs typeface="Cairo"/>
                          <a:sym typeface="Cairo"/>
                        </a:rPr>
                        <a:t>Around umbilicus</a:t>
                      </a:r>
                      <a:endParaRPr sz="1600">
                        <a:latin typeface="Cairo"/>
                        <a:ea typeface="Cairo"/>
                        <a:cs typeface="Cairo"/>
                        <a:sym typeface="Cairo"/>
                      </a:endParaRPr>
                    </a:p>
                  </a:txBody>
                  <a:tcPr marT="91425" marB="91425" marR="91425" marL="91425">
                    <a:lnL cap="flat" cmpd="sng" w="9525">
                      <a:solidFill>
                        <a:srgbClr val="073763"/>
                      </a:solidFill>
                      <a:prstDash val="lgDash"/>
                      <a:round/>
                      <a:headEnd len="sm" w="sm" type="none"/>
                      <a:tailEnd len="sm" w="sm" type="none"/>
                    </a:lnL>
                    <a:lnR cap="flat" cmpd="sng" w="9525">
                      <a:solidFill>
                        <a:srgbClr val="073763"/>
                      </a:solidFill>
                      <a:prstDash val="lgDash"/>
                      <a:round/>
                      <a:headEnd len="sm" w="sm" type="none"/>
                      <a:tailEnd len="sm" w="sm" type="none"/>
                    </a:lnR>
                    <a:lnT cap="flat" cmpd="sng" w="9525">
                      <a:solidFill>
                        <a:srgbClr val="073763"/>
                      </a:solidFill>
                      <a:prstDash val="lgDash"/>
                      <a:round/>
                      <a:headEnd len="sm" w="sm" type="none"/>
                      <a:tailEnd len="sm" w="sm" type="none"/>
                    </a:lnT>
                    <a:lnB cap="flat" cmpd="sng" w="9525">
                      <a:solidFill>
                        <a:srgbClr val="073763"/>
                      </a:solidFill>
                      <a:prstDash val="lgDash"/>
                      <a:round/>
                      <a:headEnd len="sm" w="sm" type="none"/>
                      <a:tailEnd len="sm" w="sm" type="none"/>
                    </a:lnB>
                  </a:tcPr>
                </a:tc>
              </a:tr>
              <a:tr h="403750">
                <a:tc>
                  <a:txBody>
                    <a:bodyPr>
                      <a:noAutofit/>
                    </a:bodyPr>
                    <a:lstStyle/>
                    <a:p>
                      <a:pPr indent="0" lvl="0" marL="0" rtl="0" algn="ctr">
                        <a:lnSpc>
                          <a:spcPct val="100000"/>
                        </a:lnSpc>
                        <a:spcBef>
                          <a:spcPts val="0"/>
                        </a:spcBef>
                        <a:spcAft>
                          <a:spcPts val="0"/>
                        </a:spcAft>
                        <a:buNone/>
                      </a:pPr>
                      <a:r>
                        <a:rPr lang="en" sz="1600">
                          <a:latin typeface="Cairo"/>
                          <a:ea typeface="Cairo"/>
                          <a:cs typeface="Cairo"/>
                          <a:sym typeface="Cairo"/>
                        </a:rPr>
                        <a:t>Large bowel, bladder</a:t>
                      </a:r>
                      <a:endParaRPr sz="1600">
                        <a:latin typeface="Cairo"/>
                        <a:ea typeface="Cairo"/>
                        <a:cs typeface="Cairo"/>
                        <a:sym typeface="Cairo"/>
                      </a:endParaRPr>
                    </a:p>
                  </a:txBody>
                  <a:tcPr marT="91425" marB="91425" marR="91425" marL="91425">
                    <a:lnL cap="flat" cmpd="sng" w="9525">
                      <a:solidFill>
                        <a:srgbClr val="073763"/>
                      </a:solidFill>
                      <a:prstDash val="lgDash"/>
                      <a:round/>
                      <a:headEnd len="sm" w="sm" type="none"/>
                      <a:tailEnd len="sm" w="sm" type="none"/>
                    </a:lnL>
                    <a:lnR cap="flat" cmpd="sng" w="9525">
                      <a:solidFill>
                        <a:srgbClr val="073763"/>
                      </a:solidFill>
                      <a:prstDash val="lgDash"/>
                      <a:round/>
                      <a:headEnd len="sm" w="sm" type="none"/>
                      <a:tailEnd len="sm" w="sm" type="none"/>
                    </a:lnR>
                    <a:lnT cap="flat" cmpd="sng" w="9525">
                      <a:solidFill>
                        <a:srgbClr val="073763"/>
                      </a:solidFill>
                      <a:prstDash val="lgDash"/>
                      <a:round/>
                      <a:headEnd len="sm" w="sm" type="none"/>
                      <a:tailEnd len="sm" w="sm" type="none"/>
                    </a:lnT>
                    <a:lnB cap="flat" cmpd="sng" w="9525">
                      <a:solidFill>
                        <a:srgbClr val="073763"/>
                      </a:solidFill>
                      <a:prstDash val="lgDash"/>
                      <a:round/>
                      <a:headEnd len="sm" w="sm" type="none"/>
                      <a:tailEnd len="sm" w="sm" type="none"/>
                    </a:lnB>
                  </a:tcPr>
                </a:tc>
                <a:tc>
                  <a:txBody>
                    <a:bodyPr>
                      <a:noAutofit/>
                    </a:bodyPr>
                    <a:lstStyle/>
                    <a:p>
                      <a:pPr indent="0" lvl="0" marL="0" rtl="0" algn="ctr">
                        <a:lnSpc>
                          <a:spcPct val="100000"/>
                        </a:lnSpc>
                        <a:spcBef>
                          <a:spcPts val="0"/>
                        </a:spcBef>
                        <a:spcAft>
                          <a:spcPts val="0"/>
                        </a:spcAft>
                        <a:buNone/>
                      </a:pPr>
                      <a:r>
                        <a:rPr lang="en" sz="1600">
                          <a:latin typeface="Cairo"/>
                          <a:ea typeface="Cairo"/>
                          <a:cs typeface="Cairo"/>
                          <a:sym typeface="Cairo"/>
                        </a:rPr>
                        <a:t>Lower abdomen</a:t>
                      </a:r>
                      <a:endParaRPr sz="1600">
                        <a:latin typeface="Cairo"/>
                        <a:ea typeface="Cairo"/>
                        <a:cs typeface="Cairo"/>
                        <a:sym typeface="Cairo"/>
                      </a:endParaRPr>
                    </a:p>
                  </a:txBody>
                  <a:tcPr marT="91425" marB="91425" marR="91425" marL="91425">
                    <a:lnL cap="flat" cmpd="sng" w="9525">
                      <a:solidFill>
                        <a:srgbClr val="073763"/>
                      </a:solidFill>
                      <a:prstDash val="lgDash"/>
                      <a:round/>
                      <a:headEnd len="sm" w="sm" type="none"/>
                      <a:tailEnd len="sm" w="sm" type="none"/>
                    </a:lnL>
                    <a:lnR cap="flat" cmpd="sng" w="9525">
                      <a:solidFill>
                        <a:srgbClr val="073763"/>
                      </a:solidFill>
                      <a:prstDash val="lgDash"/>
                      <a:round/>
                      <a:headEnd len="sm" w="sm" type="none"/>
                      <a:tailEnd len="sm" w="sm" type="none"/>
                    </a:lnR>
                    <a:lnT cap="flat" cmpd="sng" w="9525">
                      <a:solidFill>
                        <a:srgbClr val="073763"/>
                      </a:solidFill>
                      <a:prstDash val="lgDash"/>
                      <a:round/>
                      <a:headEnd len="sm" w="sm" type="none"/>
                      <a:tailEnd len="sm" w="sm" type="none"/>
                    </a:lnT>
                    <a:lnB cap="flat" cmpd="sng" w="9525">
                      <a:solidFill>
                        <a:srgbClr val="073763"/>
                      </a:solidFill>
                      <a:prstDash val="lgDash"/>
                      <a:round/>
                      <a:headEnd len="sm" w="sm" type="none"/>
                      <a:tailEnd len="sm" w="sm" type="none"/>
                    </a:lnB>
                  </a:tcPr>
                </a:tc>
              </a:tr>
              <a:tr h="403750">
                <a:tc>
                  <a:txBody>
                    <a:bodyPr>
                      <a:noAutofit/>
                    </a:bodyPr>
                    <a:lstStyle/>
                    <a:p>
                      <a:pPr indent="0" lvl="0" marL="0" rtl="0" algn="ctr">
                        <a:lnSpc>
                          <a:spcPct val="100000"/>
                        </a:lnSpc>
                        <a:spcBef>
                          <a:spcPts val="0"/>
                        </a:spcBef>
                        <a:spcAft>
                          <a:spcPts val="0"/>
                        </a:spcAft>
                        <a:buNone/>
                      </a:pPr>
                      <a:r>
                        <a:rPr lang="en" sz="1600">
                          <a:highlight>
                            <a:srgbClr val="D5A6BD"/>
                          </a:highlight>
                          <a:latin typeface="Cairo"/>
                          <a:ea typeface="Cairo"/>
                          <a:cs typeface="Cairo"/>
                          <a:sym typeface="Cairo"/>
                        </a:rPr>
                        <a:t>Kidney</a:t>
                      </a:r>
                      <a:endParaRPr sz="1600">
                        <a:highlight>
                          <a:srgbClr val="D5A6BD"/>
                        </a:highlight>
                        <a:latin typeface="Cairo"/>
                        <a:ea typeface="Cairo"/>
                        <a:cs typeface="Cairo"/>
                        <a:sym typeface="Cairo"/>
                      </a:endParaRPr>
                    </a:p>
                  </a:txBody>
                  <a:tcPr marT="91425" marB="91425" marR="91425" marL="91425">
                    <a:lnL cap="flat" cmpd="sng" w="9525">
                      <a:solidFill>
                        <a:srgbClr val="073763"/>
                      </a:solidFill>
                      <a:prstDash val="lgDash"/>
                      <a:round/>
                      <a:headEnd len="sm" w="sm" type="none"/>
                      <a:tailEnd len="sm" w="sm" type="none"/>
                    </a:lnL>
                    <a:lnR cap="flat" cmpd="sng" w="9525">
                      <a:solidFill>
                        <a:srgbClr val="073763"/>
                      </a:solidFill>
                      <a:prstDash val="lgDash"/>
                      <a:round/>
                      <a:headEnd len="sm" w="sm" type="none"/>
                      <a:tailEnd len="sm" w="sm" type="none"/>
                    </a:lnR>
                    <a:lnT cap="flat" cmpd="sng" w="9525">
                      <a:solidFill>
                        <a:srgbClr val="073763"/>
                      </a:solidFill>
                      <a:prstDash val="lgDash"/>
                      <a:round/>
                      <a:headEnd len="sm" w="sm" type="none"/>
                      <a:tailEnd len="sm" w="sm" type="none"/>
                    </a:lnT>
                    <a:lnB cap="flat" cmpd="sng" w="9525">
                      <a:solidFill>
                        <a:srgbClr val="073763"/>
                      </a:solidFill>
                      <a:prstDash val="lgDash"/>
                      <a:round/>
                      <a:headEnd len="sm" w="sm" type="none"/>
                      <a:tailEnd len="sm" w="sm" type="none"/>
                    </a:lnB>
                  </a:tcPr>
                </a:tc>
                <a:tc>
                  <a:txBody>
                    <a:bodyPr>
                      <a:noAutofit/>
                    </a:bodyPr>
                    <a:lstStyle/>
                    <a:p>
                      <a:pPr indent="0" lvl="0" marL="0" rtl="0" algn="ctr">
                        <a:lnSpc>
                          <a:spcPct val="100000"/>
                        </a:lnSpc>
                        <a:spcBef>
                          <a:spcPts val="0"/>
                        </a:spcBef>
                        <a:spcAft>
                          <a:spcPts val="0"/>
                        </a:spcAft>
                        <a:buNone/>
                      </a:pPr>
                      <a:r>
                        <a:rPr lang="en" sz="1600">
                          <a:latin typeface="Cairo"/>
                          <a:ea typeface="Cairo"/>
                          <a:cs typeface="Cairo"/>
                          <a:sym typeface="Cairo"/>
                        </a:rPr>
                        <a:t>Loin</a:t>
                      </a:r>
                      <a:endParaRPr sz="1600">
                        <a:latin typeface="Cairo"/>
                        <a:ea typeface="Cairo"/>
                        <a:cs typeface="Cairo"/>
                        <a:sym typeface="Cairo"/>
                      </a:endParaRPr>
                    </a:p>
                  </a:txBody>
                  <a:tcPr marT="91425" marB="91425" marR="91425" marL="91425">
                    <a:lnL cap="flat" cmpd="sng" w="9525">
                      <a:solidFill>
                        <a:srgbClr val="073763"/>
                      </a:solidFill>
                      <a:prstDash val="lgDash"/>
                      <a:round/>
                      <a:headEnd len="sm" w="sm" type="none"/>
                      <a:tailEnd len="sm" w="sm" type="none"/>
                    </a:lnL>
                    <a:lnR cap="flat" cmpd="sng" w="9525">
                      <a:solidFill>
                        <a:srgbClr val="073763"/>
                      </a:solidFill>
                      <a:prstDash val="lgDash"/>
                      <a:round/>
                      <a:headEnd len="sm" w="sm" type="none"/>
                      <a:tailEnd len="sm" w="sm" type="none"/>
                    </a:lnR>
                    <a:lnT cap="flat" cmpd="sng" w="9525">
                      <a:solidFill>
                        <a:srgbClr val="073763"/>
                      </a:solidFill>
                      <a:prstDash val="lgDash"/>
                      <a:round/>
                      <a:headEnd len="sm" w="sm" type="none"/>
                      <a:tailEnd len="sm" w="sm" type="none"/>
                    </a:lnT>
                    <a:lnB cap="flat" cmpd="sng" w="9525">
                      <a:solidFill>
                        <a:srgbClr val="073763"/>
                      </a:solidFill>
                      <a:prstDash val="lgDash"/>
                      <a:round/>
                      <a:headEnd len="sm" w="sm" type="none"/>
                      <a:tailEnd len="sm" w="sm" type="none"/>
                    </a:lnB>
                  </a:tcPr>
                </a:tc>
              </a:tr>
              <a:tr h="403750">
                <a:tc>
                  <a:txBody>
                    <a:bodyPr>
                      <a:noAutofit/>
                    </a:bodyPr>
                    <a:lstStyle/>
                    <a:p>
                      <a:pPr indent="0" lvl="0" marL="0" rtl="0" algn="ctr">
                        <a:lnSpc>
                          <a:spcPct val="100000"/>
                        </a:lnSpc>
                        <a:spcBef>
                          <a:spcPts val="0"/>
                        </a:spcBef>
                        <a:spcAft>
                          <a:spcPts val="0"/>
                        </a:spcAft>
                        <a:buNone/>
                      </a:pPr>
                      <a:r>
                        <a:rPr lang="en" sz="1600">
                          <a:highlight>
                            <a:srgbClr val="D5A6BD"/>
                          </a:highlight>
                          <a:latin typeface="Cairo"/>
                          <a:ea typeface="Cairo"/>
                          <a:cs typeface="Cairo"/>
                          <a:sym typeface="Cairo"/>
                        </a:rPr>
                        <a:t>Ureter</a:t>
                      </a:r>
                      <a:endParaRPr sz="1600">
                        <a:highlight>
                          <a:srgbClr val="D5A6BD"/>
                        </a:highlight>
                        <a:latin typeface="Cairo"/>
                        <a:ea typeface="Cairo"/>
                        <a:cs typeface="Cairo"/>
                        <a:sym typeface="Cairo"/>
                      </a:endParaRPr>
                    </a:p>
                  </a:txBody>
                  <a:tcPr marT="91425" marB="91425" marR="91425" marL="91425">
                    <a:lnL cap="flat" cmpd="sng" w="9525">
                      <a:solidFill>
                        <a:srgbClr val="073763"/>
                      </a:solidFill>
                      <a:prstDash val="lgDash"/>
                      <a:round/>
                      <a:headEnd len="sm" w="sm" type="none"/>
                      <a:tailEnd len="sm" w="sm" type="none"/>
                    </a:lnL>
                    <a:lnR cap="flat" cmpd="sng" w="9525">
                      <a:solidFill>
                        <a:srgbClr val="073763"/>
                      </a:solidFill>
                      <a:prstDash val="lgDash"/>
                      <a:round/>
                      <a:headEnd len="sm" w="sm" type="none"/>
                      <a:tailEnd len="sm" w="sm" type="none"/>
                    </a:lnR>
                    <a:lnT cap="flat" cmpd="sng" w="9525">
                      <a:solidFill>
                        <a:srgbClr val="073763"/>
                      </a:solidFill>
                      <a:prstDash val="lgDash"/>
                      <a:round/>
                      <a:headEnd len="sm" w="sm" type="none"/>
                      <a:tailEnd len="sm" w="sm" type="none"/>
                    </a:lnT>
                    <a:lnB cap="flat" cmpd="sng" w="9525">
                      <a:solidFill>
                        <a:srgbClr val="073763"/>
                      </a:solidFill>
                      <a:prstDash val="lgDash"/>
                      <a:round/>
                      <a:headEnd len="sm" w="sm" type="none"/>
                      <a:tailEnd len="sm" w="sm" type="none"/>
                    </a:lnB>
                  </a:tcPr>
                </a:tc>
                <a:tc>
                  <a:txBody>
                    <a:bodyPr>
                      <a:noAutofit/>
                    </a:bodyPr>
                    <a:lstStyle/>
                    <a:p>
                      <a:pPr indent="0" lvl="0" marL="0" rtl="0" algn="ctr">
                        <a:lnSpc>
                          <a:spcPct val="100000"/>
                        </a:lnSpc>
                        <a:spcBef>
                          <a:spcPts val="0"/>
                        </a:spcBef>
                        <a:spcAft>
                          <a:spcPts val="0"/>
                        </a:spcAft>
                        <a:buNone/>
                      </a:pPr>
                      <a:r>
                        <a:rPr lang="en" sz="1600">
                          <a:latin typeface="Cairo"/>
                          <a:ea typeface="Cairo"/>
                          <a:cs typeface="Cairo"/>
                          <a:sym typeface="Cairo"/>
                        </a:rPr>
                        <a:t>Testicles</a:t>
                      </a:r>
                      <a:endParaRPr sz="1600">
                        <a:latin typeface="Cairo"/>
                        <a:ea typeface="Cairo"/>
                        <a:cs typeface="Cairo"/>
                        <a:sym typeface="Cairo"/>
                      </a:endParaRPr>
                    </a:p>
                  </a:txBody>
                  <a:tcPr marT="91425" marB="91425" marR="91425" marL="91425">
                    <a:lnL cap="flat" cmpd="sng" w="9525">
                      <a:solidFill>
                        <a:srgbClr val="073763"/>
                      </a:solidFill>
                      <a:prstDash val="lgDash"/>
                      <a:round/>
                      <a:headEnd len="sm" w="sm" type="none"/>
                      <a:tailEnd len="sm" w="sm" type="none"/>
                    </a:lnL>
                    <a:lnR cap="flat" cmpd="sng" w="9525">
                      <a:solidFill>
                        <a:srgbClr val="073763"/>
                      </a:solidFill>
                      <a:prstDash val="lgDash"/>
                      <a:round/>
                      <a:headEnd len="sm" w="sm" type="none"/>
                      <a:tailEnd len="sm" w="sm" type="none"/>
                    </a:lnR>
                    <a:lnT cap="flat" cmpd="sng" w="9525">
                      <a:solidFill>
                        <a:srgbClr val="073763"/>
                      </a:solidFill>
                      <a:prstDash val="lgDash"/>
                      <a:round/>
                      <a:headEnd len="sm" w="sm" type="none"/>
                      <a:tailEnd len="sm" w="sm" type="none"/>
                    </a:lnT>
                    <a:lnB cap="flat" cmpd="sng" w="9525">
                      <a:solidFill>
                        <a:srgbClr val="073763"/>
                      </a:solidFill>
                      <a:prstDash val="lgDash"/>
                      <a:round/>
                      <a:headEnd len="sm" w="sm" type="none"/>
                      <a:tailEnd len="sm" w="sm" type="none"/>
                    </a:lnB>
                  </a:tcPr>
                </a:tc>
              </a:tr>
              <a:tr h="403750">
                <a:tc>
                  <a:txBody>
                    <a:bodyPr>
                      <a:noAutofit/>
                    </a:bodyPr>
                    <a:lstStyle/>
                    <a:p>
                      <a:pPr indent="0" lvl="0" marL="0" rtl="0" algn="ctr">
                        <a:lnSpc>
                          <a:spcPct val="100000"/>
                        </a:lnSpc>
                        <a:spcBef>
                          <a:spcPts val="0"/>
                        </a:spcBef>
                        <a:spcAft>
                          <a:spcPts val="0"/>
                        </a:spcAft>
                        <a:buNone/>
                      </a:pPr>
                      <a:r>
                        <a:rPr lang="en" sz="1600">
                          <a:highlight>
                            <a:srgbClr val="D5A6BD"/>
                          </a:highlight>
                          <a:latin typeface="Cairo"/>
                          <a:ea typeface="Cairo"/>
                          <a:cs typeface="Cairo"/>
                          <a:sym typeface="Cairo"/>
                        </a:rPr>
                        <a:t>Trigone</a:t>
                      </a:r>
                      <a:r>
                        <a:rPr lang="en" sz="1600">
                          <a:highlight>
                            <a:srgbClr val="D5A6BD"/>
                          </a:highlight>
                          <a:latin typeface="Cairo"/>
                          <a:ea typeface="Cairo"/>
                          <a:cs typeface="Cairo"/>
                          <a:sym typeface="Cairo"/>
                        </a:rPr>
                        <a:t> of bladder</a:t>
                      </a:r>
                      <a:endParaRPr sz="1600">
                        <a:highlight>
                          <a:srgbClr val="D5A6BD"/>
                        </a:highlight>
                        <a:latin typeface="Cairo"/>
                        <a:ea typeface="Cairo"/>
                        <a:cs typeface="Cairo"/>
                        <a:sym typeface="Cairo"/>
                      </a:endParaRPr>
                    </a:p>
                  </a:txBody>
                  <a:tcPr marT="91425" marB="91425" marR="91425" marL="91425">
                    <a:lnL cap="flat" cmpd="sng" w="9525">
                      <a:solidFill>
                        <a:srgbClr val="073763"/>
                      </a:solidFill>
                      <a:prstDash val="lgDash"/>
                      <a:round/>
                      <a:headEnd len="sm" w="sm" type="none"/>
                      <a:tailEnd len="sm" w="sm" type="none"/>
                    </a:lnL>
                    <a:lnR cap="flat" cmpd="sng" w="9525">
                      <a:solidFill>
                        <a:srgbClr val="073763"/>
                      </a:solidFill>
                      <a:prstDash val="lgDash"/>
                      <a:round/>
                      <a:headEnd len="sm" w="sm" type="none"/>
                      <a:tailEnd len="sm" w="sm" type="none"/>
                    </a:lnR>
                    <a:lnT cap="flat" cmpd="sng" w="9525">
                      <a:solidFill>
                        <a:srgbClr val="073763"/>
                      </a:solidFill>
                      <a:prstDash val="lgDash"/>
                      <a:round/>
                      <a:headEnd len="sm" w="sm" type="none"/>
                      <a:tailEnd len="sm" w="sm" type="none"/>
                    </a:lnT>
                    <a:lnB cap="flat" cmpd="sng" w="9525">
                      <a:solidFill>
                        <a:srgbClr val="073763"/>
                      </a:solidFill>
                      <a:prstDash val="lgDash"/>
                      <a:round/>
                      <a:headEnd len="sm" w="sm" type="none"/>
                      <a:tailEnd len="sm" w="sm" type="none"/>
                    </a:lnB>
                  </a:tcPr>
                </a:tc>
                <a:tc>
                  <a:txBody>
                    <a:bodyPr>
                      <a:noAutofit/>
                    </a:bodyPr>
                    <a:lstStyle/>
                    <a:p>
                      <a:pPr indent="0" lvl="0" marL="0" rtl="0" algn="ctr">
                        <a:lnSpc>
                          <a:spcPct val="100000"/>
                        </a:lnSpc>
                        <a:spcBef>
                          <a:spcPts val="0"/>
                        </a:spcBef>
                        <a:spcAft>
                          <a:spcPts val="0"/>
                        </a:spcAft>
                        <a:buNone/>
                      </a:pPr>
                      <a:r>
                        <a:rPr lang="en" sz="1600">
                          <a:latin typeface="Cairo"/>
                          <a:ea typeface="Cairo"/>
                          <a:cs typeface="Cairo"/>
                          <a:sym typeface="Cairo"/>
                        </a:rPr>
                        <a:t>Tip of penis</a:t>
                      </a:r>
                      <a:endParaRPr sz="1600">
                        <a:latin typeface="Cairo"/>
                        <a:ea typeface="Cairo"/>
                        <a:cs typeface="Cairo"/>
                        <a:sym typeface="Cairo"/>
                      </a:endParaRPr>
                    </a:p>
                  </a:txBody>
                  <a:tcPr marT="91425" marB="91425" marR="91425" marL="91425">
                    <a:lnL cap="flat" cmpd="sng" w="9525">
                      <a:solidFill>
                        <a:srgbClr val="073763"/>
                      </a:solidFill>
                      <a:prstDash val="lgDash"/>
                      <a:round/>
                      <a:headEnd len="sm" w="sm" type="none"/>
                      <a:tailEnd len="sm" w="sm" type="none"/>
                    </a:lnL>
                    <a:lnR cap="flat" cmpd="sng" w="9525">
                      <a:solidFill>
                        <a:srgbClr val="073763"/>
                      </a:solidFill>
                      <a:prstDash val="lgDash"/>
                      <a:round/>
                      <a:headEnd len="sm" w="sm" type="none"/>
                      <a:tailEnd len="sm" w="sm" type="none"/>
                    </a:lnR>
                    <a:lnT cap="flat" cmpd="sng" w="9525">
                      <a:solidFill>
                        <a:srgbClr val="073763"/>
                      </a:solidFill>
                      <a:prstDash val="lgDash"/>
                      <a:round/>
                      <a:headEnd len="sm" w="sm" type="none"/>
                      <a:tailEnd len="sm" w="sm" type="none"/>
                    </a:lnT>
                    <a:lnB cap="flat" cmpd="sng" w="9525">
                      <a:solidFill>
                        <a:srgbClr val="073763"/>
                      </a:solidFill>
                      <a:prstDash val="lgDash"/>
                      <a:round/>
                      <a:headEnd len="sm" w="sm" type="none"/>
                      <a:tailEnd len="sm" w="sm" type="none"/>
                    </a:lnB>
                  </a:tcPr>
                </a:tc>
              </a:tr>
              <a:tr h="403750">
                <a:tc>
                  <a:txBody>
                    <a:bodyPr>
                      <a:noAutofit/>
                    </a:bodyPr>
                    <a:lstStyle/>
                    <a:p>
                      <a:pPr indent="0" lvl="0" marL="0" rtl="0" algn="ctr">
                        <a:lnSpc>
                          <a:spcPct val="100000"/>
                        </a:lnSpc>
                        <a:spcBef>
                          <a:spcPts val="0"/>
                        </a:spcBef>
                        <a:spcAft>
                          <a:spcPts val="0"/>
                        </a:spcAft>
                        <a:buNone/>
                      </a:pPr>
                      <a:r>
                        <a:rPr lang="en" sz="1600">
                          <a:highlight>
                            <a:srgbClr val="D5A6BD"/>
                          </a:highlight>
                          <a:latin typeface="Cairo"/>
                          <a:ea typeface="Cairo"/>
                          <a:cs typeface="Cairo"/>
                          <a:sym typeface="Cairo"/>
                        </a:rPr>
                        <a:t>Hip</a:t>
                      </a:r>
                      <a:endParaRPr sz="1600">
                        <a:highlight>
                          <a:srgbClr val="D5A6BD"/>
                        </a:highlight>
                        <a:latin typeface="Cairo"/>
                        <a:ea typeface="Cairo"/>
                        <a:cs typeface="Cairo"/>
                        <a:sym typeface="Cairo"/>
                      </a:endParaRPr>
                    </a:p>
                  </a:txBody>
                  <a:tcPr marT="91425" marB="91425" marR="91425" marL="91425">
                    <a:lnL cap="flat" cmpd="sng" w="9525">
                      <a:solidFill>
                        <a:srgbClr val="073763"/>
                      </a:solidFill>
                      <a:prstDash val="lgDash"/>
                      <a:round/>
                      <a:headEnd len="sm" w="sm" type="none"/>
                      <a:tailEnd len="sm" w="sm" type="none"/>
                    </a:lnL>
                    <a:lnR cap="flat" cmpd="sng" w="9525">
                      <a:solidFill>
                        <a:srgbClr val="073763"/>
                      </a:solidFill>
                      <a:prstDash val="lgDash"/>
                      <a:round/>
                      <a:headEnd len="sm" w="sm" type="none"/>
                      <a:tailEnd len="sm" w="sm" type="none"/>
                    </a:lnR>
                    <a:lnT cap="flat" cmpd="sng" w="9525">
                      <a:solidFill>
                        <a:srgbClr val="073763"/>
                      </a:solidFill>
                      <a:prstDash val="lgDash"/>
                      <a:round/>
                      <a:headEnd len="sm" w="sm" type="none"/>
                      <a:tailEnd len="sm" w="sm" type="none"/>
                    </a:lnT>
                    <a:lnB cap="flat" cmpd="sng" w="9525">
                      <a:solidFill>
                        <a:srgbClr val="073763"/>
                      </a:solidFill>
                      <a:prstDash val="lgDash"/>
                      <a:round/>
                      <a:headEnd len="sm" w="sm" type="none"/>
                      <a:tailEnd len="sm" w="sm" type="none"/>
                    </a:lnB>
                  </a:tcPr>
                </a:tc>
                <a:tc>
                  <a:txBody>
                    <a:bodyPr>
                      <a:noAutofit/>
                    </a:bodyPr>
                    <a:lstStyle/>
                    <a:p>
                      <a:pPr indent="0" lvl="0" marL="0" rtl="0" algn="ctr">
                        <a:lnSpc>
                          <a:spcPct val="100000"/>
                        </a:lnSpc>
                        <a:spcBef>
                          <a:spcPts val="0"/>
                        </a:spcBef>
                        <a:spcAft>
                          <a:spcPts val="0"/>
                        </a:spcAft>
                        <a:buNone/>
                      </a:pPr>
                      <a:r>
                        <a:rPr lang="en" sz="1600">
                          <a:latin typeface="Cairo"/>
                          <a:ea typeface="Cairo"/>
                          <a:cs typeface="Cairo"/>
                          <a:sym typeface="Cairo"/>
                        </a:rPr>
                        <a:t>Knee</a:t>
                      </a:r>
                      <a:endParaRPr sz="1600">
                        <a:latin typeface="Cairo"/>
                        <a:ea typeface="Cairo"/>
                        <a:cs typeface="Cairo"/>
                        <a:sym typeface="Cairo"/>
                      </a:endParaRPr>
                    </a:p>
                  </a:txBody>
                  <a:tcPr marT="91425" marB="91425" marR="91425" marL="91425">
                    <a:lnL cap="flat" cmpd="sng" w="9525">
                      <a:solidFill>
                        <a:srgbClr val="073763"/>
                      </a:solidFill>
                      <a:prstDash val="lgDash"/>
                      <a:round/>
                      <a:headEnd len="sm" w="sm" type="none"/>
                      <a:tailEnd len="sm" w="sm" type="none"/>
                    </a:lnL>
                    <a:lnR cap="flat" cmpd="sng" w="9525">
                      <a:solidFill>
                        <a:srgbClr val="073763"/>
                      </a:solidFill>
                      <a:prstDash val="lgDash"/>
                      <a:round/>
                      <a:headEnd len="sm" w="sm" type="none"/>
                      <a:tailEnd len="sm" w="sm" type="none"/>
                    </a:lnR>
                    <a:lnT cap="flat" cmpd="sng" w="9525">
                      <a:solidFill>
                        <a:srgbClr val="073763"/>
                      </a:solidFill>
                      <a:prstDash val="lgDash"/>
                      <a:round/>
                      <a:headEnd len="sm" w="sm" type="none"/>
                      <a:tailEnd len="sm" w="sm" type="none"/>
                    </a:lnT>
                    <a:lnB cap="flat" cmpd="sng" w="9525">
                      <a:solidFill>
                        <a:srgbClr val="073763"/>
                      </a:solidFill>
                      <a:prstDash val="lgDash"/>
                      <a:round/>
                      <a:headEnd len="sm" w="sm" type="none"/>
                      <a:tailEnd len="sm" w="sm" type="none"/>
                    </a:lnB>
                  </a:tcPr>
                </a:tc>
              </a:tr>
              <a:tr h="403750">
                <a:tc>
                  <a:txBody>
                    <a:bodyPr>
                      <a:noAutofit/>
                    </a:bodyPr>
                    <a:lstStyle/>
                    <a:p>
                      <a:pPr indent="0" lvl="0" marL="0" rtl="0" algn="ctr">
                        <a:lnSpc>
                          <a:spcPct val="100000"/>
                        </a:lnSpc>
                        <a:spcBef>
                          <a:spcPts val="0"/>
                        </a:spcBef>
                        <a:spcAft>
                          <a:spcPts val="0"/>
                        </a:spcAft>
                        <a:buNone/>
                      </a:pPr>
                      <a:r>
                        <a:rPr lang="en" sz="1600">
                          <a:highlight>
                            <a:srgbClr val="D5A6BD"/>
                          </a:highlight>
                          <a:latin typeface="Cairo"/>
                          <a:ea typeface="Cairo"/>
                          <a:cs typeface="Cairo"/>
                          <a:sym typeface="Cairo"/>
                        </a:rPr>
                        <a:t>Uterus</a:t>
                      </a:r>
                      <a:endParaRPr sz="1600">
                        <a:highlight>
                          <a:srgbClr val="D5A6BD"/>
                        </a:highlight>
                        <a:latin typeface="Cairo"/>
                        <a:ea typeface="Cairo"/>
                        <a:cs typeface="Cairo"/>
                        <a:sym typeface="Cairo"/>
                      </a:endParaRPr>
                    </a:p>
                  </a:txBody>
                  <a:tcPr marT="91425" marB="91425" marR="91425" marL="91425">
                    <a:lnL cap="flat" cmpd="sng" w="9525">
                      <a:solidFill>
                        <a:srgbClr val="073763"/>
                      </a:solidFill>
                      <a:prstDash val="lgDash"/>
                      <a:round/>
                      <a:headEnd len="sm" w="sm" type="none"/>
                      <a:tailEnd len="sm" w="sm" type="none"/>
                    </a:lnL>
                    <a:lnR cap="flat" cmpd="sng" w="9525">
                      <a:solidFill>
                        <a:srgbClr val="073763"/>
                      </a:solidFill>
                      <a:prstDash val="lgDash"/>
                      <a:round/>
                      <a:headEnd len="sm" w="sm" type="none"/>
                      <a:tailEnd len="sm" w="sm" type="none"/>
                    </a:lnR>
                    <a:lnT cap="flat" cmpd="sng" w="9525">
                      <a:solidFill>
                        <a:srgbClr val="073763"/>
                      </a:solidFill>
                      <a:prstDash val="lgDash"/>
                      <a:round/>
                      <a:headEnd len="sm" w="sm" type="none"/>
                      <a:tailEnd len="sm" w="sm" type="none"/>
                    </a:lnT>
                    <a:lnB cap="flat" cmpd="sng" w="9525">
                      <a:solidFill>
                        <a:srgbClr val="073763"/>
                      </a:solidFill>
                      <a:prstDash val="lgDash"/>
                      <a:round/>
                      <a:headEnd len="sm" w="sm" type="none"/>
                      <a:tailEnd len="sm" w="sm" type="none"/>
                    </a:lnB>
                  </a:tcPr>
                </a:tc>
                <a:tc>
                  <a:txBody>
                    <a:bodyPr>
                      <a:noAutofit/>
                    </a:bodyPr>
                    <a:lstStyle/>
                    <a:p>
                      <a:pPr indent="0" lvl="0" marL="0" rtl="0" algn="ctr">
                        <a:lnSpc>
                          <a:spcPct val="100000"/>
                        </a:lnSpc>
                        <a:spcBef>
                          <a:spcPts val="0"/>
                        </a:spcBef>
                        <a:spcAft>
                          <a:spcPts val="0"/>
                        </a:spcAft>
                        <a:buNone/>
                      </a:pPr>
                      <a:r>
                        <a:rPr lang="en" sz="1600">
                          <a:latin typeface="Cairo"/>
                          <a:ea typeface="Cairo"/>
                          <a:cs typeface="Cairo"/>
                          <a:sym typeface="Cairo"/>
                        </a:rPr>
                        <a:t>Low back</a:t>
                      </a:r>
                      <a:endParaRPr sz="1600">
                        <a:latin typeface="Cairo"/>
                        <a:ea typeface="Cairo"/>
                        <a:cs typeface="Cairo"/>
                        <a:sym typeface="Cairo"/>
                      </a:endParaRPr>
                    </a:p>
                  </a:txBody>
                  <a:tcPr marT="91425" marB="91425" marR="91425" marL="91425">
                    <a:lnL cap="flat" cmpd="sng" w="9525">
                      <a:solidFill>
                        <a:srgbClr val="073763"/>
                      </a:solidFill>
                      <a:prstDash val="lgDash"/>
                      <a:round/>
                      <a:headEnd len="sm" w="sm" type="none"/>
                      <a:tailEnd len="sm" w="sm" type="none"/>
                    </a:lnL>
                    <a:lnR cap="flat" cmpd="sng" w="9525">
                      <a:solidFill>
                        <a:srgbClr val="073763"/>
                      </a:solidFill>
                      <a:prstDash val="lgDash"/>
                      <a:round/>
                      <a:headEnd len="sm" w="sm" type="none"/>
                      <a:tailEnd len="sm" w="sm" type="none"/>
                    </a:lnR>
                    <a:lnT cap="flat" cmpd="sng" w="9525">
                      <a:solidFill>
                        <a:srgbClr val="073763"/>
                      </a:solidFill>
                      <a:prstDash val="lgDash"/>
                      <a:round/>
                      <a:headEnd len="sm" w="sm" type="none"/>
                      <a:tailEnd len="sm" w="sm" type="none"/>
                    </a:lnT>
                    <a:lnB cap="flat" cmpd="sng" w="9525">
                      <a:solidFill>
                        <a:srgbClr val="073763"/>
                      </a:solidFill>
                      <a:prstDash val="lgDash"/>
                      <a:round/>
                      <a:headEnd len="sm" w="sm" type="none"/>
                      <a:tailEnd len="sm" w="sm" type="none"/>
                    </a:lnB>
                  </a:tcPr>
                </a:tc>
              </a:tr>
              <a:tr h="403750">
                <a:tc>
                  <a:txBody>
                    <a:bodyPr>
                      <a:noAutofit/>
                    </a:bodyPr>
                    <a:lstStyle/>
                    <a:p>
                      <a:pPr indent="0" lvl="0" marL="0" rtl="0" algn="ctr">
                        <a:lnSpc>
                          <a:spcPct val="100000"/>
                        </a:lnSpc>
                        <a:spcBef>
                          <a:spcPts val="0"/>
                        </a:spcBef>
                        <a:spcAft>
                          <a:spcPts val="0"/>
                        </a:spcAft>
                        <a:buNone/>
                      </a:pPr>
                      <a:r>
                        <a:rPr lang="en" sz="1600">
                          <a:highlight>
                            <a:srgbClr val="D5A6BD"/>
                          </a:highlight>
                          <a:latin typeface="Cairo"/>
                          <a:ea typeface="Cairo"/>
                          <a:cs typeface="Cairo"/>
                          <a:sym typeface="Cairo"/>
                        </a:rPr>
                        <a:t>Appendix</a:t>
                      </a:r>
                      <a:endParaRPr sz="1600">
                        <a:highlight>
                          <a:srgbClr val="D5A6BD"/>
                        </a:highlight>
                        <a:latin typeface="Cairo"/>
                        <a:ea typeface="Cairo"/>
                        <a:cs typeface="Cairo"/>
                        <a:sym typeface="Cairo"/>
                      </a:endParaRPr>
                    </a:p>
                  </a:txBody>
                  <a:tcPr marT="91425" marB="91425" marR="91425" marL="91425">
                    <a:lnL cap="flat" cmpd="sng" w="9525">
                      <a:solidFill>
                        <a:srgbClr val="073763"/>
                      </a:solidFill>
                      <a:prstDash val="lgDash"/>
                      <a:round/>
                      <a:headEnd len="sm" w="sm" type="none"/>
                      <a:tailEnd len="sm" w="sm" type="none"/>
                    </a:lnL>
                    <a:lnR cap="flat" cmpd="sng" w="9525">
                      <a:solidFill>
                        <a:srgbClr val="073763"/>
                      </a:solidFill>
                      <a:prstDash val="lgDash"/>
                      <a:round/>
                      <a:headEnd len="sm" w="sm" type="none"/>
                      <a:tailEnd len="sm" w="sm" type="none"/>
                    </a:lnR>
                    <a:lnT cap="flat" cmpd="sng" w="9525">
                      <a:solidFill>
                        <a:srgbClr val="073763"/>
                      </a:solidFill>
                      <a:prstDash val="lgDash"/>
                      <a:round/>
                      <a:headEnd len="sm" w="sm" type="none"/>
                      <a:tailEnd len="sm" w="sm" type="none"/>
                    </a:lnT>
                    <a:lnB cap="flat" cmpd="sng" w="9525">
                      <a:solidFill>
                        <a:srgbClr val="073763"/>
                      </a:solidFill>
                      <a:prstDash val="lgDash"/>
                      <a:round/>
                      <a:headEnd len="sm" w="sm" type="none"/>
                      <a:tailEnd len="sm" w="sm" type="none"/>
                    </a:lnB>
                  </a:tcPr>
                </a:tc>
                <a:tc>
                  <a:txBody>
                    <a:bodyPr>
                      <a:noAutofit/>
                    </a:bodyPr>
                    <a:lstStyle/>
                    <a:p>
                      <a:pPr indent="0" lvl="0" marL="0" rtl="0" algn="ctr">
                        <a:lnSpc>
                          <a:spcPct val="100000"/>
                        </a:lnSpc>
                        <a:spcBef>
                          <a:spcPts val="0"/>
                        </a:spcBef>
                        <a:spcAft>
                          <a:spcPts val="0"/>
                        </a:spcAft>
                        <a:buNone/>
                      </a:pPr>
                      <a:r>
                        <a:rPr lang="en" sz="1600">
                          <a:latin typeface="Cairo"/>
                          <a:ea typeface="Cairo"/>
                          <a:cs typeface="Cairo"/>
                          <a:sym typeface="Cairo"/>
                        </a:rPr>
                        <a:t>Umbilicus</a:t>
                      </a:r>
                      <a:endParaRPr sz="1600">
                        <a:latin typeface="Cairo"/>
                        <a:ea typeface="Cairo"/>
                        <a:cs typeface="Cairo"/>
                        <a:sym typeface="Cairo"/>
                      </a:endParaRPr>
                    </a:p>
                  </a:txBody>
                  <a:tcPr marT="91425" marB="91425" marR="91425" marL="91425">
                    <a:lnL cap="flat" cmpd="sng" w="9525">
                      <a:solidFill>
                        <a:srgbClr val="073763"/>
                      </a:solidFill>
                      <a:prstDash val="lgDash"/>
                      <a:round/>
                      <a:headEnd len="sm" w="sm" type="none"/>
                      <a:tailEnd len="sm" w="sm" type="none"/>
                    </a:lnL>
                    <a:lnR cap="flat" cmpd="sng" w="9525">
                      <a:solidFill>
                        <a:srgbClr val="073763"/>
                      </a:solidFill>
                      <a:prstDash val="lgDash"/>
                      <a:round/>
                      <a:headEnd len="sm" w="sm" type="none"/>
                      <a:tailEnd len="sm" w="sm" type="none"/>
                    </a:lnR>
                    <a:lnT cap="flat" cmpd="sng" w="9525">
                      <a:solidFill>
                        <a:srgbClr val="073763"/>
                      </a:solidFill>
                      <a:prstDash val="lgDash"/>
                      <a:round/>
                      <a:headEnd len="sm" w="sm" type="none"/>
                      <a:tailEnd len="sm" w="sm" type="none"/>
                    </a:lnT>
                    <a:lnB cap="flat" cmpd="sng" w="9525">
                      <a:solidFill>
                        <a:srgbClr val="073763"/>
                      </a:solidFill>
                      <a:prstDash val="lgDash"/>
                      <a:round/>
                      <a:headEnd len="sm" w="sm" type="none"/>
                      <a:tailEnd len="sm" w="sm" type="none"/>
                    </a:lnB>
                  </a:tcPr>
                </a:tc>
              </a:tr>
            </a:tbl>
          </a:graphicData>
        </a:graphic>
      </p:graphicFrame>
      <p:pic>
        <p:nvPicPr>
          <p:cNvPr id="295" name="Google Shape;295;p40"/>
          <p:cNvPicPr preferRelativeResize="0"/>
          <p:nvPr/>
        </p:nvPicPr>
        <p:blipFill>
          <a:blip r:embed="rId3">
            <a:alphaModFix/>
          </a:blip>
          <a:stretch>
            <a:fillRect/>
          </a:stretch>
        </p:blipFill>
        <p:spPr>
          <a:xfrm>
            <a:off x="860900" y="327000"/>
            <a:ext cx="5136224" cy="2687125"/>
          </a:xfrm>
          <a:prstGeom prst="rect">
            <a:avLst/>
          </a:prstGeom>
          <a:noFill/>
          <a:ln>
            <a:noFill/>
          </a:ln>
        </p:spPr>
      </p:pic>
      <p:sp>
        <p:nvSpPr>
          <p:cNvPr id="296" name="Google Shape;296;p40"/>
          <p:cNvSpPr txBox="1"/>
          <p:nvPr/>
        </p:nvSpPr>
        <p:spPr>
          <a:xfrm flipH="1">
            <a:off x="685808" y="9526275"/>
            <a:ext cx="5486400" cy="32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999999"/>
                </a:solidFill>
              </a:rPr>
              <a:t>اللي عليها هايلات تكلمت عنها الدكتورة </a:t>
            </a:r>
            <a:endParaRPr>
              <a:solidFill>
                <a:srgbClr val="99999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pic>
        <p:nvPicPr>
          <p:cNvPr id="301" name="Google Shape;301;p41"/>
          <p:cNvPicPr preferRelativeResize="0"/>
          <p:nvPr/>
        </p:nvPicPr>
        <p:blipFill>
          <a:blip r:embed="rId3">
            <a:alphaModFix/>
          </a:blip>
          <a:stretch>
            <a:fillRect/>
          </a:stretch>
        </p:blipFill>
        <p:spPr>
          <a:xfrm>
            <a:off x="152400" y="4833084"/>
            <a:ext cx="6553202" cy="3465096"/>
          </a:xfrm>
          <a:prstGeom prst="rect">
            <a:avLst/>
          </a:prstGeom>
          <a:noFill/>
          <a:ln>
            <a:noFill/>
          </a:ln>
        </p:spPr>
      </p:pic>
      <p:pic>
        <p:nvPicPr>
          <p:cNvPr id="302" name="Google Shape;302;p41"/>
          <p:cNvPicPr preferRelativeResize="0"/>
          <p:nvPr/>
        </p:nvPicPr>
        <p:blipFill>
          <a:blip r:embed="rId4">
            <a:alphaModFix/>
          </a:blip>
          <a:stretch>
            <a:fillRect/>
          </a:stretch>
        </p:blipFill>
        <p:spPr>
          <a:xfrm>
            <a:off x="637944" y="1251905"/>
            <a:ext cx="5582124" cy="2544300"/>
          </a:xfrm>
          <a:prstGeom prst="rect">
            <a:avLst/>
          </a:prstGeom>
          <a:noFill/>
          <a:ln>
            <a:noFill/>
          </a:ln>
        </p:spPr>
      </p:pic>
      <p:sp>
        <p:nvSpPr>
          <p:cNvPr id="303" name="Google Shape;303;p41"/>
          <p:cNvSpPr txBox="1"/>
          <p:nvPr/>
        </p:nvSpPr>
        <p:spPr>
          <a:xfrm flipH="1" rot="5400000">
            <a:off x="5235000" y="3689025"/>
            <a:ext cx="3048600" cy="2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4th Lecture  ∣ The Physiology Team</a:t>
            </a:r>
            <a:endParaRPr b="1">
              <a:solidFill>
                <a:srgbClr val="2C5072"/>
              </a:solidFill>
              <a:latin typeface="Cairo"/>
              <a:ea typeface="Cairo"/>
              <a:cs typeface="Cairo"/>
              <a:sym typeface="Cairo"/>
            </a:endParaRPr>
          </a:p>
        </p:txBody>
      </p:sp>
      <p:sp>
        <p:nvSpPr>
          <p:cNvPr id="304" name="Google Shape;304;p41"/>
          <p:cNvSpPr txBox="1"/>
          <p:nvPr/>
        </p:nvSpPr>
        <p:spPr>
          <a:xfrm>
            <a:off x="-64764" y="-1"/>
            <a:ext cx="5486400" cy="471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B5394"/>
              </a:buClr>
              <a:buSzPts val="1800"/>
              <a:buFont typeface="Economica"/>
              <a:buChar char="❖"/>
            </a:pPr>
            <a:r>
              <a:rPr b="1" lang="en" sz="1800">
                <a:solidFill>
                  <a:srgbClr val="0B5394"/>
                </a:solidFill>
                <a:latin typeface="Economica"/>
                <a:ea typeface="Economica"/>
                <a:cs typeface="Economica"/>
                <a:sym typeface="Economica"/>
              </a:rPr>
              <a:t>Quick review </a:t>
            </a:r>
            <a:endParaRPr sz="1800">
              <a:solidFill>
                <a:srgbClr val="0B5394"/>
              </a:solidFill>
              <a:latin typeface="Economica"/>
              <a:ea typeface="Economica"/>
              <a:cs typeface="Economica"/>
              <a:sym typeface="Economica"/>
            </a:endParaRPr>
          </a:p>
        </p:txBody>
      </p:sp>
      <p:sp>
        <p:nvSpPr>
          <p:cNvPr id="305" name="Google Shape;305;p41"/>
          <p:cNvSpPr txBox="1"/>
          <p:nvPr/>
        </p:nvSpPr>
        <p:spPr>
          <a:xfrm>
            <a:off x="451788" y="471008"/>
            <a:ext cx="5954400" cy="1500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Georgia"/>
              <a:buChar char="-"/>
            </a:pPr>
            <a:r>
              <a:rPr lang="en">
                <a:solidFill>
                  <a:schemeClr val="dk1"/>
                </a:solidFill>
                <a:latin typeface="Georgia"/>
                <a:ea typeface="Georgia"/>
                <a:cs typeface="Georgia"/>
                <a:sym typeface="Georgia"/>
              </a:rPr>
              <a:t>Is </a:t>
            </a:r>
            <a:r>
              <a:rPr lang="en">
                <a:solidFill>
                  <a:srgbClr val="FF0000"/>
                </a:solidFill>
                <a:latin typeface="Georgia"/>
                <a:ea typeface="Georgia"/>
                <a:cs typeface="Georgia"/>
                <a:sym typeface="Georgia"/>
              </a:rPr>
              <a:t>perception</a:t>
            </a:r>
            <a:r>
              <a:rPr lang="en">
                <a:solidFill>
                  <a:schemeClr val="dk1"/>
                </a:solidFill>
                <a:latin typeface="Georgia"/>
                <a:ea typeface="Georgia"/>
                <a:cs typeface="Georgia"/>
                <a:sym typeface="Georgia"/>
              </a:rPr>
              <a:t> of unpleasant sensation that originates from a specific body region.</a:t>
            </a:r>
            <a:endParaRPr>
              <a:solidFill>
                <a:schemeClr val="dk1"/>
              </a:solidFill>
              <a:latin typeface="Georgia"/>
              <a:ea typeface="Georgia"/>
              <a:cs typeface="Georgia"/>
              <a:sym typeface="Georgia"/>
            </a:endParaRPr>
          </a:p>
          <a:p>
            <a:pPr indent="-317500" lvl="0" marL="457200" rtl="0" algn="l">
              <a:spcBef>
                <a:spcPts val="0"/>
              </a:spcBef>
              <a:spcAft>
                <a:spcPts val="0"/>
              </a:spcAft>
              <a:buSzPts val="1400"/>
              <a:buFont typeface="Georgia"/>
              <a:buChar char="-"/>
            </a:pPr>
            <a:r>
              <a:rPr lang="en">
                <a:solidFill>
                  <a:schemeClr val="dk1"/>
                </a:solidFill>
                <a:latin typeface="Georgia"/>
                <a:ea typeface="Georgia"/>
                <a:cs typeface="Georgia"/>
                <a:sym typeface="Georgia"/>
              </a:rPr>
              <a:t>is perceived at both the </a:t>
            </a:r>
            <a:r>
              <a:rPr b="1" lang="en">
                <a:solidFill>
                  <a:schemeClr val="dk1"/>
                </a:solidFill>
                <a:latin typeface="Georgia"/>
                <a:ea typeface="Georgia"/>
                <a:cs typeface="Georgia"/>
                <a:sym typeface="Georgia"/>
              </a:rPr>
              <a:t>cortical </a:t>
            </a:r>
            <a:r>
              <a:rPr lang="en">
                <a:solidFill>
                  <a:schemeClr val="dk1"/>
                </a:solidFill>
                <a:latin typeface="Georgia"/>
                <a:ea typeface="Georgia"/>
                <a:cs typeface="Georgia"/>
                <a:sym typeface="Georgia"/>
              </a:rPr>
              <a:t>&amp; </a:t>
            </a:r>
            <a:r>
              <a:rPr b="1" lang="en">
                <a:solidFill>
                  <a:schemeClr val="dk1"/>
                </a:solidFill>
                <a:latin typeface="Georgia"/>
                <a:ea typeface="Georgia"/>
                <a:cs typeface="Georgia"/>
                <a:sym typeface="Georgia"/>
              </a:rPr>
              <a:t>thalamic​ </a:t>
            </a:r>
            <a:r>
              <a:rPr lang="en">
                <a:solidFill>
                  <a:schemeClr val="dk1"/>
                </a:solidFill>
                <a:latin typeface="Georgia"/>
                <a:ea typeface="Georgia"/>
                <a:cs typeface="Georgia"/>
                <a:sym typeface="Georgia"/>
              </a:rPr>
              <a:t>levels </a:t>
            </a:r>
            <a:r>
              <a:rPr lang="en">
                <a:solidFill>
                  <a:srgbClr val="FF0000"/>
                </a:solidFill>
                <a:latin typeface="Georgia"/>
                <a:ea typeface="Georgia"/>
                <a:cs typeface="Georgia"/>
                <a:sym typeface="Georgia"/>
              </a:rPr>
              <a:t>“two levels” but grading, scaling and location are features of </a:t>
            </a:r>
            <a:r>
              <a:rPr lang="en" u="sng">
                <a:solidFill>
                  <a:srgbClr val="FF0000"/>
                </a:solidFill>
                <a:latin typeface="Georgia"/>
                <a:ea typeface="Georgia"/>
                <a:cs typeface="Georgia"/>
                <a:sym typeface="Georgia"/>
              </a:rPr>
              <a:t>cerebral cortex.</a:t>
            </a:r>
            <a:endParaRPr u="sng">
              <a:solidFill>
                <a:srgbClr val="FF0000"/>
              </a:solidFill>
              <a:latin typeface="Georgia"/>
              <a:ea typeface="Georgia"/>
              <a:cs typeface="Georgia"/>
              <a:sym typeface="Georgia"/>
            </a:endParaRPr>
          </a:p>
        </p:txBody>
      </p:sp>
      <p:sp>
        <p:nvSpPr>
          <p:cNvPr id="306" name="Google Shape;306;p41"/>
          <p:cNvSpPr txBox="1"/>
          <p:nvPr/>
        </p:nvSpPr>
        <p:spPr>
          <a:xfrm rot="-5400000">
            <a:off x="116396" y="460046"/>
            <a:ext cx="9435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0000"/>
                </a:solidFill>
              </a:rPr>
              <a:t>PAIN</a:t>
            </a:r>
            <a:r>
              <a:rPr lang="en"/>
              <a:t> </a:t>
            </a:r>
            <a:endParaRPr/>
          </a:p>
        </p:txBody>
      </p:sp>
      <p:sp>
        <p:nvSpPr>
          <p:cNvPr id="307" name="Google Shape;307;p41"/>
          <p:cNvSpPr txBox="1"/>
          <p:nvPr/>
        </p:nvSpPr>
        <p:spPr>
          <a:xfrm>
            <a:off x="451825" y="3598325"/>
            <a:ext cx="6196500" cy="1282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Georgia"/>
              <a:buChar char="-"/>
            </a:pPr>
            <a:r>
              <a:rPr lang="en">
                <a:solidFill>
                  <a:schemeClr val="dk1"/>
                </a:solidFill>
                <a:latin typeface="Georgia"/>
                <a:ea typeface="Georgia"/>
                <a:cs typeface="Georgia"/>
                <a:sym typeface="Georgia"/>
              </a:rPr>
              <a:t>Refers to the </a:t>
            </a:r>
            <a:r>
              <a:rPr lang="en">
                <a:solidFill>
                  <a:srgbClr val="FF0000"/>
                </a:solidFill>
                <a:latin typeface="Georgia"/>
                <a:ea typeface="Georgia"/>
                <a:cs typeface="Georgia"/>
                <a:sym typeface="Georgia"/>
              </a:rPr>
              <a:t>transmission</a:t>
            </a:r>
            <a:r>
              <a:rPr lang="en">
                <a:solidFill>
                  <a:schemeClr val="dk1"/>
                </a:solidFill>
                <a:latin typeface="Georgia"/>
                <a:ea typeface="Georgia"/>
                <a:cs typeface="Georgia"/>
                <a:sym typeface="Georgia"/>
              </a:rPr>
              <a:t> of signals evoked by activation of nociceptors (pain receptors) from periphery to the CNS.</a:t>
            </a:r>
            <a:endParaRPr>
              <a:solidFill>
                <a:schemeClr val="dk1"/>
              </a:solidFill>
              <a:latin typeface="Georgia"/>
              <a:ea typeface="Georgia"/>
              <a:cs typeface="Georgia"/>
              <a:sym typeface="Georgia"/>
            </a:endParaRPr>
          </a:p>
          <a:p>
            <a:pPr indent="-317500" lvl="0" marL="457200" rtl="0" algn="l">
              <a:spcBef>
                <a:spcPts val="0"/>
              </a:spcBef>
              <a:spcAft>
                <a:spcPts val="0"/>
              </a:spcAft>
              <a:buSzPts val="1400"/>
              <a:buFont typeface="Georgia"/>
              <a:buChar char="-"/>
            </a:pPr>
            <a:r>
              <a:rPr b="1" lang="en">
                <a:solidFill>
                  <a:srgbClr val="FF0000"/>
                </a:solidFill>
                <a:latin typeface="Cairo"/>
                <a:ea typeface="Cairo"/>
                <a:cs typeface="Cairo"/>
                <a:sym typeface="Cairo"/>
              </a:rPr>
              <a:t>Do not adapt</a:t>
            </a:r>
            <a:r>
              <a:rPr lang="en">
                <a:solidFill>
                  <a:schemeClr val="dk1"/>
                </a:solidFill>
                <a:latin typeface="Cairo"/>
                <a:ea typeface="Cairo"/>
                <a:cs typeface="Cairo"/>
                <a:sym typeface="Cairo"/>
              </a:rPr>
              <a:t> (or very little) </a:t>
            </a:r>
            <a:r>
              <a:rPr b="1" lang="en">
                <a:solidFill>
                  <a:schemeClr val="dk1"/>
                </a:solidFill>
                <a:latin typeface="Cairo"/>
                <a:ea typeface="Cairo"/>
                <a:cs typeface="Cairo"/>
                <a:sym typeface="Cairo"/>
              </a:rPr>
              <a:t>to repetitive stimulation </a:t>
            </a:r>
            <a:endParaRPr b="1">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All are </a:t>
            </a:r>
            <a:r>
              <a:rPr b="1" lang="en">
                <a:solidFill>
                  <a:srgbClr val="FF0000"/>
                </a:solidFill>
                <a:latin typeface="Cairo"/>
                <a:ea typeface="Cairo"/>
                <a:cs typeface="Cairo"/>
                <a:sym typeface="Cairo"/>
              </a:rPr>
              <a:t>free nerve endings</a:t>
            </a:r>
            <a:r>
              <a:rPr b="1" lang="en">
                <a:solidFill>
                  <a:schemeClr val="dk1"/>
                </a:solidFill>
                <a:latin typeface="Cairo"/>
                <a:ea typeface="Cairo"/>
                <a:cs typeface="Cairo"/>
                <a:sym typeface="Cairo"/>
              </a:rPr>
              <a:t> </a:t>
            </a:r>
            <a:r>
              <a:rPr b="1" lang="en">
                <a:solidFill>
                  <a:srgbClr val="666666"/>
                </a:solidFill>
                <a:latin typeface="Cairo"/>
                <a:ea typeface="Cairo"/>
                <a:cs typeface="Cairo"/>
                <a:sym typeface="Cairo"/>
              </a:rPr>
              <a:t>(is not enclosed in a capsule, Remember pacinian corpuscle is capsulated)</a:t>
            </a:r>
            <a:endParaRPr>
              <a:solidFill>
                <a:schemeClr val="dk1"/>
              </a:solidFill>
              <a:latin typeface="Cairo"/>
              <a:ea typeface="Cairo"/>
              <a:cs typeface="Cairo"/>
              <a:sym typeface="Cairo"/>
            </a:endParaRPr>
          </a:p>
        </p:txBody>
      </p:sp>
      <p:sp>
        <p:nvSpPr>
          <p:cNvPr id="308" name="Google Shape;308;p41"/>
          <p:cNvSpPr txBox="1"/>
          <p:nvPr/>
        </p:nvSpPr>
        <p:spPr>
          <a:xfrm rot="-5400000">
            <a:off x="-445049" y="3596181"/>
            <a:ext cx="2066400" cy="4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FF0000"/>
                </a:solidFill>
              </a:rPr>
              <a:t>NOCICEPTION</a:t>
            </a:r>
            <a:endParaRPr sz="1300"/>
          </a:p>
        </p:txBody>
      </p:sp>
      <p:sp>
        <p:nvSpPr>
          <p:cNvPr id="309" name="Google Shape;309;p41"/>
          <p:cNvSpPr txBox="1"/>
          <p:nvPr/>
        </p:nvSpPr>
        <p:spPr>
          <a:xfrm>
            <a:off x="384450" y="8128200"/>
            <a:ext cx="6264000" cy="236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rgbClr val="FF0000"/>
              </a:solidFill>
              <a:latin typeface="Cairo"/>
              <a:ea typeface="Cairo"/>
              <a:cs typeface="Cairo"/>
              <a:sym typeface="Cairo"/>
            </a:endParaRPr>
          </a:p>
          <a:p>
            <a:pPr indent="-317500" lvl="0" marL="457200" rtl="0" algn="l">
              <a:spcBef>
                <a:spcPts val="0"/>
              </a:spcBef>
              <a:spcAft>
                <a:spcPts val="0"/>
              </a:spcAft>
              <a:buSzPts val="1400"/>
              <a:buFont typeface="Georgia"/>
              <a:buChar char="-"/>
            </a:pPr>
            <a:r>
              <a:rPr lang="en">
                <a:solidFill>
                  <a:srgbClr val="FF0000"/>
                </a:solidFill>
                <a:latin typeface="Cairo"/>
                <a:ea typeface="Cairo"/>
                <a:cs typeface="Cairo"/>
                <a:sym typeface="Cairo"/>
              </a:rPr>
              <a:t>Pain Producers </a:t>
            </a:r>
            <a:r>
              <a:rPr lang="en">
                <a:solidFill>
                  <a:schemeClr val="dk1"/>
                </a:solidFill>
                <a:latin typeface="Cairo"/>
                <a:ea typeface="Cairo"/>
                <a:cs typeface="Cairo"/>
                <a:sym typeface="Cairo"/>
              </a:rPr>
              <a:t>Bradykinin, serotonin, Histamine, K+ ion, Acids, proteolytic enzymes. calcitonin gene-related peptide (CGRP), interleukins, Ach.</a:t>
            </a:r>
            <a:endParaRPr b="1">
              <a:solidFill>
                <a:srgbClr val="FF0000"/>
              </a:solidFill>
              <a:latin typeface="Cairo"/>
              <a:ea typeface="Cairo"/>
              <a:cs typeface="Cairo"/>
              <a:sym typeface="Cairo"/>
            </a:endParaRPr>
          </a:p>
          <a:p>
            <a:pPr indent="-317500" lvl="0" marL="457200" rtl="0" algn="l">
              <a:spcBef>
                <a:spcPts val="0"/>
              </a:spcBef>
              <a:spcAft>
                <a:spcPts val="0"/>
              </a:spcAft>
              <a:buSzPts val="1400"/>
              <a:buFont typeface="Georgia"/>
              <a:buChar char="-"/>
            </a:pPr>
            <a:r>
              <a:rPr lang="en">
                <a:solidFill>
                  <a:srgbClr val="FF0000"/>
                </a:solidFill>
                <a:latin typeface="Cairo"/>
                <a:ea typeface="Cairo"/>
                <a:cs typeface="Cairo"/>
                <a:sym typeface="Cairo"/>
              </a:rPr>
              <a:t>Sensitizers </a:t>
            </a:r>
            <a:r>
              <a:rPr lang="en">
                <a:solidFill>
                  <a:schemeClr val="dk1"/>
                </a:solidFill>
                <a:latin typeface="Cairo"/>
                <a:ea typeface="Cairo"/>
                <a:cs typeface="Cairo"/>
                <a:sym typeface="Cairo"/>
              </a:rPr>
              <a:t>PGs &amp; substance – P enhance the sensitivity of pain receptors.</a:t>
            </a:r>
            <a:endParaRPr>
              <a:solidFill>
                <a:srgbClr val="FF0000"/>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When pain is both localized and referred it is called </a:t>
            </a:r>
            <a:r>
              <a:rPr b="1" lang="en">
                <a:solidFill>
                  <a:srgbClr val="FF0000"/>
                </a:solidFill>
                <a:latin typeface="Cairo"/>
                <a:ea typeface="Cairo"/>
                <a:cs typeface="Cairo"/>
                <a:sym typeface="Cairo"/>
              </a:rPr>
              <a:t>radiating pain</a:t>
            </a:r>
            <a:br>
              <a:rPr b="1" lang="en">
                <a:solidFill>
                  <a:srgbClr val="FF0000"/>
                </a:solidFill>
                <a:latin typeface="Cairo"/>
                <a:ea typeface="Cairo"/>
                <a:cs typeface="Cairo"/>
                <a:sym typeface="Cairo"/>
              </a:rPr>
            </a:br>
            <a:endParaRPr>
              <a:solidFill>
                <a:schemeClr val="dk1"/>
              </a:solidFill>
              <a:latin typeface="Cairo"/>
              <a:ea typeface="Cairo"/>
              <a:cs typeface="Cairo"/>
              <a:sym typeface="Cai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42"/>
          <p:cNvSpPr txBox="1"/>
          <p:nvPr/>
        </p:nvSpPr>
        <p:spPr>
          <a:xfrm flipH="1" rot="5400000">
            <a:off x="5235000" y="3689025"/>
            <a:ext cx="3048600" cy="2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4th Lecture  ∣ The Physiology Team</a:t>
            </a:r>
            <a:endParaRPr b="1">
              <a:solidFill>
                <a:srgbClr val="2C5072"/>
              </a:solidFill>
              <a:latin typeface="Cairo"/>
              <a:ea typeface="Cairo"/>
              <a:cs typeface="Cairo"/>
              <a:sym typeface="Cairo"/>
            </a:endParaRPr>
          </a:p>
        </p:txBody>
      </p:sp>
      <p:sp>
        <p:nvSpPr>
          <p:cNvPr id="315" name="Google Shape;315;p42"/>
          <p:cNvSpPr txBox="1"/>
          <p:nvPr/>
        </p:nvSpPr>
        <p:spPr>
          <a:xfrm>
            <a:off x="104700" y="84526"/>
            <a:ext cx="6648600" cy="60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iro"/>
                <a:ea typeface="Cairo"/>
                <a:cs typeface="Cairo"/>
                <a:sym typeface="Cairo"/>
              </a:rPr>
              <a:t>1. </a:t>
            </a:r>
            <a:r>
              <a:rPr b="1" lang="en">
                <a:latin typeface="Cairo"/>
                <a:ea typeface="Cairo"/>
                <a:cs typeface="Cairo"/>
                <a:sym typeface="Cairo"/>
              </a:rPr>
              <a:t>Pain receptors in the skin are typically classified as which of the following?</a:t>
            </a:r>
            <a:br>
              <a:rPr b="1" lang="en">
                <a:latin typeface="Cairo"/>
                <a:ea typeface="Cairo"/>
                <a:cs typeface="Cairo"/>
                <a:sym typeface="Cairo"/>
              </a:rPr>
            </a:br>
            <a:r>
              <a:rPr lang="en">
                <a:latin typeface="Cairo"/>
                <a:ea typeface="Cairo"/>
                <a:cs typeface="Cairo"/>
                <a:sym typeface="Cairo"/>
              </a:rPr>
              <a:t>A)Encapsulated nerve endings.    B) A single class of morphologically specialized</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C)he same type of receptor that detects position      D) Free nerve endings</a:t>
            </a:r>
            <a:br>
              <a:rPr lang="en">
                <a:latin typeface="Cairo"/>
                <a:ea typeface="Cairo"/>
                <a:cs typeface="Cairo"/>
                <a:sym typeface="Cairo"/>
              </a:rPr>
            </a:b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2.</a:t>
            </a:r>
            <a:r>
              <a:rPr b="1" lang="en">
                <a:latin typeface="Cairo"/>
                <a:ea typeface="Cairo"/>
                <a:cs typeface="Cairo"/>
                <a:sym typeface="Cairo"/>
              </a:rPr>
              <a:t>A 43-year-old man sustained a lower back injury that causes severe chronic pain. His physician prescribes benzodiazepine sedation medications to help him sleep. Which response best describes why this man has difficulty sleeping without medication?</a:t>
            </a:r>
            <a:endParaRPr b="1">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A)Depression of the amygdala       B) Depression of reticular formation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C)Excitation of the amygdala         D)   Excitation of reticular formation</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E)   Loss of somatic sensations      F)   Loss of visceral sensations</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3.</a:t>
            </a:r>
            <a:r>
              <a:rPr b="1" lang="en">
                <a:latin typeface="Cairo"/>
                <a:ea typeface="Cairo"/>
                <a:cs typeface="Cairo"/>
                <a:sym typeface="Cairo"/>
              </a:rPr>
              <a:t>Which substance enhances the sensitivity of pain receptors but does not directly excite them?</a:t>
            </a:r>
            <a:br>
              <a:rPr b="1" lang="en">
                <a:latin typeface="Cairo"/>
                <a:ea typeface="Cairo"/>
                <a:cs typeface="Cairo"/>
                <a:sym typeface="Cairo"/>
              </a:rPr>
            </a:br>
            <a:r>
              <a:rPr lang="en">
                <a:latin typeface="Cairo"/>
                <a:ea typeface="Cairo"/>
                <a:cs typeface="Cairo"/>
                <a:sym typeface="Cairo"/>
              </a:rPr>
              <a:t>A) Bradykinin.    B) Serotonin.     C) Potassium  ions.      D) Prostaglandins.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4. </a:t>
            </a:r>
            <a:r>
              <a:rPr b="1" lang="en">
                <a:latin typeface="Cairo"/>
                <a:ea typeface="Cairo"/>
                <a:cs typeface="Cairo"/>
                <a:sym typeface="Cairo"/>
              </a:rPr>
              <a:t>Which of the following is an important functional parameter of pain receptors? </a:t>
            </a:r>
            <a:r>
              <a:rPr lang="en">
                <a:latin typeface="Cairo"/>
                <a:ea typeface="Cairo"/>
                <a:cs typeface="Cairo"/>
                <a:sym typeface="Cairo"/>
              </a:rPr>
              <a:t>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A) Exhibit little or no adaptation                         B) Not affected by muscle tension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C) Signal only lexion at joint capsules               D) Can voluntarily be inhibited</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5.</a:t>
            </a:r>
            <a:r>
              <a:rPr b="1" lang="en">
                <a:latin typeface="Cairo"/>
                <a:ea typeface="Cairo"/>
                <a:cs typeface="Cairo"/>
                <a:sym typeface="Cairo"/>
              </a:rPr>
              <a:t>Which of the following substances is not considered mainly as a pain producer?</a:t>
            </a:r>
            <a:r>
              <a:rPr lang="en">
                <a:latin typeface="Cairo"/>
                <a:ea typeface="Cairo"/>
                <a:cs typeface="Cairo"/>
                <a:sym typeface="Cairo"/>
              </a:rPr>
              <a:t>A)Substance P         B)Leukotrienes         C)Potassium ions        D) Histamine</a:t>
            </a:r>
            <a:endParaRPr>
              <a:latin typeface="Cairo"/>
              <a:ea typeface="Cairo"/>
              <a:cs typeface="Cairo"/>
              <a:sym typeface="Cairo"/>
            </a:endParaRPr>
          </a:p>
        </p:txBody>
      </p:sp>
      <p:sp>
        <p:nvSpPr>
          <p:cNvPr id="316" name="Google Shape;316;p42"/>
          <p:cNvSpPr txBox="1"/>
          <p:nvPr/>
        </p:nvSpPr>
        <p:spPr>
          <a:xfrm rot="10800000">
            <a:off x="6140400" y="8144144"/>
            <a:ext cx="612900" cy="16470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B7B7B7"/>
                </a:solidFill>
                <a:latin typeface="Cairo"/>
                <a:ea typeface="Cairo"/>
                <a:cs typeface="Cairo"/>
                <a:sym typeface="Cairo"/>
              </a:rPr>
              <a:t>1)D</a:t>
            </a:r>
            <a:endParaRPr sz="1200">
              <a:solidFill>
                <a:srgbClr val="B7B7B7"/>
              </a:solidFill>
              <a:latin typeface="Cairo"/>
              <a:ea typeface="Cairo"/>
              <a:cs typeface="Cairo"/>
              <a:sym typeface="Cairo"/>
            </a:endParaRPr>
          </a:p>
          <a:p>
            <a:pPr indent="0" lvl="0" marL="0" rtl="0" algn="l">
              <a:spcBef>
                <a:spcPts val="0"/>
              </a:spcBef>
              <a:spcAft>
                <a:spcPts val="0"/>
              </a:spcAft>
              <a:buNone/>
            </a:pPr>
            <a:r>
              <a:rPr lang="en" sz="1200">
                <a:solidFill>
                  <a:srgbClr val="B7B7B7"/>
                </a:solidFill>
                <a:latin typeface="Cairo"/>
                <a:ea typeface="Cairo"/>
                <a:cs typeface="Cairo"/>
                <a:sym typeface="Cairo"/>
              </a:rPr>
              <a:t>2)D</a:t>
            </a:r>
            <a:endParaRPr sz="1200">
              <a:solidFill>
                <a:srgbClr val="B7B7B7"/>
              </a:solidFill>
              <a:latin typeface="Cairo"/>
              <a:ea typeface="Cairo"/>
              <a:cs typeface="Cairo"/>
              <a:sym typeface="Cairo"/>
            </a:endParaRPr>
          </a:p>
          <a:p>
            <a:pPr indent="0" lvl="0" marL="0" rtl="0" algn="l">
              <a:spcBef>
                <a:spcPts val="0"/>
              </a:spcBef>
              <a:spcAft>
                <a:spcPts val="0"/>
              </a:spcAft>
              <a:buNone/>
            </a:pPr>
            <a:r>
              <a:rPr lang="en" sz="1200">
                <a:solidFill>
                  <a:srgbClr val="B7B7B7"/>
                </a:solidFill>
                <a:latin typeface="Cairo"/>
                <a:ea typeface="Cairo"/>
                <a:cs typeface="Cairo"/>
                <a:sym typeface="Cairo"/>
              </a:rPr>
              <a:t>3)D</a:t>
            </a:r>
            <a:endParaRPr sz="1200">
              <a:solidFill>
                <a:srgbClr val="B7B7B7"/>
              </a:solidFill>
              <a:latin typeface="Cairo"/>
              <a:ea typeface="Cairo"/>
              <a:cs typeface="Cairo"/>
              <a:sym typeface="Cairo"/>
            </a:endParaRPr>
          </a:p>
          <a:p>
            <a:pPr indent="0" lvl="0" marL="0" rtl="0" algn="l">
              <a:spcBef>
                <a:spcPts val="0"/>
              </a:spcBef>
              <a:spcAft>
                <a:spcPts val="0"/>
              </a:spcAft>
              <a:buNone/>
            </a:pPr>
            <a:r>
              <a:rPr lang="en" sz="1200">
                <a:solidFill>
                  <a:srgbClr val="B7B7B7"/>
                </a:solidFill>
                <a:latin typeface="Cairo"/>
                <a:ea typeface="Cairo"/>
                <a:cs typeface="Cairo"/>
                <a:sym typeface="Cairo"/>
              </a:rPr>
              <a:t>4)A</a:t>
            </a:r>
            <a:endParaRPr sz="1200">
              <a:solidFill>
                <a:srgbClr val="B7B7B7"/>
              </a:solidFill>
              <a:latin typeface="Cairo"/>
              <a:ea typeface="Cairo"/>
              <a:cs typeface="Cairo"/>
              <a:sym typeface="Cairo"/>
            </a:endParaRPr>
          </a:p>
          <a:p>
            <a:pPr indent="0" lvl="0" marL="0" rtl="0" algn="l">
              <a:spcBef>
                <a:spcPts val="0"/>
              </a:spcBef>
              <a:spcAft>
                <a:spcPts val="0"/>
              </a:spcAft>
              <a:buNone/>
            </a:pPr>
            <a:r>
              <a:rPr lang="en" sz="1200">
                <a:solidFill>
                  <a:srgbClr val="B7B7B7"/>
                </a:solidFill>
                <a:latin typeface="Cairo"/>
                <a:ea typeface="Cairo"/>
                <a:cs typeface="Cairo"/>
                <a:sym typeface="Cairo"/>
              </a:rPr>
              <a:t>5)A</a:t>
            </a:r>
            <a:endParaRPr sz="1200">
              <a:solidFill>
                <a:srgbClr val="B7B7B7"/>
              </a:solidFill>
              <a:latin typeface="Cairo"/>
              <a:ea typeface="Cairo"/>
              <a:cs typeface="Cairo"/>
              <a:sym typeface="Cairo"/>
            </a:endParaRPr>
          </a:p>
          <a:p>
            <a:pPr indent="0" lvl="0" marL="0" rtl="0" algn="l">
              <a:spcBef>
                <a:spcPts val="0"/>
              </a:spcBef>
              <a:spcAft>
                <a:spcPts val="0"/>
              </a:spcAft>
              <a:buNone/>
            </a:pPr>
            <a:r>
              <a:rPr lang="en" sz="1200">
                <a:solidFill>
                  <a:srgbClr val="B7B7B7"/>
                </a:solidFill>
                <a:latin typeface="Cairo"/>
                <a:ea typeface="Cairo"/>
                <a:cs typeface="Cairo"/>
                <a:sym typeface="Cairo"/>
              </a:rPr>
              <a:t>6)B</a:t>
            </a:r>
            <a:endParaRPr sz="1200">
              <a:solidFill>
                <a:srgbClr val="B7B7B7"/>
              </a:solidFill>
              <a:latin typeface="Cairo"/>
              <a:ea typeface="Cairo"/>
              <a:cs typeface="Cairo"/>
              <a:sym typeface="Cairo"/>
            </a:endParaRPr>
          </a:p>
          <a:p>
            <a:pPr indent="0" lvl="0" marL="0" rtl="0" algn="l">
              <a:spcBef>
                <a:spcPts val="0"/>
              </a:spcBef>
              <a:spcAft>
                <a:spcPts val="0"/>
              </a:spcAft>
              <a:buNone/>
            </a:pPr>
            <a:r>
              <a:rPr lang="en" sz="1200">
                <a:solidFill>
                  <a:srgbClr val="B7B7B7"/>
                </a:solidFill>
                <a:latin typeface="Cairo"/>
                <a:ea typeface="Cairo"/>
                <a:cs typeface="Cairo"/>
                <a:sym typeface="Cairo"/>
              </a:rPr>
              <a:t>7)D</a:t>
            </a:r>
            <a:endParaRPr sz="1200">
              <a:solidFill>
                <a:srgbClr val="B7B7B7"/>
              </a:solidFill>
              <a:latin typeface="Cairo"/>
              <a:ea typeface="Cairo"/>
              <a:cs typeface="Cairo"/>
              <a:sym typeface="Cairo"/>
            </a:endParaRPr>
          </a:p>
          <a:p>
            <a:pPr indent="0" lvl="0" marL="0" rtl="0" algn="l">
              <a:spcBef>
                <a:spcPts val="0"/>
              </a:spcBef>
              <a:spcAft>
                <a:spcPts val="0"/>
              </a:spcAft>
              <a:buNone/>
            </a:pPr>
            <a:r>
              <a:rPr lang="en" sz="1200">
                <a:solidFill>
                  <a:srgbClr val="B7B7B7"/>
                </a:solidFill>
                <a:latin typeface="Cairo"/>
                <a:ea typeface="Cairo"/>
                <a:cs typeface="Cairo"/>
                <a:sym typeface="Cairo"/>
              </a:rPr>
              <a:t>8)A</a:t>
            </a:r>
            <a:endParaRPr sz="1200">
              <a:solidFill>
                <a:srgbClr val="B7B7B7"/>
              </a:solidFill>
              <a:latin typeface="Cairo"/>
              <a:ea typeface="Cairo"/>
              <a:cs typeface="Cairo"/>
              <a:sym typeface="Cairo"/>
            </a:endParaRPr>
          </a:p>
        </p:txBody>
      </p:sp>
      <p:sp>
        <p:nvSpPr>
          <p:cNvPr id="317" name="Google Shape;317;p42"/>
          <p:cNvSpPr txBox="1"/>
          <p:nvPr/>
        </p:nvSpPr>
        <p:spPr>
          <a:xfrm>
            <a:off x="169500" y="4851393"/>
            <a:ext cx="6176400" cy="13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Cairo"/>
                <a:ea typeface="Cairo"/>
                <a:cs typeface="Cairo"/>
                <a:sym typeface="Cairo"/>
              </a:rPr>
              <a:t>6</a:t>
            </a:r>
            <a:r>
              <a:rPr b="1" lang="en" sz="1500">
                <a:latin typeface="Cairo"/>
                <a:ea typeface="Cairo"/>
                <a:cs typeface="Cairo"/>
                <a:sym typeface="Cairo"/>
              </a:rPr>
              <a:t>. Pain from the stomach is referred to which area of the body?</a:t>
            </a:r>
            <a:br>
              <a:rPr b="1" lang="en" sz="1500">
                <a:latin typeface="Cairo"/>
                <a:ea typeface="Cairo"/>
                <a:cs typeface="Cairo"/>
                <a:sym typeface="Cairo"/>
              </a:rPr>
            </a:br>
            <a:r>
              <a:rPr lang="en" sz="1500">
                <a:latin typeface="Cairo"/>
                <a:ea typeface="Cairo"/>
                <a:cs typeface="Cairo"/>
                <a:sym typeface="Cairo"/>
              </a:rPr>
              <a:t>A) Upper right shoulder area</a:t>
            </a:r>
            <a:br>
              <a:rPr lang="en" sz="1500">
                <a:latin typeface="Cairo"/>
                <a:ea typeface="Cairo"/>
                <a:cs typeface="Cairo"/>
                <a:sym typeface="Cairo"/>
              </a:rPr>
            </a:br>
            <a:r>
              <a:rPr lang="en" sz="1500">
                <a:latin typeface="Cairo"/>
                <a:ea typeface="Cairo"/>
                <a:cs typeface="Cairo"/>
                <a:sym typeface="Cairo"/>
              </a:rPr>
              <a:t>B) Abdominal area above the umbilicus</a:t>
            </a:r>
            <a:br>
              <a:rPr lang="en" sz="1500">
                <a:latin typeface="Cairo"/>
                <a:ea typeface="Cairo"/>
                <a:cs typeface="Cairo"/>
                <a:sym typeface="Cairo"/>
              </a:rPr>
            </a:br>
            <a:r>
              <a:rPr lang="en" sz="1500">
                <a:latin typeface="Cairo"/>
                <a:ea typeface="Cairo"/>
                <a:cs typeface="Cairo"/>
                <a:sym typeface="Cairo"/>
              </a:rPr>
              <a:t>C) Proximal area of the anterior and inner thigh </a:t>
            </a:r>
            <a:endParaRPr sz="1500">
              <a:latin typeface="Cairo"/>
              <a:ea typeface="Cairo"/>
              <a:cs typeface="Cairo"/>
              <a:sym typeface="Cairo"/>
            </a:endParaRPr>
          </a:p>
          <a:p>
            <a:pPr indent="0" lvl="0" marL="0" rtl="0" algn="l">
              <a:spcBef>
                <a:spcPts val="0"/>
              </a:spcBef>
              <a:spcAft>
                <a:spcPts val="0"/>
              </a:spcAft>
              <a:buNone/>
            </a:pPr>
            <a:r>
              <a:rPr lang="en" sz="1500">
                <a:latin typeface="Cairo"/>
                <a:ea typeface="Cairo"/>
                <a:cs typeface="Cairo"/>
                <a:sym typeface="Cairo"/>
              </a:rPr>
              <a:t>D) Abdominal area below the umbilicus</a:t>
            </a:r>
            <a:endParaRPr sz="1500">
              <a:latin typeface="Cairo"/>
              <a:ea typeface="Cairo"/>
              <a:cs typeface="Cairo"/>
              <a:sym typeface="Cairo"/>
            </a:endParaRPr>
          </a:p>
        </p:txBody>
      </p:sp>
      <p:sp>
        <p:nvSpPr>
          <p:cNvPr id="318" name="Google Shape;318;p42"/>
          <p:cNvSpPr txBox="1"/>
          <p:nvPr/>
        </p:nvSpPr>
        <p:spPr>
          <a:xfrm>
            <a:off x="169500" y="6264586"/>
            <a:ext cx="5677200" cy="19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iro"/>
                <a:ea typeface="Cairo"/>
                <a:cs typeface="Cairo"/>
                <a:sym typeface="Cairo"/>
              </a:rPr>
              <a:t>7</a:t>
            </a:r>
            <a:r>
              <a:rPr lang="en" sz="1200">
                <a:solidFill>
                  <a:schemeClr val="dk1"/>
                </a:solidFill>
                <a:latin typeface="Cairo"/>
                <a:ea typeface="Cairo"/>
                <a:cs typeface="Cairo"/>
                <a:sym typeface="Cairo"/>
              </a:rPr>
              <a:t>. </a:t>
            </a:r>
            <a:r>
              <a:rPr b="1" lang="en" sz="1200">
                <a:solidFill>
                  <a:schemeClr val="dk1"/>
                </a:solidFill>
                <a:latin typeface="Cairo"/>
                <a:ea typeface="Cairo"/>
                <a:cs typeface="Cairo"/>
                <a:sym typeface="Cairo"/>
              </a:rPr>
              <a:t>Which of the following is the basis for referred pain?</a:t>
            </a:r>
            <a:endParaRPr b="1" sz="1200">
              <a:solidFill>
                <a:schemeClr val="dk1"/>
              </a:solidFill>
              <a:latin typeface="Cairo"/>
              <a:ea typeface="Cairo"/>
              <a:cs typeface="Cairo"/>
              <a:sym typeface="Cairo"/>
            </a:endParaRPr>
          </a:p>
          <a:p>
            <a:pPr indent="0" lvl="0" marL="0" rtl="0" algn="l">
              <a:spcBef>
                <a:spcPts val="0"/>
              </a:spcBef>
              <a:spcAft>
                <a:spcPts val="0"/>
              </a:spcAft>
              <a:buNone/>
            </a:pPr>
            <a:r>
              <a:rPr lang="en" sz="1200">
                <a:solidFill>
                  <a:schemeClr val="dk1"/>
                </a:solidFill>
                <a:latin typeface="Cairo"/>
                <a:ea typeface="Cairo"/>
                <a:cs typeface="Cairo"/>
                <a:sym typeface="Cairo"/>
              </a:rPr>
              <a:t>A) Visceral pain signals and pain signals from the skin synapse with separate populations of neurons in the dorsal horn.</a:t>
            </a:r>
            <a:endParaRPr sz="1200">
              <a:solidFill>
                <a:schemeClr val="dk1"/>
              </a:solidFill>
              <a:latin typeface="Cairo"/>
              <a:ea typeface="Cairo"/>
              <a:cs typeface="Cairo"/>
              <a:sym typeface="Cairo"/>
            </a:endParaRPr>
          </a:p>
          <a:p>
            <a:pPr indent="0" lvl="0" marL="0" rtl="0" algn="l">
              <a:spcBef>
                <a:spcPts val="0"/>
              </a:spcBef>
              <a:spcAft>
                <a:spcPts val="0"/>
              </a:spcAft>
              <a:buNone/>
            </a:pPr>
            <a:r>
              <a:rPr lang="en" sz="1200">
                <a:solidFill>
                  <a:schemeClr val="dk1"/>
                </a:solidFill>
                <a:latin typeface="Cairo"/>
                <a:ea typeface="Cairo"/>
                <a:cs typeface="Cairo"/>
                <a:sym typeface="Cairo"/>
              </a:rPr>
              <a:t>B) Visceral pain transmission and pain transmission synapse with separate populations of neurons in the dorsal horn from the skin are received by a common set of neurons in the thalamus.</a:t>
            </a:r>
            <a:endParaRPr sz="1200">
              <a:solidFill>
                <a:schemeClr val="dk1"/>
              </a:solidFill>
              <a:latin typeface="Cairo"/>
              <a:ea typeface="Cairo"/>
              <a:cs typeface="Cairo"/>
              <a:sym typeface="Cairo"/>
            </a:endParaRPr>
          </a:p>
          <a:p>
            <a:pPr indent="0" lvl="0" marL="0" rtl="0" algn="l">
              <a:spcBef>
                <a:spcPts val="0"/>
              </a:spcBef>
              <a:spcAft>
                <a:spcPts val="0"/>
              </a:spcAft>
              <a:buNone/>
            </a:pPr>
            <a:r>
              <a:rPr lang="en" sz="1200">
                <a:solidFill>
                  <a:schemeClr val="dk1"/>
                </a:solidFill>
                <a:latin typeface="Cairo"/>
                <a:ea typeface="Cairo"/>
                <a:cs typeface="Cairo"/>
                <a:sym typeface="Cairo"/>
              </a:rPr>
              <a:t>C)Visceral pain signals are rarely of sufficient magnitude to exceed the threshold of activation of dorsal horn neurons.</a:t>
            </a:r>
            <a:endParaRPr sz="1200">
              <a:solidFill>
                <a:schemeClr val="dk1"/>
              </a:solidFill>
              <a:latin typeface="Cairo"/>
              <a:ea typeface="Cairo"/>
              <a:cs typeface="Cairo"/>
              <a:sym typeface="Cairo"/>
            </a:endParaRPr>
          </a:p>
          <a:p>
            <a:pPr indent="0" lvl="0" marL="0" rtl="0" algn="l">
              <a:spcBef>
                <a:spcPts val="0"/>
              </a:spcBef>
              <a:spcAft>
                <a:spcPts val="0"/>
              </a:spcAft>
              <a:buNone/>
            </a:pPr>
            <a:r>
              <a:rPr lang="en" sz="1200">
                <a:solidFill>
                  <a:schemeClr val="dk1"/>
                </a:solidFill>
                <a:latin typeface="Cairo"/>
                <a:ea typeface="Cairo"/>
                <a:cs typeface="Cairo"/>
                <a:sym typeface="Cairo"/>
              </a:rPr>
              <a:t>D) Some visceral pain signals and pain signals from the skin provide convergent input to a common set of neurons in the dorsal horn.</a:t>
            </a:r>
            <a:br>
              <a:rPr lang="en" sz="1200">
                <a:solidFill>
                  <a:schemeClr val="dk1"/>
                </a:solidFill>
                <a:latin typeface="Cairo"/>
                <a:ea typeface="Cairo"/>
                <a:cs typeface="Cairo"/>
                <a:sym typeface="Cairo"/>
              </a:rPr>
            </a:br>
            <a:endParaRPr sz="1200">
              <a:latin typeface="Cairo"/>
              <a:ea typeface="Cairo"/>
              <a:cs typeface="Cairo"/>
              <a:sym typeface="Cairo"/>
            </a:endParaRPr>
          </a:p>
        </p:txBody>
      </p:sp>
      <p:sp>
        <p:nvSpPr>
          <p:cNvPr id="319" name="Google Shape;319;p42"/>
          <p:cNvSpPr txBox="1"/>
          <p:nvPr/>
        </p:nvSpPr>
        <p:spPr>
          <a:xfrm>
            <a:off x="293850" y="7830550"/>
            <a:ext cx="5428500" cy="207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iro"/>
                <a:ea typeface="Cairo"/>
                <a:cs typeface="Cairo"/>
                <a:sym typeface="Cairo"/>
              </a:rPr>
              <a:t>8</a:t>
            </a:r>
            <a:r>
              <a:rPr lang="en">
                <a:solidFill>
                  <a:schemeClr val="dk1"/>
                </a:solidFill>
                <a:latin typeface="Cairo"/>
                <a:ea typeface="Cairo"/>
                <a:cs typeface="Cairo"/>
                <a:sym typeface="Cairo"/>
              </a:rPr>
              <a:t>.</a:t>
            </a:r>
            <a:r>
              <a:rPr b="1" lang="en">
                <a:solidFill>
                  <a:schemeClr val="dk1"/>
                </a:solidFill>
                <a:latin typeface="Cairo"/>
                <a:ea typeface="Cairo"/>
                <a:cs typeface="Cairo"/>
                <a:sym typeface="Cairo"/>
              </a:rPr>
              <a:t>Which statement concerning visceral pain signals is correct?</a:t>
            </a:r>
            <a:br>
              <a:rPr b="1" lang="en">
                <a:solidFill>
                  <a:schemeClr val="dk1"/>
                </a:solidFill>
                <a:latin typeface="Cairo"/>
                <a:ea typeface="Cairo"/>
                <a:cs typeface="Cairo"/>
                <a:sym typeface="Cairo"/>
              </a:rPr>
            </a:br>
            <a:r>
              <a:rPr lang="en">
                <a:solidFill>
                  <a:schemeClr val="dk1"/>
                </a:solidFill>
                <a:latin typeface="Cairo"/>
                <a:ea typeface="Cairo"/>
                <a:cs typeface="Cairo"/>
                <a:sym typeface="Cairo"/>
              </a:rPr>
              <a:t>A) They are transmitted along sensory fibers that course mainly with sympathetic nerves in the abdomen and thorax</a:t>
            </a:r>
            <a:br>
              <a:rPr lang="en">
                <a:solidFill>
                  <a:schemeClr val="dk1"/>
                </a:solidFill>
                <a:latin typeface="Cairo"/>
                <a:ea typeface="Cairo"/>
                <a:cs typeface="Cairo"/>
                <a:sym typeface="Cairo"/>
              </a:rPr>
            </a:br>
            <a:r>
              <a:rPr lang="en">
                <a:solidFill>
                  <a:schemeClr val="dk1"/>
                </a:solidFill>
                <a:latin typeface="Cairo"/>
                <a:ea typeface="Cairo"/>
                <a:cs typeface="Cairo"/>
                <a:sym typeface="Cairo"/>
              </a:rPr>
              <a:t>B) They are not stimulated by ischemia in visceral organs</a:t>
            </a:r>
            <a:br>
              <a:rPr lang="en">
                <a:solidFill>
                  <a:schemeClr val="dk1"/>
                </a:solidFill>
                <a:latin typeface="Cairo"/>
                <a:ea typeface="Cairo"/>
                <a:cs typeface="Cairo"/>
                <a:sym typeface="Cairo"/>
              </a:rPr>
            </a:br>
            <a:r>
              <a:rPr lang="en">
                <a:solidFill>
                  <a:schemeClr val="dk1"/>
                </a:solidFill>
                <a:latin typeface="Cairo"/>
                <a:ea typeface="Cairo"/>
                <a:cs typeface="Cairo"/>
                <a:sym typeface="Cairo"/>
              </a:rPr>
              <a:t>C) They are transmitted only by the lightly myelinated δ-type A sensory fibers</a:t>
            </a:r>
            <a:br>
              <a:rPr lang="en">
                <a:solidFill>
                  <a:schemeClr val="dk1"/>
                </a:solidFill>
                <a:latin typeface="Cairo"/>
                <a:ea typeface="Cairo"/>
                <a:cs typeface="Cairo"/>
                <a:sym typeface="Cairo"/>
              </a:rPr>
            </a:br>
            <a:r>
              <a:rPr lang="en">
                <a:solidFill>
                  <a:schemeClr val="dk1"/>
                </a:solidFill>
                <a:latin typeface="Cairo"/>
                <a:ea typeface="Cairo"/>
                <a:cs typeface="Cairo"/>
                <a:sym typeface="Cairo"/>
              </a:rPr>
              <a:t>D) They are typically well localized</a:t>
            </a:r>
            <a:endParaRPr>
              <a:latin typeface="Cairo"/>
              <a:ea typeface="Cairo"/>
              <a:cs typeface="Cairo"/>
              <a:sym typeface="Cai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43"/>
          <p:cNvSpPr txBox="1"/>
          <p:nvPr/>
        </p:nvSpPr>
        <p:spPr>
          <a:xfrm flipH="1" rot="5400000">
            <a:off x="5235000" y="3689025"/>
            <a:ext cx="3048600" cy="2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4th Lecture  ∣ The Physiology Team</a:t>
            </a:r>
            <a:endParaRPr b="1">
              <a:solidFill>
                <a:srgbClr val="2C5072"/>
              </a:solidFill>
              <a:latin typeface="Cairo"/>
              <a:ea typeface="Cairo"/>
              <a:cs typeface="Cairo"/>
              <a:sym typeface="Cairo"/>
            </a:endParaRPr>
          </a:p>
        </p:txBody>
      </p:sp>
      <p:graphicFrame>
        <p:nvGraphicFramePr>
          <p:cNvPr id="325" name="Google Shape;325;p43"/>
          <p:cNvGraphicFramePr/>
          <p:nvPr/>
        </p:nvGraphicFramePr>
        <p:xfrm>
          <a:off x="397076" y="802116"/>
          <a:ext cx="3000000" cy="3000000"/>
        </p:xfrm>
        <a:graphic>
          <a:graphicData uri="http://schemas.openxmlformats.org/drawingml/2006/table">
            <a:tbl>
              <a:tblPr>
                <a:noFill/>
                <a:tableStyleId>{B7532F99-DF6E-4CED-A83F-C90BBF748036}</a:tableStyleId>
              </a:tblPr>
              <a:tblGrid>
                <a:gridCol w="897775"/>
                <a:gridCol w="2655400"/>
                <a:gridCol w="2510650"/>
              </a:tblGrid>
              <a:tr h="429425">
                <a:tc>
                  <a:txBody>
                    <a:bodyPr>
                      <a:noAutofit/>
                    </a:bodyPr>
                    <a:lstStyle/>
                    <a:p>
                      <a:pPr indent="0" lvl="0" marL="0" rtl="0" algn="ctr">
                        <a:spcBef>
                          <a:spcPts val="0"/>
                        </a:spcBef>
                        <a:spcAft>
                          <a:spcPts val="0"/>
                        </a:spcAft>
                        <a:buNone/>
                      </a:pPr>
                      <a:r>
                        <a:rPr lang="en">
                          <a:latin typeface="Georgia"/>
                          <a:ea typeface="Georgia"/>
                          <a:cs typeface="Georgia"/>
                          <a:sym typeface="Georgia"/>
                        </a:rPr>
                        <a:t>type</a:t>
                      </a:r>
                      <a:endParaRPr>
                        <a:latin typeface="Georgia"/>
                        <a:ea typeface="Georgia"/>
                        <a:cs typeface="Georgia"/>
                        <a:sym typeface="Georgia"/>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
                          <a:latin typeface="Georgia"/>
                          <a:ea typeface="Georgia"/>
                          <a:cs typeface="Georgia"/>
                          <a:sym typeface="Georgia"/>
                        </a:rPr>
                        <a:t>Fast pain</a:t>
                      </a:r>
                      <a:endParaRPr>
                        <a:latin typeface="Georgia"/>
                        <a:ea typeface="Georgia"/>
                        <a:cs typeface="Georgia"/>
                        <a:sym typeface="Georgia"/>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
                          <a:latin typeface="Georgia"/>
                          <a:ea typeface="Georgia"/>
                          <a:cs typeface="Georgia"/>
                          <a:sym typeface="Georgia"/>
                        </a:rPr>
                        <a:t>Slow pain</a:t>
                      </a:r>
                      <a:endParaRPr>
                        <a:latin typeface="Georgia"/>
                        <a:ea typeface="Georgia"/>
                        <a:cs typeface="Georgia"/>
                        <a:sym typeface="Georgia"/>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r>
              <a:tr h="524050">
                <a:tc>
                  <a:txBody>
                    <a:bodyPr>
                      <a:noAutofit/>
                    </a:bodyPr>
                    <a:lstStyle/>
                    <a:p>
                      <a:pPr indent="0" lvl="0" marL="0" rtl="0" algn="ctr">
                        <a:spcBef>
                          <a:spcPts val="0"/>
                        </a:spcBef>
                        <a:spcAft>
                          <a:spcPts val="0"/>
                        </a:spcAft>
                        <a:buNone/>
                      </a:pPr>
                      <a:r>
                        <a:rPr b="1" lang="en" sz="800">
                          <a:solidFill>
                            <a:srgbClr val="073763"/>
                          </a:solidFill>
                          <a:latin typeface="Georgia"/>
                          <a:ea typeface="Georgia"/>
                          <a:cs typeface="Georgia"/>
                          <a:sym typeface="Georgia"/>
                        </a:rPr>
                        <a:t>Also called</a:t>
                      </a:r>
                      <a:endParaRPr b="1" sz="800">
                        <a:solidFill>
                          <a:srgbClr val="073763"/>
                        </a:solidFill>
                        <a:latin typeface="Georgia"/>
                        <a:ea typeface="Georgia"/>
                        <a:cs typeface="Georgia"/>
                        <a:sym typeface="Georgia"/>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524050">
                <a:tc>
                  <a:txBody>
                    <a:bodyPr>
                      <a:noAutofit/>
                    </a:bodyPr>
                    <a:lstStyle/>
                    <a:p>
                      <a:pPr indent="0" lvl="0" marL="0" rtl="0" algn="ctr">
                        <a:spcBef>
                          <a:spcPts val="0"/>
                        </a:spcBef>
                        <a:spcAft>
                          <a:spcPts val="0"/>
                        </a:spcAft>
                        <a:buNone/>
                      </a:pPr>
                      <a:r>
                        <a:rPr b="1" lang="en" sz="800">
                          <a:solidFill>
                            <a:srgbClr val="073763"/>
                          </a:solidFill>
                          <a:latin typeface="Georgia"/>
                          <a:ea typeface="Georgia"/>
                          <a:cs typeface="Georgia"/>
                          <a:sym typeface="Georgia"/>
                        </a:rPr>
                        <a:t>onset</a:t>
                      </a:r>
                      <a:endParaRPr b="1" sz="800">
                        <a:solidFill>
                          <a:srgbClr val="073763"/>
                        </a:solidFill>
                        <a:latin typeface="Georgia"/>
                        <a:ea typeface="Georgia"/>
                        <a:cs typeface="Georgia"/>
                        <a:sym typeface="Georgia"/>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589300">
                <a:tc>
                  <a:txBody>
                    <a:bodyPr>
                      <a:noAutofit/>
                    </a:bodyPr>
                    <a:lstStyle/>
                    <a:p>
                      <a:pPr indent="0" lvl="0" marL="0" rtl="0" algn="ctr">
                        <a:spcBef>
                          <a:spcPts val="0"/>
                        </a:spcBef>
                        <a:spcAft>
                          <a:spcPts val="0"/>
                        </a:spcAft>
                        <a:buNone/>
                      </a:pPr>
                      <a:r>
                        <a:rPr b="1" lang="en" sz="800">
                          <a:solidFill>
                            <a:srgbClr val="073763"/>
                          </a:solidFill>
                          <a:latin typeface="Georgia"/>
                          <a:ea typeface="Georgia"/>
                          <a:cs typeface="Georgia"/>
                          <a:sym typeface="Georgia"/>
                        </a:rPr>
                        <a:t>Localization: </a:t>
                      </a:r>
                      <a:endParaRPr b="1" sz="800">
                        <a:solidFill>
                          <a:srgbClr val="073763"/>
                        </a:solidFill>
                        <a:latin typeface="Georgia"/>
                        <a:ea typeface="Georgia"/>
                        <a:cs typeface="Georgia"/>
                        <a:sym typeface="Georgia"/>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606625">
                <a:tc>
                  <a:txBody>
                    <a:bodyPr>
                      <a:noAutofit/>
                    </a:bodyPr>
                    <a:lstStyle/>
                    <a:p>
                      <a:pPr indent="0" lvl="0" marL="0" rtl="0" algn="ctr">
                        <a:spcBef>
                          <a:spcPts val="0"/>
                        </a:spcBef>
                        <a:spcAft>
                          <a:spcPts val="0"/>
                        </a:spcAft>
                        <a:buNone/>
                      </a:pPr>
                      <a:r>
                        <a:rPr b="1" lang="en" sz="800">
                          <a:solidFill>
                            <a:srgbClr val="073763"/>
                          </a:solidFill>
                          <a:latin typeface="Georgia"/>
                          <a:ea typeface="Georgia"/>
                          <a:cs typeface="Georgia"/>
                          <a:sym typeface="Georgia"/>
                        </a:rPr>
                        <a:t>Fiber (mediated by:)</a:t>
                      </a:r>
                      <a:endParaRPr b="1" sz="800">
                        <a:solidFill>
                          <a:srgbClr val="073763"/>
                        </a:solidFill>
                        <a:latin typeface="Georgia"/>
                        <a:ea typeface="Georgia"/>
                        <a:cs typeface="Georgia"/>
                        <a:sym typeface="Georgia"/>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433575">
                <a:tc>
                  <a:txBody>
                    <a:bodyPr>
                      <a:noAutofit/>
                    </a:bodyPr>
                    <a:lstStyle/>
                    <a:p>
                      <a:pPr indent="0" lvl="0" marL="0" rtl="0" algn="ctr">
                        <a:spcBef>
                          <a:spcPts val="0"/>
                        </a:spcBef>
                        <a:spcAft>
                          <a:spcPts val="0"/>
                        </a:spcAft>
                        <a:buNone/>
                      </a:pPr>
                      <a:r>
                        <a:rPr b="1" lang="en" sz="800">
                          <a:solidFill>
                            <a:srgbClr val="073763"/>
                          </a:solidFill>
                          <a:latin typeface="Georgia"/>
                          <a:ea typeface="Georgia"/>
                          <a:cs typeface="Georgia"/>
                          <a:sym typeface="Georgia"/>
                        </a:rPr>
                        <a:t>Terminate at:</a:t>
                      </a:r>
                      <a:endParaRPr b="1" sz="800">
                        <a:solidFill>
                          <a:srgbClr val="073763"/>
                        </a:solidFill>
                        <a:latin typeface="Georgia"/>
                        <a:ea typeface="Georgia"/>
                        <a:cs typeface="Georgia"/>
                        <a:sym typeface="Georgia"/>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433575">
                <a:tc>
                  <a:txBody>
                    <a:bodyPr>
                      <a:noAutofit/>
                    </a:bodyPr>
                    <a:lstStyle/>
                    <a:p>
                      <a:pPr indent="0" lvl="0" marL="0" rtl="0" algn="ctr">
                        <a:spcBef>
                          <a:spcPts val="0"/>
                        </a:spcBef>
                        <a:spcAft>
                          <a:spcPts val="0"/>
                        </a:spcAft>
                        <a:buNone/>
                      </a:pPr>
                      <a:r>
                        <a:rPr b="1" lang="en" sz="800">
                          <a:solidFill>
                            <a:srgbClr val="073763"/>
                          </a:solidFill>
                          <a:latin typeface="Georgia"/>
                          <a:ea typeface="Georgia"/>
                          <a:cs typeface="Georgia"/>
                          <a:sym typeface="Georgia"/>
                        </a:rPr>
                        <a:t>NT: </a:t>
                      </a:r>
                      <a:endParaRPr b="1" sz="800">
                        <a:solidFill>
                          <a:srgbClr val="073763"/>
                        </a:solidFill>
                        <a:latin typeface="Georgia"/>
                        <a:ea typeface="Georgia"/>
                        <a:cs typeface="Georgia"/>
                        <a:sym typeface="Georgia"/>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bl>
          </a:graphicData>
        </a:graphic>
      </p:graphicFrame>
      <p:sp>
        <p:nvSpPr>
          <p:cNvPr id="326" name="Google Shape;326;p43"/>
          <p:cNvSpPr txBox="1"/>
          <p:nvPr/>
        </p:nvSpPr>
        <p:spPr>
          <a:xfrm>
            <a:off x="104700" y="80633"/>
            <a:ext cx="6648600" cy="72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Cairo"/>
                <a:ea typeface="Cairo"/>
                <a:cs typeface="Cairo"/>
                <a:sym typeface="Cairo"/>
              </a:rPr>
              <a:t>SAQ: Please fill up the gaps on the table below which is </a:t>
            </a:r>
            <a:r>
              <a:rPr b="1" lang="en" sz="1600">
                <a:latin typeface="Cairo"/>
                <a:ea typeface="Cairo"/>
                <a:cs typeface="Cairo"/>
                <a:sym typeface="Cairo"/>
              </a:rPr>
              <a:t>comparison between fast and slow pains?!</a:t>
            </a:r>
            <a:endParaRPr b="1" sz="1600">
              <a:latin typeface="Cairo"/>
              <a:ea typeface="Cairo"/>
              <a:cs typeface="Cairo"/>
              <a:sym typeface="Cairo"/>
            </a:endParaRPr>
          </a:p>
        </p:txBody>
      </p:sp>
      <p:sp>
        <p:nvSpPr>
          <p:cNvPr id="327" name="Google Shape;327;p43"/>
          <p:cNvSpPr txBox="1"/>
          <p:nvPr/>
        </p:nvSpPr>
        <p:spPr>
          <a:xfrm>
            <a:off x="314838" y="4627657"/>
            <a:ext cx="6228300" cy="19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iro"/>
                <a:ea typeface="Cairo"/>
                <a:cs typeface="Cairo"/>
                <a:sym typeface="Cairo"/>
              </a:rPr>
              <a:t>1. What will happen if sensory area SI”somatosensory cortex” is removed?</a:t>
            </a:r>
            <a:endParaRPr b="1">
              <a:latin typeface="Cairo"/>
              <a:ea typeface="Cairo"/>
              <a:cs typeface="Cairo"/>
              <a:sym typeface="Cairo"/>
            </a:endParaRPr>
          </a:p>
          <a:p>
            <a:pPr indent="0" lvl="0" marL="0" rtl="0" algn="l">
              <a:spcBef>
                <a:spcPts val="0"/>
              </a:spcBef>
              <a:spcAft>
                <a:spcPts val="0"/>
              </a:spcAft>
              <a:buNone/>
            </a:pPr>
            <a:r>
              <a:t/>
            </a:r>
            <a:endParaRPr b="1">
              <a:latin typeface="Cairo"/>
              <a:ea typeface="Cairo"/>
              <a:cs typeface="Cairo"/>
              <a:sym typeface="Cairo"/>
            </a:endParaRPr>
          </a:p>
          <a:p>
            <a:pPr indent="0" lvl="0" marL="0" rtl="0" algn="l">
              <a:spcBef>
                <a:spcPts val="0"/>
              </a:spcBef>
              <a:spcAft>
                <a:spcPts val="0"/>
              </a:spcAft>
              <a:buNone/>
            </a:pPr>
            <a:r>
              <a:t/>
            </a:r>
            <a:endParaRPr b="1">
              <a:latin typeface="Cairo"/>
              <a:ea typeface="Cairo"/>
              <a:cs typeface="Cairo"/>
              <a:sym typeface="Cairo"/>
            </a:endParaRPr>
          </a:p>
          <a:p>
            <a:pPr indent="0" lvl="0" marL="0" rtl="0" algn="l">
              <a:spcBef>
                <a:spcPts val="0"/>
              </a:spcBef>
              <a:spcAft>
                <a:spcPts val="0"/>
              </a:spcAft>
              <a:buNone/>
            </a:pPr>
            <a:r>
              <a:t/>
            </a:r>
            <a:endParaRPr b="1">
              <a:latin typeface="Cairo"/>
              <a:ea typeface="Cairo"/>
              <a:cs typeface="Cairo"/>
              <a:sym typeface="Cairo"/>
            </a:endParaRPr>
          </a:p>
          <a:p>
            <a:pPr indent="0" lvl="0" marL="0" rtl="0" algn="l">
              <a:spcBef>
                <a:spcPts val="0"/>
              </a:spcBef>
              <a:spcAft>
                <a:spcPts val="0"/>
              </a:spcAft>
              <a:buNone/>
            </a:pPr>
            <a:r>
              <a:t/>
            </a:r>
            <a:endParaRPr b="1">
              <a:latin typeface="Cairo"/>
              <a:ea typeface="Cairo"/>
              <a:cs typeface="Cairo"/>
              <a:sym typeface="Cairo"/>
            </a:endParaRPr>
          </a:p>
          <a:p>
            <a:pPr indent="0" lvl="0" marL="0" rtl="0" algn="l">
              <a:spcBef>
                <a:spcPts val="0"/>
              </a:spcBef>
              <a:spcAft>
                <a:spcPts val="0"/>
              </a:spcAft>
              <a:buNone/>
            </a:pPr>
            <a:r>
              <a:t/>
            </a:r>
            <a:endParaRPr b="1">
              <a:latin typeface="Cairo"/>
              <a:ea typeface="Cairo"/>
              <a:cs typeface="Cairo"/>
              <a:sym typeface="Cairo"/>
            </a:endParaRPr>
          </a:p>
          <a:p>
            <a:pPr indent="0" lvl="0" marL="0" rtl="0" algn="l">
              <a:spcBef>
                <a:spcPts val="0"/>
              </a:spcBef>
              <a:spcAft>
                <a:spcPts val="0"/>
              </a:spcAft>
              <a:buNone/>
            </a:pPr>
            <a:r>
              <a:t/>
            </a:r>
            <a:endParaRPr b="1">
              <a:latin typeface="Cairo"/>
              <a:ea typeface="Cairo"/>
              <a:cs typeface="Cairo"/>
              <a:sym typeface="Cairo"/>
            </a:endParaRPr>
          </a:p>
          <a:p>
            <a:pPr indent="0" lvl="0" marL="0" rtl="0" algn="l">
              <a:spcBef>
                <a:spcPts val="0"/>
              </a:spcBef>
              <a:spcAft>
                <a:spcPts val="0"/>
              </a:spcAft>
              <a:buNone/>
            </a:pPr>
            <a:r>
              <a:rPr b="1" lang="en">
                <a:latin typeface="Cairo"/>
                <a:ea typeface="Cairo"/>
                <a:cs typeface="Cairo"/>
                <a:sym typeface="Cairo"/>
              </a:rPr>
              <a:t>2.Why patient with chronic pain syndrome have difficulty in sleeping?</a:t>
            </a:r>
            <a:br>
              <a:rPr b="1" lang="en">
                <a:latin typeface="Cairo"/>
                <a:ea typeface="Cairo"/>
                <a:cs typeface="Cairo"/>
                <a:sym typeface="Cairo"/>
              </a:rPr>
            </a:br>
            <a:endParaRPr b="1">
              <a:latin typeface="Cairo"/>
              <a:ea typeface="Cairo"/>
              <a:cs typeface="Cairo"/>
              <a:sym typeface="Cairo"/>
            </a:endParaRPr>
          </a:p>
        </p:txBody>
      </p:sp>
      <p:sp>
        <p:nvSpPr>
          <p:cNvPr id="328" name="Google Shape;328;p43"/>
          <p:cNvSpPr txBox="1"/>
          <p:nvPr/>
        </p:nvSpPr>
        <p:spPr>
          <a:xfrm>
            <a:off x="539050" y="5030475"/>
            <a:ext cx="5486400" cy="86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Cairo"/>
                <a:ea typeface="Cairo"/>
                <a:cs typeface="Cairo"/>
                <a:sym typeface="Cairo"/>
              </a:rPr>
              <a:t>person's</a:t>
            </a:r>
            <a:r>
              <a:rPr lang="en">
                <a:solidFill>
                  <a:srgbClr val="999999"/>
                </a:solidFill>
                <a:latin typeface="Cairo"/>
                <a:ea typeface="Cairo"/>
                <a:cs typeface="Cairo"/>
                <a:sym typeface="Cairo"/>
              </a:rPr>
              <a:t> ability to interpret the quality of pain &amp; precise location of pain will be affected.</a:t>
            </a:r>
            <a:endParaRPr>
              <a:solidFill>
                <a:srgbClr val="999999"/>
              </a:solidFill>
              <a:latin typeface="Cairo"/>
              <a:ea typeface="Cairo"/>
              <a:cs typeface="Cairo"/>
              <a:sym typeface="Cairo"/>
            </a:endParaRPr>
          </a:p>
        </p:txBody>
      </p:sp>
      <p:sp>
        <p:nvSpPr>
          <p:cNvPr id="329" name="Google Shape;329;p43"/>
          <p:cNvSpPr txBox="1"/>
          <p:nvPr/>
        </p:nvSpPr>
        <p:spPr>
          <a:xfrm>
            <a:off x="449700" y="6482252"/>
            <a:ext cx="5958600" cy="114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999999"/>
                </a:solidFill>
                <a:latin typeface="Cairo"/>
                <a:ea typeface="Cairo"/>
                <a:cs typeface="Cairo"/>
                <a:sym typeface="Cairo"/>
              </a:rPr>
              <a:t>Paleospinothalamic pathway sends information to reticular formation and thalamic nuclei which are part of brain activating / alerting system, therefore chronic pain syndrome causes difficulty in sleep.</a:t>
            </a:r>
            <a:endParaRPr>
              <a:solidFill>
                <a:srgbClr val="999999"/>
              </a:solidFill>
              <a:latin typeface="Cairo"/>
              <a:ea typeface="Cairo"/>
              <a:cs typeface="Cairo"/>
              <a:sym typeface="Cai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8"/>
          <p:cNvSpPr txBox="1"/>
          <p:nvPr/>
        </p:nvSpPr>
        <p:spPr>
          <a:xfrm flipH="1" rot="5400000">
            <a:off x="5235000" y="3689025"/>
            <a:ext cx="3048600" cy="2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4th Lecture  ∣ The Physiology Team</a:t>
            </a:r>
            <a:endParaRPr b="1">
              <a:solidFill>
                <a:srgbClr val="2C5072"/>
              </a:solidFill>
              <a:latin typeface="Cairo"/>
              <a:ea typeface="Cairo"/>
              <a:cs typeface="Cairo"/>
              <a:sym typeface="Cairo"/>
            </a:endParaRPr>
          </a:p>
        </p:txBody>
      </p:sp>
      <p:sp>
        <p:nvSpPr>
          <p:cNvPr id="154" name="Google Shape;154;p28"/>
          <p:cNvSpPr txBox="1"/>
          <p:nvPr/>
        </p:nvSpPr>
        <p:spPr>
          <a:xfrm>
            <a:off x="-4" y="12"/>
            <a:ext cx="5486400" cy="327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B5394"/>
              </a:buClr>
              <a:buSzPts val="1400"/>
              <a:buChar char="❖"/>
            </a:pPr>
            <a:r>
              <a:rPr b="1" lang="en">
                <a:solidFill>
                  <a:srgbClr val="0B5394"/>
                </a:solidFill>
                <a:latin typeface="Georgia"/>
                <a:ea typeface="Georgia"/>
                <a:cs typeface="Georgia"/>
                <a:sym typeface="Georgia"/>
              </a:rPr>
              <a:t>Terminology</a:t>
            </a:r>
            <a:r>
              <a:rPr lang="en">
                <a:solidFill>
                  <a:srgbClr val="0B5394"/>
                </a:solidFill>
              </a:rPr>
              <a:t> </a:t>
            </a:r>
            <a:endParaRPr>
              <a:solidFill>
                <a:srgbClr val="0B5394"/>
              </a:solidFill>
            </a:endParaRPr>
          </a:p>
        </p:txBody>
      </p:sp>
      <p:graphicFrame>
        <p:nvGraphicFramePr>
          <p:cNvPr id="155" name="Google Shape;155;p28"/>
          <p:cNvGraphicFramePr/>
          <p:nvPr/>
        </p:nvGraphicFramePr>
        <p:xfrm>
          <a:off x="367150" y="463260"/>
          <a:ext cx="3000000" cy="3000000"/>
        </p:xfrm>
        <a:graphic>
          <a:graphicData uri="http://schemas.openxmlformats.org/drawingml/2006/table">
            <a:tbl>
              <a:tblPr>
                <a:noFill/>
                <a:tableStyleId>{B7532F99-DF6E-4CED-A83F-C90BBF748036}</a:tableStyleId>
              </a:tblPr>
              <a:tblGrid>
                <a:gridCol w="1372350"/>
                <a:gridCol w="4751375"/>
              </a:tblGrid>
              <a:tr h="492075">
                <a:tc>
                  <a:txBody>
                    <a:bodyPr>
                      <a:noAutofit/>
                    </a:bodyPr>
                    <a:lstStyle/>
                    <a:p>
                      <a:pPr indent="0" lvl="0" marL="0" rtl="0" algn="l">
                        <a:spcBef>
                          <a:spcPts val="0"/>
                        </a:spcBef>
                        <a:spcAft>
                          <a:spcPts val="0"/>
                        </a:spcAft>
                        <a:buNone/>
                      </a:pPr>
                      <a:r>
                        <a:rPr lang="en">
                          <a:solidFill>
                            <a:srgbClr val="FFFFFF"/>
                          </a:solidFill>
                        </a:rPr>
                        <a:t>Terminology</a:t>
                      </a:r>
                      <a:r>
                        <a:rPr lang="en">
                          <a:solidFill>
                            <a:srgbClr val="073763"/>
                          </a:solidFill>
                        </a:rPr>
                        <a:t> </a:t>
                      </a:r>
                      <a:endParaRPr>
                        <a:solidFill>
                          <a:srgbClr val="073763"/>
                        </a:solidFill>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073763"/>
                    </a:solidFill>
                  </a:tcPr>
                </a:tc>
                <a:tc>
                  <a:txBody>
                    <a:bodyPr>
                      <a:noAutofit/>
                    </a:bodyPr>
                    <a:lstStyle/>
                    <a:p>
                      <a:pPr indent="0" lvl="0" marL="0" rtl="0" algn="l">
                        <a:spcBef>
                          <a:spcPts val="0"/>
                        </a:spcBef>
                        <a:spcAft>
                          <a:spcPts val="0"/>
                        </a:spcAft>
                        <a:buNone/>
                      </a:pPr>
                      <a:r>
                        <a:rPr lang="en">
                          <a:solidFill>
                            <a:srgbClr val="FFFFFF"/>
                          </a:solidFill>
                        </a:rPr>
                        <a:t>Definition</a:t>
                      </a:r>
                      <a:r>
                        <a:rPr lang="en"/>
                        <a:t> </a:t>
                      </a:r>
                      <a:r>
                        <a:rPr lang="en"/>
                        <a:t> </a:t>
                      </a:r>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073763"/>
                    </a:solidFill>
                  </a:tcPr>
                </a:tc>
              </a:tr>
              <a:tr h="717075">
                <a:tc>
                  <a:txBody>
                    <a:bodyPr>
                      <a:noAutofit/>
                    </a:bodyPr>
                    <a:lstStyle/>
                    <a:p>
                      <a:pPr indent="0" lvl="0" marL="0" rtl="0" algn="l">
                        <a:spcBef>
                          <a:spcPts val="0"/>
                        </a:spcBef>
                        <a:spcAft>
                          <a:spcPts val="0"/>
                        </a:spcAft>
                        <a:buNone/>
                      </a:pPr>
                      <a:r>
                        <a:rPr lang="en">
                          <a:solidFill>
                            <a:srgbClr val="073763"/>
                          </a:solidFill>
                          <a:highlight>
                            <a:srgbClr val="C27BA0"/>
                          </a:highlight>
                        </a:rPr>
                        <a:t>Nociceptor</a:t>
                      </a:r>
                      <a:endParaRPr>
                        <a:solidFill>
                          <a:srgbClr val="073763"/>
                        </a:solidFill>
                        <a:highlight>
                          <a:srgbClr val="C27BA0"/>
                        </a:highlight>
                      </a:endParaRPr>
                    </a:p>
                    <a:p>
                      <a:pPr indent="0" lvl="0" marL="0" rtl="0" algn="l">
                        <a:spcBef>
                          <a:spcPts val="0"/>
                        </a:spcBef>
                        <a:spcAft>
                          <a:spcPts val="0"/>
                        </a:spcAft>
                        <a:buNone/>
                      </a:pPr>
                      <a:r>
                        <a:rPr lang="en">
                          <a:solidFill>
                            <a:srgbClr val="073763"/>
                          </a:solidFill>
                          <a:highlight>
                            <a:srgbClr val="C27BA0"/>
                          </a:highlight>
                        </a:rPr>
                        <a:t>(pain receptor)</a:t>
                      </a:r>
                      <a:endParaRPr>
                        <a:solidFill>
                          <a:srgbClr val="073763"/>
                        </a:solidFill>
                        <a:highlight>
                          <a:srgbClr val="C27BA0"/>
                        </a:highlight>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
                        <a:t>primary afferent receptors that respond selectively to noxious stimuli.(</a:t>
                      </a:r>
                      <a:r>
                        <a:rPr lang="en">
                          <a:solidFill>
                            <a:srgbClr val="666666"/>
                          </a:solidFill>
                        </a:rPr>
                        <a:t> subtype of sensory receptor ) </a:t>
                      </a:r>
                      <a:endParaRPr>
                        <a:solidFill>
                          <a:srgbClr val="666666"/>
                        </a:solidFill>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chemeClr val="lt1"/>
                    </a:solidFill>
                  </a:tcPr>
                </a:tc>
              </a:tr>
              <a:tr h="798925">
                <a:tc>
                  <a:txBody>
                    <a:bodyPr>
                      <a:noAutofit/>
                    </a:bodyPr>
                    <a:lstStyle/>
                    <a:p>
                      <a:pPr indent="0" lvl="0" marL="0" rtl="0" algn="l">
                        <a:spcBef>
                          <a:spcPts val="0"/>
                        </a:spcBef>
                        <a:spcAft>
                          <a:spcPts val="0"/>
                        </a:spcAft>
                        <a:buNone/>
                      </a:pPr>
                      <a:r>
                        <a:rPr lang="en">
                          <a:solidFill>
                            <a:srgbClr val="073763"/>
                          </a:solidFill>
                          <a:highlight>
                            <a:srgbClr val="93C47D"/>
                          </a:highlight>
                        </a:rPr>
                        <a:t>spinothalamic tract</a:t>
                      </a:r>
                      <a:endParaRPr>
                        <a:solidFill>
                          <a:srgbClr val="073763"/>
                        </a:solidFill>
                        <a:highlight>
                          <a:srgbClr val="93C47D"/>
                        </a:highlight>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
                        <a:t>also known as anterolateral system or the ventrolateral system) is a sensory pathway from the skin to the thalamus</a:t>
                      </a:r>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chemeClr val="lt1"/>
                    </a:solidFill>
                  </a:tcPr>
                </a:tc>
              </a:tr>
              <a:tr h="1005225">
                <a:tc>
                  <a:txBody>
                    <a:bodyPr>
                      <a:noAutofit/>
                    </a:bodyPr>
                    <a:lstStyle/>
                    <a:p>
                      <a:pPr indent="0" lvl="0" marL="0" rtl="0" algn="l">
                        <a:spcBef>
                          <a:spcPts val="0"/>
                        </a:spcBef>
                        <a:spcAft>
                          <a:spcPts val="0"/>
                        </a:spcAft>
                        <a:buNone/>
                      </a:pPr>
                      <a:r>
                        <a:rPr lang="en">
                          <a:solidFill>
                            <a:srgbClr val="073763"/>
                          </a:solidFill>
                          <a:highlight>
                            <a:srgbClr val="A2C4C9"/>
                          </a:highlight>
                        </a:rPr>
                        <a:t>VP nucleus </a:t>
                      </a:r>
                      <a:endParaRPr>
                        <a:solidFill>
                          <a:srgbClr val="073763"/>
                        </a:solidFill>
                        <a:highlight>
                          <a:srgbClr val="A2C4C9"/>
                        </a:highlight>
                      </a:endParaRPr>
                    </a:p>
                    <a:p>
                      <a:pPr indent="0" lvl="0" marL="0" rtl="0" algn="l">
                        <a:spcBef>
                          <a:spcPts val="0"/>
                        </a:spcBef>
                        <a:spcAft>
                          <a:spcPts val="0"/>
                        </a:spcAft>
                        <a:buNone/>
                      </a:pPr>
                      <a:r>
                        <a:rPr lang="en">
                          <a:solidFill>
                            <a:srgbClr val="073763"/>
                          </a:solidFill>
                          <a:highlight>
                            <a:srgbClr val="A2C4C9"/>
                          </a:highlight>
                        </a:rPr>
                        <a:t>The ventral posterior nucleus.</a:t>
                      </a:r>
                      <a:endParaRPr>
                        <a:solidFill>
                          <a:srgbClr val="073763"/>
                        </a:solidFill>
                        <a:highlight>
                          <a:srgbClr val="A2C4C9"/>
                        </a:highlight>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Clr>
                          <a:schemeClr val="dk1"/>
                        </a:buClr>
                        <a:buSzPts val="1100"/>
                        <a:buFont typeface="Arial"/>
                        <a:buNone/>
                      </a:pPr>
                      <a:r>
                        <a:rPr lang="en">
                          <a:solidFill>
                            <a:schemeClr val="dk1"/>
                          </a:solidFill>
                        </a:rPr>
                        <a:t> is the somato-sensory relay nucleus in thalamus of the brain</a:t>
                      </a:r>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chemeClr val="lt1"/>
                    </a:solidFill>
                  </a:tcPr>
                </a:tc>
              </a:tr>
              <a:tr h="717075">
                <a:tc>
                  <a:txBody>
                    <a:bodyPr>
                      <a:noAutofit/>
                    </a:bodyPr>
                    <a:lstStyle/>
                    <a:p>
                      <a:pPr indent="0" lvl="0" marL="0" rtl="0" algn="l">
                        <a:spcBef>
                          <a:spcPts val="0"/>
                        </a:spcBef>
                        <a:spcAft>
                          <a:spcPts val="0"/>
                        </a:spcAft>
                        <a:buNone/>
                      </a:pPr>
                      <a:r>
                        <a:rPr lang="en">
                          <a:solidFill>
                            <a:srgbClr val="073763"/>
                          </a:solidFill>
                          <a:highlight>
                            <a:srgbClr val="FFE599"/>
                          </a:highlight>
                        </a:rPr>
                        <a:t>topognosis</a:t>
                      </a:r>
                      <a:endParaRPr>
                        <a:solidFill>
                          <a:srgbClr val="073763"/>
                        </a:solidFill>
                        <a:highlight>
                          <a:srgbClr val="FFE599"/>
                        </a:highlight>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
                        <a:t>recognition of the location of a stimulus on the skin. Synonyms : topognosia</a:t>
                      </a:r>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chemeClr val="lt1"/>
                    </a:solidFill>
                  </a:tcPr>
                </a:tc>
              </a:tr>
              <a:tr h="717075">
                <a:tc>
                  <a:txBody>
                    <a:bodyPr>
                      <a:noAutofit/>
                    </a:bodyPr>
                    <a:lstStyle/>
                    <a:p>
                      <a:pPr indent="0" lvl="0" marL="0" rtl="0" algn="l">
                        <a:spcBef>
                          <a:spcPts val="0"/>
                        </a:spcBef>
                        <a:spcAft>
                          <a:spcPts val="0"/>
                        </a:spcAft>
                        <a:buNone/>
                      </a:pPr>
                      <a:r>
                        <a:rPr lang="en">
                          <a:solidFill>
                            <a:srgbClr val="073763"/>
                          </a:solidFill>
                          <a:highlight>
                            <a:srgbClr val="C27BA0"/>
                          </a:highlight>
                        </a:rPr>
                        <a:t>Sensory receptors</a:t>
                      </a:r>
                      <a:endParaRPr>
                        <a:solidFill>
                          <a:srgbClr val="073763"/>
                        </a:solidFill>
                        <a:highlight>
                          <a:srgbClr val="C27BA0"/>
                        </a:highlight>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
                        <a:t>are specialized peripheral endings of primary afferent neurons.</a:t>
                      </a:r>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chemeClr val="lt1"/>
                    </a:solidFill>
                  </a:tcPr>
                </a:tc>
              </a:tr>
              <a:tr h="1005225">
                <a:tc>
                  <a:txBody>
                    <a:bodyPr>
                      <a:noAutofit/>
                    </a:bodyPr>
                    <a:lstStyle/>
                    <a:p>
                      <a:pPr indent="0" lvl="0" marL="0" rtl="0" algn="l">
                        <a:spcBef>
                          <a:spcPts val="0"/>
                        </a:spcBef>
                        <a:spcAft>
                          <a:spcPts val="0"/>
                        </a:spcAft>
                        <a:buNone/>
                      </a:pPr>
                      <a:r>
                        <a:rPr lang="en">
                          <a:solidFill>
                            <a:srgbClr val="073763"/>
                          </a:solidFill>
                          <a:highlight>
                            <a:srgbClr val="B6D7A8"/>
                          </a:highlight>
                        </a:rPr>
                        <a:t>Noxious stimulus</a:t>
                      </a:r>
                      <a:endParaRPr>
                        <a:solidFill>
                          <a:srgbClr val="073763"/>
                        </a:solidFill>
                        <a:highlight>
                          <a:srgbClr val="B6D7A8"/>
                        </a:highlight>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
                        <a:t>any stimulus (mechanical like exssive pressure , chemical exssive acidity or thermal exssive heat) that produces tissue damage or threatens to do so the oppisate (≠ innocuous).</a:t>
                      </a:r>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chemeClr val="lt1"/>
                    </a:solidFill>
                  </a:tcPr>
                </a:tc>
              </a:tr>
              <a:tr h="717075">
                <a:tc>
                  <a:txBody>
                    <a:bodyPr>
                      <a:noAutofit/>
                    </a:bodyPr>
                    <a:lstStyle/>
                    <a:p>
                      <a:pPr indent="0" lvl="0" marL="0" rtl="0" algn="l">
                        <a:spcBef>
                          <a:spcPts val="0"/>
                        </a:spcBef>
                        <a:spcAft>
                          <a:spcPts val="0"/>
                        </a:spcAft>
                        <a:buClr>
                          <a:schemeClr val="dk1"/>
                        </a:buClr>
                        <a:buSzPts val="1100"/>
                        <a:buFont typeface="Arial"/>
                        <a:buNone/>
                      </a:pPr>
                      <a:r>
                        <a:rPr lang="en">
                          <a:solidFill>
                            <a:srgbClr val="073763"/>
                          </a:solidFill>
                          <a:highlight>
                            <a:srgbClr val="A2C4C9"/>
                          </a:highlight>
                        </a:rPr>
                        <a:t>Polymodal nociceptors:</a:t>
                      </a:r>
                      <a:endParaRPr>
                        <a:solidFill>
                          <a:srgbClr val="073763"/>
                        </a:solidFill>
                        <a:highlight>
                          <a:srgbClr val="A2C4C9"/>
                        </a:highlight>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
                        <a:t>respond to a combination of </a:t>
                      </a:r>
                      <a:r>
                        <a:rPr lang="en"/>
                        <a:t>mechanical , chemical , thermal noxious stimuli.</a:t>
                      </a:r>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chemeClr val="lt1"/>
                    </a:solidFill>
                  </a:tcPr>
                </a:tc>
              </a:tr>
              <a:tr h="798925">
                <a:tc>
                  <a:txBody>
                    <a:bodyPr>
                      <a:noAutofit/>
                    </a:bodyPr>
                    <a:lstStyle/>
                    <a:p>
                      <a:pPr indent="0" lvl="0" marL="0" rtl="0" algn="l">
                        <a:spcBef>
                          <a:spcPts val="0"/>
                        </a:spcBef>
                        <a:spcAft>
                          <a:spcPts val="0"/>
                        </a:spcAft>
                        <a:buNone/>
                      </a:pPr>
                      <a:r>
                        <a:rPr lang="en">
                          <a:solidFill>
                            <a:srgbClr val="073763"/>
                          </a:solidFill>
                          <a:highlight>
                            <a:srgbClr val="FFE599"/>
                          </a:highlight>
                        </a:rPr>
                        <a:t>Reception</a:t>
                      </a:r>
                      <a:endParaRPr>
                        <a:solidFill>
                          <a:srgbClr val="073763"/>
                        </a:solidFill>
                        <a:highlight>
                          <a:srgbClr val="FFE599"/>
                        </a:highlight>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
                        <a:t>Response of nerve receptors in the skin and tissues to stimuli resulting from actual or potential tissue damage.</a:t>
                      </a:r>
                      <a:endParaRPr/>
                    </a:p>
                    <a:p>
                      <a:pPr indent="0" lvl="0" marL="0" rtl="0" algn="l">
                        <a:spcBef>
                          <a:spcPts val="0"/>
                        </a:spcBef>
                        <a:spcAft>
                          <a:spcPts val="0"/>
                        </a:spcAft>
                        <a:buClr>
                          <a:schemeClr val="dk1"/>
                        </a:buClr>
                        <a:buSzPts val="1100"/>
                        <a:buFont typeface="Arial"/>
                        <a:buNone/>
                      </a:pPr>
                      <a:r>
                        <a:rPr lang="en">
                          <a:solidFill>
                            <a:schemeClr val="dk1"/>
                          </a:solidFill>
                        </a:rPr>
                        <a:t>- </a:t>
                      </a:r>
                      <a:r>
                        <a:rPr lang="en">
                          <a:solidFill>
                            <a:srgbClr val="999999"/>
                          </a:solidFill>
                        </a:rPr>
                        <a:t>when you only receive the pain </a:t>
                      </a:r>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chemeClr val="lt1"/>
                    </a:solidFill>
                  </a:tcPr>
                </a:tc>
              </a:tr>
              <a:tr h="717075">
                <a:tc>
                  <a:txBody>
                    <a:bodyPr>
                      <a:noAutofit/>
                    </a:bodyPr>
                    <a:lstStyle/>
                    <a:p>
                      <a:pPr indent="0" lvl="0" marL="0" rtl="0" algn="l">
                        <a:spcBef>
                          <a:spcPts val="0"/>
                        </a:spcBef>
                        <a:spcAft>
                          <a:spcPts val="0"/>
                        </a:spcAft>
                        <a:buNone/>
                      </a:pPr>
                      <a:r>
                        <a:rPr lang="en">
                          <a:solidFill>
                            <a:srgbClr val="073763"/>
                          </a:solidFill>
                          <a:highlight>
                            <a:srgbClr val="C27BA0"/>
                          </a:highlight>
                        </a:rPr>
                        <a:t>Perception</a:t>
                      </a:r>
                      <a:endParaRPr>
                        <a:solidFill>
                          <a:srgbClr val="073763"/>
                        </a:solidFill>
                        <a:highlight>
                          <a:srgbClr val="C27BA0"/>
                        </a:highlight>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
                        <a:t>The </a:t>
                      </a:r>
                      <a:r>
                        <a:rPr lang="en"/>
                        <a:t>process by which pain is recognized and interpreted by the brain.- </a:t>
                      </a:r>
                      <a:r>
                        <a:rPr lang="en">
                          <a:solidFill>
                            <a:srgbClr val="999999"/>
                          </a:solidFill>
                        </a:rPr>
                        <a:t>when you are aware about the pain</a:t>
                      </a:r>
                      <a:endParaRPr>
                        <a:solidFill>
                          <a:srgbClr val="999999"/>
                        </a:solidFill>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chemeClr val="lt1"/>
                    </a:solidFill>
                  </a:tcPr>
                </a:tc>
              </a:tr>
              <a:tr h="717075">
                <a:tc>
                  <a:txBody>
                    <a:bodyPr>
                      <a:noAutofit/>
                    </a:bodyPr>
                    <a:lstStyle/>
                    <a:p>
                      <a:pPr indent="0" lvl="0" marL="0" rtl="0" algn="l">
                        <a:spcBef>
                          <a:spcPts val="0"/>
                        </a:spcBef>
                        <a:spcAft>
                          <a:spcPts val="0"/>
                        </a:spcAft>
                        <a:buNone/>
                      </a:pPr>
                      <a:r>
                        <a:rPr lang="en">
                          <a:solidFill>
                            <a:srgbClr val="073763"/>
                          </a:solidFill>
                          <a:highlight>
                            <a:srgbClr val="B6D7A8"/>
                          </a:highlight>
                        </a:rPr>
                        <a:t>Nociceptive pain </a:t>
                      </a:r>
                      <a:endParaRPr>
                        <a:solidFill>
                          <a:srgbClr val="073763"/>
                        </a:solidFill>
                        <a:highlight>
                          <a:srgbClr val="B6D7A8"/>
                        </a:highlight>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
                          <a:solidFill>
                            <a:srgbClr val="FF0000"/>
                          </a:solidFill>
                        </a:rPr>
                        <a:t>Is caused by the presence of a painful stimulus on nociceptors- </a:t>
                      </a:r>
                      <a:endParaRPr>
                        <a:solidFill>
                          <a:srgbClr val="FF0000"/>
                        </a:solidFill>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chemeClr val="lt1"/>
                    </a:solidFill>
                  </a:tcPr>
                </a:tc>
              </a:tr>
              <a:tr h="717075">
                <a:tc>
                  <a:txBody>
                    <a:bodyPr>
                      <a:noAutofit/>
                    </a:bodyPr>
                    <a:lstStyle/>
                    <a:p>
                      <a:pPr indent="0" lvl="0" marL="0" rtl="0" algn="l">
                        <a:spcBef>
                          <a:spcPts val="0"/>
                        </a:spcBef>
                        <a:spcAft>
                          <a:spcPts val="0"/>
                        </a:spcAft>
                        <a:buNone/>
                      </a:pPr>
                      <a:r>
                        <a:rPr lang="en">
                          <a:solidFill>
                            <a:srgbClr val="073763"/>
                          </a:solidFill>
                          <a:highlight>
                            <a:srgbClr val="A2C4C9"/>
                          </a:highlight>
                        </a:rPr>
                        <a:t>Neuropathic pain </a:t>
                      </a:r>
                      <a:endParaRPr>
                        <a:solidFill>
                          <a:srgbClr val="073763"/>
                        </a:solidFill>
                        <a:highlight>
                          <a:srgbClr val="A2C4C9"/>
                        </a:highlight>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
                          <a:solidFill>
                            <a:srgbClr val="FF0000"/>
                          </a:solidFill>
                        </a:rPr>
                        <a:t>Occurs as a result of damage to the nerve fibers with the pain impuls emanating from the nerve itself</a:t>
                      </a:r>
                      <a:endParaRPr>
                        <a:solidFill>
                          <a:srgbClr val="FF0000"/>
                        </a:solidFill>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chemeClr val="lt1"/>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9"/>
          <p:cNvSpPr txBox="1"/>
          <p:nvPr/>
        </p:nvSpPr>
        <p:spPr>
          <a:xfrm flipH="1" rot="5400000">
            <a:off x="5235000" y="3689025"/>
            <a:ext cx="3048600" cy="2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4th Lecture  ∣ The Physiology Team</a:t>
            </a:r>
            <a:endParaRPr b="1">
              <a:solidFill>
                <a:srgbClr val="2C5072"/>
              </a:solidFill>
              <a:latin typeface="Cairo"/>
              <a:ea typeface="Cairo"/>
              <a:cs typeface="Cairo"/>
              <a:sym typeface="Cairo"/>
            </a:endParaRPr>
          </a:p>
        </p:txBody>
      </p:sp>
      <p:sp>
        <p:nvSpPr>
          <p:cNvPr id="161" name="Google Shape;161;p29"/>
          <p:cNvSpPr txBox="1"/>
          <p:nvPr/>
        </p:nvSpPr>
        <p:spPr>
          <a:xfrm>
            <a:off x="114296" y="109338"/>
            <a:ext cx="5486400" cy="327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73763"/>
              </a:buClr>
              <a:buSzPts val="1800"/>
              <a:buFont typeface="Economica"/>
              <a:buChar char="❖"/>
            </a:pPr>
            <a:r>
              <a:rPr b="1" lang="en" sz="1800">
                <a:solidFill>
                  <a:srgbClr val="073763"/>
                </a:solidFill>
                <a:latin typeface="Economica"/>
                <a:ea typeface="Economica"/>
                <a:cs typeface="Economica"/>
                <a:sym typeface="Economica"/>
              </a:rPr>
              <a:t>To know about the receptor of pain </a:t>
            </a:r>
            <a:endParaRPr b="1" sz="1800">
              <a:solidFill>
                <a:srgbClr val="073763"/>
              </a:solidFill>
              <a:latin typeface="Economica"/>
              <a:ea typeface="Economica"/>
              <a:cs typeface="Economica"/>
              <a:sym typeface="Economica"/>
            </a:endParaRPr>
          </a:p>
        </p:txBody>
      </p:sp>
      <p:sp>
        <p:nvSpPr>
          <p:cNvPr id="162" name="Google Shape;162;p29"/>
          <p:cNvSpPr txBox="1"/>
          <p:nvPr/>
        </p:nvSpPr>
        <p:spPr>
          <a:xfrm>
            <a:off x="76200" y="764938"/>
            <a:ext cx="2724300" cy="53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73763"/>
                </a:solidFill>
                <a:highlight>
                  <a:srgbClr val="A2C4C9"/>
                </a:highlight>
                <a:latin typeface="Georgia"/>
                <a:ea typeface="Georgia"/>
                <a:cs typeface="Georgia"/>
                <a:sym typeface="Georgia"/>
              </a:rPr>
              <a:t>Pain &amp; Nociception</a:t>
            </a:r>
            <a:endParaRPr sz="1800">
              <a:solidFill>
                <a:srgbClr val="073763"/>
              </a:solidFill>
              <a:highlight>
                <a:srgbClr val="A2C4C9"/>
              </a:highlight>
              <a:latin typeface="Georgia"/>
              <a:ea typeface="Georgia"/>
              <a:cs typeface="Georgia"/>
              <a:sym typeface="Georgia"/>
            </a:endParaRPr>
          </a:p>
          <a:p>
            <a:pPr indent="0" lvl="0" marL="0" rtl="0" algn="l">
              <a:spcBef>
                <a:spcPts val="0"/>
              </a:spcBef>
              <a:spcAft>
                <a:spcPts val="0"/>
              </a:spcAft>
              <a:buNone/>
            </a:pPr>
            <a:r>
              <a:t/>
            </a:r>
            <a:endParaRPr/>
          </a:p>
        </p:txBody>
      </p:sp>
      <p:sp>
        <p:nvSpPr>
          <p:cNvPr id="163" name="Google Shape;163;p29"/>
          <p:cNvSpPr txBox="1"/>
          <p:nvPr/>
        </p:nvSpPr>
        <p:spPr>
          <a:xfrm>
            <a:off x="314475" y="1331600"/>
            <a:ext cx="5648400" cy="2085900"/>
          </a:xfrm>
          <a:prstGeom prst="rect">
            <a:avLst/>
          </a:prstGeom>
          <a:noFill/>
          <a:ln cap="flat" cmpd="sng" w="9525">
            <a:solidFill>
              <a:srgbClr val="FFFFFF"/>
            </a:solidFill>
            <a:prstDash val="dash"/>
            <a:round/>
            <a:headEnd len="sm" w="sm" type="none"/>
            <a:tailEnd len="sm" w="sm" type="none"/>
          </a:ln>
        </p:spPr>
        <p:txBody>
          <a:bodyPr anchorCtr="0" anchor="t" bIns="91425" lIns="91425" spcFirstLastPara="1" rIns="91425" wrap="square" tIns="91425">
            <a:noAutofit/>
          </a:bodyPr>
          <a:lstStyle/>
          <a:p>
            <a:pPr indent="-330200" lvl="0" marL="457200" rtl="0" algn="l">
              <a:spcBef>
                <a:spcPts val="0"/>
              </a:spcBef>
              <a:spcAft>
                <a:spcPts val="0"/>
              </a:spcAft>
              <a:buClr>
                <a:srgbClr val="0B5394"/>
              </a:buClr>
              <a:buSzPts val="1600"/>
              <a:buFont typeface="Georgia"/>
              <a:buChar char="●"/>
            </a:pPr>
            <a:r>
              <a:rPr lang="en" sz="1600">
                <a:solidFill>
                  <a:srgbClr val="0B5394"/>
                </a:solidFill>
                <a:latin typeface="Georgia"/>
                <a:ea typeface="Georgia"/>
                <a:cs typeface="Georgia"/>
                <a:sym typeface="Georgia"/>
              </a:rPr>
              <a:t>What is nociception?</a:t>
            </a:r>
            <a:endParaRPr sz="1600">
              <a:solidFill>
                <a:srgbClr val="0B5394"/>
              </a:solidFill>
              <a:latin typeface="Georgia"/>
              <a:ea typeface="Georgia"/>
              <a:cs typeface="Georgia"/>
              <a:sym typeface="Georgia"/>
            </a:endParaRPr>
          </a:p>
          <a:p>
            <a:pPr indent="0" lvl="0" marL="914400" rtl="0" algn="l">
              <a:spcBef>
                <a:spcPts val="0"/>
              </a:spcBef>
              <a:spcAft>
                <a:spcPts val="0"/>
              </a:spcAft>
              <a:buNone/>
            </a:pPr>
            <a:r>
              <a:rPr lang="en">
                <a:latin typeface="Georgia"/>
                <a:ea typeface="Georgia"/>
                <a:cs typeface="Georgia"/>
                <a:sym typeface="Georgia"/>
              </a:rPr>
              <a:t> Refers to the </a:t>
            </a:r>
            <a:r>
              <a:rPr lang="en">
                <a:solidFill>
                  <a:srgbClr val="FF0000"/>
                </a:solidFill>
                <a:latin typeface="Georgia"/>
                <a:ea typeface="Georgia"/>
                <a:cs typeface="Georgia"/>
                <a:sym typeface="Georgia"/>
              </a:rPr>
              <a:t>transmission</a:t>
            </a:r>
            <a:r>
              <a:rPr lang="en">
                <a:latin typeface="Georgia"/>
                <a:ea typeface="Georgia"/>
                <a:cs typeface="Georgia"/>
                <a:sym typeface="Georgia"/>
              </a:rPr>
              <a:t> of signals evoked by activation of nociceptors (pain receptors) from periphery to the CNS.</a:t>
            </a:r>
            <a:endParaRPr>
              <a:latin typeface="Georgia"/>
              <a:ea typeface="Georgia"/>
              <a:cs typeface="Georgia"/>
              <a:sym typeface="Georgia"/>
            </a:endParaRPr>
          </a:p>
          <a:p>
            <a:pPr indent="-330200" lvl="0" marL="457200" rtl="0" algn="l">
              <a:spcBef>
                <a:spcPts val="0"/>
              </a:spcBef>
              <a:spcAft>
                <a:spcPts val="0"/>
              </a:spcAft>
              <a:buClr>
                <a:srgbClr val="0B5394"/>
              </a:buClr>
              <a:buSzPts val="1600"/>
              <a:buFont typeface="Georgia"/>
              <a:buChar char="●"/>
            </a:pPr>
            <a:r>
              <a:rPr lang="en" sz="1600">
                <a:solidFill>
                  <a:srgbClr val="0B5394"/>
                </a:solidFill>
                <a:latin typeface="Georgia"/>
                <a:ea typeface="Georgia"/>
                <a:cs typeface="Georgia"/>
                <a:sym typeface="Georgia"/>
              </a:rPr>
              <a:t>What is pain?</a:t>
            </a:r>
            <a:endParaRPr sz="1600">
              <a:solidFill>
                <a:srgbClr val="0B5394"/>
              </a:solidFill>
              <a:latin typeface="Georgia"/>
              <a:ea typeface="Georgia"/>
              <a:cs typeface="Georgia"/>
              <a:sym typeface="Georgia"/>
            </a:endParaRPr>
          </a:p>
          <a:p>
            <a:pPr indent="-317500" lvl="1" marL="914400" rtl="0" algn="l">
              <a:spcBef>
                <a:spcPts val="0"/>
              </a:spcBef>
              <a:spcAft>
                <a:spcPts val="0"/>
              </a:spcAft>
              <a:buSzPts val="1400"/>
              <a:buFont typeface="Georgia"/>
              <a:buChar char="○"/>
            </a:pPr>
            <a:r>
              <a:rPr lang="en">
                <a:latin typeface="Georgia"/>
                <a:ea typeface="Georgia"/>
                <a:cs typeface="Georgia"/>
                <a:sym typeface="Georgia"/>
              </a:rPr>
              <a:t>Is </a:t>
            </a:r>
            <a:r>
              <a:rPr lang="en">
                <a:solidFill>
                  <a:srgbClr val="FF0000"/>
                </a:solidFill>
                <a:latin typeface="Georgia"/>
                <a:ea typeface="Georgia"/>
                <a:cs typeface="Georgia"/>
                <a:sym typeface="Georgia"/>
              </a:rPr>
              <a:t>perception</a:t>
            </a:r>
            <a:r>
              <a:rPr lang="en">
                <a:latin typeface="Georgia"/>
                <a:ea typeface="Georgia"/>
                <a:cs typeface="Georgia"/>
                <a:sym typeface="Georgia"/>
              </a:rPr>
              <a:t> of unpleasant sensation that originates from a specific body region.</a:t>
            </a:r>
            <a:endParaRPr>
              <a:latin typeface="Georgia"/>
              <a:ea typeface="Georgia"/>
              <a:cs typeface="Georgia"/>
              <a:sym typeface="Georgia"/>
            </a:endParaRPr>
          </a:p>
          <a:p>
            <a:pPr indent="-317500" lvl="1" marL="914400" rtl="0" algn="l">
              <a:spcBef>
                <a:spcPts val="0"/>
              </a:spcBef>
              <a:spcAft>
                <a:spcPts val="0"/>
              </a:spcAft>
              <a:buSzPts val="1400"/>
              <a:buFont typeface="Georgia"/>
              <a:buChar char="○"/>
            </a:pPr>
            <a:r>
              <a:rPr lang="en">
                <a:latin typeface="Georgia"/>
                <a:ea typeface="Georgia"/>
                <a:cs typeface="Georgia"/>
                <a:sym typeface="Georgia"/>
              </a:rPr>
              <a:t>Is an unpleasant sensory and emotional experience associated with actual or potential tissue damage.</a:t>
            </a:r>
            <a:endParaRPr>
              <a:latin typeface="Georgia"/>
              <a:ea typeface="Georgia"/>
              <a:cs typeface="Georgia"/>
              <a:sym typeface="Georgia"/>
            </a:endParaRPr>
          </a:p>
        </p:txBody>
      </p:sp>
      <p:sp>
        <p:nvSpPr>
          <p:cNvPr id="164" name="Google Shape;164;p29"/>
          <p:cNvSpPr txBox="1"/>
          <p:nvPr/>
        </p:nvSpPr>
        <p:spPr>
          <a:xfrm>
            <a:off x="314400" y="4190400"/>
            <a:ext cx="50862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73763"/>
                </a:solidFill>
                <a:highlight>
                  <a:srgbClr val="A2C4C9"/>
                </a:highlight>
                <a:latin typeface="Georgia"/>
                <a:ea typeface="Georgia"/>
                <a:cs typeface="Georgia"/>
                <a:sym typeface="Georgia"/>
              </a:rPr>
              <a:t>Significance of pain: why do we feel pain? </a:t>
            </a:r>
            <a:endParaRPr sz="1800">
              <a:solidFill>
                <a:srgbClr val="073763"/>
              </a:solidFill>
              <a:highlight>
                <a:srgbClr val="A2C4C9"/>
              </a:highlight>
              <a:latin typeface="Georgia"/>
              <a:ea typeface="Georgia"/>
              <a:cs typeface="Georgia"/>
              <a:sym typeface="Georgia"/>
            </a:endParaRPr>
          </a:p>
        </p:txBody>
      </p:sp>
      <p:sp>
        <p:nvSpPr>
          <p:cNvPr id="165" name="Google Shape;165;p29"/>
          <p:cNvSpPr txBox="1"/>
          <p:nvPr/>
        </p:nvSpPr>
        <p:spPr>
          <a:xfrm>
            <a:off x="314463" y="5057383"/>
            <a:ext cx="5648400" cy="3613200"/>
          </a:xfrm>
          <a:prstGeom prst="rect">
            <a:avLst/>
          </a:prstGeom>
          <a:noFill/>
          <a:ln cap="flat" cmpd="sng" w="9525">
            <a:solidFill>
              <a:schemeClr val="lt1"/>
            </a:solidFill>
            <a:prstDash val="dash"/>
            <a:round/>
            <a:headEnd len="sm" w="sm" type="none"/>
            <a:tailEnd len="sm" w="sm" type="none"/>
          </a:ln>
        </p:spPr>
        <p:txBody>
          <a:bodyPr anchorCtr="0" anchor="t" bIns="91425" lIns="91425" spcFirstLastPara="1" rIns="91425" wrap="square" tIns="91425">
            <a:noAutofit/>
          </a:bodyPr>
          <a:lstStyle/>
          <a:p>
            <a:pPr indent="-317500" lvl="0" marL="457200" rtl="0" algn="l">
              <a:spcBef>
                <a:spcPts val="0"/>
              </a:spcBef>
              <a:spcAft>
                <a:spcPts val="0"/>
              </a:spcAft>
              <a:buClr>
                <a:srgbClr val="0B5394"/>
              </a:buClr>
              <a:buSzPts val="1400"/>
              <a:buFont typeface="Georgia"/>
              <a:buChar char="●"/>
            </a:pPr>
            <a:r>
              <a:rPr lang="en">
                <a:latin typeface="Georgia"/>
                <a:ea typeface="Georgia"/>
                <a:cs typeface="Georgia"/>
                <a:sym typeface="Georgia"/>
              </a:rPr>
              <a:t>It is a</a:t>
            </a:r>
            <a:r>
              <a:rPr b="1" lang="en">
                <a:latin typeface="Georgia"/>
                <a:ea typeface="Georgia"/>
                <a:cs typeface="Georgia"/>
                <a:sym typeface="Georgia"/>
              </a:rPr>
              <a:t> protective mechanism</a:t>
            </a:r>
            <a:r>
              <a:rPr lang="en">
                <a:latin typeface="Georgia"/>
                <a:ea typeface="Georgia"/>
                <a:cs typeface="Georgia"/>
                <a:sym typeface="Georgia"/>
              </a:rPr>
              <a:t> meant to make us aware that </a:t>
            </a:r>
            <a:r>
              <a:rPr b="1" lang="en">
                <a:latin typeface="Georgia"/>
                <a:ea typeface="Georgia"/>
                <a:cs typeface="Georgia"/>
                <a:sym typeface="Georgia"/>
              </a:rPr>
              <a:t>tissue damage </a:t>
            </a:r>
            <a:r>
              <a:rPr lang="en">
                <a:latin typeface="Georgia"/>
                <a:ea typeface="Georgia"/>
                <a:cs typeface="Georgia"/>
                <a:sym typeface="Georgia"/>
              </a:rPr>
              <a:t>is occurring or is about to occur:</a:t>
            </a:r>
            <a:r>
              <a:rPr lang="en">
                <a:latin typeface="Georgia"/>
                <a:ea typeface="Georgia"/>
                <a:cs typeface="Georgia"/>
                <a:sym typeface="Georgia"/>
              </a:rPr>
              <a:t>-</a:t>
            </a:r>
            <a:r>
              <a:rPr lang="en">
                <a:solidFill>
                  <a:srgbClr val="0B5394"/>
                </a:solidFill>
                <a:latin typeface="Georgia"/>
                <a:ea typeface="Georgia"/>
                <a:cs typeface="Georgia"/>
                <a:sym typeface="Georgia"/>
              </a:rPr>
              <a:t> </a:t>
            </a:r>
            <a:endParaRPr>
              <a:solidFill>
                <a:srgbClr val="0B5394"/>
              </a:solidFill>
              <a:latin typeface="Georgia"/>
              <a:ea typeface="Georgia"/>
              <a:cs typeface="Georgia"/>
              <a:sym typeface="Georgia"/>
            </a:endParaRPr>
          </a:p>
          <a:p>
            <a:pPr indent="0" lvl="0" marL="914400" rtl="0" algn="l">
              <a:spcBef>
                <a:spcPts val="0"/>
              </a:spcBef>
              <a:spcAft>
                <a:spcPts val="0"/>
              </a:spcAft>
              <a:buNone/>
            </a:pPr>
            <a:r>
              <a:rPr lang="en">
                <a:latin typeface="Georgia"/>
                <a:ea typeface="Georgia"/>
                <a:cs typeface="Georgia"/>
                <a:sym typeface="Georgia"/>
              </a:rPr>
              <a:t>1. Avoid noxious stimuli </a:t>
            </a:r>
            <a:endParaRPr>
              <a:latin typeface="Georgia"/>
              <a:ea typeface="Georgia"/>
              <a:cs typeface="Georgia"/>
              <a:sym typeface="Georgia"/>
            </a:endParaRPr>
          </a:p>
          <a:p>
            <a:pPr indent="0" lvl="0" marL="914400" rtl="0" algn="l">
              <a:spcBef>
                <a:spcPts val="0"/>
              </a:spcBef>
              <a:spcAft>
                <a:spcPts val="0"/>
              </a:spcAft>
              <a:buNone/>
            </a:pPr>
            <a:r>
              <a:rPr lang="en">
                <a:latin typeface="Georgia"/>
                <a:ea typeface="Georgia"/>
                <a:cs typeface="Georgia"/>
                <a:sym typeface="Georgia"/>
              </a:rPr>
              <a:t>2. Remove body parts from danger </a:t>
            </a:r>
            <a:r>
              <a:rPr lang="en">
                <a:solidFill>
                  <a:srgbClr val="666666"/>
                </a:solidFill>
                <a:latin typeface="Georgia"/>
                <a:ea typeface="Georgia"/>
                <a:cs typeface="Georgia"/>
                <a:sym typeface="Georgia"/>
              </a:rPr>
              <a:t>like withdrwal reflex</a:t>
            </a:r>
            <a:endParaRPr>
              <a:solidFill>
                <a:srgbClr val="666666"/>
              </a:solidFill>
              <a:latin typeface="Georgia"/>
              <a:ea typeface="Georgia"/>
              <a:cs typeface="Georgia"/>
              <a:sym typeface="Georgia"/>
            </a:endParaRPr>
          </a:p>
          <a:p>
            <a:pPr indent="0" lvl="0" marL="914400" rtl="0" algn="l">
              <a:spcBef>
                <a:spcPts val="0"/>
              </a:spcBef>
              <a:spcAft>
                <a:spcPts val="0"/>
              </a:spcAft>
              <a:buNone/>
            </a:pPr>
            <a:r>
              <a:rPr lang="en">
                <a:latin typeface="Georgia"/>
                <a:ea typeface="Georgia"/>
                <a:cs typeface="Georgia"/>
                <a:sym typeface="Georgia"/>
              </a:rPr>
              <a:t>3. Promote healing by preventing further damage </a:t>
            </a:r>
            <a:endParaRPr>
              <a:latin typeface="Georgia"/>
              <a:ea typeface="Georgia"/>
              <a:cs typeface="Georgia"/>
              <a:sym typeface="Georgia"/>
            </a:endParaRPr>
          </a:p>
          <a:p>
            <a:pPr indent="0" lvl="0" marL="914400" rtl="0" algn="l">
              <a:spcBef>
                <a:spcPts val="0"/>
              </a:spcBef>
              <a:spcAft>
                <a:spcPts val="0"/>
              </a:spcAft>
              <a:buNone/>
            </a:pPr>
            <a:r>
              <a:rPr lang="en">
                <a:latin typeface="Georgia"/>
                <a:ea typeface="Georgia"/>
                <a:cs typeface="Georgia"/>
                <a:sym typeface="Georgia"/>
              </a:rPr>
              <a:t>4. Storage of painful experiences in memory helps us to avoid potentially harmful event in the future</a:t>
            </a:r>
            <a:endParaRPr>
              <a:latin typeface="Georgia"/>
              <a:ea typeface="Georgia"/>
              <a:cs typeface="Georgia"/>
              <a:sym typeface="Georgia"/>
            </a:endParaRPr>
          </a:p>
          <a:p>
            <a:pPr indent="0" lvl="0" marL="457200" rtl="0" algn="l">
              <a:spcBef>
                <a:spcPts val="0"/>
              </a:spcBef>
              <a:spcAft>
                <a:spcPts val="0"/>
              </a:spcAft>
              <a:buNone/>
            </a:pPr>
            <a:r>
              <a:t/>
            </a:r>
            <a:endParaRPr>
              <a:solidFill>
                <a:srgbClr val="6FA8DC"/>
              </a:solidFill>
              <a:latin typeface="Georgia"/>
              <a:ea typeface="Georgia"/>
              <a:cs typeface="Georgia"/>
              <a:sym typeface="Georgia"/>
            </a:endParaRPr>
          </a:p>
          <a:p>
            <a:pPr indent="-317500" lvl="0" marL="457200" rtl="0" algn="l">
              <a:spcBef>
                <a:spcPts val="0"/>
              </a:spcBef>
              <a:spcAft>
                <a:spcPts val="0"/>
              </a:spcAft>
              <a:buSzPts val="1400"/>
              <a:buFont typeface="Georgia"/>
              <a:buChar char="●"/>
            </a:pPr>
            <a:r>
              <a:rPr lang="en">
                <a:latin typeface="Georgia"/>
                <a:ea typeface="Georgia"/>
                <a:cs typeface="Georgia"/>
                <a:sym typeface="Georgia"/>
              </a:rPr>
              <a:t>The sensation of pain may be accompanied by behavioural</a:t>
            </a:r>
            <a:r>
              <a:rPr lang="en">
                <a:solidFill>
                  <a:srgbClr val="B7B7B7"/>
                </a:solidFill>
                <a:latin typeface="Georgia"/>
                <a:ea typeface="Georgia"/>
                <a:cs typeface="Georgia"/>
                <a:sym typeface="Georgia"/>
              </a:rPr>
              <a:t>”motor” </a:t>
            </a:r>
            <a:r>
              <a:rPr lang="en">
                <a:latin typeface="Georgia"/>
                <a:ea typeface="Georgia"/>
                <a:cs typeface="Georgia"/>
                <a:sym typeface="Georgia"/>
              </a:rPr>
              <a:t>responses (withdrawal, defense) as well as emotional responses (crying, anxiety or fear).</a:t>
            </a:r>
            <a:endParaRPr>
              <a:latin typeface="Georgia"/>
              <a:ea typeface="Georgia"/>
              <a:cs typeface="Georgia"/>
              <a:sym typeface="Georgia"/>
            </a:endParaRPr>
          </a:p>
          <a:p>
            <a:pPr indent="0" lvl="0" marL="457200" rtl="0" algn="l">
              <a:spcBef>
                <a:spcPts val="0"/>
              </a:spcBef>
              <a:spcAft>
                <a:spcPts val="0"/>
              </a:spcAft>
              <a:buNone/>
            </a:pPr>
            <a:r>
              <a:t/>
            </a:r>
            <a:endParaRPr>
              <a:latin typeface="Georgia"/>
              <a:ea typeface="Georgia"/>
              <a:cs typeface="Georgia"/>
              <a:sym typeface="Georgia"/>
            </a:endParaRPr>
          </a:p>
          <a:p>
            <a:pPr indent="-317500" lvl="0" marL="457200" rtl="0" algn="l">
              <a:spcBef>
                <a:spcPts val="0"/>
              </a:spcBef>
              <a:spcAft>
                <a:spcPts val="0"/>
              </a:spcAft>
              <a:buSzPts val="1400"/>
              <a:buFont typeface="Georgia"/>
              <a:buChar char="●"/>
            </a:pPr>
            <a:r>
              <a:rPr lang="en">
                <a:solidFill>
                  <a:srgbClr val="FF0000"/>
                </a:solidFill>
                <a:latin typeface="Georgia"/>
                <a:ea typeface="Georgia"/>
                <a:cs typeface="Georgia"/>
                <a:sym typeface="Georgia"/>
              </a:rPr>
              <a:t>Pain</a:t>
            </a:r>
            <a:r>
              <a:rPr lang="en">
                <a:latin typeface="Georgia"/>
                <a:ea typeface="Georgia"/>
                <a:cs typeface="Georgia"/>
                <a:sym typeface="Georgia"/>
              </a:rPr>
              <a:t> is perceived at both the </a:t>
            </a:r>
            <a:r>
              <a:rPr b="1" lang="en">
                <a:latin typeface="Georgia"/>
                <a:ea typeface="Georgia"/>
                <a:cs typeface="Georgia"/>
                <a:sym typeface="Georgia"/>
              </a:rPr>
              <a:t>cortical </a:t>
            </a:r>
            <a:r>
              <a:rPr lang="en">
                <a:latin typeface="Georgia"/>
                <a:ea typeface="Georgia"/>
                <a:cs typeface="Georgia"/>
                <a:sym typeface="Georgia"/>
              </a:rPr>
              <a:t>&amp; </a:t>
            </a:r>
            <a:r>
              <a:rPr b="1" lang="en">
                <a:latin typeface="Georgia"/>
                <a:ea typeface="Georgia"/>
                <a:cs typeface="Georgia"/>
                <a:sym typeface="Georgia"/>
              </a:rPr>
              <a:t>thalamic​ </a:t>
            </a:r>
            <a:r>
              <a:rPr lang="en">
                <a:latin typeface="Georgia"/>
                <a:ea typeface="Georgia"/>
                <a:cs typeface="Georgia"/>
                <a:sym typeface="Georgia"/>
              </a:rPr>
              <a:t>levels </a:t>
            </a:r>
            <a:r>
              <a:rPr lang="en">
                <a:solidFill>
                  <a:srgbClr val="FF0000"/>
                </a:solidFill>
                <a:latin typeface="Georgia"/>
                <a:ea typeface="Georgia"/>
                <a:cs typeface="Georgia"/>
                <a:sym typeface="Georgia"/>
              </a:rPr>
              <a:t>“two levels” but grading, scaling and location are features of cerebral cortex.</a:t>
            </a:r>
            <a:r>
              <a:rPr lang="en">
                <a:solidFill>
                  <a:srgbClr val="999999"/>
                </a:solidFill>
                <a:latin typeface="Georgia"/>
                <a:ea typeface="Georgia"/>
                <a:cs typeface="Georgia"/>
                <a:sym typeface="Georgia"/>
              </a:rPr>
              <a:t>If someone does not have cerebral cortex , he won’t describe the pain, he will just say that he feels pain.</a:t>
            </a:r>
            <a:endParaRPr>
              <a:solidFill>
                <a:srgbClr val="999999"/>
              </a:solidFill>
              <a:latin typeface="Georgia"/>
              <a:ea typeface="Georgia"/>
              <a:cs typeface="Georgia"/>
              <a:sym typeface="Georgia"/>
            </a:endParaRPr>
          </a:p>
        </p:txBody>
      </p:sp>
      <p:sp>
        <p:nvSpPr>
          <p:cNvPr id="166" name="Google Shape;166;p29"/>
          <p:cNvSpPr txBox="1"/>
          <p:nvPr/>
        </p:nvSpPr>
        <p:spPr>
          <a:xfrm>
            <a:off x="248175" y="4624778"/>
            <a:ext cx="5714700" cy="43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999999"/>
                </a:solidFill>
                <a:latin typeface="Cairo"/>
                <a:ea typeface="Cairo"/>
                <a:cs typeface="Cairo"/>
                <a:sym typeface="Cairo"/>
              </a:rPr>
              <a:t>If you don’t feel pain, you won’t protect yourself and try to escape from danger.</a:t>
            </a:r>
            <a:endParaRPr sz="1300">
              <a:solidFill>
                <a:srgbClr val="999999"/>
              </a:solidFill>
              <a:latin typeface="Cairo"/>
              <a:ea typeface="Cairo"/>
              <a:cs typeface="Cairo"/>
              <a:sym typeface="Cai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30"/>
          <p:cNvSpPr txBox="1"/>
          <p:nvPr/>
        </p:nvSpPr>
        <p:spPr>
          <a:xfrm>
            <a:off x="188975" y="870352"/>
            <a:ext cx="6158400" cy="6518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spcBef>
                <a:spcPts val="0"/>
              </a:spcBef>
              <a:spcAft>
                <a:spcPts val="0"/>
              </a:spcAft>
              <a:buClr>
                <a:srgbClr val="0B5394"/>
              </a:buClr>
              <a:buSzPts val="1400"/>
              <a:buFont typeface="Cairo"/>
              <a:buChar char="●"/>
            </a:pPr>
            <a:r>
              <a:rPr lang="en">
                <a:solidFill>
                  <a:srgbClr val="0B5394"/>
                </a:solidFill>
                <a:latin typeface="Cairo"/>
                <a:ea typeface="Cairo"/>
                <a:cs typeface="Cairo"/>
                <a:sym typeface="Cairo"/>
              </a:rPr>
              <a:t>Definition:</a:t>
            </a:r>
            <a:endParaRPr>
              <a:solidFill>
                <a:srgbClr val="0B5394"/>
              </a:solidFill>
              <a:latin typeface="Cairo"/>
              <a:ea typeface="Cairo"/>
              <a:cs typeface="Cairo"/>
              <a:sym typeface="Cairo"/>
            </a:endParaRPr>
          </a:p>
          <a:p>
            <a:pPr indent="0" lvl="0" marL="914400" rtl="0" algn="l">
              <a:spcBef>
                <a:spcPts val="0"/>
              </a:spcBef>
              <a:spcAft>
                <a:spcPts val="0"/>
              </a:spcAft>
              <a:buNone/>
            </a:pPr>
            <a:r>
              <a:rPr lang="en">
                <a:latin typeface="Cairo"/>
                <a:ea typeface="Cairo"/>
                <a:cs typeface="Cairo"/>
                <a:sym typeface="Cairo"/>
              </a:rPr>
              <a:t>‘‘ Are special receptors that respond only </a:t>
            </a:r>
            <a:r>
              <a:rPr b="1" lang="en">
                <a:latin typeface="Cairo"/>
                <a:ea typeface="Cairo"/>
                <a:cs typeface="Cairo"/>
                <a:sym typeface="Cairo"/>
              </a:rPr>
              <a:t>to noxious stimuli</a:t>
            </a:r>
            <a:r>
              <a:rPr lang="en">
                <a:latin typeface="Cairo"/>
                <a:ea typeface="Cairo"/>
                <a:cs typeface="Cairo"/>
                <a:sym typeface="Cairo"/>
              </a:rPr>
              <a:t> and generate nerve impulses which the brain interprets as "pain". </a:t>
            </a:r>
            <a:endParaRPr>
              <a:latin typeface="Cairo"/>
              <a:ea typeface="Cairo"/>
              <a:cs typeface="Cairo"/>
              <a:sym typeface="Cairo"/>
            </a:endParaRPr>
          </a:p>
          <a:p>
            <a:pPr indent="-317500" lvl="0" marL="457200" rtl="0" algn="l">
              <a:spcBef>
                <a:spcPts val="0"/>
              </a:spcBef>
              <a:spcAft>
                <a:spcPts val="0"/>
              </a:spcAft>
              <a:buClr>
                <a:srgbClr val="0B5394"/>
              </a:buClr>
              <a:buSzPts val="1400"/>
              <a:buFont typeface="Cairo"/>
              <a:buChar char="●"/>
            </a:pPr>
            <a:r>
              <a:rPr lang="en">
                <a:solidFill>
                  <a:srgbClr val="0B5394"/>
                </a:solidFill>
                <a:latin typeface="Cairo"/>
                <a:ea typeface="Cairo"/>
                <a:cs typeface="Cairo"/>
                <a:sym typeface="Cairo"/>
              </a:rPr>
              <a:t>Pain receptors characteristics:</a:t>
            </a:r>
            <a:endParaRPr>
              <a:solidFill>
                <a:srgbClr val="0B5394"/>
              </a:solidFill>
              <a:latin typeface="Cairo"/>
              <a:ea typeface="Cairo"/>
              <a:cs typeface="Cairo"/>
              <a:sym typeface="Cairo"/>
            </a:endParaRPr>
          </a:p>
          <a:p>
            <a:pPr indent="-317500" lvl="1" marL="914400" rtl="0" algn="l">
              <a:spcBef>
                <a:spcPts val="0"/>
              </a:spcBef>
              <a:spcAft>
                <a:spcPts val="0"/>
              </a:spcAft>
              <a:buSzPts val="1400"/>
              <a:buFont typeface="Georgia"/>
              <a:buChar char="○"/>
            </a:pPr>
            <a:r>
              <a:rPr lang="en">
                <a:latin typeface="Cairo"/>
                <a:ea typeface="Cairo"/>
                <a:cs typeface="Cairo"/>
                <a:sym typeface="Cairo"/>
              </a:rPr>
              <a:t>Pain receptors </a:t>
            </a:r>
            <a:r>
              <a:rPr b="1" lang="en">
                <a:latin typeface="Cairo"/>
                <a:ea typeface="Cairo"/>
                <a:cs typeface="Cairo"/>
                <a:sym typeface="Cairo"/>
              </a:rPr>
              <a:t>are the most widely</a:t>
            </a:r>
            <a:r>
              <a:rPr lang="en">
                <a:latin typeface="Cairo"/>
                <a:ea typeface="Cairo"/>
                <a:cs typeface="Cairo"/>
                <a:sym typeface="Cairo"/>
              </a:rPr>
              <a:t> distributed. </a:t>
            </a:r>
            <a:endParaRPr>
              <a:latin typeface="Cairo"/>
              <a:ea typeface="Cairo"/>
              <a:cs typeface="Cairo"/>
              <a:sym typeface="Cairo"/>
            </a:endParaRPr>
          </a:p>
          <a:p>
            <a:pPr indent="-317500" lvl="1" marL="914400" rtl="0" algn="l">
              <a:spcBef>
                <a:spcPts val="0"/>
              </a:spcBef>
              <a:spcAft>
                <a:spcPts val="0"/>
              </a:spcAft>
              <a:buSzPts val="1400"/>
              <a:buFont typeface="Cairo"/>
              <a:buChar char="○"/>
            </a:pPr>
            <a:r>
              <a:rPr lang="en">
                <a:latin typeface="Cairo"/>
                <a:ea typeface="Cairo"/>
                <a:cs typeface="Cairo"/>
                <a:sym typeface="Cairo"/>
              </a:rPr>
              <a:t> </a:t>
            </a:r>
            <a:r>
              <a:rPr lang="en">
                <a:solidFill>
                  <a:schemeClr val="dk1"/>
                </a:solidFill>
                <a:latin typeface="Cairo"/>
                <a:ea typeface="Cairo"/>
                <a:cs typeface="Cairo"/>
                <a:sym typeface="Cairo"/>
              </a:rPr>
              <a:t>1- </a:t>
            </a:r>
            <a:r>
              <a:rPr lang="en">
                <a:solidFill>
                  <a:srgbClr val="6AA84F"/>
                </a:solidFill>
                <a:latin typeface="Cairo"/>
                <a:ea typeface="Cairo"/>
                <a:cs typeface="Cairo"/>
                <a:sym typeface="Cairo"/>
              </a:rPr>
              <a:t>Widespread</a:t>
            </a:r>
            <a:r>
              <a:rPr lang="en">
                <a:solidFill>
                  <a:schemeClr val="dk1"/>
                </a:solidFill>
                <a:latin typeface="Cairo"/>
                <a:ea typeface="Cairo"/>
                <a:cs typeface="Cairo"/>
                <a:sym typeface="Cairo"/>
              </a:rPr>
              <a:t>​ ​in superficial ​layers of skin, 2- </a:t>
            </a:r>
            <a:r>
              <a:rPr lang="en">
                <a:solidFill>
                  <a:srgbClr val="CC0000"/>
                </a:solidFill>
                <a:latin typeface="Cairo"/>
                <a:ea typeface="Cairo"/>
                <a:cs typeface="Cairo"/>
                <a:sym typeface="Cairo"/>
              </a:rPr>
              <a:t>Fewer</a:t>
            </a:r>
            <a:r>
              <a:rPr lang="en">
                <a:solidFill>
                  <a:schemeClr val="dk1"/>
                </a:solidFill>
                <a:latin typeface="Cairo"/>
                <a:ea typeface="Cairo"/>
                <a:cs typeface="Cairo"/>
                <a:sym typeface="Cairo"/>
              </a:rPr>
              <a:t>​ ​in deep tissue 3- </a:t>
            </a:r>
            <a:r>
              <a:rPr lang="en">
                <a:solidFill>
                  <a:srgbClr val="1C4587"/>
                </a:solidFill>
                <a:latin typeface="Cairo"/>
                <a:ea typeface="Cairo"/>
                <a:cs typeface="Cairo"/>
                <a:sym typeface="Cairo"/>
              </a:rPr>
              <a:t>absent </a:t>
            </a:r>
            <a:r>
              <a:rPr lang="en">
                <a:solidFill>
                  <a:schemeClr val="dk1"/>
                </a:solidFill>
                <a:latin typeface="Cairo"/>
                <a:ea typeface="Cairo"/>
                <a:cs typeface="Cairo"/>
                <a:sym typeface="Cairo"/>
              </a:rPr>
              <a:t>in brain tissue </a:t>
            </a:r>
            <a:endParaRPr>
              <a:solidFill>
                <a:schemeClr val="dk1"/>
              </a:solidFill>
              <a:latin typeface="Cairo"/>
              <a:ea typeface="Cairo"/>
              <a:cs typeface="Cairo"/>
              <a:sym typeface="Cairo"/>
            </a:endParaRPr>
          </a:p>
          <a:p>
            <a:pPr indent="-317500" lvl="1" marL="9144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They are found in largest no. &amp; density in skin, periosteum joint surface, arterial wall,skeletal muscle , parietal layer of serous membrane &amp; duramatar.</a:t>
            </a:r>
            <a:endParaRPr>
              <a:solidFill>
                <a:schemeClr val="dk1"/>
              </a:solidFill>
              <a:latin typeface="Cairo"/>
              <a:ea typeface="Cairo"/>
              <a:cs typeface="Cairo"/>
              <a:sym typeface="Cairo"/>
            </a:endParaRPr>
          </a:p>
          <a:p>
            <a:pPr indent="-317500" lvl="1" marL="914400" rtl="0" algn="l">
              <a:spcBef>
                <a:spcPts val="0"/>
              </a:spcBef>
              <a:spcAft>
                <a:spcPts val="0"/>
              </a:spcAft>
              <a:buClr>
                <a:schemeClr val="dk1"/>
              </a:buClr>
              <a:buSzPts val="1400"/>
              <a:buFont typeface="Georgia"/>
              <a:buChar char="○"/>
            </a:pPr>
            <a:r>
              <a:rPr lang="en">
                <a:solidFill>
                  <a:schemeClr val="dk1"/>
                </a:solidFill>
                <a:latin typeface="Cairo"/>
                <a:ea typeface="Cairo"/>
                <a:cs typeface="Cairo"/>
                <a:sym typeface="Cairo"/>
              </a:rPr>
              <a:t>It has a </a:t>
            </a:r>
            <a:r>
              <a:rPr b="1" lang="en">
                <a:solidFill>
                  <a:schemeClr val="dk1"/>
                </a:solidFill>
                <a:latin typeface="Cairo"/>
                <a:ea typeface="Cairo"/>
                <a:cs typeface="Cairo"/>
                <a:sym typeface="Cairo"/>
              </a:rPr>
              <a:t>protective</a:t>
            </a:r>
            <a:r>
              <a:rPr lang="en">
                <a:solidFill>
                  <a:schemeClr val="dk1"/>
                </a:solidFill>
                <a:latin typeface="Cairo"/>
                <a:ea typeface="Cairo"/>
                <a:cs typeface="Cairo"/>
                <a:sym typeface="Cairo"/>
              </a:rPr>
              <a:t> function </a:t>
            </a:r>
            <a:endParaRPr>
              <a:solidFill>
                <a:schemeClr val="dk1"/>
              </a:solidFill>
              <a:latin typeface="Cairo"/>
              <a:ea typeface="Cairo"/>
              <a:cs typeface="Cairo"/>
              <a:sym typeface="Cairo"/>
            </a:endParaRPr>
          </a:p>
          <a:p>
            <a:pPr indent="-317500" lvl="1" marL="914400" rtl="0" algn="l">
              <a:spcBef>
                <a:spcPts val="0"/>
              </a:spcBef>
              <a:spcAft>
                <a:spcPts val="0"/>
              </a:spcAft>
              <a:buSzPts val="1400"/>
              <a:buFont typeface="Georgia"/>
              <a:buChar char="○"/>
            </a:pPr>
            <a:r>
              <a:rPr lang="en">
                <a:latin typeface="Cairo"/>
                <a:ea typeface="Cairo"/>
                <a:cs typeface="Cairo"/>
                <a:sym typeface="Cairo"/>
              </a:rPr>
              <a:t>They are specific (have adequate stimulus) in that </a:t>
            </a:r>
            <a:r>
              <a:rPr b="1" lang="en">
                <a:latin typeface="Cairo"/>
                <a:ea typeface="Cairo"/>
                <a:cs typeface="Cairo"/>
                <a:sym typeface="Cairo"/>
              </a:rPr>
              <a:t>pain is not produced by overstimulation</a:t>
            </a:r>
            <a:r>
              <a:rPr lang="en">
                <a:latin typeface="Cairo"/>
                <a:ea typeface="Cairo"/>
                <a:cs typeface="Cairo"/>
                <a:sym typeface="Cairo"/>
              </a:rPr>
              <a:t> of other receptors.</a:t>
            </a:r>
            <a:endParaRPr>
              <a:latin typeface="Cairo"/>
              <a:ea typeface="Cairo"/>
              <a:cs typeface="Cairo"/>
              <a:sym typeface="Cairo"/>
            </a:endParaRPr>
          </a:p>
          <a:p>
            <a:pPr indent="-317500" lvl="1" marL="914400" rtl="0" algn="l">
              <a:spcBef>
                <a:spcPts val="0"/>
              </a:spcBef>
              <a:spcAft>
                <a:spcPts val="0"/>
              </a:spcAft>
              <a:buClr>
                <a:schemeClr val="dk1"/>
              </a:buClr>
              <a:buSzPts val="1400"/>
              <a:buFont typeface="Georgia"/>
              <a:buChar char="○"/>
            </a:pPr>
            <a:r>
              <a:rPr lang="en">
                <a:solidFill>
                  <a:schemeClr val="dk1"/>
                </a:solidFill>
                <a:latin typeface="Cairo"/>
                <a:ea typeface="Cairo"/>
                <a:cs typeface="Cairo"/>
                <a:sym typeface="Cairo"/>
              </a:rPr>
              <a:t>They are </a:t>
            </a:r>
            <a:r>
              <a:rPr b="1" lang="en">
                <a:solidFill>
                  <a:schemeClr val="dk1"/>
                </a:solidFill>
                <a:latin typeface="Cairo"/>
                <a:ea typeface="Cairo"/>
                <a:cs typeface="Cairo"/>
                <a:sym typeface="Cairo"/>
              </a:rPr>
              <a:t>high threshold receptors </a:t>
            </a:r>
            <a:r>
              <a:rPr lang="en">
                <a:solidFill>
                  <a:schemeClr val="dk1"/>
                </a:solidFill>
                <a:latin typeface="Cairo"/>
                <a:ea typeface="Cairo"/>
                <a:cs typeface="Cairo"/>
                <a:sym typeface="Cairo"/>
              </a:rPr>
              <a:t>i.e. painful stimuli must be strong &amp; noxious to produce tissue damage.</a:t>
            </a:r>
            <a:endParaRPr>
              <a:solidFill>
                <a:schemeClr val="dk1"/>
              </a:solidFill>
              <a:latin typeface="Cairo"/>
              <a:ea typeface="Cairo"/>
              <a:cs typeface="Cairo"/>
              <a:sym typeface="Cairo"/>
            </a:endParaRPr>
          </a:p>
          <a:p>
            <a:pPr indent="-317500" lvl="1" marL="914400" rtl="0" algn="l">
              <a:spcBef>
                <a:spcPts val="0"/>
              </a:spcBef>
              <a:spcAft>
                <a:spcPts val="0"/>
              </a:spcAft>
              <a:buClr>
                <a:schemeClr val="dk1"/>
              </a:buClr>
              <a:buSzPts val="1400"/>
              <a:buFont typeface="Georgia"/>
              <a:buChar char="○"/>
            </a:pPr>
            <a:r>
              <a:rPr b="1" lang="en">
                <a:solidFill>
                  <a:schemeClr val="dk1"/>
                </a:solidFill>
                <a:latin typeface="Cairo"/>
                <a:ea typeface="Cairo"/>
                <a:cs typeface="Cairo"/>
                <a:sym typeface="Cairo"/>
              </a:rPr>
              <a:t>Pain sensation can by </a:t>
            </a:r>
            <a:r>
              <a:rPr b="1" lang="en">
                <a:solidFill>
                  <a:schemeClr val="dk1"/>
                </a:solidFill>
                <a:latin typeface="Cairo"/>
                <a:ea typeface="Cairo"/>
                <a:cs typeface="Cairo"/>
                <a:sym typeface="Cairo"/>
              </a:rPr>
              <a:t>various</a:t>
            </a:r>
            <a:r>
              <a:rPr b="1" lang="en">
                <a:solidFill>
                  <a:schemeClr val="dk1"/>
                </a:solidFill>
                <a:latin typeface="Cairo"/>
                <a:ea typeface="Cairo"/>
                <a:cs typeface="Cairo"/>
                <a:sym typeface="Cairo"/>
              </a:rPr>
              <a:t> type of stimuli</a:t>
            </a:r>
            <a:r>
              <a:rPr lang="en">
                <a:solidFill>
                  <a:schemeClr val="dk1"/>
                </a:solidFill>
                <a:latin typeface="Cairo"/>
                <a:ea typeface="Cairo"/>
                <a:cs typeface="Cairo"/>
                <a:sym typeface="Cairo"/>
              </a:rPr>
              <a:t> </a:t>
            </a:r>
            <a:r>
              <a:rPr lang="en">
                <a:solidFill>
                  <a:schemeClr val="dk1"/>
                </a:solidFill>
                <a:latin typeface="Cairo"/>
                <a:ea typeface="Cairo"/>
                <a:cs typeface="Cairo"/>
                <a:sym typeface="Cairo"/>
              </a:rPr>
              <a:t>mechanical</a:t>
            </a:r>
            <a:r>
              <a:rPr lang="en">
                <a:solidFill>
                  <a:schemeClr val="dk1"/>
                </a:solidFill>
                <a:latin typeface="Cairo"/>
                <a:ea typeface="Cairo"/>
                <a:cs typeface="Cairo"/>
                <a:sym typeface="Cairo"/>
              </a:rPr>
              <a:t> , thermal , chemical will stimulate the pain receptor the strong stimuli will activate them </a:t>
            </a:r>
            <a:endParaRPr>
              <a:solidFill>
                <a:schemeClr val="dk1"/>
              </a:solidFill>
              <a:latin typeface="Cairo"/>
              <a:ea typeface="Cairo"/>
              <a:cs typeface="Cairo"/>
              <a:sym typeface="Cairo"/>
            </a:endParaRPr>
          </a:p>
          <a:p>
            <a:pPr indent="-317500" lvl="1" marL="9144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Localization of pain is less than other type of stimuli - </a:t>
            </a:r>
            <a:r>
              <a:rPr lang="en">
                <a:solidFill>
                  <a:srgbClr val="666666"/>
                </a:solidFill>
                <a:latin typeface="Cairo"/>
                <a:ea typeface="Cairo"/>
                <a:cs typeface="Cairo"/>
                <a:sym typeface="Cairo"/>
              </a:rPr>
              <a:t>it means we can </a:t>
            </a:r>
            <a:r>
              <a:rPr lang="en">
                <a:solidFill>
                  <a:srgbClr val="666666"/>
                </a:solidFill>
                <a:latin typeface="Cairo"/>
                <a:ea typeface="Cairo"/>
                <a:cs typeface="Cairo"/>
                <a:sym typeface="Cairo"/>
              </a:rPr>
              <a:t>point</a:t>
            </a:r>
            <a:r>
              <a:rPr lang="en">
                <a:solidFill>
                  <a:srgbClr val="666666"/>
                </a:solidFill>
                <a:latin typeface="Cairo"/>
                <a:ea typeface="Cairo"/>
                <a:cs typeface="Cairo"/>
                <a:sym typeface="Cairo"/>
              </a:rPr>
              <a:t> out exactly where is the pressure but the pain isn’t.</a:t>
            </a:r>
            <a:endParaRPr>
              <a:solidFill>
                <a:srgbClr val="666666"/>
              </a:solidFill>
              <a:latin typeface="Cairo"/>
              <a:ea typeface="Cairo"/>
              <a:cs typeface="Cairo"/>
              <a:sym typeface="Cairo"/>
            </a:endParaRPr>
          </a:p>
          <a:p>
            <a:pPr indent="-317500" lvl="1" marL="914400" rtl="0" algn="l">
              <a:spcBef>
                <a:spcPts val="0"/>
              </a:spcBef>
              <a:spcAft>
                <a:spcPts val="0"/>
              </a:spcAft>
              <a:buClr>
                <a:schemeClr val="dk1"/>
              </a:buClr>
              <a:buSzPts val="1400"/>
              <a:buFont typeface="Georgia"/>
              <a:buChar char="○"/>
            </a:pPr>
            <a:r>
              <a:rPr b="1" lang="en">
                <a:solidFill>
                  <a:srgbClr val="FF0000"/>
                </a:solidFill>
                <a:latin typeface="Cairo"/>
                <a:ea typeface="Cairo"/>
                <a:cs typeface="Cairo"/>
                <a:sym typeface="Cairo"/>
              </a:rPr>
              <a:t>Do not adapt</a:t>
            </a:r>
            <a:r>
              <a:rPr lang="en">
                <a:solidFill>
                  <a:schemeClr val="dk1"/>
                </a:solidFill>
                <a:latin typeface="Cairo"/>
                <a:ea typeface="Cairo"/>
                <a:cs typeface="Cairo"/>
                <a:sym typeface="Cairo"/>
              </a:rPr>
              <a:t> (or very little) </a:t>
            </a:r>
            <a:r>
              <a:rPr b="1" lang="en">
                <a:solidFill>
                  <a:schemeClr val="dk1"/>
                </a:solidFill>
                <a:latin typeface="Cairo"/>
                <a:ea typeface="Cairo"/>
                <a:cs typeface="Cairo"/>
                <a:sym typeface="Cairo"/>
              </a:rPr>
              <a:t>to repetitive stimulation </a:t>
            </a:r>
            <a:r>
              <a:rPr lang="en">
                <a:solidFill>
                  <a:schemeClr val="dk1"/>
                </a:solidFill>
                <a:latin typeface="Cairo"/>
                <a:ea typeface="Cairo"/>
                <a:cs typeface="Cairo"/>
                <a:sym typeface="Cairo"/>
              </a:rPr>
              <a:t>(it allows the pain to keep the person apprised of a tissue-damaging stimulus as long as it persists.)</a:t>
            </a:r>
            <a:endParaRPr>
              <a:solidFill>
                <a:schemeClr val="dk1"/>
              </a:solidFill>
              <a:latin typeface="Cairo"/>
              <a:ea typeface="Cairo"/>
              <a:cs typeface="Cairo"/>
              <a:sym typeface="Cairo"/>
            </a:endParaRPr>
          </a:p>
          <a:p>
            <a:pPr indent="-317500" lvl="1" marL="914400" rtl="0" algn="l">
              <a:spcBef>
                <a:spcPts val="0"/>
              </a:spcBef>
              <a:spcAft>
                <a:spcPts val="0"/>
              </a:spcAft>
              <a:buClr>
                <a:schemeClr val="dk1"/>
              </a:buClr>
              <a:buSzPts val="1400"/>
              <a:buFont typeface="Georgia"/>
              <a:buChar char="○"/>
            </a:pPr>
            <a:r>
              <a:rPr lang="en">
                <a:solidFill>
                  <a:schemeClr val="dk1"/>
                </a:solidFill>
                <a:latin typeface="Cairo"/>
                <a:ea typeface="Cairo"/>
                <a:cs typeface="Cairo"/>
                <a:sym typeface="Cairo"/>
              </a:rPr>
              <a:t> All pain receptors are </a:t>
            </a:r>
            <a:r>
              <a:rPr b="1" lang="en">
                <a:solidFill>
                  <a:srgbClr val="FF0000"/>
                </a:solidFill>
                <a:latin typeface="Cairo"/>
                <a:ea typeface="Cairo"/>
                <a:cs typeface="Cairo"/>
                <a:sym typeface="Cairo"/>
              </a:rPr>
              <a:t>free nerve endings</a:t>
            </a:r>
            <a:r>
              <a:rPr b="1" lang="en">
                <a:solidFill>
                  <a:schemeClr val="dk1"/>
                </a:solidFill>
                <a:latin typeface="Cairo"/>
                <a:ea typeface="Cairo"/>
                <a:cs typeface="Cairo"/>
                <a:sym typeface="Cairo"/>
              </a:rPr>
              <a:t> </a:t>
            </a:r>
            <a:r>
              <a:rPr b="1" lang="en">
                <a:solidFill>
                  <a:srgbClr val="666666"/>
                </a:solidFill>
                <a:latin typeface="Cairo"/>
                <a:ea typeface="Cairo"/>
                <a:cs typeface="Cairo"/>
                <a:sym typeface="Cairo"/>
              </a:rPr>
              <a:t>(is not enclosed in a capsule, Remember pacinian corpuscle is capsulated)</a:t>
            </a:r>
            <a:r>
              <a:rPr lang="en">
                <a:solidFill>
                  <a:schemeClr val="dk1"/>
                </a:solidFill>
                <a:latin typeface="Cairo"/>
                <a:ea typeface="Cairo"/>
                <a:cs typeface="Cairo"/>
                <a:sym typeface="Cairo"/>
              </a:rPr>
              <a:t>of unmyelinated </a:t>
            </a:r>
            <a:r>
              <a:rPr b="1" lang="en">
                <a:solidFill>
                  <a:schemeClr val="dk1"/>
                </a:solidFill>
                <a:latin typeface="Cairo"/>
                <a:ea typeface="Cairo"/>
                <a:cs typeface="Cairo"/>
                <a:sym typeface="Cairo"/>
              </a:rPr>
              <a:t>C</a:t>
            </a:r>
            <a:r>
              <a:rPr lang="en">
                <a:solidFill>
                  <a:schemeClr val="dk1"/>
                </a:solidFill>
                <a:latin typeface="Cairo"/>
                <a:ea typeface="Cairo"/>
                <a:cs typeface="Cairo"/>
                <a:sym typeface="Cairo"/>
              </a:rPr>
              <a:t> fibers &amp; small 1 diameter and myelinated</a:t>
            </a:r>
            <a:r>
              <a:rPr b="1" lang="en">
                <a:solidFill>
                  <a:schemeClr val="dk1"/>
                </a:solidFill>
                <a:latin typeface="Cairo"/>
                <a:ea typeface="Cairo"/>
                <a:cs typeface="Cairo"/>
                <a:sym typeface="Cairo"/>
              </a:rPr>
              <a:t> Aδ</a:t>
            </a:r>
            <a:r>
              <a:rPr lang="en">
                <a:solidFill>
                  <a:schemeClr val="dk1"/>
                </a:solidFill>
                <a:latin typeface="Cairo"/>
                <a:ea typeface="Cairo"/>
                <a:cs typeface="Cairo"/>
                <a:sym typeface="Cairo"/>
              </a:rPr>
              <a:t> fibers. </a:t>
            </a:r>
            <a:endParaRPr>
              <a:solidFill>
                <a:srgbClr val="666666"/>
              </a:solidFill>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p:txBody>
      </p:sp>
      <p:sp>
        <p:nvSpPr>
          <p:cNvPr id="172" name="Google Shape;172;p30"/>
          <p:cNvSpPr txBox="1"/>
          <p:nvPr/>
        </p:nvSpPr>
        <p:spPr>
          <a:xfrm flipH="1" rot="5400000">
            <a:off x="5235000" y="3689025"/>
            <a:ext cx="3048600" cy="2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4th Lecture  ∣ The Physiology Team</a:t>
            </a:r>
            <a:endParaRPr b="1">
              <a:solidFill>
                <a:srgbClr val="2C5072"/>
              </a:solidFill>
              <a:latin typeface="Cairo"/>
              <a:ea typeface="Cairo"/>
              <a:cs typeface="Cairo"/>
              <a:sym typeface="Cairo"/>
            </a:endParaRPr>
          </a:p>
        </p:txBody>
      </p:sp>
      <p:sp>
        <p:nvSpPr>
          <p:cNvPr id="173" name="Google Shape;173;p30"/>
          <p:cNvSpPr txBox="1"/>
          <p:nvPr/>
        </p:nvSpPr>
        <p:spPr>
          <a:xfrm>
            <a:off x="-4" y="12"/>
            <a:ext cx="5486400" cy="327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73763"/>
              </a:buClr>
              <a:buSzPts val="1800"/>
              <a:buFont typeface="Economica"/>
              <a:buChar char="❖"/>
            </a:pPr>
            <a:r>
              <a:rPr b="1" lang="en" sz="1800">
                <a:solidFill>
                  <a:srgbClr val="073763"/>
                </a:solidFill>
                <a:latin typeface="Economica"/>
                <a:ea typeface="Economica"/>
                <a:cs typeface="Economica"/>
                <a:sym typeface="Economica"/>
              </a:rPr>
              <a:t>To know about the receptor of pain</a:t>
            </a:r>
            <a:endParaRPr b="1" sz="1800">
              <a:solidFill>
                <a:srgbClr val="073763"/>
              </a:solidFill>
              <a:latin typeface="Economica"/>
              <a:ea typeface="Economica"/>
              <a:cs typeface="Economica"/>
              <a:sym typeface="Economica"/>
            </a:endParaRPr>
          </a:p>
        </p:txBody>
      </p:sp>
      <p:sp>
        <p:nvSpPr>
          <p:cNvPr id="174" name="Google Shape;174;p30"/>
          <p:cNvSpPr txBox="1"/>
          <p:nvPr/>
        </p:nvSpPr>
        <p:spPr>
          <a:xfrm>
            <a:off x="-66675" y="421188"/>
            <a:ext cx="27243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0"/>
          <p:cNvSpPr txBox="1"/>
          <p:nvPr/>
        </p:nvSpPr>
        <p:spPr>
          <a:xfrm>
            <a:off x="1724025" y="7214225"/>
            <a:ext cx="2724300" cy="39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0"/>
          <p:cNvSpPr txBox="1"/>
          <p:nvPr/>
        </p:nvSpPr>
        <p:spPr>
          <a:xfrm>
            <a:off x="314400" y="543875"/>
            <a:ext cx="32385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73763"/>
                </a:solidFill>
                <a:highlight>
                  <a:srgbClr val="A2C4C9"/>
                </a:highlight>
                <a:latin typeface="Georgia"/>
                <a:ea typeface="Georgia"/>
                <a:cs typeface="Georgia"/>
                <a:sym typeface="Georgia"/>
              </a:rPr>
              <a:t>Pain receptors (nociceptors)</a:t>
            </a:r>
            <a:endParaRPr>
              <a:highlight>
                <a:srgbClr val="A2C4C9"/>
              </a:highlight>
            </a:endParaRPr>
          </a:p>
        </p:txBody>
      </p:sp>
      <p:pic>
        <p:nvPicPr>
          <p:cNvPr id="177" name="Google Shape;177;p30"/>
          <p:cNvPicPr preferRelativeResize="0"/>
          <p:nvPr/>
        </p:nvPicPr>
        <p:blipFill>
          <a:blip r:embed="rId3">
            <a:alphaModFix/>
          </a:blip>
          <a:stretch>
            <a:fillRect/>
          </a:stretch>
        </p:blipFill>
        <p:spPr>
          <a:xfrm>
            <a:off x="3959550" y="7549200"/>
            <a:ext cx="2809235" cy="2156050"/>
          </a:xfrm>
          <a:prstGeom prst="rect">
            <a:avLst/>
          </a:prstGeom>
          <a:noFill/>
          <a:ln>
            <a:noFill/>
          </a:ln>
        </p:spPr>
      </p:pic>
      <p:sp>
        <p:nvSpPr>
          <p:cNvPr id="178" name="Google Shape;178;p30"/>
          <p:cNvSpPr txBox="1"/>
          <p:nvPr/>
        </p:nvSpPr>
        <p:spPr>
          <a:xfrm>
            <a:off x="3881284" y="7797224"/>
            <a:ext cx="587400" cy="473400"/>
          </a:xfrm>
          <a:prstGeom prst="rect">
            <a:avLst/>
          </a:prstGeom>
          <a:no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0"/>
          <p:cNvSpPr txBox="1"/>
          <p:nvPr/>
        </p:nvSpPr>
        <p:spPr>
          <a:xfrm>
            <a:off x="756464" y="6279650"/>
            <a:ext cx="6305700" cy="11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iro"/>
                <a:ea typeface="Cairo"/>
                <a:cs typeface="Cairo"/>
                <a:sym typeface="Cairo"/>
              </a:rPr>
              <a:t>Pain</a:t>
            </a:r>
            <a:r>
              <a:rPr lang="en">
                <a:latin typeface="Cairo"/>
                <a:ea typeface="Cairo"/>
                <a:cs typeface="Cairo"/>
                <a:sym typeface="Cairo"/>
              </a:rPr>
              <a:t> receptors are activated by 3 types of </a:t>
            </a:r>
            <a:r>
              <a:rPr lang="en">
                <a:latin typeface="Cairo"/>
                <a:ea typeface="Cairo"/>
                <a:cs typeface="Cairo"/>
                <a:sym typeface="Cairo"/>
              </a:rPr>
              <a:t>stimuli:</a:t>
            </a:r>
            <a:br>
              <a:rPr lang="en">
                <a:latin typeface="Cairo"/>
                <a:ea typeface="Cairo"/>
                <a:cs typeface="Cairo"/>
                <a:sym typeface="Cairo"/>
              </a:rPr>
            </a:br>
            <a:r>
              <a:rPr lang="en">
                <a:latin typeface="Cairo"/>
                <a:ea typeface="Cairo"/>
                <a:cs typeface="Cairo"/>
                <a:sym typeface="Cairo"/>
              </a:rPr>
              <a:t>1. </a:t>
            </a:r>
            <a:r>
              <a:rPr b="1" lang="en">
                <a:latin typeface="Cairo"/>
                <a:ea typeface="Cairo"/>
                <a:cs typeface="Cairo"/>
                <a:sym typeface="Cairo"/>
              </a:rPr>
              <a:t>Mechanical</a:t>
            </a:r>
            <a:r>
              <a:rPr lang="en">
                <a:latin typeface="Cairo"/>
                <a:ea typeface="Cairo"/>
                <a:cs typeface="Cairo"/>
                <a:sym typeface="Cairo"/>
              </a:rPr>
              <a:t> - they elicit fast pain. </a:t>
            </a:r>
            <a:r>
              <a:rPr lang="en">
                <a:solidFill>
                  <a:srgbClr val="999999"/>
                </a:solidFill>
                <a:latin typeface="Cairo"/>
                <a:ea typeface="Cairo"/>
                <a:cs typeface="Cairo"/>
                <a:sym typeface="Cairo"/>
              </a:rPr>
              <a:t>“Pen prick”, cutting , crushing , firm pressure</a:t>
            </a:r>
            <a:endParaRPr>
              <a:solidFill>
                <a:srgbClr val="999999"/>
              </a:solidFill>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2. </a:t>
            </a:r>
            <a:r>
              <a:rPr b="1" lang="en">
                <a:latin typeface="Cairo"/>
                <a:ea typeface="Cairo"/>
                <a:cs typeface="Cairo"/>
                <a:sym typeface="Cairo"/>
              </a:rPr>
              <a:t>Thermal</a:t>
            </a:r>
            <a:r>
              <a:rPr lang="en">
                <a:latin typeface="Cairo"/>
                <a:ea typeface="Cairo"/>
                <a:cs typeface="Cairo"/>
                <a:sym typeface="Cairo"/>
              </a:rPr>
              <a:t> - they elicit also fast pain.</a:t>
            </a:r>
            <a:r>
              <a:rPr lang="en">
                <a:solidFill>
                  <a:srgbClr val="999999"/>
                </a:solidFill>
                <a:latin typeface="Cairo"/>
                <a:ea typeface="Cairo"/>
                <a:cs typeface="Cairo"/>
                <a:sym typeface="Cairo"/>
              </a:rPr>
              <a:t> “Heat or cold”</a:t>
            </a:r>
            <a:endParaRPr>
              <a:solidFill>
                <a:srgbClr val="999999"/>
              </a:solidFill>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3. </a:t>
            </a:r>
            <a:r>
              <a:rPr b="1" lang="en">
                <a:latin typeface="Cairo"/>
                <a:ea typeface="Cairo"/>
                <a:cs typeface="Cairo"/>
                <a:sym typeface="Cairo"/>
              </a:rPr>
              <a:t>Chemical</a:t>
            </a:r>
            <a:r>
              <a:rPr lang="en">
                <a:latin typeface="Cairo"/>
                <a:ea typeface="Cairo"/>
                <a:cs typeface="Cairo"/>
                <a:sym typeface="Cairo"/>
              </a:rPr>
              <a:t> - they produce slow pain.</a:t>
            </a:r>
            <a:r>
              <a:rPr lang="en">
                <a:solidFill>
                  <a:srgbClr val="999999"/>
                </a:solidFill>
                <a:latin typeface="Cairo"/>
                <a:ea typeface="Cairo"/>
                <a:cs typeface="Cairo"/>
                <a:sym typeface="Cairo"/>
              </a:rPr>
              <a:t> “Acids or chemical substances”</a:t>
            </a:r>
            <a:br>
              <a:rPr lang="en">
                <a:solidFill>
                  <a:srgbClr val="999999"/>
                </a:solidFill>
                <a:latin typeface="Cairo"/>
                <a:ea typeface="Cairo"/>
                <a:cs typeface="Cairo"/>
                <a:sym typeface="Cairo"/>
              </a:rPr>
            </a:br>
            <a:endParaRPr>
              <a:solidFill>
                <a:srgbClr val="999999"/>
              </a:solidFill>
              <a:latin typeface="Cairo"/>
              <a:ea typeface="Cairo"/>
              <a:cs typeface="Cairo"/>
              <a:sym typeface="Cairo"/>
            </a:endParaRPr>
          </a:p>
        </p:txBody>
      </p:sp>
      <p:pic>
        <p:nvPicPr>
          <p:cNvPr id="180" name="Google Shape;180;p30"/>
          <p:cNvPicPr preferRelativeResize="0"/>
          <p:nvPr/>
        </p:nvPicPr>
        <p:blipFill>
          <a:blip r:embed="rId4">
            <a:alphaModFix/>
          </a:blip>
          <a:stretch>
            <a:fillRect/>
          </a:stretch>
        </p:blipFill>
        <p:spPr>
          <a:xfrm>
            <a:off x="314400" y="7706875"/>
            <a:ext cx="3418024" cy="1998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1"/>
          <p:cNvSpPr txBox="1"/>
          <p:nvPr/>
        </p:nvSpPr>
        <p:spPr>
          <a:xfrm flipH="1" rot="5400000">
            <a:off x="5235000" y="3689025"/>
            <a:ext cx="3048600" cy="2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4th Lecture  ∣ The Physiology Team</a:t>
            </a:r>
            <a:endParaRPr b="1">
              <a:solidFill>
                <a:srgbClr val="2C5072"/>
              </a:solidFill>
              <a:latin typeface="Cairo"/>
              <a:ea typeface="Cairo"/>
              <a:cs typeface="Cairo"/>
              <a:sym typeface="Cairo"/>
            </a:endParaRPr>
          </a:p>
        </p:txBody>
      </p:sp>
      <p:sp>
        <p:nvSpPr>
          <p:cNvPr id="186" name="Google Shape;186;p31"/>
          <p:cNvSpPr txBox="1"/>
          <p:nvPr/>
        </p:nvSpPr>
        <p:spPr>
          <a:xfrm>
            <a:off x="6" y="-11"/>
            <a:ext cx="5486400" cy="327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B5394"/>
              </a:buClr>
              <a:buSzPts val="1800"/>
              <a:buFont typeface="Economica"/>
              <a:buChar char="❖"/>
            </a:pPr>
            <a:r>
              <a:rPr b="1" lang="en" sz="1800">
                <a:solidFill>
                  <a:srgbClr val="0B5394"/>
                </a:solidFill>
                <a:latin typeface="Economica"/>
                <a:ea typeface="Economica"/>
                <a:cs typeface="Economica"/>
                <a:sym typeface="Economica"/>
              </a:rPr>
              <a:t>Types of pain</a:t>
            </a:r>
            <a:endParaRPr b="1" sz="1800">
              <a:solidFill>
                <a:srgbClr val="0B5394"/>
              </a:solidFill>
              <a:latin typeface="Economica"/>
              <a:ea typeface="Economica"/>
              <a:cs typeface="Economica"/>
              <a:sym typeface="Economica"/>
            </a:endParaRPr>
          </a:p>
        </p:txBody>
      </p:sp>
      <p:pic>
        <p:nvPicPr>
          <p:cNvPr id="187" name="Google Shape;187;p31"/>
          <p:cNvPicPr preferRelativeResize="0"/>
          <p:nvPr/>
        </p:nvPicPr>
        <p:blipFill>
          <a:blip r:embed="rId3">
            <a:alphaModFix/>
          </a:blip>
          <a:stretch>
            <a:fillRect/>
          </a:stretch>
        </p:blipFill>
        <p:spPr>
          <a:xfrm>
            <a:off x="206084" y="2025325"/>
            <a:ext cx="6205549" cy="3850501"/>
          </a:xfrm>
          <a:prstGeom prst="rect">
            <a:avLst/>
          </a:prstGeom>
          <a:noFill/>
          <a:ln>
            <a:noFill/>
          </a:ln>
        </p:spPr>
      </p:pic>
      <p:sp>
        <p:nvSpPr>
          <p:cNvPr id="188" name="Google Shape;188;p31"/>
          <p:cNvSpPr txBox="1"/>
          <p:nvPr/>
        </p:nvSpPr>
        <p:spPr>
          <a:xfrm>
            <a:off x="206073" y="9123838"/>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rPr>
              <a:t>Team 35</a:t>
            </a:r>
            <a:endParaRPr>
              <a:solidFill>
                <a:srgbClr val="99999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pic>
        <p:nvPicPr>
          <p:cNvPr id="193" name="Google Shape;193;p32"/>
          <p:cNvPicPr preferRelativeResize="0"/>
          <p:nvPr/>
        </p:nvPicPr>
        <p:blipFill>
          <a:blip r:embed="rId3">
            <a:alphaModFix/>
          </a:blip>
          <a:stretch>
            <a:fillRect/>
          </a:stretch>
        </p:blipFill>
        <p:spPr>
          <a:xfrm>
            <a:off x="116300" y="773061"/>
            <a:ext cx="6272750" cy="3066800"/>
          </a:xfrm>
          <a:prstGeom prst="rect">
            <a:avLst/>
          </a:prstGeom>
          <a:noFill/>
          <a:ln>
            <a:noFill/>
          </a:ln>
        </p:spPr>
      </p:pic>
      <p:sp>
        <p:nvSpPr>
          <p:cNvPr id="194" name="Google Shape;194;p32"/>
          <p:cNvSpPr txBox="1"/>
          <p:nvPr/>
        </p:nvSpPr>
        <p:spPr>
          <a:xfrm>
            <a:off x="344647" y="99550"/>
            <a:ext cx="6044400" cy="67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rgbClr val="0B5394"/>
                </a:solidFill>
                <a:latin typeface="Economica"/>
                <a:ea typeface="Economica"/>
                <a:cs typeface="Economica"/>
                <a:sym typeface="Economica"/>
              </a:rPr>
              <a:t>Classification of pain</a:t>
            </a:r>
            <a:endParaRPr b="1" sz="2200">
              <a:solidFill>
                <a:srgbClr val="0B5394"/>
              </a:solidFill>
              <a:latin typeface="Economica"/>
              <a:ea typeface="Economica"/>
              <a:cs typeface="Economica"/>
              <a:sym typeface="Economica"/>
            </a:endParaRPr>
          </a:p>
        </p:txBody>
      </p:sp>
      <p:sp>
        <p:nvSpPr>
          <p:cNvPr id="195" name="Google Shape;195;p32"/>
          <p:cNvSpPr txBox="1"/>
          <p:nvPr/>
        </p:nvSpPr>
        <p:spPr>
          <a:xfrm>
            <a:off x="736025" y="3839850"/>
            <a:ext cx="2202000" cy="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073763"/>
                </a:solidFill>
                <a:latin typeface="Cairo"/>
                <a:ea typeface="Cairo"/>
                <a:cs typeface="Cairo"/>
                <a:sym typeface="Cairo"/>
              </a:rPr>
              <a:t>1-</a:t>
            </a:r>
            <a:r>
              <a:rPr b="1" lang="en" sz="1700">
                <a:solidFill>
                  <a:srgbClr val="073763"/>
                </a:solidFill>
                <a:latin typeface="Cairo"/>
                <a:ea typeface="Cairo"/>
                <a:cs typeface="Cairo"/>
                <a:sym typeface="Cairo"/>
              </a:rPr>
              <a:t>Nociceptive Pain</a:t>
            </a:r>
            <a:endParaRPr b="1" sz="1700">
              <a:solidFill>
                <a:srgbClr val="073763"/>
              </a:solidFill>
              <a:latin typeface="Cairo"/>
              <a:ea typeface="Cairo"/>
              <a:cs typeface="Cairo"/>
              <a:sym typeface="Cairo"/>
            </a:endParaRPr>
          </a:p>
        </p:txBody>
      </p:sp>
      <p:cxnSp>
        <p:nvCxnSpPr>
          <p:cNvPr id="196" name="Google Shape;196;p32"/>
          <p:cNvCxnSpPr/>
          <p:nvPr/>
        </p:nvCxnSpPr>
        <p:spPr>
          <a:xfrm flipH="1">
            <a:off x="3523902" y="4302740"/>
            <a:ext cx="5700" cy="3496200"/>
          </a:xfrm>
          <a:prstGeom prst="straightConnector1">
            <a:avLst/>
          </a:prstGeom>
          <a:noFill/>
          <a:ln cap="flat" cmpd="sng" w="9525">
            <a:solidFill>
              <a:srgbClr val="999999"/>
            </a:solidFill>
            <a:prstDash val="lgDash"/>
            <a:round/>
            <a:headEnd len="med" w="med" type="none"/>
            <a:tailEnd len="med" w="med" type="none"/>
          </a:ln>
        </p:spPr>
      </p:cxnSp>
      <p:sp>
        <p:nvSpPr>
          <p:cNvPr id="197" name="Google Shape;197;p32"/>
          <p:cNvSpPr txBox="1"/>
          <p:nvPr/>
        </p:nvSpPr>
        <p:spPr>
          <a:xfrm>
            <a:off x="151500" y="4167022"/>
            <a:ext cx="3278700" cy="41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t>• </a:t>
            </a:r>
            <a:r>
              <a:rPr lang="en" sz="1700">
                <a:latin typeface="Cairo"/>
                <a:ea typeface="Cairo"/>
                <a:cs typeface="Cairo"/>
                <a:sym typeface="Cairo"/>
              </a:rPr>
              <a:t>Sustained primarily by the nociceptive system</a:t>
            </a:r>
            <a:r>
              <a:rPr lang="en" sz="1700"/>
              <a:t> </a:t>
            </a:r>
            <a:endParaRPr sz="1700"/>
          </a:p>
          <a:p>
            <a:pPr indent="0" lvl="0" marL="0" rtl="0" algn="l">
              <a:spcBef>
                <a:spcPts val="0"/>
              </a:spcBef>
              <a:spcAft>
                <a:spcPts val="0"/>
              </a:spcAft>
              <a:buNone/>
            </a:pPr>
            <a:r>
              <a:rPr lang="en" sz="1700"/>
              <a:t>•</a:t>
            </a:r>
            <a:r>
              <a:rPr lang="en" sz="1700">
                <a:latin typeface="Cairo"/>
                <a:ea typeface="Cairo"/>
                <a:cs typeface="Cairo"/>
                <a:sym typeface="Cairo"/>
              </a:rPr>
              <a:t>Proportionate to the stimulation of the nociceptor</a:t>
            </a:r>
            <a:r>
              <a:rPr lang="en" sz="1700">
                <a:solidFill>
                  <a:srgbClr val="999999"/>
                </a:solidFill>
                <a:latin typeface="Cairo"/>
                <a:ea typeface="Cairo"/>
                <a:cs typeface="Cairo"/>
                <a:sym typeface="Cairo"/>
              </a:rPr>
              <a:t>”sharp or dull objects”</a:t>
            </a:r>
            <a:endParaRPr sz="1700">
              <a:solidFill>
                <a:srgbClr val="999999"/>
              </a:solidFill>
              <a:latin typeface="Cairo"/>
              <a:ea typeface="Cairo"/>
              <a:cs typeface="Cairo"/>
              <a:sym typeface="Cairo"/>
            </a:endParaRPr>
          </a:p>
          <a:p>
            <a:pPr indent="0" lvl="0" marL="0" rtl="0" algn="l">
              <a:spcBef>
                <a:spcPts val="0"/>
              </a:spcBef>
              <a:spcAft>
                <a:spcPts val="0"/>
              </a:spcAft>
              <a:buNone/>
            </a:pPr>
            <a:r>
              <a:rPr lang="en" sz="1700"/>
              <a:t>•</a:t>
            </a:r>
            <a:r>
              <a:rPr lang="en" sz="1700">
                <a:latin typeface="Cairo"/>
                <a:ea typeface="Cairo"/>
                <a:cs typeface="Cairo"/>
                <a:sym typeface="Cairo"/>
              </a:rPr>
              <a:t>When acute</a:t>
            </a:r>
            <a:endParaRPr sz="1700">
              <a:latin typeface="Cairo"/>
              <a:ea typeface="Cairo"/>
              <a:cs typeface="Cairo"/>
              <a:sym typeface="Cairo"/>
            </a:endParaRPr>
          </a:p>
          <a:p>
            <a:pPr indent="0" lvl="0" marL="0" rtl="0" algn="l">
              <a:spcBef>
                <a:spcPts val="0"/>
              </a:spcBef>
              <a:spcAft>
                <a:spcPts val="0"/>
              </a:spcAft>
              <a:buNone/>
            </a:pPr>
            <a:r>
              <a:rPr lang="en" sz="1700">
                <a:latin typeface="Cairo"/>
                <a:ea typeface="Cairo"/>
                <a:cs typeface="Cairo"/>
                <a:sym typeface="Cairo"/>
              </a:rPr>
              <a:t>–Serves a protective function </a:t>
            </a:r>
            <a:endParaRPr sz="1700">
              <a:latin typeface="Cairo"/>
              <a:ea typeface="Cairo"/>
              <a:cs typeface="Cairo"/>
              <a:sym typeface="Cairo"/>
            </a:endParaRPr>
          </a:p>
          <a:p>
            <a:pPr indent="0" lvl="0" marL="0" rtl="0" algn="l">
              <a:spcBef>
                <a:spcPts val="0"/>
              </a:spcBef>
              <a:spcAft>
                <a:spcPts val="0"/>
              </a:spcAft>
              <a:buNone/>
            </a:pPr>
            <a:r>
              <a:rPr lang="en" sz="1700">
                <a:latin typeface="Cairo"/>
                <a:ea typeface="Cairo"/>
                <a:cs typeface="Cairo"/>
                <a:sym typeface="Cairo"/>
              </a:rPr>
              <a:t>–Normal pain </a:t>
            </a:r>
            <a:r>
              <a:rPr lang="en" sz="1700">
                <a:solidFill>
                  <a:srgbClr val="999999"/>
                </a:solidFill>
                <a:latin typeface="Cairo"/>
                <a:ea typeface="Cairo"/>
                <a:cs typeface="Cairo"/>
                <a:sym typeface="Cairo"/>
              </a:rPr>
              <a:t>means proportional, localized and occurs at the time of damage</a:t>
            </a:r>
            <a:endParaRPr sz="1700">
              <a:solidFill>
                <a:srgbClr val="999999"/>
              </a:solidFill>
            </a:endParaRPr>
          </a:p>
          <a:p>
            <a:pPr indent="0" lvl="0" marL="0" rtl="0" algn="l">
              <a:spcBef>
                <a:spcPts val="0"/>
              </a:spcBef>
              <a:spcAft>
                <a:spcPts val="0"/>
              </a:spcAft>
              <a:buNone/>
            </a:pPr>
            <a:r>
              <a:rPr lang="en" sz="1700"/>
              <a:t>•</a:t>
            </a:r>
            <a:r>
              <a:rPr lang="en" sz="1700">
                <a:latin typeface="Cairo"/>
                <a:ea typeface="Cairo"/>
                <a:cs typeface="Cairo"/>
                <a:sym typeface="Cairo"/>
              </a:rPr>
              <a:t>Pathologic when chronic </a:t>
            </a:r>
            <a:endParaRPr sz="1700">
              <a:latin typeface="Cairo"/>
              <a:ea typeface="Cairo"/>
              <a:cs typeface="Cairo"/>
              <a:sym typeface="Cairo"/>
            </a:endParaRPr>
          </a:p>
          <a:p>
            <a:pPr indent="0" lvl="0" marL="0" rtl="0" algn="l">
              <a:spcBef>
                <a:spcPts val="0"/>
              </a:spcBef>
              <a:spcAft>
                <a:spcPts val="0"/>
              </a:spcAft>
              <a:buNone/>
            </a:pPr>
            <a:r>
              <a:rPr lang="en" sz="1700"/>
              <a:t>•</a:t>
            </a:r>
            <a:r>
              <a:rPr lang="en" sz="1700">
                <a:latin typeface="Cairo"/>
                <a:ea typeface="Cairo"/>
                <a:cs typeface="Cairo"/>
                <a:sym typeface="Cairo"/>
              </a:rPr>
              <a:t>Responds to common analgesics</a:t>
            </a:r>
            <a:br>
              <a:rPr lang="en" sz="1700">
                <a:latin typeface="Cairo"/>
                <a:ea typeface="Cairo"/>
                <a:cs typeface="Cairo"/>
                <a:sym typeface="Cairo"/>
              </a:rPr>
            </a:br>
            <a:r>
              <a:rPr lang="en" sz="1700">
                <a:solidFill>
                  <a:srgbClr val="FF0000"/>
                </a:solidFill>
                <a:latin typeface="Cairo"/>
                <a:ea typeface="Cairo"/>
                <a:cs typeface="Cairo"/>
                <a:sym typeface="Cairo"/>
              </a:rPr>
              <a:t>Examples</a:t>
            </a:r>
            <a:r>
              <a:rPr lang="en" sz="1700">
                <a:latin typeface="Cairo"/>
                <a:ea typeface="Cairo"/>
                <a:cs typeface="Cairo"/>
                <a:sym typeface="Cairo"/>
              </a:rPr>
              <a:t>: </a:t>
            </a:r>
            <a:r>
              <a:rPr b="1" lang="en" sz="1700">
                <a:latin typeface="Cairo"/>
                <a:ea typeface="Cairo"/>
                <a:cs typeface="Cairo"/>
                <a:sym typeface="Cairo"/>
              </a:rPr>
              <a:t>acute burns, bone fracture, and other somatic and visceral pains. </a:t>
            </a:r>
            <a:r>
              <a:rPr b="1" lang="en" sz="1700">
                <a:solidFill>
                  <a:srgbClr val="666666"/>
                </a:solidFill>
                <a:latin typeface="Cairo"/>
                <a:ea typeface="Cairo"/>
                <a:cs typeface="Cairo"/>
                <a:sym typeface="Cairo"/>
              </a:rPr>
              <a:t>large fibers</a:t>
            </a:r>
            <a:endParaRPr b="1" sz="1700">
              <a:solidFill>
                <a:srgbClr val="666666"/>
              </a:solidFill>
              <a:latin typeface="Cairo"/>
              <a:ea typeface="Cairo"/>
              <a:cs typeface="Cairo"/>
              <a:sym typeface="Cairo"/>
            </a:endParaRPr>
          </a:p>
        </p:txBody>
      </p:sp>
      <p:sp>
        <p:nvSpPr>
          <p:cNvPr id="198" name="Google Shape;198;p32"/>
          <p:cNvSpPr txBox="1"/>
          <p:nvPr/>
        </p:nvSpPr>
        <p:spPr>
          <a:xfrm>
            <a:off x="4018221" y="3609326"/>
            <a:ext cx="2511300" cy="6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2"/>
          <p:cNvSpPr txBox="1"/>
          <p:nvPr/>
        </p:nvSpPr>
        <p:spPr>
          <a:xfrm>
            <a:off x="4018225" y="3839850"/>
            <a:ext cx="2202000" cy="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073763"/>
                </a:solidFill>
                <a:latin typeface="Cairo"/>
                <a:ea typeface="Cairo"/>
                <a:cs typeface="Cairo"/>
                <a:sym typeface="Cairo"/>
              </a:rPr>
              <a:t>2-Neuropathic </a:t>
            </a:r>
            <a:r>
              <a:rPr b="1" lang="en" sz="1700">
                <a:solidFill>
                  <a:srgbClr val="073763"/>
                </a:solidFill>
                <a:latin typeface="Cairo"/>
                <a:ea typeface="Cairo"/>
                <a:cs typeface="Cairo"/>
                <a:sym typeface="Cairo"/>
              </a:rPr>
              <a:t>Pain</a:t>
            </a:r>
            <a:endParaRPr b="1" sz="1700">
              <a:solidFill>
                <a:srgbClr val="073763"/>
              </a:solidFill>
              <a:latin typeface="Cairo"/>
              <a:ea typeface="Cairo"/>
              <a:cs typeface="Cairo"/>
              <a:sym typeface="Cairo"/>
            </a:endParaRPr>
          </a:p>
        </p:txBody>
      </p:sp>
      <p:sp>
        <p:nvSpPr>
          <p:cNvPr id="200" name="Google Shape;200;p32"/>
          <p:cNvSpPr txBox="1"/>
          <p:nvPr/>
        </p:nvSpPr>
        <p:spPr>
          <a:xfrm>
            <a:off x="3623300" y="4260900"/>
            <a:ext cx="3278700" cy="373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rPr>
              <a:t>•</a:t>
            </a:r>
            <a:r>
              <a:rPr lang="en" sz="1700">
                <a:latin typeface="Cairo"/>
                <a:ea typeface="Cairo"/>
                <a:cs typeface="Cairo"/>
                <a:sym typeface="Cairo"/>
              </a:rPr>
              <a:t>Sustained by aberrant</a:t>
            </a:r>
            <a:br>
              <a:rPr lang="en" sz="1700">
                <a:latin typeface="Cairo"/>
                <a:ea typeface="Cairo"/>
                <a:cs typeface="Cairo"/>
                <a:sym typeface="Cairo"/>
              </a:rPr>
            </a:br>
            <a:r>
              <a:rPr lang="en" sz="1700">
                <a:latin typeface="Cairo"/>
                <a:ea typeface="Cairo"/>
                <a:cs typeface="Cairo"/>
                <a:sym typeface="Cairo"/>
              </a:rPr>
              <a:t>processes in PNS or CNS</a:t>
            </a:r>
            <a:endParaRPr sz="1700">
              <a:latin typeface="Cairo"/>
              <a:ea typeface="Cairo"/>
              <a:cs typeface="Cairo"/>
              <a:sym typeface="Cairo"/>
            </a:endParaRPr>
          </a:p>
          <a:p>
            <a:pPr indent="0" lvl="0" marL="0" rtl="0" algn="l">
              <a:spcBef>
                <a:spcPts val="0"/>
              </a:spcBef>
              <a:spcAft>
                <a:spcPts val="0"/>
              </a:spcAft>
              <a:buNone/>
            </a:pPr>
            <a:r>
              <a:rPr lang="en" sz="1700"/>
              <a:t>• </a:t>
            </a:r>
            <a:r>
              <a:rPr lang="en" sz="1700">
                <a:latin typeface="Cairo"/>
                <a:ea typeface="Cairo"/>
                <a:cs typeface="Cairo"/>
                <a:sym typeface="Cairo"/>
              </a:rPr>
              <a:t>Disproportionate to the</a:t>
            </a:r>
            <a:br>
              <a:rPr lang="en" sz="1700">
                <a:latin typeface="Cairo"/>
                <a:ea typeface="Cairo"/>
                <a:cs typeface="Cairo"/>
                <a:sym typeface="Cairo"/>
              </a:rPr>
            </a:br>
            <a:r>
              <a:rPr lang="en" sz="1700">
                <a:latin typeface="Cairo"/>
                <a:ea typeface="Cairo"/>
                <a:cs typeface="Cairo"/>
                <a:sym typeface="Cairo"/>
              </a:rPr>
              <a:t>stimulation of nociceptor </a:t>
            </a:r>
            <a:endParaRPr sz="1700">
              <a:latin typeface="Cairo"/>
              <a:ea typeface="Cairo"/>
              <a:cs typeface="Cairo"/>
              <a:sym typeface="Cairo"/>
            </a:endParaRPr>
          </a:p>
          <a:p>
            <a:pPr indent="0" lvl="0" marL="0" rtl="0" algn="l">
              <a:spcBef>
                <a:spcPts val="0"/>
              </a:spcBef>
              <a:spcAft>
                <a:spcPts val="0"/>
              </a:spcAft>
              <a:buNone/>
            </a:pPr>
            <a:r>
              <a:rPr lang="en" sz="1700"/>
              <a:t>• </a:t>
            </a:r>
            <a:r>
              <a:rPr lang="en" sz="1700">
                <a:latin typeface="Cairo"/>
                <a:ea typeface="Cairo"/>
                <a:cs typeface="Cairo"/>
                <a:sym typeface="Cairo"/>
              </a:rPr>
              <a:t>Serves no protective function</a:t>
            </a:r>
            <a:endParaRPr sz="1700">
              <a:latin typeface="Cairo"/>
              <a:ea typeface="Cairo"/>
              <a:cs typeface="Cairo"/>
              <a:sym typeface="Cairo"/>
            </a:endParaRPr>
          </a:p>
          <a:p>
            <a:pPr indent="0" lvl="0" marL="0" rtl="0" algn="l">
              <a:spcBef>
                <a:spcPts val="0"/>
              </a:spcBef>
              <a:spcAft>
                <a:spcPts val="0"/>
              </a:spcAft>
              <a:buNone/>
            </a:pPr>
            <a:r>
              <a:rPr lang="en" sz="1700"/>
              <a:t>• </a:t>
            </a:r>
            <a:r>
              <a:rPr lang="en" sz="1700">
                <a:latin typeface="Cairo"/>
                <a:ea typeface="Cairo"/>
                <a:cs typeface="Cairo"/>
                <a:sym typeface="Cairo"/>
              </a:rPr>
              <a:t>Pathologic pain </a:t>
            </a:r>
            <a:endParaRPr sz="1700">
              <a:latin typeface="Cairo"/>
              <a:ea typeface="Cairo"/>
              <a:cs typeface="Cairo"/>
              <a:sym typeface="Cairo"/>
            </a:endParaRPr>
          </a:p>
          <a:p>
            <a:pPr indent="0" lvl="0" marL="0" rtl="0" algn="l">
              <a:spcBef>
                <a:spcPts val="0"/>
              </a:spcBef>
              <a:spcAft>
                <a:spcPts val="0"/>
              </a:spcAft>
              <a:buNone/>
            </a:pPr>
            <a:r>
              <a:rPr lang="en" sz="1700"/>
              <a:t>• </a:t>
            </a:r>
            <a:r>
              <a:rPr lang="en" sz="1700">
                <a:latin typeface="Cairo"/>
                <a:ea typeface="Cairo"/>
                <a:cs typeface="Cairo"/>
                <a:sym typeface="Cairo"/>
              </a:rPr>
              <a:t>Resistant to common analgesics</a:t>
            </a:r>
            <a:br>
              <a:rPr lang="en" sz="1700">
                <a:latin typeface="Cairo"/>
                <a:ea typeface="Cairo"/>
                <a:cs typeface="Cairo"/>
                <a:sym typeface="Cairo"/>
              </a:rPr>
            </a:br>
            <a:r>
              <a:rPr lang="en" sz="1700">
                <a:solidFill>
                  <a:srgbClr val="FF0000"/>
                </a:solidFill>
                <a:latin typeface="Cairo"/>
                <a:ea typeface="Cairo"/>
                <a:cs typeface="Cairo"/>
                <a:sym typeface="Cairo"/>
              </a:rPr>
              <a:t>Examples</a:t>
            </a:r>
            <a:r>
              <a:rPr lang="en" sz="1700">
                <a:latin typeface="Cairo"/>
                <a:ea typeface="Cairo"/>
                <a:cs typeface="Cairo"/>
                <a:sym typeface="Cairo"/>
              </a:rPr>
              <a:t>: </a:t>
            </a:r>
            <a:r>
              <a:rPr b="1" lang="en" sz="1700">
                <a:latin typeface="Cairo"/>
                <a:ea typeface="Cairo"/>
                <a:cs typeface="Cairo"/>
                <a:sym typeface="Cairo"/>
              </a:rPr>
              <a:t>painful diabetic &amp; peripheral neuropathies, deafferentation and sympathetically-maintained pains, nerve inflammation, compression</a:t>
            </a:r>
            <a:br>
              <a:rPr lang="en" sz="1700">
                <a:latin typeface="Cairo"/>
                <a:ea typeface="Cairo"/>
                <a:cs typeface="Cairo"/>
                <a:sym typeface="Cairo"/>
              </a:rPr>
            </a:br>
            <a:r>
              <a:rPr lang="en" sz="1700">
                <a:solidFill>
                  <a:srgbClr val="999999"/>
                </a:solidFill>
                <a:latin typeface="Cairo"/>
                <a:ea typeface="Cairo"/>
                <a:cs typeface="Cairo"/>
                <a:sym typeface="Cairo"/>
              </a:rPr>
              <a:t>small-medium fibers</a:t>
            </a:r>
            <a:endParaRPr sz="1700">
              <a:solidFill>
                <a:srgbClr val="999999"/>
              </a:solidFill>
              <a:latin typeface="Cairo"/>
              <a:ea typeface="Cairo"/>
              <a:cs typeface="Cairo"/>
              <a:sym typeface="Cairo"/>
            </a:endParaRPr>
          </a:p>
        </p:txBody>
      </p:sp>
      <p:sp>
        <p:nvSpPr>
          <p:cNvPr id="201" name="Google Shape;201;p32"/>
          <p:cNvSpPr txBox="1"/>
          <p:nvPr/>
        </p:nvSpPr>
        <p:spPr>
          <a:xfrm>
            <a:off x="345275" y="8364010"/>
            <a:ext cx="3084300" cy="11745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Cairo"/>
                <a:ea typeface="Cairo"/>
                <a:cs typeface="Cairo"/>
                <a:sym typeface="Cairo"/>
              </a:rPr>
              <a:t>                </a:t>
            </a:r>
            <a:r>
              <a:rPr lang="en" sz="1600">
                <a:solidFill>
                  <a:srgbClr val="073763"/>
                </a:solidFill>
                <a:latin typeface="Cairo"/>
                <a:ea typeface="Cairo"/>
                <a:cs typeface="Cairo"/>
                <a:sym typeface="Cairo"/>
              </a:rPr>
              <a:t>3</a:t>
            </a:r>
            <a:r>
              <a:rPr lang="en" sz="1600">
                <a:latin typeface="Cairo"/>
                <a:ea typeface="Cairo"/>
                <a:cs typeface="Cairo"/>
                <a:sym typeface="Cairo"/>
              </a:rPr>
              <a:t>- </a:t>
            </a:r>
            <a:r>
              <a:rPr b="1" lang="en" sz="1600">
                <a:solidFill>
                  <a:srgbClr val="073763"/>
                </a:solidFill>
                <a:latin typeface="Cairo"/>
                <a:ea typeface="Cairo"/>
                <a:cs typeface="Cairo"/>
                <a:sym typeface="Cairo"/>
              </a:rPr>
              <a:t>Idiopathic Pain</a:t>
            </a:r>
            <a:endParaRPr b="1" sz="1600">
              <a:solidFill>
                <a:srgbClr val="073763"/>
              </a:solidFill>
              <a:latin typeface="Cairo"/>
              <a:ea typeface="Cairo"/>
              <a:cs typeface="Cairo"/>
              <a:sym typeface="Cairo"/>
            </a:endParaRPr>
          </a:p>
          <a:p>
            <a:pPr indent="0" lvl="0" marL="0" rtl="0" algn="l">
              <a:spcBef>
                <a:spcPts val="0"/>
              </a:spcBef>
              <a:spcAft>
                <a:spcPts val="0"/>
              </a:spcAft>
              <a:buNone/>
            </a:pPr>
            <a:r>
              <a:rPr lang="en" sz="1600">
                <a:latin typeface="Cairo"/>
                <a:ea typeface="Cairo"/>
                <a:cs typeface="Cairo"/>
                <a:sym typeface="Cairo"/>
              </a:rPr>
              <a:t>No underlying lesion found yet,  disproportionate to the degree of clinically discernible tissue injury</a:t>
            </a:r>
            <a:br>
              <a:rPr lang="en" sz="1600">
                <a:latin typeface="Cairo"/>
                <a:ea typeface="Cairo"/>
                <a:cs typeface="Cairo"/>
                <a:sym typeface="Cairo"/>
              </a:rPr>
            </a:br>
            <a:endParaRPr sz="1600">
              <a:latin typeface="Cairo"/>
              <a:ea typeface="Cairo"/>
              <a:cs typeface="Cairo"/>
              <a:sym typeface="Cairo"/>
            </a:endParaRPr>
          </a:p>
        </p:txBody>
      </p:sp>
      <p:sp>
        <p:nvSpPr>
          <p:cNvPr id="202" name="Google Shape;202;p32"/>
          <p:cNvSpPr txBox="1"/>
          <p:nvPr/>
        </p:nvSpPr>
        <p:spPr>
          <a:xfrm>
            <a:off x="3623925" y="8364021"/>
            <a:ext cx="3084300" cy="11745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Cairo"/>
                <a:ea typeface="Cairo"/>
                <a:cs typeface="Cairo"/>
                <a:sym typeface="Cairo"/>
              </a:rPr>
              <a:t>                    4- </a:t>
            </a:r>
            <a:r>
              <a:rPr b="1" lang="en" sz="1600">
                <a:solidFill>
                  <a:srgbClr val="073763"/>
                </a:solidFill>
                <a:latin typeface="Cairo"/>
                <a:ea typeface="Cairo"/>
                <a:cs typeface="Cairo"/>
                <a:sym typeface="Cairo"/>
              </a:rPr>
              <a:t>Mixed Pain</a:t>
            </a:r>
            <a:endParaRPr b="1" sz="1600">
              <a:solidFill>
                <a:srgbClr val="073763"/>
              </a:solidFill>
              <a:latin typeface="Cairo"/>
              <a:ea typeface="Cairo"/>
              <a:cs typeface="Cairo"/>
              <a:sym typeface="Cairo"/>
            </a:endParaRPr>
          </a:p>
          <a:p>
            <a:pPr indent="0" lvl="0" marL="0" rtl="0" algn="l">
              <a:spcBef>
                <a:spcPts val="0"/>
              </a:spcBef>
              <a:spcAft>
                <a:spcPts val="0"/>
              </a:spcAft>
              <a:buNone/>
            </a:pPr>
            <a:r>
              <a:rPr lang="en" sz="1600">
                <a:latin typeface="Cairo"/>
                <a:ea typeface="Cairo"/>
                <a:cs typeface="Cairo"/>
                <a:sym typeface="Cairo"/>
              </a:rPr>
              <a:t>Eg; Failed low-back- surgery syndrome Complex regional pain syndrome</a:t>
            </a:r>
            <a:br>
              <a:rPr lang="en" sz="1600">
                <a:latin typeface="Cairo"/>
                <a:ea typeface="Cairo"/>
                <a:cs typeface="Cairo"/>
                <a:sym typeface="Cairo"/>
              </a:rPr>
            </a:br>
            <a:endParaRPr sz="1600">
              <a:latin typeface="Cairo"/>
              <a:ea typeface="Cairo"/>
              <a:cs typeface="Cairo"/>
              <a:sym typeface="Cairo"/>
            </a:endParaRPr>
          </a:p>
        </p:txBody>
      </p:sp>
      <p:sp>
        <p:nvSpPr>
          <p:cNvPr id="203" name="Google Shape;203;p32"/>
          <p:cNvSpPr txBox="1"/>
          <p:nvPr/>
        </p:nvSpPr>
        <p:spPr>
          <a:xfrm>
            <a:off x="102900" y="3063325"/>
            <a:ext cx="3373500" cy="7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999999"/>
                </a:solidFill>
                <a:latin typeface="Cairo"/>
                <a:ea typeface="Cairo"/>
                <a:cs typeface="Cairo"/>
                <a:sym typeface="Cairo"/>
              </a:rPr>
              <a:t>Nociceptive pain occurs when nociceptors in the body detect noxious stimuli that have the potential to cause harm to the body. ... Neuropathic pain is caused by damage to the neurons that are involved in the pain signaling pathways in the nervous system.</a:t>
            </a:r>
            <a:endParaRPr sz="900">
              <a:solidFill>
                <a:srgbClr val="999999"/>
              </a:solidFill>
              <a:latin typeface="Cairo"/>
              <a:ea typeface="Cairo"/>
              <a:cs typeface="Cairo"/>
              <a:sym typeface="Cai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3"/>
          <p:cNvSpPr txBox="1"/>
          <p:nvPr/>
        </p:nvSpPr>
        <p:spPr>
          <a:xfrm flipH="1" rot="5400000">
            <a:off x="5235000" y="3689025"/>
            <a:ext cx="3048600" cy="2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4th Lecture  ∣ The Physiology Team</a:t>
            </a:r>
            <a:endParaRPr b="1">
              <a:solidFill>
                <a:srgbClr val="2C5072"/>
              </a:solidFill>
              <a:latin typeface="Cairo"/>
              <a:ea typeface="Cairo"/>
              <a:cs typeface="Cairo"/>
              <a:sym typeface="Cairo"/>
            </a:endParaRPr>
          </a:p>
        </p:txBody>
      </p:sp>
      <p:sp>
        <p:nvSpPr>
          <p:cNvPr id="209" name="Google Shape;209;p33"/>
          <p:cNvSpPr txBox="1"/>
          <p:nvPr/>
        </p:nvSpPr>
        <p:spPr>
          <a:xfrm>
            <a:off x="105973" y="108637"/>
            <a:ext cx="5486400" cy="327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B5394"/>
              </a:buClr>
              <a:buSzPts val="1800"/>
              <a:buFont typeface="Economica"/>
              <a:buChar char="❖"/>
            </a:pPr>
            <a:r>
              <a:rPr b="1" lang="en" sz="1800">
                <a:solidFill>
                  <a:srgbClr val="0B5394"/>
                </a:solidFill>
                <a:latin typeface="Economica"/>
                <a:ea typeface="Economica"/>
                <a:cs typeface="Economica"/>
                <a:sym typeface="Economica"/>
              </a:rPr>
              <a:t>Types of pain</a:t>
            </a:r>
            <a:endParaRPr b="1" sz="1800">
              <a:solidFill>
                <a:srgbClr val="0B5394"/>
              </a:solidFill>
              <a:latin typeface="Economica"/>
              <a:ea typeface="Economica"/>
              <a:cs typeface="Economica"/>
              <a:sym typeface="Economica"/>
            </a:endParaRPr>
          </a:p>
        </p:txBody>
      </p:sp>
      <p:graphicFrame>
        <p:nvGraphicFramePr>
          <p:cNvPr id="210" name="Google Shape;210;p33"/>
          <p:cNvGraphicFramePr/>
          <p:nvPr/>
        </p:nvGraphicFramePr>
        <p:xfrm>
          <a:off x="405513" y="1033142"/>
          <a:ext cx="3000000" cy="3000000"/>
        </p:xfrm>
        <a:graphic>
          <a:graphicData uri="http://schemas.openxmlformats.org/drawingml/2006/table">
            <a:tbl>
              <a:tblPr>
                <a:noFill/>
                <a:tableStyleId>{B7532F99-DF6E-4CED-A83F-C90BBF748036}</a:tableStyleId>
              </a:tblPr>
              <a:tblGrid>
                <a:gridCol w="558525"/>
                <a:gridCol w="2571650"/>
                <a:gridCol w="1313250"/>
                <a:gridCol w="1603550"/>
              </a:tblGrid>
              <a:tr h="3631750">
                <a:tc>
                  <a:txBody>
                    <a:bodyPr>
                      <a:noAutofit/>
                    </a:bodyPr>
                    <a:lstStyle/>
                    <a:p>
                      <a:pPr indent="0" lvl="0" marL="0" rtl="0" algn="l">
                        <a:spcBef>
                          <a:spcPts val="0"/>
                        </a:spcBef>
                        <a:spcAft>
                          <a:spcPts val="0"/>
                        </a:spcAft>
                        <a:buNone/>
                      </a:pPr>
                      <a:r>
                        <a:t/>
                      </a:r>
                      <a:endParaRPr b="1" sz="1600">
                        <a:solidFill>
                          <a:schemeClr val="dk1"/>
                        </a:solidFill>
                        <a:latin typeface="Cairo"/>
                        <a:ea typeface="Cairo"/>
                        <a:cs typeface="Cairo"/>
                        <a:sym typeface="Cairo"/>
                      </a:endParaRPr>
                    </a:p>
                  </a:txBody>
                  <a:tcPr marT="91425" marB="91425" marR="91425" marL="91425">
                    <a:lnL cap="flat" cmpd="sng" w="19050">
                      <a:solidFill>
                        <a:srgbClr val="073763"/>
                      </a:solidFill>
                      <a:prstDash val="dash"/>
                      <a:round/>
                      <a:headEnd len="sm" w="sm" type="none"/>
                      <a:tailEnd len="sm" w="sm" type="none"/>
                    </a:lnL>
                    <a:lnR cap="flat" cmpd="sng" w="19050">
                      <a:solidFill>
                        <a:srgbClr val="073763"/>
                      </a:solidFill>
                      <a:prstDash val="dash"/>
                      <a:round/>
                      <a:headEnd len="sm" w="sm" type="none"/>
                      <a:tailEnd len="sm" w="sm" type="none"/>
                    </a:lnR>
                    <a:lnT cap="flat" cmpd="sng" w="19050">
                      <a:solidFill>
                        <a:srgbClr val="073763"/>
                      </a:solidFill>
                      <a:prstDash val="dash"/>
                      <a:round/>
                      <a:headEnd len="sm" w="sm" type="none"/>
                      <a:tailEnd len="sm" w="sm" type="none"/>
                    </a:lnT>
                    <a:lnB cap="flat" cmpd="sng" w="19050">
                      <a:solidFill>
                        <a:srgbClr val="073763"/>
                      </a:solidFill>
                      <a:prstDash val="dash"/>
                      <a:round/>
                      <a:headEnd len="sm" w="sm" type="none"/>
                      <a:tailEnd len="sm" w="sm" type="none"/>
                    </a:lnB>
                    <a:solidFill>
                      <a:srgbClr val="B6D7A8"/>
                    </a:solidFill>
                  </a:tcPr>
                </a:tc>
                <a:tc>
                  <a:txBody>
                    <a:bodyPr>
                      <a:noAutofit/>
                    </a:bodyPr>
                    <a:lstStyle/>
                    <a:p>
                      <a:pPr indent="0" lvl="0" marL="0" rtl="0" algn="l">
                        <a:spcBef>
                          <a:spcPts val="0"/>
                        </a:spcBef>
                        <a:spcAft>
                          <a:spcPts val="0"/>
                        </a:spcAft>
                        <a:buNone/>
                      </a:pPr>
                      <a:r>
                        <a:rPr lang="en">
                          <a:solidFill>
                            <a:schemeClr val="dk1"/>
                          </a:solidFill>
                          <a:highlight>
                            <a:srgbClr val="9FC5E8"/>
                          </a:highlight>
                          <a:latin typeface="Cairo"/>
                          <a:ea typeface="Cairo"/>
                          <a:cs typeface="Cairo"/>
                          <a:sym typeface="Cairo"/>
                        </a:rPr>
                        <a:t>superficial pain</a:t>
                      </a:r>
                      <a:endParaRPr>
                        <a:solidFill>
                          <a:schemeClr val="dk1"/>
                        </a:solidFill>
                        <a:highlight>
                          <a:srgbClr val="9FC5E8"/>
                        </a:highlight>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p>
                      <a:pPr indent="0" lvl="0" marL="0" rtl="0" algn="l">
                        <a:lnSpc>
                          <a:spcPct val="115000"/>
                        </a:lnSpc>
                        <a:spcBef>
                          <a:spcPts val="0"/>
                        </a:spcBef>
                        <a:spcAft>
                          <a:spcPts val="0"/>
                        </a:spcAft>
                        <a:buNone/>
                      </a:pPr>
                      <a:r>
                        <a:rPr lang="en">
                          <a:solidFill>
                            <a:schemeClr val="dk1"/>
                          </a:solidFill>
                          <a:latin typeface="Cairo"/>
                          <a:ea typeface="Cairo"/>
                          <a:cs typeface="Cairo"/>
                          <a:sym typeface="Cairo"/>
                        </a:rPr>
                        <a:t>•It arises from skin or other  superficial structures.</a:t>
                      </a:r>
                      <a:endParaRPr>
                        <a:solidFill>
                          <a:schemeClr val="dk1"/>
                        </a:solidFill>
                        <a:latin typeface="Cairo"/>
                        <a:ea typeface="Cairo"/>
                        <a:cs typeface="Cairo"/>
                        <a:sym typeface="Cairo"/>
                      </a:endParaRPr>
                    </a:p>
                    <a:p>
                      <a:pPr indent="0" lvl="0" marL="0" rtl="0" algn="l">
                        <a:lnSpc>
                          <a:spcPct val="115000"/>
                        </a:lnSpc>
                        <a:spcBef>
                          <a:spcPts val="1000"/>
                        </a:spcBef>
                        <a:spcAft>
                          <a:spcPts val="0"/>
                        </a:spcAft>
                        <a:buNone/>
                      </a:pPr>
                      <a:r>
                        <a:rPr lang="en">
                          <a:solidFill>
                            <a:schemeClr val="dk1"/>
                          </a:solidFill>
                          <a:latin typeface="Cairo"/>
                          <a:ea typeface="Cairo"/>
                          <a:cs typeface="Cairo"/>
                          <a:sym typeface="Cairo"/>
                        </a:rPr>
                        <a:t>•It occurs in 2 phase of </a:t>
                      </a:r>
                      <a:r>
                        <a:rPr b="1" lang="en">
                          <a:solidFill>
                            <a:schemeClr val="dk1"/>
                          </a:solidFill>
                          <a:latin typeface="Cairo"/>
                          <a:ea typeface="Cairo"/>
                          <a:cs typeface="Cairo"/>
                          <a:sym typeface="Cairo"/>
                        </a:rPr>
                        <a:t>fast pricking </a:t>
                      </a:r>
                      <a:r>
                        <a:rPr lang="en">
                          <a:solidFill>
                            <a:schemeClr val="dk1"/>
                          </a:solidFill>
                          <a:latin typeface="Cairo"/>
                          <a:ea typeface="Cairo"/>
                          <a:cs typeface="Cairo"/>
                          <a:sym typeface="Cairo"/>
                        </a:rPr>
                        <a:t>followed  by</a:t>
                      </a:r>
                      <a:endParaRPr>
                        <a:solidFill>
                          <a:schemeClr val="dk1"/>
                        </a:solidFill>
                        <a:latin typeface="Cairo"/>
                        <a:ea typeface="Cairo"/>
                        <a:cs typeface="Cairo"/>
                        <a:sym typeface="Cairo"/>
                      </a:endParaRPr>
                    </a:p>
                    <a:p>
                      <a:pPr indent="0" lvl="0" marL="0" rtl="0" algn="l">
                        <a:lnSpc>
                          <a:spcPct val="115000"/>
                        </a:lnSpc>
                        <a:spcBef>
                          <a:spcPts val="0"/>
                        </a:spcBef>
                        <a:spcAft>
                          <a:spcPts val="0"/>
                        </a:spcAft>
                        <a:buNone/>
                      </a:pPr>
                      <a:r>
                        <a:rPr b="1" lang="en">
                          <a:solidFill>
                            <a:schemeClr val="dk1"/>
                          </a:solidFill>
                          <a:latin typeface="Cairo"/>
                          <a:ea typeface="Cairo"/>
                          <a:cs typeface="Cairo"/>
                          <a:sym typeface="Cairo"/>
                        </a:rPr>
                        <a:t>slow burning </a:t>
                      </a:r>
                      <a:r>
                        <a:rPr lang="en">
                          <a:solidFill>
                            <a:schemeClr val="dk1"/>
                          </a:solidFill>
                          <a:latin typeface="Cairo"/>
                          <a:ea typeface="Cairo"/>
                          <a:cs typeface="Cairo"/>
                          <a:sym typeface="Cairo"/>
                        </a:rPr>
                        <a:t>pain.</a:t>
                      </a:r>
                      <a:endParaRPr>
                        <a:solidFill>
                          <a:schemeClr val="dk1"/>
                        </a:solidFill>
                        <a:latin typeface="Cairo"/>
                        <a:ea typeface="Cairo"/>
                        <a:cs typeface="Cairo"/>
                        <a:sym typeface="Cairo"/>
                      </a:endParaRPr>
                    </a:p>
                    <a:p>
                      <a:pPr indent="0" lvl="0" marL="0" rtl="0" algn="l">
                        <a:lnSpc>
                          <a:spcPct val="115000"/>
                        </a:lnSpc>
                        <a:spcBef>
                          <a:spcPts val="1000"/>
                        </a:spcBef>
                        <a:spcAft>
                          <a:spcPts val="0"/>
                        </a:spcAft>
                        <a:buNone/>
                      </a:pPr>
                      <a:r>
                        <a:rPr lang="en">
                          <a:solidFill>
                            <a:schemeClr val="dk1"/>
                          </a:solidFill>
                          <a:latin typeface="Cairo"/>
                          <a:ea typeface="Cairo"/>
                          <a:cs typeface="Cairo"/>
                          <a:sym typeface="Cairo"/>
                        </a:rPr>
                        <a:t>•It can be </a:t>
                      </a:r>
                      <a:r>
                        <a:rPr b="1" lang="en">
                          <a:solidFill>
                            <a:schemeClr val="dk1"/>
                          </a:solidFill>
                          <a:latin typeface="Cairo"/>
                          <a:ea typeface="Cairo"/>
                          <a:cs typeface="Cairo"/>
                          <a:sym typeface="Cairo"/>
                        </a:rPr>
                        <a:t>well localized</a:t>
                      </a:r>
                      <a:r>
                        <a:rPr lang="en">
                          <a:solidFill>
                            <a:schemeClr val="dk1"/>
                          </a:solidFill>
                          <a:latin typeface="Cairo"/>
                          <a:ea typeface="Cairo"/>
                          <a:cs typeface="Cairo"/>
                          <a:sym typeface="Cairo"/>
                        </a:rPr>
                        <a:t>.</a:t>
                      </a:r>
                      <a:endParaRPr>
                        <a:solidFill>
                          <a:schemeClr val="dk1"/>
                        </a:solidFill>
                        <a:latin typeface="Cairo"/>
                        <a:ea typeface="Cairo"/>
                        <a:cs typeface="Cairo"/>
                        <a:sym typeface="Cairo"/>
                      </a:endParaRPr>
                    </a:p>
                    <a:p>
                      <a:pPr indent="0" lvl="0" marL="0" rtl="0" algn="l">
                        <a:lnSpc>
                          <a:spcPct val="115000"/>
                        </a:lnSpc>
                        <a:spcBef>
                          <a:spcPts val="1000"/>
                        </a:spcBef>
                        <a:spcAft>
                          <a:spcPts val="0"/>
                        </a:spcAft>
                        <a:buNone/>
                      </a:pPr>
                      <a:r>
                        <a:rPr lang="en">
                          <a:solidFill>
                            <a:schemeClr val="dk1"/>
                          </a:solidFill>
                          <a:latin typeface="Cairo"/>
                          <a:ea typeface="Cairo"/>
                          <a:cs typeface="Cairo"/>
                          <a:sym typeface="Cairo"/>
                        </a:rPr>
                        <a:t>•It may be associated with motor,  autonomic, emotional reactions.</a:t>
                      </a:r>
                      <a:endParaRPr>
                        <a:solidFill>
                          <a:schemeClr val="dk1"/>
                        </a:solidFill>
                        <a:latin typeface="Cairo"/>
                        <a:ea typeface="Cairo"/>
                        <a:cs typeface="Cairo"/>
                        <a:sym typeface="Cairo"/>
                      </a:endParaRPr>
                    </a:p>
                  </a:txBody>
                  <a:tcPr marT="91425" marB="91425" marR="91425" marL="91425">
                    <a:lnL cap="flat" cmpd="sng" w="19050">
                      <a:solidFill>
                        <a:srgbClr val="073763"/>
                      </a:solidFill>
                      <a:prstDash val="dash"/>
                      <a:round/>
                      <a:headEnd len="sm" w="sm" type="none"/>
                      <a:tailEnd len="sm" w="sm" type="none"/>
                    </a:lnL>
                    <a:lnR cap="flat" cmpd="sng" w="19050">
                      <a:solidFill>
                        <a:srgbClr val="073763"/>
                      </a:solidFill>
                      <a:prstDash val="dash"/>
                      <a:round/>
                      <a:headEnd len="sm" w="sm" type="none"/>
                      <a:tailEnd len="sm" w="sm" type="none"/>
                    </a:lnR>
                    <a:lnT cap="flat" cmpd="sng" w="19050">
                      <a:solidFill>
                        <a:srgbClr val="073763"/>
                      </a:solidFill>
                      <a:prstDash val="dash"/>
                      <a:round/>
                      <a:headEnd len="sm" w="sm" type="none"/>
                      <a:tailEnd len="sm" w="sm" type="none"/>
                    </a:lnT>
                    <a:lnB cap="flat" cmpd="sng" w="19050">
                      <a:solidFill>
                        <a:srgbClr val="073763"/>
                      </a:solidFill>
                      <a:prstDash val="dash"/>
                      <a:round/>
                      <a:headEnd len="sm" w="sm" type="none"/>
                      <a:tailEnd len="sm" w="sm" type="none"/>
                    </a:lnB>
                  </a:tcPr>
                </a:tc>
                <a:tc gridSpan="2">
                  <a:txBody>
                    <a:bodyPr>
                      <a:noAutofit/>
                    </a:bodyPr>
                    <a:lstStyle/>
                    <a:p>
                      <a:pPr indent="0" lvl="0" marL="0" rtl="0" algn="l">
                        <a:spcBef>
                          <a:spcPts val="0"/>
                        </a:spcBef>
                        <a:spcAft>
                          <a:spcPts val="0"/>
                        </a:spcAft>
                        <a:buNone/>
                      </a:pPr>
                      <a:r>
                        <a:rPr lang="en">
                          <a:solidFill>
                            <a:schemeClr val="dk1"/>
                          </a:solidFill>
                          <a:highlight>
                            <a:srgbClr val="9FC5E8"/>
                          </a:highlight>
                          <a:latin typeface="Cairo"/>
                          <a:ea typeface="Cairo"/>
                          <a:cs typeface="Cairo"/>
                          <a:sym typeface="Cairo"/>
                        </a:rPr>
                        <a:t>Deep pain</a:t>
                      </a:r>
                      <a:endParaRPr>
                        <a:solidFill>
                          <a:schemeClr val="dk1"/>
                        </a:solidFill>
                        <a:highlight>
                          <a:srgbClr val="9FC5E8"/>
                        </a:highlight>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•It originates from muscles, joints, periosteum, tendons  &amp; ligaments. </a:t>
                      </a:r>
                      <a:endParaRPr>
                        <a:solidFill>
                          <a:schemeClr val="dk1"/>
                        </a:solidFill>
                        <a:latin typeface="Cairo"/>
                        <a:ea typeface="Cairo"/>
                        <a:cs typeface="Cairo"/>
                        <a:sym typeface="Cairo"/>
                      </a:endParaRPr>
                    </a:p>
                    <a:p>
                      <a:pPr indent="0" lvl="0" marL="0" rtl="0" algn="l">
                        <a:lnSpc>
                          <a:spcPct val="115000"/>
                        </a:lnSpc>
                        <a:spcBef>
                          <a:spcPts val="0"/>
                        </a:spcBef>
                        <a:spcAft>
                          <a:spcPts val="0"/>
                        </a:spcAft>
                        <a:buNone/>
                      </a:pPr>
                      <a:r>
                        <a:rPr lang="en">
                          <a:solidFill>
                            <a:schemeClr val="dk1"/>
                          </a:solidFill>
                          <a:latin typeface="Cairo"/>
                          <a:ea typeface="Cairo"/>
                          <a:cs typeface="Cairo"/>
                          <a:sym typeface="Cairo"/>
                        </a:rPr>
                        <a:t>•It is </a:t>
                      </a:r>
                      <a:r>
                        <a:rPr b="1" lang="en">
                          <a:solidFill>
                            <a:schemeClr val="dk1"/>
                          </a:solidFill>
                          <a:latin typeface="Cairo"/>
                          <a:ea typeface="Cairo"/>
                          <a:cs typeface="Cairo"/>
                          <a:sym typeface="Cairo"/>
                        </a:rPr>
                        <a:t>slow prolonged </a:t>
                      </a:r>
                      <a:r>
                        <a:rPr lang="en">
                          <a:solidFill>
                            <a:schemeClr val="dk1"/>
                          </a:solidFill>
                          <a:latin typeface="Cairo"/>
                          <a:ea typeface="Cairo"/>
                          <a:cs typeface="Cairo"/>
                          <a:sym typeface="Cairo"/>
                        </a:rPr>
                        <a:t>conducted by type </a:t>
                      </a:r>
                      <a:r>
                        <a:rPr b="1" lang="en">
                          <a:solidFill>
                            <a:schemeClr val="dk1"/>
                          </a:solidFill>
                          <a:latin typeface="Cairo"/>
                          <a:ea typeface="Cairo"/>
                          <a:cs typeface="Cairo"/>
                          <a:sym typeface="Cairo"/>
                        </a:rPr>
                        <a:t>C   fibers</a:t>
                      </a:r>
                      <a:r>
                        <a:rPr lang="en">
                          <a:solidFill>
                            <a:schemeClr val="dk1"/>
                          </a:solidFill>
                          <a:latin typeface="Cairo"/>
                          <a:ea typeface="Cairo"/>
                          <a:cs typeface="Cairo"/>
                          <a:sym typeface="Cairo"/>
                        </a:rPr>
                        <a:t>.</a:t>
                      </a:r>
                      <a:endParaRPr>
                        <a:solidFill>
                          <a:schemeClr val="dk1"/>
                        </a:solidFill>
                        <a:latin typeface="Cairo"/>
                        <a:ea typeface="Cairo"/>
                        <a:cs typeface="Cairo"/>
                        <a:sym typeface="Cairo"/>
                      </a:endParaRPr>
                    </a:p>
                    <a:p>
                      <a:pPr indent="0" lvl="0" marL="0" rtl="0" algn="l">
                        <a:lnSpc>
                          <a:spcPct val="115000"/>
                        </a:lnSpc>
                        <a:spcBef>
                          <a:spcPts val="0"/>
                        </a:spcBef>
                        <a:spcAft>
                          <a:spcPts val="0"/>
                        </a:spcAft>
                        <a:buNone/>
                      </a:pPr>
                      <a:r>
                        <a:rPr lang="en">
                          <a:solidFill>
                            <a:schemeClr val="dk1"/>
                          </a:solidFill>
                          <a:latin typeface="Cairo"/>
                          <a:ea typeface="Cairo"/>
                          <a:cs typeface="Cairo"/>
                          <a:sym typeface="Cairo"/>
                        </a:rPr>
                        <a:t>•It is </a:t>
                      </a:r>
                      <a:r>
                        <a:rPr b="1" lang="en">
                          <a:solidFill>
                            <a:schemeClr val="dk1"/>
                          </a:solidFill>
                          <a:latin typeface="Cairo"/>
                          <a:ea typeface="Cairo"/>
                          <a:cs typeface="Cairo"/>
                          <a:sym typeface="Cairo"/>
                        </a:rPr>
                        <a:t>diffuse </a:t>
                      </a:r>
                      <a:r>
                        <a:rPr lang="en">
                          <a:solidFill>
                            <a:schemeClr val="dk1"/>
                          </a:solidFill>
                          <a:latin typeface="Cairo"/>
                          <a:ea typeface="Cairo"/>
                          <a:cs typeface="Cairo"/>
                          <a:sym typeface="Cairo"/>
                        </a:rPr>
                        <a:t>(i.e. poorly localized).</a:t>
                      </a:r>
                      <a:endParaRPr>
                        <a:solidFill>
                          <a:schemeClr val="dk1"/>
                        </a:solidFill>
                        <a:latin typeface="Cairo"/>
                        <a:ea typeface="Cairo"/>
                        <a:cs typeface="Cairo"/>
                        <a:sym typeface="Cairo"/>
                      </a:endParaRPr>
                    </a:p>
                    <a:p>
                      <a:pPr indent="0" lvl="0" marL="0" rtl="0" algn="l">
                        <a:lnSpc>
                          <a:spcPct val="115000"/>
                        </a:lnSpc>
                        <a:spcBef>
                          <a:spcPts val="0"/>
                        </a:spcBef>
                        <a:spcAft>
                          <a:spcPts val="0"/>
                        </a:spcAft>
                        <a:buNone/>
                      </a:pPr>
                      <a:r>
                        <a:rPr lang="en">
                          <a:solidFill>
                            <a:schemeClr val="dk1"/>
                          </a:solidFill>
                          <a:latin typeface="Cairo"/>
                          <a:ea typeface="Cairo"/>
                          <a:cs typeface="Cairo"/>
                          <a:sym typeface="Cairo"/>
                        </a:rPr>
                        <a:t>•It can initiate reflex contraction of nearby  muscles.</a:t>
                      </a:r>
                      <a:endParaRPr>
                        <a:solidFill>
                          <a:schemeClr val="dk1"/>
                        </a:solidFill>
                        <a:latin typeface="Cairo"/>
                        <a:ea typeface="Cairo"/>
                        <a:cs typeface="Cairo"/>
                        <a:sym typeface="Cairo"/>
                      </a:endParaRPr>
                    </a:p>
                    <a:p>
                      <a:pPr indent="0" lvl="0" marL="0" rtl="0" algn="l">
                        <a:lnSpc>
                          <a:spcPct val="115000"/>
                        </a:lnSpc>
                        <a:spcBef>
                          <a:spcPts val="0"/>
                        </a:spcBef>
                        <a:spcAft>
                          <a:spcPts val="0"/>
                        </a:spcAft>
                        <a:buNone/>
                      </a:pPr>
                      <a:r>
                        <a:rPr lang="en">
                          <a:solidFill>
                            <a:schemeClr val="dk1"/>
                          </a:solidFill>
                          <a:latin typeface="Cairo"/>
                          <a:ea typeface="Cairo"/>
                          <a:cs typeface="Cairo"/>
                          <a:sym typeface="Cairo"/>
                        </a:rPr>
                        <a:t>•It may be </a:t>
                      </a:r>
                      <a:r>
                        <a:rPr lang="en" u="sng">
                          <a:solidFill>
                            <a:schemeClr val="dk1"/>
                          </a:solidFill>
                          <a:latin typeface="Cairo"/>
                          <a:ea typeface="Cairo"/>
                          <a:cs typeface="Cairo"/>
                          <a:sym typeface="Cairo"/>
                        </a:rPr>
                        <a:t>referred </a:t>
                      </a:r>
                      <a:r>
                        <a:rPr lang="en">
                          <a:solidFill>
                            <a:schemeClr val="dk1"/>
                          </a:solidFill>
                          <a:latin typeface="Cairo"/>
                          <a:ea typeface="Cairo"/>
                          <a:cs typeface="Cairo"/>
                          <a:sym typeface="Cairo"/>
                        </a:rPr>
                        <a:t>to other sites.</a:t>
                      </a:r>
                      <a:endParaRPr>
                        <a:solidFill>
                          <a:schemeClr val="dk1"/>
                        </a:solidFill>
                        <a:latin typeface="Cairo"/>
                        <a:ea typeface="Cairo"/>
                        <a:cs typeface="Cairo"/>
                        <a:sym typeface="Cairo"/>
                      </a:endParaRPr>
                    </a:p>
                    <a:p>
                      <a:pPr indent="0" lvl="0" marL="0" rtl="0" algn="l">
                        <a:lnSpc>
                          <a:spcPct val="80000"/>
                        </a:lnSpc>
                        <a:spcBef>
                          <a:spcPts val="800"/>
                        </a:spcBef>
                        <a:spcAft>
                          <a:spcPts val="0"/>
                        </a:spcAft>
                        <a:buClr>
                          <a:schemeClr val="dk1"/>
                        </a:buClr>
                        <a:buSzPts val="1100"/>
                        <a:buFont typeface="Arial"/>
                        <a:buNone/>
                      </a:pPr>
                      <a:r>
                        <a:rPr lang="en">
                          <a:solidFill>
                            <a:schemeClr val="dk1"/>
                          </a:solidFill>
                          <a:latin typeface="Cairo"/>
                          <a:ea typeface="Cairo"/>
                          <a:cs typeface="Cairo"/>
                          <a:sym typeface="Cairo"/>
                        </a:rPr>
                        <a:t>•It is caused by: trauma, bone fracture &amp; inflammation,  arthritis, muscle spasm &amp;   ischemia.</a:t>
                      </a:r>
                      <a:endParaRPr>
                        <a:solidFill>
                          <a:schemeClr val="dk1"/>
                        </a:solidFill>
                        <a:latin typeface="Cairo"/>
                        <a:ea typeface="Cairo"/>
                        <a:cs typeface="Cairo"/>
                        <a:sym typeface="Cairo"/>
                      </a:endParaRPr>
                    </a:p>
                  </a:txBody>
                  <a:tcPr marT="91425" marB="91425" marR="91425" marL="91425">
                    <a:lnL cap="flat" cmpd="sng" w="19050">
                      <a:solidFill>
                        <a:srgbClr val="073763"/>
                      </a:solidFill>
                      <a:prstDash val="dash"/>
                      <a:round/>
                      <a:headEnd len="sm" w="sm" type="none"/>
                      <a:tailEnd len="sm" w="sm" type="none"/>
                    </a:lnL>
                    <a:lnR cap="flat" cmpd="sng" w="19050">
                      <a:solidFill>
                        <a:srgbClr val="073763"/>
                      </a:solidFill>
                      <a:prstDash val="dash"/>
                      <a:round/>
                      <a:headEnd len="sm" w="sm" type="none"/>
                      <a:tailEnd len="sm" w="sm" type="none"/>
                    </a:lnR>
                    <a:lnT cap="flat" cmpd="sng" w="19050">
                      <a:solidFill>
                        <a:srgbClr val="073763"/>
                      </a:solidFill>
                      <a:prstDash val="dash"/>
                      <a:round/>
                      <a:headEnd len="sm" w="sm" type="none"/>
                      <a:tailEnd len="sm" w="sm" type="none"/>
                    </a:lnT>
                    <a:lnB cap="flat" cmpd="sng" w="19050">
                      <a:solidFill>
                        <a:srgbClr val="073763"/>
                      </a:solidFill>
                      <a:prstDash val="dash"/>
                      <a:round/>
                      <a:headEnd len="sm" w="sm" type="none"/>
                      <a:tailEnd len="sm" w="sm" type="none"/>
                    </a:lnB>
                  </a:tcPr>
                </a:tc>
                <a:tc hMerge="1"/>
              </a:tr>
              <a:tr h="194975">
                <a:tc rowSpan="4">
                  <a:txBody>
                    <a:bodyPr>
                      <a:noAutofit/>
                    </a:bodyPr>
                    <a:lstStyle/>
                    <a:p>
                      <a:pPr indent="0" lvl="0" marL="0" rtl="0" algn="l">
                        <a:lnSpc>
                          <a:spcPct val="115000"/>
                        </a:lnSpc>
                        <a:spcBef>
                          <a:spcPts val="0"/>
                        </a:spcBef>
                        <a:spcAft>
                          <a:spcPts val="0"/>
                        </a:spcAft>
                        <a:buNone/>
                      </a:pPr>
                      <a:r>
                        <a:t/>
                      </a:r>
                      <a:endParaRPr sz="1200">
                        <a:solidFill>
                          <a:schemeClr val="dk1"/>
                        </a:solidFill>
                        <a:latin typeface="Cairo"/>
                        <a:ea typeface="Cairo"/>
                        <a:cs typeface="Cairo"/>
                        <a:sym typeface="Cairo"/>
                      </a:endParaRPr>
                    </a:p>
                  </a:txBody>
                  <a:tcPr marT="91425" marB="91425" marR="91425" marL="91425">
                    <a:lnL cap="flat" cmpd="sng" w="19050">
                      <a:solidFill>
                        <a:srgbClr val="073763"/>
                      </a:solidFill>
                      <a:prstDash val="dash"/>
                      <a:round/>
                      <a:headEnd len="sm" w="sm" type="none"/>
                      <a:tailEnd len="sm" w="sm" type="none"/>
                    </a:lnL>
                    <a:lnR cap="flat" cmpd="sng" w="19050">
                      <a:solidFill>
                        <a:srgbClr val="073763"/>
                      </a:solidFill>
                      <a:prstDash val="dash"/>
                      <a:round/>
                      <a:headEnd len="sm" w="sm" type="none"/>
                      <a:tailEnd len="sm" w="sm" type="none"/>
                    </a:lnR>
                    <a:lnT cap="flat" cmpd="sng" w="19050">
                      <a:solidFill>
                        <a:srgbClr val="073763"/>
                      </a:solidFill>
                      <a:prstDash val="dash"/>
                      <a:round/>
                      <a:headEnd len="sm" w="sm" type="none"/>
                      <a:tailEnd len="sm" w="sm" type="none"/>
                    </a:lnT>
                    <a:lnB cap="flat" cmpd="sng" w="19050">
                      <a:solidFill>
                        <a:srgbClr val="073763"/>
                      </a:solidFill>
                      <a:prstDash val="dash"/>
                      <a:round/>
                      <a:headEnd len="sm" w="sm" type="none"/>
                      <a:tailEnd len="sm" w="sm" type="none"/>
                    </a:lnB>
                    <a:solidFill>
                      <a:srgbClr val="D5A6BD"/>
                    </a:solidFill>
                  </a:tcPr>
                </a:tc>
                <a:tc gridSpan="3" rowSpan="2">
                  <a:txBody>
                    <a:bodyPr>
                      <a:noAutofit/>
                    </a:bodyPr>
                    <a:lstStyle/>
                    <a:p>
                      <a:pPr indent="0" lvl="0" marL="0" rtl="0" algn="l">
                        <a:lnSpc>
                          <a:spcPct val="115000"/>
                        </a:lnSpc>
                        <a:spcBef>
                          <a:spcPts val="0"/>
                        </a:spcBef>
                        <a:spcAft>
                          <a:spcPts val="0"/>
                        </a:spcAft>
                        <a:buNone/>
                      </a:pPr>
                      <a:r>
                        <a:rPr lang="en" sz="1200">
                          <a:solidFill>
                            <a:schemeClr val="dk1"/>
                          </a:solidFill>
                          <a:latin typeface="Cairo"/>
                          <a:ea typeface="Cairo"/>
                          <a:cs typeface="Cairo"/>
                          <a:sym typeface="Cairo"/>
                        </a:rPr>
                        <a:t>There are few pain receptors in most  viscera</a:t>
                      </a:r>
                      <a:endParaRPr sz="1200">
                        <a:solidFill>
                          <a:schemeClr val="dk1"/>
                        </a:solidFill>
                        <a:latin typeface="Cairo"/>
                        <a:ea typeface="Cairo"/>
                        <a:cs typeface="Cairo"/>
                        <a:sym typeface="Cairo"/>
                      </a:endParaRPr>
                    </a:p>
                    <a:p>
                      <a:pPr indent="0" lvl="0" marL="0" rtl="0" algn="l">
                        <a:lnSpc>
                          <a:spcPct val="115000"/>
                        </a:lnSpc>
                        <a:spcBef>
                          <a:spcPts val="1000"/>
                        </a:spcBef>
                        <a:spcAft>
                          <a:spcPts val="0"/>
                        </a:spcAft>
                        <a:buNone/>
                      </a:pPr>
                      <a:r>
                        <a:rPr lang="en" sz="1200">
                          <a:solidFill>
                            <a:schemeClr val="dk1"/>
                          </a:solidFill>
                          <a:latin typeface="Cairo"/>
                          <a:ea typeface="Cairo"/>
                          <a:cs typeface="Cairo"/>
                          <a:sym typeface="Cairo"/>
                        </a:rPr>
                        <a:t>Some viscera are pain </a:t>
                      </a:r>
                      <a:r>
                        <a:rPr lang="en" sz="1200" u="sng">
                          <a:solidFill>
                            <a:schemeClr val="dk1"/>
                          </a:solidFill>
                          <a:latin typeface="Cairo"/>
                          <a:ea typeface="Cairo"/>
                          <a:cs typeface="Cairo"/>
                          <a:sym typeface="Cairo"/>
                        </a:rPr>
                        <a:t>insensitive</a:t>
                      </a:r>
                      <a:r>
                        <a:rPr lang="en" sz="1200">
                          <a:solidFill>
                            <a:schemeClr val="dk1"/>
                          </a:solidFill>
                          <a:latin typeface="Cairo"/>
                          <a:ea typeface="Cairo"/>
                          <a:cs typeface="Cairo"/>
                          <a:sym typeface="Cairo"/>
                        </a:rPr>
                        <a:t> e.g.</a:t>
                      </a:r>
                      <a:r>
                        <a:rPr b="1" lang="en" sz="1200">
                          <a:solidFill>
                            <a:schemeClr val="dk1"/>
                          </a:solidFill>
                          <a:latin typeface="Cairo"/>
                          <a:ea typeface="Cairo"/>
                          <a:cs typeface="Cairo"/>
                          <a:sym typeface="Cairo"/>
                        </a:rPr>
                        <a:t> liver  parenchyma, lung alveoli, brain tissue,  visceral layer of peritoneum, pleura and  pericardium.</a:t>
                      </a:r>
                      <a:endParaRPr sz="1200">
                        <a:latin typeface="Cairo"/>
                        <a:ea typeface="Cairo"/>
                        <a:cs typeface="Cairo"/>
                        <a:sym typeface="Cairo"/>
                      </a:endParaRPr>
                    </a:p>
                    <a:p>
                      <a:pPr indent="0" lvl="0" marL="0" rtl="0" algn="l">
                        <a:spcBef>
                          <a:spcPts val="0"/>
                        </a:spcBef>
                        <a:spcAft>
                          <a:spcPts val="0"/>
                        </a:spcAft>
                        <a:buNone/>
                      </a:pPr>
                      <a:r>
                        <a:t/>
                      </a:r>
                      <a:endParaRPr sz="1200">
                        <a:latin typeface="Cairo"/>
                        <a:ea typeface="Cairo"/>
                        <a:cs typeface="Cairo"/>
                        <a:sym typeface="Cairo"/>
                      </a:endParaRPr>
                    </a:p>
                  </a:txBody>
                  <a:tcPr marT="91425" marB="91425" marR="91425" marL="91425">
                    <a:lnL cap="flat" cmpd="sng" w="19050">
                      <a:solidFill>
                        <a:srgbClr val="073763"/>
                      </a:solidFill>
                      <a:prstDash val="dash"/>
                      <a:round/>
                      <a:headEnd len="sm" w="sm" type="none"/>
                      <a:tailEnd len="sm" w="sm" type="none"/>
                    </a:lnL>
                    <a:lnR cap="flat" cmpd="sng" w="19050">
                      <a:solidFill>
                        <a:srgbClr val="073763"/>
                      </a:solidFill>
                      <a:prstDash val="dash"/>
                      <a:round/>
                      <a:headEnd len="sm" w="sm" type="none"/>
                      <a:tailEnd len="sm" w="sm" type="none"/>
                    </a:lnR>
                    <a:lnT cap="flat" cmpd="sng" w="19050">
                      <a:solidFill>
                        <a:srgbClr val="073763"/>
                      </a:solidFill>
                      <a:prstDash val="dash"/>
                      <a:round/>
                      <a:headEnd len="sm" w="sm" type="none"/>
                      <a:tailEnd len="sm" w="sm" type="none"/>
                    </a:lnT>
                    <a:lnB cap="flat" cmpd="sng" w="19050">
                      <a:solidFill>
                        <a:srgbClr val="073763"/>
                      </a:solidFill>
                      <a:prstDash val="dash"/>
                      <a:round/>
                      <a:headEnd len="sm" w="sm" type="none"/>
                      <a:tailEnd len="sm" w="sm" type="none"/>
                    </a:lnB>
                  </a:tcPr>
                </a:tc>
                <a:tc rowSpan="2" hMerge="1"/>
                <a:tc rowSpan="2" hMerge="1"/>
              </a:tr>
              <a:tr h="736650">
                <a:tc vMerge="1"/>
                <a:tc gridSpan="3" vMerge="1"/>
                <a:tc hMerge="1" vMerge="1"/>
                <a:tc hMerge="1" vMerge="1"/>
              </a:tr>
              <a:tr h="2067825">
                <a:tc vMerge="1"/>
                <a:tc gridSpan="3">
                  <a:txBody>
                    <a:bodyPr>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iro"/>
                          <a:ea typeface="Cairo"/>
                          <a:cs typeface="Cairo"/>
                          <a:sym typeface="Cairo"/>
                        </a:rPr>
                        <a:t>Characters of visceral pain</a:t>
                      </a:r>
                      <a:endParaRPr sz="1200">
                        <a:solidFill>
                          <a:srgbClr val="30B6FC"/>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sz="1200">
                          <a:solidFill>
                            <a:schemeClr val="dk1"/>
                          </a:solidFill>
                          <a:latin typeface="Cairo"/>
                          <a:ea typeface="Cairo"/>
                          <a:cs typeface="Cairo"/>
                          <a:sym typeface="Cairo"/>
                        </a:rPr>
                        <a:t>•It is </a:t>
                      </a:r>
                      <a:r>
                        <a:rPr b="1" lang="en" sz="1200">
                          <a:solidFill>
                            <a:schemeClr val="dk1"/>
                          </a:solidFill>
                          <a:latin typeface="Cairo"/>
                          <a:ea typeface="Cairo"/>
                          <a:cs typeface="Cairo"/>
                          <a:sym typeface="Cairo"/>
                        </a:rPr>
                        <a:t>slow </a:t>
                      </a:r>
                      <a:r>
                        <a:rPr lang="en" sz="1200">
                          <a:solidFill>
                            <a:schemeClr val="dk1"/>
                          </a:solidFill>
                          <a:latin typeface="Cairo"/>
                          <a:ea typeface="Cairo"/>
                          <a:cs typeface="Cairo"/>
                          <a:sym typeface="Cairo"/>
                        </a:rPr>
                        <a:t>pain conducted by </a:t>
                      </a:r>
                      <a:r>
                        <a:rPr b="1" lang="en" sz="1200">
                          <a:solidFill>
                            <a:schemeClr val="dk1"/>
                          </a:solidFill>
                          <a:latin typeface="Cairo"/>
                          <a:ea typeface="Cairo"/>
                          <a:cs typeface="Cairo"/>
                          <a:sym typeface="Cairo"/>
                        </a:rPr>
                        <a:t>C fibers </a:t>
                      </a:r>
                      <a:r>
                        <a:rPr lang="en" sz="1200">
                          <a:solidFill>
                            <a:schemeClr val="dk1"/>
                          </a:solidFill>
                          <a:latin typeface="Cairo"/>
                          <a:ea typeface="Cairo"/>
                          <a:cs typeface="Cairo"/>
                          <a:sym typeface="Cairo"/>
                        </a:rPr>
                        <a:t>(pain arising  from parietal peritoneum, pleura and pericardium is  sharp, pricking type).</a:t>
                      </a:r>
                      <a:endParaRPr sz="1200">
                        <a:solidFill>
                          <a:schemeClr val="dk1"/>
                        </a:solidFill>
                        <a:latin typeface="Cairo"/>
                        <a:ea typeface="Cairo"/>
                        <a:cs typeface="Cairo"/>
                        <a:sym typeface="Cairo"/>
                      </a:endParaRPr>
                    </a:p>
                    <a:p>
                      <a:pPr indent="0" lvl="0" marL="0" rtl="0" algn="l">
                        <a:spcBef>
                          <a:spcPts val="400"/>
                        </a:spcBef>
                        <a:spcAft>
                          <a:spcPts val="0"/>
                        </a:spcAft>
                        <a:buClr>
                          <a:schemeClr val="dk1"/>
                        </a:buClr>
                        <a:buSzPts val="1100"/>
                        <a:buFont typeface="Arial"/>
                        <a:buNone/>
                      </a:pPr>
                      <a:r>
                        <a:rPr lang="en" sz="1200">
                          <a:solidFill>
                            <a:schemeClr val="dk1"/>
                          </a:solidFill>
                          <a:latin typeface="Cairo"/>
                          <a:ea typeface="Cairo"/>
                          <a:cs typeface="Cairo"/>
                          <a:sym typeface="Cairo"/>
                        </a:rPr>
                        <a:t>•It is </a:t>
                      </a:r>
                      <a:r>
                        <a:rPr b="1" lang="en" sz="1200">
                          <a:solidFill>
                            <a:schemeClr val="dk1"/>
                          </a:solidFill>
                          <a:latin typeface="Cairo"/>
                          <a:ea typeface="Cairo"/>
                          <a:cs typeface="Cairo"/>
                          <a:sym typeface="Cairo"/>
                        </a:rPr>
                        <a:t>diffuse</a:t>
                      </a:r>
                      <a:r>
                        <a:rPr lang="en" sz="1200">
                          <a:solidFill>
                            <a:schemeClr val="dk1"/>
                          </a:solidFill>
                          <a:latin typeface="Cairo"/>
                          <a:ea typeface="Cairo"/>
                          <a:cs typeface="Cairo"/>
                          <a:sym typeface="Cairo"/>
                        </a:rPr>
                        <a:t>, </a:t>
                      </a:r>
                      <a:r>
                        <a:rPr lang="en" sz="1200" u="sng">
                          <a:solidFill>
                            <a:schemeClr val="dk1"/>
                          </a:solidFill>
                          <a:latin typeface="Cairo"/>
                          <a:ea typeface="Cairo"/>
                          <a:cs typeface="Cairo"/>
                          <a:sym typeface="Cairo"/>
                        </a:rPr>
                        <a:t>poorly localized, </a:t>
                      </a:r>
                      <a:r>
                        <a:rPr lang="en" sz="1200">
                          <a:solidFill>
                            <a:schemeClr val="dk1"/>
                          </a:solidFill>
                          <a:latin typeface="Cairo"/>
                          <a:ea typeface="Cairo"/>
                          <a:cs typeface="Cairo"/>
                          <a:sym typeface="Cairo"/>
                        </a:rPr>
                        <a:t>the patient feels  pain</a:t>
                      </a:r>
                      <a:endParaRPr sz="1200">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sz="1200">
                          <a:solidFill>
                            <a:schemeClr val="dk1"/>
                          </a:solidFill>
                          <a:latin typeface="Cairo"/>
                          <a:ea typeface="Cairo"/>
                          <a:cs typeface="Cairo"/>
                          <a:sym typeface="Cairo"/>
                        </a:rPr>
                        <a:t>arising from inside but he cannot pinpoint it  exactly.</a:t>
                      </a:r>
                      <a:endParaRPr sz="1200">
                        <a:solidFill>
                          <a:schemeClr val="dk1"/>
                        </a:solidFill>
                        <a:latin typeface="Cairo"/>
                        <a:ea typeface="Cairo"/>
                        <a:cs typeface="Cairo"/>
                        <a:sym typeface="Cairo"/>
                      </a:endParaRPr>
                    </a:p>
                    <a:p>
                      <a:pPr indent="0" lvl="0" marL="0" rtl="0" algn="l">
                        <a:spcBef>
                          <a:spcPts val="400"/>
                        </a:spcBef>
                        <a:spcAft>
                          <a:spcPts val="0"/>
                        </a:spcAft>
                        <a:buClr>
                          <a:schemeClr val="dk1"/>
                        </a:buClr>
                        <a:buSzPts val="1100"/>
                        <a:buFont typeface="Arial"/>
                        <a:buNone/>
                      </a:pPr>
                      <a:r>
                        <a:rPr lang="en" sz="1200">
                          <a:solidFill>
                            <a:schemeClr val="dk1"/>
                          </a:solidFill>
                          <a:latin typeface="Cairo"/>
                          <a:ea typeface="Cairo"/>
                          <a:cs typeface="Cairo"/>
                          <a:sym typeface="Cairo"/>
                        </a:rPr>
                        <a:t>•It is often associated with nausea and  </a:t>
                      </a:r>
                      <a:r>
                        <a:rPr b="1" lang="en" sz="1200">
                          <a:solidFill>
                            <a:schemeClr val="dk1"/>
                          </a:solidFill>
                          <a:latin typeface="Cairo"/>
                          <a:ea typeface="Cairo"/>
                          <a:cs typeface="Cairo"/>
                          <a:sym typeface="Cairo"/>
                        </a:rPr>
                        <a:t>autonomic</a:t>
                      </a:r>
                      <a:endParaRPr b="1" sz="1200">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b="1" lang="en" sz="1200">
                          <a:solidFill>
                            <a:schemeClr val="dk1"/>
                          </a:solidFill>
                          <a:latin typeface="Cairo"/>
                          <a:ea typeface="Cairo"/>
                          <a:cs typeface="Cairo"/>
                          <a:sym typeface="Cairo"/>
                        </a:rPr>
                        <a:t>reactions</a:t>
                      </a:r>
                      <a:r>
                        <a:rPr lang="en" sz="1200">
                          <a:solidFill>
                            <a:schemeClr val="dk1"/>
                          </a:solidFill>
                          <a:latin typeface="Cairo"/>
                          <a:ea typeface="Cairo"/>
                          <a:cs typeface="Cairo"/>
                          <a:sym typeface="Cairo"/>
                        </a:rPr>
                        <a:t>.</a:t>
                      </a:r>
                      <a:endParaRPr sz="1200">
                        <a:solidFill>
                          <a:schemeClr val="dk1"/>
                        </a:solidFill>
                        <a:latin typeface="Cairo"/>
                        <a:ea typeface="Cairo"/>
                        <a:cs typeface="Cairo"/>
                        <a:sym typeface="Cairo"/>
                      </a:endParaRPr>
                    </a:p>
                    <a:p>
                      <a:pPr indent="0" lvl="0" marL="0" rtl="0" algn="l">
                        <a:spcBef>
                          <a:spcPts val="400"/>
                        </a:spcBef>
                        <a:spcAft>
                          <a:spcPts val="0"/>
                        </a:spcAft>
                        <a:buClr>
                          <a:schemeClr val="dk1"/>
                        </a:buClr>
                        <a:buSzPts val="1100"/>
                        <a:buFont typeface="Arial"/>
                        <a:buNone/>
                      </a:pPr>
                      <a:r>
                        <a:rPr lang="en" sz="1200">
                          <a:solidFill>
                            <a:schemeClr val="dk1"/>
                          </a:solidFill>
                          <a:latin typeface="Cairo"/>
                          <a:ea typeface="Cairo"/>
                          <a:cs typeface="Cairo"/>
                          <a:sym typeface="Cairo"/>
                        </a:rPr>
                        <a:t>•It can be associated with </a:t>
                      </a:r>
                      <a:r>
                        <a:rPr b="1" lang="en" sz="1200">
                          <a:solidFill>
                            <a:schemeClr val="dk1"/>
                          </a:solidFill>
                          <a:latin typeface="Cairo"/>
                          <a:ea typeface="Cairo"/>
                          <a:cs typeface="Cairo"/>
                          <a:sym typeface="Cairo"/>
                        </a:rPr>
                        <a:t>rigidity </a:t>
                      </a:r>
                      <a:r>
                        <a:rPr lang="en" sz="1200">
                          <a:solidFill>
                            <a:schemeClr val="dk1"/>
                          </a:solidFill>
                          <a:latin typeface="Cairo"/>
                          <a:ea typeface="Cairo"/>
                          <a:cs typeface="Cairo"/>
                          <a:sym typeface="Cairo"/>
                        </a:rPr>
                        <a:t>of nearby  muscles.</a:t>
                      </a:r>
                      <a:endParaRPr sz="1200">
                        <a:solidFill>
                          <a:schemeClr val="dk1"/>
                        </a:solidFill>
                        <a:latin typeface="Cairo"/>
                        <a:ea typeface="Cairo"/>
                        <a:cs typeface="Cairo"/>
                        <a:sym typeface="Cairo"/>
                      </a:endParaRPr>
                    </a:p>
                    <a:p>
                      <a:pPr indent="0" lvl="0" marL="0" rtl="0" algn="l">
                        <a:spcBef>
                          <a:spcPts val="400"/>
                        </a:spcBef>
                        <a:spcAft>
                          <a:spcPts val="0"/>
                        </a:spcAft>
                        <a:buClr>
                          <a:schemeClr val="dk1"/>
                        </a:buClr>
                        <a:buSzPts val="1100"/>
                        <a:buFont typeface="Arial"/>
                        <a:buNone/>
                      </a:pPr>
                      <a:r>
                        <a:rPr lang="en" sz="1200">
                          <a:solidFill>
                            <a:schemeClr val="dk1"/>
                          </a:solidFill>
                          <a:latin typeface="Cairo"/>
                          <a:ea typeface="Cairo"/>
                          <a:cs typeface="Cairo"/>
                          <a:sym typeface="Cairo"/>
                        </a:rPr>
                        <a:t>•It often </a:t>
                      </a:r>
                      <a:r>
                        <a:rPr b="1" lang="en" sz="1200">
                          <a:solidFill>
                            <a:schemeClr val="dk1"/>
                          </a:solidFill>
                          <a:latin typeface="Cairo"/>
                          <a:ea typeface="Cairo"/>
                          <a:cs typeface="Cairo"/>
                          <a:sym typeface="Cairo"/>
                        </a:rPr>
                        <a:t>referred </a:t>
                      </a:r>
                      <a:r>
                        <a:rPr lang="en" sz="1200">
                          <a:solidFill>
                            <a:schemeClr val="dk1"/>
                          </a:solidFill>
                          <a:latin typeface="Cairo"/>
                          <a:ea typeface="Cairo"/>
                          <a:cs typeface="Cairo"/>
                          <a:sym typeface="Cairo"/>
                        </a:rPr>
                        <a:t>to other sites.</a:t>
                      </a:r>
                      <a:endParaRPr sz="1200">
                        <a:solidFill>
                          <a:schemeClr val="dk1"/>
                        </a:solidFill>
                        <a:latin typeface="Cairo"/>
                        <a:ea typeface="Cairo"/>
                        <a:cs typeface="Cairo"/>
                        <a:sym typeface="Cairo"/>
                      </a:endParaRPr>
                    </a:p>
                  </a:txBody>
                  <a:tcPr marT="91425" marB="91425" marR="91425" marL="91425">
                    <a:lnL cap="flat" cmpd="sng" w="19050">
                      <a:solidFill>
                        <a:srgbClr val="073763"/>
                      </a:solidFill>
                      <a:prstDash val="dash"/>
                      <a:round/>
                      <a:headEnd len="sm" w="sm" type="none"/>
                      <a:tailEnd len="sm" w="sm" type="none"/>
                    </a:lnL>
                    <a:lnR cap="flat" cmpd="sng" w="19050">
                      <a:solidFill>
                        <a:srgbClr val="073763"/>
                      </a:solidFill>
                      <a:prstDash val="dash"/>
                      <a:round/>
                      <a:headEnd len="sm" w="sm" type="none"/>
                      <a:tailEnd len="sm" w="sm" type="none"/>
                    </a:lnR>
                    <a:lnT cap="flat" cmpd="sng" w="19050">
                      <a:solidFill>
                        <a:srgbClr val="073763"/>
                      </a:solidFill>
                      <a:prstDash val="dash"/>
                      <a:round/>
                      <a:headEnd len="sm" w="sm" type="none"/>
                      <a:tailEnd len="sm" w="sm" type="none"/>
                    </a:lnT>
                    <a:lnB cap="flat" cmpd="sng" w="19050">
                      <a:solidFill>
                        <a:srgbClr val="073763"/>
                      </a:solidFill>
                      <a:prstDash val="dash"/>
                      <a:round/>
                      <a:headEnd len="sm" w="sm" type="none"/>
                      <a:tailEnd len="sm" w="sm" type="none"/>
                    </a:lnB>
                  </a:tcPr>
                </a:tc>
                <a:tc hMerge="1"/>
                <a:tc hMerge="1"/>
              </a:tr>
              <a:tr h="1170025">
                <a:tc vMerge="1"/>
                <a:tc gridSpan="3">
                  <a:txBody>
                    <a:bodyPr>
                      <a:noAutofit/>
                    </a:bodyPr>
                    <a:lstStyle/>
                    <a:p>
                      <a:pPr indent="0" lvl="0" marL="0" rtl="0" algn="l">
                        <a:spcBef>
                          <a:spcPts val="0"/>
                        </a:spcBef>
                        <a:spcAft>
                          <a:spcPts val="0"/>
                        </a:spcAft>
                        <a:buClr>
                          <a:schemeClr val="dk1"/>
                        </a:buClr>
                        <a:buSzPts val="1100"/>
                        <a:buFont typeface="Arial"/>
                        <a:buNone/>
                      </a:pPr>
                      <a:r>
                        <a:rPr b="1" lang="en" sz="1600">
                          <a:solidFill>
                            <a:schemeClr val="dk1"/>
                          </a:solidFill>
                          <a:latin typeface="Cairo"/>
                          <a:ea typeface="Cairo"/>
                          <a:cs typeface="Cairo"/>
                          <a:sym typeface="Cairo"/>
                        </a:rPr>
                        <a:t>Causes of visceral pain</a:t>
                      </a:r>
                      <a:endParaRPr b="1" sz="1600">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sz="1200">
                          <a:solidFill>
                            <a:schemeClr val="dk1"/>
                          </a:solidFill>
                          <a:latin typeface="Cairo"/>
                          <a:ea typeface="Cairo"/>
                          <a:cs typeface="Cairo"/>
                          <a:sym typeface="Cairo"/>
                        </a:rPr>
                        <a:t>1-Distension of a hollow organs 2-Inflammation of an organ.3-Ischemia e.g. pain due to myocardial ischemia.</a:t>
                      </a:r>
                      <a:endParaRPr sz="1200">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sz="1200">
                          <a:solidFill>
                            <a:schemeClr val="dk1"/>
                          </a:solidFill>
                          <a:latin typeface="Cairo"/>
                          <a:ea typeface="Cairo"/>
                          <a:cs typeface="Cairo"/>
                          <a:sym typeface="Cairo"/>
                        </a:rPr>
                        <a:t>N.B: Cutting, crushing are not  painful when applied to viscera </a:t>
                      </a:r>
                      <a:r>
                        <a:rPr lang="en" sz="1200">
                          <a:solidFill>
                            <a:srgbClr val="999999"/>
                          </a:solidFill>
                          <a:latin typeface="Cairo"/>
                          <a:ea typeface="Cairo"/>
                          <a:cs typeface="Cairo"/>
                          <a:sym typeface="Cairo"/>
                        </a:rPr>
                        <a:t>because the pain fibers are scanty, so whenever you cut , you will involve just few fibers. In contrasts, inflammation of viscera will cause distention of its wall that will involves broad pain fibers.</a:t>
                      </a:r>
                      <a:endParaRPr sz="1200">
                        <a:solidFill>
                          <a:srgbClr val="999999"/>
                        </a:solidFill>
                        <a:latin typeface="Cairo"/>
                        <a:ea typeface="Cairo"/>
                        <a:cs typeface="Cairo"/>
                        <a:sym typeface="Cairo"/>
                      </a:endParaRPr>
                    </a:p>
                  </a:txBody>
                  <a:tcPr marT="91425" marB="91425" marR="91425" marL="91425">
                    <a:lnL cap="flat" cmpd="sng" w="19050">
                      <a:solidFill>
                        <a:srgbClr val="073763"/>
                      </a:solidFill>
                      <a:prstDash val="dash"/>
                      <a:round/>
                      <a:headEnd len="sm" w="sm" type="none"/>
                      <a:tailEnd len="sm" w="sm" type="none"/>
                    </a:lnL>
                    <a:lnR cap="flat" cmpd="sng" w="19050">
                      <a:solidFill>
                        <a:srgbClr val="073763"/>
                      </a:solidFill>
                      <a:prstDash val="dash"/>
                      <a:round/>
                      <a:headEnd len="sm" w="sm" type="none"/>
                      <a:tailEnd len="sm" w="sm" type="none"/>
                    </a:lnR>
                    <a:lnT cap="flat" cmpd="sng" w="19050">
                      <a:solidFill>
                        <a:srgbClr val="073763"/>
                      </a:solidFill>
                      <a:prstDash val="dash"/>
                      <a:round/>
                      <a:headEnd len="sm" w="sm" type="none"/>
                      <a:tailEnd len="sm" w="sm" type="none"/>
                    </a:lnT>
                    <a:lnB cap="flat" cmpd="sng" w="19050">
                      <a:solidFill>
                        <a:srgbClr val="073763"/>
                      </a:solidFill>
                      <a:prstDash val="dash"/>
                      <a:round/>
                      <a:headEnd len="sm" w="sm" type="none"/>
                      <a:tailEnd len="sm" w="sm" type="none"/>
                    </a:lnB>
                  </a:tcPr>
                </a:tc>
                <a:tc hMerge="1"/>
                <a:tc hMerge="1"/>
              </a:tr>
            </a:tbl>
          </a:graphicData>
        </a:graphic>
      </p:graphicFrame>
      <p:sp>
        <p:nvSpPr>
          <p:cNvPr id="211" name="Google Shape;211;p33"/>
          <p:cNvSpPr txBox="1"/>
          <p:nvPr/>
        </p:nvSpPr>
        <p:spPr>
          <a:xfrm>
            <a:off x="271500" y="541738"/>
            <a:ext cx="63150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73763"/>
                </a:solidFill>
                <a:latin typeface="Times New Roman"/>
                <a:ea typeface="Times New Roman"/>
                <a:cs typeface="Times New Roman"/>
                <a:sym typeface="Times New Roman"/>
              </a:rPr>
              <a:t>Pain </a:t>
            </a:r>
            <a:r>
              <a:rPr b="1" lang="en">
                <a:solidFill>
                  <a:srgbClr val="073763"/>
                </a:solidFill>
                <a:latin typeface="Times New Roman"/>
                <a:ea typeface="Times New Roman"/>
                <a:cs typeface="Times New Roman"/>
                <a:sym typeface="Times New Roman"/>
              </a:rPr>
              <a:t>c</a:t>
            </a:r>
            <a:r>
              <a:rPr b="1" lang="en">
                <a:solidFill>
                  <a:srgbClr val="073763"/>
                </a:solidFill>
                <a:latin typeface="Times New Roman"/>
                <a:ea typeface="Times New Roman"/>
                <a:cs typeface="Times New Roman"/>
                <a:sym typeface="Times New Roman"/>
              </a:rPr>
              <a:t>an be classified </a:t>
            </a:r>
            <a:r>
              <a:rPr b="1" lang="en" u="sng">
                <a:solidFill>
                  <a:srgbClr val="073763"/>
                </a:solidFill>
                <a:latin typeface="Times New Roman"/>
                <a:ea typeface="Times New Roman"/>
                <a:cs typeface="Times New Roman"/>
                <a:sym typeface="Times New Roman"/>
              </a:rPr>
              <a:t>according to the  site of stimulation</a:t>
            </a:r>
            <a:r>
              <a:rPr b="1" lang="en">
                <a:solidFill>
                  <a:srgbClr val="073763"/>
                </a:solidFill>
                <a:latin typeface="Times New Roman"/>
                <a:ea typeface="Times New Roman"/>
                <a:cs typeface="Times New Roman"/>
                <a:sym typeface="Times New Roman"/>
              </a:rPr>
              <a:t> into somatic or visceral</a:t>
            </a:r>
            <a:endParaRPr b="1">
              <a:solidFill>
                <a:srgbClr val="073763"/>
              </a:solidFill>
            </a:endParaRPr>
          </a:p>
        </p:txBody>
      </p:sp>
      <p:sp>
        <p:nvSpPr>
          <p:cNvPr id="212" name="Google Shape;212;p33"/>
          <p:cNvSpPr/>
          <p:nvPr/>
        </p:nvSpPr>
        <p:spPr>
          <a:xfrm rot="-5400000">
            <a:off x="-395275" y="6574850"/>
            <a:ext cx="2124073" cy="32700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Georgia"/>
              </a:rPr>
              <a:t>visceral pain</a:t>
            </a:r>
          </a:p>
        </p:txBody>
      </p:sp>
      <p:sp>
        <p:nvSpPr>
          <p:cNvPr id="213" name="Google Shape;213;p33"/>
          <p:cNvSpPr/>
          <p:nvPr/>
        </p:nvSpPr>
        <p:spPr>
          <a:xfrm rot="-5400000">
            <a:off x="-114300" y="2754426"/>
            <a:ext cx="1562094" cy="2793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Georgia"/>
              </a:rPr>
              <a:t>Somatic pain</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4"/>
          <p:cNvSpPr txBox="1"/>
          <p:nvPr/>
        </p:nvSpPr>
        <p:spPr>
          <a:xfrm flipH="1" rot="5400000">
            <a:off x="5235000" y="3689025"/>
            <a:ext cx="3048600" cy="2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4th Lecture  ∣ The Physiology Team</a:t>
            </a:r>
            <a:endParaRPr b="1">
              <a:solidFill>
                <a:srgbClr val="2C5072"/>
              </a:solidFill>
              <a:latin typeface="Cairo"/>
              <a:ea typeface="Cairo"/>
              <a:cs typeface="Cairo"/>
              <a:sym typeface="Cairo"/>
            </a:endParaRPr>
          </a:p>
        </p:txBody>
      </p:sp>
      <p:sp>
        <p:nvSpPr>
          <p:cNvPr id="219" name="Google Shape;219;p34"/>
          <p:cNvSpPr txBox="1"/>
          <p:nvPr/>
        </p:nvSpPr>
        <p:spPr>
          <a:xfrm>
            <a:off x="76225" y="-627375"/>
            <a:ext cx="5957400" cy="332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Font typeface="Georgia"/>
              <a:buChar char="❖"/>
            </a:pPr>
            <a:r>
              <a:rPr lang="en" sz="1800">
                <a:solidFill>
                  <a:schemeClr val="dk2"/>
                </a:solidFill>
                <a:latin typeface="Georgia"/>
                <a:ea typeface="Georgia"/>
                <a:cs typeface="Georgia"/>
                <a:sym typeface="Georgia"/>
              </a:rPr>
              <a:t>Mechanism of the pain </a:t>
            </a:r>
            <a:endParaRPr sz="1800">
              <a:solidFill>
                <a:schemeClr val="dk2"/>
              </a:solidFill>
              <a:latin typeface="Georgia"/>
              <a:ea typeface="Georgia"/>
              <a:cs typeface="Georgia"/>
              <a:sym typeface="Georgia"/>
            </a:endParaRPr>
          </a:p>
          <a:p>
            <a:pPr indent="0" lvl="0" marL="457200" rtl="0" algn="l">
              <a:spcBef>
                <a:spcPts val="0"/>
              </a:spcBef>
              <a:spcAft>
                <a:spcPts val="0"/>
              </a:spcAft>
              <a:buNone/>
            </a:pPr>
            <a:r>
              <a:t/>
            </a:r>
            <a:endParaRPr b="1" sz="1800">
              <a:solidFill>
                <a:srgbClr val="0B5394"/>
              </a:solidFill>
              <a:latin typeface="Georgia"/>
              <a:ea typeface="Georgia"/>
              <a:cs typeface="Georgia"/>
              <a:sym typeface="Georgia"/>
            </a:endParaRPr>
          </a:p>
        </p:txBody>
      </p:sp>
      <p:sp>
        <p:nvSpPr>
          <p:cNvPr id="220" name="Google Shape;220;p34"/>
          <p:cNvSpPr txBox="1"/>
          <p:nvPr/>
        </p:nvSpPr>
        <p:spPr>
          <a:xfrm>
            <a:off x="166525" y="131750"/>
            <a:ext cx="6077700" cy="5847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073763"/>
              </a:buClr>
              <a:buSzPts val="1600"/>
              <a:buFont typeface="Georgia"/>
              <a:buChar char="❖"/>
            </a:pPr>
            <a:r>
              <a:rPr lang="en" sz="1600">
                <a:solidFill>
                  <a:srgbClr val="073763"/>
                </a:solidFill>
                <a:latin typeface="Georgia"/>
                <a:ea typeface="Georgia"/>
                <a:cs typeface="Georgia"/>
                <a:sym typeface="Georgia"/>
              </a:rPr>
              <a:t>Mechanism of stimulation of pain receptors (nociceptors)</a:t>
            </a:r>
            <a:endParaRPr sz="1600">
              <a:solidFill>
                <a:srgbClr val="073763"/>
              </a:solidFill>
              <a:latin typeface="Georgia"/>
              <a:ea typeface="Georgia"/>
              <a:cs typeface="Georgia"/>
              <a:sym typeface="Georgia"/>
            </a:endParaRPr>
          </a:p>
        </p:txBody>
      </p:sp>
      <p:sp>
        <p:nvSpPr>
          <p:cNvPr id="221" name="Google Shape;221;p34"/>
          <p:cNvSpPr txBox="1"/>
          <p:nvPr/>
        </p:nvSpPr>
        <p:spPr>
          <a:xfrm>
            <a:off x="25" y="517500"/>
            <a:ext cx="6410700" cy="1075200"/>
          </a:xfrm>
          <a:prstGeom prst="rect">
            <a:avLst/>
          </a:prstGeom>
          <a:noFill/>
          <a:ln cap="flat" cmpd="sng" w="9525">
            <a:solidFill>
              <a:schemeClr val="lt1"/>
            </a:solidFill>
            <a:prstDash val="dash"/>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Georgia"/>
              <a:buChar char="●"/>
            </a:pPr>
            <a:r>
              <a:rPr lang="en" sz="1200">
                <a:latin typeface="Cairo"/>
                <a:ea typeface="Cairo"/>
                <a:cs typeface="Cairo"/>
                <a:sym typeface="Cairo"/>
              </a:rPr>
              <a:t>Pain receptors are depolarized either </a:t>
            </a:r>
            <a:r>
              <a:rPr b="1" lang="en" sz="1200">
                <a:latin typeface="Cairo"/>
                <a:ea typeface="Cairo"/>
                <a:cs typeface="Cairo"/>
                <a:sym typeface="Cairo"/>
              </a:rPr>
              <a:t>directly</a:t>
            </a:r>
            <a:r>
              <a:rPr lang="en" sz="1200">
                <a:latin typeface="Cairo"/>
                <a:ea typeface="Cairo"/>
                <a:cs typeface="Cairo"/>
                <a:sym typeface="Cairo"/>
              </a:rPr>
              <a:t> or through the </a:t>
            </a:r>
            <a:r>
              <a:rPr b="1" lang="en" sz="1200">
                <a:latin typeface="Cairo"/>
                <a:ea typeface="Cairo"/>
                <a:cs typeface="Cairo"/>
                <a:sym typeface="Cairo"/>
              </a:rPr>
              <a:t>production</a:t>
            </a:r>
            <a:r>
              <a:rPr lang="en" sz="1200">
                <a:latin typeface="Cairo"/>
                <a:ea typeface="Cairo"/>
                <a:cs typeface="Cairo"/>
                <a:sym typeface="Cairo"/>
              </a:rPr>
              <a:t> of pain producing substances from damaged tissues as a result of inflammation ( also called inflammatory mediators) e.g. bradykinin, histamine, substance P, calcitonin generelated peptide (CGRP), interleukins, prostaglandins, K+ , Ach, proteolytic enzymes. </a:t>
            </a:r>
            <a:endParaRPr sz="1200">
              <a:latin typeface="Cairo"/>
              <a:ea typeface="Cairo"/>
              <a:cs typeface="Cairo"/>
              <a:sym typeface="Cairo"/>
            </a:endParaRPr>
          </a:p>
        </p:txBody>
      </p:sp>
      <p:graphicFrame>
        <p:nvGraphicFramePr>
          <p:cNvPr id="222" name="Google Shape;222;p34"/>
          <p:cNvGraphicFramePr/>
          <p:nvPr/>
        </p:nvGraphicFramePr>
        <p:xfrm>
          <a:off x="76288" y="1692288"/>
          <a:ext cx="3000000" cy="3000000"/>
        </p:xfrm>
        <a:graphic>
          <a:graphicData uri="http://schemas.openxmlformats.org/drawingml/2006/table">
            <a:tbl>
              <a:tblPr>
                <a:noFill/>
                <a:tableStyleId>{B7532F99-DF6E-4CED-A83F-C90BBF748036}</a:tableStyleId>
              </a:tblPr>
              <a:tblGrid>
                <a:gridCol w="566100"/>
                <a:gridCol w="830350"/>
                <a:gridCol w="1037050"/>
                <a:gridCol w="861200"/>
                <a:gridCol w="758825"/>
                <a:gridCol w="801375"/>
                <a:gridCol w="782575"/>
                <a:gridCol w="773200"/>
              </a:tblGrid>
              <a:tr h="393325">
                <a:tc gridSpan="8">
                  <a:txBody>
                    <a:bodyPr>
                      <a:noAutofit/>
                    </a:bodyPr>
                    <a:lstStyle/>
                    <a:p>
                      <a:pPr indent="0" lvl="0" marL="0" rtl="0" algn="ctr">
                        <a:spcBef>
                          <a:spcPts val="0"/>
                        </a:spcBef>
                        <a:spcAft>
                          <a:spcPts val="0"/>
                        </a:spcAft>
                        <a:buClr>
                          <a:schemeClr val="dk1"/>
                        </a:buClr>
                        <a:buSzPts val="1100"/>
                        <a:buFont typeface="Arial"/>
                        <a:buNone/>
                      </a:pPr>
                      <a:r>
                        <a:rPr b="1" i="1" lang="en">
                          <a:solidFill>
                            <a:srgbClr val="073763"/>
                          </a:solidFill>
                          <a:latin typeface="Cairo"/>
                          <a:ea typeface="Cairo"/>
                          <a:cs typeface="Cairo"/>
                          <a:sym typeface="Cairo"/>
                        </a:rPr>
                        <a:t>Chemical substances released during tissue damage </a:t>
                      </a:r>
                      <a:endParaRPr b="1" i="1">
                        <a:solidFill>
                          <a:srgbClr val="073763"/>
                        </a:solidFill>
                        <a:latin typeface="Cairo"/>
                        <a:ea typeface="Cairo"/>
                        <a:cs typeface="Cairo"/>
                        <a:sym typeface="Cairo"/>
                      </a:endParaRPr>
                    </a:p>
                  </a:txBody>
                  <a:tcPr marT="91425" marB="91425" marR="91425" marL="91425">
                    <a:lnL cap="flat" cmpd="sng" w="19050">
                      <a:solidFill>
                        <a:srgbClr val="073763"/>
                      </a:solidFill>
                      <a:prstDash val="solid"/>
                      <a:round/>
                      <a:headEnd len="sm" w="sm" type="none"/>
                      <a:tailEnd len="sm" w="sm" type="none"/>
                    </a:lnL>
                    <a:lnR cap="flat" cmpd="sng" w="19050">
                      <a:solidFill>
                        <a:srgbClr val="073763"/>
                      </a:solidFill>
                      <a:prstDash val="solid"/>
                      <a:round/>
                      <a:headEnd len="sm" w="sm" type="none"/>
                      <a:tailEnd len="sm" w="sm" type="none"/>
                    </a:lnR>
                    <a:lnT cap="flat" cmpd="sng" w="19050">
                      <a:solidFill>
                        <a:srgbClr val="073763"/>
                      </a:solidFill>
                      <a:prstDash val="solid"/>
                      <a:round/>
                      <a:headEnd len="sm" w="sm" type="none"/>
                      <a:tailEnd len="sm" w="sm" type="none"/>
                    </a:lnT>
                    <a:lnB cap="flat" cmpd="sng" w="19050">
                      <a:solidFill>
                        <a:srgbClr val="073763"/>
                      </a:solidFill>
                      <a:prstDash val="solid"/>
                      <a:round/>
                      <a:headEnd len="sm" w="sm" type="none"/>
                      <a:tailEnd len="sm" w="sm" type="none"/>
                    </a:lnB>
                    <a:solidFill>
                      <a:schemeClr val="lt1"/>
                    </a:solidFill>
                  </a:tcPr>
                </a:tc>
                <a:tc hMerge="1"/>
                <a:tc hMerge="1"/>
                <a:tc hMerge="1"/>
                <a:tc hMerge="1"/>
                <a:tc hMerge="1"/>
                <a:tc hMerge="1"/>
                <a:tc hMerge="1"/>
              </a:tr>
              <a:tr h="411450">
                <a:tc>
                  <a:txBody>
                    <a:bodyPr>
                      <a:noAutofit/>
                    </a:bodyPr>
                    <a:lstStyle/>
                    <a:p>
                      <a:pPr indent="0" lvl="0" marL="0" rtl="0" algn="ctr">
                        <a:spcBef>
                          <a:spcPts val="0"/>
                        </a:spcBef>
                        <a:spcAft>
                          <a:spcPts val="0"/>
                        </a:spcAft>
                        <a:buNone/>
                      </a:pPr>
                      <a:r>
                        <a:rPr b="1" lang="en" sz="600">
                          <a:solidFill>
                            <a:srgbClr val="FFFFFF"/>
                          </a:solidFill>
                          <a:latin typeface="Cairo"/>
                          <a:ea typeface="Cairo"/>
                          <a:cs typeface="Cairo"/>
                          <a:sym typeface="Cairo"/>
                        </a:rPr>
                        <a:t>Substance</a:t>
                      </a:r>
                      <a:endParaRPr b="1" sz="600">
                        <a:solidFill>
                          <a:srgbClr val="FFFFFF"/>
                        </a:solidFill>
                        <a:latin typeface="Cairo"/>
                        <a:ea typeface="Cairo"/>
                        <a:cs typeface="Cairo"/>
                        <a:sym typeface="Cairo"/>
                      </a:endParaRPr>
                    </a:p>
                  </a:txBody>
                  <a:tcPr marT="91425" marB="91425" marR="91425" marL="91425">
                    <a:lnL cap="flat" cmpd="sng" w="9525">
                      <a:solidFill>
                        <a:srgbClr val="073763"/>
                      </a:solidFill>
                      <a:prstDash val="solid"/>
                      <a:round/>
                      <a:headEnd len="sm" w="sm" type="none"/>
                      <a:tailEnd len="sm" w="sm" type="none"/>
                    </a:lnL>
                    <a:lnR cap="flat" cmpd="sng" w="9525">
                      <a:solidFill>
                        <a:srgbClr val="073763"/>
                      </a:solidFill>
                      <a:prstDash val="dash"/>
                      <a:round/>
                      <a:headEnd len="sm" w="sm" type="none"/>
                      <a:tailEnd len="sm" w="sm" type="none"/>
                    </a:lnR>
                    <a:lnT cap="flat" cmpd="sng" w="19050">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solidFill>
                      <a:srgbClr val="434343"/>
                    </a:solidFill>
                  </a:tcPr>
                </a:tc>
                <a:tc>
                  <a:txBody>
                    <a:bodyPr>
                      <a:noAutofit/>
                    </a:bodyPr>
                    <a:lstStyle/>
                    <a:p>
                      <a:pPr indent="0" lvl="0" marL="0" rtl="0" algn="ctr">
                        <a:spcBef>
                          <a:spcPts val="0"/>
                        </a:spcBef>
                        <a:spcAft>
                          <a:spcPts val="0"/>
                        </a:spcAft>
                        <a:buNone/>
                      </a:pPr>
                      <a:r>
                        <a:rPr lang="en" sz="700">
                          <a:latin typeface="Cairo"/>
                          <a:ea typeface="Cairo"/>
                          <a:cs typeface="Cairo"/>
                          <a:sym typeface="Cairo"/>
                        </a:rPr>
                        <a:t>Potassium</a:t>
                      </a:r>
                      <a:endParaRPr sz="7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19050">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C9DAF8"/>
                    </a:solidFill>
                  </a:tcPr>
                </a:tc>
                <a:tc>
                  <a:txBody>
                    <a:bodyPr>
                      <a:noAutofit/>
                    </a:bodyPr>
                    <a:lstStyle/>
                    <a:p>
                      <a:pPr indent="0" lvl="0" marL="0" rtl="0" algn="ctr">
                        <a:spcBef>
                          <a:spcPts val="0"/>
                        </a:spcBef>
                        <a:spcAft>
                          <a:spcPts val="0"/>
                        </a:spcAft>
                        <a:buNone/>
                      </a:pPr>
                      <a:r>
                        <a:rPr lang="en" sz="700">
                          <a:latin typeface="Cairo"/>
                          <a:ea typeface="Cairo"/>
                          <a:cs typeface="Cairo"/>
                          <a:sym typeface="Cairo"/>
                        </a:rPr>
                        <a:t>Prostaglandins</a:t>
                      </a:r>
                      <a:endParaRPr sz="7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19050">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C9DAF8"/>
                    </a:solidFill>
                  </a:tcPr>
                </a:tc>
                <a:tc>
                  <a:txBody>
                    <a:bodyPr>
                      <a:noAutofit/>
                    </a:bodyPr>
                    <a:lstStyle/>
                    <a:p>
                      <a:pPr indent="0" lvl="0" marL="0" rtl="0" algn="ctr">
                        <a:spcBef>
                          <a:spcPts val="0"/>
                        </a:spcBef>
                        <a:spcAft>
                          <a:spcPts val="0"/>
                        </a:spcAft>
                        <a:buNone/>
                      </a:pPr>
                      <a:r>
                        <a:rPr lang="en" sz="700">
                          <a:latin typeface="Cairo"/>
                          <a:ea typeface="Cairo"/>
                          <a:cs typeface="Cairo"/>
                          <a:sym typeface="Cairo"/>
                        </a:rPr>
                        <a:t>Leukotrienes</a:t>
                      </a:r>
                      <a:endParaRPr sz="7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19050">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C9DAF8"/>
                    </a:solidFill>
                  </a:tcPr>
                </a:tc>
                <a:tc>
                  <a:txBody>
                    <a:bodyPr>
                      <a:noAutofit/>
                    </a:bodyPr>
                    <a:lstStyle/>
                    <a:p>
                      <a:pPr indent="0" lvl="0" marL="0" rtl="0" algn="ctr">
                        <a:spcBef>
                          <a:spcPts val="0"/>
                        </a:spcBef>
                        <a:spcAft>
                          <a:spcPts val="0"/>
                        </a:spcAft>
                        <a:buNone/>
                      </a:pPr>
                      <a:r>
                        <a:rPr lang="en" sz="700">
                          <a:latin typeface="Cairo"/>
                          <a:ea typeface="Cairo"/>
                          <a:cs typeface="Cairo"/>
                          <a:sym typeface="Cairo"/>
                        </a:rPr>
                        <a:t>Serotonin</a:t>
                      </a:r>
                      <a:endParaRPr sz="7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19050">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D9EAD3"/>
                    </a:solidFill>
                  </a:tcPr>
                </a:tc>
                <a:tc>
                  <a:txBody>
                    <a:bodyPr>
                      <a:noAutofit/>
                    </a:bodyPr>
                    <a:lstStyle/>
                    <a:p>
                      <a:pPr indent="0" lvl="0" marL="0" rtl="0" algn="ctr">
                        <a:spcBef>
                          <a:spcPts val="0"/>
                        </a:spcBef>
                        <a:spcAft>
                          <a:spcPts val="0"/>
                        </a:spcAft>
                        <a:buNone/>
                      </a:pPr>
                      <a:r>
                        <a:rPr lang="en" sz="700">
                          <a:latin typeface="Cairo"/>
                          <a:ea typeface="Cairo"/>
                          <a:cs typeface="Cairo"/>
                          <a:sym typeface="Cairo"/>
                        </a:rPr>
                        <a:t>Bradykinin </a:t>
                      </a:r>
                      <a:endParaRPr sz="7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19050">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CE5CD"/>
                    </a:solidFill>
                  </a:tcPr>
                </a:tc>
                <a:tc>
                  <a:txBody>
                    <a:bodyPr>
                      <a:noAutofit/>
                    </a:bodyPr>
                    <a:lstStyle/>
                    <a:p>
                      <a:pPr indent="0" lvl="0" marL="0" rtl="0" algn="ctr">
                        <a:spcBef>
                          <a:spcPts val="0"/>
                        </a:spcBef>
                        <a:spcAft>
                          <a:spcPts val="0"/>
                        </a:spcAft>
                        <a:buNone/>
                      </a:pPr>
                      <a:r>
                        <a:rPr lang="en" sz="700">
                          <a:latin typeface="Cairo"/>
                          <a:ea typeface="Cairo"/>
                          <a:cs typeface="Cairo"/>
                          <a:sym typeface="Cairo"/>
                        </a:rPr>
                        <a:t>Histamine</a:t>
                      </a:r>
                      <a:endParaRPr sz="7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19050">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E6B8AF"/>
                    </a:solidFill>
                  </a:tcPr>
                </a:tc>
                <a:tc>
                  <a:txBody>
                    <a:bodyPr>
                      <a:noAutofit/>
                    </a:bodyPr>
                    <a:lstStyle/>
                    <a:p>
                      <a:pPr indent="0" lvl="0" marL="0" rtl="0" algn="ctr">
                        <a:spcBef>
                          <a:spcPts val="0"/>
                        </a:spcBef>
                        <a:spcAft>
                          <a:spcPts val="0"/>
                        </a:spcAft>
                        <a:buNone/>
                      </a:pPr>
                      <a:r>
                        <a:rPr lang="en" sz="700">
                          <a:latin typeface="Cairo"/>
                          <a:ea typeface="Cairo"/>
                          <a:cs typeface="Cairo"/>
                          <a:sym typeface="Cairo"/>
                        </a:rPr>
                        <a:t>Substance P*</a:t>
                      </a:r>
                      <a:endParaRPr sz="7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19050">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D9D2E9"/>
                    </a:solidFill>
                  </a:tcPr>
                </a:tc>
              </a:tr>
              <a:tr h="539125">
                <a:tc>
                  <a:txBody>
                    <a:bodyPr>
                      <a:noAutofit/>
                    </a:bodyPr>
                    <a:lstStyle/>
                    <a:p>
                      <a:pPr indent="0" lvl="0" marL="0" rtl="0" algn="ctr">
                        <a:spcBef>
                          <a:spcPts val="0"/>
                        </a:spcBef>
                        <a:spcAft>
                          <a:spcPts val="0"/>
                        </a:spcAft>
                        <a:buNone/>
                      </a:pPr>
                      <a:r>
                        <a:rPr lang="en" sz="700">
                          <a:solidFill>
                            <a:srgbClr val="FFFFFF"/>
                          </a:solidFill>
                          <a:latin typeface="Cairo"/>
                          <a:ea typeface="Cairo"/>
                          <a:cs typeface="Cairo"/>
                          <a:sym typeface="Cairo"/>
                        </a:rPr>
                        <a:t>Source </a:t>
                      </a:r>
                      <a:endParaRPr sz="700">
                        <a:solidFill>
                          <a:srgbClr val="FFFFFF"/>
                        </a:solidFill>
                        <a:latin typeface="Cairo"/>
                        <a:ea typeface="Cairo"/>
                        <a:cs typeface="Cairo"/>
                        <a:sym typeface="Cairo"/>
                      </a:endParaRPr>
                    </a:p>
                  </a:txBody>
                  <a:tcPr marT="91425" marB="91425" marR="91425" marL="91425">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solidFill>
                      <a:srgbClr val="434343"/>
                    </a:solidFill>
                  </a:tcPr>
                </a:tc>
                <a:tc gridSpan="3">
                  <a:txBody>
                    <a:bodyPr>
                      <a:noAutofit/>
                    </a:bodyPr>
                    <a:lstStyle/>
                    <a:p>
                      <a:pPr indent="0" lvl="0" marL="0" rtl="0" algn="ctr">
                        <a:spcBef>
                          <a:spcPts val="0"/>
                        </a:spcBef>
                        <a:spcAft>
                          <a:spcPts val="0"/>
                        </a:spcAft>
                        <a:buNone/>
                      </a:pPr>
                      <a:r>
                        <a:rPr lang="en" sz="700">
                          <a:latin typeface="Cairo"/>
                          <a:ea typeface="Cairo"/>
                          <a:cs typeface="Cairo"/>
                          <a:sym typeface="Cairo"/>
                        </a:rPr>
                        <a:t>Damaged cells</a:t>
                      </a:r>
                      <a:endParaRPr sz="700">
                        <a:latin typeface="Cairo"/>
                        <a:ea typeface="Cairo"/>
                        <a:cs typeface="Cairo"/>
                        <a:sym typeface="Cairo"/>
                      </a:endParaRPr>
                    </a:p>
                  </a:txBody>
                  <a:tcPr marT="91425" marB="91425" marR="91425" marL="91425">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solid"/>
                      <a:round/>
                      <a:headEnd len="sm" w="sm" type="none"/>
                      <a:tailEnd len="sm" w="sm" type="none"/>
                    </a:lnB>
                    <a:solidFill>
                      <a:srgbClr val="C9DAF8"/>
                    </a:solidFill>
                  </a:tcPr>
                </a:tc>
                <a:tc hMerge="1"/>
                <a:tc hMerge="1"/>
                <a:tc>
                  <a:txBody>
                    <a:bodyPr>
                      <a:noAutofit/>
                    </a:bodyPr>
                    <a:lstStyle/>
                    <a:p>
                      <a:pPr indent="0" lvl="0" marL="0" rtl="0" algn="ctr">
                        <a:spcBef>
                          <a:spcPts val="0"/>
                        </a:spcBef>
                        <a:spcAft>
                          <a:spcPts val="0"/>
                        </a:spcAft>
                        <a:buNone/>
                      </a:pPr>
                      <a:r>
                        <a:rPr lang="en" sz="700">
                          <a:latin typeface="Cairo"/>
                          <a:ea typeface="Cairo"/>
                          <a:cs typeface="Cairo"/>
                          <a:sym typeface="Cairo"/>
                        </a:rPr>
                        <a:t>Platelets</a:t>
                      </a:r>
                      <a:endParaRPr sz="700">
                        <a:latin typeface="Cairo"/>
                        <a:ea typeface="Cairo"/>
                        <a:cs typeface="Cairo"/>
                        <a:sym typeface="Cairo"/>
                      </a:endParaRPr>
                    </a:p>
                  </a:txBody>
                  <a:tcPr marT="91425" marB="91425" marR="91425" marL="91425">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solid"/>
                      <a:round/>
                      <a:headEnd len="sm" w="sm" type="none"/>
                      <a:tailEnd len="sm" w="sm" type="none"/>
                    </a:lnB>
                    <a:solidFill>
                      <a:srgbClr val="D9EAD3"/>
                    </a:solidFill>
                  </a:tcPr>
                </a:tc>
                <a:tc>
                  <a:txBody>
                    <a:bodyPr>
                      <a:noAutofit/>
                    </a:bodyPr>
                    <a:lstStyle/>
                    <a:p>
                      <a:pPr indent="0" lvl="0" marL="0" rtl="0" algn="ctr">
                        <a:spcBef>
                          <a:spcPts val="0"/>
                        </a:spcBef>
                        <a:spcAft>
                          <a:spcPts val="0"/>
                        </a:spcAft>
                        <a:buNone/>
                      </a:pPr>
                      <a:r>
                        <a:rPr lang="en" sz="700">
                          <a:latin typeface="Cairo"/>
                          <a:ea typeface="Cairo"/>
                          <a:cs typeface="Cairo"/>
                          <a:sym typeface="Cairo"/>
                        </a:rPr>
                        <a:t>plasma</a:t>
                      </a:r>
                      <a:endParaRPr sz="700">
                        <a:latin typeface="Cairo"/>
                        <a:ea typeface="Cairo"/>
                        <a:cs typeface="Cairo"/>
                        <a:sym typeface="Cairo"/>
                      </a:endParaRPr>
                    </a:p>
                  </a:txBody>
                  <a:tcPr marT="91425" marB="91425" marR="91425" marL="91425">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solid"/>
                      <a:round/>
                      <a:headEnd len="sm" w="sm" type="none"/>
                      <a:tailEnd len="sm" w="sm" type="none"/>
                    </a:lnB>
                    <a:solidFill>
                      <a:srgbClr val="FFF2CC"/>
                    </a:solidFill>
                  </a:tcPr>
                </a:tc>
                <a:tc>
                  <a:txBody>
                    <a:bodyPr>
                      <a:noAutofit/>
                    </a:bodyPr>
                    <a:lstStyle/>
                    <a:p>
                      <a:pPr indent="0" lvl="0" marL="0" rtl="0" algn="ctr">
                        <a:spcBef>
                          <a:spcPts val="0"/>
                        </a:spcBef>
                        <a:spcAft>
                          <a:spcPts val="0"/>
                        </a:spcAft>
                        <a:buNone/>
                      </a:pPr>
                      <a:r>
                        <a:rPr lang="en" sz="700">
                          <a:latin typeface="Cairo"/>
                          <a:ea typeface="Cairo"/>
                          <a:cs typeface="Cairo"/>
                          <a:sym typeface="Cairo"/>
                        </a:rPr>
                        <a:t>Mast cells</a:t>
                      </a:r>
                      <a:endParaRPr sz="700">
                        <a:latin typeface="Cairo"/>
                        <a:ea typeface="Cairo"/>
                        <a:cs typeface="Cairo"/>
                        <a:sym typeface="Cairo"/>
                      </a:endParaRPr>
                    </a:p>
                  </a:txBody>
                  <a:tcPr marT="91425" marB="91425" marR="91425" marL="91425">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solid"/>
                      <a:round/>
                      <a:headEnd len="sm" w="sm" type="none"/>
                      <a:tailEnd len="sm" w="sm" type="none"/>
                    </a:lnB>
                    <a:solidFill>
                      <a:srgbClr val="E6B8AF"/>
                    </a:solidFill>
                  </a:tcPr>
                </a:tc>
                <a:tc>
                  <a:txBody>
                    <a:bodyPr>
                      <a:noAutofit/>
                    </a:bodyPr>
                    <a:lstStyle/>
                    <a:p>
                      <a:pPr indent="0" lvl="0" marL="0" rtl="0" algn="ctr">
                        <a:spcBef>
                          <a:spcPts val="0"/>
                        </a:spcBef>
                        <a:spcAft>
                          <a:spcPts val="0"/>
                        </a:spcAft>
                        <a:buNone/>
                      </a:pPr>
                      <a:r>
                        <a:rPr lang="en" sz="700">
                          <a:latin typeface="Cairo"/>
                          <a:ea typeface="Cairo"/>
                          <a:cs typeface="Cairo"/>
                          <a:sym typeface="Cairo"/>
                        </a:rPr>
                        <a:t>Primary nerve afferents</a:t>
                      </a:r>
                      <a:endParaRPr sz="700">
                        <a:latin typeface="Cairo"/>
                        <a:ea typeface="Cairo"/>
                        <a:cs typeface="Cairo"/>
                        <a:sym typeface="Cairo"/>
                      </a:endParaRPr>
                    </a:p>
                  </a:txBody>
                  <a:tcPr marT="91425" marB="91425" marR="91425" marL="91425">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solid"/>
                      <a:round/>
                      <a:headEnd len="sm" w="sm" type="none"/>
                      <a:tailEnd len="sm" w="sm" type="none"/>
                    </a:lnB>
                    <a:solidFill>
                      <a:srgbClr val="D9D2E9"/>
                    </a:solidFill>
                  </a:tcPr>
                </a:tc>
              </a:tr>
            </a:tbl>
          </a:graphicData>
        </a:graphic>
      </p:graphicFrame>
      <p:sp>
        <p:nvSpPr>
          <p:cNvPr id="223" name="Google Shape;223;p34"/>
          <p:cNvSpPr txBox="1"/>
          <p:nvPr/>
        </p:nvSpPr>
        <p:spPr>
          <a:xfrm>
            <a:off x="2353200" y="4758838"/>
            <a:ext cx="2184300" cy="3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73763"/>
                </a:solidFill>
                <a:highlight>
                  <a:srgbClr val="A2C4C9"/>
                </a:highlight>
                <a:latin typeface="Cairo"/>
                <a:ea typeface="Cairo"/>
                <a:cs typeface="Cairo"/>
                <a:sym typeface="Cairo"/>
              </a:rPr>
              <a:t>Pain mechanism </a:t>
            </a:r>
            <a:endParaRPr sz="1800">
              <a:solidFill>
                <a:srgbClr val="073763"/>
              </a:solidFill>
              <a:highlight>
                <a:srgbClr val="A2C4C9"/>
              </a:highlight>
              <a:latin typeface="Cairo"/>
              <a:ea typeface="Cairo"/>
              <a:cs typeface="Cairo"/>
              <a:sym typeface="Cairo"/>
            </a:endParaRPr>
          </a:p>
        </p:txBody>
      </p:sp>
      <p:sp>
        <p:nvSpPr>
          <p:cNvPr id="224" name="Google Shape;224;p34"/>
          <p:cNvSpPr/>
          <p:nvPr/>
        </p:nvSpPr>
        <p:spPr>
          <a:xfrm>
            <a:off x="3690350" y="5833100"/>
            <a:ext cx="2514600" cy="857400"/>
          </a:xfrm>
          <a:prstGeom prst="rect">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iro"/>
                <a:ea typeface="Cairo"/>
                <a:cs typeface="Cairo"/>
                <a:sym typeface="Cairo"/>
              </a:rPr>
              <a:t>Release chemical mediators activate or sensitize the receptor endings</a:t>
            </a:r>
            <a:endParaRPr>
              <a:latin typeface="Cairo"/>
              <a:ea typeface="Cairo"/>
              <a:cs typeface="Cairo"/>
              <a:sym typeface="Cairo"/>
            </a:endParaRPr>
          </a:p>
        </p:txBody>
      </p:sp>
      <p:sp>
        <p:nvSpPr>
          <p:cNvPr id="225" name="Google Shape;225;p34"/>
          <p:cNvSpPr/>
          <p:nvPr/>
        </p:nvSpPr>
        <p:spPr>
          <a:xfrm>
            <a:off x="642350" y="5833100"/>
            <a:ext cx="2514600" cy="857400"/>
          </a:xfrm>
          <a:prstGeom prst="rect">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Damage and inflammation</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p:txBody>
      </p:sp>
      <p:sp>
        <p:nvSpPr>
          <p:cNvPr id="226" name="Google Shape;226;p34"/>
          <p:cNvSpPr/>
          <p:nvPr/>
        </p:nvSpPr>
        <p:spPr>
          <a:xfrm>
            <a:off x="609600" y="6890375"/>
            <a:ext cx="2514600" cy="857400"/>
          </a:xfrm>
          <a:prstGeom prst="rect">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Cairo"/>
                <a:ea typeface="Cairo"/>
                <a:cs typeface="Cairo"/>
                <a:sym typeface="Cairo"/>
              </a:rPr>
              <a:t>Cytokines, bradykinin, prostaglandin, Substance p </a:t>
            </a:r>
            <a:endParaRPr>
              <a:latin typeface="Cairo"/>
              <a:ea typeface="Cairo"/>
              <a:cs typeface="Cairo"/>
              <a:sym typeface="Cairo"/>
            </a:endParaRPr>
          </a:p>
        </p:txBody>
      </p:sp>
      <p:sp>
        <p:nvSpPr>
          <p:cNvPr id="227" name="Google Shape;227;p34"/>
          <p:cNvSpPr/>
          <p:nvPr/>
        </p:nvSpPr>
        <p:spPr>
          <a:xfrm>
            <a:off x="3733800" y="6814175"/>
            <a:ext cx="2514600" cy="857400"/>
          </a:xfrm>
          <a:prstGeom prst="rect">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Cairo"/>
                <a:ea typeface="Cairo"/>
                <a:cs typeface="Cairo"/>
                <a:sym typeface="Cairo"/>
              </a:rPr>
              <a:t>Results in transduction </a:t>
            </a:r>
            <a:endParaRPr>
              <a:latin typeface="Cairo"/>
              <a:ea typeface="Cairo"/>
              <a:cs typeface="Cairo"/>
              <a:sym typeface="Cairo"/>
            </a:endParaRPr>
          </a:p>
        </p:txBody>
      </p:sp>
      <p:sp>
        <p:nvSpPr>
          <p:cNvPr id="228" name="Google Shape;228;p34"/>
          <p:cNvSpPr/>
          <p:nvPr/>
        </p:nvSpPr>
        <p:spPr>
          <a:xfrm>
            <a:off x="642350" y="8152401"/>
            <a:ext cx="2514600" cy="678300"/>
          </a:xfrm>
          <a:prstGeom prst="rect">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Cairo"/>
                <a:ea typeface="Cairo"/>
                <a:cs typeface="Cairo"/>
                <a:sym typeface="Cairo"/>
              </a:rPr>
              <a:t>Conduction of nerve impulse </a:t>
            </a:r>
            <a:endParaRPr>
              <a:latin typeface="Cairo"/>
              <a:ea typeface="Cairo"/>
              <a:cs typeface="Cairo"/>
              <a:sym typeface="Cairo"/>
            </a:endParaRPr>
          </a:p>
        </p:txBody>
      </p:sp>
      <p:cxnSp>
        <p:nvCxnSpPr>
          <p:cNvPr id="229" name="Google Shape;229;p34"/>
          <p:cNvCxnSpPr/>
          <p:nvPr/>
        </p:nvCxnSpPr>
        <p:spPr>
          <a:xfrm>
            <a:off x="3261650" y="6184550"/>
            <a:ext cx="324000" cy="2100"/>
          </a:xfrm>
          <a:prstGeom prst="straightConnector1">
            <a:avLst/>
          </a:prstGeom>
          <a:noFill/>
          <a:ln cap="flat" cmpd="sng" w="9525">
            <a:solidFill>
              <a:srgbClr val="0B5394"/>
            </a:solidFill>
            <a:prstDash val="solid"/>
            <a:round/>
            <a:headEnd len="med" w="med" type="none"/>
            <a:tailEnd len="med" w="med" type="triangle"/>
          </a:ln>
        </p:spPr>
      </p:cxnSp>
      <p:cxnSp>
        <p:nvCxnSpPr>
          <p:cNvPr id="230" name="Google Shape;230;p34"/>
          <p:cNvCxnSpPr>
            <a:stCxn id="224" idx="2"/>
            <a:endCxn id="226" idx="0"/>
          </p:cNvCxnSpPr>
          <p:nvPr/>
        </p:nvCxnSpPr>
        <p:spPr>
          <a:xfrm rot="5400000">
            <a:off x="3307400" y="5250050"/>
            <a:ext cx="199800" cy="3080700"/>
          </a:xfrm>
          <a:prstGeom prst="bentConnector3">
            <a:avLst>
              <a:gd fmla="val 50019" name="adj1"/>
            </a:avLst>
          </a:prstGeom>
          <a:noFill/>
          <a:ln cap="flat" cmpd="sng" w="9525">
            <a:solidFill>
              <a:srgbClr val="0B5394"/>
            </a:solidFill>
            <a:prstDash val="solid"/>
            <a:round/>
            <a:headEnd len="med" w="med" type="none"/>
            <a:tailEnd len="med" w="med" type="triangle"/>
          </a:ln>
        </p:spPr>
      </p:cxnSp>
      <p:cxnSp>
        <p:nvCxnSpPr>
          <p:cNvPr id="231" name="Google Shape;231;p34"/>
          <p:cNvCxnSpPr/>
          <p:nvPr/>
        </p:nvCxnSpPr>
        <p:spPr>
          <a:xfrm>
            <a:off x="3267000" y="7241750"/>
            <a:ext cx="324000" cy="2100"/>
          </a:xfrm>
          <a:prstGeom prst="straightConnector1">
            <a:avLst/>
          </a:prstGeom>
          <a:noFill/>
          <a:ln cap="flat" cmpd="sng" w="9525">
            <a:solidFill>
              <a:srgbClr val="0B5394"/>
            </a:solidFill>
            <a:prstDash val="solid"/>
            <a:round/>
            <a:headEnd len="med" w="med" type="none"/>
            <a:tailEnd len="med" w="med" type="triangle"/>
          </a:ln>
        </p:spPr>
      </p:cxnSp>
      <p:cxnSp>
        <p:nvCxnSpPr>
          <p:cNvPr id="232" name="Google Shape;232;p34"/>
          <p:cNvCxnSpPr>
            <a:stCxn id="227" idx="2"/>
            <a:endCxn id="228" idx="0"/>
          </p:cNvCxnSpPr>
          <p:nvPr/>
        </p:nvCxnSpPr>
        <p:spPr>
          <a:xfrm rot="5400000">
            <a:off x="3204900" y="6366275"/>
            <a:ext cx="480900" cy="3091500"/>
          </a:xfrm>
          <a:prstGeom prst="bentConnector3">
            <a:avLst>
              <a:gd fmla="val 49992" name="adj1"/>
            </a:avLst>
          </a:prstGeom>
          <a:noFill/>
          <a:ln cap="flat" cmpd="sng" w="9525">
            <a:solidFill>
              <a:srgbClr val="0B5394"/>
            </a:solidFill>
            <a:prstDash val="solid"/>
            <a:round/>
            <a:headEnd len="med" w="med" type="none"/>
            <a:tailEnd len="med" w="med" type="triangle"/>
          </a:ln>
        </p:spPr>
      </p:cxnSp>
      <p:sp>
        <p:nvSpPr>
          <p:cNvPr id="233" name="Google Shape;233;p34"/>
          <p:cNvSpPr txBox="1"/>
          <p:nvPr/>
        </p:nvSpPr>
        <p:spPr>
          <a:xfrm>
            <a:off x="200925" y="3064271"/>
            <a:ext cx="6723600" cy="3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Georgia"/>
                <a:ea typeface="Georgia"/>
                <a:cs typeface="Georgia"/>
                <a:sym typeface="Georgia"/>
              </a:rPr>
              <a:t>* is secreted by nerves and inflammatory cells such as macrophages, eosinophils, lymphocytes, and dendritic cells.</a:t>
            </a:r>
            <a:br>
              <a:rPr lang="en" sz="800">
                <a:latin typeface="Georgia"/>
                <a:ea typeface="Georgia"/>
                <a:cs typeface="Georgia"/>
                <a:sym typeface="Georgia"/>
              </a:rPr>
            </a:br>
            <a:endParaRPr sz="800">
              <a:latin typeface="Georgia"/>
              <a:ea typeface="Georgia"/>
              <a:cs typeface="Georgia"/>
              <a:sym typeface="Georgia"/>
            </a:endParaRPr>
          </a:p>
        </p:txBody>
      </p:sp>
      <p:sp>
        <p:nvSpPr>
          <p:cNvPr id="234" name="Google Shape;234;p34"/>
          <p:cNvSpPr txBox="1"/>
          <p:nvPr/>
        </p:nvSpPr>
        <p:spPr>
          <a:xfrm>
            <a:off x="364650" y="5094675"/>
            <a:ext cx="6161400" cy="12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999999"/>
                </a:solidFill>
                <a:latin typeface="Cairo"/>
                <a:ea typeface="Cairo"/>
                <a:cs typeface="Cairo"/>
                <a:sym typeface="Cairo"/>
              </a:rPr>
              <a:t>Injured tissue releases bradykinin and PG that activate nociceptors, which in turn release substance P. Substance P acts on mast cells to cause degranulation and </a:t>
            </a:r>
            <a:r>
              <a:rPr lang="en" sz="900">
                <a:solidFill>
                  <a:srgbClr val="999999"/>
                </a:solidFill>
                <a:latin typeface="Cairo"/>
                <a:ea typeface="Cairo"/>
                <a:cs typeface="Cairo"/>
                <a:sym typeface="Cairo"/>
              </a:rPr>
              <a:t>release</a:t>
            </a:r>
            <a:r>
              <a:rPr lang="en" sz="900">
                <a:solidFill>
                  <a:srgbClr val="999999"/>
                </a:solidFill>
                <a:latin typeface="Cairo"/>
                <a:ea typeface="Cairo"/>
                <a:cs typeface="Cairo"/>
                <a:sym typeface="Cairo"/>
              </a:rPr>
              <a:t> of histamine which also activates nociceptors. Substance P causes extravasation and CGRP dilates blood vessels which result in edema. Then, edema causes additional release of bradykinin. Serotonin (5-HT) is released from platelets and activates nociceptors.</a:t>
            </a:r>
            <a:br>
              <a:rPr lang="en" sz="900">
                <a:solidFill>
                  <a:srgbClr val="999999"/>
                </a:solidFill>
                <a:latin typeface="Cairo"/>
                <a:ea typeface="Cairo"/>
                <a:cs typeface="Cairo"/>
                <a:sym typeface="Cairo"/>
              </a:rPr>
            </a:br>
            <a:endParaRPr sz="900">
              <a:solidFill>
                <a:srgbClr val="999999"/>
              </a:solidFill>
              <a:latin typeface="Cairo"/>
              <a:ea typeface="Cairo"/>
              <a:cs typeface="Cairo"/>
              <a:sym typeface="Cairo"/>
            </a:endParaRPr>
          </a:p>
        </p:txBody>
      </p:sp>
      <p:pic>
        <p:nvPicPr>
          <p:cNvPr id="235" name="Google Shape;235;p34"/>
          <p:cNvPicPr preferRelativeResize="0"/>
          <p:nvPr/>
        </p:nvPicPr>
        <p:blipFill>
          <a:blip r:embed="rId3">
            <a:alphaModFix/>
          </a:blip>
          <a:stretch>
            <a:fillRect/>
          </a:stretch>
        </p:blipFill>
        <p:spPr>
          <a:xfrm>
            <a:off x="3591000" y="7928675"/>
            <a:ext cx="2943149" cy="1669474"/>
          </a:xfrm>
          <a:prstGeom prst="rect">
            <a:avLst/>
          </a:prstGeom>
          <a:noFill/>
          <a:ln>
            <a:noFill/>
          </a:ln>
        </p:spPr>
      </p:pic>
      <p:sp>
        <p:nvSpPr>
          <p:cNvPr id="236" name="Google Shape;236;p34"/>
          <p:cNvSpPr txBox="1"/>
          <p:nvPr/>
        </p:nvSpPr>
        <p:spPr>
          <a:xfrm>
            <a:off x="364650" y="8830800"/>
            <a:ext cx="3450600" cy="8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Cairo"/>
                <a:ea typeface="Cairo"/>
                <a:cs typeface="Cairo"/>
                <a:sym typeface="Cairo"/>
              </a:rPr>
              <a:t>Histamine and substance </a:t>
            </a:r>
            <a:endParaRPr>
              <a:solidFill>
                <a:srgbClr val="666666"/>
              </a:solidFill>
              <a:latin typeface="Cairo"/>
              <a:ea typeface="Cairo"/>
              <a:cs typeface="Cairo"/>
              <a:sym typeface="Cairo"/>
            </a:endParaRPr>
          </a:p>
          <a:p>
            <a:pPr indent="0" lvl="0" marL="0" rtl="0" algn="l">
              <a:spcBef>
                <a:spcPts val="0"/>
              </a:spcBef>
              <a:spcAft>
                <a:spcPts val="0"/>
              </a:spcAft>
              <a:buNone/>
            </a:pPr>
            <a:r>
              <a:rPr lang="en">
                <a:solidFill>
                  <a:srgbClr val="666666"/>
                </a:solidFill>
                <a:latin typeface="Cairo"/>
                <a:ea typeface="Cairo"/>
                <a:cs typeface="Cairo"/>
                <a:sym typeface="Cairo"/>
              </a:rPr>
              <a:t>P are also responsible of </a:t>
            </a:r>
            <a:r>
              <a:rPr b="1" lang="en">
                <a:solidFill>
                  <a:srgbClr val="666666"/>
                </a:solidFill>
                <a:latin typeface="Cairo"/>
                <a:ea typeface="Cairo"/>
                <a:cs typeface="Cairo"/>
                <a:sym typeface="Cairo"/>
              </a:rPr>
              <a:t>edema and swelling.</a:t>
            </a:r>
            <a:endParaRPr b="1">
              <a:solidFill>
                <a:srgbClr val="666666"/>
              </a:solidFill>
              <a:latin typeface="Cairo"/>
              <a:ea typeface="Cairo"/>
              <a:cs typeface="Cairo"/>
              <a:sym typeface="Cairo"/>
            </a:endParaRPr>
          </a:p>
        </p:txBody>
      </p:sp>
      <p:sp>
        <p:nvSpPr>
          <p:cNvPr id="237" name="Google Shape;237;p34"/>
          <p:cNvSpPr txBox="1"/>
          <p:nvPr/>
        </p:nvSpPr>
        <p:spPr>
          <a:xfrm>
            <a:off x="301950" y="3379600"/>
            <a:ext cx="2943300" cy="13440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0000"/>
                </a:solidFill>
                <a:latin typeface="Cairo"/>
                <a:ea typeface="Cairo"/>
                <a:cs typeface="Cairo"/>
                <a:sym typeface="Cairo"/>
              </a:rPr>
              <a:t>Pain Producers</a:t>
            </a:r>
            <a:endParaRPr b="1">
              <a:solidFill>
                <a:srgbClr val="FF0000"/>
              </a:solidFill>
              <a:latin typeface="Cairo"/>
              <a:ea typeface="Cairo"/>
              <a:cs typeface="Cairo"/>
              <a:sym typeface="Cairo"/>
            </a:endParaRPr>
          </a:p>
          <a:p>
            <a:pPr indent="0" lvl="0" marL="0" rtl="0" algn="l">
              <a:spcBef>
                <a:spcPts val="0"/>
              </a:spcBef>
              <a:spcAft>
                <a:spcPts val="0"/>
              </a:spcAft>
              <a:buNone/>
            </a:pPr>
            <a:r>
              <a:rPr b="1" lang="en">
                <a:latin typeface="Cairo"/>
                <a:ea typeface="Cairo"/>
                <a:cs typeface="Cairo"/>
                <a:sym typeface="Cairo"/>
              </a:rPr>
              <a:t>Bradykinin, serotonin, Histamine, K+ ion, Acids, proteolytic enzymes. calcitonin gene-related peptide (CGRP), interleukins, Ach.</a:t>
            </a:r>
            <a:endParaRPr b="1">
              <a:latin typeface="Cairo"/>
              <a:ea typeface="Cairo"/>
              <a:cs typeface="Cairo"/>
              <a:sym typeface="Cairo"/>
            </a:endParaRPr>
          </a:p>
        </p:txBody>
      </p:sp>
      <p:sp>
        <p:nvSpPr>
          <p:cNvPr id="238" name="Google Shape;238;p34"/>
          <p:cNvSpPr txBox="1"/>
          <p:nvPr/>
        </p:nvSpPr>
        <p:spPr>
          <a:xfrm>
            <a:off x="3381900" y="3379600"/>
            <a:ext cx="3129900" cy="13704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0000"/>
                </a:solidFill>
                <a:latin typeface="Cairo"/>
                <a:ea typeface="Cairo"/>
                <a:cs typeface="Cairo"/>
                <a:sym typeface="Cairo"/>
              </a:rPr>
              <a:t>Pain Sensitizers</a:t>
            </a:r>
            <a:endParaRPr b="1">
              <a:solidFill>
                <a:srgbClr val="FF0000"/>
              </a:solidFill>
              <a:latin typeface="Cairo"/>
              <a:ea typeface="Cairo"/>
              <a:cs typeface="Cairo"/>
              <a:sym typeface="Cairo"/>
            </a:endParaRPr>
          </a:p>
          <a:p>
            <a:pPr indent="0" lvl="0" marL="0" rtl="0" algn="l">
              <a:spcBef>
                <a:spcPts val="0"/>
              </a:spcBef>
              <a:spcAft>
                <a:spcPts val="0"/>
              </a:spcAft>
              <a:buNone/>
            </a:pPr>
            <a:r>
              <a:rPr b="1" lang="en">
                <a:latin typeface="Cairo"/>
                <a:ea typeface="Cairo"/>
                <a:cs typeface="Cairo"/>
                <a:sym typeface="Cairo"/>
              </a:rPr>
              <a:t>PGs &amp; substance – P </a:t>
            </a:r>
            <a:endParaRPr b="1">
              <a:latin typeface="Cairo"/>
              <a:ea typeface="Cairo"/>
              <a:cs typeface="Cairo"/>
              <a:sym typeface="Cairo"/>
            </a:endParaRPr>
          </a:p>
          <a:p>
            <a:pPr indent="0" lvl="0" marL="0" rtl="0" algn="l">
              <a:spcBef>
                <a:spcPts val="0"/>
              </a:spcBef>
              <a:spcAft>
                <a:spcPts val="0"/>
              </a:spcAft>
              <a:buNone/>
            </a:pPr>
            <a:r>
              <a:rPr b="1" lang="en">
                <a:latin typeface="Cairo"/>
                <a:ea typeface="Cairo"/>
                <a:cs typeface="Cairo"/>
                <a:sym typeface="Cairo"/>
              </a:rPr>
              <a:t>enhance the sensitivity of pain receptors.</a:t>
            </a:r>
            <a:r>
              <a:rPr b="1" lang="en">
                <a:solidFill>
                  <a:srgbClr val="999999"/>
                </a:solidFill>
                <a:latin typeface="Cairo"/>
                <a:ea typeface="Cairo"/>
                <a:cs typeface="Cairo"/>
                <a:sym typeface="Cairo"/>
              </a:rPr>
              <a:t>For instance, when a patch of your skin is burned , this area will be very sensitive.</a:t>
            </a:r>
            <a:br>
              <a:rPr b="1" lang="en">
                <a:solidFill>
                  <a:srgbClr val="999999"/>
                </a:solidFill>
                <a:latin typeface="Cairo"/>
                <a:ea typeface="Cairo"/>
                <a:cs typeface="Cairo"/>
                <a:sym typeface="Cairo"/>
              </a:rPr>
            </a:br>
            <a:endParaRPr b="1">
              <a:solidFill>
                <a:srgbClr val="999999"/>
              </a:solidFill>
              <a:latin typeface="Cairo"/>
              <a:ea typeface="Cairo"/>
              <a:cs typeface="Cairo"/>
              <a:sym typeface="Cai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5"/>
          <p:cNvSpPr txBox="1"/>
          <p:nvPr/>
        </p:nvSpPr>
        <p:spPr>
          <a:xfrm flipH="1" rot="5400000">
            <a:off x="5235000" y="3689025"/>
            <a:ext cx="3048600" cy="2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4th Lecture  ∣ The Physiology Team</a:t>
            </a:r>
            <a:endParaRPr b="1">
              <a:solidFill>
                <a:srgbClr val="2C5072"/>
              </a:solidFill>
              <a:latin typeface="Cairo"/>
              <a:ea typeface="Cairo"/>
              <a:cs typeface="Cairo"/>
              <a:sym typeface="Cairo"/>
            </a:endParaRPr>
          </a:p>
        </p:txBody>
      </p:sp>
      <p:sp>
        <p:nvSpPr>
          <p:cNvPr id="244" name="Google Shape;244;p35"/>
          <p:cNvSpPr txBox="1"/>
          <p:nvPr/>
        </p:nvSpPr>
        <p:spPr>
          <a:xfrm>
            <a:off x="71912" y="12"/>
            <a:ext cx="5486400" cy="327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73763"/>
              </a:buClr>
              <a:buSzPts val="1800"/>
              <a:buFont typeface="Economica"/>
              <a:buChar char="❖"/>
            </a:pPr>
            <a:r>
              <a:rPr b="1" lang="en" sz="1800">
                <a:solidFill>
                  <a:srgbClr val="073763"/>
                </a:solidFill>
                <a:latin typeface="Economica"/>
                <a:ea typeface="Economica"/>
                <a:cs typeface="Economica"/>
                <a:sym typeface="Economica"/>
              </a:rPr>
              <a:t>The types of neuron responsible for conduction of impulses</a:t>
            </a:r>
            <a:endParaRPr b="1" sz="1800">
              <a:solidFill>
                <a:srgbClr val="073763"/>
              </a:solidFill>
              <a:latin typeface="Economica"/>
              <a:ea typeface="Economica"/>
              <a:cs typeface="Economica"/>
              <a:sym typeface="Economica"/>
            </a:endParaRPr>
          </a:p>
          <a:p>
            <a:pPr indent="0" lvl="0" marL="457200" rtl="0" algn="l">
              <a:spcBef>
                <a:spcPts val="0"/>
              </a:spcBef>
              <a:spcAft>
                <a:spcPts val="0"/>
              </a:spcAft>
              <a:buNone/>
            </a:pPr>
            <a:r>
              <a:t/>
            </a:r>
            <a:endParaRPr b="1" sz="1800">
              <a:solidFill>
                <a:srgbClr val="073763"/>
              </a:solidFill>
              <a:latin typeface="Economica"/>
              <a:ea typeface="Economica"/>
              <a:cs typeface="Economica"/>
              <a:sym typeface="Economica"/>
            </a:endParaRPr>
          </a:p>
        </p:txBody>
      </p:sp>
      <p:sp>
        <p:nvSpPr>
          <p:cNvPr id="245" name="Google Shape;245;p35"/>
          <p:cNvSpPr txBox="1"/>
          <p:nvPr/>
        </p:nvSpPr>
        <p:spPr>
          <a:xfrm>
            <a:off x="2034875" y="584213"/>
            <a:ext cx="4295700" cy="44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73763"/>
                </a:solidFill>
                <a:highlight>
                  <a:srgbClr val="A2C4C9"/>
                </a:highlight>
                <a:latin typeface="Georgia"/>
                <a:ea typeface="Georgia"/>
                <a:cs typeface="Georgia"/>
                <a:sym typeface="Georgia"/>
              </a:rPr>
              <a:t>Classification of Nerve fibres</a:t>
            </a:r>
            <a:endParaRPr sz="1600">
              <a:solidFill>
                <a:srgbClr val="073763"/>
              </a:solidFill>
              <a:highlight>
                <a:srgbClr val="A2C4C9"/>
              </a:highlight>
              <a:latin typeface="Georgia"/>
              <a:ea typeface="Georgia"/>
              <a:cs typeface="Georgia"/>
              <a:sym typeface="Georgia"/>
            </a:endParaRPr>
          </a:p>
        </p:txBody>
      </p:sp>
      <p:graphicFrame>
        <p:nvGraphicFramePr>
          <p:cNvPr id="246" name="Google Shape;246;p35"/>
          <p:cNvGraphicFramePr/>
          <p:nvPr/>
        </p:nvGraphicFramePr>
        <p:xfrm>
          <a:off x="278737" y="3205988"/>
          <a:ext cx="3000000" cy="3000000"/>
        </p:xfrm>
        <a:graphic>
          <a:graphicData uri="http://schemas.openxmlformats.org/drawingml/2006/table">
            <a:tbl>
              <a:tblPr>
                <a:noFill/>
                <a:tableStyleId>{B7532F99-DF6E-4CED-A83F-C90BBF748036}</a:tableStyleId>
              </a:tblPr>
              <a:tblGrid>
                <a:gridCol w="1235525"/>
                <a:gridCol w="1235525"/>
                <a:gridCol w="1235525"/>
                <a:gridCol w="1235525"/>
                <a:gridCol w="1235525"/>
              </a:tblGrid>
              <a:tr h="270500">
                <a:tc rowSpan="2">
                  <a:txBody>
                    <a:bodyPr>
                      <a:noAutofit/>
                    </a:bodyPr>
                    <a:lstStyle/>
                    <a:p>
                      <a:pPr indent="0" lvl="0" marL="0" rtl="0" algn="ctr">
                        <a:spcBef>
                          <a:spcPts val="0"/>
                        </a:spcBef>
                        <a:spcAft>
                          <a:spcPts val="0"/>
                        </a:spcAft>
                        <a:buNone/>
                      </a:pPr>
                      <a:r>
                        <a:rPr lang="en" sz="1600">
                          <a:solidFill>
                            <a:srgbClr val="073763"/>
                          </a:solidFill>
                          <a:latin typeface="Cairo"/>
                          <a:ea typeface="Cairo"/>
                          <a:cs typeface="Cairo"/>
                          <a:sym typeface="Cairo"/>
                        </a:rPr>
                        <a:t>T</a:t>
                      </a:r>
                      <a:r>
                        <a:rPr lang="en" sz="1600">
                          <a:solidFill>
                            <a:srgbClr val="073763"/>
                          </a:solidFill>
                          <a:latin typeface="Cairo"/>
                          <a:ea typeface="Cairo"/>
                          <a:cs typeface="Cairo"/>
                          <a:sym typeface="Cairo"/>
                        </a:rPr>
                        <a:t>ype</a:t>
                      </a:r>
                      <a:endParaRPr sz="1600">
                        <a:solidFill>
                          <a:srgbClr val="073763"/>
                        </a:solidFill>
                        <a:latin typeface="Cairo"/>
                        <a:ea typeface="Cairo"/>
                        <a:cs typeface="Cairo"/>
                        <a:sym typeface="Cairo"/>
                      </a:endParaRPr>
                    </a:p>
                  </a:txBody>
                  <a:tcPr marT="0" marB="0"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 sz="1600">
                          <a:latin typeface="Cairo"/>
                          <a:ea typeface="Cairo"/>
                          <a:cs typeface="Cairo"/>
                          <a:sym typeface="Cairo"/>
                        </a:rPr>
                        <a:t>I </a:t>
                      </a:r>
                      <a:endParaRPr sz="1600">
                        <a:latin typeface="Cairo"/>
                        <a:ea typeface="Cairo"/>
                        <a:cs typeface="Cairo"/>
                        <a:sym typeface="Cairo"/>
                      </a:endParaRPr>
                    </a:p>
                  </a:txBody>
                  <a:tcPr marT="0" marB="0"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A2C4C9"/>
                    </a:solidFill>
                  </a:tcPr>
                </a:tc>
                <a:tc>
                  <a:txBody>
                    <a:bodyPr>
                      <a:noAutofit/>
                    </a:bodyPr>
                    <a:lstStyle/>
                    <a:p>
                      <a:pPr indent="0" lvl="0" marL="0" rtl="0" algn="ctr">
                        <a:spcBef>
                          <a:spcPts val="0"/>
                        </a:spcBef>
                        <a:spcAft>
                          <a:spcPts val="0"/>
                        </a:spcAft>
                        <a:buNone/>
                      </a:pPr>
                      <a:r>
                        <a:rPr lang="en" sz="1600">
                          <a:latin typeface="Cairo"/>
                          <a:ea typeface="Cairo"/>
                          <a:cs typeface="Cairo"/>
                          <a:sym typeface="Cairo"/>
                        </a:rPr>
                        <a:t> II </a:t>
                      </a:r>
                      <a:endParaRPr sz="1600">
                        <a:latin typeface="Cairo"/>
                        <a:ea typeface="Cairo"/>
                        <a:cs typeface="Cairo"/>
                        <a:sym typeface="Cairo"/>
                      </a:endParaRPr>
                    </a:p>
                  </a:txBody>
                  <a:tcPr marT="0" marB="0"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E06666"/>
                    </a:solidFill>
                  </a:tcPr>
                </a:tc>
                <a:tc>
                  <a:txBody>
                    <a:bodyPr>
                      <a:noAutofit/>
                    </a:bodyPr>
                    <a:lstStyle/>
                    <a:p>
                      <a:pPr indent="0" lvl="0" marL="0" rtl="0" algn="ctr">
                        <a:spcBef>
                          <a:spcPts val="0"/>
                        </a:spcBef>
                        <a:spcAft>
                          <a:spcPts val="0"/>
                        </a:spcAft>
                        <a:buNone/>
                      </a:pPr>
                      <a:r>
                        <a:rPr lang="en" sz="1600">
                          <a:latin typeface="Cairo"/>
                          <a:ea typeface="Cairo"/>
                          <a:cs typeface="Cairo"/>
                          <a:sym typeface="Cairo"/>
                        </a:rPr>
                        <a:t>III </a:t>
                      </a:r>
                      <a:endParaRPr sz="1600">
                        <a:latin typeface="Cairo"/>
                        <a:ea typeface="Cairo"/>
                        <a:cs typeface="Cairo"/>
                        <a:sym typeface="Cairo"/>
                      </a:endParaRPr>
                    </a:p>
                  </a:txBody>
                  <a:tcPr marT="0" marB="0"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B6D7A8"/>
                    </a:solidFill>
                  </a:tcPr>
                </a:tc>
                <a:tc>
                  <a:txBody>
                    <a:bodyPr>
                      <a:noAutofit/>
                    </a:bodyPr>
                    <a:lstStyle/>
                    <a:p>
                      <a:pPr indent="0" lvl="0" marL="0" rtl="0" algn="ctr">
                        <a:spcBef>
                          <a:spcPts val="0"/>
                        </a:spcBef>
                        <a:spcAft>
                          <a:spcPts val="0"/>
                        </a:spcAft>
                        <a:buNone/>
                      </a:pPr>
                      <a:r>
                        <a:rPr lang="en" sz="1600">
                          <a:latin typeface="Cairo"/>
                          <a:ea typeface="Cairo"/>
                          <a:cs typeface="Cairo"/>
                          <a:sym typeface="Cairo"/>
                        </a:rPr>
                        <a:t> IV</a:t>
                      </a:r>
                      <a:endParaRPr sz="1600">
                        <a:latin typeface="Cairo"/>
                        <a:ea typeface="Cairo"/>
                        <a:cs typeface="Cairo"/>
                        <a:sym typeface="Cairo"/>
                      </a:endParaRPr>
                    </a:p>
                  </a:txBody>
                  <a:tcPr marT="0" marB="0"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C27BA0"/>
                    </a:solidFill>
                  </a:tcPr>
                </a:tc>
              </a:tr>
              <a:tr h="270500">
                <a:tc vMerge="1"/>
                <a:tc>
                  <a:txBody>
                    <a:bodyPr>
                      <a:noAutofit/>
                    </a:bodyPr>
                    <a:lstStyle/>
                    <a:p>
                      <a:pPr indent="0" lvl="0" marL="0" rtl="0" algn="ctr">
                        <a:spcBef>
                          <a:spcPts val="0"/>
                        </a:spcBef>
                        <a:spcAft>
                          <a:spcPts val="0"/>
                        </a:spcAft>
                        <a:buNone/>
                      </a:pPr>
                      <a:r>
                        <a:rPr lang="en" sz="1600">
                          <a:latin typeface="Cairo"/>
                          <a:ea typeface="Cairo"/>
                          <a:cs typeface="Cairo"/>
                          <a:sym typeface="Cairo"/>
                        </a:rPr>
                        <a:t>Aα </a:t>
                      </a:r>
                      <a:endParaRPr sz="1600">
                        <a:latin typeface="Cairo"/>
                        <a:ea typeface="Cairo"/>
                        <a:cs typeface="Cairo"/>
                        <a:sym typeface="Cairo"/>
                      </a:endParaRPr>
                    </a:p>
                  </a:txBody>
                  <a:tcPr marT="0" marB="0"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ctr">
                        <a:spcBef>
                          <a:spcPts val="0"/>
                        </a:spcBef>
                        <a:spcAft>
                          <a:spcPts val="0"/>
                        </a:spcAft>
                        <a:buNone/>
                      </a:pPr>
                      <a:r>
                        <a:rPr lang="en" sz="1600">
                          <a:latin typeface="Cairo"/>
                          <a:ea typeface="Cairo"/>
                          <a:cs typeface="Cairo"/>
                          <a:sym typeface="Cairo"/>
                        </a:rPr>
                        <a:t>Aβ</a:t>
                      </a:r>
                      <a:endParaRPr sz="1600">
                        <a:latin typeface="Cairo"/>
                        <a:ea typeface="Cairo"/>
                        <a:cs typeface="Cairo"/>
                        <a:sym typeface="Cairo"/>
                      </a:endParaRPr>
                    </a:p>
                  </a:txBody>
                  <a:tcPr marT="0" marB="0"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ctr">
                        <a:spcBef>
                          <a:spcPts val="0"/>
                        </a:spcBef>
                        <a:spcAft>
                          <a:spcPts val="0"/>
                        </a:spcAft>
                        <a:buNone/>
                      </a:pPr>
                      <a:r>
                        <a:rPr lang="en" sz="1600">
                          <a:latin typeface="Cairo"/>
                          <a:ea typeface="Cairo"/>
                          <a:cs typeface="Cairo"/>
                          <a:sym typeface="Cairo"/>
                        </a:rPr>
                        <a:t>Aδ </a:t>
                      </a:r>
                      <a:endParaRPr sz="1600">
                        <a:latin typeface="Cairo"/>
                        <a:ea typeface="Cairo"/>
                        <a:cs typeface="Cairo"/>
                        <a:sym typeface="Cairo"/>
                      </a:endParaRPr>
                    </a:p>
                  </a:txBody>
                  <a:tcPr marT="0" marB="0"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ctr">
                        <a:spcBef>
                          <a:spcPts val="0"/>
                        </a:spcBef>
                        <a:spcAft>
                          <a:spcPts val="0"/>
                        </a:spcAft>
                        <a:buNone/>
                      </a:pPr>
                      <a:r>
                        <a:rPr lang="en" sz="1600">
                          <a:latin typeface="Cairo"/>
                          <a:ea typeface="Cairo"/>
                          <a:cs typeface="Cairo"/>
                          <a:sym typeface="Cairo"/>
                        </a:rPr>
                        <a:t>C</a:t>
                      </a:r>
                      <a:endParaRPr sz="1600">
                        <a:latin typeface="Cairo"/>
                        <a:ea typeface="Cairo"/>
                        <a:cs typeface="Cairo"/>
                        <a:sym typeface="Cairo"/>
                      </a:endParaRPr>
                    </a:p>
                  </a:txBody>
                  <a:tcPr marT="0" marB="0"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425150">
                <a:tc>
                  <a:txBody>
                    <a:bodyPr>
                      <a:noAutofit/>
                    </a:bodyPr>
                    <a:lstStyle/>
                    <a:p>
                      <a:pPr indent="0" lvl="0" marL="0" rtl="0" algn="ctr">
                        <a:spcBef>
                          <a:spcPts val="0"/>
                        </a:spcBef>
                        <a:spcAft>
                          <a:spcPts val="0"/>
                        </a:spcAft>
                        <a:buNone/>
                      </a:pPr>
                      <a:r>
                        <a:rPr lang="en" sz="1600">
                          <a:solidFill>
                            <a:srgbClr val="073763"/>
                          </a:solidFill>
                          <a:latin typeface="Cairo"/>
                          <a:ea typeface="Cairo"/>
                          <a:cs typeface="Cairo"/>
                          <a:sym typeface="Cairo"/>
                        </a:rPr>
                        <a:t>Diameter (µm) </a:t>
                      </a:r>
                      <a:endParaRPr sz="1600">
                        <a:solidFill>
                          <a:srgbClr val="073763"/>
                        </a:solidFill>
                        <a:latin typeface="Cairo"/>
                        <a:ea typeface="Cairo"/>
                        <a:cs typeface="Cairo"/>
                        <a:sym typeface="Cairo"/>
                      </a:endParaRPr>
                    </a:p>
                  </a:txBody>
                  <a:tcPr marT="0" marB="0"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 sz="1600">
                          <a:latin typeface="Cairo"/>
                          <a:ea typeface="Cairo"/>
                          <a:cs typeface="Cairo"/>
                          <a:sym typeface="Cairo"/>
                        </a:rPr>
                        <a:t>10-20</a:t>
                      </a:r>
                      <a:endParaRPr sz="1600">
                        <a:latin typeface="Cairo"/>
                        <a:ea typeface="Cairo"/>
                        <a:cs typeface="Cairo"/>
                        <a:sym typeface="Cairo"/>
                      </a:endParaRPr>
                    </a:p>
                  </a:txBody>
                  <a:tcPr marT="0" marB="0"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ctr">
                        <a:spcBef>
                          <a:spcPts val="0"/>
                        </a:spcBef>
                        <a:spcAft>
                          <a:spcPts val="0"/>
                        </a:spcAft>
                        <a:buNone/>
                      </a:pPr>
                      <a:r>
                        <a:rPr lang="en" sz="1600">
                          <a:latin typeface="Cairo"/>
                          <a:ea typeface="Cairo"/>
                          <a:cs typeface="Cairo"/>
                          <a:sym typeface="Cairo"/>
                        </a:rPr>
                        <a:t>5-10</a:t>
                      </a:r>
                      <a:endParaRPr sz="1600">
                        <a:latin typeface="Cairo"/>
                        <a:ea typeface="Cairo"/>
                        <a:cs typeface="Cairo"/>
                        <a:sym typeface="Cairo"/>
                      </a:endParaRPr>
                    </a:p>
                  </a:txBody>
                  <a:tcPr marT="0" marB="0"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ctr">
                        <a:spcBef>
                          <a:spcPts val="0"/>
                        </a:spcBef>
                        <a:spcAft>
                          <a:spcPts val="0"/>
                        </a:spcAft>
                        <a:buNone/>
                      </a:pPr>
                      <a:r>
                        <a:rPr lang="en" sz="1600">
                          <a:latin typeface="Cairo"/>
                          <a:ea typeface="Cairo"/>
                          <a:cs typeface="Cairo"/>
                          <a:sym typeface="Cairo"/>
                        </a:rPr>
                        <a:t>2-5</a:t>
                      </a:r>
                      <a:endParaRPr sz="1600">
                        <a:latin typeface="Cairo"/>
                        <a:ea typeface="Cairo"/>
                        <a:cs typeface="Cairo"/>
                        <a:sym typeface="Cairo"/>
                      </a:endParaRPr>
                    </a:p>
                  </a:txBody>
                  <a:tcPr marT="0" marB="0"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ctr">
                        <a:spcBef>
                          <a:spcPts val="0"/>
                        </a:spcBef>
                        <a:spcAft>
                          <a:spcPts val="0"/>
                        </a:spcAft>
                        <a:buNone/>
                      </a:pPr>
                      <a:r>
                        <a:rPr lang="en" sz="1600">
                          <a:latin typeface="Cairo"/>
                          <a:ea typeface="Cairo"/>
                          <a:cs typeface="Cairo"/>
                          <a:sym typeface="Cairo"/>
                        </a:rPr>
                        <a:t>0.5-2</a:t>
                      </a:r>
                      <a:endParaRPr sz="1600">
                        <a:latin typeface="Cairo"/>
                        <a:ea typeface="Cairo"/>
                        <a:cs typeface="Cairo"/>
                        <a:sym typeface="Cairo"/>
                      </a:endParaRPr>
                    </a:p>
                  </a:txBody>
                  <a:tcPr marT="0" marB="0"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559250">
                <a:tc>
                  <a:txBody>
                    <a:bodyPr>
                      <a:noAutofit/>
                    </a:bodyPr>
                    <a:lstStyle/>
                    <a:p>
                      <a:pPr indent="0" lvl="0" marL="0" rtl="0" algn="ctr">
                        <a:spcBef>
                          <a:spcPts val="0"/>
                        </a:spcBef>
                        <a:spcAft>
                          <a:spcPts val="0"/>
                        </a:spcAft>
                        <a:buNone/>
                      </a:pPr>
                      <a:r>
                        <a:rPr lang="en" sz="1600">
                          <a:solidFill>
                            <a:srgbClr val="073763"/>
                          </a:solidFill>
                          <a:latin typeface="Cairo"/>
                          <a:ea typeface="Cairo"/>
                          <a:cs typeface="Cairo"/>
                          <a:sym typeface="Cairo"/>
                        </a:rPr>
                        <a:t>Conduction Velocity (m/s) </a:t>
                      </a:r>
                      <a:endParaRPr sz="1600">
                        <a:solidFill>
                          <a:srgbClr val="073763"/>
                        </a:solidFill>
                        <a:latin typeface="Cairo"/>
                        <a:ea typeface="Cairo"/>
                        <a:cs typeface="Cairo"/>
                        <a:sym typeface="Cairo"/>
                      </a:endParaRPr>
                    </a:p>
                  </a:txBody>
                  <a:tcPr marT="0" marB="0"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lang="en" sz="1600">
                          <a:latin typeface="Cairo"/>
                          <a:ea typeface="Cairo"/>
                          <a:cs typeface="Cairo"/>
                          <a:sym typeface="Cairo"/>
                        </a:rPr>
                        <a:t>70-120</a:t>
                      </a:r>
                      <a:endParaRPr sz="1600">
                        <a:latin typeface="Cairo"/>
                        <a:ea typeface="Cairo"/>
                        <a:cs typeface="Cairo"/>
                        <a:sym typeface="Cairo"/>
                      </a:endParaRPr>
                    </a:p>
                  </a:txBody>
                  <a:tcPr marT="0" marB="0"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ctr">
                        <a:spcBef>
                          <a:spcPts val="0"/>
                        </a:spcBef>
                        <a:spcAft>
                          <a:spcPts val="0"/>
                        </a:spcAft>
                        <a:buNone/>
                      </a:pPr>
                      <a:r>
                        <a:rPr lang="en" sz="1600">
                          <a:latin typeface="Cairo"/>
                          <a:ea typeface="Cairo"/>
                          <a:cs typeface="Cairo"/>
                          <a:sym typeface="Cairo"/>
                        </a:rPr>
                        <a:t>30-70</a:t>
                      </a:r>
                      <a:endParaRPr sz="1600">
                        <a:latin typeface="Cairo"/>
                        <a:ea typeface="Cairo"/>
                        <a:cs typeface="Cairo"/>
                        <a:sym typeface="Cairo"/>
                      </a:endParaRPr>
                    </a:p>
                  </a:txBody>
                  <a:tcPr marT="0" marB="0"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ctr">
                        <a:spcBef>
                          <a:spcPts val="0"/>
                        </a:spcBef>
                        <a:spcAft>
                          <a:spcPts val="0"/>
                        </a:spcAft>
                        <a:buNone/>
                      </a:pPr>
                      <a:r>
                        <a:rPr lang="en" sz="1600">
                          <a:latin typeface="Cairo"/>
                          <a:ea typeface="Cairo"/>
                          <a:cs typeface="Cairo"/>
                          <a:sym typeface="Cairo"/>
                        </a:rPr>
                        <a:t>5-30</a:t>
                      </a:r>
                      <a:endParaRPr sz="1600">
                        <a:latin typeface="Cairo"/>
                        <a:ea typeface="Cairo"/>
                        <a:cs typeface="Cairo"/>
                        <a:sym typeface="Cairo"/>
                      </a:endParaRPr>
                    </a:p>
                  </a:txBody>
                  <a:tcPr marT="0" marB="0"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ctr">
                        <a:spcBef>
                          <a:spcPts val="0"/>
                        </a:spcBef>
                        <a:spcAft>
                          <a:spcPts val="0"/>
                        </a:spcAft>
                        <a:buNone/>
                      </a:pPr>
                      <a:r>
                        <a:rPr lang="en" sz="1600">
                          <a:latin typeface="Cairo"/>
                          <a:ea typeface="Cairo"/>
                          <a:cs typeface="Cairo"/>
                          <a:sym typeface="Cairo"/>
                        </a:rPr>
                        <a:t>0.5-2</a:t>
                      </a:r>
                      <a:endParaRPr sz="1600">
                        <a:latin typeface="Cairo"/>
                        <a:ea typeface="Cairo"/>
                        <a:cs typeface="Cairo"/>
                        <a:sym typeface="Cairo"/>
                      </a:endParaRPr>
                    </a:p>
                  </a:txBody>
                  <a:tcPr marT="0" marB="0"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bl>
          </a:graphicData>
        </a:graphic>
      </p:graphicFrame>
      <p:pic>
        <p:nvPicPr>
          <p:cNvPr id="247" name="Google Shape;247;p35"/>
          <p:cNvPicPr preferRelativeResize="0"/>
          <p:nvPr/>
        </p:nvPicPr>
        <p:blipFill rotWithShape="1">
          <a:blip r:embed="rId3">
            <a:alphaModFix/>
          </a:blip>
          <a:srcRect b="12564" l="0" r="1690" t="0"/>
          <a:stretch/>
        </p:blipFill>
        <p:spPr>
          <a:xfrm>
            <a:off x="1809750" y="1157300"/>
            <a:ext cx="3257550" cy="1655975"/>
          </a:xfrm>
          <a:prstGeom prst="rect">
            <a:avLst/>
          </a:prstGeom>
          <a:noFill/>
          <a:ln>
            <a:noFill/>
          </a:ln>
        </p:spPr>
      </p:pic>
      <p:sp>
        <p:nvSpPr>
          <p:cNvPr id="248" name="Google Shape;248;p35"/>
          <p:cNvSpPr txBox="1"/>
          <p:nvPr/>
        </p:nvSpPr>
        <p:spPr>
          <a:xfrm>
            <a:off x="2124075" y="5089625"/>
            <a:ext cx="3079200" cy="44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73763"/>
                </a:solidFill>
                <a:highlight>
                  <a:srgbClr val="A2C4C9"/>
                </a:highlight>
                <a:latin typeface="Georgia"/>
                <a:ea typeface="Georgia"/>
                <a:cs typeface="Georgia"/>
                <a:sym typeface="Georgia"/>
              </a:rPr>
              <a:t>Type-A &amp; Type-C Fibers</a:t>
            </a:r>
            <a:endParaRPr sz="1600">
              <a:solidFill>
                <a:srgbClr val="073763"/>
              </a:solidFill>
              <a:highlight>
                <a:srgbClr val="A2C4C9"/>
              </a:highlight>
              <a:latin typeface="Georgia"/>
              <a:ea typeface="Georgia"/>
              <a:cs typeface="Georgia"/>
              <a:sym typeface="Georgia"/>
            </a:endParaRPr>
          </a:p>
        </p:txBody>
      </p:sp>
      <p:graphicFrame>
        <p:nvGraphicFramePr>
          <p:cNvPr id="249" name="Google Shape;249;p35"/>
          <p:cNvGraphicFramePr/>
          <p:nvPr/>
        </p:nvGraphicFramePr>
        <p:xfrm>
          <a:off x="735575" y="5614125"/>
          <a:ext cx="3000000" cy="3000000"/>
        </p:xfrm>
        <a:graphic>
          <a:graphicData uri="http://schemas.openxmlformats.org/drawingml/2006/table">
            <a:tbl>
              <a:tblPr>
                <a:noFill/>
                <a:tableStyleId>{B7532F99-DF6E-4CED-A83F-C90BBF748036}</a:tableStyleId>
              </a:tblPr>
              <a:tblGrid>
                <a:gridCol w="1757475"/>
                <a:gridCol w="1757475"/>
                <a:gridCol w="1757475"/>
              </a:tblGrid>
              <a:tr h="489675">
                <a:tc>
                  <a:txBody>
                    <a:bodyPr>
                      <a:noAutofit/>
                    </a:bodyPr>
                    <a:lstStyle/>
                    <a:p>
                      <a:pPr indent="0" lvl="0" marL="0" rtl="0" algn="l">
                        <a:spcBef>
                          <a:spcPts val="0"/>
                        </a:spcBef>
                        <a:spcAft>
                          <a:spcPts val="0"/>
                        </a:spcAft>
                        <a:buNone/>
                      </a:pPr>
                      <a:r>
                        <a:rPr lang="en">
                          <a:solidFill>
                            <a:srgbClr val="073763"/>
                          </a:solidFill>
                          <a:latin typeface="Cairo"/>
                          <a:ea typeface="Cairo"/>
                          <a:cs typeface="Cairo"/>
                          <a:sym typeface="Cairo"/>
                        </a:rPr>
                        <a:t>Small</a:t>
                      </a:r>
                      <a:endParaRPr>
                        <a:solidFill>
                          <a:srgbClr val="073763"/>
                        </a:solidFill>
                        <a:latin typeface="Cairo"/>
                        <a:ea typeface="Cairo"/>
                        <a:cs typeface="Cairo"/>
                        <a:sym typeface="Cairo"/>
                      </a:endParaRPr>
                    </a:p>
                  </a:txBody>
                  <a:tcPr marT="91425" marB="91425" marR="91425" marL="91425">
                    <a:lnL cap="flat" cmpd="sng" w="9525">
                      <a:solidFill>
                        <a:srgbClr val="000000"/>
                      </a:solidFill>
                      <a:prstDash val="dash"/>
                      <a:round/>
                      <a:headEnd len="sm" w="sm" type="none"/>
                      <a:tailEnd len="sm" w="sm" type="none"/>
                    </a:lnL>
                    <a:lnR cap="flat" cmpd="sng" w="9525">
                      <a:solidFill>
                        <a:srgbClr val="000000"/>
                      </a:solidFill>
                      <a:prstDash val="dash"/>
                      <a:round/>
                      <a:headEnd len="sm" w="sm" type="none"/>
                      <a:tailEnd len="sm" w="sm" type="none"/>
                    </a:lnR>
                    <a:lnT cap="flat" cmpd="sng" w="9525">
                      <a:solidFill>
                        <a:srgbClr val="000000"/>
                      </a:solidFill>
                      <a:prstDash val="dash"/>
                      <a:round/>
                      <a:headEnd len="sm" w="sm" type="none"/>
                      <a:tailEnd len="sm" w="sm" type="none"/>
                    </a:lnT>
                    <a:lnB cap="flat" cmpd="sng" w="9525">
                      <a:solidFill>
                        <a:srgbClr val="000000"/>
                      </a:solidFill>
                      <a:prstDash val="dash"/>
                      <a:round/>
                      <a:headEnd len="sm" w="sm" type="none"/>
                      <a:tailEnd len="sm" w="sm" type="none"/>
                    </a:lnB>
                    <a:solidFill>
                      <a:srgbClr val="93C47D"/>
                    </a:solidFill>
                  </a:tcPr>
                </a:tc>
                <a:tc>
                  <a:txBody>
                    <a:bodyPr>
                      <a:noAutofit/>
                    </a:bodyPr>
                    <a:lstStyle/>
                    <a:p>
                      <a:pPr indent="0" lvl="0" marL="0" rtl="0" algn="l">
                        <a:spcBef>
                          <a:spcPts val="0"/>
                        </a:spcBef>
                        <a:spcAft>
                          <a:spcPts val="0"/>
                        </a:spcAft>
                        <a:buNone/>
                      </a:pPr>
                      <a:r>
                        <a:rPr lang="en">
                          <a:solidFill>
                            <a:srgbClr val="073763"/>
                          </a:solidFill>
                          <a:latin typeface="Cairo"/>
                          <a:ea typeface="Cairo"/>
                          <a:cs typeface="Cairo"/>
                          <a:sym typeface="Cairo"/>
                        </a:rPr>
                        <a:t>Medium</a:t>
                      </a:r>
                      <a:endParaRPr>
                        <a:solidFill>
                          <a:srgbClr val="073763"/>
                        </a:solidFill>
                        <a:latin typeface="Cairo"/>
                        <a:ea typeface="Cairo"/>
                        <a:cs typeface="Cairo"/>
                        <a:sym typeface="Cairo"/>
                      </a:endParaRPr>
                    </a:p>
                  </a:txBody>
                  <a:tcPr marT="91425" marB="91425" marR="91425" marL="91425">
                    <a:lnL cap="flat" cmpd="sng" w="9525">
                      <a:solidFill>
                        <a:srgbClr val="000000"/>
                      </a:solidFill>
                      <a:prstDash val="dash"/>
                      <a:round/>
                      <a:headEnd len="sm" w="sm" type="none"/>
                      <a:tailEnd len="sm" w="sm" type="none"/>
                    </a:lnL>
                    <a:lnR cap="flat" cmpd="sng" w="9525">
                      <a:solidFill>
                        <a:srgbClr val="000000"/>
                      </a:solidFill>
                      <a:prstDash val="dash"/>
                      <a:round/>
                      <a:headEnd len="sm" w="sm" type="none"/>
                      <a:tailEnd len="sm" w="sm" type="none"/>
                    </a:lnR>
                    <a:lnT cap="flat" cmpd="sng" w="9525">
                      <a:solidFill>
                        <a:srgbClr val="000000"/>
                      </a:solidFill>
                      <a:prstDash val="dash"/>
                      <a:round/>
                      <a:headEnd len="sm" w="sm" type="none"/>
                      <a:tailEnd len="sm" w="sm" type="none"/>
                    </a:lnT>
                    <a:lnB cap="flat" cmpd="sng" w="9525">
                      <a:solidFill>
                        <a:srgbClr val="000000"/>
                      </a:solidFill>
                      <a:prstDash val="dash"/>
                      <a:round/>
                      <a:headEnd len="sm" w="sm" type="none"/>
                      <a:tailEnd len="sm" w="sm" type="none"/>
                    </a:lnB>
                    <a:solidFill>
                      <a:srgbClr val="C27BA0"/>
                    </a:solidFill>
                  </a:tcPr>
                </a:tc>
                <a:tc>
                  <a:txBody>
                    <a:bodyPr>
                      <a:noAutofit/>
                    </a:bodyPr>
                    <a:lstStyle/>
                    <a:p>
                      <a:pPr indent="0" lvl="0" marL="0" rtl="0" algn="l">
                        <a:spcBef>
                          <a:spcPts val="0"/>
                        </a:spcBef>
                        <a:spcAft>
                          <a:spcPts val="0"/>
                        </a:spcAft>
                        <a:buNone/>
                      </a:pPr>
                      <a:r>
                        <a:rPr lang="en">
                          <a:solidFill>
                            <a:srgbClr val="073763"/>
                          </a:solidFill>
                          <a:latin typeface="Cairo"/>
                          <a:ea typeface="Cairo"/>
                          <a:cs typeface="Cairo"/>
                          <a:sym typeface="Cairo"/>
                        </a:rPr>
                        <a:t>Large</a:t>
                      </a:r>
                      <a:endParaRPr>
                        <a:solidFill>
                          <a:srgbClr val="073763"/>
                        </a:solidFill>
                        <a:latin typeface="Cairo"/>
                        <a:ea typeface="Cairo"/>
                        <a:cs typeface="Cairo"/>
                        <a:sym typeface="Cairo"/>
                      </a:endParaRPr>
                    </a:p>
                  </a:txBody>
                  <a:tcPr marT="91425" marB="91425" marR="91425" marL="91425">
                    <a:lnL cap="flat" cmpd="sng" w="9525">
                      <a:solidFill>
                        <a:srgbClr val="000000"/>
                      </a:solidFill>
                      <a:prstDash val="dash"/>
                      <a:round/>
                      <a:headEnd len="sm" w="sm" type="none"/>
                      <a:tailEnd len="sm" w="sm" type="none"/>
                    </a:lnL>
                    <a:lnR cap="flat" cmpd="sng" w="9525">
                      <a:solidFill>
                        <a:srgbClr val="000000"/>
                      </a:solidFill>
                      <a:prstDash val="dash"/>
                      <a:round/>
                      <a:headEnd len="sm" w="sm" type="none"/>
                      <a:tailEnd len="sm" w="sm" type="none"/>
                    </a:lnR>
                    <a:lnT cap="flat" cmpd="sng" w="9525">
                      <a:solidFill>
                        <a:srgbClr val="000000"/>
                      </a:solidFill>
                      <a:prstDash val="dash"/>
                      <a:round/>
                      <a:headEnd len="sm" w="sm" type="none"/>
                      <a:tailEnd len="sm" w="sm" type="none"/>
                    </a:lnT>
                    <a:lnB cap="flat" cmpd="sng" w="9525">
                      <a:solidFill>
                        <a:srgbClr val="000000"/>
                      </a:solidFill>
                      <a:prstDash val="dash"/>
                      <a:round/>
                      <a:headEnd len="sm" w="sm" type="none"/>
                      <a:tailEnd len="sm" w="sm" type="none"/>
                    </a:lnB>
                    <a:solidFill>
                      <a:srgbClr val="FFE599"/>
                    </a:solidFill>
                  </a:tcPr>
                </a:tc>
              </a:tr>
              <a:tr h="489675">
                <a:tc>
                  <a:txBody>
                    <a:bodyPr>
                      <a:noAutofit/>
                    </a:bodyPr>
                    <a:lstStyle/>
                    <a:p>
                      <a:pPr indent="0" lvl="0" marL="0" rtl="0" algn="l">
                        <a:spcBef>
                          <a:spcPts val="0"/>
                        </a:spcBef>
                        <a:spcAft>
                          <a:spcPts val="0"/>
                        </a:spcAft>
                        <a:buNone/>
                      </a:pPr>
                      <a:r>
                        <a:rPr lang="en">
                          <a:latin typeface="Cairo"/>
                          <a:ea typeface="Cairo"/>
                          <a:cs typeface="Cairo"/>
                          <a:sym typeface="Cairo"/>
                        </a:rPr>
                        <a:t> &lt; 30 µm</a:t>
                      </a:r>
                      <a:endParaRPr>
                        <a:latin typeface="Cairo"/>
                        <a:ea typeface="Cairo"/>
                        <a:cs typeface="Cairo"/>
                        <a:sym typeface="Cairo"/>
                      </a:endParaRPr>
                    </a:p>
                  </a:txBody>
                  <a:tcPr marT="91425" marB="91425" marR="91425" marL="91425">
                    <a:lnL cap="flat" cmpd="sng" w="9525">
                      <a:solidFill>
                        <a:srgbClr val="000000"/>
                      </a:solidFill>
                      <a:prstDash val="dash"/>
                      <a:round/>
                      <a:headEnd len="sm" w="sm" type="none"/>
                      <a:tailEnd len="sm" w="sm" type="none"/>
                    </a:lnL>
                    <a:lnR cap="flat" cmpd="sng" w="9525">
                      <a:solidFill>
                        <a:srgbClr val="000000"/>
                      </a:solidFill>
                      <a:prstDash val="dash"/>
                      <a:round/>
                      <a:headEnd len="sm" w="sm" type="none"/>
                      <a:tailEnd len="sm" w="sm" type="none"/>
                    </a:lnR>
                    <a:lnT cap="flat" cmpd="sng" w="9525">
                      <a:solidFill>
                        <a:srgbClr val="000000"/>
                      </a:solidFill>
                      <a:prstDash val="dash"/>
                      <a:round/>
                      <a:headEnd len="sm" w="sm" type="none"/>
                      <a:tailEnd len="sm" w="sm" type="none"/>
                    </a:lnT>
                    <a:lnB cap="flat" cmpd="sng" w="9525">
                      <a:solidFill>
                        <a:srgbClr val="000000"/>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latin typeface="Cairo"/>
                          <a:ea typeface="Cairo"/>
                          <a:cs typeface="Cairo"/>
                          <a:sym typeface="Cairo"/>
                        </a:rPr>
                        <a:t> 31-40 µm</a:t>
                      </a:r>
                      <a:endParaRPr>
                        <a:latin typeface="Cairo"/>
                        <a:ea typeface="Cairo"/>
                        <a:cs typeface="Cairo"/>
                        <a:sym typeface="Cairo"/>
                      </a:endParaRPr>
                    </a:p>
                  </a:txBody>
                  <a:tcPr marT="91425" marB="91425" marR="91425" marL="91425">
                    <a:lnL cap="flat" cmpd="sng" w="9525">
                      <a:solidFill>
                        <a:srgbClr val="000000"/>
                      </a:solidFill>
                      <a:prstDash val="dash"/>
                      <a:round/>
                      <a:headEnd len="sm" w="sm" type="none"/>
                      <a:tailEnd len="sm" w="sm" type="none"/>
                    </a:lnL>
                    <a:lnR cap="flat" cmpd="sng" w="9525">
                      <a:solidFill>
                        <a:srgbClr val="000000"/>
                      </a:solidFill>
                      <a:prstDash val="dash"/>
                      <a:round/>
                      <a:headEnd len="sm" w="sm" type="none"/>
                      <a:tailEnd len="sm" w="sm" type="none"/>
                    </a:lnR>
                    <a:lnT cap="flat" cmpd="sng" w="9525">
                      <a:solidFill>
                        <a:srgbClr val="000000"/>
                      </a:solidFill>
                      <a:prstDash val="dash"/>
                      <a:round/>
                      <a:headEnd len="sm" w="sm" type="none"/>
                      <a:tailEnd len="sm" w="sm" type="none"/>
                    </a:lnT>
                    <a:lnB cap="flat" cmpd="sng" w="9525">
                      <a:solidFill>
                        <a:srgbClr val="000000"/>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latin typeface="Cairo"/>
                          <a:ea typeface="Cairo"/>
                          <a:cs typeface="Cairo"/>
                          <a:sym typeface="Cairo"/>
                        </a:rPr>
                        <a:t> &gt; 40 µm </a:t>
                      </a:r>
                      <a:endParaRPr>
                        <a:latin typeface="Cairo"/>
                        <a:ea typeface="Cairo"/>
                        <a:cs typeface="Cairo"/>
                        <a:sym typeface="Cairo"/>
                      </a:endParaRPr>
                    </a:p>
                  </a:txBody>
                  <a:tcPr marT="91425" marB="91425" marR="91425" marL="91425">
                    <a:lnL cap="flat" cmpd="sng" w="9525">
                      <a:solidFill>
                        <a:srgbClr val="000000"/>
                      </a:solidFill>
                      <a:prstDash val="dash"/>
                      <a:round/>
                      <a:headEnd len="sm" w="sm" type="none"/>
                      <a:tailEnd len="sm" w="sm" type="none"/>
                    </a:lnL>
                    <a:lnR cap="flat" cmpd="sng" w="9525">
                      <a:solidFill>
                        <a:srgbClr val="000000"/>
                      </a:solidFill>
                      <a:prstDash val="dash"/>
                      <a:round/>
                      <a:headEnd len="sm" w="sm" type="none"/>
                      <a:tailEnd len="sm" w="sm" type="none"/>
                    </a:lnR>
                    <a:lnT cap="flat" cmpd="sng" w="9525">
                      <a:solidFill>
                        <a:srgbClr val="000000"/>
                      </a:solidFill>
                      <a:prstDash val="dash"/>
                      <a:round/>
                      <a:headEnd len="sm" w="sm" type="none"/>
                      <a:tailEnd len="sm" w="sm" type="none"/>
                    </a:lnT>
                    <a:lnB cap="flat" cmpd="sng" w="9525">
                      <a:solidFill>
                        <a:srgbClr val="000000"/>
                      </a:solidFill>
                      <a:prstDash val="dash"/>
                      <a:round/>
                      <a:headEnd len="sm" w="sm" type="none"/>
                      <a:tailEnd len="sm" w="sm" type="none"/>
                    </a:lnB>
                  </a:tcPr>
                </a:tc>
              </a:tr>
              <a:tr h="546050">
                <a:tc gridSpan="2">
                  <a:txBody>
                    <a:bodyPr>
                      <a:noAutofit/>
                    </a:bodyPr>
                    <a:lstStyle/>
                    <a:p>
                      <a:pPr indent="0" lvl="0" marL="0" rtl="0" algn="l">
                        <a:spcBef>
                          <a:spcPts val="0"/>
                        </a:spcBef>
                        <a:spcAft>
                          <a:spcPts val="0"/>
                        </a:spcAft>
                        <a:buNone/>
                      </a:pPr>
                      <a:r>
                        <a:rPr lang="en">
                          <a:latin typeface="Cairo"/>
                          <a:ea typeface="Cairo"/>
                          <a:cs typeface="Cairo"/>
                          <a:sym typeface="Cairo"/>
                        </a:rPr>
                        <a:t>Nociceptors</a:t>
                      </a:r>
                      <a:endParaRPr>
                        <a:latin typeface="Cairo"/>
                        <a:ea typeface="Cairo"/>
                        <a:cs typeface="Cairo"/>
                        <a:sym typeface="Cairo"/>
                      </a:endParaRPr>
                    </a:p>
                  </a:txBody>
                  <a:tcPr marT="91425" marB="91425" marR="91425" marL="91425">
                    <a:lnL cap="flat" cmpd="sng" w="9525">
                      <a:solidFill>
                        <a:srgbClr val="000000"/>
                      </a:solidFill>
                      <a:prstDash val="dash"/>
                      <a:round/>
                      <a:headEnd len="sm" w="sm" type="none"/>
                      <a:tailEnd len="sm" w="sm" type="none"/>
                    </a:lnL>
                    <a:lnR cap="flat" cmpd="sng" w="9525">
                      <a:solidFill>
                        <a:srgbClr val="000000"/>
                      </a:solidFill>
                      <a:prstDash val="dash"/>
                      <a:round/>
                      <a:headEnd len="sm" w="sm" type="none"/>
                      <a:tailEnd len="sm" w="sm" type="none"/>
                    </a:lnR>
                    <a:lnT cap="flat" cmpd="sng" w="9525">
                      <a:solidFill>
                        <a:srgbClr val="000000"/>
                      </a:solidFill>
                      <a:prstDash val="dash"/>
                      <a:round/>
                      <a:headEnd len="sm" w="sm" type="none"/>
                      <a:tailEnd len="sm" w="sm" type="none"/>
                    </a:lnT>
                    <a:lnB cap="flat" cmpd="sng" w="9525">
                      <a:solidFill>
                        <a:srgbClr val="000000"/>
                      </a:solidFill>
                      <a:prstDash val="dash"/>
                      <a:round/>
                      <a:headEnd len="sm" w="sm" type="none"/>
                      <a:tailEnd len="sm" w="sm" type="none"/>
                    </a:lnB>
                  </a:tcPr>
                </a:tc>
                <a:tc hMerge="1"/>
                <a:tc>
                  <a:txBody>
                    <a:bodyPr>
                      <a:noAutofit/>
                    </a:bodyPr>
                    <a:lstStyle/>
                    <a:p>
                      <a:pPr indent="0" lvl="0" marL="0" rtl="0" algn="l">
                        <a:spcBef>
                          <a:spcPts val="0"/>
                        </a:spcBef>
                        <a:spcAft>
                          <a:spcPts val="0"/>
                        </a:spcAft>
                        <a:buNone/>
                      </a:pPr>
                      <a:r>
                        <a:rPr lang="en">
                          <a:latin typeface="Cairo"/>
                          <a:ea typeface="Cairo"/>
                          <a:cs typeface="Cairo"/>
                          <a:sym typeface="Cairo"/>
                        </a:rPr>
                        <a:t>Non-Nociceptors</a:t>
                      </a:r>
                      <a:endParaRPr>
                        <a:latin typeface="Cairo"/>
                        <a:ea typeface="Cairo"/>
                        <a:cs typeface="Cairo"/>
                        <a:sym typeface="Cairo"/>
                      </a:endParaRPr>
                    </a:p>
                    <a:p>
                      <a:pPr indent="0" lvl="0" marL="0" rtl="0" algn="l">
                        <a:spcBef>
                          <a:spcPts val="0"/>
                        </a:spcBef>
                        <a:spcAft>
                          <a:spcPts val="0"/>
                        </a:spcAft>
                        <a:buNone/>
                      </a:pPr>
                      <a:r>
                        <a:rPr lang="en">
                          <a:solidFill>
                            <a:srgbClr val="999999"/>
                          </a:solidFill>
                          <a:latin typeface="Cairo"/>
                          <a:ea typeface="Cairo"/>
                          <a:cs typeface="Cairo"/>
                          <a:sym typeface="Cairo"/>
                        </a:rPr>
                        <a:t>      “Polymodal”</a:t>
                      </a:r>
                      <a:endParaRPr>
                        <a:solidFill>
                          <a:srgbClr val="999999"/>
                        </a:solidFill>
                        <a:latin typeface="Cairo"/>
                        <a:ea typeface="Cairo"/>
                        <a:cs typeface="Cairo"/>
                        <a:sym typeface="Cairo"/>
                      </a:endParaRPr>
                    </a:p>
                  </a:txBody>
                  <a:tcPr marT="91425" marB="91425" marR="91425" marL="91425">
                    <a:lnL cap="flat" cmpd="sng" w="9525">
                      <a:solidFill>
                        <a:srgbClr val="000000"/>
                      </a:solidFill>
                      <a:prstDash val="dash"/>
                      <a:round/>
                      <a:headEnd len="sm" w="sm" type="none"/>
                      <a:tailEnd len="sm" w="sm" type="none"/>
                    </a:lnL>
                    <a:lnR cap="flat" cmpd="sng" w="9525">
                      <a:solidFill>
                        <a:srgbClr val="000000"/>
                      </a:solidFill>
                      <a:prstDash val="dash"/>
                      <a:round/>
                      <a:headEnd len="sm" w="sm" type="none"/>
                      <a:tailEnd len="sm" w="sm" type="none"/>
                    </a:lnR>
                    <a:lnT cap="flat" cmpd="sng" w="9525">
                      <a:solidFill>
                        <a:srgbClr val="000000"/>
                      </a:solidFill>
                      <a:prstDash val="dash"/>
                      <a:round/>
                      <a:headEnd len="sm" w="sm" type="none"/>
                      <a:tailEnd len="sm" w="sm" type="none"/>
                    </a:lnT>
                    <a:lnB cap="flat" cmpd="sng" w="9525">
                      <a:solidFill>
                        <a:srgbClr val="000000"/>
                      </a:solidFill>
                      <a:prstDash val="dash"/>
                      <a:round/>
                      <a:headEnd len="sm" w="sm" type="none"/>
                      <a:tailEnd len="sm" w="sm" type="none"/>
                    </a:lnB>
                  </a:tcPr>
                </a:tc>
              </a:tr>
            </a:tbl>
          </a:graphicData>
        </a:graphic>
      </p:graphicFrame>
      <p:pic>
        <p:nvPicPr>
          <p:cNvPr id="250" name="Google Shape;250;p35"/>
          <p:cNvPicPr preferRelativeResize="0"/>
          <p:nvPr/>
        </p:nvPicPr>
        <p:blipFill>
          <a:blip r:embed="rId4">
            <a:alphaModFix/>
          </a:blip>
          <a:stretch>
            <a:fillRect/>
          </a:stretch>
        </p:blipFill>
        <p:spPr>
          <a:xfrm>
            <a:off x="2070276" y="7477425"/>
            <a:ext cx="3079200" cy="1949750"/>
          </a:xfrm>
          <a:prstGeom prst="rect">
            <a:avLst/>
          </a:prstGeom>
          <a:noFill/>
          <a:ln>
            <a:noFill/>
          </a:ln>
        </p:spPr>
      </p:pic>
      <p:sp>
        <p:nvSpPr>
          <p:cNvPr id="251" name="Google Shape;251;p35"/>
          <p:cNvSpPr txBox="1"/>
          <p:nvPr/>
        </p:nvSpPr>
        <p:spPr>
          <a:xfrm>
            <a:off x="1300290" y="4449241"/>
            <a:ext cx="1695900" cy="3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rPr>
              <a:t>    In dorsal column </a:t>
            </a:r>
            <a:endParaRPr sz="1200">
              <a:solidFill>
                <a:srgbClr val="666666"/>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