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 showSpecialPlsOnTitleSld="0">
  <p:sldMasterIdLst>
    <p:sldMasterId id="2147483672" r:id="rId5"/>
    <p:sldMasterId id="2147483673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</p:sldIdLst>
  <p:sldSz cy="9902950" cx="6858000"/>
  <p:notesSz cx="6858000" cy="9144000"/>
  <p:embeddedFontLst>
    <p:embeddedFont>
      <p:font typeface="Dosis"/>
      <p:regular r:id="rId20"/>
      <p:bold r:id="rId21"/>
    </p:embeddedFont>
    <p:embeddedFont>
      <p:font typeface="Economica"/>
      <p:regular r:id="rId22"/>
      <p:bold r:id="rId23"/>
      <p:italic r:id="rId24"/>
      <p:boldItalic r:id="rId25"/>
    </p:embeddedFont>
    <p:embeddedFont>
      <p:font typeface="Cairo"/>
      <p:regular r:id="rId26"/>
      <p:bold r:id="rId27"/>
    </p:embeddedFont>
    <p:embeddedFont>
      <p:font typeface="Josefin Sans"/>
      <p:regular r:id="rId28"/>
      <p:bold r:id="rId29"/>
      <p:italic r:id="rId30"/>
      <p:boldItalic r:id="rId31"/>
    </p:embeddedFont>
    <p:embeddedFont>
      <p:font typeface="Philosopher"/>
      <p:regular r:id="rId32"/>
      <p:bold r:id="rId33"/>
      <p:italic r:id="rId34"/>
      <p:boldItalic r:id="rId35"/>
    </p:embeddedFont>
    <p:embeddedFont>
      <p:font typeface="Comfortaa"/>
      <p:regular r:id="rId36"/>
      <p:bold r:id="rId37"/>
    </p:embeddedFont>
    <p:embeddedFont>
      <p:font typeface="Open Sans"/>
      <p:regular r:id="rId38"/>
      <p:bold r:id="rId39"/>
      <p:italic r:id="rId40"/>
      <p:boldItalic r:id="rId4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119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E7ACDA04-4B8D-48AC-963C-66FADD81B2C4}">
  <a:tblStyle styleId="{E7ACDA04-4B8D-48AC-963C-66FADD81B2C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119" orient="horz"/>
        <p:guide pos="216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OpenSans-italic.fntdata"/><Relationship Id="rId20" Type="http://schemas.openxmlformats.org/officeDocument/2006/relationships/font" Target="fonts/Dosis-regular.fntdata"/><Relationship Id="rId41" Type="http://schemas.openxmlformats.org/officeDocument/2006/relationships/font" Target="fonts/OpenSans-boldItalic.fntdata"/><Relationship Id="rId22" Type="http://schemas.openxmlformats.org/officeDocument/2006/relationships/font" Target="fonts/Economica-regular.fntdata"/><Relationship Id="rId21" Type="http://schemas.openxmlformats.org/officeDocument/2006/relationships/font" Target="fonts/Dosis-bold.fntdata"/><Relationship Id="rId24" Type="http://schemas.openxmlformats.org/officeDocument/2006/relationships/font" Target="fonts/Economica-italic.fntdata"/><Relationship Id="rId23" Type="http://schemas.openxmlformats.org/officeDocument/2006/relationships/font" Target="fonts/Economica-bold.fntdata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2.xml"/><Relationship Id="rId26" Type="http://schemas.openxmlformats.org/officeDocument/2006/relationships/font" Target="fonts/Cairo-regular.fntdata"/><Relationship Id="rId25" Type="http://schemas.openxmlformats.org/officeDocument/2006/relationships/font" Target="fonts/Economica-boldItalic.fntdata"/><Relationship Id="rId28" Type="http://schemas.openxmlformats.org/officeDocument/2006/relationships/font" Target="fonts/JosefinSans-regular.fntdata"/><Relationship Id="rId27" Type="http://schemas.openxmlformats.org/officeDocument/2006/relationships/font" Target="fonts/Cairo-bold.fntdata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29" Type="http://schemas.openxmlformats.org/officeDocument/2006/relationships/font" Target="fonts/JosefinSans-bold.fntdata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31" Type="http://schemas.openxmlformats.org/officeDocument/2006/relationships/font" Target="fonts/JosefinSans-boldItalic.fntdata"/><Relationship Id="rId30" Type="http://schemas.openxmlformats.org/officeDocument/2006/relationships/font" Target="fonts/JosefinSans-italic.fntdata"/><Relationship Id="rId11" Type="http://schemas.openxmlformats.org/officeDocument/2006/relationships/slide" Target="slides/slide4.xml"/><Relationship Id="rId33" Type="http://schemas.openxmlformats.org/officeDocument/2006/relationships/font" Target="fonts/Philosopher-bold.fntdata"/><Relationship Id="rId10" Type="http://schemas.openxmlformats.org/officeDocument/2006/relationships/slide" Target="slides/slide3.xml"/><Relationship Id="rId32" Type="http://schemas.openxmlformats.org/officeDocument/2006/relationships/font" Target="fonts/Philosopher-regular.fntdata"/><Relationship Id="rId13" Type="http://schemas.openxmlformats.org/officeDocument/2006/relationships/slide" Target="slides/slide6.xml"/><Relationship Id="rId35" Type="http://schemas.openxmlformats.org/officeDocument/2006/relationships/font" Target="fonts/Philosopher-boldItalic.fntdata"/><Relationship Id="rId12" Type="http://schemas.openxmlformats.org/officeDocument/2006/relationships/slide" Target="slides/slide5.xml"/><Relationship Id="rId34" Type="http://schemas.openxmlformats.org/officeDocument/2006/relationships/font" Target="fonts/Philosopher-italic.fntdata"/><Relationship Id="rId15" Type="http://schemas.openxmlformats.org/officeDocument/2006/relationships/slide" Target="slides/slide8.xml"/><Relationship Id="rId37" Type="http://schemas.openxmlformats.org/officeDocument/2006/relationships/font" Target="fonts/Comfortaa-bold.fntdata"/><Relationship Id="rId14" Type="http://schemas.openxmlformats.org/officeDocument/2006/relationships/slide" Target="slides/slide7.xml"/><Relationship Id="rId36" Type="http://schemas.openxmlformats.org/officeDocument/2006/relationships/font" Target="fonts/Comfortaa-regular.fntdata"/><Relationship Id="rId17" Type="http://schemas.openxmlformats.org/officeDocument/2006/relationships/slide" Target="slides/slide10.xml"/><Relationship Id="rId39" Type="http://schemas.openxmlformats.org/officeDocument/2006/relationships/font" Target="fonts/OpenSans-bold.fntdata"/><Relationship Id="rId16" Type="http://schemas.openxmlformats.org/officeDocument/2006/relationships/slide" Target="slides/slide9.xml"/><Relationship Id="rId38" Type="http://schemas.openxmlformats.org/officeDocument/2006/relationships/font" Target="fonts/OpenSans-regular.fntdata"/><Relationship Id="rId19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241990" y="685800"/>
            <a:ext cx="2374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3b10a4e21ca2df5f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g3b10a4e21ca2df5f_0:notes"/>
          <p:cNvSpPr/>
          <p:nvPr>
            <p:ph idx="2" type="sldImg"/>
          </p:nvPr>
        </p:nvSpPr>
        <p:spPr>
          <a:xfrm>
            <a:off x="1142521" y="685800"/>
            <a:ext cx="4573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77e863885360fb11_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4" name="Google Shape;264;g77e863885360fb11_65:notes"/>
          <p:cNvSpPr/>
          <p:nvPr>
            <p:ph idx="2" type="sldImg"/>
          </p:nvPr>
        </p:nvSpPr>
        <p:spPr>
          <a:xfrm>
            <a:off x="1142521" y="685800"/>
            <a:ext cx="4573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77e863885360fb11_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6" name="Google Shape;276;g77e863885360fb11_71:notes"/>
          <p:cNvSpPr/>
          <p:nvPr>
            <p:ph idx="2" type="sldImg"/>
          </p:nvPr>
        </p:nvSpPr>
        <p:spPr>
          <a:xfrm>
            <a:off x="1142521" y="685800"/>
            <a:ext cx="4573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51fe6b973946424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7" name="Google Shape;287;g51fe6b973946424_0:notes"/>
          <p:cNvSpPr/>
          <p:nvPr>
            <p:ph idx="2" type="sldImg"/>
          </p:nvPr>
        </p:nvSpPr>
        <p:spPr>
          <a:xfrm>
            <a:off x="1142521" y="685800"/>
            <a:ext cx="4573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77e863885360fb11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g77e863885360fb11_35:notes"/>
          <p:cNvSpPr/>
          <p:nvPr>
            <p:ph idx="2" type="sldImg"/>
          </p:nvPr>
        </p:nvSpPr>
        <p:spPr>
          <a:xfrm>
            <a:off x="1142521" y="685800"/>
            <a:ext cx="4573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608ef6761aea735f_0:notes"/>
          <p:cNvSpPr/>
          <p:nvPr>
            <p:ph idx="2" type="sldImg"/>
          </p:nvPr>
        </p:nvSpPr>
        <p:spPr>
          <a:xfrm>
            <a:off x="2241990" y="685800"/>
            <a:ext cx="2374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608ef6761aea735f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77e863885360fb11_1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g77e863885360fb11_108:notes"/>
          <p:cNvSpPr/>
          <p:nvPr>
            <p:ph idx="2" type="sldImg"/>
          </p:nvPr>
        </p:nvSpPr>
        <p:spPr>
          <a:xfrm>
            <a:off x="1142521" y="685800"/>
            <a:ext cx="4573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77e863885360fb11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g77e863885360fb11_47:notes"/>
          <p:cNvSpPr/>
          <p:nvPr>
            <p:ph idx="2" type="sldImg"/>
          </p:nvPr>
        </p:nvSpPr>
        <p:spPr>
          <a:xfrm>
            <a:off x="1142521" y="685800"/>
            <a:ext cx="4573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77e863885360fb11_1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6" name="Google Shape;216;g77e863885360fb11_102:notes"/>
          <p:cNvSpPr/>
          <p:nvPr>
            <p:ph idx="2" type="sldImg"/>
          </p:nvPr>
        </p:nvSpPr>
        <p:spPr>
          <a:xfrm>
            <a:off x="1142521" y="685800"/>
            <a:ext cx="4573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77e863885360fb11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3" name="Google Shape;233;g77e863885360fb11_53:notes"/>
          <p:cNvSpPr/>
          <p:nvPr>
            <p:ph idx="2" type="sldImg"/>
          </p:nvPr>
        </p:nvSpPr>
        <p:spPr>
          <a:xfrm>
            <a:off x="1142521" y="685800"/>
            <a:ext cx="4573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77e863885360fb11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6" name="Google Shape;246;g77e863885360fb11_59:notes"/>
          <p:cNvSpPr/>
          <p:nvPr>
            <p:ph idx="2" type="sldImg"/>
          </p:nvPr>
        </p:nvSpPr>
        <p:spPr>
          <a:xfrm>
            <a:off x="1142521" y="685800"/>
            <a:ext cx="4573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3389c8fc64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5" name="Google Shape;255;g3389c8fc64_0_16:notes"/>
          <p:cNvSpPr/>
          <p:nvPr>
            <p:ph idx="2" type="sldImg"/>
          </p:nvPr>
        </p:nvSpPr>
        <p:spPr>
          <a:xfrm>
            <a:off x="1142521" y="685800"/>
            <a:ext cx="4573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flipH="1">
            <a:off x="5830559" y="126399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rgbClr val="2C50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1" name="Google Shape;11;p2"/>
          <p:cNvSpPr/>
          <p:nvPr/>
        </p:nvSpPr>
        <p:spPr>
          <a:xfrm flipH="1" rot="10800000">
            <a:off x="165688" y="7570195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rgbClr val="2C50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2" name="Google Shape;12;p2"/>
          <p:cNvSpPr txBox="1"/>
          <p:nvPr>
            <p:ph type="ctrTitle"/>
          </p:nvPr>
        </p:nvSpPr>
        <p:spPr>
          <a:xfrm>
            <a:off x="2283525" y="2780672"/>
            <a:ext cx="2290800" cy="2959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2283525" y="6000455"/>
            <a:ext cx="2290800" cy="13503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1"/>
          <p:cNvSpPr/>
          <p:nvPr/>
        </p:nvSpPr>
        <p:spPr>
          <a:xfrm>
            <a:off x="0" y="9714652"/>
            <a:ext cx="6858000" cy="18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1"/>
          <p:cNvSpPr txBox="1"/>
          <p:nvPr>
            <p:ph hasCustomPrompt="1" type="title"/>
          </p:nvPr>
        </p:nvSpPr>
        <p:spPr>
          <a:xfrm>
            <a:off x="233775" y="1842784"/>
            <a:ext cx="6390300" cy="409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6" name="Google Shape;56;p11"/>
          <p:cNvSpPr txBox="1"/>
          <p:nvPr>
            <p:ph idx="1" type="body"/>
          </p:nvPr>
        </p:nvSpPr>
        <p:spPr>
          <a:xfrm>
            <a:off x="233775" y="6087903"/>
            <a:ext cx="6390300" cy="2063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7" name="Google Shape;57;p11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2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/>
          <p:nvPr/>
        </p:nvSpPr>
        <p:spPr>
          <a:xfrm flipH="1">
            <a:off x="5830559" y="126399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  <a:effectLst>
            <a:outerShdw blurRad="57150" rotWithShape="0" algn="bl" dir="5400000" dist="19050">
              <a:srgbClr val="434343">
                <a:alpha val="50000"/>
              </a:srgbClr>
            </a:outerShdw>
          </a:effectLst>
        </p:spPr>
      </p:sp>
      <p:sp>
        <p:nvSpPr>
          <p:cNvPr id="66" name="Google Shape;66;p14"/>
          <p:cNvSpPr txBox="1"/>
          <p:nvPr>
            <p:ph type="ctrTitle"/>
          </p:nvPr>
        </p:nvSpPr>
        <p:spPr>
          <a:xfrm>
            <a:off x="2283525" y="2780672"/>
            <a:ext cx="2290800" cy="2959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67" name="Google Shape;67;p14"/>
          <p:cNvSpPr txBox="1"/>
          <p:nvPr>
            <p:ph idx="1" type="subTitle"/>
          </p:nvPr>
        </p:nvSpPr>
        <p:spPr>
          <a:xfrm>
            <a:off x="2283525" y="6000455"/>
            <a:ext cx="2290800" cy="13503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68" name="Google Shape;68;p14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5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71" name="Google Shape;71;p15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72" name="Google Shape;72;p15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73" name="Google Shape;73;p15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4" name="Google Shape;74;p15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Objective number or name…...</a:t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75" name="Google Shape;75;p15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2">
  <p:cSld name="SECTION_HEADER_2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6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78" name="Google Shape;78;p16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79" name="Google Shape;79;p16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80" name="Google Shape;80;p16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1" name="Google Shape;81;p16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hello</a:t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82" name="Google Shape;82;p16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1">
  <p:cSld name="SECTION_HEADER_1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7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85" name="Google Shape;85;p17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86" name="Google Shape;86;p17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87" name="Google Shape;87;p17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8" name="Google Shape;88;p17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hi</a:t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89" name="Google Shape;89;p17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8"/>
          <p:cNvSpPr/>
          <p:nvPr/>
        </p:nvSpPr>
        <p:spPr>
          <a:xfrm>
            <a:off x="0" y="9714652"/>
            <a:ext cx="6858000" cy="18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18"/>
          <p:cNvSpPr txBox="1"/>
          <p:nvPr>
            <p:ph type="title"/>
          </p:nvPr>
        </p:nvSpPr>
        <p:spPr>
          <a:xfrm>
            <a:off x="233775" y="608261"/>
            <a:ext cx="6390300" cy="1600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93" name="Google Shape;93;p18"/>
          <p:cNvSpPr txBox="1"/>
          <p:nvPr>
            <p:ph idx="1" type="body"/>
          </p:nvPr>
        </p:nvSpPr>
        <p:spPr>
          <a:xfrm>
            <a:off x="233775" y="2358966"/>
            <a:ext cx="6390300" cy="6457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94" name="Google Shape;94;p18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9"/>
          <p:cNvSpPr txBox="1"/>
          <p:nvPr>
            <p:ph type="title"/>
          </p:nvPr>
        </p:nvSpPr>
        <p:spPr>
          <a:xfrm>
            <a:off x="233775" y="608261"/>
            <a:ext cx="6390300" cy="1600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97" name="Google Shape;97;p19"/>
          <p:cNvSpPr txBox="1"/>
          <p:nvPr>
            <p:ph idx="1" type="body"/>
          </p:nvPr>
        </p:nvSpPr>
        <p:spPr>
          <a:xfrm>
            <a:off x="233775" y="2358966"/>
            <a:ext cx="3000000" cy="6457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98" name="Google Shape;98;p19"/>
          <p:cNvSpPr txBox="1"/>
          <p:nvPr>
            <p:ph idx="2" type="body"/>
          </p:nvPr>
        </p:nvSpPr>
        <p:spPr>
          <a:xfrm>
            <a:off x="3624300" y="2358966"/>
            <a:ext cx="3000000" cy="6457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99" name="Google Shape;99;p19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0"/>
          <p:cNvSpPr txBox="1"/>
          <p:nvPr>
            <p:ph type="title"/>
          </p:nvPr>
        </p:nvSpPr>
        <p:spPr>
          <a:xfrm>
            <a:off x="233775" y="608261"/>
            <a:ext cx="6390300" cy="1600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02" name="Google Shape;102;p20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1"/>
          <p:cNvSpPr txBox="1"/>
          <p:nvPr>
            <p:ph type="title"/>
          </p:nvPr>
        </p:nvSpPr>
        <p:spPr>
          <a:xfrm>
            <a:off x="233775" y="1069715"/>
            <a:ext cx="2106000" cy="14550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05" name="Google Shape;105;p21"/>
          <p:cNvSpPr txBox="1"/>
          <p:nvPr>
            <p:ph idx="1" type="body"/>
          </p:nvPr>
        </p:nvSpPr>
        <p:spPr>
          <a:xfrm>
            <a:off x="233775" y="2694311"/>
            <a:ext cx="2106000" cy="5361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06" name="Google Shape;106;p21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7" name="Google Shape;17;p3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8" name="Google Shape;18;p3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0" name="Google Shape;20;p3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Objective number or name…...</a:t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21" name="Google Shape;21;p3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2"/>
          <p:cNvSpPr/>
          <p:nvPr/>
        </p:nvSpPr>
        <p:spPr>
          <a:xfrm>
            <a:off x="0" y="9714652"/>
            <a:ext cx="6858000" cy="18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" name="Google Shape;109;p22"/>
          <p:cNvSpPr txBox="1"/>
          <p:nvPr>
            <p:ph type="title"/>
          </p:nvPr>
        </p:nvSpPr>
        <p:spPr>
          <a:xfrm>
            <a:off x="367688" y="866689"/>
            <a:ext cx="4409100" cy="787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10" name="Google Shape;110;p22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3"/>
          <p:cNvSpPr/>
          <p:nvPr/>
        </p:nvSpPr>
        <p:spPr>
          <a:xfrm>
            <a:off x="3429000" y="-48"/>
            <a:ext cx="3429000" cy="9903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13" name="Google Shape;113;p23"/>
          <p:cNvCxnSpPr/>
          <p:nvPr/>
        </p:nvCxnSpPr>
        <p:spPr>
          <a:xfrm>
            <a:off x="3772256" y="8655334"/>
            <a:ext cx="351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14" name="Google Shape;114;p23"/>
          <p:cNvSpPr txBox="1"/>
          <p:nvPr>
            <p:ph type="title"/>
          </p:nvPr>
        </p:nvSpPr>
        <p:spPr>
          <a:xfrm>
            <a:off x="199125" y="1789164"/>
            <a:ext cx="3033900" cy="34389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15" name="Google Shape;115;p23"/>
          <p:cNvSpPr txBox="1"/>
          <p:nvPr>
            <p:ph idx="1" type="subTitle"/>
          </p:nvPr>
        </p:nvSpPr>
        <p:spPr>
          <a:xfrm>
            <a:off x="199125" y="5331248"/>
            <a:ext cx="3033900" cy="3030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116" name="Google Shape;116;p23"/>
          <p:cNvSpPr txBox="1"/>
          <p:nvPr>
            <p:ph idx="2" type="body"/>
          </p:nvPr>
        </p:nvSpPr>
        <p:spPr>
          <a:xfrm>
            <a:off x="3704625" y="1394326"/>
            <a:ext cx="2877600" cy="7114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7" name="Google Shape;117;p23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4"/>
          <p:cNvSpPr txBox="1"/>
          <p:nvPr>
            <p:ph idx="1" type="body"/>
          </p:nvPr>
        </p:nvSpPr>
        <p:spPr>
          <a:xfrm>
            <a:off x="239625" y="8122835"/>
            <a:ext cx="4499100" cy="11529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</a:lstStyle>
          <a:p/>
        </p:txBody>
      </p:sp>
      <p:sp>
        <p:nvSpPr>
          <p:cNvPr id="120" name="Google Shape;120;p24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5"/>
          <p:cNvSpPr/>
          <p:nvPr/>
        </p:nvSpPr>
        <p:spPr>
          <a:xfrm>
            <a:off x="0" y="9714652"/>
            <a:ext cx="6858000" cy="18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p25"/>
          <p:cNvSpPr txBox="1"/>
          <p:nvPr>
            <p:ph hasCustomPrompt="1" type="title"/>
          </p:nvPr>
        </p:nvSpPr>
        <p:spPr>
          <a:xfrm>
            <a:off x="233775" y="1842784"/>
            <a:ext cx="6390300" cy="409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24" name="Google Shape;124;p25"/>
          <p:cNvSpPr txBox="1"/>
          <p:nvPr>
            <p:ph idx="1" type="body"/>
          </p:nvPr>
        </p:nvSpPr>
        <p:spPr>
          <a:xfrm>
            <a:off x="233775" y="6087903"/>
            <a:ext cx="6390300" cy="2063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25" name="Google Shape;125;p25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6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"/>
          <p:cNvSpPr/>
          <p:nvPr/>
        </p:nvSpPr>
        <p:spPr>
          <a:xfrm>
            <a:off x="0" y="9714652"/>
            <a:ext cx="6858000" cy="18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" name="Google Shape;24;p4"/>
          <p:cNvSpPr txBox="1"/>
          <p:nvPr>
            <p:ph type="title"/>
          </p:nvPr>
        </p:nvSpPr>
        <p:spPr>
          <a:xfrm>
            <a:off x="233775" y="608261"/>
            <a:ext cx="6390300" cy="1600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" type="body"/>
          </p:nvPr>
        </p:nvSpPr>
        <p:spPr>
          <a:xfrm>
            <a:off x="233775" y="2358966"/>
            <a:ext cx="6390300" cy="6457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/>
          <p:nvPr>
            <p:ph type="title"/>
          </p:nvPr>
        </p:nvSpPr>
        <p:spPr>
          <a:xfrm>
            <a:off x="233775" y="608261"/>
            <a:ext cx="6390300" cy="1600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9" name="Google Shape;29;p5"/>
          <p:cNvSpPr txBox="1"/>
          <p:nvPr>
            <p:ph idx="1" type="body"/>
          </p:nvPr>
        </p:nvSpPr>
        <p:spPr>
          <a:xfrm>
            <a:off x="233775" y="2358966"/>
            <a:ext cx="3000000" cy="6457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0" name="Google Shape;30;p5"/>
          <p:cNvSpPr txBox="1"/>
          <p:nvPr>
            <p:ph idx="2" type="body"/>
          </p:nvPr>
        </p:nvSpPr>
        <p:spPr>
          <a:xfrm>
            <a:off x="3624300" y="2358966"/>
            <a:ext cx="3000000" cy="6457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5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 txBox="1"/>
          <p:nvPr>
            <p:ph type="title"/>
          </p:nvPr>
        </p:nvSpPr>
        <p:spPr>
          <a:xfrm>
            <a:off x="233775" y="608261"/>
            <a:ext cx="6390300" cy="1600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34" name="Google Shape;34;p6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 txBox="1"/>
          <p:nvPr>
            <p:ph type="title"/>
          </p:nvPr>
        </p:nvSpPr>
        <p:spPr>
          <a:xfrm>
            <a:off x="233775" y="1069715"/>
            <a:ext cx="2106000" cy="14550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37" name="Google Shape;37;p7"/>
          <p:cNvSpPr txBox="1"/>
          <p:nvPr>
            <p:ph idx="1" type="body"/>
          </p:nvPr>
        </p:nvSpPr>
        <p:spPr>
          <a:xfrm>
            <a:off x="233775" y="2694311"/>
            <a:ext cx="2106000" cy="5361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8" name="Google Shape;38;p7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8"/>
          <p:cNvSpPr/>
          <p:nvPr/>
        </p:nvSpPr>
        <p:spPr>
          <a:xfrm>
            <a:off x="0" y="9714652"/>
            <a:ext cx="6858000" cy="18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" name="Google Shape;41;p8"/>
          <p:cNvSpPr txBox="1"/>
          <p:nvPr>
            <p:ph type="title"/>
          </p:nvPr>
        </p:nvSpPr>
        <p:spPr>
          <a:xfrm>
            <a:off x="367688" y="866689"/>
            <a:ext cx="4409100" cy="787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42" name="Google Shape;42;p8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9"/>
          <p:cNvSpPr/>
          <p:nvPr/>
        </p:nvSpPr>
        <p:spPr>
          <a:xfrm>
            <a:off x="3429000" y="-48"/>
            <a:ext cx="3429000" cy="9903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5" name="Google Shape;45;p9"/>
          <p:cNvCxnSpPr/>
          <p:nvPr/>
        </p:nvCxnSpPr>
        <p:spPr>
          <a:xfrm>
            <a:off x="3772256" y="8655334"/>
            <a:ext cx="351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6" name="Google Shape;46;p9"/>
          <p:cNvSpPr txBox="1"/>
          <p:nvPr>
            <p:ph type="title"/>
          </p:nvPr>
        </p:nvSpPr>
        <p:spPr>
          <a:xfrm>
            <a:off x="199125" y="1789164"/>
            <a:ext cx="3033900" cy="34389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47" name="Google Shape;47;p9"/>
          <p:cNvSpPr txBox="1"/>
          <p:nvPr>
            <p:ph idx="1" type="subTitle"/>
          </p:nvPr>
        </p:nvSpPr>
        <p:spPr>
          <a:xfrm>
            <a:off x="199125" y="5331248"/>
            <a:ext cx="3033900" cy="3030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48" name="Google Shape;48;p9"/>
          <p:cNvSpPr txBox="1"/>
          <p:nvPr>
            <p:ph idx="2" type="body"/>
          </p:nvPr>
        </p:nvSpPr>
        <p:spPr>
          <a:xfrm>
            <a:off x="3704625" y="1394326"/>
            <a:ext cx="2877600" cy="7114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9" name="Google Shape;49;p9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 txBox="1"/>
          <p:nvPr>
            <p:ph idx="1" type="body"/>
          </p:nvPr>
        </p:nvSpPr>
        <p:spPr>
          <a:xfrm>
            <a:off x="239625" y="8122835"/>
            <a:ext cx="4499100" cy="11529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</a:lstStyle>
          <a:p/>
        </p:txBody>
      </p:sp>
      <p:sp>
        <p:nvSpPr>
          <p:cNvPr id="52" name="Google Shape;52;p10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1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luxe">
    <p:bg>
      <p:bgPr>
        <a:gradFill>
          <a:gsLst>
            <a:gs pos="0">
              <a:srgbClr val="FFFFFF"/>
            </a:gs>
            <a:gs pos="100000">
              <a:srgbClr val="F3F3F3"/>
            </a:gs>
          </a:gsLst>
          <a:lin ang="5400700" scaled="0"/>
        </a:gra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33775" y="608261"/>
            <a:ext cx="6390300" cy="1600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33775" y="2358966"/>
            <a:ext cx="6390300" cy="645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osefin Sans"/>
              <a:buChar char="●"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○"/>
              <a:defRPr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conomica"/>
              <a:buChar char="■"/>
              <a:defRPr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luxe">
    <p:bg>
      <p:bgPr>
        <a:gradFill>
          <a:gsLst>
            <a:gs pos="0">
              <a:srgbClr val="FFFFFF"/>
            </a:gs>
            <a:gs pos="100000">
              <a:srgbClr val="F3F3F3"/>
            </a:gs>
          </a:gsLst>
          <a:lin ang="5400700" scaled="0"/>
        </a:grad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3"/>
          <p:cNvSpPr txBox="1"/>
          <p:nvPr>
            <p:ph type="title"/>
          </p:nvPr>
        </p:nvSpPr>
        <p:spPr>
          <a:xfrm>
            <a:off x="233775" y="608261"/>
            <a:ext cx="6390300" cy="1600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62" name="Google Shape;62;p13"/>
          <p:cNvSpPr txBox="1"/>
          <p:nvPr>
            <p:ph idx="1" type="body"/>
          </p:nvPr>
        </p:nvSpPr>
        <p:spPr>
          <a:xfrm>
            <a:off x="233775" y="2358966"/>
            <a:ext cx="6390300" cy="645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osefin Sans"/>
              <a:buChar char="●"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○"/>
              <a:defRPr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conomica"/>
              <a:buChar char="■"/>
              <a:defRPr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63" name="Google Shape;63;p13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2.jpg"/><Relationship Id="rId5" Type="http://schemas.openxmlformats.org/officeDocument/2006/relationships/image" Target="../media/image21.png"/><Relationship Id="rId6" Type="http://schemas.openxmlformats.org/officeDocument/2006/relationships/hyperlink" Target="https://docs.google.com/presentation/d/1R8CEhz73qen_9MBqvOKC-VDcrBEXPTix3-poWY3aNyM" TargetMode="Externa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3.jpg"/><Relationship Id="rId4" Type="http://schemas.openxmlformats.org/officeDocument/2006/relationships/image" Target="../media/image15.jpg"/><Relationship Id="rId5" Type="http://schemas.openxmlformats.org/officeDocument/2006/relationships/image" Target="../media/image17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6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1.jpg"/><Relationship Id="rId4" Type="http://schemas.openxmlformats.org/officeDocument/2006/relationships/hyperlink" Target="https://youtu.be/8IhN6T3mT04" TargetMode="External"/><Relationship Id="rId5" Type="http://schemas.openxmlformats.org/officeDocument/2006/relationships/image" Target="../media/image20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Relationship Id="rId4" Type="http://schemas.openxmlformats.org/officeDocument/2006/relationships/image" Target="../media/image9.png"/><Relationship Id="rId5" Type="http://schemas.openxmlformats.org/officeDocument/2006/relationships/image" Target="../media/image14.jpg"/><Relationship Id="rId6" Type="http://schemas.openxmlformats.org/officeDocument/2006/relationships/image" Target="../media/image7.png"/><Relationship Id="rId7" Type="http://schemas.openxmlformats.org/officeDocument/2006/relationships/image" Target="../media/image18.jpg"/><Relationship Id="rId8" Type="http://schemas.openxmlformats.org/officeDocument/2006/relationships/image" Target="../media/image19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jpg"/><Relationship Id="rId4" Type="http://schemas.openxmlformats.org/officeDocument/2006/relationships/image" Target="../media/image22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jpg"/><Relationship Id="rId4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Google Shape;132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" y="405236"/>
            <a:ext cx="1569150" cy="602825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27"/>
          <p:cNvSpPr txBox="1"/>
          <p:nvPr/>
        </p:nvSpPr>
        <p:spPr>
          <a:xfrm flipH="1" rot="5400000">
            <a:off x="5235000" y="3689025"/>
            <a:ext cx="3048600" cy="2217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434343">
                <a:alpha val="50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2C5072"/>
                </a:solidFill>
                <a:latin typeface="Cairo"/>
                <a:ea typeface="Cairo"/>
                <a:cs typeface="Cairo"/>
                <a:sym typeface="Cairo"/>
              </a:rPr>
              <a:t>28th </a:t>
            </a:r>
            <a:r>
              <a:rPr b="1" lang="en">
                <a:solidFill>
                  <a:srgbClr val="2C5072"/>
                </a:solidFill>
                <a:latin typeface="Cairo"/>
                <a:ea typeface="Cairo"/>
                <a:cs typeface="Cairo"/>
                <a:sym typeface="Cairo"/>
              </a:rPr>
              <a:t>Lecture  ∣ The Physiology Team</a:t>
            </a:r>
            <a:endParaRPr b="1">
              <a:solidFill>
                <a:srgbClr val="2C5072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134" name="Google Shape;134;p27"/>
          <p:cNvSpPr/>
          <p:nvPr/>
        </p:nvSpPr>
        <p:spPr>
          <a:xfrm>
            <a:off x="-1115118" y="4709756"/>
            <a:ext cx="2786700" cy="366300"/>
          </a:xfrm>
          <a:prstGeom prst="roundRect">
            <a:avLst>
              <a:gd fmla="val 50000" name="adj"/>
            </a:avLst>
          </a:prstGeom>
          <a:solidFill>
            <a:srgbClr val="134F5C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    </a:t>
            </a:r>
            <a:r>
              <a:rPr b="1" lang="en" sz="1600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rPr>
              <a:t>Objectives</a:t>
            </a:r>
            <a:r>
              <a:rPr b="1" lang="en" sz="1600">
                <a:solidFill>
                  <a:srgbClr val="FFFFFF"/>
                </a:solidFill>
                <a:latin typeface="Courier New"/>
                <a:ea typeface="Courier New"/>
                <a:cs typeface="Courier New"/>
                <a:sym typeface="Courier New"/>
              </a:rPr>
              <a:t>:</a:t>
            </a:r>
            <a:endParaRPr sz="1600">
              <a:solidFill>
                <a:srgbClr val="FFFFFF"/>
              </a:solidFill>
            </a:endParaRPr>
          </a:p>
        </p:txBody>
      </p:sp>
      <p:cxnSp>
        <p:nvCxnSpPr>
          <p:cNvPr id="135" name="Google Shape;135;p27"/>
          <p:cNvCxnSpPr/>
          <p:nvPr/>
        </p:nvCxnSpPr>
        <p:spPr>
          <a:xfrm>
            <a:off x="3355240" y="126479"/>
            <a:ext cx="2494200" cy="300"/>
          </a:xfrm>
          <a:prstGeom prst="straightConnector1">
            <a:avLst/>
          </a:prstGeom>
          <a:noFill/>
          <a:ln cap="flat" cmpd="sng" w="28575">
            <a:solidFill>
              <a:srgbClr val="073763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434343">
                <a:alpha val="50000"/>
              </a:srgbClr>
            </a:outerShdw>
          </a:effectLst>
        </p:spPr>
      </p:cxnSp>
      <p:sp>
        <p:nvSpPr>
          <p:cNvPr id="136" name="Google Shape;136;p27"/>
          <p:cNvSpPr txBox="1"/>
          <p:nvPr/>
        </p:nvSpPr>
        <p:spPr>
          <a:xfrm>
            <a:off x="1466932" y="3965987"/>
            <a:ext cx="5486400" cy="6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p27"/>
          <p:cNvSpPr/>
          <p:nvPr/>
        </p:nvSpPr>
        <p:spPr>
          <a:xfrm flipH="1">
            <a:off x="4682100" y="9553450"/>
            <a:ext cx="2175900" cy="349500"/>
          </a:xfrm>
          <a:prstGeom prst="homePlate">
            <a:avLst>
              <a:gd fmla="val 50000" name="adj"/>
            </a:avLst>
          </a:prstGeom>
          <a:solidFill>
            <a:srgbClr val="0C343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FFFFFF"/>
                </a:solidFill>
                <a:latin typeface="Cairo"/>
                <a:ea typeface="Cairo"/>
                <a:cs typeface="Cairo"/>
                <a:sym typeface="Cairo"/>
              </a:rPr>
              <a:t>وَأَن لَّيْسَ لِلْإِنسَانِ إِلَّا مَا سَعَىٰ </a:t>
            </a:r>
            <a:endParaRPr sz="1300">
              <a:solidFill>
                <a:srgbClr val="FFFFFF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138" name="Google Shape;138;p27"/>
          <p:cNvSpPr/>
          <p:nvPr/>
        </p:nvSpPr>
        <p:spPr>
          <a:xfrm>
            <a:off x="4795800" y="8498625"/>
            <a:ext cx="1948500" cy="932100"/>
          </a:xfrm>
          <a:prstGeom prst="round2DiagRect">
            <a:avLst>
              <a:gd fmla="val 16667" name="adj1"/>
              <a:gd fmla="val 50000" name="adj2"/>
            </a:avLst>
          </a:prstGeom>
          <a:solidFill>
            <a:srgbClr val="F3F3F3"/>
          </a:solidFill>
          <a:ln cap="flat" cmpd="sng" w="28575">
            <a:solidFill>
              <a:srgbClr val="45818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2"/>
                </a:solidFill>
                <a:latin typeface="Cairo"/>
                <a:ea typeface="Cairo"/>
                <a:cs typeface="Cairo"/>
                <a:sym typeface="Cairo"/>
              </a:rPr>
              <a:t>Colour index: </a:t>
            </a:r>
            <a:endParaRPr>
              <a:solidFill>
                <a:schemeClr val="accent2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Font typeface="Cairo"/>
              <a:buChar char="●"/>
            </a:pPr>
            <a:r>
              <a:rPr lang="en" sz="1300">
                <a:solidFill>
                  <a:schemeClr val="accent3"/>
                </a:solidFill>
                <a:latin typeface="Cairo"/>
                <a:ea typeface="Cairo"/>
                <a:cs typeface="Cairo"/>
                <a:sym typeface="Cairo"/>
              </a:rPr>
              <a:t>important</a:t>
            </a:r>
            <a:r>
              <a:rPr lang="en" sz="1300">
                <a:latin typeface="Cairo"/>
                <a:ea typeface="Cairo"/>
                <a:cs typeface="Cairo"/>
                <a:sym typeface="Cairo"/>
              </a:rPr>
              <a:t> </a:t>
            </a:r>
            <a:endParaRPr sz="1300">
              <a:latin typeface="Cairo"/>
              <a:ea typeface="Cairo"/>
              <a:cs typeface="Cairo"/>
              <a:sym typeface="Cair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"/>
              <a:buFont typeface="Cairo"/>
              <a:buChar char="●"/>
            </a:pPr>
            <a:r>
              <a:rPr lang="en" sz="1300">
                <a:solidFill>
                  <a:schemeClr val="accent3"/>
                </a:solidFill>
                <a:latin typeface="Cairo"/>
                <a:ea typeface="Cairo"/>
                <a:cs typeface="Cairo"/>
                <a:sym typeface="Cairo"/>
              </a:rPr>
              <a:t>Numbers</a:t>
            </a:r>
            <a:endParaRPr sz="1300">
              <a:solidFill>
                <a:schemeClr val="accent3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"/>
              <a:buFont typeface="Cairo"/>
              <a:buChar char="●"/>
            </a:pPr>
            <a:r>
              <a:rPr lang="en" sz="1300">
                <a:solidFill>
                  <a:schemeClr val="accent3"/>
                </a:solidFill>
                <a:latin typeface="Cairo"/>
                <a:ea typeface="Cairo"/>
                <a:cs typeface="Cairo"/>
                <a:sym typeface="Cairo"/>
              </a:rPr>
              <a:t>Extra</a:t>
            </a:r>
            <a:endParaRPr>
              <a:solidFill>
                <a:schemeClr val="accent3"/>
              </a:solidFill>
            </a:endParaRPr>
          </a:p>
        </p:txBody>
      </p:sp>
      <p:sp>
        <p:nvSpPr>
          <p:cNvPr id="139" name="Google Shape;139;p27"/>
          <p:cNvSpPr/>
          <p:nvPr/>
        </p:nvSpPr>
        <p:spPr>
          <a:xfrm>
            <a:off x="5086628" y="9005695"/>
            <a:ext cx="174000" cy="157500"/>
          </a:xfrm>
          <a:prstGeom prst="ellipse">
            <a:avLst/>
          </a:prstGeom>
          <a:solidFill>
            <a:srgbClr val="FFE5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" name="Google Shape;140;p27"/>
          <p:cNvSpPr/>
          <p:nvPr/>
        </p:nvSpPr>
        <p:spPr>
          <a:xfrm>
            <a:off x="5086628" y="8804803"/>
            <a:ext cx="174000" cy="157500"/>
          </a:xfrm>
          <a:prstGeom prst="ellipse">
            <a:avLst/>
          </a:prstGeom>
          <a:solidFill>
            <a:srgbClr val="EA99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1" name="Google Shape;141;p27"/>
          <p:cNvSpPr/>
          <p:nvPr/>
        </p:nvSpPr>
        <p:spPr>
          <a:xfrm>
            <a:off x="5086628" y="9206595"/>
            <a:ext cx="174000" cy="157500"/>
          </a:xfrm>
          <a:prstGeom prst="ellipse">
            <a:avLst/>
          </a:prstGeom>
          <a:solidFill>
            <a:srgbClr val="C9DAF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42" name="Google Shape;142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10200" y="202976"/>
            <a:ext cx="1106100" cy="972757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27"/>
          <p:cNvSpPr txBox="1"/>
          <p:nvPr/>
        </p:nvSpPr>
        <p:spPr>
          <a:xfrm>
            <a:off x="91926" y="3952711"/>
            <a:ext cx="49947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rgbClr val="073763"/>
                </a:solidFill>
                <a:latin typeface="Philosopher"/>
                <a:ea typeface="Philosopher"/>
                <a:cs typeface="Philosopher"/>
                <a:sym typeface="Philosopher"/>
              </a:rPr>
              <a:t>Pain Modulation </a:t>
            </a:r>
            <a:endParaRPr b="1" sz="2300"/>
          </a:p>
        </p:txBody>
      </p:sp>
      <p:sp>
        <p:nvSpPr>
          <p:cNvPr id="144" name="Google Shape;144;p27"/>
          <p:cNvSpPr/>
          <p:nvPr/>
        </p:nvSpPr>
        <p:spPr>
          <a:xfrm>
            <a:off x="-1157991" y="7984674"/>
            <a:ext cx="2786700" cy="366300"/>
          </a:xfrm>
          <a:prstGeom prst="roundRect">
            <a:avLst>
              <a:gd fmla="val 50000" name="adj"/>
            </a:avLst>
          </a:prstGeom>
          <a:solidFill>
            <a:srgbClr val="134F5C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    </a:t>
            </a:r>
            <a:r>
              <a:rPr b="1" lang="en" sz="1600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rPr>
              <a:t>Done by :</a:t>
            </a:r>
            <a:endParaRPr sz="1600">
              <a:solidFill>
                <a:srgbClr val="FFFFFF"/>
              </a:solidFill>
            </a:endParaRPr>
          </a:p>
        </p:txBody>
      </p:sp>
      <p:pic>
        <p:nvPicPr>
          <p:cNvPr id="145" name="Google Shape;145;p2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507775" y="1547000"/>
            <a:ext cx="2959350" cy="2872599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27"/>
          <p:cNvSpPr txBox="1"/>
          <p:nvPr/>
        </p:nvSpPr>
        <p:spPr>
          <a:xfrm>
            <a:off x="0" y="8325904"/>
            <a:ext cx="4994700" cy="122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Cairo"/>
              <a:buChar char="❖"/>
            </a:pPr>
            <a:r>
              <a:rPr lang="en">
                <a:solidFill>
                  <a:srgbClr val="073763"/>
                </a:solidFill>
                <a:latin typeface="Cairo"/>
                <a:ea typeface="Cairo"/>
                <a:cs typeface="Cairo"/>
                <a:sym typeface="Cairo"/>
              </a:rPr>
              <a:t>Team leaders: </a:t>
            </a:r>
            <a:r>
              <a:rPr lang="en" sz="1200">
                <a:solidFill>
                  <a:srgbClr val="073763"/>
                </a:solidFill>
                <a:latin typeface="Cairo"/>
                <a:ea typeface="Cairo"/>
                <a:cs typeface="Cairo"/>
                <a:sym typeface="Cairo"/>
              </a:rPr>
              <a:t>Fatima Balsharaf , Rahaf Alshammari,</a:t>
            </a:r>
            <a:endParaRPr sz="1200">
              <a:solidFill>
                <a:srgbClr val="073763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073763"/>
                </a:solidFill>
                <a:latin typeface="Cairo"/>
                <a:ea typeface="Cairo"/>
                <a:cs typeface="Cairo"/>
                <a:sym typeface="Cairo"/>
              </a:rPr>
              <a:t>                      Abdulelah Aldossari, Ali Alammari. </a:t>
            </a:r>
            <a:endParaRPr>
              <a:solidFill>
                <a:srgbClr val="073763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❖"/>
            </a:pPr>
            <a:r>
              <a:rPr lang="en">
                <a:solidFill>
                  <a:srgbClr val="073763"/>
                </a:solidFill>
                <a:latin typeface="Cairo"/>
                <a:ea typeface="Cairo"/>
                <a:cs typeface="Cairo"/>
                <a:sym typeface="Cairo"/>
              </a:rPr>
              <a:t>Team members: </a:t>
            </a:r>
            <a:r>
              <a:rPr lang="en">
                <a:solidFill>
                  <a:srgbClr val="0B5394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">
                <a:solidFill>
                  <a:srgbClr val="073763"/>
                </a:solidFill>
                <a:latin typeface="Cairo"/>
                <a:ea typeface="Cairo"/>
                <a:cs typeface="Cairo"/>
                <a:sym typeface="Cairo"/>
              </a:rPr>
              <a:t>Renad alsuelmi,Abdullah Alzaid,Esra’a alnazzawi,Haifa Alessa, </a:t>
            </a:r>
            <a:r>
              <a:rPr lang="en">
                <a:solidFill>
                  <a:srgbClr val="073763"/>
                </a:solidFill>
                <a:latin typeface="Cairo"/>
                <a:ea typeface="Cairo"/>
                <a:cs typeface="Cairo"/>
                <a:sym typeface="Cairo"/>
              </a:rPr>
              <a:t>Ebtesam Almutairi ,Ahad AlGrain</a:t>
            </a:r>
            <a:endParaRPr>
              <a:solidFill>
                <a:srgbClr val="073763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Cairo"/>
              <a:buChar char="❖"/>
            </a:pPr>
            <a:r>
              <a:rPr lang="en">
                <a:solidFill>
                  <a:srgbClr val="073763"/>
                </a:solidFill>
                <a:latin typeface="Cairo"/>
                <a:ea typeface="Cairo"/>
                <a:cs typeface="Cairo"/>
                <a:sym typeface="Cairo"/>
              </a:rPr>
              <a:t>Special thanks for drawings : Lubna - Aloufi</a:t>
            </a:r>
            <a:endParaRPr>
              <a:solidFill>
                <a:srgbClr val="073763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147" name="Google Shape;147;p27"/>
          <p:cNvSpPr txBox="1"/>
          <p:nvPr/>
        </p:nvSpPr>
        <p:spPr>
          <a:xfrm>
            <a:off x="681800" y="5204675"/>
            <a:ext cx="5700000" cy="237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Cairo"/>
              <a:buChar char="❖"/>
            </a:pPr>
            <a:r>
              <a:rPr b="1" i="1" lang="en">
                <a:solidFill>
                  <a:srgbClr val="073763"/>
                </a:solidFill>
                <a:latin typeface="Cairo"/>
                <a:ea typeface="Cairo"/>
                <a:cs typeface="Cairo"/>
                <a:sym typeface="Cairo"/>
              </a:rPr>
              <a:t>Intensity of the pain can be altered by various extrinsic and intrinsic mechanisms</a:t>
            </a:r>
            <a:endParaRPr b="1" i="1">
              <a:solidFill>
                <a:srgbClr val="073763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Cairo"/>
              <a:buChar char="❖"/>
            </a:pPr>
            <a:r>
              <a:rPr b="1" i="1" lang="en">
                <a:solidFill>
                  <a:srgbClr val="073763"/>
                </a:solidFill>
                <a:latin typeface="Cairo"/>
                <a:ea typeface="Cairo"/>
                <a:cs typeface="Cairo"/>
                <a:sym typeface="Cairo"/>
              </a:rPr>
              <a:t>know gate-control hypothesis(spinal modulation )and role of body’s own morphines, the opioid peptides</a:t>
            </a:r>
            <a:endParaRPr b="1" i="1">
              <a:solidFill>
                <a:srgbClr val="073763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Cairo"/>
              <a:buChar char="❖"/>
            </a:pPr>
            <a:r>
              <a:rPr b="1" i="1" lang="en">
                <a:solidFill>
                  <a:srgbClr val="073763"/>
                </a:solidFill>
                <a:latin typeface="Cairo"/>
                <a:ea typeface="Cairo"/>
                <a:cs typeface="Cairo"/>
                <a:sym typeface="Cairo"/>
              </a:rPr>
              <a:t>Supra spinal modulation (Special pain control</a:t>
            </a:r>
            <a:br>
              <a:rPr b="1" i="1" lang="en">
                <a:solidFill>
                  <a:srgbClr val="073763"/>
                </a:solidFill>
                <a:latin typeface="Cairo"/>
                <a:ea typeface="Cairo"/>
                <a:cs typeface="Cairo"/>
                <a:sym typeface="Cairo"/>
              </a:rPr>
            </a:br>
            <a:r>
              <a:rPr b="1" i="1" lang="en">
                <a:solidFill>
                  <a:srgbClr val="073763"/>
                </a:solidFill>
                <a:latin typeface="Cairo"/>
                <a:ea typeface="Cairo"/>
                <a:cs typeface="Cairo"/>
                <a:sym typeface="Cairo"/>
              </a:rPr>
              <a:t>analgesic system).</a:t>
            </a:r>
            <a:endParaRPr b="1" i="1">
              <a:solidFill>
                <a:srgbClr val="073763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Cairo"/>
              <a:buChar char="❖"/>
            </a:pPr>
            <a:r>
              <a:rPr b="1" i="1" lang="en">
                <a:solidFill>
                  <a:srgbClr val="073763"/>
                </a:solidFill>
                <a:latin typeface="Cairo"/>
                <a:ea typeface="Cairo"/>
                <a:cs typeface="Cairo"/>
                <a:sym typeface="Cairo"/>
              </a:rPr>
              <a:t>know about opioid receptors and are formed in the mid brain, brainstem and spinal cord.</a:t>
            </a:r>
            <a:endParaRPr b="1" i="1">
              <a:solidFill>
                <a:srgbClr val="073763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Cairo"/>
              <a:buChar char="❖"/>
            </a:pPr>
            <a:r>
              <a:rPr b="1" lang="en">
                <a:solidFill>
                  <a:srgbClr val="073763"/>
                </a:solidFill>
                <a:latin typeface="Cairo"/>
                <a:ea typeface="Cairo"/>
                <a:cs typeface="Cairo"/>
                <a:sym typeface="Cairo"/>
              </a:rPr>
              <a:t>Appreciate that pain can also be facilitated</a:t>
            </a:r>
            <a:endParaRPr b="1">
              <a:solidFill>
                <a:srgbClr val="073763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Font typeface="Cairo"/>
              <a:buChar char="❖"/>
            </a:pPr>
            <a:r>
              <a:rPr b="1" lang="en">
                <a:solidFill>
                  <a:srgbClr val="073763"/>
                </a:solidFill>
                <a:latin typeface="Cairo"/>
                <a:ea typeface="Cairo"/>
                <a:cs typeface="Cairo"/>
                <a:sym typeface="Cairo"/>
              </a:rPr>
              <a:t>Know the sites &amp; mechanism of  pain relief</a:t>
            </a:r>
            <a:br>
              <a:rPr b="1" lang="en">
                <a:solidFill>
                  <a:srgbClr val="073763"/>
                </a:solidFill>
                <a:latin typeface="Cairo"/>
                <a:ea typeface="Cairo"/>
                <a:cs typeface="Cairo"/>
                <a:sym typeface="Cairo"/>
              </a:rPr>
            </a:br>
            <a:endParaRPr b="1">
              <a:solidFill>
                <a:srgbClr val="073763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148" name="Google Shape;148;p27"/>
          <p:cNvSpPr txBox="1"/>
          <p:nvPr/>
        </p:nvSpPr>
        <p:spPr>
          <a:xfrm>
            <a:off x="963300" y="7617358"/>
            <a:ext cx="5894700" cy="60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000">
                <a:solidFill>
                  <a:srgbClr val="980000"/>
                </a:solidFill>
                <a:latin typeface="Cairo"/>
                <a:ea typeface="Cairo"/>
                <a:cs typeface="Cairo"/>
                <a:sym typeface="Cairo"/>
              </a:rPr>
              <a:t>Bold &amp; Italic objectives are included in the medical education guide</a:t>
            </a:r>
            <a:endParaRPr b="1" i="1" sz="1000"/>
          </a:p>
        </p:txBody>
      </p:sp>
      <p:sp>
        <p:nvSpPr>
          <p:cNvPr id="149" name="Google Shape;149;p27">
            <a:hlinkClick r:id="rId6"/>
          </p:cNvPr>
          <p:cNvSpPr txBox="1"/>
          <p:nvPr/>
        </p:nvSpPr>
        <p:spPr>
          <a:xfrm>
            <a:off x="-711321" y="9481750"/>
            <a:ext cx="2382900" cy="49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800" u="sng">
                <a:solidFill>
                  <a:srgbClr val="073763"/>
                </a:solidFill>
                <a:latin typeface="Economica"/>
                <a:ea typeface="Economica"/>
                <a:cs typeface="Economica"/>
                <a:sym typeface="Economica"/>
              </a:rPr>
              <a:t>Editing file </a:t>
            </a:r>
            <a:endParaRPr b="1" i="1" sz="1800" u="sng">
              <a:solidFill>
                <a:srgbClr val="073763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</p:spTree>
  </p:cSld>
  <p:clrMapOvr>
    <a:masterClrMapping/>
  </p:clrMapOvr>
  <mc:AlternateContent>
    <mc:Choice Requires="p14">
      <p:transition spd="slow" p14:dur="1000">
        <p:fade thruBlk="1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FFFFF"/>
        </a:solidFill>
      </p:bgPr>
    </p:bg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36"/>
          <p:cNvSpPr txBox="1"/>
          <p:nvPr/>
        </p:nvSpPr>
        <p:spPr>
          <a:xfrm flipH="1" rot="5400000">
            <a:off x="5235000" y="3689025"/>
            <a:ext cx="3048600" cy="22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2C5072"/>
                </a:solidFill>
                <a:latin typeface="Cairo"/>
                <a:ea typeface="Cairo"/>
                <a:cs typeface="Cairo"/>
                <a:sym typeface="Cairo"/>
              </a:rPr>
              <a:t>28th Lecture  ∣ The Physiology Team</a:t>
            </a:r>
            <a:endParaRPr b="1">
              <a:solidFill>
                <a:srgbClr val="2C5072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267" name="Google Shape;267;p36"/>
          <p:cNvSpPr txBox="1"/>
          <p:nvPr/>
        </p:nvSpPr>
        <p:spPr>
          <a:xfrm>
            <a:off x="206082" y="12"/>
            <a:ext cx="5486400" cy="32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800"/>
              <a:buFont typeface="Economica"/>
              <a:buChar char="❖"/>
            </a:pPr>
            <a:r>
              <a:rPr b="1" lang="en" sz="1800">
                <a:solidFill>
                  <a:srgbClr val="073763"/>
                </a:solidFill>
                <a:latin typeface="Economica"/>
                <a:ea typeface="Economica"/>
                <a:cs typeface="Economica"/>
                <a:sym typeface="Economica"/>
              </a:rPr>
              <a:t>Pain Facilitation </a:t>
            </a:r>
            <a:endParaRPr b="1" sz="1800">
              <a:solidFill>
                <a:srgbClr val="073763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sp>
        <p:nvSpPr>
          <p:cNvPr id="268" name="Google Shape;268;p36"/>
          <p:cNvSpPr txBox="1"/>
          <p:nvPr/>
        </p:nvSpPr>
        <p:spPr>
          <a:xfrm>
            <a:off x="206075" y="610325"/>
            <a:ext cx="6083400" cy="43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0B5394"/>
                </a:solidFill>
                <a:highlight>
                  <a:srgbClr val="A2C4C9"/>
                </a:highlight>
                <a:latin typeface="Economica"/>
                <a:ea typeface="Economica"/>
                <a:cs typeface="Economica"/>
                <a:sym typeface="Economica"/>
              </a:rPr>
              <a:t>Pain Facilitation: Peripheral Sensitization</a:t>
            </a:r>
            <a:endParaRPr sz="1800">
              <a:solidFill>
                <a:srgbClr val="0B5394"/>
              </a:solidFill>
              <a:highlight>
                <a:srgbClr val="A2C4C9"/>
              </a:highlight>
              <a:latin typeface="Economica"/>
              <a:ea typeface="Economica"/>
              <a:cs typeface="Economica"/>
              <a:sym typeface="Economica"/>
            </a:endParaRPr>
          </a:p>
        </p:txBody>
      </p:sp>
      <p:pic>
        <p:nvPicPr>
          <p:cNvPr id="269" name="Google Shape;269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195925"/>
            <a:ext cx="6181725" cy="2952750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36"/>
          <p:cNvSpPr txBox="1"/>
          <p:nvPr/>
        </p:nvSpPr>
        <p:spPr>
          <a:xfrm>
            <a:off x="206075" y="4148675"/>
            <a:ext cx="6083400" cy="277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15000"/>
              </a:lnSpc>
              <a:spcBef>
                <a:spcPts val="100"/>
              </a:spcBef>
              <a:spcAft>
                <a:spcPts val="0"/>
              </a:spcAft>
              <a:buSzPts val="1400"/>
              <a:buFont typeface="Cairo"/>
              <a:buChar char="➢"/>
            </a:pPr>
            <a:r>
              <a:rPr lang="en">
                <a:latin typeface="Cairo"/>
                <a:ea typeface="Cairo"/>
                <a:cs typeface="Cairo"/>
                <a:sym typeface="Cairo"/>
              </a:rPr>
              <a:t>Inflammatory mediators can directly activate nociceptors or cause their sensitization (decrease threshold)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15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15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0B5394"/>
                </a:solidFill>
                <a:highlight>
                  <a:srgbClr val="A2C4C9"/>
                </a:highlight>
                <a:latin typeface="Economica"/>
                <a:ea typeface="Economica"/>
                <a:cs typeface="Economica"/>
                <a:sym typeface="Economica"/>
              </a:rPr>
              <a:t>Pain Facilitation: Dis-inhibition</a:t>
            </a:r>
            <a:endParaRPr b="1" sz="1800">
              <a:solidFill>
                <a:srgbClr val="0B5394"/>
              </a:solidFill>
              <a:highlight>
                <a:srgbClr val="A2C4C9"/>
              </a:highlight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rtl="0" algn="l">
              <a:lnSpc>
                <a:spcPct val="115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0B5394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rtl="0" algn="l">
              <a:lnSpc>
                <a:spcPct val="115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pic>
        <p:nvPicPr>
          <p:cNvPr id="271" name="Google Shape;271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0738" y="5524800"/>
            <a:ext cx="2942275" cy="3646750"/>
          </a:xfrm>
          <a:prstGeom prst="rect">
            <a:avLst/>
          </a:prstGeom>
          <a:noFill/>
          <a:ln>
            <a:noFill/>
          </a:ln>
        </p:spPr>
      </p:pic>
      <p:sp>
        <p:nvSpPr>
          <p:cNvPr id="272" name="Google Shape;272;p36"/>
          <p:cNvSpPr txBox="1"/>
          <p:nvPr/>
        </p:nvSpPr>
        <p:spPr>
          <a:xfrm>
            <a:off x="3285275" y="6009675"/>
            <a:ext cx="3456000" cy="364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76000"/>
              </a:lnSpc>
              <a:spcBef>
                <a:spcPts val="30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">
                <a:latin typeface="Cairo"/>
                <a:ea typeface="Cairo"/>
                <a:cs typeface="Cairo"/>
                <a:sym typeface="Cairo"/>
              </a:rPr>
              <a:t>Pain transmission is controlled by  inhibitory interneurons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76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76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76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76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76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79000"/>
              </a:lnSpc>
              <a:spcBef>
                <a:spcPts val="20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">
                <a:latin typeface="Cairo"/>
                <a:ea typeface="Cairo"/>
                <a:cs typeface="Cairo"/>
                <a:sym typeface="Cairo"/>
              </a:rPr>
              <a:t>Loss of  these inhibitory  interneurons after excessive release  of  glutamate results in increased  excitability of  projection neurons (</a:t>
            </a:r>
            <a:r>
              <a:rPr lang="en" sz="800">
                <a:solidFill>
                  <a:srgbClr val="666666"/>
                </a:solidFill>
                <a:latin typeface="Cairo"/>
                <a:ea typeface="Cairo"/>
                <a:cs typeface="Cairo"/>
                <a:sym typeface="Cairo"/>
              </a:rPr>
              <a:t>second order neurons of spinothalamic tracts) </a:t>
            </a:r>
            <a:r>
              <a:rPr lang="en">
                <a:latin typeface="Cairo"/>
                <a:ea typeface="Cairo"/>
                <a:cs typeface="Cairo"/>
                <a:sym typeface="Cairo"/>
              </a:rPr>
              <a:t> and thus enhanced pain sensation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76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pic>
        <p:nvPicPr>
          <p:cNvPr id="273" name="Google Shape;273;p3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318675" y="4561974"/>
            <a:ext cx="2942250" cy="779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FFFFF"/>
        </a:solidFill>
      </p:bgPr>
    </p:bg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37"/>
          <p:cNvSpPr txBox="1"/>
          <p:nvPr/>
        </p:nvSpPr>
        <p:spPr>
          <a:xfrm flipH="1" rot="5400000">
            <a:off x="5235000" y="3689025"/>
            <a:ext cx="3048600" cy="22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2C5072"/>
                </a:solidFill>
                <a:latin typeface="Cairo"/>
                <a:ea typeface="Cairo"/>
                <a:cs typeface="Cairo"/>
                <a:sym typeface="Cairo"/>
              </a:rPr>
              <a:t>28th Lecture  ∣ The Physiology Team</a:t>
            </a:r>
            <a:endParaRPr b="1">
              <a:solidFill>
                <a:srgbClr val="2C5072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279" name="Google Shape;279;p37"/>
          <p:cNvSpPr txBox="1"/>
          <p:nvPr/>
        </p:nvSpPr>
        <p:spPr>
          <a:xfrm>
            <a:off x="70647" y="12"/>
            <a:ext cx="5486400" cy="32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0B5394"/>
              </a:buClr>
              <a:buSzPts val="1800"/>
              <a:buFont typeface="Economica"/>
              <a:buChar char="❖"/>
            </a:pPr>
            <a:r>
              <a:rPr b="1" lang="en" sz="1800">
                <a:solidFill>
                  <a:srgbClr val="0B5394"/>
                </a:solidFill>
                <a:latin typeface="Economica"/>
                <a:ea typeface="Economica"/>
                <a:cs typeface="Economica"/>
                <a:sym typeface="Economica"/>
              </a:rPr>
              <a:t>Neurotransmitters for Pain Modulation </a:t>
            </a:r>
            <a:endParaRPr b="1" sz="1800">
              <a:solidFill>
                <a:srgbClr val="0B5394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pic>
        <p:nvPicPr>
          <p:cNvPr id="280" name="Google Shape;280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6075" y="744150"/>
            <a:ext cx="3995750" cy="3617205"/>
          </a:xfrm>
          <a:prstGeom prst="rect">
            <a:avLst/>
          </a:prstGeom>
          <a:noFill/>
          <a:ln>
            <a:noFill/>
          </a:ln>
        </p:spPr>
      </p:pic>
      <p:sp>
        <p:nvSpPr>
          <p:cNvPr id="281" name="Google Shape;281;p37"/>
          <p:cNvSpPr txBox="1"/>
          <p:nvPr/>
        </p:nvSpPr>
        <p:spPr>
          <a:xfrm>
            <a:off x="4269025" y="387700"/>
            <a:ext cx="2068200" cy="128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 algn="l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Cairo"/>
              <a:buChar char="●"/>
            </a:pPr>
            <a:r>
              <a:rPr lang="en" sz="1600">
                <a:solidFill>
                  <a:srgbClr val="073763"/>
                </a:solidFill>
                <a:latin typeface="Cairo"/>
                <a:ea typeface="Cairo"/>
                <a:cs typeface="Cairo"/>
                <a:sym typeface="Cairo"/>
              </a:rPr>
              <a:t>Serotonin </a:t>
            </a:r>
            <a:endParaRPr sz="1600">
              <a:solidFill>
                <a:srgbClr val="073763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Cairo"/>
              <a:buChar char="●"/>
            </a:pPr>
            <a:r>
              <a:rPr lang="en" sz="1600">
                <a:solidFill>
                  <a:srgbClr val="073763"/>
                </a:solidFill>
                <a:latin typeface="Cairo"/>
                <a:ea typeface="Cairo"/>
                <a:cs typeface="Cairo"/>
                <a:sym typeface="Cairo"/>
              </a:rPr>
              <a:t> Noradrenaline</a:t>
            </a:r>
            <a:endParaRPr sz="1600">
              <a:solidFill>
                <a:srgbClr val="073763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Cairo"/>
              <a:buChar char="●"/>
            </a:pPr>
            <a:r>
              <a:rPr lang="en" sz="1600">
                <a:solidFill>
                  <a:srgbClr val="073763"/>
                </a:solidFill>
                <a:latin typeface="Cairo"/>
                <a:ea typeface="Cairo"/>
                <a:cs typeface="Cairo"/>
                <a:sym typeface="Cairo"/>
              </a:rPr>
              <a:t>Encephalin</a:t>
            </a:r>
            <a:endParaRPr sz="1600">
              <a:solidFill>
                <a:srgbClr val="073763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282" name="Google Shape;282;p37"/>
          <p:cNvSpPr txBox="1"/>
          <p:nvPr/>
        </p:nvSpPr>
        <p:spPr>
          <a:xfrm>
            <a:off x="4445838" y="1408975"/>
            <a:ext cx="2202600" cy="182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00">
                <a:latin typeface="Cairo"/>
                <a:ea typeface="Cairo"/>
                <a:cs typeface="Cairo"/>
                <a:sym typeface="Cairo"/>
              </a:rPr>
              <a:t>•The serotonergic and  noradrenergic neurons are  crucial in the supraspinal  modulation</a:t>
            </a:r>
            <a:endParaRPr sz="13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00">
                <a:latin typeface="Cairo"/>
                <a:ea typeface="Cairo"/>
                <a:cs typeface="Cairo"/>
                <a:sym typeface="Cairo"/>
              </a:rPr>
              <a:t>•Destroying these neurons with  neurotoxins blocks the their  analgesic actions</a:t>
            </a:r>
            <a:endParaRPr sz="13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283" name="Google Shape;283;p37"/>
          <p:cNvSpPr txBox="1"/>
          <p:nvPr/>
        </p:nvSpPr>
        <p:spPr>
          <a:xfrm>
            <a:off x="206075" y="4717037"/>
            <a:ext cx="5486400" cy="46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800"/>
              <a:buFont typeface="Economica"/>
              <a:buChar char="❖"/>
            </a:pPr>
            <a:r>
              <a:rPr lang="en" sz="1800">
                <a:solidFill>
                  <a:srgbClr val="073763"/>
                </a:solidFill>
                <a:latin typeface="Economica"/>
                <a:ea typeface="Economica"/>
                <a:cs typeface="Economica"/>
                <a:sym typeface="Economica"/>
              </a:rPr>
              <a:t>mechanism of  pain relief </a:t>
            </a:r>
            <a:endParaRPr b="1" sz="1800">
              <a:solidFill>
                <a:srgbClr val="073763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sp>
        <p:nvSpPr>
          <p:cNvPr id="284" name="Google Shape;284;p37"/>
          <p:cNvSpPr txBox="1"/>
          <p:nvPr/>
        </p:nvSpPr>
        <p:spPr>
          <a:xfrm>
            <a:off x="206075" y="5324170"/>
            <a:ext cx="6263700" cy="304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iro"/>
              <a:buChar char="●"/>
            </a:pPr>
            <a:r>
              <a:rPr lang="en" sz="1600">
                <a:latin typeface="Cairo"/>
                <a:ea typeface="Cairo"/>
                <a:cs typeface="Cairo"/>
                <a:sym typeface="Cairo"/>
              </a:rPr>
              <a:t>Block production of  inflammatory mediators .e.g. Aspirin &amp; nonsteroidal anti-inflammatories.</a:t>
            </a:r>
            <a:r>
              <a:rPr lang="en" sz="1600">
                <a:solidFill>
                  <a:srgbClr val="666666"/>
                </a:solidFill>
                <a:latin typeface="Cairo"/>
                <a:ea typeface="Cairo"/>
                <a:cs typeface="Cairo"/>
                <a:sym typeface="Cairo"/>
              </a:rPr>
              <a:t>They block prostaglandins.</a:t>
            </a:r>
            <a:endParaRPr sz="1600">
              <a:solidFill>
                <a:srgbClr val="666666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iro"/>
              <a:buChar char="●"/>
            </a:pPr>
            <a:r>
              <a:rPr lang="en" sz="1600">
                <a:latin typeface="Cairo"/>
                <a:ea typeface="Cairo"/>
                <a:cs typeface="Cairo"/>
                <a:sym typeface="Cairo"/>
              </a:rPr>
              <a:t>Exogenously administration of  opioid like drugs.</a:t>
            </a:r>
            <a:endParaRPr sz="1600">
              <a:latin typeface="Cairo"/>
              <a:ea typeface="Cairo"/>
              <a:cs typeface="Cairo"/>
              <a:sym typeface="Cairo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iro"/>
              <a:buChar char="●"/>
            </a:pPr>
            <a:r>
              <a:rPr lang="en" sz="1600">
                <a:latin typeface="Cairo"/>
                <a:ea typeface="Cairo"/>
                <a:cs typeface="Cairo"/>
                <a:sym typeface="Cairo"/>
              </a:rPr>
              <a:t>Sympathectomy can be useful.</a:t>
            </a:r>
            <a:endParaRPr sz="1600">
              <a:latin typeface="Cairo"/>
              <a:ea typeface="Cairo"/>
              <a:cs typeface="Cairo"/>
              <a:sym typeface="Cairo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iro"/>
              <a:buChar char="●"/>
            </a:pPr>
            <a:r>
              <a:rPr lang="en" sz="1600">
                <a:latin typeface="Cairo"/>
                <a:ea typeface="Cairo"/>
                <a:cs typeface="Cairo"/>
                <a:sym typeface="Cairo"/>
              </a:rPr>
              <a:t>Electrical stimulation of  the dorsal column.</a:t>
            </a:r>
            <a:endParaRPr sz="1600">
              <a:latin typeface="Cairo"/>
              <a:ea typeface="Cairo"/>
              <a:cs typeface="Cairo"/>
              <a:sym typeface="Cairo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iro"/>
              <a:buChar char="●"/>
            </a:pPr>
            <a:r>
              <a:rPr lang="en" sz="1600">
                <a:latin typeface="Cairo"/>
                <a:ea typeface="Cairo"/>
                <a:cs typeface="Cairo"/>
                <a:sym typeface="Cairo"/>
              </a:rPr>
              <a:t>Selective activation of  large diameter afferent fibers  by transcutaneous electrical nerve stimulation.</a:t>
            </a:r>
            <a:endParaRPr sz="1600">
              <a:latin typeface="Cairo"/>
              <a:ea typeface="Cairo"/>
              <a:cs typeface="Cairo"/>
              <a:sym typeface="Cairo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iro"/>
              <a:buChar char="●"/>
            </a:pPr>
            <a:r>
              <a:rPr lang="en" sz="1600">
                <a:latin typeface="Cairo"/>
                <a:ea typeface="Cairo"/>
                <a:cs typeface="Cairo"/>
                <a:sym typeface="Cairo"/>
              </a:rPr>
              <a:t>Stimulation of  brainstem sites or administration of  drugs which can modify serotoninergic or adrenergic  neurons e.g. antidepressants</a:t>
            </a:r>
            <a:endParaRPr sz="1600">
              <a:latin typeface="Cairo"/>
              <a:ea typeface="Cairo"/>
              <a:cs typeface="Cairo"/>
              <a:sym typeface="Cairo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FFFFF"/>
        </a:solidFill>
      </p:bgPr>
    </p:bg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38"/>
          <p:cNvSpPr txBox="1"/>
          <p:nvPr/>
        </p:nvSpPr>
        <p:spPr>
          <a:xfrm flipH="1" rot="5400000">
            <a:off x="5235000" y="3689025"/>
            <a:ext cx="3048600" cy="22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2C5072"/>
                </a:solidFill>
                <a:latin typeface="Cairo"/>
                <a:ea typeface="Cairo"/>
                <a:cs typeface="Cairo"/>
                <a:sym typeface="Cairo"/>
              </a:rPr>
              <a:t>28th </a:t>
            </a:r>
            <a:r>
              <a:rPr b="1" lang="en">
                <a:solidFill>
                  <a:srgbClr val="2C5072"/>
                </a:solidFill>
                <a:latin typeface="Cairo"/>
                <a:ea typeface="Cairo"/>
                <a:cs typeface="Cairo"/>
                <a:sym typeface="Cairo"/>
              </a:rPr>
              <a:t> Lecture  ∣ The Physiology Team</a:t>
            </a:r>
            <a:endParaRPr b="1">
              <a:solidFill>
                <a:srgbClr val="2C5072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290" name="Google Shape;290;p38"/>
          <p:cNvSpPr txBox="1"/>
          <p:nvPr/>
        </p:nvSpPr>
        <p:spPr>
          <a:xfrm>
            <a:off x="197850" y="935683"/>
            <a:ext cx="6462300" cy="46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iro"/>
                <a:ea typeface="Cairo"/>
                <a:cs typeface="Cairo"/>
                <a:sym typeface="Cairo"/>
              </a:rPr>
              <a:t>1. </a:t>
            </a:r>
            <a:r>
              <a:rPr b="1" lang="en">
                <a:latin typeface="Cairo"/>
                <a:ea typeface="Cairo"/>
                <a:cs typeface="Cairo"/>
                <a:sym typeface="Cairo"/>
              </a:rPr>
              <a:t>A 10-year-old boy cuts his finger with a pocketknife and immediately applies pressure to the damaged area with his other hand to partially alleviate the pain. Inhibition of pain signals by </a:t>
            </a:r>
            <a:r>
              <a:rPr b="1" lang="en" u="sng">
                <a:latin typeface="Cairo"/>
                <a:ea typeface="Cairo"/>
                <a:cs typeface="Cairo"/>
                <a:sym typeface="Cairo"/>
              </a:rPr>
              <a:t>tactile stimulation of the skin is mediated by which </a:t>
            </a:r>
            <a:r>
              <a:rPr b="1" lang="en">
                <a:latin typeface="Cairo"/>
                <a:ea typeface="Cairo"/>
                <a:cs typeface="Cairo"/>
                <a:sym typeface="Cairo"/>
              </a:rPr>
              <a:t>type of afferent neurons from mechanoreceptors?</a:t>
            </a:r>
            <a:endParaRPr b="1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iro"/>
                <a:ea typeface="Cairo"/>
                <a:cs typeface="Cairo"/>
                <a:sym typeface="Cairo"/>
              </a:rPr>
              <a:t> A)  α-type A.                B)  β-type A.                 C)  δ-type A.              D) Type  C</a:t>
            </a:r>
            <a:br>
              <a:rPr lang="en">
                <a:latin typeface="Cairo"/>
                <a:ea typeface="Cairo"/>
                <a:cs typeface="Cairo"/>
                <a:sym typeface="Cairo"/>
              </a:rPr>
            </a:b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iro"/>
                <a:ea typeface="Cairo"/>
                <a:cs typeface="Cairo"/>
                <a:sym typeface="Cairo"/>
              </a:rPr>
              <a:t>2. </a:t>
            </a:r>
            <a:r>
              <a:rPr b="1" lang="en">
                <a:latin typeface="Cairo"/>
                <a:ea typeface="Cairo"/>
                <a:cs typeface="Cairo"/>
                <a:sym typeface="Cairo"/>
              </a:rPr>
              <a:t>Stimulation of which brain area can </a:t>
            </a:r>
            <a:r>
              <a:rPr b="1" lang="en" u="sng">
                <a:latin typeface="Cairo"/>
                <a:ea typeface="Cairo"/>
                <a:cs typeface="Cairo"/>
                <a:sym typeface="Cairo"/>
              </a:rPr>
              <a:t>modulate</a:t>
            </a:r>
            <a:r>
              <a:rPr b="1" lang="en">
                <a:latin typeface="Cairo"/>
                <a:ea typeface="Cairo"/>
                <a:cs typeface="Cairo"/>
                <a:sym typeface="Cairo"/>
              </a:rPr>
              <a:t> the sensation of pain?</a:t>
            </a:r>
            <a:endParaRPr b="1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iro"/>
                <a:ea typeface="Cairo"/>
                <a:cs typeface="Cairo"/>
                <a:sym typeface="Cairo"/>
              </a:rPr>
              <a:t>A)   Superior olivary complex.                               B) Locus  ceruleus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iro"/>
                <a:ea typeface="Cairo"/>
                <a:cs typeface="Cairo"/>
                <a:sym typeface="Cairo"/>
              </a:rPr>
              <a:t>C)   Periaqueductal gray area.                              D) Amygdala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iro"/>
                <a:ea typeface="Cairo"/>
                <a:cs typeface="Cairo"/>
                <a:sym typeface="Cairo"/>
              </a:rPr>
              <a:t>3.</a:t>
            </a:r>
            <a:r>
              <a:rPr b="1" lang="en">
                <a:latin typeface="Cairo"/>
                <a:ea typeface="Cairo"/>
                <a:cs typeface="Cairo"/>
                <a:sym typeface="Cairo"/>
              </a:rPr>
              <a:t>Which of the following is a group of neurons in the pain suppression pathway that uses enkephalin as a neurotransmitter?</a:t>
            </a:r>
            <a:br>
              <a:rPr b="1" lang="en">
                <a:latin typeface="Cairo"/>
                <a:ea typeface="Cairo"/>
                <a:cs typeface="Cairo"/>
                <a:sym typeface="Cairo"/>
              </a:rPr>
            </a:br>
            <a:r>
              <a:rPr lang="en">
                <a:latin typeface="Cairo"/>
                <a:ea typeface="Cairo"/>
                <a:cs typeface="Cairo"/>
                <a:sym typeface="Cairo"/>
              </a:rPr>
              <a:t>A) Postcentral  gyrus                                   B)   Nucleus raphe magnus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iro"/>
                <a:ea typeface="Cairo"/>
                <a:cs typeface="Cairo"/>
                <a:sym typeface="Cairo"/>
              </a:rPr>
              <a:t>C) Periaqueductal gray area                        D)   Type AB sensory fibers</a:t>
            </a:r>
            <a:br>
              <a:rPr lang="en">
                <a:latin typeface="Cairo"/>
                <a:ea typeface="Cairo"/>
                <a:cs typeface="Cairo"/>
                <a:sym typeface="Cairo"/>
              </a:rPr>
            </a:b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iro"/>
                <a:ea typeface="Cairo"/>
                <a:cs typeface="Cairo"/>
                <a:sym typeface="Cairo"/>
              </a:rPr>
              <a:t>4. </a:t>
            </a:r>
            <a:r>
              <a:rPr b="1" lang="en">
                <a:latin typeface="Cairo"/>
                <a:ea typeface="Cairo"/>
                <a:cs typeface="Cairo"/>
                <a:sym typeface="Cairo"/>
              </a:rPr>
              <a:t>Which of the following conditions can </a:t>
            </a:r>
            <a:r>
              <a:rPr b="1" lang="en" u="sng">
                <a:latin typeface="Cairo"/>
                <a:ea typeface="Cairo"/>
                <a:cs typeface="Cairo"/>
                <a:sym typeface="Cairo"/>
              </a:rPr>
              <a:t>open</a:t>
            </a:r>
            <a:r>
              <a:rPr b="1" lang="en">
                <a:latin typeface="Cairo"/>
                <a:ea typeface="Cairo"/>
                <a:cs typeface="Cairo"/>
                <a:sym typeface="Cairo"/>
              </a:rPr>
              <a:t> the gate which means the pain pathway will not be inhibited?</a:t>
            </a:r>
            <a:endParaRPr b="1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iro"/>
                <a:ea typeface="Cairo"/>
                <a:cs typeface="Cairo"/>
                <a:sym typeface="Cairo"/>
              </a:rPr>
              <a:t>A)Focusing on the pain.     B) Rest     C) Medications       D) Positive emotions 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291" name="Google Shape;291;p38"/>
          <p:cNvSpPr txBox="1"/>
          <p:nvPr/>
        </p:nvSpPr>
        <p:spPr>
          <a:xfrm rot="-10799657">
            <a:off x="3773902" y="9302320"/>
            <a:ext cx="3009900" cy="453300"/>
          </a:xfrm>
          <a:prstGeom prst="rect">
            <a:avLst/>
          </a:prstGeom>
          <a:noFill/>
          <a:ln cap="flat" cmpd="sng" w="9525">
            <a:solidFill>
              <a:srgbClr val="FFFFFF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1)B 2)C 3)C 4)A </a:t>
            </a:r>
            <a:endParaRPr>
              <a:solidFill>
                <a:srgbClr val="999999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292" name="Google Shape;292;p38"/>
          <p:cNvSpPr txBox="1"/>
          <p:nvPr/>
        </p:nvSpPr>
        <p:spPr>
          <a:xfrm>
            <a:off x="0" y="85025"/>
            <a:ext cx="6462300" cy="4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1C4587"/>
                </a:solidFill>
                <a:latin typeface="Economica"/>
                <a:ea typeface="Economica"/>
                <a:cs typeface="Economica"/>
                <a:sym typeface="Economica"/>
              </a:rPr>
              <a:t>Questions </a:t>
            </a:r>
            <a:endParaRPr b="1" sz="2000">
              <a:solidFill>
                <a:srgbClr val="1C4587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8"/>
          <p:cNvSpPr txBox="1"/>
          <p:nvPr/>
        </p:nvSpPr>
        <p:spPr>
          <a:xfrm flipH="1" rot="5400000">
            <a:off x="5235000" y="3689025"/>
            <a:ext cx="3048600" cy="22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2C5072"/>
                </a:solidFill>
                <a:latin typeface="Cairo"/>
                <a:ea typeface="Cairo"/>
                <a:cs typeface="Cairo"/>
                <a:sym typeface="Cairo"/>
              </a:rPr>
              <a:t>28th Lecture  ∣ The Physiology Team</a:t>
            </a:r>
            <a:endParaRPr b="1">
              <a:solidFill>
                <a:srgbClr val="2C5072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155" name="Google Shape;155;p28"/>
          <p:cNvSpPr txBox="1"/>
          <p:nvPr/>
        </p:nvSpPr>
        <p:spPr>
          <a:xfrm>
            <a:off x="0" y="-5"/>
            <a:ext cx="5486400" cy="32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0B5394"/>
              </a:buClr>
              <a:buSzPts val="1800"/>
              <a:buFont typeface="Economica"/>
              <a:buChar char="❖"/>
            </a:pPr>
            <a:r>
              <a:rPr b="1" lang="en" sz="1800">
                <a:solidFill>
                  <a:srgbClr val="0B5394"/>
                </a:solidFill>
                <a:latin typeface="Economica"/>
                <a:ea typeface="Economica"/>
                <a:cs typeface="Economica"/>
                <a:sym typeface="Economica"/>
              </a:rPr>
              <a:t>Terminology </a:t>
            </a:r>
            <a:endParaRPr b="1" sz="1800">
              <a:solidFill>
                <a:srgbClr val="0B5394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graphicFrame>
        <p:nvGraphicFramePr>
          <p:cNvPr id="156" name="Google Shape;156;p28"/>
          <p:cNvGraphicFramePr/>
          <p:nvPr/>
        </p:nvGraphicFramePr>
        <p:xfrm>
          <a:off x="369260" y="407221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{E7ACDA04-4B8D-48AC-963C-66FADD81B2C4}</a:tableStyleId>
              </a:tblPr>
              <a:tblGrid>
                <a:gridCol w="1371400"/>
                <a:gridCol w="4748075"/>
              </a:tblGrid>
              <a:tr h="3623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Terminology</a:t>
                      </a:r>
                      <a:r>
                        <a:rPr lang="en" sz="1100">
                          <a:solidFill>
                            <a:srgbClr val="073763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 </a:t>
                      </a:r>
                      <a:endParaRPr sz="1100">
                        <a:solidFill>
                          <a:srgbClr val="073763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07376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Definition</a:t>
                      </a:r>
                      <a:r>
                        <a:rPr lang="en" sz="1100">
                          <a:latin typeface="Cairo"/>
                          <a:ea typeface="Cairo"/>
                          <a:cs typeface="Cairo"/>
                          <a:sym typeface="Cairo"/>
                        </a:rPr>
                        <a:t>  </a:t>
                      </a:r>
                      <a:endParaRPr sz="11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073763"/>
                    </a:solidFill>
                  </a:tcPr>
                </a:tc>
              </a:tr>
              <a:tr h="5516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073763"/>
                          </a:solidFill>
                          <a:highlight>
                            <a:srgbClr val="C27BA0"/>
                          </a:highlight>
                          <a:latin typeface="Cairo"/>
                          <a:ea typeface="Cairo"/>
                          <a:cs typeface="Cairo"/>
                          <a:sym typeface="Cairo"/>
                        </a:rPr>
                        <a:t>Pain modulation</a:t>
                      </a:r>
                      <a:endParaRPr sz="1100">
                        <a:solidFill>
                          <a:srgbClr val="073763"/>
                        </a:solidFill>
                        <a:highlight>
                          <a:srgbClr val="C27BA0"/>
                        </a:highlight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Cairo"/>
                          <a:ea typeface="Cairo"/>
                          <a:cs typeface="Cairo"/>
                          <a:sym typeface="Cairo"/>
                        </a:rPr>
                        <a:t>a decrease or an increase in the sensation of pain caused by inhibition or facilitation of pain signals</a:t>
                      </a:r>
                      <a:endParaRPr sz="11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7408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073763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 </a:t>
                      </a:r>
                      <a:r>
                        <a:rPr lang="en" sz="1100">
                          <a:solidFill>
                            <a:srgbClr val="073763"/>
                          </a:solidFill>
                          <a:highlight>
                            <a:srgbClr val="B6D7A8"/>
                          </a:highlight>
                          <a:latin typeface="Cairo"/>
                          <a:ea typeface="Cairo"/>
                          <a:cs typeface="Cairo"/>
                          <a:sym typeface="Cairo"/>
                        </a:rPr>
                        <a:t>Inhibition</a:t>
                      </a:r>
                      <a:endParaRPr sz="1100">
                        <a:solidFill>
                          <a:srgbClr val="073763"/>
                        </a:solidFill>
                        <a:highlight>
                          <a:srgbClr val="B6D7A8"/>
                        </a:highlight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Cairo"/>
                          <a:ea typeface="Cairo"/>
                          <a:cs typeface="Cairo"/>
                          <a:sym typeface="Cairo"/>
                        </a:rPr>
                        <a:t>  Inhibition:</a:t>
                      </a:r>
                      <a:br>
                        <a:rPr lang="en" sz="1100">
                          <a:latin typeface="Cairo"/>
                          <a:ea typeface="Cairo"/>
                          <a:cs typeface="Cairo"/>
                          <a:sym typeface="Cairo"/>
                        </a:rPr>
                      </a:br>
                      <a:r>
                        <a:rPr lang="en" sz="1100">
                          <a:latin typeface="Cairo"/>
                          <a:ea typeface="Cairo"/>
                          <a:cs typeface="Cairo"/>
                          <a:sym typeface="Cairo"/>
                        </a:rPr>
                        <a:t>•Spinal (segmental) inhibition: Gate control theory •Supraspinal (descending) inhibition</a:t>
                      </a:r>
                      <a:endParaRPr sz="11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7408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073763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 </a:t>
                      </a:r>
                      <a:r>
                        <a:rPr lang="en" sz="1100">
                          <a:solidFill>
                            <a:srgbClr val="073763"/>
                          </a:solidFill>
                          <a:highlight>
                            <a:srgbClr val="FFE599"/>
                          </a:highlight>
                          <a:latin typeface="Cairo"/>
                          <a:ea typeface="Cairo"/>
                          <a:cs typeface="Cairo"/>
                          <a:sym typeface="Cairo"/>
                        </a:rPr>
                        <a:t>Facilitation</a:t>
                      </a:r>
                      <a:endParaRPr sz="1100">
                        <a:solidFill>
                          <a:srgbClr val="073763"/>
                        </a:solidFill>
                        <a:highlight>
                          <a:srgbClr val="FFE599"/>
                        </a:highlight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>
                          <a:latin typeface="Cairo"/>
                          <a:ea typeface="Cairo"/>
                          <a:cs typeface="Cairo"/>
                          <a:sym typeface="Cairo"/>
                        </a:rPr>
                        <a:t> </a:t>
                      </a:r>
                      <a:r>
                        <a:rPr lang="en" sz="1100">
                          <a:latin typeface="Cairo"/>
                          <a:ea typeface="Cairo"/>
                          <a:cs typeface="Cairo"/>
                          <a:sym typeface="Cairo"/>
                        </a:rPr>
                        <a:t> Facilitation:</a:t>
                      </a:r>
                      <a:br>
                        <a:rPr lang="en" sz="1100">
                          <a:latin typeface="Cairo"/>
                          <a:ea typeface="Cairo"/>
                          <a:cs typeface="Cairo"/>
                          <a:sym typeface="Cairo"/>
                        </a:rPr>
                      </a:br>
                      <a:r>
                        <a:rPr lang="en" sz="1100">
                          <a:latin typeface="Cairo"/>
                          <a:ea typeface="Cairo"/>
                          <a:cs typeface="Cairo"/>
                          <a:sym typeface="Cairo"/>
                        </a:rPr>
                        <a:t>•Peripheral sensitization (release of chemicals after tissue injury)</a:t>
                      </a:r>
                      <a:br>
                        <a:rPr lang="en" sz="1100">
                          <a:latin typeface="Cairo"/>
                          <a:ea typeface="Cairo"/>
                          <a:cs typeface="Cairo"/>
                          <a:sym typeface="Cairo"/>
                        </a:rPr>
                      </a:br>
                      <a:r>
                        <a:rPr lang="en" sz="1100">
                          <a:latin typeface="Cairo"/>
                          <a:ea typeface="Cairo"/>
                          <a:cs typeface="Cairo"/>
                          <a:sym typeface="Cairo"/>
                        </a:rPr>
                        <a:t>•Central sensitization (Dis-inhibition)</a:t>
                      </a:r>
                      <a:endParaRPr sz="11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12011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073763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 </a:t>
                      </a:r>
                      <a:r>
                        <a:rPr lang="en" sz="1100">
                          <a:solidFill>
                            <a:srgbClr val="073763"/>
                          </a:solidFill>
                          <a:highlight>
                            <a:srgbClr val="9FC5E8"/>
                          </a:highlight>
                          <a:latin typeface="Cairo"/>
                          <a:ea typeface="Cairo"/>
                          <a:cs typeface="Cairo"/>
                          <a:sym typeface="Cairo"/>
                        </a:rPr>
                        <a:t>Hyperalgesia</a:t>
                      </a:r>
                      <a:endParaRPr sz="1100">
                        <a:solidFill>
                          <a:srgbClr val="073763"/>
                        </a:solidFill>
                        <a:highlight>
                          <a:srgbClr val="9FC5E8"/>
                        </a:highlight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Cairo"/>
                          <a:ea typeface="Cairo"/>
                          <a:cs typeface="Cairo"/>
                          <a:sym typeface="Cairo"/>
                        </a:rPr>
                        <a:t> </a:t>
                      </a:r>
                      <a:r>
                        <a:rPr lang="en" sz="1100">
                          <a:solidFill>
                            <a:srgbClr val="FF0000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Hyperalgesia</a:t>
                      </a:r>
                      <a:br>
                        <a:rPr lang="en" sz="1100">
                          <a:solidFill>
                            <a:srgbClr val="FF0000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</a:br>
                      <a:r>
                        <a:rPr lang="en" sz="1100">
                          <a:solidFill>
                            <a:srgbClr val="FF0000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Excessive Pain (e.g due to sun burn)</a:t>
                      </a:r>
                      <a:endParaRPr sz="1100">
                        <a:solidFill>
                          <a:srgbClr val="FF0000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>
                          <a:solidFill>
                            <a:srgbClr val="FF0000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Primary hyperalgesia</a:t>
                      </a:r>
                      <a:r>
                        <a:rPr lang="en" sz="1100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: at receptor level </a:t>
                      </a:r>
                      <a:r>
                        <a:rPr lang="en" sz="1100">
                          <a:solidFill>
                            <a:srgbClr val="999999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“ receptor dependent”</a:t>
                      </a:r>
                      <a:endParaRPr sz="1100">
                        <a:solidFill>
                          <a:srgbClr val="999999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-</a:t>
                      </a:r>
                      <a:r>
                        <a:rPr lang="en" sz="1100">
                          <a:solidFill>
                            <a:srgbClr val="FF0000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Secondary hyperalgesia</a:t>
                      </a:r>
                      <a:r>
                        <a:rPr lang="en" sz="1100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: at tract level</a:t>
                      </a:r>
                      <a:r>
                        <a:rPr lang="en" sz="1100">
                          <a:solidFill>
                            <a:srgbClr val="999999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”the tract is hypersensitive”“tract dependent”</a:t>
                      </a:r>
                      <a:br>
                        <a:rPr lang="en" sz="1100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</a:br>
                      <a:endParaRPr sz="1100">
                        <a:solidFill>
                          <a:srgbClr val="FF0000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14980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073763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 </a:t>
                      </a:r>
                      <a:r>
                        <a:rPr lang="en" sz="1100">
                          <a:solidFill>
                            <a:srgbClr val="073763"/>
                          </a:solidFill>
                          <a:highlight>
                            <a:srgbClr val="C27BA0"/>
                          </a:highlight>
                          <a:latin typeface="Cairo"/>
                          <a:ea typeface="Cairo"/>
                          <a:cs typeface="Cairo"/>
                          <a:sym typeface="Cairo"/>
                        </a:rPr>
                        <a:t>Allodynia</a:t>
                      </a:r>
                      <a:endParaRPr sz="1100">
                        <a:solidFill>
                          <a:srgbClr val="073763"/>
                        </a:solidFill>
                        <a:highlight>
                          <a:srgbClr val="C27BA0"/>
                        </a:highlight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clinical feature of many painful conditions, such as neuropathies, complex regional pain syndrome, postherpetic neuralgia, fibromyalgia, and migraine Muscular Pain: Less blood flow in the muscles  (ischemia). you feel pain from stimuli that don't normally cause pain. For example, lightly touching your skin or brushing your hair might feel painful.</a:t>
                      </a:r>
                      <a:br>
                        <a:rPr lang="en" sz="1100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</a:br>
                      <a:endParaRPr sz="11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5516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073763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 </a:t>
                      </a:r>
                      <a:r>
                        <a:rPr lang="en" sz="1100">
                          <a:solidFill>
                            <a:srgbClr val="073763"/>
                          </a:solidFill>
                          <a:highlight>
                            <a:srgbClr val="B6D7A8"/>
                          </a:highlight>
                          <a:latin typeface="Cairo"/>
                          <a:ea typeface="Cairo"/>
                          <a:cs typeface="Cairo"/>
                          <a:sym typeface="Cairo"/>
                        </a:rPr>
                        <a:t>Muscular Pain</a:t>
                      </a:r>
                      <a:br>
                        <a:rPr lang="en" sz="1100">
                          <a:solidFill>
                            <a:srgbClr val="073763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</a:br>
                      <a:endParaRPr sz="1100">
                        <a:solidFill>
                          <a:srgbClr val="073763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Cairo"/>
                          <a:ea typeface="Cairo"/>
                          <a:cs typeface="Cairo"/>
                          <a:sym typeface="Cairo"/>
                        </a:rPr>
                        <a:t> Less blood flow in the muscles (ischemia).</a:t>
                      </a:r>
                      <a:endParaRPr sz="11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3623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>
                          <a:solidFill>
                            <a:srgbClr val="073763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 </a:t>
                      </a:r>
                      <a:r>
                        <a:rPr lang="en" sz="1100">
                          <a:solidFill>
                            <a:srgbClr val="073763"/>
                          </a:solidFill>
                          <a:highlight>
                            <a:srgbClr val="FFE599"/>
                          </a:highlight>
                          <a:latin typeface="Cairo"/>
                          <a:ea typeface="Cairo"/>
                          <a:cs typeface="Cairo"/>
                          <a:sym typeface="Cairo"/>
                        </a:rPr>
                        <a:t>Causalgia</a:t>
                      </a:r>
                      <a:endParaRPr sz="1100">
                        <a:solidFill>
                          <a:srgbClr val="073763"/>
                        </a:solidFill>
                        <a:highlight>
                          <a:srgbClr val="FFE599"/>
                        </a:highlight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Cairo"/>
                          <a:ea typeface="Cairo"/>
                          <a:cs typeface="Cairo"/>
                          <a:sym typeface="Cairo"/>
                        </a:rPr>
                        <a:t> Burning pain.</a:t>
                      </a:r>
                      <a:endParaRPr sz="11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5516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073763"/>
                          </a:solidFill>
                          <a:highlight>
                            <a:srgbClr val="9FC5E8"/>
                          </a:highlight>
                          <a:latin typeface="Cairo"/>
                          <a:ea typeface="Cairo"/>
                          <a:cs typeface="Cairo"/>
                          <a:sym typeface="Cairo"/>
                        </a:rPr>
                        <a:t>Stress induced analgesia</a:t>
                      </a:r>
                      <a:endParaRPr sz="1100">
                        <a:solidFill>
                          <a:srgbClr val="073763"/>
                        </a:solidFill>
                        <a:highlight>
                          <a:srgbClr val="9FC5E8"/>
                        </a:highlight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Cairo"/>
                          <a:ea typeface="Cairo"/>
                          <a:cs typeface="Cairo"/>
                          <a:sym typeface="Cairo"/>
                        </a:rPr>
                        <a:t>Pain suppression response that occurs during or following exposure to a stressful or fearful stimulus.</a:t>
                      </a:r>
                      <a:endParaRPr sz="11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5516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073763"/>
                          </a:solidFill>
                          <a:highlight>
                            <a:srgbClr val="C27BA0"/>
                          </a:highlight>
                          <a:latin typeface="Cairo"/>
                          <a:ea typeface="Cairo"/>
                          <a:cs typeface="Cairo"/>
                          <a:sym typeface="Cairo"/>
                        </a:rPr>
                        <a:t>Phantom pain sensations</a:t>
                      </a:r>
                      <a:endParaRPr sz="1100">
                        <a:solidFill>
                          <a:srgbClr val="073763"/>
                        </a:solidFill>
                        <a:highlight>
                          <a:srgbClr val="C27BA0"/>
                        </a:highlight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Cairo"/>
                          <a:ea typeface="Cairo"/>
                          <a:cs typeface="Cairo"/>
                          <a:sym typeface="Cairo"/>
                        </a:rPr>
                        <a:t>Perceptions that an individual experiences relating to a limb or an organ that is not physically part of the body.</a:t>
                      </a:r>
                      <a:endParaRPr sz="11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8612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073763"/>
                          </a:solidFill>
                          <a:highlight>
                            <a:srgbClr val="B6D7A8"/>
                          </a:highlight>
                          <a:latin typeface="Cairo"/>
                          <a:ea typeface="Cairo"/>
                          <a:cs typeface="Cairo"/>
                          <a:sym typeface="Cairo"/>
                        </a:rPr>
                        <a:t>Thalamic Syndrome</a:t>
                      </a:r>
                      <a:endParaRPr sz="1100">
                        <a:solidFill>
                          <a:srgbClr val="073763"/>
                        </a:solidFill>
                        <a:highlight>
                          <a:srgbClr val="B6D7A8"/>
                        </a:highlight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Cairo"/>
                          <a:ea typeface="Cairo"/>
                          <a:cs typeface="Cairo"/>
                          <a:sym typeface="Cairo"/>
                        </a:rPr>
                        <a:t>It is a neurological condition that results from a brain stroke affecting the thalamus </a:t>
                      </a:r>
                      <a:r>
                        <a:rPr lang="en" sz="1100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Patient suffers from prolonged severe pain Cause: Obstruction of  the thalamogeniculate branch of  the posterior cerebral artery. • Affects posterior thalamic nuclei.</a:t>
                      </a:r>
                      <a:endParaRPr sz="11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7408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073763"/>
                          </a:solidFill>
                          <a:highlight>
                            <a:srgbClr val="FFE599"/>
                          </a:highlight>
                          <a:latin typeface="Cairo"/>
                          <a:ea typeface="Cairo"/>
                          <a:cs typeface="Cairo"/>
                          <a:sym typeface="Cairo"/>
                        </a:rPr>
                        <a:t>Trigeminal neuralgia</a:t>
                      </a:r>
                      <a:endParaRPr sz="1100">
                        <a:solidFill>
                          <a:srgbClr val="073763"/>
                        </a:solidFill>
                        <a:highlight>
                          <a:srgbClr val="FFE599"/>
                        </a:highlight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Cairo"/>
                          <a:ea typeface="Cairo"/>
                          <a:cs typeface="Cairo"/>
                          <a:sym typeface="Cairo"/>
                        </a:rPr>
                        <a:t>It is excruciating intermittent pain by stimulation of trigger area in the face.It results from compression of trigeminal nerve root by blood vessels.</a:t>
                      </a:r>
                      <a:endParaRPr sz="11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5516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073763"/>
                          </a:solidFill>
                          <a:highlight>
                            <a:srgbClr val="9FC5E8"/>
                          </a:highlight>
                          <a:latin typeface="Cairo"/>
                          <a:ea typeface="Cairo"/>
                          <a:cs typeface="Cairo"/>
                          <a:sym typeface="Cairo"/>
                        </a:rPr>
                        <a:t>Neuropathic pain</a:t>
                      </a:r>
                      <a:endParaRPr sz="1100">
                        <a:solidFill>
                          <a:srgbClr val="073763"/>
                        </a:solidFill>
                        <a:highlight>
                          <a:srgbClr val="9FC5E8"/>
                        </a:highlight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Cairo"/>
                          <a:ea typeface="Cairo"/>
                          <a:cs typeface="Cairo"/>
                          <a:sym typeface="Cairo"/>
                        </a:rPr>
                        <a:t>Pain caused by a primary lesion or dysfunction in the nervous system.</a:t>
                      </a:r>
                      <a:endParaRPr sz="11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57" name="Google Shape;157;p28"/>
          <p:cNvSpPr txBox="1"/>
          <p:nvPr/>
        </p:nvSpPr>
        <p:spPr>
          <a:xfrm>
            <a:off x="2459650" y="2166175"/>
            <a:ext cx="5505000" cy="64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9"/>
          <p:cNvSpPr txBox="1"/>
          <p:nvPr/>
        </p:nvSpPr>
        <p:spPr>
          <a:xfrm>
            <a:off x="299249" y="290884"/>
            <a:ext cx="6259500" cy="6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073763"/>
                </a:solidFill>
                <a:latin typeface="Economica"/>
                <a:ea typeface="Economica"/>
                <a:cs typeface="Economica"/>
                <a:sym typeface="Economica"/>
              </a:rPr>
              <a:t>Introduction of</a:t>
            </a:r>
            <a:r>
              <a:rPr b="1" lang="en" sz="2000">
                <a:solidFill>
                  <a:srgbClr val="073763"/>
                </a:solidFill>
                <a:latin typeface="Economica"/>
                <a:ea typeface="Economica"/>
                <a:cs typeface="Economica"/>
                <a:sym typeface="Economica"/>
              </a:rPr>
              <a:t> </a:t>
            </a:r>
            <a:r>
              <a:rPr b="1" lang="en" sz="2000">
                <a:solidFill>
                  <a:srgbClr val="073763"/>
                </a:solidFill>
                <a:latin typeface="Economica"/>
                <a:ea typeface="Economica"/>
                <a:cs typeface="Economica"/>
                <a:sym typeface="Economica"/>
              </a:rPr>
              <a:t>Pain </a:t>
            </a:r>
            <a:r>
              <a:rPr b="1" lang="en" sz="2000">
                <a:solidFill>
                  <a:srgbClr val="073763"/>
                </a:solidFill>
                <a:latin typeface="Economica"/>
                <a:ea typeface="Economica"/>
                <a:cs typeface="Economica"/>
                <a:sym typeface="Economica"/>
              </a:rPr>
              <a:t>Modulation </a:t>
            </a:r>
            <a:endParaRPr b="1" sz="2000">
              <a:solidFill>
                <a:srgbClr val="073763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sp>
        <p:nvSpPr>
          <p:cNvPr id="163" name="Google Shape;163;p29"/>
          <p:cNvSpPr txBox="1"/>
          <p:nvPr/>
        </p:nvSpPr>
        <p:spPr>
          <a:xfrm>
            <a:off x="210750" y="1012700"/>
            <a:ext cx="6436500" cy="40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073763"/>
                </a:solidFill>
                <a:latin typeface="Cairo"/>
                <a:ea typeface="Cairo"/>
                <a:cs typeface="Cairo"/>
                <a:sym typeface="Cairo"/>
              </a:rPr>
              <a:t>Definition of Pain Modulation:</a:t>
            </a:r>
            <a:endParaRPr b="1" sz="1500">
              <a:solidFill>
                <a:srgbClr val="073763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073763"/>
                </a:solidFill>
                <a:latin typeface="Cairo"/>
                <a:ea typeface="Cairo"/>
                <a:cs typeface="Cairo"/>
                <a:sym typeface="Cairo"/>
              </a:rPr>
              <a:t>-</a:t>
            </a:r>
            <a:r>
              <a:rPr lang="en" sz="1500">
                <a:solidFill>
                  <a:srgbClr val="073763"/>
                </a:solidFill>
                <a:latin typeface="Cairo"/>
                <a:ea typeface="Cairo"/>
                <a:cs typeface="Cairo"/>
                <a:sym typeface="Cairo"/>
              </a:rPr>
              <a:t>To change the pain </a:t>
            </a:r>
            <a:r>
              <a:rPr lang="en" sz="1500">
                <a:solidFill>
                  <a:srgbClr val="073763"/>
                </a:solidFill>
                <a:latin typeface="Cairo"/>
                <a:ea typeface="Cairo"/>
                <a:cs typeface="Cairo"/>
                <a:sym typeface="Cairo"/>
              </a:rPr>
              <a:t>perception or density by any means.</a:t>
            </a:r>
            <a:endParaRPr sz="1500">
              <a:solidFill>
                <a:srgbClr val="073763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rgbClr val="073763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073763"/>
                </a:solidFill>
                <a:latin typeface="Cairo"/>
                <a:ea typeface="Cairo"/>
                <a:cs typeface="Cairo"/>
                <a:sym typeface="Cairo"/>
              </a:rPr>
              <a:t>Pain</a:t>
            </a:r>
            <a:r>
              <a:rPr lang="en" sz="1500">
                <a:solidFill>
                  <a:srgbClr val="073763"/>
                </a:solidFill>
                <a:latin typeface="Cairo"/>
                <a:ea typeface="Cairo"/>
                <a:cs typeface="Cairo"/>
                <a:sym typeface="Cairo"/>
              </a:rPr>
              <a:t> is modulated by two primary types of </a:t>
            </a:r>
            <a:r>
              <a:rPr b="1" lang="en" sz="1500">
                <a:solidFill>
                  <a:srgbClr val="073763"/>
                </a:solidFill>
                <a:latin typeface="Cairo"/>
                <a:ea typeface="Cairo"/>
                <a:cs typeface="Cairo"/>
                <a:sym typeface="Cairo"/>
              </a:rPr>
              <a:t>drugs</a:t>
            </a:r>
            <a:r>
              <a:rPr lang="en" sz="1500">
                <a:solidFill>
                  <a:srgbClr val="073763"/>
                </a:solidFill>
                <a:latin typeface="Cairo"/>
                <a:ea typeface="Cairo"/>
                <a:cs typeface="Cairo"/>
                <a:sym typeface="Cairo"/>
              </a:rPr>
              <a:t> that work on the brain: analgesics and anesthetics.</a:t>
            </a:r>
            <a:endParaRPr sz="1500">
              <a:solidFill>
                <a:srgbClr val="073763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rgbClr val="073763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073763"/>
                </a:solidFill>
                <a:latin typeface="Cairo"/>
                <a:ea typeface="Cairo"/>
                <a:cs typeface="Cairo"/>
                <a:sym typeface="Cairo"/>
              </a:rPr>
              <a:t>Nociception</a:t>
            </a:r>
            <a:r>
              <a:rPr lang="en" sz="1500">
                <a:solidFill>
                  <a:srgbClr val="073763"/>
                </a:solidFill>
                <a:latin typeface="Cairo"/>
                <a:ea typeface="Cairo"/>
                <a:cs typeface="Cairo"/>
                <a:sym typeface="Cairo"/>
              </a:rPr>
              <a:t> consists of </a:t>
            </a:r>
            <a:r>
              <a:rPr b="1" lang="en" sz="1500">
                <a:solidFill>
                  <a:srgbClr val="073763"/>
                </a:solidFill>
                <a:latin typeface="Cairo"/>
                <a:ea typeface="Cairo"/>
                <a:cs typeface="Cairo"/>
                <a:sym typeface="Cairo"/>
              </a:rPr>
              <a:t>four basic processes</a:t>
            </a:r>
            <a:r>
              <a:rPr lang="en" sz="1500">
                <a:solidFill>
                  <a:srgbClr val="073763"/>
                </a:solidFill>
                <a:latin typeface="Cairo"/>
                <a:ea typeface="Cairo"/>
                <a:cs typeface="Cairo"/>
                <a:sym typeface="Cairo"/>
              </a:rPr>
              <a:t>:</a:t>
            </a:r>
            <a:endParaRPr sz="1500">
              <a:solidFill>
                <a:srgbClr val="073763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073763"/>
                </a:solidFill>
                <a:latin typeface="Cairo"/>
                <a:ea typeface="Cairo"/>
                <a:cs typeface="Cairo"/>
                <a:sym typeface="Cairo"/>
              </a:rPr>
              <a:t>1. </a:t>
            </a:r>
            <a:r>
              <a:rPr b="1" lang="en" sz="1500">
                <a:solidFill>
                  <a:srgbClr val="073763"/>
                </a:solidFill>
                <a:latin typeface="Cairo"/>
                <a:ea typeface="Cairo"/>
                <a:cs typeface="Cairo"/>
                <a:sym typeface="Cairo"/>
              </a:rPr>
              <a:t>Transduction</a:t>
            </a:r>
            <a:r>
              <a:rPr lang="en" sz="1500">
                <a:solidFill>
                  <a:srgbClr val="073763"/>
                </a:solidFill>
                <a:latin typeface="Cairo"/>
                <a:ea typeface="Cairo"/>
                <a:cs typeface="Cairo"/>
                <a:sym typeface="Cairo"/>
              </a:rPr>
              <a:t>—nociceptors free nerve endings “Stimulation of nociceptors”</a:t>
            </a:r>
            <a:endParaRPr sz="1500">
              <a:solidFill>
                <a:srgbClr val="073763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073763"/>
                </a:solidFill>
                <a:latin typeface="Cairo"/>
                <a:ea typeface="Cairo"/>
                <a:cs typeface="Cairo"/>
                <a:sym typeface="Cairo"/>
              </a:rPr>
              <a:t>2. </a:t>
            </a:r>
            <a:r>
              <a:rPr b="1" lang="en" sz="1500">
                <a:solidFill>
                  <a:srgbClr val="073763"/>
                </a:solidFill>
                <a:latin typeface="Cairo"/>
                <a:ea typeface="Cairo"/>
                <a:cs typeface="Cairo"/>
                <a:sym typeface="Cairo"/>
              </a:rPr>
              <a:t>Transmission</a:t>
            </a:r>
            <a:r>
              <a:rPr lang="en" sz="1500">
                <a:solidFill>
                  <a:srgbClr val="073763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endParaRPr sz="1500">
              <a:solidFill>
                <a:srgbClr val="073763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073763"/>
                </a:solidFill>
                <a:latin typeface="Cairo"/>
                <a:ea typeface="Cairo"/>
                <a:cs typeface="Cairo"/>
                <a:sym typeface="Cairo"/>
              </a:rPr>
              <a:t>3. </a:t>
            </a:r>
            <a:r>
              <a:rPr b="1" lang="en" sz="1500">
                <a:solidFill>
                  <a:srgbClr val="073763"/>
                </a:solidFill>
                <a:latin typeface="Cairo"/>
                <a:ea typeface="Cairo"/>
                <a:cs typeface="Cairo"/>
                <a:sym typeface="Cairo"/>
              </a:rPr>
              <a:t>Perception</a:t>
            </a:r>
            <a:r>
              <a:rPr lang="en" sz="1500">
                <a:solidFill>
                  <a:srgbClr val="073763"/>
                </a:solidFill>
                <a:latin typeface="Cairo"/>
                <a:ea typeface="Cairo"/>
                <a:cs typeface="Cairo"/>
                <a:sym typeface="Cairo"/>
              </a:rPr>
              <a:t> of Pain -At cortical Level </a:t>
            </a:r>
            <a:endParaRPr sz="1500">
              <a:solidFill>
                <a:srgbClr val="073763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073763"/>
                </a:solidFill>
                <a:latin typeface="Cairo"/>
                <a:ea typeface="Cairo"/>
                <a:cs typeface="Cairo"/>
                <a:sym typeface="Cairo"/>
              </a:rPr>
              <a:t>4. </a:t>
            </a:r>
            <a:r>
              <a:rPr b="1" lang="en" sz="1500">
                <a:solidFill>
                  <a:srgbClr val="073763"/>
                </a:solidFill>
                <a:latin typeface="Cairo"/>
                <a:ea typeface="Cairo"/>
                <a:cs typeface="Cairo"/>
                <a:sym typeface="Cairo"/>
              </a:rPr>
              <a:t>Modulation</a:t>
            </a:r>
            <a:r>
              <a:rPr lang="en" sz="1500">
                <a:solidFill>
                  <a:srgbClr val="073763"/>
                </a:solidFill>
                <a:latin typeface="Cairo"/>
                <a:ea typeface="Cairo"/>
                <a:cs typeface="Cairo"/>
                <a:sym typeface="Cairo"/>
              </a:rPr>
              <a:t> of Pain, Changing or inhibiting pain impulses in the descending tract (brain spinal cord) [norepinephrine and serotonin] or ascending tract.</a:t>
            </a:r>
            <a:br>
              <a:rPr lang="en" sz="1500">
                <a:solidFill>
                  <a:srgbClr val="073763"/>
                </a:solidFill>
                <a:latin typeface="Cairo"/>
                <a:ea typeface="Cairo"/>
                <a:cs typeface="Cairo"/>
                <a:sym typeface="Cairo"/>
              </a:rPr>
            </a:br>
            <a:endParaRPr sz="1500">
              <a:solidFill>
                <a:srgbClr val="073763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073763"/>
                </a:solidFill>
                <a:latin typeface="Cairo"/>
                <a:ea typeface="Cairo"/>
                <a:cs typeface="Cairo"/>
                <a:sym typeface="Cairo"/>
              </a:rPr>
              <a:t>-To modulate the pain, you </a:t>
            </a:r>
            <a:r>
              <a:rPr lang="en" sz="1500">
                <a:solidFill>
                  <a:srgbClr val="073763"/>
                </a:solidFill>
                <a:latin typeface="Cairo"/>
                <a:ea typeface="Cairo"/>
                <a:cs typeface="Cairo"/>
                <a:sym typeface="Cairo"/>
              </a:rPr>
              <a:t>should</a:t>
            </a:r>
            <a:r>
              <a:rPr lang="en" sz="1500">
                <a:solidFill>
                  <a:srgbClr val="073763"/>
                </a:solidFill>
                <a:latin typeface="Cairo"/>
                <a:ea typeface="Cairo"/>
                <a:cs typeface="Cairo"/>
                <a:sym typeface="Cairo"/>
              </a:rPr>
              <a:t> know firstly the grade or scale of the pain by whether numerical value or adjective chart. Because if you don't know the grade or scale of pain , how can you know that you have modulated the pain.</a:t>
            </a:r>
            <a:endParaRPr sz="1500">
              <a:solidFill>
                <a:srgbClr val="073763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pic>
        <p:nvPicPr>
          <p:cNvPr id="164" name="Google Shape;164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9250" y="5297335"/>
            <a:ext cx="6259498" cy="37931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FFFFF"/>
        </a:solidFill>
      </p:bgPr>
    </p:bg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30"/>
          <p:cNvSpPr txBox="1"/>
          <p:nvPr/>
        </p:nvSpPr>
        <p:spPr>
          <a:xfrm flipH="1" rot="5400000">
            <a:off x="5235000" y="3689025"/>
            <a:ext cx="3048600" cy="22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2C5072"/>
                </a:solidFill>
                <a:latin typeface="Cairo"/>
                <a:ea typeface="Cairo"/>
                <a:cs typeface="Cairo"/>
                <a:sym typeface="Cairo"/>
              </a:rPr>
              <a:t>28 Lecture  ∣ The Physiology Team</a:t>
            </a:r>
            <a:endParaRPr b="1">
              <a:solidFill>
                <a:srgbClr val="2C5072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170" name="Google Shape;170;p30"/>
          <p:cNvSpPr txBox="1"/>
          <p:nvPr/>
        </p:nvSpPr>
        <p:spPr>
          <a:xfrm>
            <a:off x="0" y="105977"/>
            <a:ext cx="7029300" cy="32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Economica"/>
              <a:buChar char="❖"/>
            </a:pPr>
            <a:r>
              <a:rPr b="1" lang="en" sz="1600">
                <a:solidFill>
                  <a:schemeClr val="dk2"/>
                </a:solidFill>
                <a:latin typeface="Economica"/>
                <a:ea typeface="Economica"/>
                <a:cs typeface="Economica"/>
                <a:sym typeface="Economica"/>
              </a:rPr>
              <a:t>Gate of the pain theory &amp; descending analgesic system  - Ninja </a:t>
            </a:r>
            <a:r>
              <a:rPr b="1" lang="en" sz="1600">
                <a:solidFill>
                  <a:schemeClr val="dk2"/>
                </a:solidFill>
                <a:latin typeface="Economica"/>
                <a:ea typeface="Economica"/>
                <a:cs typeface="Economica"/>
                <a:sym typeface="Economica"/>
              </a:rPr>
              <a:t>channel explanation </a:t>
            </a:r>
            <a:endParaRPr b="1" sz="1600">
              <a:solidFill>
                <a:schemeClr val="dk2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pic>
        <p:nvPicPr>
          <p:cNvPr id="171" name="Google Shape;171;p30"/>
          <p:cNvPicPr preferRelativeResize="0"/>
          <p:nvPr/>
        </p:nvPicPr>
        <p:blipFill rotWithShape="1">
          <a:blip r:embed="rId3">
            <a:alphaModFix/>
          </a:blip>
          <a:srcRect b="0" l="0" r="0" t="4643"/>
          <a:stretch/>
        </p:blipFill>
        <p:spPr>
          <a:xfrm>
            <a:off x="314150" y="432975"/>
            <a:ext cx="6229699" cy="4339151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p30"/>
          <p:cNvSpPr txBox="1"/>
          <p:nvPr/>
        </p:nvSpPr>
        <p:spPr>
          <a:xfrm>
            <a:off x="4149750" y="4651200"/>
            <a:ext cx="2140200" cy="24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073763"/>
                </a:solidFill>
              </a:rPr>
              <a:t>24 </a:t>
            </a:r>
            <a:r>
              <a:rPr b="1" lang="en" sz="1000">
                <a:solidFill>
                  <a:srgbClr val="073763"/>
                </a:solidFill>
              </a:rPr>
              <a:t>minutes | Gate control theory </a:t>
            </a:r>
            <a:endParaRPr b="1" sz="1000">
              <a:solidFill>
                <a:srgbClr val="073763"/>
              </a:solidFill>
            </a:endParaRPr>
          </a:p>
        </p:txBody>
      </p:sp>
      <p:sp>
        <p:nvSpPr>
          <p:cNvPr id="173" name="Google Shape;173;p30"/>
          <p:cNvSpPr txBox="1"/>
          <p:nvPr/>
        </p:nvSpPr>
        <p:spPr>
          <a:xfrm rot="-135018">
            <a:off x="2271679" y="1637155"/>
            <a:ext cx="443142" cy="20025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0B5394"/>
                </a:solidFill>
                <a:latin typeface="Economica"/>
                <a:ea typeface="Economica"/>
                <a:cs typeface="Economica"/>
                <a:sym typeface="Economica"/>
              </a:rPr>
              <a:t>3rd ventricle </a:t>
            </a:r>
            <a:endParaRPr sz="600">
              <a:solidFill>
                <a:srgbClr val="0B5394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cxnSp>
        <p:nvCxnSpPr>
          <p:cNvPr id="174" name="Google Shape;174;p30"/>
          <p:cNvCxnSpPr/>
          <p:nvPr/>
        </p:nvCxnSpPr>
        <p:spPr>
          <a:xfrm flipH="1">
            <a:off x="1062000" y="1847850"/>
            <a:ext cx="1224000" cy="309600"/>
          </a:xfrm>
          <a:prstGeom prst="straightConnector1">
            <a:avLst/>
          </a:prstGeom>
          <a:noFill/>
          <a:ln cap="flat" cmpd="sng" w="9525">
            <a:solidFill>
              <a:srgbClr val="073763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75" name="Google Shape;175;p30"/>
          <p:cNvSpPr txBox="1"/>
          <p:nvPr/>
        </p:nvSpPr>
        <p:spPr>
          <a:xfrm>
            <a:off x="211400" y="1909775"/>
            <a:ext cx="1112700" cy="19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073763"/>
                </a:solidFill>
                <a:latin typeface="Economica"/>
                <a:ea typeface="Economica"/>
                <a:cs typeface="Economica"/>
                <a:sym typeface="Economica"/>
              </a:rPr>
              <a:t>Periventricular</a:t>
            </a:r>
            <a:r>
              <a:rPr lang="en" sz="800">
                <a:solidFill>
                  <a:srgbClr val="073763"/>
                </a:solidFill>
                <a:latin typeface="Economica"/>
                <a:ea typeface="Economica"/>
                <a:cs typeface="Economica"/>
                <a:sym typeface="Economica"/>
              </a:rPr>
              <a:t> gray matter</a:t>
            </a:r>
            <a:endParaRPr sz="800">
              <a:solidFill>
                <a:srgbClr val="073763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cxnSp>
        <p:nvCxnSpPr>
          <p:cNvPr id="176" name="Google Shape;176;p30"/>
          <p:cNvCxnSpPr/>
          <p:nvPr/>
        </p:nvCxnSpPr>
        <p:spPr>
          <a:xfrm flipH="1">
            <a:off x="1138200" y="2152650"/>
            <a:ext cx="1224000" cy="309600"/>
          </a:xfrm>
          <a:prstGeom prst="straightConnector1">
            <a:avLst/>
          </a:prstGeom>
          <a:noFill/>
          <a:ln cap="flat" cmpd="sng" w="9525">
            <a:solidFill>
              <a:srgbClr val="073763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77" name="Google Shape;177;p30"/>
          <p:cNvSpPr txBox="1"/>
          <p:nvPr/>
        </p:nvSpPr>
        <p:spPr>
          <a:xfrm>
            <a:off x="206075" y="2290775"/>
            <a:ext cx="1051200" cy="19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073763"/>
                </a:solidFill>
                <a:latin typeface="Economica"/>
                <a:ea typeface="Economica"/>
                <a:cs typeface="Economica"/>
                <a:sym typeface="Economica"/>
              </a:rPr>
              <a:t>Periaqueductal</a:t>
            </a:r>
            <a:r>
              <a:rPr lang="en" sz="800">
                <a:solidFill>
                  <a:srgbClr val="073763"/>
                </a:solidFill>
                <a:latin typeface="Economica"/>
                <a:ea typeface="Economica"/>
                <a:cs typeface="Economica"/>
                <a:sym typeface="Economica"/>
              </a:rPr>
              <a:t> </a:t>
            </a:r>
            <a:r>
              <a:rPr lang="en" sz="800">
                <a:solidFill>
                  <a:srgbClr val="073763"/>
                </a:solidFill>
                <a:latin typeface="Economica"/>
                <a:ea typeface="Economica"/>
                <a:cs typeface="Economica"/>
                <a:sym typeface="Economica"/>
              </a:rPr>
              <a:t>gray matter</a:t>
            </a:r>
            <a:endParaRPr sz="800">
              <a:solidFill>
                <a:srgbClr val="073763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cxnSp>
        <p:nvCxnSpPr>
          <p:cNvPr id="178" name="Google Shape;178;p30"/>
          <p:cNvCxnSpPr/>
          <p:nvPr/>
        </p:nvCxnSpPr>
        <p:spPr>
          <a:xfrm flipH="1">
            <a:off x="1247700" y="2533650"/>
            <a:ext cx="733500" cy="85800"/>
          </a:xfrm>
          <a:prstGeom prst="straightConnector1">
            <a:avLst/>
          </a:prstGeom>
          <a:noFill/>
          <a:ln cap="flat" cmpd="sng" w="9525">
            <a:solidFill>
              <a:srgbClr val="073763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79" name="Google Shape;179;p30"/>
          <p:cNvSpPr txBox="1"/>
          <p:nvPr/>
        </p:nvSpPr>
        <p:spPr>
          <a:xfrm>
            <a:off x="-109525" y="2452775"/>
            <a:ext cx="1538400" cy="19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073763"/>
                </a:solidFill>
                <a:latin typeface="Economica"/>
                <a:ea typeface="Economica"/>
                <a:cs typeface="Economica"/>
                <a:sym typeface="Economica"/>
              </a:rPr>
              <a:t>Locus</a:t>
            </a:r>
            <a:r>
              <a:rPr lang="en" sz="800">
                <a:solidFill>
                  <a:srgbClr val="073763"/>
                </a:solidFill>
                <a:latin typeface="Economica"/>
                <a:ea typeface="Economica"/>
                <a:cs typeface="Economica"/>
                <a:sym typeface="Economica"/>
              </a:rPr>
              <a:t> </a:t>
            </a:r>
            <a:r>
              <a:rPr lang="en" sz="800">
                <a:solidFill>
                  <a:srgbClr val="073763"/>
                </a:solidFill>
                <a:latin typeface="Economica"/>
                <a:ea typeface="Economica"/>
                <a:cs typeface="Economica"/>
                <a:sym typeface="Economica"/>
              </a:rPr>
              <a:t>coeruleus </a:t>
            </a:r>
            <a:r>
              <a:rPr lang="en" sz="800">
                <a:solidFill>
                  <a:srgbClr val="073763"/>
                </a:solidFill>
                <a:latin typeface="Economica"/>
                <a:ea typeface="Economica"/>
                <a:cs typeface="Economica"/>
                <a:sym typeface="Economica"/>
              </a:rPr>
              <a:t> rich with </a:t>
            </a:r>
            <a:r>
              <a:rPr lang="en" sz="800">
                <a:solidFill>
                  <a:srgbClr val="073763"/>
                </a:solidFill>
                <a:latin typeface="Economica"/>
                <a:ea typeface="Economica"/>
                <a:cs typeface="Economica"/>
                <a:sym typeface="Economica"/>
              </a:rPr>
              <a:t>epinephrine</a:t>
            </a:r>
            <a:r>
              <a:rPr lang="en" sz="800">
                <a:solidFill>
                  <a:srgbClr val="073763"/>
                </a:solidFill>
                <a:latin typeface="Economica"/>
                <a:ea typeface="Economica"/>
                <a:cs typeface="Economica"/>
                <a:sym typeface="Economica"/>
              </a:rPr>
              <a:t> </a:t>
            </a:r>
            <a:endParaRPr sz="800">
              <a:solidFill>
                <a:srgbClr val="073763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cxnSp>
        <p:nvCxnSpPr>
          <p:cNvPr id="180" name="Google Shape;180;p30"/>
          <p:cNvCxnSpPr/>
          <p:nvPr/>
        </p:nvCxnSpPr>
        <p:spPr>
          <a:xfrm>
            <a:off x="2590800" y="2686050"/>
            <a:ext cx="928800" cy="281100"/>
          </a:xfrm>
          <a:prstGeom prst="straightConnector1">
            <a:avLst/>
          </a:prstGeom>
          <a:noFill/>
          <a:ln cap="flat" cmpd="sng" w="9525">
            <a:solidFill>
              <a:srgbClr val="073763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81" name="Google Shape;181;p30"/>
          <p:cNvSpPr txBox="1"/>
          <p:nvPr/>
        </p:nvSpPr>
        <p:spPr>
          <a:xfrm>
            <a:off x="3167075" y="2900375"/>
            <a:ext cx="1112700" cy="32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073763"/>
                </a:solidFill>
                <a:latin typeface="Economica"/>
                <a:ea typeface="Economica"/>
                <a:cs typeface="Economica"/>
                <a:sym typeface="Economica"/>
              </a:rPr>
              <a:t>paragigantocellular nucleus</a:t>
            </a:r>
            <a:endParaRPr sz="800">
              <a:solidFill>
                <a:srgbClr val="073763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073763"/>
                </a:solidFill>
                <a:latin typeface="Economica"/>
                <a:ea typeface="Economica"/>
                <a:cs typeface="Economica"/>
                <a:sym typeface="Economica"/>
              </a:rPr>
              <a:t>Rich with </a:t>
            </a:r>
            <a:r>
              <a:rPr lang="en" sz="800">
                <a:solidFill>
                  <a:srgbClr val="073763"/>
                </a:solidFill>
                <a:latin typeface="Economica"/>
                <a:ea typeface="Economica"/>
                <a:cs typeface="Economica"/>
                <a:sym typeface="Economica"/>
              </a:rPr>
              <a:t>serotonin</a:t>
            </a:r>
            <a:r>
              <a:rPr lang="en" sz="800">
                <a:solidFill>
                  <a:srgbClr val="073763"/>
                </a:solidFill>
                <a:latin typeface="Economica"/>
                <a:ea typeface="Economica"/>
                <a:cs typeface="Economica"/>
                <a:sym typeface="Economica"/>
              </a:rPr>
              <a:t> </a:t>
            </a:r>
            <a:endParaRPr sz="800">
              <a:solidFill>
                <a:srgbClr val="073763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cxnSp>
        <p:nvCxnSpPr>
          <p:cNvPr id="182" name="Google Shape;182;p30"/>
          <p:cNvCxnSpPr/>
          <p:nvPr/>
        </p:nvCxnSpPr>
        <p:spPr>
          <a:xfrm>
            <a:off x="2743200" y="3067050"/>
            <a:ext cx="928800" cy="281100"/>
          </a:xfrm>
          <a:prstGeom prst="straightConnector1">
            <a:avLst/>
          </a:prstGeom>
          <a:noFill/>
          <a:ln cap="flat" cmpd="sng" w="9525">
            <a:solidFill>
              <a:srgbClr val="073763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83" name="Google Shape;183;p30"/>
          <p:cNvSpPr txBox="1"/>
          <p:nvPr/>
        </p:nvSpPr>
        <p:spPr>
          <a:xfrm>
            <a:off x="3243275" y="3281375"/>
            <a:ext cx="1112700" cy="32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073763"/>
                </a:solidFill>
                <a:latin typeface="Economica"/>
                <a:ea typeface="Economica"/>
                <a:cs typeface="Economica"/>
                <a:sym typeface="Economica"/>
              </a:rPr>
              <a:t>raphe magnus nucleus rich with serotonin</a:t>
            </a:r>
            <a:endParaRPr sz="800">
              <a:solidFill>
                <a:srgbClr val="073763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pic>
        <p:nvPicPr>
          <p:cNvPr id="184" name="Google Shape;184;p30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62500" y="4095750"/>
            <a:ext cx="619125" cy="403050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30"/>
          <p:cNvSpPr txBox="1"/>
          <p:nvPr/>
        </p:nvSpPr>
        <p:spPr>
          <a:xfrm>
            <a:off x="314150" y="4498800"/>
            <a:ext cx="6543900" cy="495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073763"/>
                </a:solidFill>
                <a:highlight>
                  <a:srgbClr val="D0E0E3"/>
                </a:highlight>
                <a:latin typeface="Cairo"/>
                <a:ea typeface="Cairo"/>
                <a:cs typeface="Cairo"/>
                <a:sym typeface="Cairo"/>
              </a:rPr>
              <a:t>Pain modulation </a:t>
            </a:r>
            <a:endParaRPr b="1">
              <a:solidFill>
                <a:srgbClr val="073763"/>
              </a:solidFill>
              <a:highlight>
                <a:srgbClr val="D0E0E3"/>
              </a:highlight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u="sng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1- Gate control </a:t>
            </a:r>
            <a:r>
              <a:rPr b="1" lang="en" u="sng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theory </a:t>
            </a:r>
            <a:r>
              <a:rPr lang="en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endParaRPr>
              <a:solidFill>
                <a:srgbClr val="999999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First of all if we have pain we start to rubbing the area to decrease the pain but how this work ? </a:t>
            </a:r>
            <a:endParaRPr>
              <a:solidFill>
                <a:srgbClr val="999999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Remember in the dorsal horn we have 2 different afferent : first one is for the pain &amp; second one is touch afferent , so these touch </a:t>
            </a:r>
            <a:r>
              <a:rPr b="1" lang="en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fibers gives collateral</a:t>
            </a:r>
            <a:r>
              <a:rPr lang="en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  to the inhibitory interneurons and start release </a:t>
            </a:r>
            <a:r>
              <a:rPr b="1" lang="en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GABA </a:t>
            </a:r>
            <a:r>
              <a:rPr lang="en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( which will inhibit the cell body in the subtia gelatinosa )</a:t>
            </a:r>
            <a:endParaRPr>
              <a:solidFill>
                <a:srgbClr val="999999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Or </a:t>
            </a:r>
            <a:r>
              <a:rPr b="1" lang="en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inhibit the action synaptic terminal of dorsal ganglia </a:t>
            </a:r>
            <a:endParaRPr b="1">
              <a:solidFill>
                <a:srgbClr val="999999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So now we inhibit the pathway and will decrease the action potential so if we decrease AP will </a:t>
            </a:r>
            <a:r>
              <a:rPr b="1" lang="en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decrease the severity of the pain.</a:t>
            </a:r>
            <a:endParaRPr b="1">
              <a:solidFill>
                <a:srgbClr val="999999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u="sng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 2- </a:t>
            </a:r>
            <a:r>
              <a:rPr b="1" lang="en" u="sng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descending</a:t>
            </a:r>
            <a:r>
              <a:rPr b="1" lang="en" u="sng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 Analgesic system -</a:t>
            </a:r>
            <a:r>
              <a:rPr lang="en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endParaRPr>
              <a:solidFill>
                <a:srgbClr val="999999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All the three nucleus ( </a:t>
            </a:r>
            <a:r>
              <a:rPr b="1" lang="en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paragigantocellular nucleus</a:t>
            </a:r>
            <a:r>
              <a:rPr lang="en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 that </a:t>
            </a:r>
            <a:endParaRPr>
              <a:solidFill>
                <a:srgbClr val="999999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Rich with serotonin , </a:t>
            </a:r>
            <a:r>
              <a:rPr b="1" lang="en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raphe magnus nucleus</a:t>
            </a:r>
            <a:r>
              <a:rPr lang="en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 rich with serotonin, </a:t>
            </a:r>
            <a:r>
              <a:rPr b="1" lang="en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Locus coeruleus </a:t>
            </a:r>
            <a:r>
              <a:rPr lang="en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 rich with epinephrine) secreted special chemicals called endogenous opioids (</a:t>
            </a:r>
            <a:r>
              <a:rPr b="1" lang="en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endorphins,Enkephalins,dynorphins</a:t>
            </a:r>
            <a:r>
              <a:rPr lang="en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 into the inhibitory neuron so then inhibit subtina gelatinosa which will lead to decrease the action potential.</a:t>
            </a:r>
            <a:endParaRPr>
              <a:solidFill>
                <a:srgbClr val="999999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How these nuclei know when to fire to stimulate the periaqueductal gray matter\periventricular gray matter  ?</a:t>
            </a:r>
            <a:endParaRPr b="1">
              <a:solidFill>
                <a:srgbClr val="999999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1 - through Ascending lateral system there are spinomesencephalic fibers coming out from it so they can stimulate periaqueductal gray matter </a:t>
            </a:r>
            <a:endParaRPr>
              <a:solidFill>
                <a:srgbClr val="999999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2- through limbic nuclei</a:t>
            </a:r>
            <a:endParaRPr>
              <a:solidFill>
                <a:srgbClr val="999999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 3-sensory cortex </a:t>
            </a:r>
            <a:endParaRPr>
              <a:solidFill>
                <a:srgbClr val="999999"/>
              </a:solidFill>
              <a:latin typeface="Cairo"/>
              <a:ea typeface="Cairo"/>
              <a:cs typeface="Cairo"/>
              <a:sym typeface="Cair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FFFFF"/>
        </a:solidFill>
      </p:bgPr>
    </p:bg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31"/>
          <p:cNvSpPr txBox="1"/>
          <p:nvPr/>
        </p:nvSpPr>
        <p:spPr>
          <a:xfrm flipH="1" rot="5400000">
            <a:off x="5235000" y="3689025"/>
            <a:ext cx="3048600" cy="22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2C5072"/>
                </a:solidFill>
                <a:latin typeface="Cairo"/>
                <a:ea typeface="Cairo"/>
                <a:cs typeface="Cairo"/>
                <a:sym typeface="Cairo"/>
              </a:rPr>
              <a:t>28th Lecture  ∣ The Physiology Team</a:t>
            </a:r>
            <a:endParaRPr b="1">
              <a:solidFill>
                <a:srgbClr val="2C5072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191" name="Google Shape;191;p31"/>
          <p:cNvSpPr txBox="1"/>
          <p:nvPr/>
        </p:nvSpPr>
        <p:spPr>
          <a:xfrm>
            <a:off x="1926485" y="41375"/>
            <a:ext cx="2609700" cy="39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0B5394"/>
                </a:solidFill>
                <a:highlight>
                  <a:srgbClr val="A2C4C9"/>
                </a:highlight>
                <a:latin typeface="Economica"/>
                <a:ea typeface="Economica"/>
                <a:cs typeface="Economica"/>
                <a:sym typeface="Economica"/>
              </a:rPr>
              <a:t>The </a:t>
            </a:r>
            <a:r>
              <a:rPr b="1" lang="en" sz="1800">
                <a:solidFill>
                  <a:srgbClr val="0B5394"/>
                </a:solidFill>
                <a:highlight>
                  <a:srgbClr val="A2C4C9"/>
                </a:highlight>
                <a:latin typeface="Economica"/>
                <a:ea typeface="Economica"/>
                <a:cs typeface="Economica"/>
                <a:sym typeface="Economica"/>
              </a:rPr>
              <a:t>Gate theory of pain control</a:t>
            </a:r>
            <a:endParaRPr b="1" sz="1800">
              <a:solidFill>
                <a:srgbClr val="0B5394"/>
              </a:solidFill>
              <a:highlight>
                <a:srgbClr val="A2C4C9"/>
              </a:highlight>
              <a:latin typeface="Economica"/>
              <a:ea typeface="Economica"/>
              <a:cs typeface="Economica"/>
              <a:sym typeface="Economica"/>
            </a:endParaRPr>
          </a:p>
        </p:txBody>
      </p:sp>
      <p:sp>
        <p:nvSpPr>
          <p:cNvPr id="192" name="Google Shape;192;p31"/>
          <p:cNvSpPr txBox="1"/>
          <p:nvPr/>
        </p:nvSpPr>
        <p:spPr>
          <a:xfrm>
            <a:off x="168600" y="467125"/>
            <a:ext cx="6520800" cy="6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">
                <a:latin typeface="Cairo"/>
                <a:ea typeface="Cairo"/>
                <a:cs typeface="Cairo"/>
                <a:sym typeface="Cairo"/>
              </a:rPr>
              <a:t>Special neurons in the the dorsal horn of spinal cord (SGR) </a:t>
            </a:r>
            <a:r>
              <a:rPr lang="en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subtnia </a:t>
            </a:r>
            <a:r>
              <a:rPr lang="en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gelatinosa</a:t>
            </a:r>
            <a:r>
              <a:rPr lang="en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 of Ronald</a:t>
            </a:r>
            <a:r>
              <a:rPr lang="en">
                <a:latin typeface="Cairo"/>
                <a:ea typeface="Cairo"/>
                <a:cs typeface="Cairo"/>
                <a:sym typeface="Cairo"/>
              </a:rPr>
              <a:t> form the gate through which pain impulses must pass to reach brain. 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193" name="Google Shape;193;p31"/>
          <p:cNvSpPr txBox="1"/>
          <p:nvPr/>
        </p:nvSpPr>
        <p:spPr>
          <a:xfrm>
            <a:off x="290445" y="936025"/>
            <a:ext cx="3079200" cy="39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 u="sng">
                <a:solidFill>
                  <a:srgbClr val="0B5394"/>
                </a:solidFill>
                <a:latin typeface="Economica"/>
                <a:ea typeface="Economica"/>
                <a:cs typeface="Economica"/>
                <a:sym typeface="Economica"/>
              </a:rPr>
              <a:t>Four variables control this gate:</a:t>
            </a:r>
            <a:endParaRPr b="1" sz="1600" u="sng">
              <a:solidFill>
                <a:srgbClr val="0B5394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sp>
        <p:nvSpPr>
          <p:cNvPr id="194" name="Google Shape;194;p31"/>
          <p:cNvSpPr txBox="1"/>
          <p:nvPr/>
        </p:nvSpPr>
        <p:spPr>
          <a:xfrm>
            <a:off x="-32975" y="1239725"/>
            <a:ext cx="4782300" cy="140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AutoNum type="arabicPeriod"/>
            </a:pPr>
            <a:r>
              <a:rPr lang="en">
                <a:latin typeface="Cairo"/>
                <a:ea typeface="Cairo"/>
                <a:cs typeface="Cairo"/>
                <a:sym typeface="Cairo"/>
              </a:rPr>
              <a:t>Type C- fibres (slow pain). </a:t>
            </a:r>
            <a:r>
              <a:rPr lang="en" sz="800">
                <a:solidFill>
                  <a:srgbClr val="666666"/>
                </a:solidFill>
              </a:rPr>
              <a:t>unmyelinated -&gt; open the gate.</a:t>
            </a:r>
            <a:endParaRPr>
              <a:solidFill>
                <a:srgbClr val="666666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AutoNum type="arabicPeriod"/>
            </a:pPr>
            <a:r>
              <a:rPr lang="en">
                <a:latin typeface="Cairo"/>
                <a:ea typeface="Cairo"/>
                <a:cs typeface="Cairo"/>
                <a:sym typeface="Cairo"/>
              </a:rPr>
              <a:t>Type A-β fibres (light touch). ​“</a:t>
            </a:r>
            <a:r>
              <a:rPr lang="en" sz="800">
                <a:solidFill>
                  <a:srgbClr val="666666"/>
                </a:solidFill>
                <a:latin typeface="Cairo"/>
                <a:ea typeface="Cairo"/>
                <a:cs typeface="Cairo"/>
                <a:sym typeface="Cairo"/>
              </a:rPr>
              <a:t>Myelinated - dorsal column system -&gt; close the gate .</a:t>
            </a:r>
            <a:endParaRPr sz="800">
              <a:solidFill>
                <a:srgbClr val="666666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AutoNum type="arabicPeriod"/>
            </a:pPr>
            <a:r>
              <a:rPr lang="en">
                <a:latin typeface="Cairo"/>
                <a:ea typeface="Cairo"/>
                <a:cs typeface="Cairo"/>
                <a:sym typeface="Cairo"/>
              </a:rPr>
              <a:t>Inhibitory interneurons.​</a:t>
            </a:r>
            <a:r>
              <a:rPr lang="en" sz="800">
                <a:solidFill>
                  <a:srgbClr val="666666"/>
                </a:solidFill>
                <a:latin typeface="Cairo"/>
                <a:ea typeface="Cairo"/>
                <a:cs typeface="Cairo"/>
                <a:sym typeface="Cairo"/>
              </a:rPr>
              <a:t>between C-fibers and 2nd order neuron - When they’re stimulated they inhibit the transmission of pain signals - when they’re inhibited they allow transmission “inhibition of inhibition.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AutoNum type="arabicPeriod"/>
            </a:pPr>
            <a:r>
              <a:rPr lang="en">
                <a:latin typeface="Cairo"/>
                <a:ea typeface="Cairo"/>
                <a:cs typeface="Cairo"/>
                <a:sym typeface="Cairo"/>
              </a:rPr>
              <a:t>Projection neuron.</a:t>
            </a:r>
            <a:r>
              <a:rPr lang="en" sz="800">
                <a:solidFill>
                  <a:srgbClr val="666666"/>
                </a:solidFill>
                <a:latin typeface="Cairo"/>
                <a:ea typeface="Cairo"/>
                <a:cs typeface="Cairo"/>
                <a:sym typeface="Cairo"/>
              </a:rPr>
              <a:t>Second order neuron of the spinothalamic tracts.</a:t>
            </a:r>
            <a:endParaRPr sz="800">
              <a:solidFill>
                <a:srgbClr val="666666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195" name="Google Shape;195;p31"/>
          <p:cNvSpPr txBox="1"/>
          <p:nvPr/>
        </p:nvSpPr>
        <p:spPr>
          <a:xfrm>
            <a:off x="188512" y="2533100"/>
            <a:ext cx="3079200" cy="39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 u="sng">
                <a:solidFill>
                  <a:srgbClr val="0B5394"/>
                </a:solidFill>
                <a:latin typeface="Economica"/>
                <a:ea typeface="Economica"/>
                <a:cs typeface="Economica"/>
                <a:sym typeface="Economica"/>
              </a:rPr>
              <a:t>Gate opened or closed by 3 factors: </a:t>
            </a:r>
            <a:endParaRPr b="1" sz="1600" u="sng">
              <a:solidFill>
                <a:srgbClr val="0B5394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sp>
        <p:nvSpPr>
          <p:cNvPr id="196" name="Google Shape;196;p31"/>
          <p:cNvSpPr txBox="1"/>
          <p:nvPr/>
        </p:nvSpPr>
        <p:spPr>
          <a:xfrm>
            <a:off x="2905611" y="4349472"/>
            <a:ext cx="1162200" cy="581100"/>
          </a:xfrm>
          <a:prstGeom prst="rect">
            <a:avLst/>
          </a:prstGeom>
          <a:noFill/>
          <a:ln cap="flat" cmpd="sng" w="9525">
            <a:solidFill>
              <a:srgbClr val="0B539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Economica"/>
                <a:ea typeface="Economica"/>
                <a:cs typeface="Economica"/>
                <a:sym typeface="Economica"/>
              </a:rPr>
              <a:t>G</a:t>
            </a:r>
            <a:r>
              <a:rPr lang="en" sz="1800">
                <a:latin typeface="Economica"/>
                <a:ea typeface="Economica"/>
                <a:cs typeface="Economica"/>
                <a:sym typeface="Economica"/>
              </a:rPr>
              <a:t>ate</a:t>
            </a:r>
            <a:endParaRPr sz="1800">
              <a:latin typeface="Economica"/>
              <a:ea typeface="Economica"/>
              <a:cs typeface="Economica"/>
              <a:sym typeface="Economica"/>
            </a:endParaRPr>
          </a:p>
        </p:txBody>
      </p:sp>
      <p:sp>
        <p:nvSpPr>
          <p:cNvPr id="197" name="Google Shape;197;p31"/>
          <p:cNvSpPr txBox="1"/>
          <p:nvPr/>
        </p:nvSpPr>
        <p:spPr>
          <a:xfrm>
            <a:off x="407545" y="3048050"/>
            <a:ext cx="1571700" cy="780900"/>
          </a:xfrm>
          <a:prstGeom prst="rect">
            <a:avLst/>
          </a:prstGeom>
          <a:noFill/>
          <a:ln cap="flat" cmpd="sng" w="9525">
            <a:solidFill>
              <a:srgbClr val="0B539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iro"/>
                <a:ea typeface="Cairo"/>
                <a:cs typeface="Cairo"/>
                <a:sym typeface="Cairo"/>
              </a:rPr>
              <a:t>Activity in pain nerves opens the gate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198" name="Google Shape;198;p31"/>
          <p:cNvSpPr txBox="1"/>
          <p:nvPr/>
        </p:nvSpPr>
        <p:spPr>
          <a:xfrm>
            <a:off x="2855552" y="3266825"/>
            <a:ext cx="1409700" cy="581100"/>
          </a:xfrm>
          <a:prstGeom prst="rect">
            <a:avLst/>
          </a:prstGeom>
          <a:noFill/>
          <a:ln cap="flat" cmpd="sng" w="9525">
            <a:solidFill>
              <a:srgbClr val="0B539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iro"/>
                <a:ea typeface="Cairo"/>
                <a:cs typeface="Cairo"/>
                <a:sym typeface="Cairo"/>
              </a:rPr>
              <a:t>Messages from the brain</a:t>
            </a:r>
            <a:r>
              <a:rPr lang="en"/>
              <a:t> </a:t>
            </a:r>
            <a:endParaRPr/>
          </a:p>
        </p:txBody>
      </p:sp>
      <p:sp>
        <p:nvSpPr>
          <p:cNvPr id="199" name="Google Shape;199;p31"/>
          <p:cNvSpPr txBox="1"/>
          <p:nvPr/>
        </p:nvSpPr>
        <p:spPr>
          <a:xfrm>
            <a:off x="407550" y="3953313"/>
            <a:ext cx="1571700" cy="1285800"/>
          </a:xfrm>
          <a:prstGeom prst="rect">
            <a:avLst/>
          </a:prstGeom>
          <a:noFill/>
          <a:ln cap="flat" cmpd="sng" w="9525">
            <a:solidFill>
              <a:srgbClr val="0B539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iro"/>
                <a:ea typeface="Cairo"/>
                <a:cs typeface="Cairo"/>
                <a:sym typeface="Cairo"/>
              </a:rPr>
              <a:t>Activity in other sensory nerves closes the gate (e.g. Rubbing the affected area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200" name="Google Shape;200;p31"/>
          <p:cNvSpPr txBox="1"/>
          <p:nvPr/>
        </p:nvSpPr>
        <p:spPr>
          <a:xfrm>
            <a:off x="4875945" y="4373725"/>
            <a:ext cx="1366500" cy="581100"/>
          </a:xfrm>
          <a:prstGeom prst="rect">
            <a:avLst/>
          </a:prstGeom>
          <a:noFill/>
          <a:ln cap="flat" cmpd="sng" w="9525">
            <a:solidFill>
              <a:srgbClr val="0B539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iro"/>
                <a:ea typeface="Cairo"/>
                <a:cs typeface="Cairo"/>
                <a:sym typeface="Cairo"/>
              </a:rPr>
              <a:t>Transmission nerve cells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201" name="Google Shape;201;p31"/>
          <p:cNvSpPr txBox="1"/>
          <p:nvPr/>
        </p:nvSpPr>
        <p:spPr>
          <a:xfrm>
            <a:off x="4907638" y="3304945"/>
            <a:ext cx="1366500" cy="504900"/>
          </a:xfrm>
          <a:prstGeom prst="rect">
            <a:avLst/>
          </a:prstGeom>
          <a:noFill/>
          <a:ln cap="flat" cmpd="sng" w="9525">
            <a:solidFill>
              <a:srgbClr val="0B539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iro"/>
                <a:ea typeface="Cairo"/>
                <a:cs typeface="Cairo"/>
                <a:sym typeface="Cairo"/>
              </a:rPr>
              <a:t>To the brain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cxnSp>
        <p:nvCxnSpPr>
          <p:cNvPr id="202" name="Google Shape;202;p31"/>
          <p:cNvCxnSpPr/>
          <p:nvPr/>
        </p:nvCxnSpPr>
        <p:spPr>
          <a:xfrm>
            <a:off x="2075569" y="3575283"/>
            <a:ext cx="800100" cy="543000"/>
          </a:xfrm>
          <a:prstGeom prst="straightConnector1">
            <a:avLst/>
          </a:prstGeom>
          <a:noFill/>
          <a:ln cap="flat" cmpd="sng" w="9525">
            <a:solidFill>
              <a:srgbClr val="0B5394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03" name="Google Shape;203;p31"/>
          <p:cNvCxnSpPr/>
          <p:nvPr/>
        </p:nvCxnSpPr>
        <p:spPr>
          <a:xfrm flipH="1" rot="10800000">
            <a:off x="2065050" y="4769313"/>
            <a:ext cx="790500" cy="231300"/>
          </a:xfrm>
          <a:prstGeom prst="straightConnector1">
            <a:avLst/>
          </a:prstGeom>
          <a:noFill/>
          <a:ln cap="flat" cmpd="sng" w="9525">
            <a:solidFill>
              <a:srgbClr val="0B5394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04" name="Google Shape;204;p31"/>
          <p:cNvCxnSpPr/>
          <p:nvPr/>
        </p:nvCxnSpPr>
        <p:spPr>
          <a:xfrm>
            <a:off x="3557550" y="3985188"/>
            <a:ext cx="5700" cy="304800"/>
          </a:xfrm>
          <a:prstGeom prst="straightConnector1">
            <a:avLst/>
          </a:prstGeom>
          <a:noFill/>
          <a:ln cap="flat" cmpd="sng" w="9525">
            <a:solidFill>
              <a:srgbClr val="0B5394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05" name="Google Shape;205;p31"/>
          <p:cNvCxnSpPr/>
          <p:nvPr/>
        </p:nvCxnSpPr>
        <p:spPr>
          <a:xfrm>
            <a:off x="4212580" y="4660972"/>
            <a:ext cx="438000" cy="6600"/>
          </a:xfrm>
          <a:prstGeom prst="straightConnector1">
            <a:avLst/>
          </a:prstGeom>
          <a:noFill/>
          <a:ln cap="flat" cmpd="sng" w="9525">
            <a:solidFill>
              <a:srgbClr val="0B5394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06" name="Google Shape;206;p31"/>
          <p:cNvCxnSpPr/>
          <p:nvPr/>
        </p:nvCxnSpPr>
        <p:spPr>
          <a:xfrm flipH="1" rot="10800000">
            <a:off x="5587000" y="3990449"/>
            <a:ext cx="7800" cy="294300"/>
          </a:xfrm>
          <a:prstGeom prst="straightConnector1">
            <a:avLst/>
          </a:prstGeom>
          <a:noFill/>
          <a:ln cap="flat" cmpd="sng" w="9525">
            <a:solidFill>
              <a:srgbClr val="0B5394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07" name="Google Shape;207;p31"/>
          <p:cNvSpPr/>
          <p:nvPr/>
        </p:nvSpPr>
        <p:spPr>
          <a:xfrm>
            <a:off x="2274275" y="3112813"/>
            <a:ext cx="438000" cy="231300"/>
          </a:xfrm>
          <a:prstGeom prst="ellipse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+</a:t>
            </a:r>
            <a:endParaRPr sz="3000"/>
          </a:p>
        </p:txBody>
      </p:sp>
      <p:sp>
        <p:nvSpPr>
          <p:cNvPr id="208" name="Google Shape;208;p31"/>
          <p:cNvSpPr/>
          <p:nvPr/>
        </p:nvSpPr>
        <p:spPr>
          <a:xfrm>
            <a:off x="2256625" y="4349465"/>
            <a:ext cx="438000" cy="312300"/>
          </a:xfrm>
          <a:prstGeom prst="ellipse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/>
              <a:t>-</a:t>
            </a:r>
            <a:endParaRPr sz="3400"/>
          </a:p>
        </p:txBody>
      </p:sp>
      <p:pic>
        <p:nvPicPr>
          <p:cNvPr id="209" name="Google Shape;209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49325" y="962125"/>
            <a:ext cx="1746301" cy="1532874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31"/>
          <p:cNvSpPr txBox="1"/>
          <p:nvPr/>
        </p:nvSpPr>
        <p:spPr>
          <a:xfrm flipH="1">
            <a:off x="6740100" y="1986125"/>
            <a:ext cx="221700" cy="216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666666"/>
              </a:solidFill>
            </a:endParaRPr>
          </a:p>
        </p:txBody>
      </p:sp>
      <p:sp>
        <p:nvSpPr>
          <p:cNvPr id="211" name="Google Shape;211;p31"/>
          <p:cNvSpPr txBox="1"/>
          <p:nvPr/>
        </p:nvSpPr>
        <p:spPr>
          <a:xfrm>
            <a:off x="800354" y="8943341"/>
            <a:ext cx="5486400" cy="6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2" name="Google Shape;212;p31"/>
          <p:cNvSpPr txBox="1"/>
          <p:nvPr/>
        </p:nvSpPr>
        <p:spPr>
          <a:xfrm>
            <a:off x="168588" y="5277215"/>
            <a:ext cx="5486400" cy="50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u="sng">
                <a:solidFill>
                  <a:srgbClr val="0B5394"/>
                </a:solidFill>
                <a:latin typeface="Cairo"/>
                <a:ea typeface="Cairo"/>
                <a:cs typeface="Cairo"/>
                <a:sym typeface="Cairo"/>
              </a:rPr>
              <a:t>Conditions that open or close the gate:</a:t>
            </a:r>
            <a:br>
              <a:rPr b="1" lang="en" u="sng">
                <a:solidFill>
                  <a:srgbClr val="0B5394"/>
                </a:solidFill>
                <a:latin typeface="Cairo"/>
                <a:ea typeface="Cairo"/>
                <a:cs typeface="Cairo"/>
                <a:sym typeface="Cairo"/>
              </a:rPr>
            </a:br>
            <a:endParaRPr b="1" u="sng">
              <a:solidFill>
                <a:srgbClr val="0B5394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graphicFrame>
        <p:nvGraphicFramePr>
          <p:cNvPr id="213" name="Google Shape;213;p31"/>
          <p:cNvGraphicFramePr/>
          <p:nvPr/>
        </p:nvGraphicFramePr>
        <p:xfrm>
          <a:off x="300138" y="56671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{E7ACDA04-4B8D-48AC-963C-66FADD81B2C4}</a:tableStyleId>
              </a:tblPr>
              <a:tblGrid>
                <a:gridCol w="1279250"/>
                <a:gridCol w="2475900"/>
                <a:gridCol w="2502550"/>
              </a:tblGrid>
              <a:tr h="5732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Conditions that open the gate</a:t>
                      </a:r>
                      <a:endParaRPr b="1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Conditions that close the gate</a:t>
                      </a:r>
                      <a:endParaRPr b="1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73725">
                <a:tc rowSpan="2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Physical Conditions</a:t>
                      </a:r>
                      <a:endParaRPr b="1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Extent of the injury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Medication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</a:tr>
              <a:tr h="564775">
                <a:tc vMerge="1"/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Inappropriate activity level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Counterstimulation, eg massage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</a:tr>
              <a:tr h="373725">
                <a:tc rowSpan="3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Emotional Conditions </a:t>
                      </a:r>
                      <a:endParaRPr b="1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9FC5E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Anxiety or worry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9FC5E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Positive emotions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9FC5E8"/>
                    </a:solidFill>
                  </a:tcPr>
                </a:tc>
              </a:tr>
              <a:tr h="373725">
                <a:tc vMerge="1"/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Tension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9FC5E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Relaxation 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9FC5E8"/>
                    </a:solidFill>
                  </a:tcPr>
                </a:tc>
              </a:tr>
              <a:tr h="373725">
                <a:tc vMerge="1"/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Depression 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9FC5E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Rest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9FC5E8"/>
                    </a:solidFill>
                  </a:tcPr>
                </a:tc>
              </a:tr>
              <a:tr h="573275">
                <a:tc rowSpan="2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Mental </a:t>
                      </a:r>
                      <a:r>
                        <a:rPr b="1"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Conditions</a:t>
                      </a:r>
                      <a:endParaRPr b="1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EA999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Focusing on the pain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EA999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Intense concentration or distraction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EA9999"/>
                    </a:solidFill>
                  </a:tcPr>
                </a:tc>
              </a:tr>
              <a:tr h="573275">
                <a:tc vMerge="1"/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Boredom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EA999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Involvement and interest in life activities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EA999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FFFFF"/>
        </a:solidFill>
      </p:bgPr>
    </p:bg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32"/>
          <p:cNvSpPr txBox="1"/>
          <p:nvPr/>
        </p:nvSpPr>
        <p:spPr>
          <a:xfrm flipH="1" rot="5400000">
            <a:off x="5235000" y="3689025"/>
            <a:ext cx="3048600" cy="22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2C5072"/>
                </a:solidFill>
                <a:latin typeface="Cairo"/>
                <a:ea typeface="Cairo"/>
                <a:cs typeface="Cairo"/>
                <a:sym typeface="Cairo"/>
              </a:rPr>
              <a:t>28th Lecture  ∣ The Physiology Team</a:t>
            </a:r>
            <a:endParaRPr b="1">
              <a:solidFill>
                <a:srgbClr val="2C5072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219" name="Google Shape;219;p32"/>
          <p:cNvSpPr txBox="1"/>
          <p:nvPr/>
        </p:nvSpPr>
        <p:spPr>
          <a:xfrm>
            <a:off x="-2" y="-6"/>
            <a:ext cx="5486400" cy="48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0B5394"/>
              </a:buClr>
              <a:buSzPts val="1800"/>
              <a:buFont typeface="Economica"/>
              <a:buChar char="❖"/>
            </a:pPr>
            <a:r>
              <a:rPr b="1" lang="en" sz="1800">
                <a:solidFill>
                  <a:srgbClr val="0B5394"/>
                </a:solidFill>
                <a:latin typeface="Economica"/>
                <a:ea typeface="Economica"/>
                <a:cs typeface="Economica"/>
                <a:sym typeface="Economica"/>
              </a:rPr>
              <a:t>Gate of the pain theory </a:t>
            </a:r>
            <a:endParaRPr b="1" sz="1800">
              <a:solidFill>
                <a:srgbClr val="0B5394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sp>
        <p:nvSpPr>
          <p:cNvPr id="220" name="Google Shape;220;p32"/>
          <p:cNvSpPr txBox="1"/>
          <p:nvPr/>
        </p:nvSpPr>
        <p:spPr>
          <a:xfrm>
            <a:off x="120350" y="584425"/>
            <a:ext cx="4728000" cy="127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">
                <a:latin typeface="Cairo"/>
                <a:ea typeface="Cairo"/>
                <a:cs typeface="Cairo"/>
                <a:sym typeface="Cairo"/>
              </a:rPr>
              <a:t>The gate theory explains the pain relief by: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">
                <a:latin typeface="Cairo"/>
                <a:ea typeface="Cairo"/>
                <a:cs typeface="Cairo"/>
                <a:sym typeface="Cairo"/>
              </a:rPr>
              <a:t>Skin rubbing, Shaking the painful part, </a:t>
            </a:r>
            <a:r>
              <a:rPr lang="en">
                <a:latin typeface="Cairo"/>
                <a:ea typeface="Cairo"/>
                <a:cs typeface="Cairo"/>
                <a:sym typeface="Cairo"/>
              </a:rPr>
              <a:t>Transcutaneous</a:t>
            </a:r>
            <a:r>
              <a:rPr lang="en">
                <a:latin typeface="Cairo"/>
                <a:ea typeface="Cairo"/>
                <a:cs typeface="Cairo"/>
                <a:sym typeface="Cairo"/>
              </a:rPr>
              <a:t> Electrical Nerve Stimulation (TENS), Acupuncture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All are supposed to stimulate mechanoreceptors that activate neurons of dorsal column, the collaterals relieve pain.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pic>
        <p:nvPicPr>
          <p:cNvPr id="221" name="Google Shape;221;p32"/>
          <p:cNvPicPr preferRelativeResize="0"/>
          <p:nvPr/>
        </p:nvPicPr>
        <p:blipFill rotWithShape="1">
          <a:blip r:embed="rId3">
            <a:alphaModFix/>
          </a:blip>
          <a:srcRect b="3182" l="1858" r="2812" t="2673"/>
          <a:stretch/>
        </p:blipFill>
        <p:spPr>
          <a:xfrm>
            <a:off x="5114500" y="497774"/>
            <a:ext cx="924350" cy="75159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32"/>
          <p:cNvPicPr preferRelativeResize="0"/>
          <p:nvPr/>
        </p:nvPicPr>
        <p:blipFill rotWithShape="1">
          <a:blip r:embed="rId4">
            <a:alphaModFix/>
          </a:blip>
          <a:srcRect b="5896" l="2223" r="5141" t="5426"/>
          <a:stretch/>
        </p:blipFill>
        <p:spPr>
          <a:xfrm>
            <a:off x="5114505" y="1420150"/>
            <a:ext cx="924345" cy="709925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32"/>
          <p:cNvSpPr txBox="1"/>
          <p:nvPr/>
        </p:nvSpPr>
        <p:spPr>
          <a:xfrm>
            <a:off x="363588" y="6795045"/>
            <a:ext cx="3079200" cy="39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 u="sng">
                <a:solidFill>
                  <a:srgbClr val="0B5394"/>
                </a:solidFill>
                <a:latin typeface="Economica"/>
                <a:ea typeface="Economica"/>
                <a:cs typeface="Economica"/>
                <a:sym typeface="Economica"/>
              </a:rPr>
              <a:t>Central Control Trigger:</a:t>
            </a:r>
            <a:endParaRPr b="1" sz="1600" u="sng">
              <a:solidFill>
                <a:srgbClr val="0B5394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sp>
        <p:nvSpPr>
          <p:cNvPr id="224" name="Google Shape;224;p32"/>
          <p:cNvSpPr txBox="1"/>
          <p:nvPr/>
        </p:nvSpPr>
        <p:spPr>
          <a:xfrm>
            <a:off x="277863" y="7185645"/>
            <a:ext cx="6070800" cy="191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">
                <a:latin typeface="Cairo"/>
                <a:ea typeface="Cairo"/>
                <a:cs typeface="Cairo"/>
                <a:sym typeface="Cairo"/>
              </a:rPr>
              <a:t>Specialised nerve impulses arise in the brain itself and travel down the spinal cord to influence the gate.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">
                <a:latin typeface="Cairo"/>
                <a:ea typeface="Cairo"/>
                <a:cs typeface="Cairo"/>
                <a:sym typeface="Cairo"/>
              </a:rPr>
              <a:t>It can send both inhibitory and excitatory messages to the gate sensitising it to either C or A-β fibres. 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">
                <a:latin typeface="Cairo"/>
                <a:ea typeface="Cairo"/>
                <a:cs typeface="Cairo"/>
                <a:sym typeface="Cairo"/>
              </a:rPr>
              <a:t>The inhibitory neurons make a pain blocking agent called </a:t>
            </a:r>
            <a:r>
              <a:rPr b="1" lang="en">
                <a:latin typeface="Cairo"/>
                <a:ea typeface="Cairo"/>
                <a:cs typeface="Cairo"/>
                <a:sym typeface="Cairo"/>
              </a:rPr>
              <a:t>enkephalin</a:t>
            </a:r>
            <a:r>
              <a:rPr lang="en">
                <a:latin typeface="Cairo"/>
                <a:ea typeface="Cairo"/>
                <a:cs typeface="Cairo"/>
                <a:sym typeface="Cairo"/>
              </a:rPr>
              <a:t>. 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b="1" lang="en">
                <a:latin typeface="Cairo"/>
                <a:ea typeface="Cairo"/>
                <a:cs typeface="Cairo"/>
                <a:sym typeface="Cairo"/>
              </a:rPr>
              <a:t>Enkephalin</a:t>
            </a:r>
            <a:r>
              <a:rPr lang="en">
                <a:latin typeface="Cairo"/>
                <a:ea typeface="Cairo"/>
                <a:cs typeface="Cairo"/>
                <a:sym typeface="Cairo"/>
              </a:rPr>
              <a:t> is an opiate substance similar to heroin which can block substance P, the neurotransmitter from the C fibers, and this keeps the gate closed.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pic>
        <p:nvPicPr>
          <p:cNvPr id="225" name="Google Shape;225;p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969207" y="8938252"/>
            <a:ext cx="4710677" cy="484200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32"/>
          <p:cNvSpPr txBox="1"/>
          <p:nvPr/>
        </p:nvSpPr>
        <p:spPr>
          <a:xfrm>
            <a:off x="233938" y="2323538"/>
            <a:ext cx="1850400" cy="39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 u="sng">
                <a:solidFill>
                  <a:srgbClr val="0B5394"/>
                </a:solidFill>
                <a:latin typeface="Economica"/>
                <a:ea typeface="Economica"/>
                <a:cs typeface="Economica"/>
                <a:sym typeface="Economica"/>
              </a:rPr>
              <a:t>Explanation: </a:t>
            </a:r>
            <a:endParaRPr b="1" sz="1600" u="sng">
              <a:solidFill>
                <a:srgbClr val="0B5394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sp>
        <p:nvSpPr>
          <p:cNvPr id="227" name="Google Shape;227;p32"/>
          <p:cNvSpPr txBox="1"/>
          <p:nvPr/>
        </p:nvSpPr>
        <p:spPr>
          <a:xfrm>
            <a:off x="49313" y="2552813"/>
            <a:ext cx="4505400" cy="288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">
                <a:latin typeface="Cairo"/>
                <a:ea typeface="Cairo"/>
                <a:cs typeface="Cairo"/>
                <a:sym typeface="Cairo"/>
              </a:rPr>
              <a:t>Projection neuron receives input from both C-fibers and Aβ fibers.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">
                <a:latin typeface="Cairo"/>
                <a:ea typeface="Cairo"/>
                <a:cs typeface="Cairo"/>
                <a:sym typeface="Cairo"/>
              </a:rPr>
              <a:t>  Impulses coming along type C pain fibers cause the release of substance P from these fibers and inhibits the inhibitory interneuron (open the gate). 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">
                <a:latin typeface="Cairo"/>
                <a:ea typeface="Cairo"/>
                <a:cs typeface="Cairo"/>
                <a:sym typeface="Cairo"/>
              </a:rPr>
              <a:t>While impulses coming along Aβ fibers tend to keep the gate closed by activating the inhibitory interneuron. 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">
                <a:latin typeface="Cairo"/>
                <a:ea typeface="Cairo"/>
                <a:cs typeface="Cairo"/>
                <a:sym typeface="Cairo"/>
              </a:rPr>
              <a:t>This theory implies that a non-painful stimulus can reduce transmission of a noxious stimulus.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pic>
        <p:nvPicPr>
          <p:cNvPr id="228" name="Google Shape;228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554712" y="2535850"/>
            <a:ext cx="1951475" cy="1915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Google Shape;229;p3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071838" y="4823163"/>
            <a:ext cx="4505399" cy="92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" name="Google Shape;230;p3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071838" y="5747163"/>
            <a:ext cx="4505400" cy="640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FFFFF"/>
        </a:solidFill>
      </p:bgPr>
    </p:bg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33"/>
          <p:cNvSpPr txBox="1"/>
          <p:nvPr/>
        </p:nvSpPr>
        <p:spPr>
          <a:xfrm flipH="1" rot="5400000">
            <a:off x="5235000" y="3689025"/>
            <a:ext cx="3048600" cy="22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2C5072"/>
                </a:solidFill>
                <a:latin typeface="Cairo"/>
                <a:ea typeface="Cairo"/>
                <a:cs typeface="Cairo"/>
                <a:sym typeface="Cairo"/>
              </a:rPr>
              <a:t>28th Lecture  ∣ The Physiology Team</a:t>
            </a:r>
            <a:endParaRPr b="1">
              <a:solidFill>
                <a:srgbClr val="2C5072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236" name="Google Shape;236;p33"/>
          <p:cNvSpPr txBox="1"/>
          <p:nvPr/>
        </p:nvSpPr>
        <p:spPr>
          <a:xfrm>
            <a:off x="313997" y="4788355"/>
            <a:ext cx="3079200" cy="3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 u="sng">
                <a:solidFill>
                  <a:srgbClr val="0B5394"/>
                </a:solidFill>
                <a:latin typeface="Economica"/>
                <a:ea typeface="Economica"/>
                <a:cs typeface="Economica"/>
                <a:sym typeface="Economica"/>
              </a:rPr>
              <a:t>Analgesia occurs as follows:</a:t>
            </a:r>
            <a:endParaRPr b="1" sz="1600" u="sng">
              <a:solidFill>
                <a:srgbClr val="0B5394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sp>
        <p:nvSpPr>
          <p:cNvPr id="237" name="Google Shape;237;p33"/>
          <p:cNvSpPr txBox="1"/>
          <p:nvPr/>
        </p:nvSpPr>
        <p:spPr>
          <a:xfrm>
            <a:off x="150060" y="5066915"/>
            <a:ext cx="6354000" cy="151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Periventricular nucleus projects to PAG( </a:t>
            </a:r>
            <a:r>
              <a:rPr lang="en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periaqueductal gray matter)</a:t>
            </a:r>
            <a:endParaRPr>
              <a:solidFill>
                <a:srgbClr val="999999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PAG projects neurons containing </a:t>
            </a:r>
            <a:r>
              <a:rPr b="1" lang="en"/>
              <a:t>aspartate</a:t>
            </a:r>
            <a:r>
              <a:rPr lang="en"/>
              <a:t> &amp; </a:t>
            </a:r>
            <a:r>
              <a:rPr b="1" lang="en"/>
              <a:t>glutamate</a:t>
            </a:r>
            <a:r>
              <a:rPr lang="en"/>
              <a:t> that stimulate raphe magnus nucleus (RMN) 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RMN projects </a:t>
            </a:r>
            <a:r>
              <a:rPr lang="en"/>
              <a:t>serotonergic</a:t>
            </a:r>
            <a:r>
              <a:rPr lang="en"/>
              <a:t> neurons, this in addition to noradrenergic neurons project from locus coeruleus in medulla to dorsal horn. 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They block pain signals by activating PIC( </a:t>
            </a:r>
            <a:r>
              <a:rPr lang="en">
                <a:solidFill>
                  <a:srgbClr val="999999"/>
                </a:solidFill>
              </a:rPr>
              <a:t>pain inhibitory complex)</a:t>
            </a:r>
            <a:endParaRPr>
              <a:solidFill>
                <a:srgbClr val="999999"/>
              </a:solidFill>
            </a:endParaRPr>
          </a:p>
        </p:txBody>
      </p:sp>
      <p:pic>
        <p:nvPicPr>
          <p:cNvPr id="238" name="Google Shape;238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4000" y="7919300"/>
            <a:ext cx="3608750" cy="843425"/>
          </a:xfrm>
          <a:prstGeom prst="rect">
            <a:avLst/>
          </a:prstGeom>
          <a:noFill/>
          <a:ln>
            <a:noFill/>
          </a:ln>
        </p:spPr>
      </p:pic>
      <p:sp>
        <p:nvSpPr>
          <p:cNvPr id="239" name="Google Shape;239;p33"/>
          <p:cNvSpPr txBox="1"/>
          <p:nvPr/>
        </p:nvSpPr>
        <p:spPr>
          <a:xfrm>
            <a:off x="1307890" y="0"/>
            <a:ext cx="4038300" cy="70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0B5394"/>
                </a:solidFill>
                <a:highlight>
                  <a:srgbClr val="A2C4C9"/>
                </a:highlight>
                <a:latin typeface="Economica"/>
                <a:ea typeface="Economica"/>
                <a:cs typeface="Economica"/>
                <a:sym typeface="Economica"/>
              </a:rPr>
              <a:t>Supra spinal modulation </a:t>
            </a:r>
            <a:endParaRPr b="1" sz="1800">
              <a:solidFill>
                <a:srgbClr val="0B5394"/>
              </a:solidFill>
              <a:highlight>
                <a:srgbClr val="A2C4C9"/>
              </a:highlight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0B5394"/>
                </a:solidFill>
                <a:highlight>
                  <a:srgbClr val="A2C4C9"/>
                </a:highlight>
                <a:latin typeface="Economica"/>
                <a:ea typeface="Economica"/>
                <a:cs typeface="Economica"/>
                <a:sym typeface="Economica"/>
              </a:rPr>
              <a:t>(Special pain control analgesic system)</a:t>
            </a:r>
            <a:endParaRPr b="1" sz="1800">
              <a:solidFill>
                <a:srgbClr val="0B5394"/>
              </a:solidFill>
              <a:highlight>
                <a:srgbClr val="A2C4C9"/>
              </a:highlight>
              <a:latin typeface="Economica"/>
              <a:ea typeface="Economica"/>
              <a:cs typeface="Economica"/>
              <a:sym typeface="Economica"/>
            </a:endParaRPr>
          </a:p>
        </p:txBody>
      </p:sp>
      <p:sp>
        <p:nvSpPr>
          <p:cNvPr id="240" name="Google Shape;240;p33"/>
          <p:cNvSpPr txBox="1"/>
          <p:nvPr/>
        </p:nvSpPr>
        <p:spPr>
          <a:xfrm>
            <a:off x="150040" y="635575"/>
            <a:ext cx="5600700" cy="39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">
                <a:latin typeface="Cairo"/>
                <a:ea typeface="Cairo"/>
                <a:cs typeface="Cairo"/>
                <a:sym typeface="Cairo"/>
              </a:rPr>
              <a:t>This is a specific system that blocks pain transmission in CNS.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graphicFrame>
        <p:nvGraphicFramePr>
          <p:cNvPr id="241" name="Google Shape;241;p33"/>
          <p:cNvGraphicFramePr/>
          <p:nvPr/>
        </p:nvGraphicFramePr>
        <p:xfrm>
          <a:off x="252846" y="1274509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{E7ACDA04-4B8D-48AC-963C-66FADD81B2C4}</a:tableStyleId>
              </a:tblPr>
              <a:tblGrid>
                <a:gridCol w="382850"/>
                <a:gridCol w="2220675"/>
                <a:gridCol w="3544900"/>
              </a:tblGrid>
              <a:tr h="7332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073763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1</a:t>
                      </a:r>
                      <a:endParaRPr>
                        <a:solidFill>
                          <a:srgbClr val="073763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The periventricular and periaqueductal gray areas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D5A6BD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 of the </a:t>
                      </a:r>
                      <a:r>
                        <a:rPr b="1"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mesencephalon and upper pons </a:t>
                      </a: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surround </a:t>
                      </a:r>
                      <a:r>
                        <a:rPr b="1"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portions</a:t>
                      </a: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 of the </a:t>
                      </a:r>
                      <a:r>
                        <a:rPr b="1"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third</a:t>
                      </a: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 and </a:t>
                      </a:r>
                      <a:r>
                        <a:rPr b="1"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fourth</a:t>
                      </a: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 ventricles and the </a:t>
                      </a:r>
                      <a:r>
                        <a:rPr b="1"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aqueduct</a:t>
                      </a: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 of Sylvius 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438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073763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2</a:t>
                      </a:r>
                      <a:endParaRPr>
                        <a:solidFill>
                          <a:srgbClr val="073763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Raphe magnus nucleus: 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a thin midline nucleus located in the </a:t>
                      </a:r>
                      <a:r>
                        <a:rPr b="1"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lower pons and upper medulla</a:t>
                      </a:r>
                      <a:endParaRPr b="1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8691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073763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3</a:t>
                      </a:r>
                      <a:endParaRPr>
                        <a:solidFill>
                          <a:srgbClr val="073763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Pain inhibitory complex: 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 In ​dorsal horn of </a:t>
                      </a:r>
                      <a:r>
                        <a:rPr b="1"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SC</a:t>
                      </a: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​. - It consists of: multiple short enkephalinergic neurons that terminate on central endings of pain conducting afferent fibers. 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● When stimulated the </a:t>
                      </a:r>
                      <a:r>
                        <a:rPr b="1"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release enkephalin </a:t>
                      </a: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cause pre &amp; postsynaptic inhibition ​of pain transmission. 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● It prevents the release of substance P from pain nerve endings. 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242" name="Google Shape;242;p33"/>
          <p:cNvSpPr txBox="1"/>
          <p:nvPr/>
        </p:nvSpPr>
        <p:spPr>
          <a:xfrm>
            <a:off x="314000" y="852300"/>
            <a:ext cx="3079200" cy="39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 u="sng">
                <a:solidFill>
                  <a:srgbClr val="0B5394"/>
                </a:solidFill>
                <a:latin typeface="Economica"/>
                <a:ea typeface="Economica"/>
                <a:cs typeface="Economica"/>
                <a:sym typeface="Economica"/>
              </a:rPr>
              <a:t> Its major constituents are:</a:t>
            </a:r>
            <a:endParaRPr b="1" sz="1600" u="sng">
              <a:solidFill>
                <a:srgbClr val="0B5394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pic>
        <p:nvPicPr>
          <p:cNvPr id="243" name="Google Shape;243;p33"/>
          <p:cNvPicPr preferRelativeResize="0"/>
          <p:nvPr/>
        </p:nvPicPr>
        <p:blipFill rotWithShape="1">
          <a:blip r:embed="rId4">
            <a:alphaModFix/>
          </a:blip>
          <a:srcRect b="0" l="5464" r="0" t="0"/>
          <a:stretch/>
        </p:blipFill>
        <p:spPr>
          <a:xfrm>
            <a:off x="4227300" y="6584025"/>
            <a:ext cx="2630700" cy="31665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FFFFF"/>
        </a:solidFill>
      </p:bgPr>
    </p:bg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34"/>
          <p:cNvSpPr txBox="1"/>
          <p:nvPr/>
        </p:nvSpPr>
        <p:spPr>
          <a:xfrm flipH="1" rot="5400000">
            <a:off x="5235000" y="3689025"/>
            <a:ext cx="3048600" cy="22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2C5072"/>
                </a:solidFill>
                <a:latin typeface="Cairo"/>
                <a:ea typeface="Cairo"/>
                <a:cs typeface="Cairo"/>
                <a:sym typeface="Cairo"/>
              </a:rPr>
              <a:t>28th Lecture  ∣ The Physiology Team</a:t>
            </a:r>
            <a:endParaRPr b="1">
              <a:solidFill>
                <a:srgbClr val="2C5072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249" name="Google Shape;249;p34"/>
          <p:cNvSpPr txBox="1"/>
          <p:nvPr/>
        </p:nvSpPr>
        <p:spPr>
          <a:xfrm>
            <a:off x="70651" y="-8"/>
            <a:ext cx="5486400" cy="42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0B5394"/>
              </a:buClr>
              <a:buSzPts val="1800"/>
              <a:buFont typeface="Economica"/>
              <a:buChar char="❖"/>
            </a:pPr>
            <a:r>
              <a:rPr b="1" lang="en" sz="1800">
                <a:solidFill>
                  <a:srgbClr val="0B5394"/>
                </a:solidFill>
                <a:latin typeface="Economica"/>
                <a:ea typeface="Economica"/>
                <a:cs typeface="Economica"/>
                <a:sym typeface="Economica"/>
              </a:rPr>
              <a:t>Opioid Peptides and Pain Modulation </a:t>
            </a:r>
            <a:endParaRPr b="1" sz="1800">
              <a:solidFill>
                <a:srgbClr val="0B5394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sp>
        <p:nvSpPr>
          <p:cNvPr id="250" name="Google Shape;250;p34"/>
          <p:cNvSpPr txBox="1"/>
          <p:nvPr/>
        </p:nvSpPr>
        <p:spPr>
          <a:xfrm>
            <a:off x="170750" y="295400"/>
            <a:ext cx="6000600" cy="589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00">
                <a:latin typeface="Cairo"/>
                <a:ea typeface="Cairo"/>
                <a:cs typeface="Cairo"/>
                <a:sym typeface="Cairo"/>
              </a:rPr>
              <a:t>Opioid peptides are </a:t>
            </a:r>
            <a:r>
              <a:rPr b="1" lang="en" sz="1300">
                <a:latin typeface="Cairo"/>
                <a:ea typeface="Cairo"/>
                <a:cs typeface="Cairo"/>
                <a:sym typeface="Cairo"/>
              </a:rPr>
              <a:t>morphine-like</a:t>
            </a:r>
            <a:r>
              <a:rPr lang="en" sz="1300">
                <a:latin typeface="Cairo"/>
                <a:ea typeface="Cairo"/>
                <a:cs typeface="Cairo"/>
                <a:sym typeface="Cairo"/>
              </a:rPr>
              <a:t> substances present in body.</a:t>
            </a:r>
            <a:endParaRPr sz="13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00">
                <a:latin typeface="Cairo"/>
                <a:ea typeface="Cairo"/>
                <a:cs typeface="Cairo"/>
                <a:sym typeface="Cairo"/>
              </a:rPr>
              <a:t>They are natural analgesic substances that  act by binding to opiate receptors in  analgesic system and dorsal horn of  SC  on central ending of  pain conducting  pain fibers.</a:t>
            </a:r>
            <a:endParaRPr sz="13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highlight>
                  <a:srgbClr val="A2C4C9"/>
                </a:highlight>
                <a:latin typeface="Cairo"/>
                <a:ea typeface="Cairo"/>
                <a:cs typeface="Cairo"/>
                <a:sym typeface="Cairo"/>
              </a:rPr>
              <a:t>Site of  release of  opioid  peptides:</a:t>
            </a:r>
            <a:endParaRPr sz="1300">
              <a:highlight>
                <a:srgbClr val="A2C4C9"/>
              </a:highlight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b="1" lang="en" sz="1300">
                <a:latin typeface="Cairo"/>
                <a:ea typeface="Cairo"/>
                <a:cs typeface="Cairo"/>
                <a:sym typeface="Cairo"/>
              </a:rPr>
              <a:t>Endorphin:</a:t>
            </a:r>
            <a:r>
              <a:rPr lang="en" sz="1300">
                <a:latin typeface="Cairo"/>
                <a:ea typeface="Cairo"/>
                <a:cs typeface="Cairo"/>
                <a:sym typeface="Cairo"/>
              </a:rPr>
              <a:t> Are found in </a:t>
            </a:r>
            <a:r>
              <a:rPr b="1" lang="en" sz="1300">
                <a:latin typeface="Cairo"/>
                <a:ea typeface="Cairo"/>
                <a:cs typeface="Cairo"/>
                <a:sym typeface="Cairo"/>
              </a:rPr>
              <a:t>PAG</a:t>
            </a:r>
            <a:r>
              <a:rPr lang="en" sz="1300">
                <a:latin typeface="Cairo"/>
                <a:ea typeface="Cairo"/>
                <a:cs typeface="Cairo"/>
                <a:sym typeface="Cairo"/>
              </a:rPr>
              <a:t>  where</a:t>
            </a:r>
            <a:endParaRPr sz="13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en" sz="1300">
                <a:latin typeface="Cairo"/>
                <a:ea typeface="Cairo"/>
                <a:cs typeface="Cairo"/>
                <a:sym typeface="Cairo"/>
              </a:rPr>
              <a:t> they inhibit GABAnergic  interneurons </a:t>
            </a:r>
            <a:endParaRPr sz="13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en" sz="1300">
                <a:latin typeface="Cairo"/>
                <a:ea typeface="Cairo"/>
                <a:cs typeface="Cairo"/>
                <a:sym typeface="Cairo"/>
              </a:rPr>
              <a:t>that normally suppress  the </a:t>
            </a:r>
            <a:endParaRPr sz="13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en" sz="1300">
                <a:latin typeface="Cairo"/>
                <a:ea typeface="Cairo"/>
                <a:cs typeface="Cairo"/>
                <a:sym typeface="Cairo"/>
              </a:rPr>
              <a:t>anti-nociceptor neurons</a:t>
            </a:r>
            <a:endParaRPr sz="13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تلخبطتوا ؟ ببساطة احنا نثبط عمل الجابا </a:t>
            </a:r>
            <a:endParaRPr sz="1300">
              <a:solidFill>
                <a:srgbClr val="999999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اللي كانت تسوي تثبيط في </a:t>
            </a:r>
            <a:endParaRPr sz="1300">
              <a:solidFill>
                <a:srgbClr val="999999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Anti -nociptor </a:t>
            </a:r>
            <a:endParaRPr sz="1300">
              <a:solidFill>
                <a:srgbClr val="999999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3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latin typeface="Cairo"/>
                <a:ea typeface="Cairo"/>
                <a:cs typeface="Cairo"/>
                <a:sym typeface="Cairo"/>
              </a:rPr>
              <a:t>Encephalin</a:t>
            </a:r>
            <a:r>
              <a:rPr lang="en" sz="1300">
                <a:latin typeface="Cairo"/>
                <a:ea typeface="Cairo"/>
                <a:cs typeface="Cairo"/>
                <a:sym typeface="Cairo"/>
              </a:rPr>
              <a:t>: It is used by  </a:t>
            </a:r>
            <a:r>
              <a:rPr b="1" lang="en" sz="1300">
                <a:latin typeface="Cairo"/>
                <a:ea typeface="Cairo"/>
                <a:cs typeface="Cairo"/>
                <a:sym typeface="Cairo"/>
              </a:rPr>
              <a:t>interneurons</a:t>
            </a:r>
            <a:r>
              <a:rPr lang="en" sz="1300">
                <a:latin typeface="Cairo"/>
                <a:ea typeface="Cairo"/>
                <a:cs typeface="Cairo"/>
                <a:sym typeface="Cairo"/>
              </a:rPr>
              <a:t> </a:t>
            </a:r>
            <a:endParaRPr sz="13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latin typeface="Cairo"/>
                <a:ea typeface="Cairo"/>
                <a:cs typeface="Cairo"/>
                <a:sym typeface="Cairo"/>
              </a:rPr>
              <a:t>in lamina II </a:t>
            </a:r>
            <a:r>
              <a:rPr lang="en" sz="1300">
                <a:latin typeface="Cairo"/>
                <a:ea typeface="Cairo"/>
                <a:cs typeface="Cairo"/>
                <a:sym typeface="Cairo"/>
              </a:rPr>
              <a:t> responsible for inhibiting </a:t>
            </a:r>
            <a:endParaRPr sz="13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latin typeface="Cairo"/>
                <a:ea typeface="Cairo"/>
                <a:cs typeface="Cairo"/>
                <a:sym typeface="Cairo"/>
              </a:rPr>
              <a:t>the  nocioceptor-specific spinothalamic</a:t>
            </a:r>
            <a:endParaRPr sz="13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00">
                <a:latin typeface="Cairo"/>
                <a:ea typeface="Cairo"/>
                <a:cs typeface="Cairo"/>
                <a:sym typeface="Cairo"/>
              </a:rPr>
              <a:t> neurons</a:t>
            </a:r>
            <a:endParaRPr sz="13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300">
                <a:latin typeface="Cairo"/>
                <a:ea typeface="Cairo"/>
                <a:cs typeface="Cairo"/>
                <a:sym typeface="Cairo"/>
              </a:rPr>
              <a:t>Dynorphin: </a:t>
            </a:r>
            <a:r>
              <a:rPr lang="en" sz="1300">
                <a:latin typeface="Cairo"/>
                <a:ea typeface="Cairo"/>
                <a:cs typeface="Cairo"/>
                <a:sym typeface="Cairo"/>
              </a:rPr>
              <a:t>In  </a:t>
            </a:r>
            <a:r>
              <a:rPr lang="en" sz="1300" u="sng">
                <a:latin typeface="Cairo"/>
                <a:ea typeface="Cairo"/>
                <a:cs typeface="Cairo"/>
                <a:sym typeface="Cairo"/>
              </a:rPr>
              <a:t>hypothalamus</a:t>
            </a:r>
            <a:r>
              <a:rPr lang="en" sz="1300">
                <a:latin typeface="Cairo"/>
                <a:ea typeface="Cairo"/>
                <a:cs typeface="Cairo"/>
                <a:sym typeface="Cairo"/>
              </a:rPr>
              <a:t>, </a:t>
            </a:r>
            <a:r>
              <a:rPr lang="en" sz="1300" u="sng">
                <a:latin typeface="Cairo"/>
                <a:ea typeface="Cairo"/>
                <a:cs typeface="Cairo"/>
                <a:sym typeface="Cairo"/>
              </a:rPr>
              <a:t>PAG</a:t>
            </a:r>
            <a:r>
              <a:rPr lang="en" sz="1300">
                <a:latin typeface="Cairo"/>
                <a:ea typeface="Cairo"/>
                <a:cs typeface="Cairo"/>
                <a:sym typeface="Cairo"/>
              </a:rPr>
              <a:t>, </a:t>
            </a:r>
            <a:r>
              <a:rPr lang="en" sz="1300" u="sng">
                <a:latin typeface="Cairo"/>
                <a:ea typeface="Cairo"/>
                <a:cs typeface="Cairo"/>
                <a:sym typeface="Cairo"/>
              </a:rPr>
              <a:t>reticular  formation</a:t>
            </a:r>
            <a:r>
              <a:rPr lang="en" sz="1300">
                <a:latin typeface="Cairo"/>
                <a:ea typeface="Cairo"/>
                <a:cs typeface="Cairo"/>
                <a:sym typeface="Cairo"/>
              </a:rPr>
              <a:t>, and </a:t>
            </a:r>
            <a:r>
              <a:rPr lang="en" sz="1300" u="sng">
                <a:latin typeface="Cairo"/>
                <a:ea typeface="Cairo"/>
                <a:cs typeface="Cairo"/>
                <a:sym typeface="Cairo"/>
              </a:rPr>
              <a:t>dorsal horn.</a:t>
            </a:r>
            <a:endParaRPr sz="1300" u="sng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300">
                <a:latin typeface="Cairo"/>
                <a:ea typeface="Cairo"/>
                <a:cs typeface="Cairo"/>
                <a:sym typeface="Cairo"/>
              </a:rPr>
              <a:t>Endogenous morphine: </a:t>
            </a:r>
            <a:r>
              <a:rPr lang="en" sz="1300">
                <a:latin typeface="Cairo"/>
                <a:ea typeface="Cairo"/>
                <a:cs typeface="Cairo"/>
                <a:sym typeface="Cairo"/>
              </a:rPr>
              <a:t>In  </a:t>
            </a:r>
            <a:r>
              <a:rPr b="1" lang="en" sz="1300">
                <a:latin typeface="Cairo"/>
                <a:ea typeface="Cairo"/>
                <a:cs typeface="Cairo"/>
                <a:sym typeface="Cairo"/>
              </a:rPr>
              <a:t>terminals</a:t>
            </a:r>
            <a:r>
              <a:rPr lang="en" sz="1300">
                <a:latin typeface="Cairo"/>
                <a:ea typeface="Cairo"/>
                <a:cs typeface="Cairo"/>
                <a:sym typeface="Cairo"/>
              </a:rPr>
              <a:t> forming synapses with  neuron having μ-opioid receptors  in pain modulating pathways.</a:t>
            </a:r>
            <a:endParaRPr sz="13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b="1" lang="en" sz="1300">
                <a:highlight>
                  <a:srgbClr val="A2C4C9"/>
                </a:highlight>
                <a:latin typeface="Cairo"/>
                <a:ea typeface="Cairo"/>
                <a:cs typeface="Cairo"/>
                <a:sym typeface="Cairo"/>
              </a:rPr>
              <a:t>Mechanism of actions of Opioid peptides on pain transmission</a:t>
            </a:r>
            <a:endParaRPr b="1" sz="1300">
              <a:highlight>
                <a:srgbClr val="A2C4C9"/>
              </a:highlight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00">
                <a:latin typeface="Cairo"/>
                <a:ea typeface="Cairo"/>
                <a:cs typeface="Cairo"/>
                <a:sym typeface="Cairo"/>
              </a:rPr>
              <a:t>They exerts their analgesic effects by acting at various sites in  peripheral &amp; CNS</a:t>
            </a:r>
            <a:endParaRPr sz="13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300" u="sng">
              <a:latin typeface="Cairo"/>
              <a:ea typeface="Cairo"/>
              <a:cs typeface="Cairo"/>
              <a:sym typeface="Cairo"/>
            </a:endParaRPr>
          </a:p>
        </p:txBody>
      </p:sp>
      <p:pic>
        <p:nvPicPr>
          <p:cNvPr id="251" name="Google Shape;251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29000" y="2059225"/>
            <a:ext cx="2943150" cy="236857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52" name="Google Shape;252;p34"/>
          <p:cNvGraphicFramePr/>
          <p:nvPr/>
        </p:nvGraphicFramePr>
        <p:xfrm>
          <a:off x="397536" y="64755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{E7ACDA04-4B8D-48AC-963C-66FADD81B2C4}</a:tableStyleId>
              </a:tblPr>
              <a:tblGrid>
                <a:gridCol w="2943150"/>
                <a:gridCol w="2943150"/>
              </a:tblGrid>
              <a:tr h="5060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Direct effect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C27BA0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Indirect effect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</a:tr>
              <a:tr h="5345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Inhibiting discharge of  nociceptor neurons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Activating the descending inhibitory pathway be exciting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PAG neurons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7B7B7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345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Inhibiting release of  substance P from central terminal of nociceptor neurons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7B7B7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 rowSpan="2"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78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Activating neurons in the brain stem </a:t>
                      </a:r>
                      <a:r>
                        <a:rPr lang="en">
                          <a:solidFill>
                            <a:srgbClr val="999999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which release NE​ and serotonin </a:t>
                      </a: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which suppress pain  transmission directly or indirectly via activation of  </a:t>
                      </a: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enkephalinergic</a:t>
                      </a: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 containing inhibitory interneurons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B7B7B7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7B7B7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7B7B7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7B7B7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345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Cairo"/>
                          <a:ea typeface="Cairo"/>
                          <a:cs typeface="Cairo"/>
                          <a:sym typeface="Cairo"/>
                        </a:rPr>
                        <a:t>Cause inhibition of  dorsal horn spinothalamic neuron. </a:t>
                      </a:r>
                      <a:r>
                        <a:rPr lang="en" sz="800">
                          <a:solidFill>
                            <a:srgbClr val="666666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Via K channel causing hyperpolarization.</a:t>
                      </a:r>
                      <a:endParaRPr sz="800">
                        <a:solidFill>
                          <a:srgbClr val="666666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7B7B7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73763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 vMerge="1"/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FFFFF"/>
        </a:solidFill>
      </p:bgPr>
    </p:bg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35"/>
          <p:cNvSpPr txBox="1"/>
          <p:nvPr/>
        </p:nvSpPr>
        <p:spPr>
          <a:xfrm flipH="1" rot="5400000">
            <a:off x="5235000" y="3689025"/>
            <a:ext cx="3048600" cy="22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2C5072"/>
                </a:solidFill>
                <a:latin typeface="Cairo"/>
                <a:ea typeface="Cairo"/>
                <a:cs typeface="Cairo"/>
                <a:sym typeface="Cairo"/>
              </a:rPr>
              <a:t>28th Lecture  ∣ The Physiology Team</a:t>
            </a:r>
            <a:endParaRPr b="1">
              <a:solidFill>
                <a:srgbClr val="2C5072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258" name="Google Shape;258;p35"/>
          <p:cNvSpPr txBox="1"/>
          <p:nvPr/>
        </p:nvSpPr>
        <p:spPr>
          <a:xfrm>
            <a:off x="0" y="-4"/>
            <a:ext cx="5486400" cy="42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0B5394"/>
              </a:buClr>
              <a:buSzPts val="1800"/>
              <a:buFont typeface="Economica"/>
              <a:buChar char="❖"/>
            </a:pPr>
            <a:r>
              <a:rPr b="1" lang="en" sz="1800">
                <a:solidFill>
                  <a:srgbClr val="0B5394"/>
                </a:solidFill>
                <a:latin typeface="Economica"/>
                <a:ea typeface="Economica"/>
                <a:cs typeface="Economica"/>
                <a:sym typeface="Economica"/>
              </a:rPr>
              <a:t>Opioid Peptides and Pain Modulation </a:t>
            </a:r>
            <a:endParaRPr b="1" sz="1800">
              <a:solidFill>
                <a:srgbClr val="0B5394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sp>
        <p:nvSpPr>
          <p:cNvPr id="259" name="Google Shape;259;p35"/>
          <p:cNvSpPr txBox="1"/>
          <p:nvPr/>
        </p:nvSpPr>
        <p:spPr>
          <a:xfrm>
            <a:off x="188400" y="649700"/>
            <a:ext cx="6328200" cy="868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highlight>
                  <a:srgbClr val="A2C4C9"/>
                </a:highlight>
                <a:latin typeface="Cairo"/>
                <a:ea typeface="Cairo"/>
                <a:cs typeface="Cairo"/>
                <a:sym typeface="Cairo"/>
              </a:rPr>
              <a:t>Cellular actions of Opioid peptides</a:t>
            </a:r>
            <a:endParaRPr b="1" sz="1600">
              <a:highlight>
                <a:srgbClr val="A2C4C9"/>
              </a:highlight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">
                <a:latin typeface="Cairo"/>
                <a:ea typeface="Cairo"/>
                <a:cs typeface="Cairo"/>
                <a:sym typeface="Cairo"/>
              </a:rPr>
              <a:t>Reduction of cAMP </a:t>
            </a:r>
            <a:r>
              <a:rPr lang="en" sz="800">
                <a:solidFill>
                  <a:srgbClr val="666666"/>
                </a:solidFill>
                <a:latin typeface="Cairo"/>
                <a:ea typeface="Cairo"/>
                <a:cs typeface="Cairo"/>
                <a:sym typeface="Cairo"/>
              </a:rPr>
              <a:t>(second messenger) </a:t>
            </a:r>
            <a:r>
              <a:rPr lang="en">
                <a:latin typeface="Cairo"/>
                <a:ea typeface="Cairo"/>
                <a:cs typeface="Cairo"/>
                <a:sym typeface="Cairo"/>
              </a:rPr>
              <a:t>synthesis by inhibiting Adenyl cyclase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">
                <a:latin typeface="Cairo"/>
                <a:ea typeface="Cairo"/>
                <a:cs typeface="Cairo"/>
                <a:sym typeface="Cairo"/>
              </a:rPr>
              <a:t>Inhibition of  transmitter release by inhibiting opening of  Ca</a:t>
            </a:r>
            <a:r>
              <a:rPr baseline="30000" lang="en">
                <a:latin typeface="Cairo"/>
                <a:ea typeface="Cairo"/>
                <a:cs typeface="Cairo"/>
                <a:sym typeface="Cairo"/>
              </a:rPr>
              <a:t>++ </a:t>
            </a:r>
            <a:r>
              <a:rPr lang="en">
                <a:latin typeface="Cairo"/>
                <a:ea typeface="Cairo"/>
                <a:cs typeface="Cairo"/>
                <a:sym typeface="Cairo"/>
              </a:rPr>
              <a:t>channels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">
                <a:latin typeface="Cairo"/>
                <a:ea typeface="Cairo"/>
                <a:cs typeface="Cairo"/>
                <a:sym typeface="Cairo"/>
              </a:rPr>
              <a:t>Hyperpolarization by facilitating opening of voltage gated K</a:t>
            </a:r>
            <a:r>
              <a:rPr baseline="30000" lang="en">
                <a:latin typeface="Cairo"/>
                <a:ea typeface="Cairo"/>
                <a:cs typeface="Cairo"/>
                <a:sym typeface="Cairo"/>
              </a:rPr>
              <a:t>+ </a:t>
            </a:r>
            <a:r>
              <a:rPr lang="en">
                <a:latin typeface="Cairo"/>
                <a:ea typeface="Cairo"/>
                <a:cs typeface="Cairo"/>
                <a:sym typeface="Cairo"/>
              </a:rPr>
              <a:t>channels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b="1" lang="en" sz="1600">
                <a:highlight>
                  <a:srgbClr val="A2C4C9"/>
                </a:highlight>
                <a:latin typeface="Cairo"/>
                <a:ea typeface="Cairo"/>
                <a:cs typeface="Cairo"/>
                <a:sym typeface="Cairo"/>
              </a:rPr>
              <a:t>Opioid Antagonist: Naloxone</a:t>
            </a:r>
            <a:endParaRPr b="1" sz="1600">
              <a:highlight>
                <a:srgbClr val="A2C4C9"/>
              </a:highlight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">
                <a:latin typeface="Cairo"/>
                <a:ea typeface="Cairo"/>
                <a:cs typeface="Cairo"/>
                <a:sym typeface="Cairo"/>
              </a:rPr>
              <a:t>Used to reverse opioid </a:t>
            </a:r>
            <a:r>
              <a:rPr b="1" lang="en">
                <a:latin typeface="Cairo"/>
                <a:ea typeface="Cairo"/>
                <a:cs typeface="Cairo"/>
                <a:sym typeface="Cairo"/>
              </a:rPr>
              <a:t>Overdose</a:t>
            </a:r>
            <a:endParaRPr b="1"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">
                <a:latin typeface="Cairo"/>
                <a:ea typeface="Cairo"/>
                <a:cs typeface="Cairo"/>
                <a:sym typeface="Cairo"/>
              </a:rPr>
              <a:t>Displaces receptor-bound opioids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">
                <a:latin typeface="Cairo"/>
                <a:ea typeface="Cairo"/>
                <a:cs typeface="Cairo"/>
                <a:sym typeface="Cairo"/>
              </a:rPr>
              <a:t>Good for overcoming  respiratory and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iro"/>
                <a:ea typeface="Cairo"/>
                <a:cs typeface="Cairo"/>
                <a:sym typeface="Cairo"/>
              </a:rPr>
              <a:t> CV  depression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هو بكل بساطة یتنافس مع الاوبیودز زي المورفین على نفس الریسبتور، فیقل تأثیر المورفین و الاوبیودز بشكل عام. </a:t>
            </a:r>
            <a:endParaRPr>
              <a:solidFill>
                <a:srgbClr val="999999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airo"/>
              <a:ea typeface="Cairo"/>
              <a:cs typeface="Cairo"/>
              <a:sym typeface="Cairo"/>
            </a:endParaRPr>
          </a:p>
        </p:txBody>
      </p:sp>
      <p:pic>
        <p:nvPicPr>
          <p:cNvPr id="260" name="Google Shape;260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1650" y="1346800"/>
            <a:ext cx="5581450" cy="2868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Google Shape;261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58225" y="5324173"/>
            <a:ext cx="2758375" cy="326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Luxe">
  <a:themeElements>
    <a:clrScheme name="Luxe">
      <a:dk1>
        <a:srgbClr val="000000"/>
      </a:dk1>
      <a:lt1>
        <a:srgbClr val="FFFFFF"/>
      </a:lt1>
      <a:dk2>
        <a:srgbClr val="B7B7B7"/>
      </a:dk2>
      <a:lt2>
        <a:srgbClr val="CCA677"/>
      </a:lt2>
      <a:accent1>
        <a:srgbClr val="5D4037"/>
      </a:accent1>
      <a:accent2>
        <a:srgbClr val="455A64"/>
      </a:accent2>
      <a:accent3>
        <a:srgbClr val="607D8B"/>
      </a:accent3>
      <a:accent4>
        <a:srgbClr val="78909C"/>
      </a:accent4>
      <a:accent5>
        <a:srgbClr val="57BB8A"/>
      </a:accent5>
      <a:accent6>
        <a:srgbClr val="DCE755"/>
      </a:accent6>
      <a:hlink>
        <a:srgbClr val="57BB8A"/>
      </a:hlink>
      <a:folHlink>
        <a:srgbClr val="57BB8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Luxe">
  <a:themeElements>
    <a:clrScheme name="Luxe">
      <a:dk1>
        <a:srgbClr val="000000"/>
      </a:dk1>
      <a:lt1>
        <a:srgbClr val="FFFFFF"/>
      </a:lt1>
      <a:dk2>
        <a:srgbClr val="B7B7B7"/>
      </a:dk2>
      <a:lt2>
        <a:srgbClr val="CCA677"/>
      </a:lt2>
      <a:accent1>
        <a:srgbClr val="5D4037"/>
      </a:accent1>
      <a:accent2>
        <a:srgbClr val="455A64"/>
      </a:accent2>
      <a:accent3>
        <a:srgbClr val="607D8B"/>
      </a:accent3>
      <a:accent4>
        <a:srgbClr val="78909C"/>
      </a:accent4>
      <a:accent5>
        <a:srgbClr val="57BB8A"/>
      </a:accent5>
      <a:accent6>
        <a:srgbClr val="DCE755"/>
      </a:accent6>
      <a:hlink>
        <a:srgbClr val="57BB8A"/>
      </a:hlink>
      <a:folHlink>
        <a:srgbClr val="57BB8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