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9902950" cx="6858000"/>
  <p:notesSz cx="6858000" cy="9144000"/>
  <p:embeddedFontLst>
    <p:embeddedFont>
      <p:font typeface="Dosis"/>
      <p:regular r:id="rId20"/>
      <p:bold r:id="rId21"/>
    </p:embeddedFont>
    <p:embeddedFont>
      <p:font typeface="Economica"/>
      <p:regular r:id="rId22"/>
      <p:bold r:id="rId23"/>
      <p:italic r:id="rId24"/>
      <p:boldItalic r:id="rId25"/>
    </p:embeddedFont>
    <p:embeddedFont>
      <p:font typeface="Cairo"/>
      <p:regular r:id="rId26"/>
      <p:bold r:id="rId27"/>
    </p:embeddedFont>
    <p:embeddedFont>
      <p:font typeface="Josefin Sans"/>
      <p:regular r:id="rId28"/>
      <p:bold r:id="rId29"/>
      <p:italic r:id="rId30"/>
      <p:boldItalic r:id="rId31"/>
    </p:embeddedFont>
    <p:embeddedFont>
      <p:font typeface="Philosopher"/>
      <p:regular r:id="rId32"/>
      <p:bold r:id="rId33"/>
      <p:italic r:id="rId34"/>
      <p:boldItalic r:id="rId35"/>
    </p:embeddedFont>
    <p:embeddedFont>
      <p:font typeface="Comfortaa"/>
      <p:regular r:id="rId36"/>
      <p:bold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7ACDA04-4B8D-48AC-963C-66FADD81B2C4}">
  <a:tblStyle styleId="{E7ACDA04-4B8D-48AC-963C-66FADD81B2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font" Target="fonts/Dosis-regular.fntdata"/><Relationship Id="rId41" Type="http://schemas.openxmlformats.org/officeDocument/2006/relationships/font" Target="fonts/OpenSans-boldItalic.fntdata"/><Relationship Id="rId22" Type="http://schemas.openxmlformats.org/officeDocument/2006/relationships/font" Target="fonts/Economica-regular.fntdata"/><Relationship Id="rId21" Type="http://schemas.openxmlformats.org/officeDocument/2006/relationships/font" Target="fonts/Dosis-bold.fntdata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airo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JosefinSans-regular.fntdata"/><Relationship Id="rId27" Type="http://schemas.openxmlformats.org/officeDocument/2006/relationships/font" Target="fonts/Cair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Josefi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JosefinSans-boldItalic.fntdata"/><Relationship Id="rId30" Type="http://schemas.openxmlformats.org/officeDocument/2006/relationships/font" Target="fonts/JosefinSans-italic.fntdata"/><Relationship Id="rId11" Type="http://schemas.openxmlformats.org/officeDocument/2006/relationships/slide" Target="slides/slide4.xml"/><Relationship Id="rId33" Type="http://schemas.openxmlformats.org/officeDocument/2006/relationships/font" Target="fonts/Philosopher-bold.fntdata"/><Relationship Id="rId10" Type="http://schemas.openxmlformats.org/officeDocument/2006/relationships/slide" Target="slides/slide3.xml"/><Relationship Id="rId32" Type="http://schemas.openxmlformats.org/officeDocument/2006/relationships/font" Target="fonts/Philosopher-regular.fntdata"/><Relationship Id="rId13" Type="http://schemas.openxmlformats.org/officeDocument/2006/relationships/slide" Target="slides/slide6.xml"/><Relationship Id="rId35" Type="http://schemas.openxmlformats.org/officeDocument/2006/relationships/font" Target="fonts/Philosopher-boldItalic.fntdata"/><Relationship Id="rId12" Type="http://schemas.openxmlformats.org/officeDocument/2006/relationships/slide" Target="slides/slide5.xml"/><Relationship Id="rId34" Type="http://schemas.openxmlformats.org/officeDocument/2006/relationships/font" Target="fonts/Philosopher-italic.fntdata"/><Relationship Id="rId15" Type="http://schemas.openxmlformats.org/officeDocument/2006/relationships/slide" Target="slides/slide8.xml"/><Relationship Id="rId37" Type="http://schemas.openxmlformats.org/officeDocument/2006/relationships/font" Target="fonts/Comfortaa-bold.fntdata"/><Relationship Id="rId14" Type="http://schemas.openxmlformats.org/officeDocument/2006/relationships/slide" Target="slides/slide7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bold.fntdata"/><Relationship Id="rId16" Type="http://schemas.openxmlformats.org/officeDocument/2006/relationships/slide" Target="slides/slide9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90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10a4e21ca2df5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b10a4e21ca2df5f_0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7e863885360fb1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77e863885360fb11_65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7e863885360fb1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77e863885360fb11_71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1fe6b97394642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51fe6b973946424_0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7e863885360fb1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77e863885360fb11_35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08ef6761aea735f_0:notes"/>
          <p:cNvSpPr/>
          <p:nvPr>
            <p:ph idx="2" type="sldImg"/>
          </p:nvPr>
        </p:nvSpPr>
        <p:spPr>
          <a:xfrm>
            <a:off x="2241990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08ef6761aea735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7e863885360fb1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7e863885360fb11_108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7e863885360fb1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77e863885360fb11_47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7e863885360fb1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77e863885360fb11_102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7e863885360fb1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77e863885360fb11_53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7e863885360fb1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77e863885360fb11_59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89c8fc6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389c8fc64_0_16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2C50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flipH="1" rot="10800000">
            <a:off x="165688" y="7570195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2C50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1" name="Google Shape;71;p15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8" name="Google Shape;78;p16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5" name="Google Shape;85;p17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9" name="Google Shape;89;p17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23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9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1.png"/><Relationship Id="rId6" Type="http://schemas.openxmlformats.org/officeDocument/2006/relationships/hyperlink" Target="https://docs.google.com/presentation/d/1R8CEhz73qen_9MBqvOKC-VDcrBEXPTix3-poWY3aNy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s://youtu.be/8IhN6T3mT04" TargetMode="External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4.jpg"/><Relationship Id="rId6" Type="http://schemas.openxmlformats.org/officeDocument/2006/relationships/image" Target="../media/image7.png"/><Relationship Id="rId7" Type="http://schemas.openxmlformats.org/officeDocument/2006/relationships/image" Target="../media/image18.jpg"/><Relationship Id="rId8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405236"/>
            <a:ext cx="1569150" cy="6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</a:t>
            </a: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-1115118" y="4709756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135" name="Google Shape;135;p27"/>
          <p:cNvCxnSpPr/>
          <p:nvPr/>
        </p:nvCxnSpPr>
        <p:spPr>
          <a:xfrm>
            <a:off x="3355240" y="126479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136" name="Google Shape;136;p27"/>
          <p:cNvSpPr txBox="1"/>
          <p:nvPr/>
        </p:nvSpPr>
        <p:spPr>
          <a:xfrm>
            <a:off x="1466932" y="3965987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7"/>
          <p:cNvSpPr/>
          <p:nvPr/>
        </p:nvSpPr>
        <p:spPr>
          <a:xfrm flipH="1">
            <a:off x="4682100" y="9553450"/>
            <a:ext cx="2175900" cy="349500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4795800" y="8498625"/>
            <a:ext cx="1948500" cy="9321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5086628" y="9005695"/>
            <a:ext cx="174000" cy="157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5086628" y="8804803"/>
            <a:ext cx="174000" cy="1575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5086628" y="9206595"/>
            <a:ext cx="174000" cy="1575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202976"/>
            <a:ext cx="1106100" cy="9727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91926" y="3952711"/>
            <a:ext cx="4994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Pain Modulation </a:t>
            </a:r>
            <a:endParaRPr b="1" sz="2300"/>
          </a:p>
        </p:txBody>
      </p:sp>
      <p:sp>
        <p:nvSpPr>
          <p:cNvPr id="144" name="Google Shape;144;p27"/>
          <p:cNvSpPr/>
          <p:nvPr/>
        </p:nvSpPr>
        <p:spPr>
          <a:xfrm>
            <a:off x="-1157991" y="7984674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7775" y="1547000"/>
            <a:ext cx="2959350" cy="28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0" y="8325904"/>
            <a:ext cx="49947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Team leaders: </a:t>
            </a:r>
            <a:r>
              <a:rPr lang="en" sz="12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Fatima Balsharaf , Rahaf Alshammari,</a:t>
            </a:r>
            <a:endParaRPr sz="12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                     Abdulelah Aldossari, Ali Alammari. </a:t>
            </a:r>
            <a:endParaRPr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Team members: </a:t>
            </a:r>
            <a:r>
              <a:rPr lang="en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Renad alsuelmi,Abdullah Alzaid,Esra’a alnazzawi,Haifa Alessa, </a:t>
            </a: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Ebtesam Almutairi ,Ahad AlGrain</a:t>
            </a:r>
            <a:endParaRPr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Special thanks for drawings : Lubna - Aloufi</a:t>
            </a:r>
            <a:endParaRPr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681800" y="5204675"/>
            <a:ext cx="57000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b="1" i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Intensity of the pain can be altered by various extrinsic and intrinsic mechanisms</a:t>
            </a:r>
            <a:endParaRPr b="1" i="1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b="1" i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know gate-control hypothesis(spinal modulation )and role of body’s own morphines, the opioid peptides</a:t>
            </a:r>
            <a:endParaRPr b="1" i="1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b="1" i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Supra spinal modulation (Special pain control</a:t>
            </a:r>
            <a:br>
              <a:rPr b="1" i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</a:br>
            <a:r>
              <a:rPr b="1" i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analgesic system).</a:t>
            </a:r>
            <a:endParaRPr b="1" i="1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b="1" i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know about opioid receptors and are formed in the mid brain, brainstem and spinal cord.</a:t>
            </a:r>
            <a:endParaRPr b="1" i="1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b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Appreciate that pain can also be facilitated</a:t>
            </a:r>
            <a:endParaRPr b="1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Cairo"/>
              <a:buChar char="❖"/>
            </a:pPr>
            <a:r>
              <a:rPr b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Know the sites &amp; mechanism of  pain relief</a:t>
            </a:r>
            <a:br>
              <a:rPr b="1" lang="en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</a:br>
            <a:endParaRPr b="1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963300" y="7617358"/>
            <a:ext cx="58947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980000"/>
                </a:solidFill>
                <a:latin typeface="Cairo"/>
                <a:ea typeface="Cairo"/>
                <a:cs typeface="Cairo"/>
                <a:sym typeface="Cairo"/>
              </a:rPr>
              <a:t>Bold &amp; Italic objectives are included in the medical education guide</a:t>
            </a:r>
            <a:endParaRPr b="1" i="1" sz="1000"/>
          </a:p>
        </p:txBody>
      </p:sp>
      <p:sp>
        <p:nvSpPr>
          <p:cNvPr id="149" name="Google Shape;149;p27">
            <a:hlinkClick r:id="rId6"/>
          </p:cNvPr>
          <p:cNvSpPr txBox="1"/>
          <p:nvPr/>
        </p:nvSpPr>
        <p:spPr>
          <a:xfrm>
            <a:off x="-711321" y="9481750"/>
            <a:ext cx="23829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 u="sng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Editing file </a:t>
            </a:r>
            <a:endParaRPr b="1" i="1" sz="1800" u="sng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206082" y="12"/>
            <a:ext cx="5486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conomica"/>
              <a:buChar char="❖"/>
            </a:pPr>
            <a:r>
              <a:rPr b="1" lang="en" sz="1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Pain Facilitation </a:t>
            </a:r>
            <a:endParaRPr b="1" sz="1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06075" y="610325"/>
            <a:ext cx="60834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B5394"/>
                </a:solidFill>
                <a:highlight>
                  <a:srgbClr val="A2C4C9"/>
                </a:highlight>
                <a:latin typeface="Economica"/>
                <a:ea typeface="Economica"/>
                <a:cs typeface="Economica"/>
                <a:sym typeface="Economica"/>
              </a:rPr>
              <a:t>Pain Facilitation: Peripheral Sensitization</a:t>
            </a:r>
            <a:endParaRPr sz="1800">
              <a:solidFill>
                <a:srgbClr val="0B5394"/>
              </a:solidFill>
              <a:highlight>
                <a:srgbClr val="A2C4C9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5925"/>
            <a:ext cx="618172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/>
        </p:nvSpPr>
        <p:spPr>
          <a:xfrm>
            <a:off x="206075" y="4148675"/>
            <a:ext cx="60834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Cairo"/>
              <a:buChar char="➢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Inflammatory mediators can directly activate nociceptors or cause their sensitization (decrease threshold)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B5394"/>
                </a:solidFill>
                <a:highlight>
                  <a:srgbClr val="A2C4C9"/>
                </a:highlight>
                <a:latin typeface="Economica"/>
                <a:ea typeface="Economica"/>
                <a:cs typeface="Economica"/>
                <a:sym typeface="Economica"/>
              </a:rPr>
              <a:t>Pain Facilitation: Dis-inhibition</a:t>
            </a:r>
            <a:endParaRPr b="1" sz="1800">
              <a:solidFill>
                <a:srgbClr val="0B5394"/>
              </a:solidFill>
              <a:highlight>
                <a:srgbClr val="A2C4C9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38" y="5524800"/>
            <a:ext cx="2942275" cy="36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/>
        </p:nvSpPr>
        <p:spPr>
          <a:xfrm>
            <a:off x="3285275" y="6009675"/>
            <a:ext cx="3456000" cy="3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Pain transmission is controlled by  inhibitory interneurons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79000"/>
              </a:lnSpc>
              <a:spcBef>
                <a:spcPts val="20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Loss of  these inhibitory  interneurons after excessive release  of  glutamate results in increased  excitability of  projection neurons (</a:t>
            </a:r>
            <a:r>
              <a:rPr lang="en" sz="800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second order neurons of spinothalamic tracts)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and thus enhanced pain sensation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76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8675" y="4561974"/>
            <a:ext cx="2942250" cy="77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70647" y="12"/>
            <a:ext cx="5486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Economica"/>
              <a:buChar char="❖"/>
            </a:pPr>
            <a:r>
              <a:rPr b="1" lang="en" sz="1800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Neurotransmitters for Pain Modulation </a:t>
            </a:r>
            <a:endParaRPr b="1" sz="18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75" y="744150"/>
            <a:ext cx="3995750" cy="361720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4269025" y="387700"/>
            <a:ext cx="20682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airo"/>
              <a:buChar char="●"/>
            </a:pPr>
            <a:r>
              <a:rPr lang="en" sz="16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Serotonin </a:t>
            </a:r>
            <a:endParaRPr sz="16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airo"/>
              <a:buChar char="●"/>
            </a:pPr>
            <a:r>
              <a:rPr lang="en" sz="16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Noradrenaline</a:t>
            </a:r>
            <a:endParaRPr sz="16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airo"/>
              <a:buChar char="●"/>
            </a:pPr>
            <a:r>
              <a:rPr lang="en" sz="16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Encephalin</a:t>
            </a:r>
            <a:endParaRPr sz="16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4445838" y="1408975"/>
            <a:ext cx="2202600" cy="1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•The serotonergic and  noradrenergic neurons are  crucial in the supraspinal  modulation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•Destroying these neurons with  neurotoxins blocks the their  analgesic actions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206075" y="4717037"/>
            <a:ext cx="5486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mechanism of  pain relief </a:t>
            </a:r>
            <a:endParaRPr b="1" sz="1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84" name="Google Shape;284;p37"/>
          <p:cNvSpPr txBox="1"/>
          <p:nvPr/>
        </p:nvSpPr>
        <p:spPr>
          <a:xfrm>
            <a:off x="206075" y="5324170"/>
            <a:ext cx="6263700" cy="30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Block production of  inflammatory mediators .e.g. Aspirin &amp; nonsteroidal anti-inflammatories.</a:t>
            </a:r>
            <a:r>
              <a:rPr lang="en" sz="1600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They block prostaglandins.</a:t>
            </a:r>
            <a:endParaRPr sz="1600">
              <a:solidFill>
                <a:srgbClr val="66666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Exogenously administration of  opioid like drugs.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Sympathectomy can be useful.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Electrical stimulation of  the dorsal column.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Selective activation of  large diameter afferent fibers  by transcutaneous electrical nerve stimulation.</a:t>
            </a:r>
            <a:endParaRPr sz="1600"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iro"/>
              <a:buChar char="●"/>
            </a:pPr>
            <a:r>
              <a:rPr lang="en" sz="1600">
                <a:latin typeface="Cairo"/>
                <a:ea typeface="Cairo"/>
                <a:cs typeface="Cairo"/>
                <a:sym typeface="Cairo"/>
              </a:rPr>
              <a:t>Stimulation of  brainstem sites or administration of  drugs which can modify serotoninergic or adrenergic  neurons e.g. antidepressants</a:t>
            </a:r>
            <a:endParaRPr sz="1600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</a:t>
            </a: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197850" y="935683"/>
            <a:ext cx="6462300" cy="46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1. 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A 10-year-old boy cuts his finger with a pocketknife and immediately applies pressure to the damaged area with his other hand to partially alleviate the pain. Inhibition of pain signals by </a:t>
            </a:r>
            <a:r>
              <a:rPr b="1" lang="en" u="sng">
                <a:latin typeface="Cairo"/>
                <a:ea typeface="Cairo"/>
                <a:cs typeface="Cairo"/>
                <a:sym typeface="Cairo"/>
              </a:rPr>
              <a:t>tactile stimulation of the skin is mediated by which 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type of afferent neurons from mechanoreceptors?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A)  α-type A.                B)  β-type A.                 C)  δ-type A.              D) Type  C</a:t>
            </a:r>
            <a:br>
              <a:rPr lang="en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2. 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Stimulation of which brain area can </a:t>
            </a:r>
            <a:r>
              <a:rPr b="1" lang="en" u="sng">
                <a:latin typeface="Cairo"/>
                <a:ea typeface="Cairo"/>
                <a:cs typeface="Cairo"/>
                <a:sym typeface="Cairo"/>
              </a:rPr>
              <a:t>modulate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 the sensation of pain?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A)   Superior olivary complex.                               B) Locus  ceruleus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C)   Periaqueductal gray area.                              D) Amygdala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3.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Which of the following is a group of neurons in the pain suppression pathway that uses enkephalin as a neurotransmitter?</a:t>
            </a:r>
            <a:br>
              <a:rPr b="1" lang="en">
                <a:latin typeface="Cairo"/>
                <a:ea typeface="Cairo"/>
                <a:cs typeface="Cairo"/>
                <a:sym typeface="Cairo"/>
              </a:rPr>
            </a:br>
            <a:r>
              <a:rPr lang="en">
                <a:latin typeface="Cairo"/>
                <a:ea typeface="Cairo"/>
                <a:cs typeface="Cairo"/>
                <a:sym typeface="Cairo"/>
              </a:rPr>
              <a:t>A) Postcentral  gyrus                                   B)   Nucleus raphe magnus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C) Periaqueductal gray area                        D)   Type AB sensory fibers</a:t>
            </a:r>
            <a:br>
              <a:rPr lang="en">
                <a:latin typeface="Cairo"/>
                <a:ea typeface="Cairo"/>
                <a:cs typeface="Cairo"/>
                <a:sym typeface="Cairo"/>
              </a:rPr>
            </a:b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4. 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Which of the following conditions can </a:t>
            </a:r>
            <a:r>
              <a:rPr b="1" lang="en" u="sng">
                <a:latin typeface="Cairo"/>
                <a:ea typeface="Cairo"/>
                <a:cs typeface="Cairo"/>
                <a:sym typeface="Cairo"/>
              </a:rPr>
              <a:t>open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 the gate which means the pain pathway will not be inhibited?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A)Focusing on the pain.     B) Rest     C) Medications       D) Positive emotions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 rot="-10799657">
            <a:off x="3773902" y="9302320"/>
            <a:ext cx="3009900" cy="453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1)B 2)C 3)C 4)A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0" y="85025"/>
            <a:ext cx="64623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C4587"/>
                </a:solidFill>
                <a:latin typeface="Economica"/>
                <a:ea typeface="Economica"/>
                <a:cs typeface="Economica"/>
                <a:sym typeface="Economica"/>
              </a:rPr>
              <a:t>Questions </a:t>
            </a:r>
            <a:endParaRPr b="1" sz="2000">
              <a:solidFill>
                <a:srgbClr val="1C4587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0" y="-5"/>
            <a:ext cx="5486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Economica"/>
              <a:buChar char="❖"/>
            </a:pPr>
            <a:r>
              <a:rPr b="1" lang="en" sz="1800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Terminology </a:t>
            </a:r>
            <a:endParaRPr b="1" sz="18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graphicFrame>
        <p:nvGraphicFramePr>
          <p:cNvPr id="156" name="Google Shape;156;p28"/>
          <p:cNvGraphicFramePr/>
          <p:nvPr/>
        </p:nvGraphicFramePr>
        <p:xfrm>
          <a:off x="369260" y="4072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{E7ACDA04-4B8D-48AC-963C-66FADD81B2C4}</a:tableStyleId>
              </a:tblPr>
              <a:tblGrid>
                <a:gridCol w="1371400"/>
                <a:gridCol w="4748075"/>
              </a:tblGrid>
              <a:tr h="362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Terminology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sz="1100">
                        <a:solidFill>
                          <a:srgbClr val="073763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Definition</a:t>
                      </a: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 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55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C27BA0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Pain modulation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C27BA0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a decrease or an increase in the sensation of pain caused by inhibition or facilitation of pain signals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4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B6D7A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Inhibition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B6D7A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 Inhibition:</a:t>
                      </a:r>
                      <a:b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•Spinal (segmental) inhibition: Gate control theory •Supraspinal (descending) inhibition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4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FFE599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Facilitation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FFE599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Facilitation:</a:t>
                      </a:r>
                      <a:b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•Peripheral sensitization (release of chemicals after tissue injury)</a:t>
                      </a:r>
                      <a:b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•Central sensitization (Dis-inhibition)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01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9FC5E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Hyperalgesia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9FC5E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Hyperalgesia</a:t>
                      </a:r>
                      <a:br>
                        <a:rPr lang="en" sz="11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r>
                        <a:rPr lang="en" sz="11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Excessive Pain (e.g due to sun burn)</a:t>
                      </a:r>
                      <a:endParaRPr sz="11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Primary hyperalgesia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 at receptor level 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“ receptor dependent”</a:t>
                      </a:r>
                      <a:endParaRPr sz="11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Secondary hyperalgesia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: at tract level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”the tract is hypersensitive”“tract dependent”</a:t>
                      </a:r>
                      <a:b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endParaRPr sz="11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98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C27BA0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Allodynia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C27BA0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clinical feature of many painful conditions, such as neuropathies, complex regional pain syndrome, postherpetic neuralgia, fibromyalgia, and migraine Muscular Pain: Less blood flow in the muscles  (ischemia). you feel pain from stimuli that don't normally cause pain. For example, lightly touching your skin or brushing your hair might feel painful.</a:t>
                      </a:r>
                      <a:b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B6D7A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Muscular Pain</a:t>
                      </a:r>
                      <a:b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</a:br>
                      <a:endParaRPr sz="1100">
                        <a:solidFill>
                          <a:srgbClr val="073763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Less blood flow in the muscles (ischemia).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2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FFE599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Causalgia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FFE599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 Burning pain.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9FC5E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Stress induced analgesia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9FC5E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Pain suppression response that occurs during or following exposure to a stressful or fearful stimulus.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C27BA0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Phantom pain sensations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C27BA0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Perceptions that an individual experiences relating to a limb or an organ that is not physically part of the body.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B6D7A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Thalamic Syndrome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B6D7A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It is a neurological condition that results from a brain stroke affecting the thalamus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Patient suffers from prolonged severe pain Cause: Obstruction of  the thalamogeniculate branch of  the posterior cerebral artery. • Affects posterior thalamic nuclei.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40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FFE599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Trigeminal neuralgia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FFE599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It is excruciating intermittent pain by stimulation of trigger area in the face.It results from compression of trigeminal nerve root by blood vessels.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1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73763"/>
                          </a:solidFill>
                          <a:highlight>
                            <a:srgbClr val="9FC5E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Neuropathic pain</a:t>
                      </a:r>
                      <a:endParaRPr sz="1100">
                        <a:solidFill>
                          <a:srgbClr val="073763"/>
                        </a:solidFill>
                        <a:highlight>
                          <a:srgbClr val="9FC5E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iro"/>
                          <a:ea typeface="Cairo"/>
                          <a:cs typeface="Cairo"/>
                          <a:sym typeface="Cairo"/>
                        </a:rPr>
                        <a:t>Pain caused by a primary lesion or dysfunction in the nervous system.</a:t>
                      </a:r>
                      <a:endParaRPr sz="11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7" name="Google Shape;157;p28"/>
          <p:cNvSpPr txBox="1"/>
          <p:nvPr/>
        </p:nvSpPr>
        <p:spPr>
          <a:xfrm>
            <a:off x="2459650" y="2166175"/>
            <a:ext cx="55050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299249" y="290884"/>
            <a:ext cx="6259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Introduction of</a:t>
            </a:r>
            <a:r>
              <a:rPr b="1" lang="en" sz="20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1" lang="en" sz="20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Pain </a:t>
            </a:r>
            <a:r>
              <a:rPr b="1" lang="en" sz="20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Modulation </a:t>
            </a:r>
            <a:endParaRPr b="1" sz="20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210750" y="1012700"/>
            <a:ext cx="6436500" cy="4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Definition of Pain Modulation:</a:t>
            </a:r>
            <a:endParaRPr b="1"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-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To change the pain 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perception or density by any means.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Pain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is modulated by two primary types of </a:t>
            </a: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drugs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that work on the brain: analgesics and anesthetics.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Nociception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consists of </a:t>
            </a: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four basic processes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: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1. </a:t>
            </a: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Transduction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—nociceptors free nerve endings “Stimulation of nociceptors”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2. </a:t>
            </a: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Transmission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3. </a:t>
            </a: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Perception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of Pain -At cortical Level 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4. </a:t>
            </a:r>
            <a:r>
              <a:rPr b="1"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Modulation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of Pain, Changing or inhibiting pain impulses in the descending tract (brain spinal cord) [norepinephrine and serotonin] or ascending tract.</a:t>
            </a:r>
            <a:b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</a:b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-To modulate the pain, you 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should</a:t>
            </a:r>
            <a:r>
              <a:rPr lang="en" sz="1500">
                <a:solidFill>
                  <a:srgbClr val="073763"/>
                </a:solidFill>
                <a:latin typeface="Cairo"/>
                <a:ea typeface="Cairo"/>
                <a:cs typeface="Cairo"/>
                <a:sym typeface="Cairo"/>
              </a:rPr>
              <a:t> know firstly the grade or scale of the pain by whether numerical value or adjective chart. Because if you don't know the grade or scale of pain , how can you know that you have modulated the pain.</a:t>
            </a:r>
            <a:endParaRPr sz="1500">
              <a:solidFill>
                <a:srgbClr val="073763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50" y="5297335"/>
            <a:ext cx="6259498" cy="379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0" y="105977"/>
            <a:ext cx="70293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Economica"/>
              <a:buChar char="❖"/>
            </a:pPr>
            <a:r>
              <a:rPr b="1" lang="en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Gate of the pain theory &amp; descending analgesic system  - Ninja </a:t>
            </a:r>
            <a:r>
              <a:rPr b="1" lang="en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channel explanation </a:t>
            </a:r>
            <a:endParaRPr b="1" sz="1600">
              <a:solidFill>
                <a:schemeClr val="dk2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4643"/>
          <a:stretch/>
        </p:blipFill>
        <p:spPr>
          <a:xfrm>
            <a:off x="314150" y="432975"/>
            <a:ext cx="6229699" cy="4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4149750" y="4651200"/>
            <a:ext cx="21402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73763"/>
                </a:solidFill>
              </a:rPr>
              <a:t>24 </a:t>
            </a:r>
            <a:r>
              <a:rPr b="1" lang="en" sz="1000">
                <a:solidFill>
                  <a:srgbClr val="073763"/>
                </a:solidFill>
              </a:rPr>
              <a:t>minutes | Gate control theory </a:t>
            </a:r>
            <a:endParaRPr b="1" sz="1000">
              <a:solidFill>
                <a:srgbClr val="073763"/>
              </a:solidFill>
            </a:endParaRPr>
          </a:p>
        </p:txBody>
      </p:sp>
      <p:sp>
        <p:nvSpPr>
          <p:cNvPr id="173" name="Google Shape;173;p30"/>
          <p:cNvSpPr txBox="1"/>
          <p:nvPr/>
        </p:nvSpPr>
        <p:spPr>
          <a:xfrm rot="-135018">
            <a:off x="2271679" y="1637155"/>
            <a:ext cx="443142" cy="2002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3rd ventricle </a:t>
            </a:r>
            <a:endParaRPr sz="6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74" name="Google Shape;174;p30"/>
          <p:cNvCxnSpPr/>
          <p:nvPr/>
        </p:nvCxnSpPr>
        <p:spPr>
          <a:xfrm flipH="1">
            <a:off x="1062000" y="1847850"/>
            <a:ext cx="1224000" cy="3096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30"/>
          <p:cNvSpPr txBox="1"/>
          <p:nvPr/>
        </p:nvSpPr>
        <p:spPr>
          <a:xfrm>
            <a:off x="211400" y="1909775"/>
            <a:ext cx="1112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Periventricular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gray matter</a:t>
            </a:r>
            <a:endParaRPr sz="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76" name="Google Shape;176;p30"/>
          <p:cNvCxnSpPr/>
          <p:nvPr/>
        </p:nvCxnSpPr>
        <p:spPr>
          <a:xfrm flipH="1">
            <a:off x="1138200" y="2152650"/>
            <a:ext cx="1224000" cy="3096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30"/>
          <p:cNvSpPr txBox="1"/>
          <p:nvPr/>
        </p:nvSpPr>
        <p:spPr>
          <a:xfrm>
            <a:off x="206075" y="2290775"/>
            <a:ext cx="1051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Periaqueductal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gray matter</a:t>
            </a:r>
            <a:endParaRPr sz="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78" name="Google Shape;178;p30"/>
          <p:cNvCxnSpPr/>
          <p:nvPr/>
        </p:nvCxnSpPr>
        <p:spPr>
          <a:xfrm flipH="1">
            <a:off x="1247700" y="2533650"/>
            <a:ext cx="733500" cy="858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30"/>
          <p:cNvSpPr txBox="1"/>
          <p:nvPr/>
        </p:nvSpPr>
        <p:spPr>
          <a:xfrm>
            <a:off x="-109525" y="2452775"/>
            <a:ext cx="15384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Locus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coeruleus 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rich with 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epinephrine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80" name="Google Shape;180;p30"/>
          <p:cNvCxnSpPr/>
          <p:nvPr/>
        </p:nvCxnSpPr>
        <p:spPr>
          <a:xfrm>
            <a:off x="2590800" y="2686050"/>
            <a:ext cx="928800" cy="2811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30"/>
          <p:cNvSpPr txBox="1"/>
          <p:nvPr/>
        </p:nvSpPr>
        <p:spPr>
          <a:xfrm>
            <a:off x="3167075" y="2900375"/>
            <a:ext cx="11127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paragigantocellular nucleus</a:t>
            </a:r>
            <a:endParaRPr sz="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Rich with 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serotonin</a:t>
            </a: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82" name="Google Shape;182;p30"/>
          <p:cNvCxnSpPr/>
          <p:nvPr/>
        </p:nvCxnSpPr>
        <p:spPr>
          <a:xfrm>
            <a:off x="2743200" y="3067050"/>
            <a:ext cx="928800" cy="281100"/>
          </a:xfrm>
          <a:prstGeom prst="straightConnector1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30"/>
          <p:cNvSpPr txBox="1"/>
          <p:nvPr/>
        </p:nvSpPr>
        <p:spPr>
          <a:xfrm>
            <a:off x="3243275" y="3281375"/>
            <a:ext cx="11127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Economica"/>
                <a:ea typeface="Economica"/>
                <a:cs typeface="Economica"/>
                <a:sym typeface="Economica"/>
              </a:rPr>
              <a:t>raphe magnus nucleus rich with serotonin</a:t>
            </a:r>
            <a:endParaRPr sz="800">
              <a:solidFill>
                <a:srgbClr val="07376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84" name="Google Shape;184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2500" y="4095750"/>
            <a:ext cx="619125" cy="4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314150" y="4498800"/>
            <a:ext cx="6543900" cy="49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highlight>
                  <a:srgbClr val="D0E0E3"/>
                </a:highlight>
                <a:latin typeface="Cairo"/>
                <a:ea typeface="Cairo"/>
                <a:cs typeface="Cairo"/>
                <a:sym typeface="Cairo"/>
              </a:rPr>
              <a:t>Pain modulation </a:t>
            </a:r>
            <a:endParaRPr b="1">
              <a:solidFill>
                <a:srgbClr val="073763"/>
              </a:solidFill>
              <a:highlight>
                <a:srgbClr val="D0E0E3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1- Gate control </a:t>
            </a:r>
            <a:r>
              <a:rPr b="1" lang="en" u="sng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theory 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First of all if we have pain we start to rubbing the area to decrease the pain but how this work ?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Remember in the dorsal horn we have 2 different afferent : first one is for the pain &amp; second one is touch afferent , so these touch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fibers gives collateral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 to the inhibitory interneurons and start release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GABA 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( which will inhibit the cell body in the subtia gelatinosa )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Or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inhibit the action synaptic terminal of dorsal ganglia </a:t>
            </a:r>
            <a:endParaRPr b="1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So now we inhibit the pathway and will decrease the action potential so if we decrease AP will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decrease the severity of the pain.</a:t>
            </a:r>
            <a:endParaRPr b="1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2- </a:t>
            </a:r>
            <a:r>
              <a:rPr b="1" lang="en" u="sng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descending</a:t>
            </a:r>
            <a:r>
              <a:rPr b="1" lang="en" u="sng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Analgesic system -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All the three nucleus (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paragigantocellular nucleus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that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Rich with serotonin ,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raphe magnus nucleus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rich with serotonin, 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Locus coeruleus 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rich with epinephrine) secreted special chemicals called endogenous opioids (</a:t>
            </a: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endorphins,Enkephalins,dynorphins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into the inhibitory neuron so then inhibit subtina gelatinosa which will lead to decrease the action potential.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How these nuclei know when to fire to stimulate the periaqueductal gray matter\periventricular gray matter  ?</a:t>
            </a:r>
            <a:endParaRPr b="1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1 - through Ascending lateral system there are spinomesencephalic fibers coming out from it so they can stimulate periaqueductal gray matter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2- through limbic nuclei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3-sensory cortex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1926485" y="41375"/>
            <a:ext cx="26097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B5394"/>
                </a:solidFill>
                <a:highlight>
                  <a:srgbClr val="A2C4C9"/>
                </a:highlight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b="1" lang="en" sz="1800">
                <a:solidFill>
                  <a:srgbClr val="0B5394"/>
                </a:solidFill>
                <a:highlight>
                  <a:srgbClr val="A2C4C9"/>
                </a:highlight>
                <a:latin typeface="Economica"/>
                <a:ea typeface="Economica"/>
                <a:cs typeface="Economica"/>
                <a:sym typeface="Economica"/>
              </a:rPr>
              <a:t>Gate theory of pain control</a:t>
            </a:r>
            <a:endParaRPr b="1" sz="1800">
              <a:solidFill>
                <a:srgbClr val="0B5394"/>
              </a:solidFill>
              <a:highlight>
                <a:srgbClr val="A2C4C9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168600" y="467125"/>
            <a:ext cx="6520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Special neurons in the the dorsal horn of spinal cord (SGR) 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subtnia 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gelatinosa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 of Ronald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form the gate through which pain impulses must pass to reach brain.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290445" y="936025"/>
            <a:ext cx="3079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Four variables control this gate:</a:t>
            </a:r>
            <a:endParaRPr b="1" sz="1600" u="sng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-32975" y="1239725"/>
            <a:ext cx="47823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Type C- fibres (slow pain). </a:t>
            </a:r>
            <a:r>
              <a:rPr lang="en" sz="800">
                <a:solidFill>
                  <a:srgbClr val="666666"/>
                </a:solidFill>
              </a:rPr>
              <a:t>unmyelinated -&gt; open the gate.</a:t>
            </a:r>
            <a:endParaRPr>
              <a:solidFill>
                <a:srgbClr val="66666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Type A-β fibres (light touch). ​“</a:t>
            </a:r>
            <a:r>
              <a:rPr lang="en" sz="800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Myelinated - dorsal column system -&gt; close the gate .</a:t>
            </a:r>
            <a:endParaRPr sz="800">
              <a:solidFill>
                <a:srgbClr val="66666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Inhibitory interneurons.​</a:t>
            </a:r>
            <a:r>
              <a:rPr lang="en" sz="800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between C-fibers and 2nd order neuron - When they’re stimulated they inhibit the transmission of pain signals - when they’re inhibited they allow transmission “inhibition of inhibition.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rabicPeriod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Projection neuron.</a:t>
            </a:r>
            <a:r>
              <a:rPr lang="en" sz="800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Second order neuron of the spinothalamic tracts.</a:t>
            </a:r>
            <a:endParaRPr sz="800">
              <a:solidFill>
                <a:srgbClr val="66666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188512" y="2533100"/>
            <a:ext cx="3079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Gate opened or closed by 3 factors: </a:t>
            </a:r>
            <a:endParaRPr b="1" sz="1600" u="sng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2905611" y="4349472"/>
            <a:ext cx="1162200" cy="5811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conomica"/>
                <a:ea typeface="Economica"/>
                <a:cs typeface="Economica"/>
                <a:sym typeface="Economica"/>
              </a:rPr>
              <a:t>G</a:t>
            </a:r>
            <a:r>
              <a:rPr lang="en" sz="1800">
                <a:latin typeface="Economica"/>
                <a:ea typeface="Economica"/>
                <a:cs typeface="Economica"/>
                <a:sym typeface="Economica"/>
              </a:rPr>
              <a:t>ate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407545" y="3048050"/>
            <a:ext cx="1571700" cy="7809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Activity in pain nerves opens the gate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2855552" y="3266825"/>
            <a:ext cx="1409700" cy="5811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Messages from the brain</a:t>
            </a:r>
            <a:r>
              <a:rPr lang="en"/>
              <a:t> </a:t>
            </a: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407550" y="3953313"/>
            <a:ext cx="1571700" cy="12858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Activity in other sensory nerves closes the gate (e.g. Rubbing the affected area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4875945" y="4373725"/>
            <a:ext cx="1366500" cy="5811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Transmission nerve cells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4907638" y="3304945"/>
            <a:ext cx="1366500" cy="5049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To the brain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202" name="Google Shape;202;p31"/>
          <p:cNvCxnSpPr/>
          <p:nvPr/>
        </p:nvCxnSpPr>
        <p:spPr>
          <a:xfrm>
            <a:off x="2075569" y="3575283"/>
            <a:ext cx="800100" cy="543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31"/>
          <p:cNvCxnSpPr/>
          <p:nvPr/>
        </p:nvCxnSpPr>
        <p:spPr>
          <a:xfrm flipH="1" rot="10800000">
            <a:off x="2065050" y="4769313"/>
            <a:ext cx="790500" cy="2313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31"/>
          <p:cNvCxnSpPr/>
          <p:nvPr/>
        </p:nvCxnSpPr>
        <p:spPr>
          <a:xfrm>
            <a:off x="3557550" y="3985188"/>
            <a:ext cx="5700" cy="3048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31"/>
          <p:cNvCxnSpPr/>
          <p:nvPr/>
        </p:nvCxnSpPr>
        <p:spPr>
          <a:xfrm>
            <a:off x="4212580" y="4660972"/>
            <a:ext cx="438000" cy="66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31"/>
          <p:cNvCxnSpPr/>
          <p:nvPr/>
        </p:nvCxnSpPr>
        <p:spPr>
          <a:xfrm flipH="1" rot="10800000">
            <a:off x="5587000" y="3990449"/>
            <a:ext cx="7800" cy="2943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31"/>
          <p:cNvSpPr/>
          <p:nvPr/>
        </p:nvSpPr>
        <p:spPr>
          <a:xfrm>
            <a:off x="2274275" y="3112813"/>
            <a:ext cx="438000" cy="231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+</a:t>
            </a:r>
            <a:endParaRPr sz="3000"/>
          </a:p>
        </p:txBody>
      </p:sp>
      <p:sp>
        <p:nvSpPr>
          <p:cNvPr id="208" name="Google Shape;208;p31"/>
          <p:cNvSpPr/>
          <p:nvPr/>
        </p:nvSpPr>
        <p:spPr>
          <a:xfrm>
            <a:off x="2256625" y="4349465"/>
            <a:ext cx="438000" cy="312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-</a:t>
            </a:r>
            <a:endParaRPr sz="3400"/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325" y="962125"/>
            <a:ext cx="1746301" cy="15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 flipH="1">
            <a:off x="6740100" y="1986125"/>
            <a:ext cx="221700" cy="21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800354" y="8943341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168588" y="5277215"/>
            <a:ext cx="5486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  <a:t>Conditions that open or close the gate:</a:t>
            </a:r>
            <a:br>
              <a:rPr b="1" lang="en" u="sng">
                <a:solidFill>
                  <a:srgbClr val="0B5394"/>
                </a:solidFill>
                <a:latin typeface="Cairo"/>
                <a:ea typeface="Cairo"/>
                <a:cs typeface="Cairo"/>
                <a:sym typeface="Cairo"/>
              </a:rPr>
            </a:br>
            <a:endParaRPr b="1" u="sng">
              <a:solidFill>
                <a:srgbClr val="0B5394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13" name="Google Shape;213;p31"/>
          <p:cNvGraphicFramePr/>
          <p:nvPr/>
        </p:nvGraphicFramePr>
        <p:xfrm>
          <a:off x="300138" y="566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{E7ACDA04-4B8D-48AC-963C-66FADD81B2C4}</a:tableStyleId>
              </a:tblPr>
              <a:tblGrid>
                <a:gridCol w="1279250"/>
                <a:gridCol w="2475900"/>
                <a:gridCol w="2502550"/>
              </a:tblGrid>
              <a:tr h="57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Conditions that open the gate</a:t>
                      </a:r>
                      <a:endParaRPr b="1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Conditions that close the gate</a:t>
                      </a:r>
                      <a:endParaRPr b="1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7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Physical Conditions</a:t>
                      </a:r>
                      <a:endParaRPr b="1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Extent of the injury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Medication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647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Inappropriate activity level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Counterstimulation, eg massage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737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Emotional Conditions </a:t>
                      </a:r>
                      <a:endParaRPr b="1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Anxiety or worry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Positive emotions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737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Tension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Relaxation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3737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Depression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Rest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57327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Mental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Conditions</a:t>
                      </a:r>
                      <a:endParaRPr b="1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Focusing on the pain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Intense concentration or distraction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5732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Boredom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Involvement and interest in life activities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-2" y="-6"/>
            <a:ext cx="54864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Economica"/>
              <a:buChar char="❖"/>
            </a:pPr>
            <a:r>
              <a:rPr b="1" lang="en" sz="1800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Gate of the pain theory </a:t>
            </a:r>
            <a:endParaRPr b="1" sz="18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120350" y="584425"/>
            <a:ext cx="47280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The gate theory explains the pain relief by: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Skin rubbing, Shaking the painful part,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Transcutaneous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Electrical Nerve Stimulation (TENS), Acupuncture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All are supposed to stimulate mechanoreceptors that activate neurons of dorsal column, the collaterals relieve pain.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b="3182" l="1858" r="2812" t="2673"/>
          <a:stretch/>
        </p:blipFill>
        <p:spPr>
          <a:xfrm>
            <a:off x="5114500" y="497774"/>
            <a:ext cx="924350" cy="75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 rotWithShape="1">
          <a:blip r:embed="rId4">
            <a:alphaModFix/>
          </a:blip>
          <a:srcRect b="5896" l="2223" r="5141" t="5426"/>
          <a:stretch/>
        </p:blipFill>
        <p:spPr>
          <a:xfrm>
            <a:off x="5114505" y="1420150"/>
            <a:ext cx="924345" cy="7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363588" y="6795045"/>
            <a:ext cx="3079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Central Control Trigger:</a:t>
            </a:r>
            <a:endParaRPr b="1" sz="1600" u="sng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277863" y="7185645"/>
            <a:ext cx="6070800" cy="19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Specialised nerve impulses arise in the brain itself and travel down the spinal cord to influence the gate.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It can send both inhibitory and excitatory messages to the gate sensitising it to either C or A-β fibres.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The inhibitory neurons make a pain blocking agent called 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enkephalin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.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">
                <a:latin typeface="Cairo"/>
                <a:ea typeface="Cairo"/>
                <a:cs typeface="Cairo"/>
                <a:sym typeface="Cairo"/>
              </a:rPr>
              <a:t>Enkephalin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 is an opiate substance similar to heroin which can block substance P, the neurotransmitter from the C fibers, and this keeps the gate closed.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9207" y="8938252"/>
            <a:ext cx="4710677" cy="4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233938" y="2323538"/>
            <a:ext cx="1850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Explanation: </a:t>
            </a:r>
            <a:endParaRPr b="1" sz="1600" u="sng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49313" y="2552813"/>
            <a:ext cx="4505400" cy="28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Projection neuron receives input from both C-fibers and Aβ fibers.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 Impulses coming along type C pain fibers cause the release of substance P from these fibers and inhibits the inhibitory interneuron (open the gate).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While impulses coming along Aβ fibers tend to keep the gate closed by activating the inhibitory interneuron. 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This theory implies that a non-painful stimulus can reduce transmission of a noxious stimulus.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4712" y="2535850"/>
            <a:ext cx="1951475" cy="191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1838" y="4823163"/>
            <a:ext cx="4505399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1838" y="5747163"/>
            <a:ext cx="4505400" cy="6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313997" y="4788355"/>
            <a:ext cx="3079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Analgesia occurs as follows:</a:t>
            </a:r>
            <a:endParaRPr b="1" sz="1600" u="sng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150060" y="5066915"/>
            <a:ext cx="63540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Periventricular nucleus projects to PAG( </a:t>
            </a: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periaqueductal gray matter)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PAG projects neurons containing </a:t>
            </a:r>
            <a:r>
              <a:rPr b="1" lang="en"/>
              <a:t>aspartate</a:t>
            </a:r>
            <a:r>
              <a:rPr lang="en"/>
              <a:t> &amp; </a:t>
            </a:r>
            <a:r>
              <a:rPr b="1" lang="en"/>
              <a:t>glutamate</a:t>
            </a:r>
            <a:r>
              <a:rPr lang="en"/>
              <a:t> that stimulate raphe magnus nucleus (RMN)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RMN projects </a:t>
            </a:r>
            <a:r>
              <a:rPr lang="en"/>
              <a:t>serotonergic</a:t>
            </a:r>
            <a:r>
              <a:rPr lang="en"/>
              <a:t> neurons, this in addition to noradrenergic neurons project from locus coeruleus in medulla to dorsal horn.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block pain signals by activating PIC( </a:t>
            </a:r>
            <a:r>
              <a:rPr lang="en">
                <a:solidFill>
                  <a:srgbClr val="999999"/>
                </a:solidFill>
              </a:rPr>
              <a:t>pain inhibitory complex)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00" y="7919300"/>
            <a:ext cx="3608750" cy="8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/>
        </p:nvSpPr>
        <p:spPr>
          <a:xfrm>
            <a:off x="1307890" y="0"/>
            <a:ext cx="40383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B5394"/>
                </a:solidFill>
                <a:highlight>
                  <a:srgbClr val="A2C4C9"/>
                </a:highlight>
                <a:latin typeface="Economica"/>
                <a:ea typeface="Economica"/>
                <a:cs typeface="Economica"/>
                <a:sym typeface="Economica"/>
              </a:rPr>
              <a:t>Supra spinal modulation </a:t>
            </a:r>
            <a:endParaRPr b="1" sz="1800">
              <a:solidFill>
                <a:srgbClr val="0B5394"/>
              </a:solidFill>
              <a:highlight>
                <a:srgbClr val="A2C4C9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B5394"/>
                </a:solidFill>
                <a:highlight>
                  <a:srgbClr val="A2C4C9"/>
                </a:highlight>
                <a:latin typeface="Economica"/>
                <a:ea typeface="Economica"/>
                <a:cs typeface="Economica"/>
                <a:sym typeface="Economica"/>
              </a:rPr>
              <a:t>(Special pain control analgesic system)</a:t>
            </a:r>
            <a:endParaRPr b="1" sz="1800">
              <a:solidFill>
                <a:srgbClr val="0B5394"/>
              </a:solidFill>
              <a:highlight>
                <a:srgbClr val="A2C4C9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150040" y="635575"/>
            <a:ext cx="56007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This is a specific system that blocks pain transmission in CNS.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241" name="Google Shape;241;p33"/>
          <p:cNvGraphicFramePr/>
          <p:nvPr/>
        </p:nvGraphicFramePr>
        <p:xfrm>
          <a:off x="252846" y="1274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{E7ACDA04-4B8D-48AC-963C-66FADD81B2C4}</a:tableStyleId>
              </a:tblPr>
              <a:tblGrid>
                <a:gridCol w="382850"/>
                <a:gridCol w="2220675"/>
                <a:gridCol w="3544900"/>
              </a:tblGrid>
              <a:tr h="733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</a:t>
                      </a:r>
                      <a:endParaRPr>
                        <a:solidFill>
                          <a:srgbClr val="073763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The periventricular and periaqueductal gray areas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of the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mesencephalon and upper pons 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surround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portions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of the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third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and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fourth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ventricles and the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aqueduct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of Sylvius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</a:t>
                      </a:r>
                      <a:endParaRPr>
                        <a:solidFill>
                          <a:srgbClr val="073763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Raphe magnus nucleus: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a thin midline nucleus located in the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lower pons and upper medulla</a:t>
                      </a:r>
                      <a:endParaRPr b="1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9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73763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</a:t>
                      </a:r>
                      <a:endParaRPr>
                        <a:solidFill>
                          <a:srgbClr val="073763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Pain inhibitory complex: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In ​dorsal horn of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SC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​. - It consists of: multiple short enkephalinergic neurons that terminate on central endings of pain conducting afferent fibers.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● When stimulated the </a:t>
                      </a: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release enkephalin 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cause pre &amp; postsynaptic inhibition ​of pain transmission.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● It prevents the release of substance P from pain nerve endings. 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2" name="Google Shape;242;p33"/>
          <p:cNvSpPr txBox="1"/>
          <p:nvPr/>
        </p:nvSpPr>
        <p:spPr>
          <a:xfrm>
            <a:off x="314000" y="852300"/>
            <a:ext cx="30792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 Its major constituents are:</a:t>
            </a:r>
            <a:endParaRPr b="1" sz="1600" u="sng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4">
            <a:alphaModFix/>
          </a:blip>
          <a:srcRect b="0" l="5464" r="0" t="0"/>
          <a:stretch/>
        </p:blipFill>
        <p:spPr>
          <a:xfrm>
            <a:off x="4227300" y="6584025"/>
            <a:ext cx="2630700" cy="316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70651" y="-8"/>
            <a:ext cx="54864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Economica"/>
              <a:buChar char="❖"/>
            </a:pPr>
            <a:r>
              <a:rPr b="1" lang="en" sz="1800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Opioid Peptides and Pain Modulation </a:t>
            </a:r>
            <a:endParaRPr b="1" sz="18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170750" y="295400"/>
            <a:ext cx="6000600" cy="58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Opioid peptides are </a:t>
            </a:r>
            <a:r>
              <a:rPr b="1" lang="en" sz="1300">
                <a:latin typeface="Cairo"/>
                <a:ea typeface="Cairo"/>
                <a:cs typeface="Cairo"/>
                <a:sym typeface="Cairo"/>
              </a:rPr>
              <a:t>morphine-like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substances present in body.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They are natural analgesic substances that  act by binding to opiate receptors in  analgesic system and dorsal horn of  SC  on central ending of  pain conducting  pain fibers.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A2C4C9"/>
                </a:highlight>
                <a:latin typeface="Cairo"/>
                <a:ea typeface="Cairo"/>
                <a:cs typeface="Cairo"/>
                <a:sym typeface="Cairo"/>
              </a:rPr>
              <a:t>Site of  release of  opioid  peptides:</a:t>
            </a:r>
            <a:endParaRPr sz="1300">
              <a:highlight>
                <a:srgbClr val="A2C4C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300">
                <a:latin typeface="Cairo"/>
                <a:ea typeface="Cairo"/>
                <a:cs typeface="Cairo"/>
                <a:sym typeface="Cairo"/>
              </a:rPr>
              <a:t>Endorphin: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Are found in </a:t>
            </a:r>
            <a:r>
              <a:rPr b="1" lang="en" sz="1300">
                <a:latin typeface="Cairo"/>
                <a:ea typeface="Cairo"/>
                <a:cs typeface="Cairo"/>
                <a:sym typeface="Cairo"/>
              </a:rPr>
              <a:t>PAG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 where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 they inhibit GABAnergic  interneurons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that normally suppress  the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anti-nociceptor neurons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تلخبطتوا ؟ ببساطة احنا نثبط عمل الجابا </a:t>
            </a:r>
            <a:endParaRPr sz="13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اللي كانت تسوي تثبيط في </a:t>
            </a:r>
            <a:endParaRPr sz="13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Anti -nociptor </a:t>
            </a:r>
            <a:endParaRPr sz="13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iro"/>
                <a:ea typeface="Cairo"/>
                <a:cs typeface="Cairo"/>
                <a:sym typeface="Cairo"/>
              </a:rPr>
              <a:t>Encephalin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: It is used by  </a:t>
            </a:r>
            <a:r>
              <a:rPr b="1" lang="en" sz="1300">
                <a:latin typeface="Cairo"/>
                <a:ea typeface="Cairo"/>
                <a:cs typeface="Cairo"/>
                <a:sym typeface="Cairo"/>
              </a:rPr>
              <a:t>interneurons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iro"/>
                <a:ea typeface="Cairo"/>
                <a:cs typeface="Cairo"/>
                <a:sym typeface="Cairo"/>
              </a:rPr>
              <a:t>in lamina II 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responsible for inhibiting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the  nocioceptor-specific spinothalamic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 neurons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Cairo"/>
                <a:ea typeface="Cairo"/>
                <a:cs typeface="Cairo"/>
                <a:sym typeface="Cairo"/>
              </a:rPr>
              <a:t>Dynorphin: 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In  </a:t>
            </a:r>
            <a:r>
              <a:rPr lang="en" sz="1300" u="sng">
                <a:latin typeface="Cairo"/>
                <a:ea typeface="Cairo"/>
                <a:cs typeface="Cairo"/>
                <a:sym typeface="Cairo"/>
              </a:rPr>
              <a:t>hypothalamus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" sz="1300" u="sng">
                <a:latin typeface="Cairo"/>
                <a:ea typeface="Cairo"/>
                <a:cs typeface="Cairo"/>
                <a:sym typeface="Cairo"/>
              </a:rPr>
              <a:t>PAG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lang="en" sz="1300" u="sng">
                <a:latin typeface="Cairo"/>
                <a:ea typeface="Cairo"/>
                <a:cs typeface="Cairo"/>
                <a:sym typeface="Cairo"/>
              </a:rPr>
              <a:t>reticular  formation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, and </a:t>
            </a:r>
            <a:r>
              <a:rPr lang="en" sz="1300" u="sng">
                <a:latin typeface="Cairo"/>
                <a:ea typeface="Cairo"/>
                <a:cs typeface="Cairo"/>
                <a:sym typeface="Cairo"/>
              </a:rPr>
              <a:t>dorsal horn.</a:t>
            </a:r>
            <a:endParaRPr sz="1300" u="sng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latin typeface="Cairo"/>
                <a:ea typeface="Cairo"/>
                <a:cs typeface="Cairo"/>
                <a:sym typeface="Cairo"/>
              </a:rPr>
              <a:t>Endogenous morphine: 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In  </a:t>
            </a:r>
            <a:r>
              <a:rPr b="1" lang="en" sz="1300">
                <a:latin typeface="Cairo"/>
                <a:ea typeface="Cairo"/>
                <a:cs typeface="Cairo"/>
                <a:sym typeface="Cairo"/>
              </a:rPr>
              <a:t>terminals</a:t>
            </a:r>
            <a:r>
              <a:rPr lang="en" sz="1300">
                <a:latin typeface="Cairo"/>
                <a:ea typeface="Cairo"/>
                <a:cs typeface="Cairo"/>
                <a:sym typeface="Cairo"/>
              </a:rPr>
              <a:t> forming synapses with  neuron having μ-opioid receptors  in pain modulating pathways.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 sz="1300">
                <a:highlight>
                  <a:srgbClr val="A2C4C9"/>
                </a:highlight>
                <a:latin typeface="Cairo"/>
                <a:ea typeface="Cairo"/>
                <a:cs typeface="Cairo"/>
                <a:sym typeface="Cairo"/>
              </a:rPr>
              <a:t>Mechanism of actions of Opioid peptides on pain transmission</a:t>
            </a:r>
            <a:endParaRPr b="1" sz="1300">
              <a:highlight>
                <a:srgbClr val="A2C4C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airo"/>
                <a:ea typeface="Cairo"/>
                <a:cs typeface="Cairo"/>
                <a:sym typeface="Cairo"/>
              </a:rPr>
              <a:t>They exerts their analgesic effects by acting at various sites in  peripheral &amp; CNS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059225"/>
            <a:ext cx="2943150" cy="2368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34"/>
          <p:cNvGraphicFramePr/>
          <p:nvPr/>
        </p:nvGraphicFramePr>
        <p:xfrm>
          <a:off x="397536" y="647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{E7ACDA04-4B8D-48AC-963C-66FADD81B2C4}</a:tableStyleId>
              </a:tblPr>
              <a:tblGrid>
                <a:gridCol w="2943150"/>
                <a:gridCol w="2943150"/>
              </a:tblGrid>
              <a:tr h="506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Direct effect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Indirect effect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34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Inhibiting discharge of  nociceptor neurons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Activating the descending inhibitory pathway be exciting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PAG neurons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Inhibiting release of  substance P from central terminal of nociceptor neurons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78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Activating neurons in the brain stem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which release NE​ and serotonin 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which suppress pain  transmission directly or indirectly via activation of  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enkephalinergic</a:t>
                      </a: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 containing inhibitory interneurons</a:t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iro"/>
                          <a:ea typeface="Cairo"/>
                          <a:cs typeface="Cairo"/>
                          <a:sym typeface="Cairo"/>
                        </a:rPr>
                        <a:t>Cause inhibition of  dorsal horn spinothalamic neuron. </a:t>
                      </a:r>
                      <a:r>
                        <a:rPr lang="en" sz="800">
                          <a:solidFill>
                            <a:srgbClr val="66666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Via K channel causing hyperpolarization.</a:t>
                      </a:r>
                      <a:endParaRPr sz="800">
                        <a:solidFill>
                          <a:srgbClr val="66666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28th 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0" y="-4"/>
            <a:ext cx="54864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Economica"/>
              <a:buChar char="❖"/>
            </a:pPr>
            <a:r>
              <a:rPr b="1" lang="en" sz="1800">
                <a:solidFill>
                  <a:srgbClr val="0B5394"/>
                </a:solidFill>
                <a:latin typeface="Economica"/>
                <a:ea typeface="Economica"/>
                <a:cs typeface="Economica"/>
                <a:sym typeface="Economica"/>
              </a:rPr>
              <a:t>Opioid Peptides and Pain Modulation </a:t>
            </a:r>
            <a:endParaRPr b="1" sz="1800">
              <a:solidFill>
                <a:srgbClr val="0B5394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188400" y="649700"/>
            <a:ext cx="6328200" cy="8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rgbClr val="A2C4C9"/>
                </a:highlight>
                <a:latin typeface="Cairo"/>
                <a:ea typeface="Cairo"/>
                <a:cs typeface="Cairo"/>
                <a:sym typeface="Cairo"/>
              </a:rPr>
              <a:t>Cellular actions of Opioid peptides</a:t>
            </a:r>
            <a:endParaRPr b="1" sz="1600">
              <a:highlight>
                <a:srgbClr val="A2C4C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Reduction of cAMP </a:t>
            </a:r>
            <a:r>
              <a:rPr lang="en" sz="800">
                <a:solidFill>
                  <a:srgbClr val="666666"/>
                </a:solidFill>
                <a:latin typeface="Cairo"/>
                <a:ea typeface="Cairo"/>
                <a:cs typeface="Cairo"/>
                <a:sym typeface="Cairo"/>
              </a:rPr>
              <a:t>(second messenger)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synthesis by inhibiting Adenyl cyclase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Inhibition of  transmitter release by inhibiting opening of  Ca</a:t>
            </a:r>
            <a:r>
              <a:rPr baseline="30000" lang="en">
                <a:latin typeface="Cairo"/>
                <a:ea typeface="Cairo"/>
                <a:cs typeface="Cairo"/>
                <a:sym typeface="Cairo"/>
              </a:rPr>
              <a:t>++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channels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Hyperpolarization by facilitating opening of voltage gated K</a:t>
            </a:r>
            <a:r>
              <a:rPr baseline="30000" lang="en">
                <a:latin typeface="Cairo"/>
                <a:ea typeface="Cairo"/>
                <a:cs typeface="Cairo"/>
                <a:sym typeface="Cairo"/>
              </a:rPr>
              <a:t>+ </a:t>
            </a:r>
            <a:r>
              <a:rPr lang="en">
                <a:latin typeface="Cairo"/>
                <a:ea typeface="Cairo"/>
                <a:cs typeface="Cairo"/>
                <a:sym typeface="Cairo"/>
              </a:rPr>
              <a:t>channels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" sz="1600">
                <a:highlight>
                  <a:srgbClr val="A2C4C9"/>
                </a:highlight>
                <a:latin typeface="Cairo"/>
                <a:ea typeface="Cairo"/>
                <a:cs typeface="Cairo"/>
                <a:sym typeface="Cairo"/>
              </a:rPr>
              <a:t>Opioid Antagonist: Naloxone</a:t>
            </a:r>
            <a:endParaRPr b="1" sz="1600">
              <a:highlight>
                <a:srgbClr val="A2C4C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Used to reverse opioid </a:t>
            </a:r>
            <a:r>
              <a:rPr b="1" lang="en">
                <a:latin typeface="Cairo"/>
                <a:ea typeface="Cairo"/>
                <a:cs typeface="Cairo"/>
                <a:sym typeface="Cairo"/>
              </a:rPr>
              <a:t>Overdose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Displaces receptor-bound opioids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Good for overcoming  respiratory and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iro"/>
                <a:ea typeface="Cairo"/>
                <a:cs typeface="Cairo"/>
                <a:sym typeface="Cairo"/>
              </a:rPr>
              <a:t> CV  depression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هو بكل بساطة یتنافس مع الاوبیودز زي المورفین على نفس الریسبتور، فیقل تأثیر المورفین و الاوبیودز بشكل عام. </a:t>
            </a:r>
            <a:endParaRPr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50" y="1346800"/>
            <a:ext cx="5581450" cy="28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225" y="5324173"/>
            <a:ext cx="2758375" cy="32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